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0" r:id="rId1"/>
  </p:sldMasterIdLst>
  <p:notesMasterIdLst>
    <p:notesMasterId r:id="rId37"/>
  </p:notesMasterIdLst>
  <p:handoutMasterIdLst>
    <p:handoutMasterId r:id="rId38"/>
  </p:handoutMasterIdLst>
  <p:sldIdLst>
    <p:sldId id="307" r:id="rId2"/>
    <p:sldId id="273" r:id="rId3"/>
    <p:sldId id="311" r:id="rId4"/>
    <p:sldId id="312" r:id="rId5"/>
    <p:sldId id="288" r:id="rId6"/>
    <p:sldId id="289" r:id="rId7"/>
    <p:sldId id="274" r:id="rId8"/>
    <p:sldId id="313" r:id="rId9"/>
    <p:sldId id="290" r:id="rId10"/>
    <p:sldId id="291" r:id="rId11"/>
    <p:sldId id="314" r:id="rId12"/>
    <p:sldId id="315" r:id="rId13"/>
    <p:sldId id="316" r:id="rId14"/>
    <p:sldId id="317" r:id="rId15"/>
    <p:sldId id="276" r:id="rId16"/>
    <p:sldId id="318" r:id="rId17"/>
    <p:sldId id="319" r:id="rId18"/>
    <p:sldId id="320" r:id="rId19"/>
    <p:sldId id="321" r:id="rId20"/>
    <p:sldId id="322" r:id="rId21"/>
    <p:sldId id="278" r:id="rId22"/>
    <p:sldId id="323" r:id="rId23"/>
    <p:sldId id="294" r:id="rId24"/>
    <p:sldId id="296" r:id="rId25"/>
    <p:sldId id="293" r:id="rId26"/>
    <p:sldId id="297" r:id="rId27"/>
    <p:sldId id="279" r:id="rId28"/>
    <p:sldId id="324" r:id="rId29"/>
    <p:sldId id="325" r:id="rId30"/>
    <p:sldId id="326" r:id="rId31"/>
    <p:sldId id="329" r:id="rId32"/>
    <p:sldId id="327" r:id="rId33"/>
    <p:sldId id="330" r:id="rId34"/>
    <p:sldId id="328" r:id="rId35"/>
    <p:sldId id="281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A37"/>
    <a:srgbClr val="00417E"/>
    <a:srgbClr val="FFECD7"/>
    <a:srgbClr val="F7955A"/>
    <a:srgbClr val="666699"/>
    <a:srgbClr val="0066CC"/>
    <a:srgbClr val="00487A"/>
    <a:srgbClr val="D33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 autoAdjust="0"/>
    <p:restoredTop sz="93202" autoAdjust="0"/>
  </p:normalViewPr>
  <p:slideViewPr>
    <p:cSldViewPr showGuides="1">
      <p:cViewPr varScale="1">
        <p:scale>
          <a:sx n="72" d="100"/>
          <a:sy n="72" d="100"/>
        </p:scale>
        <p:origin x="72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fld id="{13DCD86B-9601-4006-8FDC-78A52979A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4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fld id="{D77CEBCA-CA04-44E4-A0CD-451CEC8CF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045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1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16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6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36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6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5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4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4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4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1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5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5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9" b="4115"/>
          <a:stretch/>
        </p:blipFill>
        <p:spPr bwMode="auto">
          <a:xfrm>
            <a:off x="-11038" y="-27384"/>
            <a:ext cx="9198000" cy="69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11038" y="-27384"/>
            <a:ext cx="9198000" cy="6912768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887040"/>
            <a:ext cx="8677275" cy="1752600"/>
          </a:xfrm>
        </p:spPr>
        <p:txBody>
          <a:bodyPr anchor="ctr" anchorCtr="0"/>
          <a:lstStyle>
            <a:lvl1pPr marL="0" indent="0" algn="ctr">
              <a:buNone/>
              <a:defRPr sz="5000" b="1">
                <a:solidFill>
                  <a:srgbClr val="7030A0"/>
                </a:solidFill>
                <a:latin typeface="Times New Roman" pitchFamily="8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899636"/>
            <a:ext cx="8709025" cy="1477328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>
                <a:solidFill>
                  <a:srgbClr val="FFECD7"/>
                </a:solidFill>
                <a:latin typeface="Arial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 dirty="0"/>
              <a:t>© 2016 Pearson Education, Ltd.</a:t>
            </a:r>
          </a:p>
        </p:txBody>
      </p:sp>
      <p:sp>
        <p:nvSpPr>
          <p:cNvPr id="14" name="Text Box 23"/>
          <p:cNvSpPr txBox="1">
            <a:spLocks noChangeArrowheads="1"/>
          </p:cNvSpPr>
          <p:nvPr userDrawn="1"/>
        </p:nvSpPr>
        <p:spPr bwMode="auto">
          <a:xfrm>
            <a:off x="6065434" y="6096000"/>
            <a:ext cx="30457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84" charset="0"/>
              </a:defRPr>
            </a:lvl9pPr>
          </a:lstStyle>
          <a:p>
            <a:pPr algn="r">
              <a:defRPr/>
            </a:pPr>
            <a:r>
              <a:rPr kumimoji="0" lang="en-US" altLang="en-US" sz="1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Lectures by Jason Harlow</a:t>
            </a:r>
          </a:p>
        </p:txBody>
      </p:sp>
      <p:sp>
        <p:nvSpPr>
          <p:cNvPr id="15" name="Text Box 17"/>
          <p:cNvSpPr txBox="1">
            <a:spLocks noChangeArrowheads="1"/>
          </p:cNvSpPr>
          <p:nvPr userDrawn="1"/>
        </p:nvSpPr>
        <p:spPr bwMode="auto">
          <a:xfrm>
            <a:off x="260350" y="5549986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PowerPoint</a:t>
            </a:r>
            <a:r>
              <a:rPr lang="en-US" sz="1800" baseline="300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®</a:t>
            </a:r>
            <a:r>
              <a:rPr lang="en-US" sz="1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 Lectures for</a:t>
            </a:r>
          </a:p>
          <a:p>
            <a:pPr algn="l">
              <a:defRPr/>
            </a:pPr>
            <a:r>
              <a:rPr lang="en-US" sz="1800" b="1" i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University Physics, 14th Edition, Global Edition</a:t>
            </a:r>
          </a:p>
          <a:p>
            <a:pPr algn="l">
              <a:defRPr/>
            </a:pPr>
            <a:r>
              <a:rPr lang="en-US" sz="1800" b="1" i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   – Hugh D. Young and Roger A. Freedman</a:t>
            </a:r>
          </a:p>
        </p:txBody>
      </p:sp>
    </p:spTree>
    <p:extLst>
      <p:ext uri="{BB962C8B-B14F-4D97-AF65-F5344CB8AC3E}">
        <p14:creationId xmlns:p14="http://schemas.microsoft.com/office/powerpoint/2010/main" val="20279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Clr>
                <a:srgbClr val="7030A0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1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</a:t>
            </a:r>
            <a:r>
              <a:rPr lang="en-US" dirty="0" err="1"/>
              <a:t>ed</a:t>
            </a:r>
            <a:br>
              <a:rPr lang="en-US" dirty="0"/>
            </a:br>
            <a:r>
              <a:rPr lang="en-US" dirty="0"/>
              <a:t>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5632"/>
            <a:ext cx="8610600" cy="5305696"/>
          </a:xfrm>
        </p:spPr>
        <p:txBody>
          <a:bodyPr/>
          <a:lstStyle>
            <a:lvl1pPr marL="231775" indent="-231775">
              <a:buClr>
                <a:srgbClr val="7030A0"/>
              </a:buClr>
              <a:buFont typeface="Arial" panose="020B0604020202020204" pitchFamily="34" charset="0"/>
              <a:buChar char="•"/>
              <a:defRPr sz="2600">
                <a:latin typeface="+mj-lt"/>
              </a:defRPr>
            </a:lvl1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04800" y="1003030"/>
            <a:ext cx="8534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34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562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61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950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</p:sldLayoutIdLst>
  <p:hf sldNum="0" hdr="0" dt="0"/>
  <p:txStyles>
    <p:titleStyle>
      <a:lvl1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7030A0"/>
          </a:solidFill>
          <a:latin typeface="+mn-lt"/>
          <a:ea typeface="+mj-ea"/>
          <a:cs typeface="+mj-cs"/>
        </a:defRPr>
      </a:lvl1pPr>
      <a:lvl2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2pPr>
      <a:lvl3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3pPr>
      <a:lvl4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4pPr>
      <a:lvl5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5pPr>
      <a:lvl6pPr marL="9080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6pPr>
      <a:lvl7pPr marL="13652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7pPr>
      <a:lvl8pPr marL="18224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8pPr>
      <a:lvl9pPr marL="22796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Times New Roman" pitchFamily="84" charset="0"/>
        </a:defRPr>
      </a:lvl9pPr>
    </p:titleStyle>
    <p:bodyStyle>
      <a:lvl1pPr marL="234950" indent="-234950" algn="l" rtl="0" eaLnBrk="1" fontAlgn="base" hangingPunct="1">
        <a:spcBef>
          <a:spcPct val="45000"/>
        </a:spcBef>
        <a:spcAft>
          <a:spcPct val="20000"/>
        </a:spcAft>
        <a:buClr>
          <a:srgbClr val="7030A0"/>
        </a:buClr>
        <a:buFont typeface="Arial" panose="020B0604020202020204" pitchFamily="34" charset="0"/>
        <a:buChar char="•"/>
        <a:defRPr sz="2600">
          <a:solidFill>
            <a:schemeClr val="tx1"/>
          </a:solidFill>
          <a:latin typeface="+mj-lt"/>
          <a:ea typeface="+mn-ea"/>
          <a:cs typeface="+mn-cs"/>
        </a:defRPr>
      </a:lvl1pPr>
      <a:lvl2pPr marL="512763" indent="-234950" algn="l" rtl="0" eaLnBrk="1" fontAlgn="base" hangingPunct="1">
        <a:spcBef>
          <a:spcPts val="600"/>
        </a:spcBef>
        <a:spcAft>
          <a:spcPts val="600"/>
        </a:spcAft>
        <a:buClr>
          <a:srgbClr val="7030A0"/>
        </a:buClr>
        <a:buFont typeface="Symbol" panose="05050102010706020507" pitchFamily="18" charset="2"/>
        <a:buChar char="-"/>
        <a:defRPr sz="2400">
          <a:solidFill>
            <a:schemeClr val="tx1"/>
          </a:solidFill>
          <a:latin typeface="+mj-lt"/>
        </a:defRPr>
      </a:lvl2pPr>
      <a:lvl3pPr marL="803275" indent="-231775" algn="l" rtl="0" eaLnBrk="1" fontAlgn="base" hangingPunct="1">
        <a:spcBef>
          <a:spcPts val="600"/>
        </a:spcBef>
        <a:spcAft>
          <a:spcPts val="600"/>
        </a:spcAft>
        <a:buClr>
          <a:srgbClr val="7030A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j-lt"/>
        </a:defRPr>
      </a:lvl3pPr>
      <a:lvl4pPr marL="1149350" indent="-234950" algn="l" rtl="0" eaLnBrk="1" fontAlgn="base" hangingPunct="1">
        <a:spcBef>
          <a:spcPts val="600"/>
        </a:spcBef>
        <a:spcAft>
          <a:spcPts val="600"/>
        </a:spcAft>
        <a:buClr>
          <a:srgbClr val="7030A0"/>
        </a:buClr>
        <a:buFont typeface="Symbol" panose="05050102010706020507" pitchFamily="18" charset="2"/>
        <a:buChar char="-"/>
        <a:defRPr sz="2200">
          <a:solidFill>
            <a:schemeClr val="tx1"/>
          </a:solidFill>
          <a:latin typeface="+mj-lt"/>
        </a:defRPr>
      </a:lvl4pPr>
      <a:lvl5pPr marL="1427163" indent="-227013" algn="l" rtl="0" eaLnBrk="1" fontAlgn="base" hangingPunct="1">
        <a:spcBef>
          <a:spcPts val="600"/>
        </a:spcBef>
        <a:spcAft>
          <a:spcPts val="600"/>
        </a:spcAft>
        <a:buClr>
          <a:srgbClr val="7030A0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j-lt"/>
        </a:defRPr>
      </a:lvl5pPr>
      <a:lvl6pPr marL="2743200" indent="-334963" algn="l" rtl="0" eaLnBrk="1" fontAlgn="base" hangingPunct="1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84" charset="0"/>
        <a:buChar char="–"/>
        <a:defRPr sz="2600">
          <a:solidFill>
            <a:schemeClr val="tx1"/>
          </a:solidFill>
          <a:latin typeface="+mj-lt"/>
        </a:defRPr>
      </a:lvl6pPr>
      <a:lvl7pPr marL="3200400" indent="-334963" algn="l" rtl="0" eaLnBrk="1" fontAlgn="base" hangingPunct="1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84" charset="0"/>
        <a:buChar char="–"/>
        <a:defRPr sz="2600">
          <a:solidFill>
            <a:schemeClr val="tx1"/>
          </a:solidFill>
          <a:latin typeface="+mj-lt"/>
        </a:defRPr>
      </a:lvl7pPr>
      <a:lvl8pPr marL="3657600" indent="-334963" algn="l" rtl="0" eaLnBrk="1" fontAlgn="base" hangingPunct="1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84" charset="0"/>
        <a:buChar char="–"/>
        <a:defRPr sz="2600">
          <a:solidFill>
            <a:schemeClr val="tx1"/>
          </a:solidFill>
          <a:latin typeface="+mj-lt"/>
        </a:defRPr>
      </a:lvl8pPr>
      <a:lvl9pPr marL="4114800" indent="-334963" algn="l" rtl="0" eaLnBrk="1" fontAlgn="base" hangingPunct="1">
        <a:spcBef>
          <a:spcPct val="45000"/>
        </a:spcBef>
        <a:spcAft>
          <a:spcPct val="20000"/>
        </a:spcAft>
        <a:buClr>
          <a:srgbClr val="D33325"/>
        </a:buClr>
        <a:buFont typeface="Times New Roman" pitchFamily="84" charset="0"/>
        <a:buChar char="–"/>
        <a:defRPr sz="2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6.emf"/><Relationship Id="rId7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9.emf"/><Relationship Id="rId9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62.png"/><Relationship Id="rId7" Type="http://schemas.openxmlformats.org/officeDocument/2006/relationships/image" Target="../media/image54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92E7C5-FFE0-4837-84B3-2477B3319986}"/>
              </a:ext>
            </a:extLst>
          </p:cNvPr>
          <p:cNvSpPr txBox="1"/>
          <p:nvPr/>
        </p:nvSpPr>
        <p:spPr>
          <a:xfrm>
            <a:off x="971600" y="234888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Lecture 28 Oct 2021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795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Capacitors in parallel: Slide 3 of 3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When several capacitors are connected in parallel, the potential differences are the same for all the capacitors.</a:t>
            </a:r>
          </a:p>
          <a:p>
            <a:r>
              <a:rPr lang="en-CA" altLang="en-US" dirty="0"/>
              <a:t>The charges on the individual capacitors add to give the total charge on the parallel combination:</a:t>
            </a:r>
          </a:p>
          <a:p>
            <a:pPr marL="0" indent="0" algn="ctr">
              <a:buNone/>
            </a:pPr>
            <a:r>
              <a:rPr lang="en-CA" altLang="en-US" i="1" dirty="0" err="1"/>
              <a:t>Q</a:t>
            </a:r>
            <a:r>
              <a:rPr lang="en-CA" altLang="en-US" baseline="-25000" dirty="0" err="1"/>
              <a:t>total</a:t>
            </a:r>
            <a:r>
              <a:rPr lang="en-CA" altLang="en-US" dirty="0"/>
              <a:t> = </a:t>
            </a:r>
            <a:r>
              <a:rPr lang="en-CA" altLang="en-US" i="1" dirty="0"/>
              <a:t>Q</a:t>
            </a:r>
            <a:r>
              <a:rPr lang="en-CA" altLang="en-US" baseline="-25000" dirty="0"/>
              <a:t>1</a:t>
            </a:r>
            <a:r>
              <a:rPr lang="en-CA" altLang="en-US" dirty="0"/>
              <a:t> + </a:t>
            </a:r>
            <a:r>
              <a:rPr lang="en-CA" altLang="en-US" i="1" dirty="0"/>
              <a:t>Q</a:t>
            </a:r>
            <a:r>
              <a:rPr lang="en-CA" altLang="en-US" baseline="-25000" dirty="0"/>
              <a:t>2</a:t>
            </a:r>
            <a:r>
              <a:rPr lang="en-CA" altLang="en-US" dirty="0"/>
              <a:t> + </a:t>
            </a:r>
            <a:r>
              <a:rPr lang="en-CA" altLang="en-US" i="1" dirty="0"/>
              <a:t>Q</a:t>
            </a:r>
            <a:r>
              <a:rPr lang="en-CA" altLang="en-US" baseline="-25000" dirty="0"/>
              <a:t>3</a:t>
            </a:r>
            <a:r>
              <a:rPr lang="en-CA" altLang="en-US" dirty="0"/>
              <a:t> + ∙ ∙ ∙</a:t>
            </a:r>
          </a:p>
          <a:p>
            <a:r>
              <a:rPr lang="en-CA" altLang="en-US" dirty="0"/>
              <a:t>The equivalent capacitance of the parallel combination is given by: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9" b="14876"/>
          <a:stretch/>
        </p:blipFill>
        <p:spPr>
          <a:xfrm>
            <a:off x="1007604" y="4509120"/>
            <a:ext cx="7128792" cy="970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733FD-E855-47AD-8546-26FB44FDC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51E3B-0739-4495-A630-11B92E76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5116"/>
            <a:ext cx="5526445" cy="445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C74F10-5EE5-466F-BC22-598ADCC6A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2696"/>
            <a:ext cx="7317568" cy="144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B8549-E11B-4AC5-9530-6CFAFBD02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420888"/>
            <a:ext cx="3642486" cy="26282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1B93B0-E68D-431F-BF23-A57D27DE6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169" y="2144089"/>
            <a:ext cx="2073573" cy="838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938771-528C-425E-810D-E0A0DC3AD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960" y="3014609"/>
            <a:ext cx="2766166" cy="10143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BD8499-4C96-4D3E-95A3-1C9DF50A2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192" y="4028998"/>
            <a:ext cx="2051766" cy="720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DCCFD6-71A6-4FDD-8170-A23FEEC2ED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1570" y="4710074"/>
            <a:ext cx="4840910" cy="5955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6D221D-CD36-450D-A93D-8689581BB4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819" y="5576436"/>
            <a:ext cx="4102684" cy="804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B96D96-3A1C-44C8-AD43-D904D6A717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967" y="5531853"/>
            <a:ext cx="4391514" cy="8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1AA02C-0BE7-4E4F-91BE-B51C3015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82905-5927-495A-89AF-2532B73F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2770827" cy="1536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350AB-976D-4CDF-A579-034E3699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7" y="1077055"/>
            <a:ext cx="5070764" cy="1152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51AD56-AB15-4570-BDC9-FD843B41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932" y="2732845"/>
            <a:ext cx="533873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2ADFD-1A7E-4CA9-8305-99957932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F3080-9B50-4ECB-BF26-67FA714315AA}"/>
              </a:ext>
            </a:extLst>
          </p:cNvPr>
          <p:cNvSpPr txBox="1"/>
          <p:nvPr/>
        </p:nvSpPr>
        <p:spPr>
          <a:xfrm>
            <a:off x="251520" y="692696"/>
            <a:ext cx="8640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LTStd-Roman"/>
              </a:rPr>
              <a:t>Find the equivalent capacitance of the five-capacitor network </a:t>
            </a:r>
            <a:r>
              <a:rPr lang="en-MY" sz="2400" b="0" i="0" u="none" strike="noStrike" baseline="0" dirty="0">
                <a:latin typeface="TimesLTStd-Roman"/>
              </a:rPr>
              <a:t>shown in </a:t>
            </a:r>
            <a:r>
              <a:rPr lang="en-MY" sz="2400" b="1" i="0" u="none" strike="noStrike" baseline="0" dirty="0">
                <a:latin typeface="TimesLTStd-Bold"/>
              </a:rPr>
              <a:t>Fig. 24.10a</a:t>
            </a:r>
            <a:r>
              <a:rPr lang="en-MY" sz="2400" b="0" i="0" u="none" strike="noStrike" baseline="0" dirty="0">
                <a:latin typeface="TimesLTStd-Roman"/>
              </a:rPr>
              <a:t>.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0FC36-7C84-4B28-A93B-0CB843E2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4091246" cy="5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2598E-7F2B-4E42-B3A1-531F2C42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48" y="2388915"/>
            <a:ext cx="8856704" cy="2080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E61B5B-7558-404A-B081-7AD859FA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40" y="4469085"/>
            <a:ext cx="2396878" cy="816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4025FC-3EB1-426E-986F-4D836F4CF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40" y="5285543"/>
            <a:ext cx="1442193" cy="591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C75546-D225-4171-BED6-BB23AB32D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019" y="1746210"/>
            <a:ext cx="4827961" cy="642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5DB6AE-1A70-4ADD-B3E9-07B44E39D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120" y="4668966"/>
            <a:ext cx="2353803" cy="8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9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E8F979-B882-4DF8-882A-D49B25EBA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77BC3-DB7D-4B6D-A6E5-D958139CB6A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76200"/>
            <a:ext cx="8534400" cy="503238"/>
          </a:xfrm>
          <a:prstGeom prst="rect">
            <a:avLst/>
          </a:prstGeom>
        </p:spPr>
        <p:txBody>
          <a:bodyPr/>
          <a:lstStyle>
            <a:lvl1pPr marL="450850" indent="-4508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7030A0"/>
                </a:solidFill>
                <a:latin typeface="+mn-lt"/>
                <a:ea typeface="+mj-ea"/>
                <a:cs typeface="+mj-cs"/>
              </a:defRPr>
            </a:lvl1pPr>
            <a:lvl2pPr marL="450850" indent="-4508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itchFamily="84" charset="0"/>
              </a:defRPr>
            </a:lvl2pPr>
            <a:lvl3pPr marL="450850" indent="-4508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itchFamily="84" charset="0"/>
              </a:defRPr>
            </a:lvl3pPr>
            <a:lvl4pPr marL="450850" indent="-4508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itchFamily="84" charset="0"/>
              </a:defRPr>
            </a:lvl4pPr>
            <a:lvl5pPr marL="450850" indent="-4508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itchFamily="84" charset="0"/>
              </a:defRPr>
            </a:lvl5pPr>
            <a:lvl6pPr marL="908050" indent="-4508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itchFamily="84" charset="0"/>
              </a:defRPr>
            </a:lvl6pPr>
            <a:lvl7pPr marL="1365250" indent="-4508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itchFamily="84" charset="0"/>
              </a:defRPr>
            </a:lvl7pPr>
            <a:lvl8pPr marL="1822450" indent="-4508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itchFamily="84" charset="0"/>
              </a:defRPr>
            </a:lvl8pPr>
            <a:lvl9pPr marL="2279650" indent="-4508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D33325"/>
                </a:solidFill>
                <a:latin typeface="Times New Roman" pitchFamily="84" charset="0"/>
              </a:defRPr>
            </a:lvl9pPr>
          </a:lstStyle>
          <a:p>
            <a:r>
              <a:rPr lang="en-US" altLang="en-US" kern="0"/>
              <a:t>Energy stored in a capacitor</a:t>
            </a:r>
            <a:endParaRPr lang="en-US" alt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5A2F-C6F8-42B8-95DF-AD5FE1E29F5B}"/>
              </a:ext>
            </a:extLst>
          </p:cNvPr>
          <p:cNvSpPr txBox="1"/>
          <p:nvPr/>
        </p:nvSpPr>
        <p:spPr>
          <a:xfrm>
            <a:off x="304800" y="1628800"/>
            <a:ext cx="8534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LTStd-Roman"/>
              </a:rPr>
              <a:t>The electric potential energy stored in a charged capacitor is just equal to the amount of work required to charge it—that is, to separate opposite charges and place them on different conductors. </a:t>
            </a:r>
          </a:p>
          <a:p>
            <a:pPr algn="l"/>
            <a:endParaRPr lang="en-US" sz="2400" b="0" i="0" u="none" strike="noStrike" baseline="0" dirty="0">
              <a:latin typeface="TimesLTStd-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LTStd-Roman"/>
              </a:rPr>
              <a:t>When the capacitor is discharged, this stored energy is recovered as work done by electrical forces.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658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Energy stored in a capacitor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potential energy stored in a capacitor is: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where </a:t>
            </a:r>
            <a:r>
              <a:rPr lang="en-MY" sz="2800" b="0" i="1" u="none" strike="noStrike" baseline="0" dirty="0">
                <a:latin typeface="TimesLTStd-Italic"/>
              </a:rPr>
              <a:t>Q </a:t>
            </a:r>
            <a:r>
              <a:rPr lang="en-MY" sz="2800" b="0" i="0" u="none" strike="noStrike" baseline="0" dirty="0">
                <a:latin typeface="PearsonMATHPRO02"/>
              </a:rPr>
              <a:t>= </a:t>
            </a:r>
            <a:r>
              <a:rPr lang="en-MY" sz="2800" b="0" i="1" u="none" strike="noStrike" baseline="0" dirty="0">
                <a:latin typeface="TimesLTStd-Italic"/>
              </a:rPr>
              <a:t>CV</a:t>
            </a:r>
            <a:r>
              <a:rPr lang="en-MY" sz="2800" dirty="0">
                <a:latin typeface="TimesLTStd-Roman"/>
              </a:rPr>
              <a:t>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0" b="12501"/>
          <a:stretch/>
        </p:blipFill>
        <p:spPr>
          <a:xfrm>
            <a:off x="395536" y="1556792"/>
            <a:ext cx="7454406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6D57-1910-4351-B1BA-A9ABA6A8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3B864-8860-43C9-9190-6C4554EFEC8E}"/>
              </a:ext>
            </a:extLst>
          </p:cNvPr>
          <p:cNvSpPr txBox="1"/>
          <p:nvPr/>
        </p:nvSpPr>
        <p:spPr>
          <a:xfrm>
            <a:off x="359532" y="836712"/>
            <a:ext cx="8424936" cy="2888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LTStd-Roman"/>
              </a:rPr>
              <a:t>We can charge a capacitor by moving electrons directly from one plate to another.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LTStd-Roman"/>
              </a:rPr>
              <a:t>This requires doing work against the electric field between the plates.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LTStd-Roman"/>
              </a:rPr>
              <a:t>Thus we can think of the energy as being stored </a:t>
            </a:r>
            <a:r>
              <a:rPr lang="en-US" sz="2400" b="0" i="1" u="none" strike="noStrike" baseline="0" dirty="0">
                <a:latin typeface="TimesLTStd-Italic"/>
              </a:rPr>
              <a:t>in the field </a:t>
            </a:r>
            <a:r>
              <a:rPr lang="en-US" sz="2400" b="0" i="0" u="none" strike="noStrike" baseline="0" dirty="0">
                <a:latin typeface="TimesLTStd-Roman"/>
              </a:rPr>
              <a:t>in the region between the plates.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20000"/>
              </a:spcAft>
              <a:buClr>
                <a:srgbClr val="7030A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energy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density</a:t>
            </a: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B2AC0-0261-4FD3-BBEC-CA2226348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r="11534" b="15121"/>
          <a:stretch/>
        </p:blipFill>
        <p:spPr>
          <a:xfrm>
            <a:off x="1007604" y="3952333"/>
            <a:ext cx="7128792" cy="864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6F493-5C8F-4BCF-90DB-751067027804}"/>
              </a:ext>
            </a:extLst>
          </p:cNvPr>
          <p:cNvSpPr txBox="1"/>
          <p:nvPr/>
        </p:nvSpPr>
        <p:spPr>
          <a:xfrm>
            <a:off x="251520" y="9093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en-US" sz="2800" dirty="0">
                <a:latin typeface="+mj-lt"/>
              </a:rPr>
              <a:t>Energy stored in a capacitor</a:t>
            </a:r>
            <a:endParaRPr lang="en-MY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72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CF271F-F49B-475F-8C0D-E1906B338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2F9DE-F819-44CF-BC5B-D6BE3F61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0"/>
            <a:ext cx="7990643" cy="548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CDE0A-CB96-45BF-9395-E3DB5EDD5574}"/>
              </a:ext>
            </a:extLst>
          </p:cNvPr>
          <p:cNvSpPr txBox="1"/>
          <p:nvPr/>
        </p:nvSpPr>
        <p:spPr>
          <a:xfrm>
            <a:off x="323527" y="612845"/>
            <a:ext cx="85689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TimesLTStd-Roman"/>
              </a:rPr>
              <a:t>We connect a capacitor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0" u="none" strike="noStrike" baseline="0" dirty="0">
                <a:latin typeface="TimesLTStd-Roman"/>
              </a:rPr>
              <a:t>8.0 </a:t>
            </a:r>
            <a:r>
              <a:rPr lang="en-US" dirty="0">
                <a:latin typeface="PearsonMATHPRO01"/>
                <a:sym typeface="Symbol" panose="05050102010706020507" pitchFamily="18" charset="2"/>
              </a:rPr>
              <a:t></a:t>
            </a:r>
            <a:r>
              <a:rPr lang="en-US" b="0" i="0" u="none" strike="noStrike" baseline="0" dirty="0">
                <a:latin typeface="TimesLTStd-Roman"/>
              </a:rPr>
              <a:t>F to a power supply, charge it to a potential difference </a:t>
            </a:r>
            <a:r>
              <a:rPr lang="en-US" b="0" i="1" u="none" strike="noStrike" baseline="0" dirty="0">
                <a:latin typeface="TimesLTStd-Italic"/>
              </a:rPr>
              <a:t>V</a:t>
            </a:r>
            <a:r>
              <a:rPr lang="en-US" b="0" i="0" u="none" strike="noStrike" baseline="-25000" dirty="0">
                <a:latin typeface="TimesLTStd-Roman"/>
              </a:rPr>
              <a:t>0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0" u="none" strike="noStrike" baseline="0" dirty="0">
                <a:latin typeface="TimesLTStd-Roman"/>
              </a:rPr>
              <a:t>120 V, and disconnect the power supply (</a:t>
            </a:r>
            <a:r>
              <a:rPr lang="en-US" b="1" i="0" u="none" strike="noStrike" baseline="0" dirty="0">
                <a:latin typeface="TimesLTStd-Bold"/>
              </a:rPr>
              <a:t>Fig. 24.12</a:t>
            </a:r>
            <a:r>
              <a:rPr lang="en-US" b="0" i="0" u="none" strike="noStrike" baseline="0" dirty="0">
                <a:latin typeface="TimesLTStd-Roman"/>
              </a:rPr>
              <a:t>). Switch </a:t>
            </a:r>
            <a:r>
              <a:rPr lang="en-US" b="0" i="1" u="none" strike="noStrike" baseline="0" dirty="0">
                <a:latin typeface="TimesLTStd-Italic"/>
              </a:rPr>
              <a:t>S </a:t>
            </a:r>
            <a:r>
              <a:rPr lang="en-US" b="0" i="0" u="none" strike="noStrike" baseline="0" dirty="0">
                <a:latin typeface="TimesLTStd-Roman"/>
              </a:rPr>
              <a:t>is open. (a) What is the charge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0</a:t>
            </a:r>
            <a:r>
              <a:rPr lang="en-US" b="0" i="0" u="none" strike="noStrike" baseline="0" dirty="0">
                <a:latin typeface="TimesLTStd-Roman"/>
              </a:rPr>
              <a:t> on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?    (b) What is the energy stored in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? (c) Capacitor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0" u="none" strike="noStrike" baseline="0" dirty="0">
                <a:latin typeface="TimesLTStd-Roman"/>
              </a:rPr>
              <a:t>4.0 </a:t>
            </a:r>
            <a:r>
              <a:rPr lang="en-US" dirty="0">
                <a:latin typeface="PearsonMATHPRO01"/>
                <a:sym typeface="Symbol" panose="05050102010706020507" pitchFamily="18" charset="2"/>
              </a:rPr>
              <a:t></a:t>
            </a:r>
            <a:r>
              <a:rPr lang="en-US" b="0" i="0" u="none" strike="noStrike" baseline="0" dirty="0">
                <a:latin typeface="TimesLTStd-Roman"/>
              </a:rPr>
              <a:t>F is initially uncharged. We close switch </a:t>
            </a:r>
            <a:r>
              <a:rPr lang="en-US" b="0" i="1" u="none" strike="noStrike" baseline="0" dirty="0">
                <a:latin typeface="TimesLTStd-Italic"/>
              </a:rPr>
              <a:t>S</a:t>
            </a:r>
            <a:r>
              <a:rPr lang="en-US" b="0" i="0" u="none" strike="noStrike" baseline="0" dirty="0">
                <a:latin typeface="TimesLTStd-Roman"/>
              </a:rPr>
              <a:t>. After charge no longer flows, what is the potential difference across each capacitor, and what is the charge on each capacitor? (d) What is the final energy of the system?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C939A-AEC4-4C19-AF06-807D2EEBC3EA}"/>
              </a:ext>
            </a:extLst>
          </p:cNvPr>
          <p:cNvSpPr txBox="1"/>
          <p:nvPr/>
        </p:nvSpPr>
        <p:spPr>
          <a:xfrm>
            <a:off x="218117" y="435684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TimesLTStd-Roman"/>
              </a:rPr>
              <a:t>(a) The initial charge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0</a:t>
            </a:r>
            <a:r>
              <a:rPr lang="en-US" b="0" i="0" u="none" strike="noStrike" baseline="0" dirty="0">
                <a:latin typeface="TimesLTStd-Roman"/>
              </a:rPr>
              <a:t> on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is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568F0-FF76-4074-B4C0-3DA769D4B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888565"/>
            <a:ext cx="4872271" cy="461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F8F639-946D-427A-AADE-B8DE987067F1}"/>
              </a:ext>
            </a:extLst>
          </p:cNvPr>
          <p:cNvSpPr txBox="1"/>
          <p:nvPr/>
        </p:nvSpPr>
        <p:spPr>
          <a:xfrm>
            <a:off x="214305" y="5414395"/>
            <a:ext cx="4872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TimesLTStd-Roman"/>
              </a:rPr>
              <a:t>(b) The energy initially stored in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is</a:t>
            </a:r>
            <a:endParaRPr lang="en-MY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9B7053-BFB8-4085-B1FB-51DF97256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940225"/>
            <a:ext cx="6083981" cy="4683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531BA7-E610-4C46-A7E7-AD839B610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893" y="3180890"/>
            <a:ext cx="5061291" cy="1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6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174859-88F6-45C5-983A-B3159B37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5FA2E-6CC3-4FBB-B2B7-AD524176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0" y="188640"/>
            <a:ext cx="6672729" cy="1656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6B1AF-C2FD-4686-BD37-8C284313D818}"/>
              </a:ext>
            </a:extLst>
          </p:cNvPr>
          <p:cNvSpPr txBox="1"/>
          <p:nvPr/>
        </p:nvSpPr>
        <p:spPr>
          <a:xfrm>
            <a:off x="200130" y="2090172"/>
            <a:ext cx="86203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b="0" i="0" u="none" strike="noStrike" baseline="0" dirty="0">
                <a:latin typeface="TimesLTStd-Roman"/>
              </a:rPr>
              <a:t>Conservation </a:t>
            </a:r>
            <a:r>
              <a:rPr lang="en-US" b="0" i="0" u="none" strike="noStrike" baseline="0" dirty="0">
                <a:latin typeface="TimesLTStd-Roman"/>
              </a:rPr>
              <a:t>of charge requires that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+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0</a:t>
            </a:r>
            <a:r>
              <a:rPr lang="en-US" b="0" i="0" u="none" strike="noStrike" baseline="0" dirty="0">
                <a:latin typeface="TimesLTStd-Roman"/>
              </a:rPr>
              <a:t>. The potential difference </a:t>
            </a:r>
            <a:r>
              <a:rPr lang="en-US" b="0" i="1" u="none" strike="noStrike" baseline="0" dirty="0">
                <a:latin typeface="TimesLTStd-Italic"/>
              </a:rPr>
              <a:t>V </a:t>
            </a:r>
            <a:r>
              <a:rPr lang="en-US" b="0" i="0" u="none" strike="noStrike" baseline="0" dirty="0">
                <a:latin typeface="TimesLTStd-Roman"/>
              </a:rPr>
              <a:t>between the plates is the same for both capacitors because they are connected in parallel, so the charges are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1" u="none" strike="noStrike" baseline="0" dirty="0">
                <a:latin typeface="TimesLTStd-Italic"/>
              </a:rPr>
              <a:t>V </a:t>
            </a:r>
            <a:r>
              <a:rPr lang="en-US" b="0" i="0" u="none" strike="noStrike" baseline="0" dirty="0">
                <a:latin typeface="TimesLTStd-Roman"/>
              </a:rPr>
              <a:t>and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1" u="none" strike="noStrike" baseline="0" dirty="0">
                <a:latin typeface="TimesLTStd-Italic"/>
              </a:rPr>
              <a:t>V</a:t>
            </a:r>
            <a:r>
              <a:rPr lang="en-US" b="0" i="0" u="none" strike="noStrike" baseline="0" dirty="0">
                <a:latin typeface="TimesLTStd-Roman"/>
              </a:rPr>
              <a:t>.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C1807-266A-4084-BC46-A1F2522F3BB4}"/>
              </a:ext>
            </a:extLst>
          </p:cNvPr>
          <p:cNvSpPr txBox="1"/>
          <p:nvPr/>
        </p:nvSpPr>
        <p:spPr>
          <a:xfrm>
            <a:off x="2098732" y="3640798"/>
            <a:ext cx="1997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+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0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B31FD-FDFA-41F8-B536-A52A4D403D56}"/>
              </a:ext>
            </a:extLst>
          </p:cNvPr>
          <p:cNvSpPr txBox="1"/>
          <p:nvPr/>
        </p:nvSpPr>
        <p:spPr>
          <a:xfrm>
            <a:off x="4325730" y="3631544"/>
            <a:ext cx="1421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1" u="none" strike="noStrike" baseline="0" dirty="0">
                <a:latin typeface="TimesLTStd-Italic"/>
              </a:rPr>
              <a:t>V 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B1FA6-FC55-4AB6-BA2A-0E94CB2531F8}"/>
              </a:ext>
            </a:extLst>
          </p:cNvPr>
          <p:cNvSpPr txBox="1"/>
          <p:nvPr/>
        </p:nvSpPr>
        <p:spPr>
          <a:xfrm>
            <a:off x="5995302" y="3641914"/>
            <a:ext cx="1421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1" u="none" strike="noStrike" baseline="0" dirty="0">
                <a:latin typeface="TimesLTStd-Italic"/>
              </a:rPr>
              <a:t>V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47950-C730-4B1D-9638-364704FE8073}"/>
              </a:ext>
            </a:extLst>
          </p:cNvPr>
          <p:cNvSpPr txBox="1"/>
          <p:nvPr/>
        </p:nvSpPr>
        <p:spPr>
          <a:xfrm>
            <a:off x="2087222" y="4216202"/>
            <a:ext cx="4356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1" u="none" strike="noStrike" baseline="0" dirty="0">
                <a:latin typeface="TimesLTStd-Italic"/>
              </a:rPr>
              <a:t>V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+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1" u="none" strike="noStrike" baseline="0" dirty="0">
                <a:latin typeface="TimesLTStd-Italic"/>
              </a:rPr>
              <a:t>V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(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+ </a:t>
            </a:r>
            <a:r>
              <a:rPr lang="en-US" b="0" i="1" u="none" strike="noStrike" dirty="0">
                <a:latin typeface="TimesLTStd-Italic"/>
              </a:rPr>
              <a:t>C</a:t>
            </a:r>
            <a:r>
              <a:rPr lang="en-US" b="0" i="0" u="none" strike="noStrike" dirty="0">
                <a:latin typeface="TimesLTStd-Roman"/>
              </a:rPr>
              <a:t>2)</a:t>
            </a:r>
            <a:r>
              <a:rPr lang="en-US" b="0" i="1" u="none" strike="noStrike" dirty="0">
                <a:latin typeface="TimesLTStd-Italic"/>
              </a:rPr>
              <a:t>V</a:t>
            </a:r>
            <a:r>
              <a:rPr lang="en-US" b="0" i="0" u="none" strike="noStrike" baseline="0" dirty="0">
                <a:latin typeface="PearsonMATHPRO02"/>
              </a:rPr>
              <a:t>  =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0</a:t>
            </a:r>
            <a:endParaRPr lang="en-MY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1ACA05-D43E-4E29-A134-08C44EDC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32" y="4800860"/>
            <a:ext cx="5553933" cy="10413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87699C-C48A-4259-920D-187BACA96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22" y="6034577"/>
            <a:ext cx="4550556" cy="6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3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CDFC4D-D865-4DCF-AE94-FC52921C0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3A9E2-6C86-4417-961F-6566086E8D7E}"/>
              </a:ext>
            </a:extLst>
          </p:cNvPr>
          <p:cNvSpPr txBox="1"/>
          <p:nvPr/>
        </p:nvSpPr>
        <p:spPr>
          <a:xfrm>
            <a:off x="251520" y="908720"/>
            <a:ext cx="4662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LTStd-Roman"/>
              </a:rPr>
              <a:t>(d) The final energy of the system is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4224C-B5E6-4AAE-87E5-06A55E38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5414572" cy="1224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35477C-C421-4CD7-9BD8-FC869E2465C5}"/>
              </a:ext>
            </a:extLst>
          </p:cNvPr>
          <p:cNvSpPr txBox="1"/>
          <p:nvPr/>
        </p:nvSpPr>
        <p:spPr>
          <a:xfrm>
            <a:off x="179512" y="2962134"/>
            <a:ext cx="8712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LTStd-Roman"/>
              </a:rPr>
              <a:t>The final energy is less than the initial energy; the difference was converted to energy of some other form. The conductors become a little warmer because of their resistance, and some energy is radiated as electromagnetic waves.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298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Capacitors in series: Slide 1 of 3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Capacitors are in </a:t>
            </a:r>
            <a:r>
              <a:rPr lang="en-US" altLang="en-US" i="1" dirty="0"/>
              <a:t>series</a:t>
            </a:r>
            <a:r>
              <a:rPr lang="en-US" altLang="en-US" dirty="0"/>
              <a:t> if they are connected one after the other, as illustrated.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equivalent</a:t>
            </a:r>
            <a:r>
              <a:rPr lang="en-US" altLang="en-US" dirty="0"/>
              <a:t> </a:t>
            </a:r>
            <a:r>
              <a:rPr lang="en-US" altLang="en-US" i="1" dirty="0"/>
              <a:t>single</a:t>
            </a:r>
            <a:r>
              <a:rPr lang="en-US" altLang="en-US" dirty="0"/>
              <a:t> </a:t>
            </a:r>
            <a:r>
              <a:rPr lang="en-US" altLang="en-US" i="1" dirty="0"/>
              <a:t>capacitor</a:t>
            </a:r>
            <a:r>
              <a:rPr lang="en-US" altLang="en-US" dirty="0"/>
              <a:t> is shown on the next slide.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0"/>
          <a:stretch/>
        </p:blipFill>
        <p:spPr>
          <a:xfrm>
            <a:off x="2464128" y="2254479"/>
            <a:ext cx="4215744" cy="44744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51E912-1E4E-46E6-93A0-854DA29A5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9C42A-8CA0-423A-8622-B4776B4E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7" y="116632"/>
            <a:ext cx="4760370" cy="504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76604-C2B7-44B5-8AA7-D845917594FE}"/>
              </a:ext>
            </a:extLst>
          </p:cNvPr>
          <p:cNvSpPr txBox="1"/>
          <p:nvPr/>
        </p:nvSpPr>
        <p:spPr>
          <a:xfrm>
            <a:off x="296578" y="620688"/>
            <a:ext cx="85508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TimesLTStd-Roman"/>
              </a:rPr>
              <a:t>(a) What is the magnitude of the electric field required to store </a:t>
            </a:r>
          </a:p>
          <a:p>
            <a:pPr algn="just"/>
            <a:r>
              <a:rPr lang="en-US" b="0" i="0" u="none" strike="noStrike" baseline="0" dirty="0">
                <a:latin typeface="TimesLTStd-Roman"/>
              </a:rPr>
              <a:t>1.00 J of electric potential energy in a volume of 1.00 m</a:t>
            </a:r>
            <a:r>
              <a:rPr lang="en-US" b="0" i="0" u="none" strike="noStrike" baseline="30000" dirty="0">
                <a:latin typeface="TimesLTStd-Roman"/>
              </a:rPr>
              <a:t>3</a:t>
            </a:r>
            <a:r>
              <a:rPr lang="en-US" b="0" i="0" u="none" strike="noStrike" baseline="0" dirty="0">
                <a:latin typeface="TimesLTStd-Roman"/>
              </a:rPr>
              <a:t> in vacuum? (b) If the field magnitude is 10 times larger than that, how much energy is stored per cubic meter?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20A5D-30DA-463C-BF14-83F075F4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29223"/>
            <a:ext cx="1706382" cy="930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10B8FA-DCC1-451E-9ED0-B4E8604D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715" y="2174398"/>
            <a:ext cx="5001809" cy="1679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AFD5B-2018-4D4F-BC00-5C32195145CB}"/>
              </a:ext>
            </a:extLst>
          </p:cNvPr>
          <p:cNvSpPr txBox="1"/>
          <p:nvPr/>
        </p:nvSpPr>
        <p:spPr>
          <a:xfrm>
            <a:off x="296578" y="4233859"/>
            <a:ext cx="85508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TimesLTStd-Roman"/>
              </a:rPr>
              <a:t>(b) Equation (24.11) shows that </a:t>
            </a:r>
            <a:r>
              <a:rPr lang="en-US" b="0" i="1" u="none" strike="noStrike" baseline="0" dirty="0">
                <a:latin typeface="TimesLTStd-Italic"/>
              </a:rPr>
              <a:t>u </a:t>
            </a:r>
            <a:r>
              <a:rPr lang="en-US" b="0" i="0" u="none" strike="noStrike" baseline="0" dirty="0">
                <a:latin typeface="TimesLTStd-Roman"/>
              </a:rPr>
              <a:t>is proportional to </a:t>
            </a:r>
            <a:r>
              <a:rPr lang="en-US" b="0" i="1" u="none" strike="noStrike" baseline="0" dirty="0">
                <a:latin typeface="TimesLTStd-Italic"/>
              </a:rPr>
              <a:t>E</a:t>
            </a:r>
            <a:r>
              <a:rPr lang="en-US" b="0" i="0" u="none" strike="noStrike" baseline="30000" dirty="0">
                <a:latin typeface="TimesLTStd-Roman"/>
              </a:rPr>
              <a:t>2</a:t>
            </a:r>
            <a:r>
              <a:rPr lang="en-US" b="0" i="0" u="none" strike="noStrike" baseline="0" dirty="0">
                <a:latin typeface="TimesLTStd-Roman"/>
              </a:rPr>
              <a:t>. If </a:t>
            </a:r>
            <a:r>
              <a:rPr lang="en-US" b="0" i="1" u="none" strike="noStrike" baseline="0" dirty="0">
                <a:latin typeface="TimesLTStd-Italic"/>
              </a:rPr>
              <a:t>E</a:t>
            </a:r>
          </a:p>
          <a:p>
            <a:pPr algn="l"/>
            <a:r>
              <a:rPr lang="en-US" b="0" i="0" u="none" strike="noStrike" baseline="0" dirty="0">
                <a:latin typeface="TimesLTStd-Roman"/>
              </a:rPr>
              <a:t>increases by a factor of 10, </a:t>
            </a:r>
            <a:r>
              <a:rPr lang="en-US" b="0" i="1" u="none" strike="noStrike" baseline="0" dirty="0">
                <a:latin typeface="TimesLTStd-Italic"/>
              </a:rPr>
              <a:t>u </a:t>
            </a:r>
            <a:r>
              <a:rPr lang="en-US" b="0" i="0" u="none" strike="noStrike" baseline="0" dirty="0">
                <a:latin typeface="TimesLTStd-Roman"/>
              </a:rPr>
              <a:t>increases by a factor of 10</a:t>
            </a:r>
            <a:r>
              <a:rPr lang="en-US" b="0" i="0" u="none" strike="noStrike" baseline="30000" dirty="0">
                <a:latin typeface="TimesLTStd-Roman"/>
              </a:rPr>
              <a:t>2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0" u="none" strike="noStrike" baseline="0" dirty="0">
                <a:latin typeface="TimesLTStd-Roman"/>
              </a:rPr>
              <a:t>100,</a:t>
            </a:r>
          </a:p>
          <a:p>
            <a:pPr algn="l"/>
            <a:r>
              <a:rPr lang="en-US" b="0" i="0" u="none" strike="noStrike" baseline="0" dirty="0">
                <a:latin typeface="TimesLTStd-Roman"/>
              </a:rPr>
              <a:t>so the energy density becomes </a:t>
            </a:r>
            <a:r>
              <a:rPr lang="en-US" b="0" i="1" u="none" strike="noStrike" baseline="0" dirty="0">
                <a:latin typeface="TimesLTStd-Italic"/>
              </a:rPr>
              <a:t>u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0" u="none" strike="noStrike" baseline="0" dirty="0">
                <a:latin typeface="TimesLTStd-Roman"/>
              </a:rPr>
              <a:t>100 J</a:t>
            </a:r>
            <a:r>
              <a:rPr lang="en-US" dirty="0">
                <a:latin typeface="PearsonMATHPRO18"/>
              </a:rPr>
              <a:t>/</a:t>
            </a:r>
            <a:r>
              <a:rPr lang="en-US" b="0" i="0" u="none" strike="noStrike" baseline="0" dirty="0">
                <a:latin typeface="TimesLTStd-Roman"/>
              </a:rPr>
              <a:t>m3.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31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Dielectrics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Most capacitors have a </a:t>
            </a:r>
            <a:r>
              <a:rPr lang="en-CA" altLang="en-US" dirty="0" err="1"/>
              <a:t>nonconducting</a:t>
            </a:r>
            <a:r>
              <a:rPr lang="en-CA" altLang="en-US" dirty="0"/>
              <a:t> material, or dielectric, between their conducting plates. </a:t>
            </a:r>
          </a:p>
          <a:p>
            <a:r>
              <a:rPr lang="en-CA" altLang="en-US" dirty="0"/>
              <a:t>A common type of capacitor uses long strips of metal foil for the plates, separated by strips of plastic sheet such as Mylar. 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56" y="2891263"/>
            <a:ext cx="4357488" cy="3781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C231-199F-4007-B590-1C52A623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Dielectrics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BA39-8C3F-44FC-8157-ECEA4482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TimesLTStd-Roman"/>
              </a:rPr>
              <a:t>Placing a solid dielectric between the plates of a capacitor serves three functions.</a:t>
            </a:r>
          </a:p>
          <a:p>
            <a:pPr algn="l"/>
            <a:r>
              <a:rPr lang="en-US" sz="2800" b="0" i="0" u="none" strike="noStrike" baseline="0" dirty="0">
                <a:latin typeface="TimesLTStd-Roman"/>
              </a:rPr>
              <a:t>First, it solves the mechanical problem of maintaining two large metal sheets at a very small separation without actual contact.</a:t>
            </a:r>
          </a:p>
          <a:p>
            <a:pPr algn="l"/>
            <a:r>
              <a:rPr lang="en-US" sz="2800" b="0" i="0" u="none" strike="noStrike" baseline="0" dirty="0">
                <a:latin typeface="TimesLTStd-Roman"/>
              </a:rPr>
              <a:t>Second, using a dielectric increases the maximum possible potential difference </a:t>
            </a:r>
            <a:r>
              <a:rPr lang="en-MY" sz="2800" b="0" i="0" u="none" strike="noStrike" baseline="0" dirty="0">
                <a:latin typeface="TimesLTStd-Roman"/>
              </a:rPr>
              <a:t>between the capacitor plates.</a:t>
            </a:r>
          </a:p>
          <a:p>
            <a:pPr algn="l"/>
            <a:r>
              <a:rPr lang="en-US" sz="2800" b="0" i="0" u="none" strike="noStrike" baseline="0" dirty="0">
                <a:latin typeface="TimesLTStd-Roman"/>
              </a:rPr>
              <a:t>Third, the capacitance of a capacitor of given dimensions is </a:t>
            </a:r>
            <a:r>
              <a:rPr lang="en-US" sz="2800" b="0" i="1" u="none" strike="noStrike" baseline="0" dirty="0">
                <a:latin typeface="TimesLTStd-Italic"/>
              </a:rPr>
              <a:t>greater </a:t>
            </a:r>
            <a:r>
              <a:rPr lang="en-US" sz="2800" b="0" i="0" u="none" strike="noStrike" baseline="0" dirty="0">
                <a:latin typeface="TimesLTStd-Roman"/>
              </a:rPr>
              <a:t>when there is a dielectric material between the plates than when there is vacuum.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A35E0-DCE6-406B-A957-4584A2131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837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Dielectrics increase capacitance: Slide 1 of 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Consider an electrometer connected across a charged capacitor, with magnitude of charge </a:t>
            </a:r>
            <a:r>
              <a:rPr lang="en-CA" altLang="en-US" i="1" dirty="0"/>
              <a:t>Q</a:t>
            </a:r>
            <a:r>
              <a:rPr lang="en-CA" altLang="en-US" dirty="0"/>
              <a:t> on each plate and potential difference </a:t>
            </a:r>
            <a:r>
              <a:rPr lang="en-CA" altLang="en-US" i="1" dirty="0"/>
              <a:t>V</a:t>
            </a:r>
            <a:r>
              <a:rPr lang="en-CA" altLang="en-US" baseline="-25000" dirty="0"/>
              <a:t>0</a:t>
            </a:r>
            <a:r>
              <a:rPr lang="en-CA" altLang="en-US" dirty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"/>
          <a:stretch/>
        </p:blipFill>
        <p:spPr>
          <a:xfrm>
            <a:off x="2410596" y="2221337"/>
            <a:ext cx="4322808" cy="43040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Dielectrics increase capacitance: Slide 2 of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When we insert an uncharged sheet of dielectric, such as glass, paraffin, or polystyrene, between the plates, the potential difference decreases to a smaller value </a:t>
            </a:r>
            <a:r>
              <a:rPr lang="en-CA" altLang="en-US" i="1" dirty="0"/>
              <a:t>V</a:t>
            </a:r>
            <a:r>
              <a:rPr lang="en-CA" altLang="en-US" dirty="0"/>
              <a:t>.</a:t>
            </a:r>
          </a:p>
          <a:p>
            <a:r>
              <a:rPr lang="en-CA" altLang="en-US" dirty="0"/>
              <a:t>Since </a:t>
            </a:r>
            <a:r>
              <a:rPr lang="en-CA" altLang="en-US" i="1" dirty="0"/>
              <a:t>Q</a:t>
            </a:r>
            <a:r>
              <a:rPr lang="en-CA" altLang="en-US" dirty="0"/>
              <a:t> is unchanged, the capacitance </a:t>
            </a:r>
            <a:r>
              <a:rPr lang="en-CA" altLang="en-US" i="1" dirty="0"/>
              <a:t>C</a:t>
            </a:r>
            <a:r>
              <a:rPr lang="en-CA" altLang="en-US" dirty="0"/>
              <a:t> = </a:t>
            </a:r>
            <a:r>
              <a:rPr lang="en-CA" altLang="en-US" i="1" dirty="0"/>
              <a:t>Q</a:t>
            </a:r>
            <a:r>
              <a:rPr lang="en-CA" altLang="en-US" dirty="0"/>
              <a:t>/</a:t>
            </a:r>
            <a:r>
              <a:rPr lang="en-CA" altLang="en-US" i="1" dirty="0"/>
              <a:t>V</a:t>
            </a:r>
            <a:r>
              <a:rPr lang="en-CA" altLang="en-US" dirty="0"/>
              <a:t> is </a:t>
            </a:r>
            <a:r>
              <a:rPr lang="en-CA" altLang="en-US" i="1" dirty="0"/>
              <a:t>increased</a:t>
            </a:r>
            <a:r>
              <a:rPr lang="en-CA" altLang="en-US" dirty="0"/>
              <a:t> with the dielectric.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/>
          <a:stretch/>
        </p:blipFill>
        <p:spPr>
          <a:xfrm>
            <a:off x="2684208" y="3068960"/>
            <a:ext cx="3775584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Dielectrics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4631432" cy="5622926"/>
          </a:xfrm>
        </p:spPr>
        <p:txBody>
          <a:bodyPr/>
          <a:lstStyle/>
          <a:p>
            <a:r>
              <a:rPr lang="en-US" altLang="en-US" dirty="0"/>
              <a:t>When a dielectric is inserted between the plates of a capacitor, the electric field </a:t>
            </a:r>
            <a:r>
              <a:rPr lang="en-US" altLang="en-US" i="1" dirty="0"/>
              <a:t>decreases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This is due to </a:t>
            </a:r>
            <a:r>
              <a:rPr lang="en-US" altLang="en-US" b="1" dirty="0"/>
              <a:t>polarization</a:t>
            </a:r>
            <a:r>
              <a:rPr lang="en-US" altLang="en-US" dirty="0"/>
              <a:t> of the charge within the dielectric, which results in induced surface charges, as shown.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76" y="853690"/>
            <a:ext cx="3865224" cy="528714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dielectric constant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an insulating material is inserted between the plates of a capacitor whose original capacitance is </a:t>
            </a:r>
            <a:r>
              <a:rPr lang="en-US" altLang="en-US" i="1" dirty="0"/>
              <a:t>C</a:t>
            </a:r>
            <a:r>
              <a:rPr lang="en-US" altLang="en-US" baseline="-25000" dirty="0"/>
              <a:t>0</a:t>
            </a:r>
            <a:r>
              <a:rPr lang="en-US" altLang="en-US" dirty="0"/>
              <a:t>, the new capacitance is greater by a factor </a:t>
            </a:r>
            <a:r>
              <a:rPr lang="en-US" altLang="en-US" i="1" dirty="0"/>
              <a:t>K</a:t>
            </a:r>
            <a:r>
              <a:rPr lang="en-US" altLang="en-US" dirty="0"/>
              <a:t>, where </a:t>
            </a:r>
            <a:r>
              <a:rPr lang="en-US" altLang="en-US" i="1" dirty="0"/>
              <a:t>K</a:t>
            </a:r>
            <a:r>
              <a:rPr lang="en-US" altLang="en-US" dirty="0"/>
              <a:t> is the </a:t>
            </a:r>
            <a:r>
              <a:rPr lang="en-US" altLang="en-US" b="1" dirty="0"/>
              <a:t>dielectric</a:t>
            </a:r>
            <a:r>
              <a:rPr lang="en-US" altLang="en-US" dirty="0"/>
              <a:t> </a:t>
            </a:r>
            <a:r>
              <a:rPr lang="en-US" altLang="en-US" b="1" dirty="0"/>
              <a:t>constant</a:t>
            </a:r>
            <a:r>
              <a:rPr lang="en-US" altLang="en-US" dirty="0"/>
              <a:t> of the material.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sz="1200" dirty="0"/>
          </a:p>
          <a:p>
            <a:r>
              <a:rPr lang="en-US" altLang="en-US" dirty="0"/>
              <a:t>The energy density in the capacitor also increases: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 b="13214"/>
          <a:stretch/>
        </p:blipFill>
        <p:spPr>
          <a:xfrm>
            <a:off x="779168" y="2476120"/>
            <a:ext cx="7585664" cy="15289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40" b="15626"/>
          <a:stretch/>
        </p:blipFill>
        <p:spPr>
          <a:xfrm>
            <a:off x="1142256" y="4691400"/>
            <a:ext cx="6859488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24.1—Some dielectric constants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1913" y="981075"/>
          <a:ext cx="6911976" cy="540067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5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084"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j-lt"/>
                        </a:rPr>
                        <a:t>Material</a:t>
                      </a:r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CA" sz="3200" i="1" dirty="0">
                          <a:latin typeface="+mj-lt"/>
                        </a:rPr>
                        <a:t>K</a:t>
                      </a:r>
                      <a:r>
                        <a:rPr lang="en-CA" sz="3200" dirty="0">
                          <a:latin typeface="+mj-lt"/>
                        </a:rPr>
                        <a:t> </a:t>
                      </a:r>
                    </a:p>
                  </a:txBody>
                  <a:tcPr marL="91430" marR="91430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j-lt"/>
                        </a:rPr>
                        <a:t>Vacuum</a:t>
                      </a:r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j-lt"/>
                        </a:rPr>
                        <a:t>1</a:t>
                      </a:r>
                    </a:p>
                  </a:txBody>
                  <a:tcPr marL="91430" marR="91430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j-lt"/>
                        </a:rPr>
                        <a:t>Air (1 </a:t>
                      </a:r>
                      <a:r>
                        <a:rPr lang="en-CA" sz="3200" dirty="0" err="1">
                          <a:latin typeface="+mj-lt"/>
                        </a:rPr>
                        <a:t>atm</a:t>
                      </a:r>
                      <a:r>
                        <a:rPr lang="en-CA" sz="3200" dirty="0">
                          <a:latin typeface="+mj-lt"/>
                        </a:rPr>
                        <a:t>)</a:t>
                      </a:r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CA" sz="3200" baseline="0" dirty="0">
                          <a:latin typeface="+mj-lt"/>
                        </a:rPr>
                        <a:t>1.00059</a:t>
                      </a:r>
                      <a:endParaRPr lang="en-CA" sz="3200" baseline="30000" dirty="0">
                        <a:latin typeface="+mj-lt"/>
                      </a:endParaRPr>
                    </a:p>
                  </a:txBody>
                  <a:tcPr marL="91430" marR="91430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j-lt"/>
                        </a:rPr>
                        <a:t>Teflon</a:t>
                      </a:r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2.1</a:t>
                      </a:r>
                      <a:endParaRPr lang="en-CA" sz="3200" kern="1200" baseline="300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30" marR="91430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j-lt"/>
                        </a:rPr>
                        <a:t>Mylar</a:t>
                      </a:r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3.1</a:t>
                      </a:r>
                      <a:endParaRPr lang="en-CA" sz="3200" kern="1200" baseline="300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30" marR="91430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j-lt"/>
                        </a:rPr>
                        <a:t>Glass</a:t>
                      </a:r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 – 10</a:t>
                      </a:r>
                      <a:endParaRPr lang="en-CA" sz="3200" kern="1200" baseline="300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30" marR="91430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j-lt"/>
                        </a:rPr>
                        <a:t>Glycerin</a:t>
                      </a:r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42.5</a:t>
                      </a:r>
                      <a:endParaRPr lang="en-CA" sz="3200" kern="1200" baseline="300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30" marR="91430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r>
                        <a:rPr lang="en-CA" sz="3200" dirty="0">
                          <a:latin typeface="+mj-lt"/>
                        </a:rPr>
                        <a:t>Water</a:t>
                      </a:r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80.4</a:t>
                      </a:r>
                      <a:endParaRPr lang="en-CA" sz="3200" kern="1200" baseline="300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30" marR="91430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38FE-CC7A-4D6F-B854-2272200E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81FAE-4B5E-4B82-AA5C-7611C033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3E388-540F-49BE-A80F-887AE4CA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1"/>
            <a:ext cx="5685924" cy="413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566BE-B7EA-42E5-B1FC-FBF99D7F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72" y="692696"/>
            <a:ext cx="7725277" cy="2448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261D4-F537-4877-96D8-2DF71FA2D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068960"/>
            <a:ext cx="765978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37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8393F-0DF0-42D7-A2A2-276AAD4F1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6E37E-2049-41BA-99F2-DB98FA0EA139}"/>
              </a:ext>
            </a:extLst>
          </p:cNvPr>
          <p:cNvSpPr txBox="1"/>
          <p:nvPr/>
        </p:nvSpPr>
        <p:spPr>
          <a:xfrm>
            <a:off x="251520" y="116632"/>
            <a:ext cx="6390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TimesLTStd-Roman"/>
              </a:rPr>
              <a:t>Find (a) the original capacitance </a:t>
            </a:r>
            <a:r>
              <a:rPr lang="en-MY" b="0" i="1" u="none" strike="noStrike" baseline="0" dirty="0">
                <a:latin typeface="TimesLTStd-Italic"/>
              </a:rPr>
              <a:t>C</a:t>
            </a:r>
            <a:r>
              <a:rPr lang="en-MY" b="0" i="0" u="none" strike="noStrike" baseline="-25000" dirty="0">
                <a:latin typeface="TimesLTStd-Roman"/>
              </a:rPr>
              <a:t>0</a:t>
            </a:r>
            <a:r>
              <a:rPr lang="en-MY" b="0" i="0" u="none" strike="noStrike" baseline="0" dirty="0">
                <a:latin typeface="TimesLTStd-Roman"/>
              </a:rPr>
              <a:t>;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2584B-513A-4144-B51D-4D1EA30D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5621762" cy="12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C411F-E9B4-42E2-947B-EC02504681F8}"/>
              </a:ext>
            </a:extLst>
          </p:cNvPr>
          <p:cNvSpPr txBox="1"/>
          <p:nvPr/>
        </p:nvSpPr>
        <p:spPr>
          <a:xfrm>
            <a:off x="251520" y="2208649"/>
            <a:ext cx="6746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LTStd-Roman"/>
              </a:rPr>
              <a:t>(b) the magnitude of charge </a:t>
            </a:r>
            <a:r>
              <a:rPr lang="en-US" sz="2400" b="0" i="1" u="none" strike="noStrike" baseline="0" dirty="0">
                <a:latin typeface="TimesLTStd-Italic"/>
              </a:rPr>
              <a:t>Q </a:t>
            </a:r>
            <a:r>
              <a:rPr lang="en-US" sz="2400" b="0" i="0" u="none" strike="noStrike" baseline="0" dirty="0">
                <a:latin typeface="TimesLTStd-Roman"/>
              </a:rPr>
              <a:t>on each plate;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3F165D-0457-4048-8D63-E29D4431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88640"/>
            <a:ext cx="1440160" cy="3195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8DCB11-F3BF-490E-9042-A04968E9D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752973"/>
            <a:ext cx="5246726" cy="10360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4623EC-23E0-4FE4-863B-B35124BA0A22}"/>
              </a:ext>
            </a:extLst>
          </p:cNvPr>
          <p:cNvSpPr txBox="1"/>
          <p:nvPr/>
        </p:nvSpPr>
        <p:spPr>
          <a:xfrm>
            <a:off x="251520" y="3789040"/>
            <a:ext cx="67464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2400" b="0" i="0" u="none" strike="noStrike" baseline="0" dirty="0">
                <a:latin typeface="TimesLTStd-Roman"/>
              </a:rPr>
              <a:t>(c) The </a:t>
            </a:r>
            <a:r>
              <a:rPr lang="en-US" sz="2400" b="0" i="0" u="none" strike="noStrike" baseline="0" dirty="0">
                <a:latin typeface="TimesLTStd-Roman"/>
              </a:rPr>
              <a:t>capacitance </a:t>
            </a:r>
            <a:r>
              <a:rPr lang="en-US" sz="2400" b="0" i="1" u="none" strike="noStrike" baseline="0" dirty="0">
                <a:latin typeface="TimesLTStd-Italic"/>
              </a:rPr>
              <a:t>C </a:t>
            </a:r>
            <a:r>
              <a:rPr lang="en-US" sz="2400" b="0" i="0" u="none" strike="noStrike" baseline="0" dirty="0">
                <a:latin typeface="TimesLTStd-Roman"/>
              </a:rPr>
              <a:t>after the dielectric is inserted;</a:t>
            </a:r>
          </a:p>
          <a:p>
            <a:pPr algn="l"/>
            <a:r>
              <a:rPr lang="en-US" sz="1800" b="0" i="0" u="none" strike="noStrike" baseline="0" dirty="0">
                <a:latin typeface="TimesLTStd-Roman"/>
              </a:rPr>
              <a:t>When the dielectric is inserted, </a:t>
            </a:r>
            <a:r>
              <a:rPr lang="en-US" sz="1800" b="0" i="1" u="none" strike="noStrike" baseline="0" dirty="0">
                <a:latin typeface="TimesLTStd-Italic"/>
              </a:rPr>
              <a:t>Q </a:t>
            </a:r>
            <a:r>
              <a:rPr lang="en-US" sz="1800" b="0" i="0" u="none" strike="noStrike" baseline="0" dirty="0">
                <a:latin typeface="TimesLTStd-Roman"/>
              </a:rPr>
              <a:t>is unchanged but the potential</a:t>
            </a:r>
          </a:p>
          <a:p>
            <a:pPr algn="l"/>
            <a:r>
              <a:rPr lang="en-US" sz="1800" b="0" i="0" u="none" strike="noStrike" baseline="0" dirty="0">
                <a:latin typeface="TimesLTStd-Roman"/>
              </a:rPr>
              <a:t>difference decreases to </a:t>
            </a:r>
            <a:r>
              <a:rPr lang="en-US" sz="1800" b="0" i="1" u="none" strike="noStrike" baseline="0" dirty="0">
                <a:latin typeface="TimesLTStd-Italic"/>
              </a:rPr>
              <a:t>V </a:t>
            </a:r>
            <a:r>
              <a:rPr lang="en-US" sz="1800" b="0" i="0" u="none" strike="noStrike" baseline="0" dirty="0">
                <a:latin typeface="PearsonMATHPRO02"/>
              </a:rPr>
              <a:t>= </a:t>
            </a:r>
            <a:r>
              <a:rPr lang="en-US" sz="1800" b="0" i="0" u="none" strike="noStrike" baseline="0" dirty="0">
                <a:latin typeface="TimesLTStd-Roman"/>
              </a:rPr>
              <a:t>1.00 kV.</a:t>
            </a:r>
            <a:endParaRPr lang="en-MY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717535-F988-4D91-82F8-3621270E0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3474007"/>
            <a:ext cx="1309926" cy="326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243621-6917-46C9-A25E-947902190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4951974"/>
            <a:ext cx="4830095" cy="12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E277-E68E-4274-81F6-D4CEB51F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Capacitors in series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DE53-1041-47F1-9B80-008A98E7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LTStd-Roman"/>
              </a:rPr>
              <a:t>T</a:t>
            </a:r>
            <a:r>
              <a:rPr lang="en-US" sz="2400" b="0" i="0" u="none" strike="noStrike" baseline="0" dirty="0">
                <a:latin typeface="TimesLTStd-Roman"/>
              </a:rPr>
              <a:t>he top plate of </a:t>
            </a:r>
            <a:r>
              <a:rPr lang="en-US" sz="2400" b="0" i="1" u="none" strike="noStrike" baseline="0" dirty="0">
                <a:latin typeface="TimesLTStd-Italic"/>
              </a:rPr>
              <a:t>C</a:t>
            </a:r>
            <a:r>
              <a:rPr lang="en-US" sz="2400" b="0" i="0" u="none" strike="noStrike" baseline="-25000" dirty="0">
                <a:latin typeface="TimesLTStd-Roman"/>
              </a:rPr>
              <a:t>1</a:t>
            </a:r>
            <a:r>
              <a:rPr lang="en-US" sz="2400" b="0" i="0" u="none" strike="noStrike" baseline="0" dirty="0">
                <a:latin typeface="TimesLTStd-Roman"/>
              </a:rPr>
              <a:t> acquires a positive charge </a:t>
            </a:r>
            <a:r>
              <a:rPr lang="en-US" sz="2400" b="0" i="1" u="none" strike="noStrike" baseline="0" dirty="0">
                <a:latin typeface="TimesLTStd-Italic"/>
              </a:rPr>
              <a:t>Q</a:t>
            </a:r>
            <a:r>
              <a:rPr lang="en-US" sz="2400" b="0" i="0" u="none" strike="noStrike" baseline="0" dirty="0">
                <a:latin typeface="TimesLTStd-Roman"/>
              </a:rPr>
              <a:t>. The electric field of this positive charge pulls negative charge up to the bottom plate of </a:t>
            </a:r>
            <a:r>
              <a:rPr lang="en-US" sz="2400" b="0" i="1" u="none" strike="noStrike" baseline="0" dirty="0">
                <a:latin typeface="TimesLTStd-Italic"/>
              </a:rPr>
              <a:t>C</a:t>
            </a:r>
            <a:r>
              <a:rPr lang="en-US" sz="2400" b="0" i="0" u="none" strike="noStrike" baseline="-25000" dirty="0">
                <a:latin typeface="TimesLTStd-Roman"/>
              </a:rPr>
              <a:t>1</a:t>
            </a:r>
            <a:r>
              <a:rPr lang="en-US" sz="2400" b="0" i="0" u="none" strike="noStrike" baseline="0" dirty="0">
                <a:latin typeface="TimesLTStd-Roman"/>
              </a:rPr>
              <a:t> until all of the field lines that begin on the top plate end on the bottom plate. This requires that the bottom plate have charge    </a:t>
            </a:r>
            <a:r>
              <a:rPr lang="en-US" sz="2400" b="0" i="0" u="none" strike="noStrike" baseline="0" dirty="0">
                <a:latin typeface="PearsonMATHPRO02"/>
              </a:rPr>
              <a:t>-</a:t>
            </a:r>
            <a:r>
              <a:rPr lang="en-US" sz="2400" b="0" i="1" u="none" strike="noStrike" baseline="0" dirty="0">
                <a:latin typeface="TimesLTStd-Italic"/>
              </a:rPr>
              <a:t>Q</a:t>
            </a:r>
            <a:r>
              <a:rPr lang="en-US" sz="2400" b="0" i="0" u="none" strike="noStrike" baseline="0" dirty="0">
                <a:latin typeface="TimesLTStd-Roman"/>
              </a:rPr>
              <a:t>. </a:t>
            </a:r>
          </a:p>
          <a:p>
            <a:r>
              <a:rPr lang="en-US" sz="2400" b="0" i="0" u="none" strike="noStrike" baseline="0" dirty="0">
                <a:latin typeface="TimesLTStd-Roman"/>
              </a:rPr>
              <a:t>These negative charges had to come from the top plate of </a:t>
            </a:r>
            <a:r>
              <a:rPr lang="en-US" sz="2400" b="0" i="1" u="none" strike="noStrike" baseline="0" dirty="0">
                <a:latin typeface="TimesLTStd-Italic"/>
              </a:rPr>
              <a:t>C</a:t>
            </a:r>
            <a:r>
              <a:rPr lang="en-US" sz="2400" b="0" i="0" u="none" strike="noStrike" baseline="-25000" dirty="0">
                <a:latin typeface="TimesLTStd-Roman"/>
              </a:rPr>
              <a:t>2</a:t>
            </a:r>
            <a:r>
              <a:rPr lang="en-US" sz="2400" b="0" i="0" u="none" strike="noStrike" baseline="0" dirty="0">
                <a:latin typeface="TimesLTStd-Roman"/>
              </a:rPr>
              <a:t> , which becomes positively charged with charge </a:t>
            </a:r>
            <a:r>
              <a:rPr lang="en-US" sz="2400" b="0" i="0" u="none" strike="noStrike" baseline="0" dirty="0">
                <a:latin typeface="PearsonMATHPRO02"/>
              </a:rPr>
              <a:t>+</a:t>
            </a:r>
            <a:r>
              <a:rPr lang="en-US" sz="2400" b="0" i="1" u="none" strike="noStrike" baseline="0" dirty="0">
                <a:latin typeface="TimesLTStd-Italic"/>
              </a:rPr>
              <a:t>Q</a:t>
            </a:r>
            <a:r>
              <a:rPr lang="en-US" sz="2400" b="0" i="0" u="none" strike="noStrike" baseline="0" dirty="0">
                <a:latin typeface="TimesLTStd-Roman"/>
              </a:rPr>
              <a:t>. This positive charge then pulls negative charge </a:t>
            </a:r>
            <a:r>
              <a:rPr lang="en-US" sz="2400" b="0" i="0" u="none" strike="noStrike" baseline="0" dirty="0">
                <a:latin typeface="PearsonMATHPRO02"/>
              </a:rPr>
              <a:t>-</a:t>
            </a:r>
            <a:r>
              <a:rPr lang="en-US" sz="2400" b="0" i="1" u="none" strike="noStrike" baseline="0" dirty="0">
                <a:latin typeface="TimesLTStd-Italic"/>
              </a:rPr>
              <a:t>Q </a:t>
            </a:r>
            <a:r>
              <a:rPr lang="en-US" sz="2400" b="0" i="0" u="none" strike="noStrike" baseline="0" dirty="0">
                <a:latin typeface="TimesLTStd-Roman"/>
              </a:rPr>
              <a:t>from the connection at point </a:t>
            </a:r>
            <a:r>
              <a:rPr lang="en-US" sz="2400" b="0" i="1" u="none" strike="noStrike" baseline="0" dirty="0">
                <a:latin typeface="TimesLTStd-Italic"/>
              </a:rPr>
              <a:t>b </a:t>
            </a:r>
            <a:r>
              <a:rPr lang="en-US" sz="2400" b="0" i="0" u="none" strike="noStrike" baseline="0" dirty="0">
                <a:latin typeface="TimesLTStd-Roman"/>
              </a:rPr>
              <a:t>onto the bottom plate of </a:t>
            </a:r>
            <a:r>
              <a:rPr lang="en-US" sz="2400" b="0" i="1" u="none" strike="noStrike" baseline="0" dirty="0">
                <a:latin typeface="TimesLTStd-Italic"/>
              </a:rPr>
              <a:t>C</a:t>
            </a:r>
            <a:r>
              <a:rPr lang="en-US" sz="2400" b="0" i="0" u="none" strike="noStrike" baseline="-25000" dirty="0">
                <a:latin typeface="TimesLTStd-Roman"/>
              </a:rPr>
              <a:t>2</a:t>
            </a:r>
            <a:r>
              <a:rPr lang="en-US" sz="2400" b="0" i="0" u="none" strike="noStrike" baseline="0" dirty="0">
                <a:latin typeface="TimesLTStd-Roman"/>
              </a:rPr>
              <a:t> . </a:t>
            </a:r>
          </a:p>
          <a:p>
            <a:r>
              <a:rPr lang="en-US" sz="2400" b="0" i="0" u="none" strike="noStrike" baseline="0" dirty="0">
                <a:latin typeface="TimesLTStd-Roman"/>
              </a:rPr>
              <a:t>The total charge on the lower plate of </a:t>
            </a:r>
            <a:r>
              <a:rPr lang="en-US" sz="2400" b="0" i="1" u="none" strike="noStrike" baseline="0" dirty="0">
                <a:latin typeface="TimesLTStd-Italic"/>
              </a:rPr>
              <a:t>C</a:t>
            </a:r>
            <a:r>
              <a:rPr lang="en-US" sz="2400" b="0" i="0" u="none" strike="noStrike" baseline="-25000" dirty="0">
                <a:latin typeface="TimesLTStd-Roman"/>
              </a:rPr>
              <a:t>1</a:t>
            </a:r>
            <a:r>
              <a:rPr lang="en-US" sz="2400" b="0" i="0" u="none" strike="noStrike" baseline="0" dirty="0">
                <a:latin typeface="TimesLTStd-Roman"/>
              </a:rPr>
              <a:t> and the upper plate of </a:t>
            </a:r>
            <a:r>
              <a:rPr lang="en-US" sz="2400" b="0" i="1" u="none" strike="noStrike" baseline="0" dirty="0">
                <a:latin typeface="TimesLTStd-Italic"/>
              </a:rPr>
              <a:t>C</a:t>
            </a:r>
            <a:r>
              <a:rPr lang="en-US" sz="2400" b="0" i="0" u="none" strike="noStrike" baseline="-25000" dirty="0">
                <a:latin typeface="TimesLTStd-Roman"/>
              </a:rPr>
              <a:t>2</a:t>
            </a:r>
            <a:r>
              <a:rPr lang="en-US" sz="2400" b="0" i="0" u="none" strike="noStrike" baseline="0" dirty="0">
                <a:latin typeface="TimesLTStd-Roman"/>
              </a:rPr>
              <a:t> together must always be zero because these plates aren’t connected to anything except each other. Thus </a:t>
            </a:r>
            <a:r>
              <a:rPr lang="en-US" sz="2400" b="0" i="1" u="none" strike="noStrike" baseline="0" dirty="0">
                <a:latin typeface="TimesLTStd-Italic"/>
              </a:rPr>
              <a:t>in a series connection the magnitude of charge on all plates is the same</a:t>
            </a:r>
            <a:r>
              <a:rPr lang="en-US" sz="2400" b="0" i="0" u="none" strike="noStrike" baseline="0" dirty="0">
                <a:latin typeface="TimesLTStd-Roman"/>
              </a:rPr>
              <a:t>.</a:t>
            </a:r>
            <a:endParaRPr lang="en-MY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72DB8-AAEE-47B9-8AFB-74DFA3F7F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5233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CAC3BB-DABB-4666-B540-35D2ECAA5A49}"/>
              </a:ext>
            </a:extLst>
          </p:cNvPr>
          <p:cNvSpPr txBox="1"/>
          <p:nvPr/>
        </p:nvSpPr>
        <p:spPr>
          <a:xfrm>
            <a:off x="620425" y="1268761"/>
            <a:ext cx="6534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2400" b="0" i="0" u="none" strike="noStrike" baseline="0" dirty="0">
                <a:latin typeface="TimesLTStd-Roman"/>
              </a:rPr>
              <a:t>(d) the dielectric </a:t>
            </a:r>
            <a:r>
              <a:rPr lang="en-US" sz="2400" b="0" i="0" u="none" strike="noStrike" baseline="0" dirty="0">
                <a:latin typeface="TimesLTStd-Roman"/>
              </a:rPr>
              <a:t>constant </a:t>
            </a:r>
            <a:r>
              <a:rPr lang="en-US" sz="2400" b="0" i="1" u="none" strike="noStrike" baseline="0" dirty="0">
                <a:latin typeface="TimesLTStd-Italic"/>
              </a:rPr>
              <a:t>K </a:t>
            </a:r>
            <a:r>
              <a:rPr lang="en-US" sz="2400" b="0" i="0" u="none" strike="noStrike" baseline="0" dirty="0">
                <a:latin typeface="TimesLTStd-Roman"/>
              </a:rPr>
              <a:t>of the dielectric;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1A45F-C34D-4618-BC7B-700A4E78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45" y="1988841"/>
            <a:ext cx="4198422" cy="1296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6A4CC-6F4F-4A72-A924-4E5186E41AFE}"/>
              </a:ext>
            </a:extLst>
          </p:cNvPr>
          <p:cNvSpPr txBox="1"/>
          <p:nvPr/>
        </p:nvSpPr>
        <p:spPr>
          <a:xfrm>
            <a:off x="620425" y="3284985"/>
            <a:ext cx="5238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LTStd-Roman"/>
              </a:rPr>
              <a:t>(e) the permittivity </a:t>
            </a:r>
            <a:r>
              <a:rPr lang="en-US" dirty="0">
                <a:latin typeface="PearsonMATHPRO02"/>
                <a:sym typeface="Symbol" panose="05050102010706020507" pitchFamily="18" charset="2"/>
              </a:rPr>
              <a:t></a:t>
            </a:r>
            <a:r>
              <a:rPr lang="en-US" sz="2400" b="0" i="0" u="none" strike="noStrike" baseline="0" dirty="0">
                <a:latin typeface="PearsonMATHPRO02"/>
              </a:rPr>
              <a:t> </a:t>
            </a:r>
            <a:r>
              <a:rPr lang="en-US" sz="2400" b="0" i="0" u="none" strike="noStrike" baseline="0" dirty="0">
                <a:latin typeface="TimesLTStd-Roman"/>
              </a:rPr>
              <a:t>of the dielectric;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A992FB-5B12-46FE-9BA0-F513F64D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25" y="2021215"/>
            <a:ext cx="3121508" cy="759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F25F8A-C7F4-4856-BCE1-087C4F729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33" y="3861048"/>
            <a:ext cx="5688816" cy="9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05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65B7DA-7106-4363-B149-0FABFCDA3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AB05F-19F6-43DC-854E-725877537E9B}"/>
              </a:ext>
            </a:extLst>
          </p:cNvPr>
          <p:cNvSpPr txBox="1"/>
          <p:nvPr/>
        </p:nvSpPr>
        <p:spPr>
          <a:xfrm>
            <a:off x="298495" y="620688"/>
            <a:ext cx="84500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TimesLTStd-Roman"/>
              </a:rPr>
              <a:t>(f) the magnitude of the induced charge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i</a:t>
            </a:r>
            <a:r>
              <a:rPr lang="en-US" b="0" i="0" u="none" strike="noStrike" baseline="0" dirty="0">
                <a:latin typeface="TimesLTStd-Roman"/>
              </a:rPr>
              <a:t> on each face of the</a:t>
            </a:r>
          </a:p>
          <a:p>
            <a:pPr algn="l"/>
            <a:r>
              <a:rPr lang="en-MY" b="0" i="0" u="none" strike="noStrike" baseline="0" dirty="0">
                <a:latin typeface="TimesLTStd-Roman"/>
              </a:rPr>
              <a:t>dielectric;</a:t>
            </a:r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EEACE7-FC48-4DCC-81CD-1469B380623C}"/>
                  </a:ext>
                </a:extLst>
              </p:cNvPr>
              <p:cNvSpPr txBox="1"/>
              <p:nvPr/>
            </p:nvSpPr>
            <p:spPr>
              <a:xfrm>
                <a:off x="320349" y="1567561"/>
                <a:ext cx="4596963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EEACE7-FC48-4DCC-81CD-1469B3806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9" y="1567561"/>
                <a:ext cx="4596963" cy="689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FD563-7ED3-455C-BF9B-8CB1534FE08A}"/>
                  </a:ext>
                </a:extLst>
              </p:cNvPr>
              <p:cNvSpPr txBox="1"/>
              <p:nvPr/>
            </p:nvSpPr>
            <p:spPr>
              <a:xfrm>
                <a:off x="320349" y="2273985"/>
                <a:ext cx="19355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FD563-7ED3-455C-BF9B-8CB1534FE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9" y="2273985"/>
                <a:ext cx="1935530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71A1AB-697F-4C3A-9F89-7EB7369097DC}"/>
                  </a:ext>
                </a:extLst>
              </p:cNvPr>
              <p:cNvSpPr txBox="1"/>
              <p:nvPr/>
            </p:nvSpPr>
            <p:spPr>
              <a:xfrm>
                <a:off x="320349" y="2969958"/>
                <a:ext cx="253870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71A1AB-697F-4C3A-9F89-7EB73690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9" y="2969958"/>
                <a:ext cx="2538708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6E1F6-EB6C-4D15-A5A4-61162D87AF04}"/>
                  </a:ext>
                </a:extLst>
              </p:cNvPr>
              <p:cNvSpPr txBox="1"/>
              <p:nvPr/>
            </p:nvSpPr>
            <p:spPr>
              <a:xfrm>
                <a:off x="298495" y="3901573"/>
                <a:ext cx="222278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6E1F6-EB6C-4D15-A5A4-61162D87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5" y="3901573"/>
                <a:ext cx="2222788" cy="829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5A0E90-4A0C-4E91-84B4-62B4543672E9}"/>
                  </a:ext>
                </a:extLst>
              </p:cNvPr>
              <p:cNvSpPr txBox="1"/>
              <p:nvPr/>
            </p:nvSpPr>
            <p:spPr>
              <a:xfrm>
                <a:off x="6503752" y="1927608"/>
                <a:ext cx="1088823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5A0E90-4A0C-4E91-84B4-62B45436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52" y="1927608"/>
                <a:ext cx="1088823" cy="692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49632DF-7F78-421E-94E6-766C621DA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017" y="1036186"/>
            <a:ext cx="1240723" cy="2752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B4B56E-7939-4C79-A2DD-E1A4BD211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456" y="3815281"/>
            <a:ext cx="1107844" cy="27633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E9D493-CC12-4FAD-A28A-F285994B670D}"/>
                  </a:ext>
                </a:extLst>
              </p:cNvPr>
              <p:cNvSpPr txBox="1"/>
              <p:nvPr/>
            </p:nvSpPr>
            <p:spPr>
              <a:xfrm>
                <a:off x="6488201" y="4238147"/>
                <a:ext cx="1233928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E9D493-CC12-4FAD-A28A-F285994B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201" y="4238147"/>
                <a:ext cx="1233928" cy="6927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9F75FA-5221-4AFC-BC32-F970F4BD1C95}"/>
                  </a:ext>
                </a:extLst>
              </p:cNvPr>
              <p:cNvSpPr txBox="1"/>
              <p:nvPr/>
            </p:nvSpPr>
            <p:spPr>
              <a:xfrm>
                <a:off x="6221975" y="5294613"/>
                <a:ext cx="1500154" cy="69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9F75FA-5221-4AFC-BC32-F970F4BD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5" y="5294613"/>
                <a:ext cx="1500154" cy="6927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87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0A2043-72D8-422F-81C3-CF9D58202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957E4-A7CA-4958-ACF5-DC2E24B1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5823134" cy="144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A62E1-2C62-42B6-949C-B14C0EB70A93}"/>
              </a:ext>
            </a:extLst>
          </p:cNvPr>
          <p:cNvSpPr txBox="1"/>
          <p:nvPr/>
        </p:nvSpPr>
        <p:spPr>
          <a:xfrm>
            <a:off x="255771" y="1844824"/>
            <a:ext cx="6390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TimesLTStd-Roman"/>
              </a:rPr>
              <a:t>(g) the original electric field </a:t>
            </a:r>
            <a:r>
              <a:rPr lang="en-US" b="0" i="1" u="none" strike="noStrike" baseline="0" dirty="0">
                <a:latin typeface="TimesLTStd-Italic"/>
              </a:rPr>
              <a:t>E</a:t>
            </a:r>
            <a:r>
              <a:rPr lang="en-US" b="0" i="0" u="none" strike="noStrike" baseline="-25000" dirty="0">
                <a:latin typeface="TimesLTStd-Roman"/>
              </a:rPr>
              <a:t>0</a:t>
            </a:r>
            <a:r>
              <a:rPr lang="en-US" b="0" i="0" u="none" strike="noStrike" baseline="0" dirty="0">
                <a:latin typeface="TimesLTStd-Roman"/>
              </a:rPr>
              <a:t> between the plates;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5BB6C-3C43-4D31-A4B1-38A009B6C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22512"/>
            <a:ext cx="5816057" cy="906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2F6E5-AAFC-42D9-B800-ED55C93AA4DC}"/>
              </a:ext>
            </a:extLst>
          </p:cNvPr>
          <p:cNvSpPr txBox="1"/>
          <p:nvPr/>
        </p:nvSpPr>
        <p:spPr>
          <a:xfrm>
            <a:off x="259657" y="3584397"/>
            <a:ext cx="7043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LTStd-Roman"/>
              </a:rPr>
              <a:t>(h) the electric field </a:t>
            </a:r>
            <a:r>
              <a:rPr lang="en-US" sz="2400" b="0" i="1" u="none" strike="noStrike" baseline="0" dirty="0">
                <a:latin typeface="TimesLTStd-Italic"/>
              </a:rPr>
              <a:t>E </a:t>
            </a:r>
            <a:r>
              <a:rPr lang="en-US" sz="2400" b="0" i="0" u="none" strike="noStrike" baseline="0" dirty="0">
                <a:latin typeface="TimesLTStd-Roman"/>
              </a:rPr>
              <a:t>after the dielectric is inserted.</a:t>
            </a:r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33850-5AAA-4E25-A174-6C6F5299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270023"/>
            <a:ext cx="7776864" cy="1551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89961-D08C-443D-B3E5-2E8225F8A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115586"/>
            <a:ext cx="5501548" cy="969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6B44A9-B0D6-42FA-A986-90D4B27ED9F1}"/>
              </a:ext>
            </a:extLst>
          </p:cNvPr>
          <p:cNvSpPr txBox="1"/>
          <p:nvPr/>
        </p:nvSpPr>
        <p:spPr>
          <a:xfrm>
            <a:off x="261274" y="492387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j-lt"/>
              </a:rPr>
              <a:t>or</a:t>
            </a:r>
            <a:endParaRPr lang="en-MY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2269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3CBD6-E3DB-41C7-9048-F579D1CBC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1E845-2845-47FC-B379-2B8FB01F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8217"/>
            <a:ext cx="5304370" cy="2088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2D7A0-4384-49FB-A0F9-DF26FAD5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1048"/>
            <a:ext cx="5900878" cy="950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F5196-F94B-4929-8DCF-E7E98EA00ACC}"/>
              </a:ext>
            </a:extLst>
          </p:cNvPr>
          <p:cNvSpPr txBox="1"/>
          <p:nvPr/>
        </p:nvSpPr>
        <p:spPr>
          <a:xfrm>
            <a:off x="395536" y="285293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j-lt"/>
              </a:rPr>
              <a:t>or</a:t>
            </a:r>
            <a:endParaRPr lang="en-MY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7614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574E5E-B73D-4265-893B-B306B533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/>
              <a:t>© 2016 Pearson Education, Ltd.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172EE-6839-4A7C-9F59-8636EF8C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43"/>
            <a:ext cx="6311056" cy="54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7674D-7741-4106-80DB-FBC5157A24C0}"/>
              </a:ext>
            </a:extLst>
          </p:cNvPr>
          <p:cNvSpPr txBox="1"/>
          <p:nvPr/>
        </p:nvSpPr>
        <p:spPr>
          <a:xfrm>
            <a:off x="170785" y="692696"/>
            <a:ext cx="8640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LTStd-Roman"/>
              </a:rPr>
              <a:t>Find the energy stored in the electric field of the capacitor in Example 24.10 and the energy density, both before and after the </a:t>
            </a:r>
            <a:r>
              <a:rPr lang="en-MY" sz="2400" b="0" i="0" u="none" strike="noStrike" baseline="0" dirty="0">
                <a:latin typeface="TimesLTStd-Roman"/>
              </a:rPr>
              <a:t>dielectric sheet is inserted.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42DDB3-66B6-4E8A-9FA8-8FFB1731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2" y="2505808"/>
            <a:ext cx="7796272" cy="1200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B286CD-E4D9-4461-A70C-A013B0040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5" y="4363805"/>
            <a:ext cx="8564862" cy="24532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F12752-2EA2-44E6-9D87-1591505EA45F}"/>
              </a:ext>
            </a:extLst>
          </p:cNvPr>
          <p:cNvSpPr txBox="1"/>
          <p:nvPr/>
        </p:nvSpPr>
        <p:spPr>
          <a:xfrm>
            <a:off x="144586" y="2009590"/>
            <a:ext cx="8900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TimesLTStd-Roman"/>
              </a:rPr>
              <a:t>T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LTStd-Roman"/>
              </a:rPr>
              <a:t>he stored energies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LTStd-Italic"/>
              </a:rPr>
              <a:t>U</a:t>
            </a:r>
            <a:r>
              <a:rPr lang="en-US" b="0" i="0" u="none" strike="noStrike" baseline="-25000" dirty="0">
                <a:solidFill>
                  <a:srgbClr val="0070C0"/>
                </a:solidFill>
                <a:latin typeface="TimesLTStd-Roman"/>
              </a:rPr>
              <a:t>0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LTStd-Roman"/>
              </a:rPr>
              <a:t> and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LTStd-Italic"/>
              </a:rPr>
              <a:t>U </a:t>
            </a:r>
            <a:r>
              <a:rPr lang="en-US" b="0" i="0" u="none" strike="noStrike" baseline="0" dirty="0">
                <a:solidFill>
                  <a:srgbClr val="0070C0"/>
                </a:solidFill>
                <a:latin typeface="TimesLTStd-Roman"/>
              </a:rPr>
              <a:t>without and with the dielectric: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F5E39-0697-47E3-A08F-08D82713C0C7}"/>
              </a:ext>
            </a:extLst>
          </p:cNvPr>
          <p:cNvSpPr txBox="1"/>
          <p:nvPr/>
        </p:nvSpPr>
        <p:spPr>
          <a:xfrm>
            <a:off x="181493" y="3848537"/>
            <a:ext cx="8134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70C0"/>
                </a:solidFill>
                <a:latin typeface="TimesLTStd-Roman"/>
              </a:rPr>
              <a:t>The energy densities without and with </a:t>
            </a:r>
            <a:r>
              <a:rPr lang="en-MY" b="0" i="0" u="none" strike="noStrike" baseline="0" dirty="0">
                <a:solidFill>
                  <a:srgbClr val="0070C0"/>
                </a:solidFill>
                <a:latin typeface="TimesLTStd-Roman"/>
              </a:rPr>
              <a:t>the dielectric:</a:t>
            </a:r>
            <a:endParaRPr lang="en-M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59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Dielectric breakdown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electric field is strong enough, </a:t>
            </a:r>
            <a:r>
              <a:rPr lang="en-US" altLang="en-US" b="1" dirty="0"/>
              <a:t>dielectric</a:t>
            </a:r>
            <a:r>
              <a:rPr lang="en-US" altLang="en-US" dirty="0"/>
              <a:t> </a:t>
            </a:r>
            <a:r>
              <a:rPr lang="en-US" altLang="en-US" b="1" dirty="0"/>
              <a:t>breakdown</a:t>
            </a:r>
            <a:r>
              <a:rPr lang="en-US" altLang="en-US" dirty="0"/>
              <a:t> occurs and the dielectric becomes a conductor.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dielectric</a:t>
            </a:r>
            <a:r>
              <a:rPr lang="en-US" altLang="en-US" dirty="0"/>
              <a:t> </a:t>
            </a:r>
            <a:r>
              <a:rPr lang="en-US" altLang="en-US" b="1" dirty="0"/>
              <a:t>strength</a:t>
            </a:r>
            <a:r>
              <a:rPr lang="en-US" altLang="en-US" dirty="0"/>
              <a:t> is the maximum electric field the material can withstand before breakdown occurs.</a:t>
            </a:r>
          </a:p>
          <a:p>
            <a:r>
              <a:rPr lang="en-US" altLang="en-US" dirty="0"/>
              <a:t>For example, Pyrex glass has a dielectric constant of </a:t>
            </a:r>
            <a:r>
              <a:rPr lang="en-US" altLang="en-US" i="1" dirty="0"/>
              <a:t>K</a:t>
            </a:r>
            <a:r>
              <a:rPr lang="en-US" altLang="en-US" dirty="0"/>
              <a:t> = 4.7, and a dielectric strength of </a:t>
            </a:r>
            <a:r>
              <a:rPr lang="en-US" altLang="en-US" i="1" dirty="0" err="1"/>
              <a:t>E</a:t>
            </a:r>
            <a:r>
              <a:rPr lang="en-US" altLang="en-US" baseline="-25000" dirty="0" err="1"/>
              <a:t>m</a:t>
            </a:r>
            <a:r>
              <a:rPr lang="en-US" altLang="en-US" dirty="0"/>
              <a:t> = 1 × 10</a:t>
            </a:r>
            <a:r>
              <a:rPr lang="en-US" altLang="en-US" baseline="30000" dirty="0"/>
              <a:t>7</a:t>
            </a:r>
            <a:r>
              <a:rPr lang="en-US" altLang="en-US" dirty="0"/>
              <a:t> V/m.</a:t>
            </a:r>
          </a:p>
          <a:p>
            <a:r>
              <a:rPr lang="en-US" altLang="en-US" dirty="0"/>
              <a:t>Dry air has a dielectric constant of </a:t>
            </a:r>
            <a:br>
              <a:rPr lang="en-US" altLang="en-US" dirty="0"/>
            </a:br>
            <a:r>
              <a:rPr lang="en-US" altLang="en-US" i="1" dirty="0"/>
              <a:t>K</a:t>
            </a:r>
            <a:r>
              <a:rPr lang="en-US" altLang="en-US" dirty="0"/>
              <a:t> = 1.00059 and a dielectric </a:t>
            </a:r>
            <a:br>
              <a:rPr lang="en-US" altLang="en-US" dirty="0"/>
            </a:br>
            <a:r>
              <a:rPr lang="en-US" altLang="en-US" dirty="0"/>
              <a:t>strength of </a:t>
            </a:r>
            <a:r>
              <a:rPr lang="en-US" altLang="en-US" i="1" dirty="0" err="1"/>
              <a:t>E</a:t>
            </a:r>
            <a:r>
              <a:rPr lang="en-US" altLang="en-US" baseline="-25000" dirty="0" err="1"/>
              <a:t>m</a:t>
            </a:r>
            <a:r>
              <a:rPr lang="en-US" altLang="en-US" dirty="0"/>
              <a:t> = 3 × 10</a:t>
            </a:r>
            <a:r>
              <a:rPr lang="en-US" altLang="en-US" baseline="30000" dirty="0"/>
              <a:t>6</a:t>
            </a:r>
            <a:r>
              <a:rPr lang="en-US" altLang="en-US" dirty="0"/>
              <a:t> V/m.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59" y="3751615"/>
            <a:ext cx="3488141" cy="29586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125E43-2078-4FE4-ABC7-56EA35B4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Capacitors in series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E55C7-F6DE-40A8-9531-E4A390274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0F846-94C4-46CB-8262-B922706D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6712"/>
            <a:ext cx="1881434" cy="721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CC0A9-E8DE-4016-8DC5-7FE15A6F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285" y="789358"/>
            <a:ext cx="2014715" cy="816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5D296-4E1E-427E-9C49-806CBADFD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25" y="1700808"/>
            <a:ext cx="4241275" cy="11325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263E87-D3BE-4A59-B5F3-6C3410607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833364"/>
            <a:ext cx="1913438" cy="8712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CA6520-726A-489D-9370-0E222E70D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3940005"/>
            <a:ext cx="3170649" cy="1011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98CF9E-C1C8-4E01-8503-5AD0C53F9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90" y="5073686"/>
            <a:ext cx="2146372" cy="8712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EED02F-663C-4963-AFE5-5FF8ABAD4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7239" y="2833363"/>
            <a:ext cx="5071772" cy="36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Capacitors in series: Slide 2 of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3"/>
          <a:stretch/>
        </p:blipFill>
        <p:spPr>
          <a:xfrm>
            <a:off x="352437" y="908720"/>
            <a:ext cx="8449056" cy="5450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Capacitors in series: Slide 3 of 3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When several capacitors are connected in series, the magnitude of charge is the same on all plates of all the capacitors.</a:t>
            </a:r>
          </a:p>
          <a:p>
            <a:r>
              <a:rPr lang="en-CA" altLang="en-US" dirty="0"/>
              <a:t>The potential differences of the individual capacitors add to give the total potential difference across the series combination: </a:t>
            </a:r>
            <a:r>
              <a:rPr lang="en-CA" altLang="en-US" i="1" dirty="0" err="1"/>
              <a:t>V</a:t>
            </a:r>
            <a:r>
              <a:rPr lang="en-CA" altLang="en-US" baseline="-25000" dirty="0" err="1"/>
              <a:t>total</a:t>
            </a:r>
            <a:r>
              <a:rPr lang="en-CA" altLang="en-US" dirty="0"/>
              <a:t> = </a:t>
            </a:r>
            <a:r>
              <a:rPr lang="en-CA" altLang="en-US" i="1" dirty="0"/>
              <a:t>V</a:t>
            </a:r>
            <a:r>
              <a:rPr lang="en-CA" altLang="en-US" baseline="-25000" dirty="0"/>
              <a:t>1</a:t>
            </a:r>
            <a:r>
              <a:rPr lang="en-CA" altLang="en-US" dirty="0"/>
              <a:t> + </a:t>
            </a:r>
            <a:r>
              <a:rPr lang="en-CA" altLang="en-US" i="1" dirty="0"/>
              <a:t>V</a:t>
            </a:r>
            <a:r>
              <a:rPr lang="en-CA" altLang="en-US" baseline="-25000" dirty="0"/>
              <a:t>2 </a:t>
            </a:r>
            <a:r>
              <a:rPr lang="en-CA" altLang="en-US" dirty="0"/>
              <a:t>+ </a:t>
            </a:r>
            <a:r>
              <a:rPr lang="en-CA" altLang="en-US" i="1" dirty="0"/>
              <a:t>V</a:t>
            </a:r>
            <a:r>
              <a:rPr lang="en-CA" altLang="en-US" baseline="-25000" dirty="0"/>
              <a:t>3</a:t>
            </a:r>
            <a:r>
              <a:rPr lang="en-CA" altLang="en-US" dirty="0"/>
              <a:t> + ∙ ∙ ∙</a:t>
            </a:r>
          </a:p>
          <a:p>
            <a:r>
              <a:rPr lang="en-CA" altLang="en-US" dirty="0"/>
              <a:t>The equivalent capacitance of the series combination is </a:t>
            </a:r>
            <a:br>
              <a:rPr lang="en-CA" altLang="en-US" dirty="0"/>
            </a:br>
            <a:r>
              <a:rPr lang="en-CA" altLang="en-US" dirty="0"/>
              <a:t>given by: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r="15139" b="11640"/>
          <a:stretch/>
        </p:blipFill>
        <p:spPr>
          <a:xfrm>
            <a:off x="1187624" y="4581128"/>
            <a:ext cx="67687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Capacitors in parallel: Slide 1 of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Capacitors are connected in </a:t>
            </a:r>
            <a:r>
              <a:rPr lang="en-US" altLang="en-US" i="1" dirty="0"/>
              <a:t>parallel</a:t>
            </a:r>
            <a:r>
              <a:rPr lang="en-US" altLang="en-US" dirty="0"/>
              <a:t> between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if the potential difference </a:t>
            </a:r>
            <a:r>
              <a:rPr lang="en-US" altLang="en-US" i="1" dirty="0" err="1"/>
              <a:t>V</a:t>
            </a:r>
            <a:r>
              <a:rPr lang="en-US" altLang="en-US" i="1" baseline="-25000" dirty="0" err="1"/>
              <a:t>ab</a:t>
            </a:r>
            <a:r>
              <a:rPr lang="en-US" altLang="en-US" dirty="0"/>
              <a:t> is the same for all the capacitors.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5"/>
          <a:stretch/>
        </p:blipFill>
        <p:spPr>
          <a:xfrm>
            <a:off x="1300944" y="1654410"/>
            <a:ext cx="6542112" cy="4838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54314-2479-4D3E-8B61-C9EF6697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Capacitors in parallel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3E119-992E-4441-8A04-64241747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4AEF2-786B-4EF9-A9C3-36800D494A7E}"/>
              </a:ext>
            </a:extLst>
          </p:cNvPr>
          <p:cNvSpPr txBox="1"/>
          <p:nvPr/>
        </p:nvSpPr>
        <p:spPr>
          <a:xfrm>
            <a:off x="304800" y="980728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TimesLTStd-Roman"/>
              </a:rPr>
              <a:t>The charges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and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0" u="none" strike="noStrike" baseline="0" dirty="0">
                <a:latin typeface="TimesLTStd-Roman"/>
              </a:rPr>
              <a:t> are not necessarily equal, however, since charges can reach each capacitor independently from the source (such as a battery) of the voltage </a:t>
            </a:r>
            <a:r>
              <a:rPr lang="en-US" b="0" i="1" u="none" strike="noStrike" baseline="0" dirty="0" err="1">
                <a:latin typeface="TimesLTStd-Italic"/>
              </a:rPr>
              <a:t>V</a:t>
            </a:r>
            <a:r>
              <a:rPr lang="en-US" b="0" i="1" u="none" strike="noStrike" baseline="-25000" dirty="0" err="1">
                <a:latin typeface="TimesLTStd-Italic"/>
              </a:rPr>
              <a:t>ab</a:t>
            </a:r>
            <a:r>
              <a:rPr lang="en-US" b="0" i="1" u="none" strike="noStrike" baseline="0" dirty="0">
                <a:latin typeface="TimesLTStd-Italic"/>
              </a:rPr>
              <a:t> </a:t>
            </a:r>
            <a:r>
              <a:rPr lang="en-US" b="0" i="0" u="none" strike="noStrike" baseline="0" dirty="0">
                <a:latin typeface="TimesLTStd-Roman"/>
              </a:rPr>
              <a:t>. The charges are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1DF21-5A10-474A-9E19-0C498A812229}"/>
              </a:ext>
            </a:extLst>
          </p:cNvPr>
          <p:cNvSpPr txBox="1"/>
          <p:nvPr/>
        </p:nvSpPr>
        <p:spPr>
          <a:xfrm>
            <a:off x="2960948" y="2273681"/>
            <a:ext cx="3222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1</a:t>
            </a:r>
            <a:r>
              <a:rPr lang="en-US" b="0" i="1" u="none" strike="noStrike" baseline="0" dirty="0">
                <a:latin typeface="TimesLTStd-Italic"/>
              </a:rPr>
              <a:t>V </a:t>
            </a:r>
            <a:r>
              <a:rPr lang="en-US" b="0" i="0" u="none" strike="noStrike" baseline="0" dirty="0">
                <a:latin typeface="TimesLTStd-Roman"/>
              </a:rPr>
              <a:t>and </a:t>
            </a:r>
            <a:r>
              <a:rPr lang="en-US" b="0" i="1" u="none" strike="noStrike" baseline="0" dirty="0">
                <a:latin typeface="TimesLTStd-Italic"/>
              </a:rPr>
              <a:t>Q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0" u="none" strike="noStrike" baseline="0" dirty="0">
                <a:latin typeface="TimesLTStd-Roman"/>
              </a:rPr>
              <a:t> </a:t>
            </a:r>
            <a:r>
              <a:rPr lang="en-US" b="0" i="0" u="none" strike="noStrike" baseline="0" dirty="0">
                <a:latin typeface="PearsonMATHPRO02"/>
              </a:rPr>
              <a:t>= </a:t>
            </a:r>
            <a:r>
              <a:rPr lang="en-US" b="0" i="1" u="none" strike="noStrike" baseline="0" dirty="0">
                <a:latin typeface="TimesLTStd-Italic"/>
              </a:rPr>
              <a:t>C</a:t>
            </a:r>
            <a:r>
              <a:rPr lang="en-US" b="0" i="0" u="none" strike="noStrike" baseline="-25000" dirty="0">
                <a:latin typeface="TimesLTStd-Roman"/>
              </a:rPr>
              <a:t>2</a:t>
            </a:r>
            <a:r>
              <a:rPr lang="en-US" b="0" i="1" u="none" strike="noStrike" baseline="0" dirty="0">
                <a:latin typeface="TimesLTStd-Italic"/>
              </a:rPr>
              <a:t>V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A0658-4DDF-4C9C-AC81-27095ADE6531}"/>
              </a:ext>
            </a:extLst>
          </p:cNvPr>
          <p:cNvSpPr txBox="1"/>
          <p:nvPr/>
        </p:nvSpPr>
        <p:spPr>
          <a:xfrm>
            <a:off x="316900" y="2827970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LTStd-Roman"/>
              </a:rPr>
              <a:t>The </a:t>
            </a:r>
            <a:r>
              <a:rPr lang="en-US" sz="2400" b="0" i="1" u="none" strike="noStrike" baseline="0" dirty="0">
                <a:latin typeface="TimesLTStd-Italic"/>
              </a:rPr>
              <a:t>total </a:t>
            </a:r>
            <a:r>
              <a:rPr lang="en-US" sz="2400" b="0" i="0" u="none" strike="noStrike" baseline="0" dirty="0">
                <a:latin typeface="TimesLTStd-Roman"/>
              </a:rPr>
              <a:t>charge </a:t>
            </a:r>
            <a:r>
              <a:rPr lang="en-US" sz="2400" b="0" i="1" u="none" strike="noStrike" baseline="0" dirty="0">
                <a:latin typeface="TimesLTStd-Italic"/>
              </a:rPr>
              <a:t>Q </a:t>
            </a:r>
            <a:r>
              <a:rPr lang="en-US" sz="2400" b="0" i="0" u="none" strike="noStrike" baseline="0" dirty="0">
                <a:latin typeface="TimesLTStd-Roman"/>
              </a:rPr>
              <a:t>of the combination, and thus the total charge on the equivalent </a:t>
            </a:r>
            <a:r>
              <a:rPr lang="en-MY" sz="2400" b="0" i="0" u="none" strike="noStrike" baseline="0" dirty="0">
                <a:latin typeface="TimesLTStd-Roman"/>
              </a:rPr>
              <a:t>capacitor, is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CF0B4-2D6E-44EC-B149-B1896B8B77A1}"/>
              </a:ext>
            </a:extLst>
          </p:cNvPr>
          <p:cNvSpPr txBox="1"/>
          <p:nvPr/>
        </p:nvSpPr>
        <p:spPr>
          <a:xfrm>
            <a:off x="3410744" y="3751591"/>
            <a:ext cx="3294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u="none" strike="noStrike" baseline="0" dirty="0">
                <a:latin typeface="TimesLTStd-Italic"/>
              </a:rPr>
              <a:t>Q </a:t>
            </a:r>
            <a:r>
              <a:rPr lang="fr-FR" b="0" i="0" u="none" strike="noStrike" baseline="0" dirty="0">
                <a:latin typeface="PearsonMATHPRO02"/>
              </a:rPr>
              <a:t>= </a:t>
            </a:r>
            <a:r>
              <a:rPr lang="fr-FR" b="0" i="1" u="none" strike="noStrike" baseline="0" dirty="0">
                <a:latin typeface="TimesLTStd-Italic"/>
              </a:rPr>
              <a:t>Q</a:t>
            </a:r>
            <a:r>
              <a:rPr lang="fr-FR" b="0" i="0" u="none" strike="noStrike" baseline="-25000" dirty="0">
                <a:latin typeface="TimesLTStd-Roman"/>
              </a:rPr>
              <a:t>1</a:t>
            </a:r>
            <a:r>
              <a:rPr lang="fr-FR" b="0" i="0" u="none" strike="noStrike" baseline="0" dirty="0">
                <a:latin typeface="TimesLTStd-Roman"/>
              </a:rPr>
              <a:t> </a:t>
            </a:r>
            <a:r>
              <a:rPr lang="fr-FR" b="0" i="0" u="none" strike="noStrike" baseline="0" dirty="0">
                <a:latin typeface="PearsonMATHPRO02"/>
              </a:rPr>
              <a:t>+ </a:t>
            </a:r>
            <a:r>
              <a:rPr lang="fr-FR" b="0" i="1" u="none" strike="noStrike" baseline="0" dirty="0">
                <a:latin typeface="TimesLTStd-Italic"/>
              </a:rPr>
              <a:t>Q</a:t>
            </a:r>
            <a:r>
              <a:rPr lang="fr-FR" b="0" i="0" u="none" strike="noStrike" baseline="-25000" dirty="0">
                <a:latin typeface="TimesLTStd-Roman"/>
              </a:rPr>
              <a:t>2</a:t>
            </a:r>
            <a:r>
              <a:rPr lang="fr-FR" b="0" i="0" u="none" strike="noStrike" baseline="0" dirty="0">
                <a:latin typeface="TimesLTStd-Roman"/>
              </a:rPr>
              <a:t> </a:t>
            </a:r>
            <a:r>
              <a:rPr lang="fr-FR" b="0" i="0" u="none" strike="noStrike" baseline="0" dirty="0">
                <a:latin typeface="PearsonMATHPRO02"/>
              </a:rPr>
              <a:t>= </a:t>
            </a:r>
            <a:r>
              <a:rPr lang="fr-FR" b="0" i="0" u="none" strike="noStrike" baseline="0" dirty="0">
                <a:latin typeface="PearsonMATHPRO18"/>
              </a:rPr>
              <a:t>(</a:t>
            </a:r>
            <a:r>
              <a:rPr lang="fr-FR" b="0" i="1" u="none" strike="noStrike" baseline="0" dirty="0">
                <a:latin typeface="TimesLTStd-Italic"/>
              </a:rPr>
              <a:t>C</a:t>
            </a:r>
            <a:r>
              <a:rPr lang="fr-FR" b="0" i="0" u="none" strike="noStrike" baseline="-25000" dirty="0">
                <a:latin typeface="TimesLTStd-Roman"/>
              </a:rPr>
              <a:t>1</a:t>
            </a:r>
            <a:r>
              <a:rPr lang="fr-FR" b="0" i="0" u="none" strike="noStrike" baseline="0" dirty="0">
                <a:latin typeface="TimesLTStd-Roman"/>
              </a:rPr>
              <a:t> </a:t>
            </a:r>
            <a:r>
              <a:rPr lang="fr-FR" b="0" i="0" u="none" strike="noStrike" baseline="0" dirty="0">
                <a:latin typeface="PearsonMATHPRO02"/>
              </a:rPr>
              <a:t>+ </a:t>
            </a:r>
            <a:r>
              <a:rPr lang="fr-FR" b="0" i="1" u="none" strike="noStrike" baseline="0" dirty="0">
                <a:latin typeface="TimesLTStd-Italic"/>
              </a:rPr>
              <a:t>C</a:t>
            </a:r>
            <a:r>
              <a:rPr lang="fr-FR" b="0" i="0" u="none" strike="noStrike" baseline="-25000" dirty="0">
                <a:latin typeface="TimesLTStd-Roman"/>
              </a:rPr>
              <a:t>2</a:t>
            </a:r>
            <a:r>
              <a:rPr lang="fr-FR" dirty="0">
                <a:latin typeface="PearsonMATHPRO18"/>
              </a:rPr>
              <a:t>)</a:t>
            </a:r>
            <a:r>
              <a:rPr lang="fr-FR" b="0" i="1" u="none" strike="noStrike" baseline="0" dirty="0">
                <a:latin typeface="TimesLTStd-Italic"/>
              </a:rPr>
              <a:t>V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C1DE0-E48B-4FAD-B559-43B2059D9554}"/>
              </a:ext>
            </a:extLst>
          </p:cNvPr>
          <p:cNvSpPr txBox="1"/>
          <p:nvPr/>
        </p:nvSpPr>
        <p:spPr>
          <a:xfrm>
            <a:off x="3707904" y="4383423"/>
            <a:ext cx="20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b="0" i="1" u="none" strike="noStrike" baseline="0" dirty="0">
                <a:latin typeface="+mj-lt"/>
              </a:rPr>
              <a:t>Q/V</a:t>
            </a:r>
            <a:r>
              <a:rPr lang="en-MY" b="0" i="0" u="none" strike="noStrike" baseline="0" dirty="0">
                <a:latin typeface="PearsonMATHPRO02"/>
              </a:rPr>
              <a:t> = </a:t>
            </a:r>
            <a:r>
              <a:rPr lang="en-MY" b="0" i="1" u="none" strike="noStrike" baseline="0" dirty="0">
                <a:latin typeface="TimesLTStd-Italic"/>
              </a:rPr>
              <a:t>C</a:t>
            </a:r>
            <a:r>
              <a:rPr lang="en-MY" b="0" i="0" u="none" strike="noStrike" baseline="-25000" dirty="0">
                <a:latin typeface="TimesLTStd-Roman"/>
              </a:rPr>
              <a:t>1</a:t>
            </a:r>
            <a:r>
              <a:rPr lang="en-MY" b="0" i="0" u="none" strike="noStrike" baseline="0" dirty="0">
                <a:latin typeface="TimesLTStd-Roman"/>
              </a:rPr>
              <a:t> </a:t>
            </a:r>
            <a:r>
              <a:rPr lang="en-MY" b="0" i="0" u="none" strike="noStrike" baseline="0" dirty="0">
                <a:latin typeface="PearsonMATHPRO02"/>
              </a:rPr>
              <a:t>+ </a:t>
            </a:r>
            <a:r>
              <a:rPr lang="en-MY" b="0" i="1" u="none" strike="noStrike" baseline="0" dirty="0">
                <a:latin typeface="TimesLTStd-Italic"/>
              </a:rPr>
              <a:t>C</a:t>
            </a:r>
            <a:r>
              <a:rPr lang="en-MY" b="0" i="0" u="none" strike="noStrike" baseline="-25000" dirty="0">
                <a:latin typeface="TimesLTStd-Roman"/>
              </a:rPr>
              <a:t>2</a:t>
            </a:r>
            <a:endParaRPr lang="en-MY" baseline="-25000" dirty="0"/>
          </a:p>
        </p:txBody>
      </p:sp>
    </p:spTree>
    <p:extLst>
      <p:ext uri="{BB962C8B-B14F-4D97-AF65-F5344CB8AC3E}">
        <p14:creationId xmlns:p14="http://schemas.microsoft.com/office/powerpoint/2010/main" val="207091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Capacitors in parallel: Slide 2 of 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the equivalent capacitor of two capacitors connected in parallel.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2016 Pearson Education, Ltd.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4"/>
          <a:stretch/>
        </p:blipFill>
        <p:spPr>
          <a:xfrm>
            <a:off x="298704" y="2132856"/>
            <a:ext cx="8546592" cy="359128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  <p:tag name="ISGAMESHOW" val="False"/>
  <p:tag name="ARTICULATE_PROJECT_OPEN" val="0"/>
</p:tagLst>
</file>

<file path=ppt/theme/theme1.xml><?xml version="1.0" encoding="utf-8"?>
<a:theme xmlns:a="http://schemas.openxmlformats.org/drawingml/2006/main" name="Young_Lecture_Design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49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oung_Lecture_Design" id="{679D8410-3681-49AB-AED6-82D2BF880108}" vid="{6BBEE9AC-8A96-4967-B034-C108804DA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9725</TotalTime>
  <Words>1825</Words>
  <Application>Microsoft Office PowerPoint</Application>
  <PresentationFormat>On-screen Show (4:3)</PresentationFormat>
  <Paragraphs>159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PearsonMATHPRO01</vt:lpstr>
      <vt:lpstr>PearsonMATHPRO02</vt:lpstr>
      <vt:lpstr>PearsonMATHPRO18</vt:lpstr>
      <vt:lpstr>TimesLTStd-Bold</vt:lpstr>
      <vt:lpstr>TimesLTStd-Italic</vt:lpstr>
      <vt:lpstr>TimesLTStd-Roman</vt:lpstr>
      <vt:lpstr>Arial</vt:lpstr>
      <vt:lpstr>Cambria Math</vt:lpstr>
      <vt:lpstr>Symbol</vt:lpstr>
      <vt:lpstr>Times New Roman</vt:lpstr>
      <vt:lpstr>Young_Lecture_Design</vt:lpstr>
      <vt:lpstr>PowerPoint Presentation</vt:lpstr>
      <vt:lpstr>Capacitors in series: Slide 1 of 3</vt:lpstr>
      <vt:lpstr>Capacitors in series</vt:lpstr>
      <vt:lpstr>Capacitors in series</vt:lpstr>
      <vt:lpstr>Capacitors in series: Slide 2 of 3</vt:lpstr>
      <vt:lpstr>Capacitors in series: Slide 3 of 3</vt:lpstr>
      <vt:lpstr>Capacitors in parallel: Slide 1 of 3</vt:lpstr>
      <vt:lpstr>Capacitors in parallel</vt:lpstr>
      <vt:lpstr>Capacitors in parallel: Slide 2 of 3</vt:lpstr>
      <vt:lpstr>Capacitors in parallel: Slide 3 of 3</vt:lpstr>
      <vt:lpstr>PowerPoint Presentation</vt:lpstr>
      <vt:lpstr>PowerPoint Presentation</vt:lpstr>
      <vt:lpstr>PowerPoint Presentation</vt:lpstr>
      <vt:lpstr>PowerPoint Presentation</vt:lpstr>
      <vt:lpstr>Energy stored in a capacitor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Dielectrics</vt:lpstr>
      <vt:lpstr>Dielectrics</vt:lpstr>
      <vt:lpstr>Dielectrics increase capacitance: Slide 1 of 2</vt:lpstr>
      <vt:lpstr>Dielectrics increase capacitance: Slide 2 of 2</vt:lpstr>
      <vt:lpstr>Dielectrics</vt:lpstr>
      <vt:lpstr>The dielectric constant</vt:lpstr>
      <vt:lpstr>Table 24.1—Some dielectric constants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Dielectric breakdown</vt:lpstr>
    </vt:vector>
  </TitlesOfParts>
  <Company>Benjamin Cummings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slide</dc:title>
  <dc:creator>BCP User</dc:creator>
  <cp:lastModifiedBy>Talib Zainal Abidin</cp:lastModifiedBy>
  <cp:revision>458</cp:revision>
  <cp:lastPrinted>2011-04-21T16:57:54Z</cp:lastPrinted>
  <dcterms:created xsi:type="dcterms:W3CDTF">2002-07-11T17:04:39Z</dcterms:created>
  <dcterms:modified xsi:type="dcterms:W3CDTF">2021-10-28T02:00:22Z</dcterms:modified>
</cp:coreProperties>
</file>