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4112-FE6F-4FA7-9ADD-28B8AC5B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83784-AB5B-4FB8-B674-B7A649E68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E64B8-6F2A-4D1E-983E-998B8DAE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AE502-8876-4D27-99E8-6E26AE12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E9EEA-66E4-45B4-B11E-69710013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7CBE-6DB1-449D-9BE7-E3E18268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FBAA4-ADB6-4690-8D6C-22C3BE5F3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1020F-9AC7-4DC0-AD53-75B61009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4977A-6870-4016-B77A-003B891F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0E800-B7F1-4300-9808-2BE36B8C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8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0C781C-6667-4894-BC97-6AC815E46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09834-1BC6-4452-A351-A34B092DE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D4927-C8A8-4724-91DF-96BDA283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23E37-4551-4598-9C9D-FE73A049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7C618-6FB7-4614-A474-4008F3AE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A2123-AC55-4992-A516-F756547C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828F1-516E-4542-A14A-7FAB6714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02147-4CF2-4B31-BF28-3F9CB217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AEF00-A8F7-4542-9C59-23AD8F2A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730F4-3DB5-4B2C-91F2-86E4FA82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AE68D-FB26-4175-9357-26ADA65A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B7714-37BD-4042-841F-D628509F5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23DEF-4157-4D5F-87BE-43FE654C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EEEEA-C91E-402F-B518-EE5ECE5F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65DCB-F762-458D-8C4C-5307BB91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7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3B6D-E6BA-494B-AD15-579F45D4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32659-2D23-4241-996D-F91074DD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FE38E-C814-4374-BC7C-F8ADCBDC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9F939-E420-4D87-AD0C-E60C87F5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B6F8A-81B5-49FC-AE5C-238D0CE2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09604-BB32-489B-8CDA-CD2F737D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7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2B8A-5968-4472-B220-CE390F59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79ACD-BE07-4E8A-8FB1-D7735F95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E790D-48FB-416B-9C25-6BBDF06E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257E37-3A37-4C89-989A-F5E01614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AFDE9-26CB-4186-8C1B-77D33637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36E833-5944-4590-AC6F-B2B12B99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21F6CD-DF45-4223-A06B-F5F77173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ECE7E8-199F-4936-99CD-9D6045C9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9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CCF54-0A7B-45F0-A644-3FB645DA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EB5F63-5398-46B8-AB1E-18F614A6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958048-ECC9-40C1-9212-A7D0FEAC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C6C24C-700B-42AA-BBA8-8A4E14CE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F1528-C1A6-4FAC-83CA-FD093945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F6CDC3-9086-4788-8DAE-9960CD4A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300BF-69FA-49E5-A1FC-E0FA6FE4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8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8D9E-75DC-4FC6-BBA7-0D9AA61C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3C319-99B8-4667-921F-5B299B069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4F766-A80E-454C-927B-4E2C2AB56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330CB-AEF7-4715-ACD5-67514085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A06407-C785-4C3D-869B-057D3379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DF3D1-1B8B-471E-A991-DC3144EB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A3E1-FC4D-4A61-8A6D-CE32599B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8508D-8825-4588-BB08-4E776D2A4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518F9-FF02-4713-9F12-AFBC86795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08AAE-EF8D-4C9A-8636-E16E68CA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6CAF4-1A9D-4778-B781-68FEF22A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46B49-9005-4F38-8D41-1F634DA9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00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46F922-8E22-4C69-B34E-C870C51D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DDC50-7586-41E5-83AF-28CA2B9E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0C68E-3BF1-4C0D-9EE5-905F29011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3B5-8887-4AC6-8BD9-576655F4660A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41ED0-21CA-4F09-B2CA-1D2BFD177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FC9D7-F5DA-4A76-8174-C5C92FA7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572B-D315-4568-A55C-85DF142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8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AA248-66A1-4FDC-A9B1-FC19DA48E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48574"/>
            <a:ext cx="11953783" cy="330249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4000" dirty="0"/>
              <a:t>开发业务：</a:t>
            </a:r>
            <a:br>
              <a:rPr lang="en-US" altLang="zh-CN" sz="4000" dirty="0"/>
            </a:br>
            <a:r>
              <a:rPr lang="en-US" altLang="zh-CN" sz="4000" dirty="0"/>
              <a:t>1.</a:t>
            </a:r>
            <a:r>
              <a:rPr lang="zh-CN" altLang="zh-CN" sz="4000" dirty="0"/>
              <a:t>使用云接口</a:t>
            </a:r>
            <a:r>
              <a:rPr lang="zh-CN" altLang="en-US" sz="4000" dirty="0"/>
              <a:t>获取无人机数据并展示</a:t>
            </a:r>
            <a:br>
              <a:rPr lang="en-US" altLang="zh-CN" sz="4000" dirty="0"/>
            </a:br>
            <a:r>
              <a:rPr lang="en-US" altLang="zh-CN" sz="4000" dirty="0"/>
              <a:t>2.</a:t>
            </a:r>
            <a:r>
              <a:rPr lang="zh-CN" altLang="zh-CN" sz="4000" dirty="0"/>
              <a:t>使用</a:t>
            </a:r>
            <a:r>
              <a:rPr lang="en-US" altLang="zh-CN" sz="4000" dirty="0"/>
              <a:t>AI</a:t>
            </a:r>
            <a:r>
              <a:rPr lang="zh-CN" altLang="zh-CN" sz="4000" dirty="0"/>
              <a:t>接口实现图像识别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4000" dirty="0"/>
              <a:t>成果形式：</a:t>
            </a:r>
            <a:br>
              <a:rPr lang="en-US" altLang="zh-CN" sz="4000" dirty="0"/>
            </a:br>
            <a:r>
              <a:rPr lang="zh-CN" altLang="en-US" sz="4000" dirty="0"/>
              <a:t>基于华为云的</a:t>
            </a:r>
            <a:r>
              <a:rPr lang="en-US" altLang="zh-CN" sz="4000" dirty="0"/>
              <a:t>WEB</a:t>
            </a:r>
            <a:r>
              <a:rPr lang="zh-CN" altLang="en-US" sz="4000" dirty="0"/>
              <a:t>应用</a:t>
            </a:r>
            <a:endParaRPr lang="zh-CN" altLang="zh-CN" sz="4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868AA8-98A9-4E0B-919F-28239EB06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57" y="3429000"/>
            <a:ext cx="8230099" cy="18443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8EA3AB-2436-4EEF-BEB7-CC52A4F3F374}"/>
              </a:ext>
            </a:extLst>
          </p:cNvPr>
          <p:cNvSpPr txBox="1"/>
          <p:nvPr/>
        </p:nvSpPr>
        <p:spPr>
          <a:xfrm>
            <a:off x="7945514" y="5362112"/>
            <a:ext cx="3551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调用物联网平台接口和图像识别接口，获取无人机数据和识别数据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展示在显示界面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4E4970-CE9F-49CD-AC2D-D7D836E91907}"/>
              </a:ext>
            </a:extLst>
          </p:cNvPr>
          <p:cNvSpPr txBox="1"/>
          <p:nvPr/>
        </p:nvSpPr>
        <p:spPr>
          <a:xfrm>
            <a:off x="5261499" y="5362112"/>
            <a:ext cx="3551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完成设备注册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完成代码托管部署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配置服务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151A85-ACDA-465C-946E-F93A6DFDC25D}"/>
              </a:ext>
            </a:extLst>
          </p:cNvPr>
          <p:cNvSpPr txBox="1"/>
          <p:nvPr/>
        </p:nvSpPr>
        <p:spPr>
          <a:xfrm>
            <a:off x="1606857" y="5353234"/>
            <a:ext cx="355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模拟平台代替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完成与华为云平台的数据交流</a:t>
            </a:r>
          </a:p>
        </p:txBody>
      </p:sp>
    </p:spTree>
    <p:extLst>
      <p:ext uri="{BB962C8B-B14F-4D97-AF65-F5344CB8AC3E}">
        <p14:creationId xmlns:p14="http://schemas.microsoft.com/office/powerpoint/2010/main" val="322762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5C1A47-2531-4D5A-8E6C-BDB5316F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13" y="213797"/>
            <a:ext cx="10515600" cy="835879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关于华为云</a:t>
            </a:r>
            <a:br>
              <a:rPr lang="zh-CN" altLang="zh-CN" dirty="0"/>
            </a:br>
            <a:endParaRPr lang="zh-CN" altLang="en-US" sz="2700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1664FD6C-C0A0-435F-A7FF-D128550351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13" y="885962"/>
            <a:ext cx="10198063" cy="50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3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5C1A47-2531-4D5A-8E6C-BDB5316F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13" y="213797"/>
            <a:ext cx="10515600" cy="835879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关于华为云</a:t>
            </a:r>
            <a:br>
              <a:rPr lang="zh-CN" altLang="zh-CN" dirty="0"/>
            </a:br>
            <a:endParaRPr lang="zh-CN" altLang="en-US" sz="2700" dirty="0"/>
          </a:p>
        </p:txBody>
      </p: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C44220A5-F2C6-4A04-B84A-6F96CCC3FD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82" y="843380"/>
            <a:ext cx="9188389" cy="51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E1C3-34C6-4D0A-A36E-9DC38231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374004"/>
            <a:ext cx="8634274" cy="522641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华为公有云架构</a:t>
            </a:r>
          </a:p>
        </p:txBody>
      </p:sp>
      <p:pic>
        <p:nvPicPr>
          <p:cNvPr id="1026" name="图片 30">
            <a:extLst>
              <a:ext uri="{FF2B5EF4-FFF2-40B4-BE49-F238E27FC236}">
                <a16:creationId xmlns:a16="http://schemas.microsoft.com/office/drawing/2014/main" id="{CCD1DB7F-E013-4BAC-81C0-5867CC9BE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66" y="1678219"/>
            <a:ext cx="5979481" cy="37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32">
            <a:extLst>
              <a:ext uri="{FF2B5EF4-FFF2-40B4-BE49-F238E27FC236}">
                <a16:creationId xmlns:a16="http://schemas.microsoft.com/office/drawing/2014/main" id="{DE95C919-A3D9-41C4-B5E6-C43F41EA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147" y="1678219"/>
            <a:ext cx="5831907" cy="370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1CAFEA-BCE5-4ABC-8979-2BA3B3C9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6FC36-266D-47D9-A8CA-C423A2622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71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8ABE0-B3B5-4621-B666-87E23B09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281866"/>
            <a:ext cx="7604464" cy="5637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数据流向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521A6-313D-4D60-90DC-8AAD832DD10B}"/>
              </a:ext>
            </a:extLst>
          </p:cNvPr>
          <p:cNvPicPr/>
          <p:nvPr/>
        </p:nvPicPr>
        <p:blipFill rotWithShape="1">
          <a:blip r:embed="rId2"/>
          <a:srcRect l="11772" t="10055" r="6591" b="8679"/>
          <a:stretch/>
        </p:blipFill>
        <p:spPr bwMode="auto">
          <a:xfrm>
            <a:off x="1811046" y="845598"/>
            <a:ext cx="7835840" cy="49556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2171D5-56D1-42F0-85F1-2984687EE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353" y="1409330"/>
            <a:ext cx="5429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B/S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7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378C-7A9F-405A-A413-E39EACD3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92" y="370699"/>
            <a:ext cx="10515600" cy="4572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1.</a:t>
            </a:r>
            <a:r>
              <a:rPr lang="zh-CN" altLang="zh-CN" sz="2800" dirty="0"/>
              <a:t>无人机的数据</a:t>
            </a:r>
            <a:r>
              <a:rPr lang="en-US" altLang="zh-CN" sz="2800" dirty="0"/>
              <a:t>---</a:t>
            </a:r>
            <a:r>
              <a:rPr lang="zh-CN" altLang="zh-CN" sz="2800" dirty="0"/>
              <a:t>上传到华为云物联网平台</a:t>
            </a:r>
            <a:endParaRPr lang="zh-CN" altLang="en-US" sz="2800" dirty="0"/>
          </a:p>
        </p:txBody>
      </p:sp>
      <p:pic>
        <p:nvPicPr>
          <p:cNvPr id="2058" name="图片 1">
            <a:extLst>
              <a:ext uri="{FF2B5EF4-FFF2-40B4-BE49-F238E27FC236}">
                <a16:creationId xmlns:a16="http://schemas.microsoft.com/office/drawing/2014/main" id="{123F1FD3-9D54-433B-8E9D-D57FCE5E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2" t="10056" r="6590" b="8679"/>
          <a:stretch>
            <a:fillRect/>
          </a:stretch>
        </p:blipFill>
        <p:spPr bwMode="auto">
          <a:xfrm>
            <a:off x="409575" y="1628775"/>
            <a:ext cx="56864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96E67B8-C0EE-42D4-8691-8B70ED8EF1C8}"/>
              </a:ext>
            </a:extLst>
          </p:cNvPr>
          <p:cNvSpPr/>
          <p:nvPr/>
        </p:nvSpPr>
        <p:spPr>
          <a:xfrm>
            <a:off x="3962400" y="781050"/>
            <a:ext cx="647700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9673E40-0EC7-4563-812B-9D92E71FB8A5}"/>
              </a:ext>
            </a:extLst>
          </p:cNvPr>
          <p:cNvSpPr/>
          <p:nvPr/>
        </p:nvSpPr>
        <p:spPr>
          <a:xfrm>
            <a:off x="706367" y="3175635"/>
            <a:ext cx="542925" cy="771525"/>
          </a:xfrm>
          <a:custGeom>
            <a:avLst/>
            <a:gdLst>
              <a:gd name="connsiteX0" fmla="*/ 542925 w 542925"/>
              <a:gd name="connsiteY0" fmla="*/ 0 h 771525"/>
              <a:gd name="connsiteX1" fmla="*/ 419100 w 542925"/>
              <a:gd name="connsiteY1" fmla="*/ 219075 h 771525"/>
              <a:gd name="connsiteX2" fmla="*/ 209550 w 542925"/>
              <a:gd name="connsiteY2" fmla="*/ 485775 h 771525"/>
              <a:gd name="connsiteX3" fmla="*/ 0 w 542925"/>
              <a:gd name="connsiteY3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771525">
                <a:moveTo>
                  <a:pt x="542925" y="0"/>
                </a:moveTo>
                <a:cubicBezTo>
                  <a:pt x="508793" y="69056"/>
                  <a:pt x="474662" y="138113"/>
                  <a:pt x="419100" y="219075"/>
                </a:cubicBezTo>
                <a:cubicBezTo>
                  <a:pt x="363537" y="300038"/>
                  <a:pt x="279400" y="393700"/>
                  <a:pt x="209550" y="485775"/>
                </a:cubicBezTo>
                <a:cubicBezTo>
                  <a:pt x="139700" y="577850"/>
                  <a:pt x="69850" y="674687"/>
                  <a:pt x="0" y="771525"/>
                </a:cubicBezTo>
              </a:path>
            </a:pathLst>
          </a:cu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0498292-6758-46FB-A37C-80D23B4CC013}"/>
              </a:ext>
            </a:extLst>
          </p:cNvPr>
          <p:cNvSpPr/>
          <p:nvPr/>
        </p:nvSpPr>
        <p:spPr>
          <a:xfrm>
            <a:off x="614292" y="4109085"/>
            <a:ext cx="836930" cy="432435"/>
          </a:xfrm>
          <a:custGeom>
            <a:avLst/>
            <a:gdLst>
              <a:gd name="connsiteX0" fmla="*/ 34528 w 837215"/>
              <a:gd name="connsiteY0" fmla="*/ 0 h 432533"/>
              <a:gd name="connsiteX1" fmla="*/ 5953 w 837215"/>
              <a:gd name="connsiteY1" fmla="*/ 114300 h 432533"/>
              <a:gd name="connsiteX2" fmla="*/ 25003 w 837215"/>
              <a:gd name="connsiteY2" fmla="*/ 257175 h 432533"/>
              <a:gd name="connsiteX3" fmla="*/ 244078 w 837215"/>
              <a:gd name="connsiteY3" fmla="*/ 381000 h 432533"/>
              <a:gd name="connsiteX4" fmla="*/ 482203 w 837215"/>
              <a:gd name="connsiteY4" fmla="*/ 428625 h 432533"/>
              <a:gd name="connsiteX5" fmla="*/ 806053 w 837215"/>
              <a:gd name="connsiteY5" fmla="*/ 428625 h 432533"/>
              <a:gd name="connsiteX6" fmla="*/ 806053 w 837215"/>
              <a:gd name="connsiteY6" fmla="*/ 419100 h 43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215" h="432533">
                <a:moveTo>
                  <a:pt x="34528" y="0"/>
                </a:moveTo>
                <a:cubicBezTo>
                  <a:pt x="21034" y="35719"/>
                  <a:pt x="7540" y="71438"/>
                  <a:pt x="5953" y="114300"/>
                </a:cubicBezTo>
                <a:cubicBezTo>
                  <a:pt x="4366" y="157162"/>
                  <a:pt x="-14685" y="212725"/>
                  <a:pt x="25003" y="257175"/>
                </a:cubicBezTo>
                <a:cubicBezTo>
                  <a:pt x="64691" y="301625"/>
                  <a:pt x="167878" y="352425"/>
                  <a:pt x="244078" y="381000"/>
                </a:cubicBezTo>
                <a:cubicBezTo>
                  <a:pt x="320278" y="409575"/>
                  <a:pt x="388541" y="420688"/>
                  <a:pt x="482203" y="428625"/>
                </a:cubicBezTo>
                <a:cubicBezTo>
                  <a:pt x="575866" y="436563"/>
                  <a:pt x="752078" y="430213"/>
                  <a:pt x="806053" y="428625"/>
                </a:cubicBezTo>
                <a:cubicBezTo>
                  <a:pt x="860028" y="427038"/>
                  <a:pt x="833040" y="423069"/>
                  <a:pt x="806053" y="4191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50DC6F0-10CB-4412-B905-0736B346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51B1DB4F-BCBD-4C9A-8533-213D4A2E9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F9AC3A8-4609-40BE-BBA4-AA60FA61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38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6911B8-BE3C-4419-B6D3-ABA2EEC61EB8}"/>
              </a:ext>
            </a:extLst>
          </p:cNvPr>
          <p:cNvSpPr/>
          <p:nvPr/>
        </p:nvSpPr>
        <p:spPr>
          <a:xfrm>
            <a:off x="5942932" y="1051009"/>
            <a:ext cx="26853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无人机暂使用设备模拟器代替</a:t>
            </a:r>
            <a:endParaRPr lang="zh-CN" altLang="zh-CN" sz="105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2742DEB-CAB2-4E25-8674-5ED5590045F8}"/>
              </a:ext>
            </a:extLst>
          </p:cNvPr>
          <p:cNvPicPr/>
          <p:nvPr/>
        </p:nvPicPr>
        <p:blipFill rotWithShape="1">
          <a:blip r:embed="rId3"/>
          <a:srcRect l="14447" t="18673" r="21442" b="12384"/>
          <a:stretch/>
        </p:blipFill>
        <p:spPr bwMode="auto">
          <a:xfrm>
            <a:off x="6473797" y="1423982"/>
            <a:ext cx="5103911" cy="35741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D0EE733-059D-4D63-BF7E-70288312DE64}"/>
              </a:ext>
            </a:extLst>
          </p:cNvPr>
          <p:cNvSpPr/>
          <p:nvPr/>
        </p:nvSpPr>
        <p:spPr>
          <a:xfrm>
            <a:off x="6324600" y="5307060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②   </a:t>
            </a:r>
            <a:r>
              <a:rPr lang="zh-CN" altLang="zh-CN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物联网平台只能保留数据</a:t>
            </a:r>
            <a:r>
              <a:rPr lang="en-US" altLang="zh-CN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天，长期保存可使用</a:t>
            </a:r>
            <a:r>
              <a:rPr lang="en-US" altLang="zh-CN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OBS</a:t>
            </a:r>
            <a:r>
              <a:rPr lang="zh-CN" altLang="zh-CN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服务存储</a:t>
            </a:r>
            <a:endParaRPr lang="zh-CN" altLang="en-US" sz="1050" kern="100" dirty="0">
              <a:latin typeface="等线" panose="02010600030101010101" pitchFamily="2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1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15">
            <a:extLst>
              <a:ext uri="{FF2B5EF4-FFF2-40B4-BE49-F238E27FC236}">
                <a16:creationId xmlns:a16="http://schemas.microsoft.com/office/drawing/2014/main" id="{7F1174E6-2FA8-4E72-89E7-87AAC237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2" t="10056" r="6590" b="8679"/>
          <a:stretch>
            <a:fillRect/>
          </a:stretch>
        </p:blipFill>
        <p:spPr bwMode="auto">
          <a:xfrm>
            <a:off x="614292" y="1875281"/>
            <a:ext cx="52673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A2683A3A-C8C9-4DF6-A6E5-F65E9F2F0524}"/>
              </a:ext>
            </a:extLst>
          </p:cNvPr>
          <p:cNvSpPr/>
          <p:nvPr/>
        </p:nvSpPr>
        <p:spPr>
          <a:xfrm>
            <a:off x="1900232" y="3582082"/>
            <a:ext cx="67945" cy="800100"/>
          </a:xfrm>
          <a:custGeom>
            <a:avLst/>
            <a:gdLst>
              <a:gd name="connsiteX0" fmla="*/ 20882 w 68507"/>
              <a:gd name="connsiteY0" fmla="*/ 800100 h 800100"/>
              <a:gd name="connsiteX1" fmla="*/ 1832 w 68507"/>
              <a:gd name="connsiteY1" fmla="*/ 609600 h 800100"/>
              <a:gd name="connsiteX2" fmla="*/ 1832 w 68507"/>
              <a:gd name="connsiteY2" fmla="*/ 400050 h 800100"/>
              <a:gd name="connsiteX3" fmla="*/ 11357 w 68507"/>
              <a:gd name="connsiteY3" fmla="*/ 238125 h 800100"/>
              <a:gd name="connsiteX4" fmla="*/ 39932 w 68507"/>
              <a:gd name="connsiteY4" fmla="*/ 104775 h 800100"/>
              <a:gd name="connsiteX5" fmla="*/ 68507 w 68507"/>
              <a:gd name="connsiteY5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07" h="800100">
                <a:moveTo>
                  <a:pt x="20882" y="800100"/>
                </a:moveTo>
                <a:cubicBezTo>
                  <a:pt x="12944" y="738187"/>
                  <a:pt x="5007" y="676275"/>
                  <a:pt x="1832" y="609600"/>
                </a:cubicBezTo>
                <a:cubicBezTo>
                  <a:pt x="-1343" y="542925"/>
                  <a:pt x="245" y="461962"/>
                  <a:pt x="1832" y="400050"/>
                </a:cubicBezTo>
                <a:cubicBezTo>
                  <a:pt x="3419" y="338138"/>
                  <a:pt x="5007" y="287338"/>
                  <a:pt x="11357" y="238125"/>
                </a:cubicBezTo>
                <a:cubicBezTo>
                  <a:pt x="17707" y="188912"/>
                  <a:pt x="30407" y="144462"/>
                  <a:pt x="39932" y="104775"/>
                </a:cubicBezTo>
                <a:cubicBezTo>
                  <a:pt x="49457" y="65087"/>
                  <a:pt x="58982" y="32543"/>
                  <a:pt x="68507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4974DE6-6A70-44CA-AF2D-EAFB6F1D3653}"/>
              </a:ext>
            </a:extLst>
          </p:cNvPr>
          <p:cNvSpPr/>
          <p:nvPr/>
        </p:nvSpPr>
        <p:spPr>
          <a:xfrm>
            <a:off x="2025962" y="3010582"/>
            <a:ext cx="676275" cy="428625"/>
          </a:xfrm>
          <a:custGeom>
            <a:avLst/>
            <a:gdLst>
              <a:gd name="connsiteX0" fmla="*/ 0 w 676275"/>
              <a:gd name="connsiteY0" fmla="*/ 428625 h 428625"/>
              <a:gd name="connsiteX1" fmla="*/ 66675 w 676275"/>
              <a:gd name="connsiteY1" fmla="*/ 247650 h 428625"/>
              <a:gd name="connsiteX2" fmla="*/ 228600 w 676275"/>
              <a:gd name="connsiteY2" fmla="*/ 114300 h 428625"/>
              <a:gd name="connsiteX3" fmla="*/ 476250 w 676275"/>
              <a:gd name="connsiteY3" fmla="*/ 28575 h 428625"/>
              <a:gd name="connsiteX4" fmla="*/ 676275 w 676275"/>
              <a:gd name="connsiteY4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28625">
                <a:moveTo>
                  <a:pt x="0" y="428625"/>
                </a:moveTo>
                <a:cubicBezTo>
                  <a:pt x="14287" y="364331"/>
                  <a:pt x="28575" y="300037"/>
                  <a:pt x="66675" y="247650"/>
                </a:cubicBezTo>
                <a:cubicBezTo>
                  <a:pt x="104775" y="195263"/>
                  <a:pt x="160338" y="150812"/>
                  <a:pt x="228600" y="114300"/>
                </a:cubicBezTo>
                <a:cubicBezTo>
                  <a:pt x="296862" y="77788"/>
                  <a:pt x="401638" y="47625"/>
                  <a:pt x="476250" y="28575"/>
                </a:cubicBezTo>
                <a:cubicBezTo>
                  <a:pt x="550862" y="9525"/>
                  <a:pt x="613568" y="4762"/>
                  <a:pt x="6762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3E1799F-712C-4389-9584-5BB3FA8B8068}"/>
              </a:ext>
            </a:extLst>
          </p:cNvPr>
          <p:cNvSpPr/>
          <p:nvPr/>
        </p:nvSpPr>
        <p:spPr>
          <a:xfrm>
            <a:off x="3007037" y="3248707"/>
            <a:ext cx="133350" cy="771525"/>
          </a:xfrm>
          <a:custGeom>
            <a:avLst/>
            <a:gdLst>
              <a:gd name="connsiteX0" fmla="*/ 133350 w 133350"/>
              <a:gd name="connsiteY0" fmla="*/ 0 h 771525"/>
              <a:gd name="connsiteX1" fmla="*/ 104775 w 133350"/>
              <a:gd name="connsiteY1" fmla="*/ 171450 h 771525"/>
              <a:gd name="connsiteX2" fmla="*/ 57150 w 133350"/>
              <a:gd name="connsiteY2" fmla="*/ 428625 h 771525"/>
              <a:gd name="connsiteX3" fmla="*/ 28575 w 133350"/>
              <a:gd name="connsiteY3" fmla="*/ 609600 h 771525"/>
              <a:gd name="connsiteX4" fmla="*/ 0 w 133350"/>
              <a:gd name="connsiteY4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771525">
                <a:moveTo>
                  <a:pt x="133350" y="0"/>
                </a:moveTo>
                <a:cubicBezTo>
                  <a:pt x="125412" y="50006"/>
                  <a:pt x="117475" y="100013"/>
                  <a:pt x="104775" y="171450"/>
                </a:cubicBezTo>
                <a:cubicBezTo>
                  <a:pt x="92075" y="242887"/>
                  <a:pt x="69850" y="355600"/>
                  <a:pt x="57150" y="428625"/>
                </a:cubicBezTo>
                <a:cubicBezTo>
                  <a:pt x="44450" y="501650"/>
                  <a:pt x="38100" y="552450"/>
                  <a:pt x="28575" y="609600"/>
                </a:cubicBezTo>
                <a:cubicBezTo>
                  <a:pt x="19050" y="666750"/>
                  <a:pt x="9525" y="719137"/>
                  <a:pt x="0" y="771525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614C447-2DFC-4F05-B33F-560999251892}"/>
              </a:ext>
            </a:extLst>
          </p:cNvPr>
          <p:cNvSpPr/>
          <p:nvPr/>
        </p:nvSpPr>
        <p:spPr>
          <a:xfrm>
            <a:off x="2311712" y="4163107"/>
            <a:ext cx="638175" cy="419735"/>
          </a:xfrm>
          <a:custGeom>
            <a:avLst/>
            <a:gdLst>
              <a:gd name="connsiteX0" fmla="*/ 0 w 638175"/>
              <a:gd name="connsiteY0" fmla="*/ 419100 h 419919"/>
              <a:gd name="connsiteX1" fmla="*/ 200025 w 638175"/>
              <a:gd name="connsiteY1" fmla="*/ 400050 h 419919"/>
              <a:gd name="connsiteX2" fmla="*/ 409575 w 638175"/>
              <a:gd name="connsiteY2" fmla="*/ 285750 h 419919"/>
              <a:gd name="connsiteX3" fmla="*/ 561975 w 638175"/>
              <a:gd name="connsiteY3" fmla="*/ 152400 h 419919"/>
              <a:gd name="connsiteX4" fmla="*/ 638175 w 638175"/>
              <a:gd name="connsiteY4" fmla="*/ 0 h 41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419919">
                <a:moveTo>
                  <a:pt x="0" y="419100"/>
                </a:moveTo>
                <a:cubicBezTo>
                  <a:pt x="65881" y="420687"/>
                  <a:pt x="131763" y="422275"/>
                  <a:pt x="200025" y="400050"/>
                </a:cubicBezTo>
                <a:cubicBezTo>
                  <a:pt x="268287" y="377825"/>
                  <a:pt x="349250" y="327025"/>
                  <a:pt x="409575" y="285750"/>
                </a:cubicBezTo>
                <a:cubicBezTo>
                  <a:pt x="469900" y="244475"/>
                  <a:pt x="523875" y="200025"/>
                  <a:pt x="561975" y="152400"/>
                </a:cubicBezTo>
                <a:cubicBezTo>
                  <a:pt x="600075" y="104775"/>
                  <a:pt x="619125" y="52387"/>
                  <a:pt x="638175" y="0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543AAC-1A09-4D27-B559-9F646931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035" y="23081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36F5911-6EAA-441C-B656-35EA76C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035" y="27653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A2589CDD-0299-4B1D-BA33-12606859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035" y="57181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83EBE40-FB86-4BC9-BD4B-3B8271C0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17" y="284818"/>
            <a:ext cx="10515600" cy="835879"/>
          </a:xfrm>
        </p:spPr>
        <p:txBody>
          <a:bodyPr>
            <a:normAutofit/>
          </a:bodyPr>
          <a:lstStyle/>
          <a:p>
            <a:r>
              <a:rPr lang="en-US" altLang="zh-CN" sz="2700" dirty="0"/>
              <a:t>2.</a:t>
            </a:r>
            <a:r>
              <a:rPr lang="zh-CN" altLang="en-US" sz="2700" dirty="0"/>
              <a:t>程序部署到华为云服务器，</a:t>
            </a:r>
            <a:r>
              <a:rPr lang="zh-CN" altLang="zh-CN" sz="2700" dirty="0"/>
              <a:t>调用物联网平台设备数据接口</a:t>
            </a:r>
            <a:r>
              <a:rPr lang="en-US" altLang="zh-CN" sz="2700" dirty="0"/>
              <a:t>----</a:t>
            </a:r>
            <a:r>
              <a:rPr lang="zh-CN" altLang="zh-CN" sz="2700" dirty="0"/>
              <a:t>获取设备数据，完成对接</a:t>
            </a:r>
            <a:endParaRPr lang="zh-CN" altLang="en-US" sz="27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4D97F9-1AC9-4E94-9FAD-800B16E0C199}"/>
              </a:ext>
            </a:extLst>
          </p:cNvPr>
          <p:cNvSpPr/>
          <p:nvPr/>
        </p:nvSpPr>
        <p:spPr>
          <a:xfrm>
            <a:off x="6310385" y="3684044"/>
            <a:ext cx="26452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zh-CN" altLang="en-US" sz="1050" kern="100" dirty="0">
                <a:effectLst/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②  物联网平台开放的设备数据</a:t>
            </a:r>
            <a:r>
              <a:rPr lang="en-US" altLang="zh-CN" sz="1050" kern="100" dirty="0" err="1">
                <a:effectLst/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api</a:t>
            </a:r>
            <a:endParaRPr lang="zh-CN" altLang="zh-CN" sz="105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C05FC9A-3C6D-4000-8E0F-A12969944E9E}"/>
              </a:ext>
            </a:extLst>
          </p:cNvPr>
          <p:cNvPicPr/>
          <p:nvPr/>
        </p:nvPicPr>
        <p:blipFill rotWithShape="1">
          <a:blip r:embed="rId3"/>
          <a:srcRect l="18422" t="26006" r="18191" b="16524"/>
          <a:stretch/>
        </p:blipFill>
        <p:spPr bwMode="auto">
          <a:xfrm>
            <a:off x="6684800" y="3952891"/>
            <a:ext cx="5267325" cy="2627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DD8A700-2C46-4608-8281-FDF5E95AF96A}"/>
              </a:ext>
            </a:extLst>
          </p:cNvPr>
          <p:cNvSpPr/>
          <p:nvPr/>
        </p:nvSpPr>
        <p:spPr>
          <a:xfrm>
            <a:off x="6750939" y="1140995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①  购买华为云</a:t>
            </a:r>
            <a:r>
              <a:rPr lang="en-US" altLang="zh-CN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，使用</a:t>
            </a:r>
            <a:r>
              <a:rPr lang="en-US" altLang="zh-CN" sz="1050" kern="100" dirty="0" err="1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Devcloud</a:t>
            </a:r>
            <a:r>
              <a:rPr lang="zh-CN" altLang="en-US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服务部署程序</a:t>
            </a:r>
          </a:p>
        </p:txBody>
      </p:sp>
      <p:pic>
        <p:nvPicPr>
          <p:cNvPr id="16" name="图片 15" descr="图片包含 屏幕截图&#10;&#10;描述已自动生成">
            <a:extLst>
              <a:ext uri="{FF2B5EF4-FFF2-40B4-BE49-F238E27FC236}">
                <a16:creationId xmlns:a16="http://schemas.microsoft.com/office/drawing/2014/main" id="{ECEECE36-7835-4CB3-ACD8-49990650272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77"/>
          <a:stretch/>
        </p:blipFill>
        <p:spPr bwMode="auto">
          <a:xfrm>
            <a:off x="6684800" y="1394911"/>
            <a:ext cx="3857625" cy="2162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71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13D9A11-4499-47A7-ABFB-68F8E5DE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17" y="284818"/>
            <a:ext cx="10515600" cy="835879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3.</a:t>
            </a:r>
            <a:r>
              <a:rPr lang="zh-CN" altLang="zh-CN" sz="2800" dirty="0"/>
              <a:t>调用图像识别</a:t>
            </a:r>
            <a:r>
              <a:rPr lang="en-US" altLang="zh-CN" sz="2800" dirty="0"/>
              <a:t>AI</a:t>
            </a:r>
            <a:r>
              <a:rPr lang="zh-CN" altLang="en-US" sz="2800" dirty="0"/>
              <a:t>接口</a:t>
            </a:r>
            <a:br>
              <a:rPr lang="zh-CN" altLang="zh-CN" dirty="0"/>
            </a:br>
            <a:endParaRPr lang="zh-CN" altLang="en-US" sz="2700" dirty="0"/>
          </a:p>
        </p:txBody>
      </p:sp>
      <p:pic>
        <p:nvPicPr>
          <p:cNvPr id="5129" name="图片 6">
            <a:extLst>
              <a:ext uri="{FF2B5EF4-FFF2-40B4-BE49-F238E27FC236}">
                <a16:creationId xmlns:a16="http://schemas.microsoft.com/office/drawing/2014/main" id="{324C899A-D9F9-4F44-98B4-CC6B0619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2" t="10056" r="6590" b="8679"/>
          <a:stretch>
            <a:fillRect/>
          </a:stretch>
        </p:blipFill>
        <p:spPr bwMode="auto">
          <a:xfrm>
            <a:off x="623817" y="1756992"/>
            <a:ext cx="52673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D366C9F-CB8D-44A8-A5B1-6BAEAC9BA5EC}"/>
              </a:ext>
            </a:extLst>
          </p:cNvPr>
          <p:cNvSpPr/>
          <p:nvPr/>
        </p:nvSpPr>
        <p:spPr>
          <a:xfrm>
            <a:off x="4170378" y="3660005"/>
            <a:ext cx="354965" cy="800100"/>
          </a:xfrm>
          <a:custGeom>
            <a:avLst/>
            <a:gdLst>
              <a:gd name="connsiteX0" fmla="*/ 0 w 355040"/>
              <a:gd name="connsiteY0" fmla="*/ 800100 h 800100"/>
              <a:gd name="connsiteX1" fmla="*/ 200025 w 355040"/>
              <a:gd name="connsiteY1" fmla="*/ 733425 h 800100"/>
              <a:gd name="connsiteX2" fmla="*/ 342900 w 355040"/>
              <a:gd name="connsiteY2" fmla="*/ 485775 h 800100"/>
              <a:gd name="connsiteX3" fmla="*/ 342900 w 355040"/>
              <a:gd name="connsiteY3" fmla="*/ 133350 h 800100"/>
              <a:gd name="connsiteX4" fmla="*/ 304800 w 35504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40" h="800100">
                <a:moveTo>
                  <a:pt x="0" y="800100"/>
                </a:moveTo>
                <a:cubicBezTo>
                  <a:pt x="71437" y="792956"/>
                  <a:pt x="142875" y="785813"/>
                  <a:pt x="200025" y="733425"/>
                </a:cubicBezTo>
                <a:cubicBezTo>
                  <a:pt x="257175" y="681037"/>
                  <a:pt x="319088" y="585787"/>
                  <a:pt x="342900" y="485775"/>
                </a:cubicBezTo>
                <a:cubicBezTo>
                  <a:pt x="366712" y="385763"/>
                  <a:pt x="349250" y="214312"/>
                  <a:pt x="342900" y="133350"/>
                </a:cubicBezTo>
                <a:cubicBezTo>
                  <a:pt x="336550" y="52388"/>
                  <a:pt x="320675" y="26194"/>
                  <a:pt x="30480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0D2D5E0-82D3-4B60-BF3A-7168C8A120CE}"/>
              </a:ext>
            </a:extLst>
          </p:cNvPr>
          <p:cNvSpPr/>
          <p:nvPr/>
        </p:nvSpPr>
        <p:spPr>
          <a:xfrm>
            <a:off x="3722703" y="2840855"/>
            <a:ext cx="695325" cy="657225"/>
          </a:xfrm>
          <a:custGeom>
            <a:avLst/>
            <a:gdLst>
              <a:gd name="connsiteX0" fmla="*/ 695325 w 695325"/>
              <a:gd name="connsiteY0" fmla="*/ 657225 h 657225"/>
              <a:gd name="connsiteX1" fmla="*/ 542925 w 695325"/>
              <a:gd name="connsiteY1" fmla="*/ 390525 h 657225"/>
              <a:gd name="connsiteX2" fmla="*/ 381000 w 695325"/>
              <a:gd name="connsiteY2" fmla="*/ 142875 h 657225"/>
              <a:gd name="connsiteX3" fmla="*/ 180975 w 695325"/>
              <a:gd name="connsiteY3" fmla="*/ 28575 h 657225"/>
              <a:gd name="connsiteX4" fmla="*/ 0 w 695325"/>
              <a:gd name="connsiteY4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657225">
                <a:moveTo>
                  <a:pt x="695325" y="657225"/>
                </a:moveTo>
                <a:cubicBezTo>
                  <a:pt x="645318" y="566737"/>
                  <a:pt x="595312" y="476250"/>
                  <a:pt x="542925" y="390525"/>
                </a:cubicBezTo>
                <a:cubicBezTo>
                  <a:pt x="490537" y="304800"/>
                  <a:pt x="441325" y="203200"/>
                  <a:pt x="381000" y="142875"/>
                </a:cubicBezTo>
                <a:cubicBezTo>
                  <a:pt x="320675" y="82550"/>
                  <a:pt x="244475" y="52387"/>
                  <a:pt x="180975" y="28575"/>
                </a:cubicBezTo>
                <a:cubicBezTo>
                  <a:pt x="117475" y="4763"/>
                  <a:pt x="58737" y="238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0C6E39B-FEC1-4625-B135-405D811E4B90}"/>
              </a:ext>
            </a:extLst>
          </p:cNvPr>
          <p:cNvSpPr/>
          <p:nvPr/>
        </p:nvSpPr>
        <p:spPr>
          <a:xfrm>
            <a:off x="3398853" y="3117080"/>
            <a:ext cx="180975" cy="466725"/>
          </a:xfrm>
          <a:custGeom>
            <a:avLst/>
            <a:gdLst>
              <a:gd name="connsiteX0" fmla="*/ 0 w 180975"/>
              <a:gd name="connsiteY0" fmla="*/ 0 h 466725"/>
              <a:gd name="connsiteX1" fmla="*/ 123825 w 180975"/>
              <a:gd name="connsiteY1" fmla="*/ 190500 h 466725"/>
              <a:gd name="connsiteX2" fmla="*/ 180975 w 180975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466725">
                <a:moveTo>
                  <a:pt x="0" y="0"/>
                </a:moveTo>
                <a:cubicBezTo>
                  <a:pt x="46831" y="56356"/>
                  <a:pt x="93663" y="112713"/>
                  <a:pt x="123825" y="190500"/>
                </a:cubicBezTo>
                <a:cubicBezTo>
                  <a:pt x="153988" y="268288"/>
                  <a:pt x="167481" y="367506"/>
                  <a:pt x="180975" y="466725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F3C7E5E-FE31-4E89-BA61-FA9E234F35D8}"/>
              </a:ext>
            </a:extLst>
          </p:cNvPr>
          <p:cNvSpPr/>
          <p:nvPr/>
        </p:nvSpPr>
        <p:spPr>
          <a:xfrm>
            <a:off x="3598878" y="3698105"/>
            <a:ext cx="47625" cy="552450"/>
          </a:xfrm>
          <a:custGeom>
            <a:avLst/>
            <a:gdLst>
              <a:gd name="connsiteX0" fmla="*/ 0 w 47900"/>
              <a:gd name="connsiteY0" fmla="*/ 0 h 552450"/>
              <a:gd name="connsiteX1" fmla="*/ 28575 w 47900"/>
              <a:gd name="connsiteY1" fmla="*/ 142875 h 552450"/>
              <a:gd name="connsiteX2" fmla="*/ 47625 w 47900"/>
              <a:gd name="connsiteY2" fmla="*/ 361950 h 552450"/>
              <a:gd name="connsiteX3" fmla="*/ 38100 w 47900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0" h="552450">
                <a:moveTo>
                  <a:pt x="0" y="0"/>
                </a:moveTo>
                <a:cubicBezTo>
                  <a:pt x="10319" y="41275"/>
                  <a:pt x="20638" y="82550"/>
                  <a:pt x="28575" y="142875"/>
                </a:cubicBezTo>
                <a:cubicBezTo>
                  <a:pt x="36512" y="203200"/>
                  <a:pt x="46038" y="293688"/>
                  <a:pt x="47625" y="361950"/>
                </a:cubicBezTo>
                <a:cubicBezTo>
                  <a:pt x="49212" y="430212"/>
                  <a:pt x="43656" y="491331"/>
                  <a:pt x="38100" y="552450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CC7CFF7-4079-4DB3-9D22-BB34E0EDD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17" y="1389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C6A602E-7858-443B-9338-69D67932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17" y="4342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" name="图片 20" descr="图片包含 屏幕截图&#10;&#10;描述已自动生成">
            <a:extLst>
              <a:ext uri="{FF2B5EF4-FFF2-40B4-BE49-F238E27FC236}">
                <a16:creationId xmlns:a16="http://schemas.microsoft.com/office/drawing/2014/main" id="{E8C37DB0-E2D0-4A1E-B1A5-96F77D4900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17" y="693800"/>
            <a:ext cx="6316675" cy="203454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07524D4-BAE2-4A37-BCDE-9D8B8133C8BC}"/>
              </a:ext>
            </a:extLst>
          </p:cNvPr>
          <p:cNvSpPr/>
          <p:nvPr/>
        </p:nvSpPr>
        <p:spPr>
          <a:xfrm>
            <a:off x="5891142" y="287365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①  使用华为云平台企业智能云服务提供的图像识别服务</a:t>
            </a: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0157BC21-7F93-4906-8B47-8E595E90DB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8" b="15338"/>
          <a:stretch/>
        </p:blipFill>
        <p:spPr>
          <a:xfrm>
            <a:off x="6096000" y="3462814"/>
            <a:ext cx="2962630" cy="327419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8326656-AB89-4F94-B830-FA042CB154E3}"/>
              </a:ext>
            </a:extLst>
          </p:cNvPr>
          <p:cNvSpPr/>
          <p:nvPr/>
        </p:nvSpPr>
        <p:spPr>
          <a:xfrm>
            <a:off x="5881617" y="2968619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50" kern="100" dirty="0">
                <a:latin typeface="等线" panose="02010600030101010101" pitchFamily="2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②  返回数据：事物名称、类别、置信度</a:t>
            </a:r>
          </a:p>
        </p:txBody>
      </p:sp>
    </p:spTree>
    <p:extLst>
      <p:ext uri="{BB962C8B-B14F-4D97-AF65-F5344CB8AC3E}">
        <p14:creationId xmlns:p14="http://schemas.microsoft.com/office/powerpoint/2010/main" val="258180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5C1A47-2531-4D5A-8E6C-BDB5316F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5" y="100834"/>
            <a:ext cx="10515600" cy="835879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关于华为云：基础资源服务</a:t>
            </a:r>
            <a:br>
              <a:rPr lang="zh-CN" altLang="zh-CN" dirty="0"/>
            </a:br>
            <a:endParaRPr lang="zh-CN" altLang="en-US" sz="27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5A2F71-DA6B-4891-B7F2-5A6DED3A8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95" y="631736"/>
            <a:ext cx="8821381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5C1A47-2531-4D5A-8E6C-BDB5316F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94" y="93724"/>
            <a:ext cx="10515600" cy="835879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关于华为云：</a:t>
            </a:r>
            <a:r>
              <a:rPr lang="en-US" altLang="zh-CN" sz="2800" dirty="0"/>
              <a:t>AI</a:t>
            </a:r>
            <a:r>
              <a:rPr lang="zh-CN" altLang="en-US" sz="2800" dirty="0"/>
              <a:t>服务</a:t>
            </a:r>
            <a:br>
              <a:rPr lang="zh-CN" altLang="zh-CN" dirty="0"/>
            </a:br>
            <a:endParaRPr lang="zh-CN" altLang="en-US" sz="2700" dirty="0"/>
          </a:p>
        </p:txBody>
      </p:sp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D53EB225-7658-4221-98F9-E0114F06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51" y="646546"/>
            <a:ext cx="9115760" cy="58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5C1A47-2531-4D5A-8E6C-BDB5316F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94" y="93724"/>
            <a:ext cx="10515600" cy="835879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关于华为云：服务开发者</a:t>
            </a:r>
            <a:br>
              <a:rPr lang="zh-CN" altLang="zh-CN" dirty="0"/>
            </a:br>
            <a:endParaRPr lang="zh-CN" altLang="en-US" sz="2700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70744AC-B01B-4761-AD14-051A254B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929603"/>
            <a:ext cx="8185170" cy="53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234</Words>
  <Application>Microsoft Office PowerPoint</Application>
  <PresentationFormat>宽屏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开发业务： 1.使用云接口获取无人机数据并展示 2.使用AI接口实现图像识别  成果形式： 基于华为云的WEB应用</vt:lpstr>
      <vt:lpstr>华为公有云架构</vt:lpstr>
      <vt:lpstr>数据流向</vt:lpstr>
      <vt:lpstr>1.无人机的数据---上传到华为云物联网平台</vt:lpstr>
      <vt:lpstr>2.程序部署到华为云服务器，调用物联网平台设备数据接口----获取设备数据，完成对接</vt:lpstr>
      <vt:lpstr>3.调用图像识别AI接口 </vt:lpstr>
      <vt:lpstr>关于华为云：基础资源服务 </vt:lpstr>
      <vt:lpstr>关于华为云：AI服务 </vt:lpstr>
      <vt:lpstr>关于华为云：服务开发者 </vt:lpstr>
      <vt:lpstr>关于华为云 </vt:lpstr>
      <vt:lpstr>关于华为云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开发业务： 1.使用云接口实现无人机数据可视化  2.使用AI接口实现图像识别  成果形式： 基于华为云的WEB应用</dc:title>
  <dc:creator>nmb</dc:creator>
  <cp:lastModifiedBy>nmb</cp:lastModifiedBy>
  <cp:revision>15</cp:revision>
  <dcterms:created xsi:type="dcterms:W3CDTF">2020-02-15T02:35:57Z</dcterms:created>
  <dcterms:modified xsi:type="dcterms:W3CDTF">2020-02-16T05:11:52Z</dcterms:modified>
</cp:coreProperties>
</file>