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8"/>
  </p:notesMasterIdLst>
  <p:sldIdLst>
    <p:sldId id="357" r:id="rId2"/>
    <p:sldId id="257" r:id="rId3"/>
    <p:sldId id="295" r:id="rId4"/>
    <p:sldId id="367" r:id="rId5"/>
    <p:sldId id="302" r:id="rId6"/>
    <p:sldId id="362" r:id="rId7"/>
    <p:sldId id="358" r:id="rId8"/>
    <p:sldId id="307" r:id="rId9"/>
    <p:sldId id="304" r:id="rId10"/>
    <p:sldId id="308" r:id="rId11"/>
    <p:sldId id="363" r:id="rId12"/>
    <p:sldId id="359" r:id="rId13"/>
    <p:sldId id="360" r:id="rId14"/>
    <p:sldId id="364" r:id="rId15"/>
    <p:sldId id="365" r:id="rId16"/>
    <p:sldId id="366" r:id="rId17"/>
    <p:sldId id="355" r:id="rId18"/>
    <p:sldId id="258" r:id="rId19"/>
    <p:sldId id="259" r:id="rId20"/>
    <p:sldId id="261" r:id="rId21"/>
    <p:sldId id="319" r:id="rId22"/>
    <p:sldId id="260" r:id="rId23"/>
    <p:sldId id="263" r:id="rId24"/>
    <p:sldId id="368" r:id="rId25"/>
    <p:sldId id="296" r:id="rId26"/>
    <p:sldId id="3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lz02\Desktop\Presen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v-SE"/>
              <a:t>Performance of Hill Climbing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Sheet1!$C$12</c:f>
              <c:strCache>
                <c:ptCount val="1"/>
                <c:pt idx="0">
                  <c:v>RUN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Sheet1!$D$11:$L$11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1000</c:v>
                </c:pt>
                <c:pt idx="7">
                  <c:v>3000</c:v>
                </c:pt>
                <c:pt idx="8">
                  <c:v>5000</c:v>
                </c:pt>
              </c:numCache>
            </c:numRef>
          </c:cat>
          <c:val>
            <c:numRef>
              <c:f>Sheet1!$D$12:$L$12</c:f>
              <c:numCache>
                <c:formatCode>General</c:formatCode>
                <c:ptCount val="9"/>
                <c:pt idx="0">
                  <c:v>57.78</c:v>
                </c:pt>
                <c:pt idx="1">
                  <c:v>63.64</c:v>
                </c:pt>
                <c:pt idx="2">
                  <c:v>67.44</c:v>
                </c:pt>
                <c:pt idx="3">
                  <c:v>68.67</c:v>
                </c:pt>
                <c:pt idx="4">
                  <c:v>68.67</c:v>
                </c:pt>
                <c:pt idx="5">
                  <c:v>69.05</c:v>
                </c:pt>
                <c:pt idx="6">
                  <c:v>73.489999999999995</c:v>
                </c:pt>
                <c:pt idx="7">
                  <c:v>73.91</c:v>
                </c:pt>
                <c:pt idx="8">
                  <c:v>73.91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210-42ED-A5DE-B6DE9146CF93}"/>
            </c:ext>
          </c:extLst>
        </c:ser>
        <c:ser>
          <c:idx val="1"/>
          <c:order val="1"/>
          <c:tx>
            <c:strRef>
              <c:f>Sheet1!$C$13</c:f>
              <c:strCache>
                <c:ptCount val="1"/>
                <c:pt idx="0">
                  <c:v>RUN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Sheet1!$D$11:$L$11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1000</c:v>
                </c:pt>
                <c:pt idx="7">
                  <c:v>3000</c:v>
                </c:pt>
                <c:pt idx="8">
                  <c:v>5000</c:v>
                </c:pt>
              </c:numCache>
            </c:numRef>
          </c:cat>
          <c:val>
            <c:numRef>
              <c:f>Sheet1!$D$13:$L$13</c:f>
              <c:numCache>
                <c:formatCode>General</c:formatCode>
                <c:ptCount val="9"/>
                <c:pt idx="0">
                  <c:v>59.14</c:v>
                </c:pt>
                <c:pt idx="1">
                  <c:v>62.22</c:v>
                </c:pt>
                <c:pt idx="2">
                  <c:v>67.06</c:v>
                </c:pt>
                <c:pt idx="3">
                  <c:v>67.900000000000006</c:v>
                </c:pt>
                <c:pt idx="4">
                  <c:v>68.180000000000007</c:v>
                </c:pt>
                <c:pt idx="5">
                  <c:v>75.900000000000006</c:v>
                </c:pt>
                <c:pt idx="6">
                  <c:v>75.900000000000006</c:v>
                </c:pt>
                <c:pt idx="7">
                  <c:v>75.900000000000006</c:v>
                </c:pt>
                <c:pt idx="8">
                  <c:v>75.900000000000006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210-42ED-A5DE-B6DE9146CF93}"/>
            </c:ext>
          </c:extLst>
        </c:ser>
        <c:ser>
          <c:idx val="2"/>
          <c:order val="2"/>
          <c:tx>
            <c:strRef>
              <c:f>Sheet1!$C$14</c:f>
              <c:strCache>
                <c:ptCount val="1"/>
                <c:pt idx="0">
                  <c:v>RUN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Sheet1!$D$11:$L$11</c:f>
              <c:numCache>
                <c:formatCode>General</c:formatCode>
                <c:ptCount val="9"/>
                <c:pt idx="0">
                  <c:v>1</c:v>
                </c:pt>
                <c:pt idx="1">
                  <c:v>10</c:v>
                </c:pt>
                <c:pt idx="2">
                  <c:v>20</c:v>
                </c:pt>
                <c:pt idx="3">
                  <c:v>50</c:v>
                </c:pt>
                <c:pt idx="4">
                  <c:v>100</c:v>
                </c:pt>
                <c:pt idx="5">
                  <c:v>200</c:v>
                </c:pt>
                <c:pt idx="6">
                  <c:v>1000</c:v>
                </c:pt>
                <c:pt idx="7">
                  <c:v>3000</c:v>
                </c:pt>
                <c:pt idx="8">
                  <c:v>5000</c:v>
                </c:pt>
              </c:numCache>
            </c:numRef>
          </c:cat>
          <c:val>
            <c:numRef>
              <c:f>Sheet1!$D$14:$L$14</c:f>
              <c:numCache>
                <c:formatCode>General</c:formatCode>
                <c:ptCount val="9"/>
                <c:pt idx="0">
                  <c:v>56.99</c:v>
                </c:pt>
                <c:pt idx="1">
                  <c:v>69.41</c:v>
                </c:pt>
                <c:pt idx="2">
                  <c:v>69.41</c:v>
                </c:pt>
                <c:pt idx="3">
                  <c:v>69.41</c:v>
                </c:pt>
                <c:pt idx="4">
                  <c:v>69.41</c:v>
                </c:pt>
                <c:pt idx="5">
                  <c:v>69.41</c:v>
                </c:pt>
                <c:pt idx="6">
                  <c:v>69.41</c:v>
                </c:pt>
                <c:pt idx="7">
                  <c:v>77.78</c:v>
                </c:pt>
                <c:pt idx="8">
                  <c:v>77.78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210-42ED-A5DE-B6DE9146CF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354671"/>
        <c:axId val="827351343"/>
      </c:lineChart>
      <c:catAx>
        <c:axId val="8273546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Fitness evaluations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827351343"/>
        <c:crosses val="autoZero"/>
        <c:auto val="1"/>
        <c:lblAlgn val="ctr"/>
        <c:lblOffset val="100"/>
        <c:noMultiLvlLbl val="0"/>
      </c:catAx>
      <c:valAx>
        <c:axId val="82735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sv-SE"/>
                  <a:t>Accuracy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sv-S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v-SE"/>
          </a:p>
        </c:txPr>
        <c:crossAx val="8273546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v-S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v-S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8B6425-97DF-4D2A-A281-A7AE44D4E4BB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57C70-E0C9-430E-9B2D-D0958F3B29B6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28432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257C70-E0C9-430E-9B2D-D0958F3B29B6}" type="slidenum">
              <a:rPr lang="en-SE" smtClean="0"/>
              <a:t>14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3852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1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226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13911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72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64687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785778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675607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888331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0938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52944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3870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287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6650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33351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4330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666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0064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18D58-41AD-42E6-8D24-3BE1E8772DDF}" type="datetimeFigureOut">
              <a:rPr lang="en-SE" smtClean="0"/>
              <a:t>04/23/2023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F59D3-AC7F-483B-901F-819DFF6FA969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9087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B196A-9097-43BE-BAA3-952CA8E88B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sv-SE" dirty="0"/>
              <a:t>Beyond classical search</a:t>
            </a:r>
            <a:endParaRPr lang="en-SE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407431A-3423-4D41-88CA-D613E57360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endParaRPr lang="sv-SE" dirty="0"/>
          </a:p>
          <a:p>
            <a:pPr algn="ctr"/>
            <a:r>
              <a:rPr lang="sv-SE" dirty="0"/>
              <a:t>Miguel Leon</a:t>
            </a:r>
          </a:p>
        </p:txBody>
      </p:sp>
    </p:spTree>
    <p:extLst>
      <p:ext uri="{BB962C8B-B14F-4D97-AF65-F5344CB8AC3E}">
        <p14:creationId xmlns:p14="http://schemas.microsoft.com/office/powerpoint/2010/main" val="1344680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26089"/>
            <a:ext cx="9905998" cy="1478570"/>
          </a:xfrm>
        </p:spPr>
        <p:txBody>
          <a:bodyPr/>
          <a:lstStyle/>
          <a:p>
            <a:r>
              <a:rPr lang="en-US" dirty="0"/>
              <a:t>Hill 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604659"/>
            <a:ext cx="9905999" cy="3541714"/>
          </a:xfrm>
        </p:spPr>
        <p:txBody>
          <a:bodyPr/>
          <a:lstStyle/>
          <a:p>
            <a:r>
              <a:rPr lang="en-US" dirty="0"/>
              <a:t>Issue: depending on initial state, can get stuck in local maxima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DC6D0F-6CE0-4B53-B75B-8B26DC24C2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521" y="2053936"/>
            <a:ext cx="77247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3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1255-3276-410C-898A-B97D6C026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Hill-Climbing issues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EA4D-5EE9-4C67-9390-F2C133F66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b="1" dirty="0">
                <a:solidFill>
                  <a:srgbClr val="7030A0"/>
                </a:solidFill>
              </a:rPr>
              <a:t>Local Maxima </a:t>
            </a:r>
            <a:r>
              <a:rPr lang="sv-SE" dirty="0"/>
              <a:t>is a peak that is higher than each of its neighboring states but lower than the global maximum.</a:t>
            </a:r>
          </a:p>
          <a:p>
            <a:pPr lvl="1"/>
            <a:r>
              <a:rPr lang="sv-SE" dirty="0"/>
              <a:t>Hill-Climbing will get stuck into local optima.</a:t>
            </a:r>
          </a:p>
          <a:p>
            <a:pPr lvl="1"/>
            <a:endParaRPr lang="sv-SE" dirty="0"/>
          </a:p>
          <a:p>
            <a:r>
              <a:rPr lang="sv-SE" b="1" dirty="0">
                <a:solidFill>
                  <a:srgbClr val="7030A0"/>
                </a:solidFill>
              </a:rPr>
              <a:t>Ridges</a:t>
            </a:r>
            <a:r>
              <a:rPr lang="sv-SE" dirty="0"/>
              <a:t> result in a sequence of local maxima.</a:t>
            </a:r>
          </a:p>
          <a:p>
            <a:pPr lvl="1"/>
            <a:r>
              <a:rPr lang="sv-SE" dirty="0"/>
              <a:t>Greedy algorithms, as Hill Climbing, will have dificulties to navigate</a:t>
            </a:r>
          </a:p>
          <a:p>
            <a:pPr lvl="1"/>
            <a:endParaRPr lang="sv-SE" dirty="0"/>
          </a:p>
          <a:p>
            <a:r>
              <a:rPr lang="sv-SE" b="1" dirty="0">
                <a:solidFill>
                  <a:srgbClr val="7030A0"/>
                </a:solidFill>
              </a:rPr>
              <a:t>Plateaux</a:t>
            </a:r>
            <a:r>
              <a:rPr lang="sv-SE" dirty="0"/>
              <a:t> are flat areas of the sate-space landscape. It can be a flat local maximum or a shoulder.</a:t>
            </a:r>
          </a:p>
          <a:p>
            <a:pPr lvl="1"/>
            <a:r>
              <a:rPr lang="sv-SE" dirty="0"/>
              <a:t>Hill climbing search can get lost in a plateau.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9367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CA202-DFAD-484A-B5E4-7497D76C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Improvements of Hill climbing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A1193-9AC0-4FFF-AB9F-A5D6CE11D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93276"/>
          </a:xfrm>
        </p:spPr>
        <p:txBody>
          <a:bodyPr>
            <a:normAutofit fontScale="92500" lnSpcReduction="10000"/>
          </a:bodyPr>
          <a:lstStyle/>
          <a:p>
            <a:r>
              <a:rPr lang="sv-SE" b="1" dirty="0"/>
              <a:t>Stochastic Hill Climbing</a:t>
            </a:r>
          </a:p>
          <a:p>
            <a:pPr lvl="1"/>
            <a:r>
              <a:rPr lang="sv-SE" dirty="0"/>
              <a:t>A neighbourhing state, which improves the current solution is selected at random.</a:t>
            </a:r>
          </a:p>
          <a:p>
            <a:pPr lvl="1"/>
            <a:endParaRPr lang="sv-SE" dirty="0"/>
          </a:p>
          <a:p>
            <a:r>
              <a:rPr lang="sv-SE" b="1"/>
              <a:t>First-Choice Hill </a:t>
            </a:r>
            <a:r>
              <a:rPr lang="sv-SE" b="1" dirty="0"/>
              <a:t>Climbing</a:t>
            </a:r>
          </a:p>
          <a:p>
            <a:pPr lvl="1"/>
            <a:r>
              <a:rPr lang="sv-SE" dirty="0"/>
              <a:t>Similar as stochastic hill climbing, but it chooses the first solution that improves the current solution.</a:t>
            </a:r>
          </a:p>
          <a:p>
            <a:pPr lvl="1"/>
            <a:endParaRPr lang="sv-SE" dirty="0"/>
          </a:p>
          <a:p>
            <a:r>
              <a:rPr lang="sv-SE" b="1" dirty="0"/>
              <a:t>Random-Restart Hill Climbing</a:t>
            </a:r>
          </a:p>
          <a:p>
            <a:pPr lvl="1"/>
            <a:r>
              <a:rPr lang="sv-SE" dirty="0"/>
              <a:t>If the first try of Hill Climbing do not succed, it will restart the search from a different point.</a:t>
            </a:r>
          </a:p>
          <a:p>
            <a:pPr lvl="1"/>
            <a:endParaRPr lang="sv-SE" dirty="0"/>
          </a:p>
          <a:p>
            <a:r>
              <a:rPr lang="sv-SE" b="1" dirty="0"/>
              <a:t>Variable Neighbour Search</a:t>
            </a:r>
          </a:p>
          <a:p>
            <a:pPr lvl="1"/>
            <a:r>
              <a:rPr lang="sv-SE" dirty="0"/>
              <a:t>If the algorithm get stuck, it will increase the number of variables to change. Hill Climbing only change one (in theory).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28287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6B28-A164-4C1B-84E4-F894B67A9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Simulated annealing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6A2FD-DDAC-44CD-97E0-0D39BB55DD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Simulated annealing (SA) adds the possibility to get a solution that is worse.</a:t>
            </a:r>
          </a:p>
          <a:p>
            <a:endParaRPr lang="sv-SE" dirty="0"/>
          </a:p>
          <a:p>
            <a:r>
              <a:rPr lang="sv-SE" dirty="0"/>
              <a:t>It adds a temperature parameter (T) which will help to calculate the probability to accept solutions that are worse.</a:t>
            </a:r>
          </a:p>
          <a:p>
            <a:endParaRPr lang="sv-SE" dirty="0"/>
          </a:p>
          <a:p>
            <a:r>
              <a:rPr lang="sv-SE" dirty="0"/>
              <a:t>The temperature will decrease with the time.</a:t>
            </a:r>
          </a:p>
          <a:p>
            <a:endParaRPr lang="en-SE" dirty="0"/>
          </a:p>
        </p:txBody>
      </p:sp>
      <p:pic>
        <p:nvPicPr>
          <p:cNvPr id="1026" name="Picture 2" descr="Resultado de imagen de simulated annealing image&quot;">
            <a:extLst>
              <a:ext uri="{FF2B5EF4-FFF2-40B4-BE49-F238E27FC236}">
                <a16:creationId xmlns:a16="http://schemas.microsoft.com/office/drawing/2014/main" id="{205A960F-5D9F-49D5-AD20-D0BFF0150FC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6585" y="2193925"/>
            <a:ext cx="5045230" cy="402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828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B1EBF-D019-447B-B969-A5940ED3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486" y="493058"/>
            <a:ext cx="8610600" cy="1293028"/>
          </a:xfrm>
        </p:spPr>
        <p:txBody>
          <a:bodyPr/>
          <a:lstStyle/>
          <a:p>
            <a:r>
              <a:rPr lang="sv-SE" dirty="0"/>
              <a:t>Simulated annealing – </a:t>
            </a:r>
            <a:r>
              <a:rPr lang="sv-SE" dirty="0" err="1"/>
              <a:t>Flow</a:t>
            </a:r>
            <a:r>
              <a:rPr lang="sv-SE" dirty="0"/>
              <a:t> </a:t>
            </a:r>
            <a:r>
              <a:rPr lang="sv-SE" dirty="0" err="1"/>
              <a:t>chart</a:t>
            </a:r>
            <a:r>
              <a:rPr lang="sv-SE" dirty="0"/>
              <a:t> (</a:t>
            </a:r>
            <a:r>
              <a:rPr lang="sv-SE" dirty="0" err="1"/>
              <a:t>Optional</a:t>
            </a:r>
            <a:r>
              <a:rPr lang="sv-SE" dirty="0"/>
              <a:t>)</a:t>
            </a:r>
            <a:endParaRPr lang="en-SE" dirty="0"/>
          </a:p>
        </p:txBody>
      </p:sp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D21370DF-94C0-48D9-A53A-6E84C206FB00}"/>
              </a:ext>
            </a:extLst>
          </p:cNvPr>
          <p:cNvSpPr/>
          <p:nvPr/>
        </p:nvSpPr>
        <p:spPr>
          <a:xfrm>
            <a:off x="1392383" y="2073433"/>
            <a:ext cx="935181" cy="32558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Start</a:t>
            </a:r>
            <a:endParaRPr lang="en-SE" b="1" dirty="0">
              <a:solidFill>
                <a:schemeClr val="tx1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164FA4F7-0B41-4FF9-928A-D4AEB3C84D66}"/>
              </a:ext>
            </a:extLst>
          </p:cNvPr>
          <p:cNvSpPr/>
          <p:nvPr/>
        </p:nvSpPr>
        <p:spPr>
          <a:xfrm>
            <a:off x="2840182" y="1969522"/>
            <a:ext cx="1627908" cy="53340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Generate a random initial </a:t>
            </a:r>
          </a:p>
          <a:p>
            <a:pPr algn="ctr"/>
            <a:r>
              <a:rPr lang="sv-SE" sz="1200" b="1" dirty="0">
                <a:solidFill>
                  <a:schemeClr val="tx1"/>
                </a:solidFill>
              </a:rPr>
              <a:t>Solution, X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92ECCC36-4D53-4EE8-A69E-8F569F638D6D}"/>
              </a:ext>
            </a:extLst>
          </p:cNvPr>
          <p:cNvSpPr/>
          <p:nvPr/>
        </p:nvSpPr>
        <p:spPr>
          <a:xfrm>
            <a:off x="5185063" y="1827513"/>
            <a:ext cx="3280063" cy="817417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Generate a random candidate solution, Y, based on the current solution, X. A neighbouring state.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90590D63-500D-4BCC-A40C-2ABF0AC1E355}"/>
              </a:ext>
            </a:extLst>
          </p:cNvPr>
          <p:cNvSpPr/>
          <p:nvPr/>
        </p:nvSpPr>
        <p:spPr>
          <a:xfrm>
            <a:off x="8624453" y="3910064"/>
            <a:ext cx="1925782" cy="50569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r &lt; p ?</a:t>
            </a:r>
            <a:endParaRPr lang="en-SE" sz="1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95D22CF5-6972-411A-A9B8-B687DFD6CFE7}"/>
                  </a:ext>
                </a:extLst>
              </p:cNvPr>
              <p:cNvSpPr/>
              <p:nvPr/>
            </p:nvSpPr>
            <p:spPr>
              <a:xfrm>
                <a:off x="8347363" y="2766156"/>
                <a:ext cx="2479963" cy="734300"/>
              </a:xfrm>
              <a:prstGeom prst="flowChartProcess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sv-SE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v-SE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𝒆𝒙𝒑</m:t>
                      </m:r>
                      <m:d>
                        <m:dPr>
                          <m:ctrlPr>
                            <a:rPr lang="sv-SE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sv-SE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sv-SE" sz="1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d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num>
                            <m:den>
                              <m:r>
                                <a:rPr lang="sv-SE" sz="1200" b="1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sv-SE" sz="12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sv-SE" sz="1200" b="1" dirty="0">
                    <a:solidFill>
                      <a:schemeClr val="tx1"/>
                    </a:solidFill>
                  </a:rPr>
                  <a:t>Generate r in [0,1) randomly</a:t>
                </a:r>
                <a:endParaRPr lang="en-SE" sz="1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Flowchart: Process 8">
                <a:extLst>
                  <a:ext uri="{FF2B5EF4-FFF2-40B4-BE49-F238E27FC236}">
                    <a16:creationId xmlns:a16="http://schemas.microsoft.com/office/drawing/2014/main" id="{95D22CF5-6972-411A-A9B8-B687DFD6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63" y="2766156"/>
                <a:ext cx="2479963" cy="734300"/>
              </a:xfrm>
              <a:prstGeom prst="flowChartProcess">
                <a:avLst/>
              </a:prstGeom>
              <a:blipFill>
                <a:blip r:embed="rId3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2B797F0D-3062-419B-81DA-92A39216EBCD}"/>
              </a:ext>
            </a:extLst>
          </p:cNvPr>
          <p:cNvSpPr/>
          <p:nvPr/>
        </p:nvSpPr>
        <p:spPr>
          <a:xfrm>
            <a:off x="5869129" y="2880461"/>
            <a:ext cx="1925782" cy="50569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Is Y better than X?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A4CDA9CA-969F-42F4-B8D6-8FD53635B904}"/>
              </a:ext>
            </a:extLst>
          </p:cNvPr>
          <p:cNvSpPr/>
          <p:nvPr/>
        </p:nvSpPr>
        <p:spPr>
          <a:xfrm>
            <a:off x="6419847" y="3981710"/>
            <a:ext cx="824346" cy="348738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X = Y</a:t>
            </a:r>
            <a:endParaRPr lang="en-SE" sz="1200" b="1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76042C-7067-461A-916C-4173C9857A41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832020" y="3386152"/>
            <a:ext cx="0" cy="59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25980-CDDA-466B-ADE2-0DF966811A52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794911" y="3133306"/>
            <a:ext cx="5801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BF719-4D95-4C2E-92BB-46E4026B8F46}"/>
              </a:ext>
            </a:extLst>
          </p:cNvPr>
          <p:cNvCxnSpPr>
            <a:stCxn id="9" idx="2"/>
            <a:endCxn id="8" idx="0"/>
          </p:cNvCxnSpPr>
          <p:nvPr/>
        </p:nvCxnSpPr>
        <p:spPr>
          <a:xfrm flipH="1">
            <a:off x="9587344" y="3500456"/>
            <a:ext cx="1" cy="4096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CC0E9-CCF4-4024-8BA3-F0D44B611CBB}"/>
              </a:ext>
            </a:extLst>
          </p:cNvPr>
          <p:cNvCxnSpPr>
            <a:cxnSpLocks/>
            <a:stCxn id="8" idx="1"/>
            <a:endCxn id="11" idx="3"/>
          </p:cNvCxnSpPr>
          <p:nvPr/>
        </p:nvCxnSpPr>
        <p:spPr>
          <a:xfrm flipH="1" flipV="1">
            <a:off x="7244193" y="4156079"/>
            <a:ext cx="1380260" cy="68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Flowchart: Decision 22">
            <a:extLst>
              <a:ext uri="{FF2B5EF4-FFF2-40B4-BE49-F238E27FC236}">
                <a16:creationId xmlns:a16="http://schemas.microsoft.com/office/drawing/2014/main" id="{4D406852-5916-4AAF-A4E7-90BCC845C99B}"/>
              </a:ext>
            </a:extLst>
          </p:cNvPr>
          <p:cNvSpPr/>
          <p:nvPr/>
        </p:nvSpPr>
        <p:spPr>
          <a:xfrm>
            <a:off x="5613687" y="4645854"/>
            <a:ext cx="2422814" cy="90904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Is stop condition of inner loop met?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26" name="Flowchart: Decision 25">
            <a:extLst>
              <a:ext uri="{FF2B5EF4-FFF2-40B4-BE49-F238E27FC236}">
                <a16:creationId xmlns:a16="http://schemas.microsoft.com/office/drawing/2014/main" id="{73132690-564A-4E71-B617-6F4D7EA4F64B}"/>
              </a:ext>
            </a:extLst>
          </p:cNvPr>
          <p:cNvSpPr/>
          <p:nvPr/>
        </p:nvSpPr>
        <p:spPr>
          <a:xfrm>
            <a:off x="2442729" y="5489393"/>
            <a:ext cx="2422814" cy="909041"/>
          </a:xfrm>
          <a:prstGeom prst="flowChartDecision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Is stop condition </a:t>
            </a:r>
            <a:r>
              <a:rPr lang="sv-SE" sz="1200" b="1" dirty="0" err="1">
                <a:solidFill>
                  <a:schemeClr val="tx1"/>
                </a:solidFill>
              </a:rPr>
              <a:t>of</a:t>
            </a:r>
            <a:r>
              <a:rPr lang="sv-SE" sz="1200" b="1" dirty="0">
                <a:solidFill>
                  <a:schemeClr val="tx1"/>
                </a:solidFill>
              </a:rPr>
              <a:t> </a:t>
            </a:r>
            <a:r>
              <a:rPr lang="sv-SE" sz="1200" b="1" dirty="0" err="1">
                <a:solidFill>
                  <a:schemeClr val="tx1"/>
                </a:solidFill>
              </a:rPr>
              <a:t>outter</a:t>
            </a:r>
            <a:r>
              <a:rPr lang="sv-SE" sz="1200" b="1" dirty="0">
                <a:solidFill>
                  <a:schemeClr val="tx1"/>
                </a:solidFill>
              </a:rPr>
              <a:t> loop  met?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8CE9F8-615B-4B28-B747-2A160896F7A9}"/>
              </a:ext>
            </a:extLst>
          </p:cNvPr>
          <p:cNvSpPr/>
          <p:nvPr/>
        </p:nvSpPr>
        <p:spPr>
          <a:xfrm>
            <a:off x="2983490" y="4905016"/>
            <a:ext cx="1341292" cy="41524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Decrease the temperature T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6018D10-67BF-4CD0-977F-EBC341F16263}"/>
              </a:ext>
            </a:extLst>
          </p:cNvPr>
          <p:cNvSpPr/>
          <p:nvPr/>
        </p:nvSpPr>
        <p:spPr>
          <a:xfrm>
            <a:off x="580589" y="5736292"/>
            <a:ext cx="1265531" cy="415241"/>
          </a:xfrm>
          <a:prstGeom prst="flowChartProcess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sv-SE" sz="1200" b="1" dirty="0">
                <a:solidFill>
                  <a:schemeClr val="tx1"/>
                </a:solidFill>
              </a:rPr>
              <a:t>Output the solution X</a:t>
            </a:r>
            <a:endParaRPr lang="en-SE" sz="1200" b="1" dirty="0">
              <a:solidFill>
                <a:schemeClr val="tx1"/>
              </a:solidFill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32665D3B-F880-43E1-B930-53410F50845A}"/>
              </a:ext>
            </a:extLst>
          </p:cNvPr>
          <p:cNvSpPr/>
          <p:nvPr/>
        </p:nvSpPr>
        <p:spPr>
          <a:xfrm>
            <a:off x="745763" y="6513815"/>
            <a:ext cx="935181" cy="325581"/>
          </a:xfrm>
          <a:prstGeom prst="flowChartTerminator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dirty="0">
                <a:solidFill>
                  <a:schemeClr val="tx1"/>
                </a:solidFill>
              </a:rPr>
              <a:t>End</a:t>
            </a:r>
            <a:endParaRPr lang="en-SE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8DB78B9-74E8-4E65-8EC2-953ACED68B3B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27564" y="2236223"/>
            <a:ext cx="51261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C2CF784-6045-4ACD-B4F6-02A067648D2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68090" y="2236222"/>
            <a:ext cx="71697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CDDE21E-2D09-4BDB-94C3-B8625E05910F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6825095" y="2644930"/>
            <a:ext cx="6925" cy="2355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FD21DA0-04AE-4E45-BDBC-6349F9AED9D3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6825094" y="4330448"/>
            <a:ext cx="6926" cy="315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9BA927CB-3320-4F9E-B129-7C1994720589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8173484" y="3074291"/>
            <a:ext cx="72396" cy="2755324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542FC18-C922-4DC1-B6FC-1E721A4FBA61}"/>
              </a:ext>
            </a:extLst>
          </p:cNvPr>
          <p:cNvCxnSpPr>
            <a:cxnSpLocks/>
            <a:stCxn id="23" idx="1"/>
            <a:endCxn id="27" idx="3"/>
          </p:cNvCxnSpPr>
          <p:nvPr/>
        </p:nvCxnSpPr>
        <p:spPr>
          <a:xfrm flipH="1">
            <a:off x="4324782" y="5100375"/>
            <a:ext cx="1288905" cy="122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2804286-78EC-453D-A8A1-33B9A52859C8}"/>
              </a:ext>
            </a:extLst>
          </p:cNvPr>
          <p:cNvCxnSpPr>
            <a:cxnSpLocks/>
            <a:stCxn id="23" idx="3"/>
            <a:endCxn id="7" idx="3"/>
          </p:cNvCxnSpPr>
          <p:nvPr/>
        </p:nvCxnSpPr>
        <p:spPr>
          <a:xfrm flipV="1">
            <a:off x="8036501" y="2236222"/>
            <a:ext cx="428625" cy="2864153"/>
          </a:xfrm>
          <a:prstGeom prst="bentConnector3">
            <a:avLst>
              <a:gd name="adj1" fmla="val 77555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BC1EE9-9204-40FA-A2A1-4E52C4B7A58A}"/>
              </a:ext>
            </a:extLst>
          </p:cNvPr>
          <p:cNvCxnSpPr>
            <a:cxnSpLocks/>
            <a:stCxn id="26" idx="3"/>
            <a:endCxn id="7" idx="3"/>
          </p:cNvCxnSpPr>
          <p:nvPr/>
        </p:nvCxnSpPr>
        <p:spPr>
          <a:xfrm flipV="1">
            <a:off x="4865543" y="2236222"/>
            <a:ext cx="3599583" cy="3707692"/>
          </a:xfrm>
          <a:prstGeom prst="bentConnector3">
            <a:avLst>
              <a:gd name="adj1" fmla="val 180635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C973D8B-849C-4129-AE13-8236B39376B2}"/>
              </a:ext>
            </a:extLst>
          </p:cNvPr>
          <p:cNvCxnSpPr>
            <a:stCxn id="27" idx="2"/>
            <a:endCxn id="26" idx="0"/>
          </p:cNvCxnSpPr>
          <p:nvPr/>
        </p:nvCxnSpPr>
        <p:spPr>
          <a:xfrm>
            <a:off x="3654136" y="5320257"/>
            <a:ext cx="0" cy="169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597155-86EB-4084-8406-B84C0B7EB9AD}"/>
              </a:ext>
            </a:extLst>
          </p:cNvPr>
          <p:cNvCxnSpPr>
            <a:cxnSpLocks/>
            <a:stCxn id="26" idx="1"/>
            <a:endCxn id="28" idx="3"/>
          </p:cNvCxnSpPr>
          <p:nvPr/>
        </p:nvCxnSpPr>
        <p:spPr>
          <a:xfrm flipH="1" flipV="1">
            <a:off x="1846120" y="5943913"/>
            <a:ext cx="596609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691B15-85C4-4A4A-99FF-103459088964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flipH="1">
            <a:off x="1213354" y="6151533"/>
            <a:ext cx="1" cy="362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CA643F3-D2ED-4CEB-A21B-4CFA1C8B9B50}"/>
              </a:ext>
            </a:extLst>
          </p:cNvPr>
          <p:cNvSpPr txBox="1"/>
          <p:nvPr/>
        </p:nvSpPr>
        <p:spPr>
          <a:xfrm>
            <a:off x="8207084" y="385890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Yes</a:t>
            </a:r>
            <a:endParaRPr lang="en-SE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5A2155-D090-44C6-A334-D36A13659198}"/>
              </a:ext>
            </a:extLst>
          </p:cNvPr>
          <p:cNvSpPr txBox="1"/>
          <p:nvPr/>
        </p:nvSpPr>
        <p:spPr>
          <a:xfrm>
            <a:off x="6374820" y="336199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Yes</a:t>
            </a:r>
            <a:endParaRPr lang="en-SE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6B7DAD3-B311-4594-A39D-73C93A3211FE}"/>
              </a:ext>
            </a:extLst>
          </p:cNvPr>
          <p:cNvSpPr txBox="1"/>
          <p:nvPr/>
        </p:nvSpPr>
        <p:spPr>
          <a:xfrm>
            <a:off x="1950029" y="5652183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Yes</a:t>
            </a:r>
            <a:endParaRPr lang="en-SE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7FC11C7-5065-4D2D-A27E-7979A25A4066}"/>
              </a:ext>
            </a:extLst>
          </p:cNvPr>
          <p:cNvSpPr txBox="1"/>
          <p:nvPr/>
        </p:nvSpPr>
        <p:spPr>
          <a:xfrm>
            <a:off x="7671521" y="282178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No</a:t>
            </a:r>
            <a:endParaRPr lang="en-SE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5BFE363-CE0C-4DA5-A2B2-670BF4CCA6C0}"/>
              </a:ext>
            </a:extLst>
          </p:cNvPr>
          <p:cNvSpPr txBox="1"/>
          <p:nvPr/>
        </p:nvSpPr>
        <p:spPr>
          <a:xfrm>
            <a:off x="9587344" y="441575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No</a:t>
            </a:r>
            <a:endParaRPr lang="en-SE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20E4AE9-435C-4D7E-95E3-1A65380DB0BB}"/>
              </a:ext>
            </a:extLst>
          </p:cNvPr>
          <p:cNvSpPr txBox="1"/>
          <p:nvPr/>
        </p:nvSpPr>
        <p:spPr>
          <a:xfrm>
            <a:off x="7917871" y="4760158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No</a:t>
            </a:r>
            <a:endParaRPr lang="en-SE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699DB2E-8D39-4F0F-B245-5A916153A424}"/>
              </a:ext>
            </a:extLst>
          </p:cNvPr>
          <p:cNvSpPr txBox="1"/>
          <p:nvPr/>
        </p:nvSpPr>
        <p:spPr>
          <a:xfrm>
            <a:off x="4830043" y="5632226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No</a:t>
            </a:r>
            <a:endParaRPr lang="en-SE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782549D-7647-4527-9150-73765B374706}"/>
              </a:ext>
            </a:extLst>
          </p:cNvPr>
          <p:cNvSpPr txBox="1"/>
          <p:nvPr/>
        </p:nvSpPr>
        <p:spPr>
          <a:xfrm>
            <a:off x="5069032" y="4746045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Yes</a:t>
            </a:r>
            <a:endParaRPr lang="en-SE" b="1" dirty="0"/>
          </a:p>
        </p:txBody>
      </p:sp>
    </p:spTree>
    <p:extLst>
      <p:ext uri="{BB962C8B-B14F-4D97-AF65-F5344CB8AC3E}">
        <p14:creationId xmlns:p14="http://schemas.microsoft.com/office/powerpoint/2010/main" val="16686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B327-909A-49E0-8181-07D14F551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036" y="764373"/>
            <a:ext cx="8271164" cy="1293028"/>
          </a:xfrm>
        </p:spPr>
        <p:txBody>
          <a:bodyPr>
            <a:normAutofit fontScale="90000"/>
          </a:bodyPr>
          <a:lstStyle/>
          <a:p>
            <a:r>
              <a:rPr lang="sv-SE" dirty="0"/>
              <a:t>Problems with Local Search algorithms</a:t>
            </a:r>
            <a:br>
              <a:rPr lang="sv-SE" dirty="0"/>
            </a:b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8C121-875D-4C97-87BB-6945DA3FC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What happen if we have the following search spaces?:</a:t>
            </a:r>
            <a:endParaRPr lang="en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C78EFE-52E3-498F-98D9-33F83909E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5" y="2797764"/>
            <a:ext cx="2642247" cy="1596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AAEDF3-1432-445F-A5EC-35B39DE41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47" y="2797763"/>
            <a:ext cx="2274771" cy="15962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D8B45-97A9-431E-9C81-F9398E2F0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037" y="2797762"/>
            <a:ext cx="2445161" cy="15962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496C3-B080-4D8B-8A2E-36F4CBD4FF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081" y="2797763"/>
            <a:ext cx="2603338" cy="15962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9BE7B-C443-4071-AF04-55AAAA660D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76" y="4736731"/>
            <a:ext cx="2479944" cy="1596207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8D3299F-1CFD-4A8A-B36F-4DBB32DD590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538" y="4739729"/>
            <a:ext cx="2120280" cy="1590210"/>
          </a:xfrm>
          <a:prstGeom prst="rect">
            <a:avLst/>
          </a:prstGeom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:a16="http://schemas.microsoft.com/office/drawing/2014/main" id="{0A349101-C4BB-4BDA-85F1-FD80AEC51314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579" y="4733732"/>
            <a:ext cx="1938076" cy="1596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BC6888-FA66-4929-A94F-6234DDE702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48081" y="4733732"/>
            <a:ext cx="2181714" cy="1462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756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7CC6-B01F-4365-A42B-48DD84278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Problems with Local Search algorithms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7B4B-0AE7-4DCA-BFC1-D9EF7FC0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38749"/>
          </a:xfrm>
        </p:spPr>
        <p:txBody>
          <a:bodyPr>
            <a:normAutofit fontScale="92500" lnSpcReduction="20000"/>
          </a:bodyPr>
          <a:lstStyle/>
          <a:p>
            <a:r>
              <a:rPr lang="sv-SE" dirty="0"/>
              <a:t>What happen if we have the following search spaces?</a:t>
            </a:r>
          </a:p>
          <a:p>
            <a:pPr lvl="1"/>
            <a:r>
              <a:rPr lang="sv-SE" dirty="0"/>
              <a:t>Local search algorithms will get stuck into local optima.</a:t>
            </a:r>
          </a:p>
          <a:p>
            <a:pPr lvl="1"/>
            <a:endParaRPr lang="sv-SE" dirty="0"/>
          </a:p>
          <a:p>
            <a:r>
              <a:rPr lang="sv-SE" b="1" u="sng" dirty="0">
                <a:solidFill>
                  <a:srgbClr val="7030A0"/>
                </a:solidFill>
              </a:rPr>
              <a:t>Solution: </a:t>
            </a:r>
            <a:r>
              <a:rPr lang="sv-SE" dirty="0"/>
              <a:t>Population-based algorithms (More than one solution at the same time)</a:t>
            </a:r>
          </a:p>
          <a:p>
            <a:endParaRPr lang="sv-SE" dirty="0"/>
          </a:p>
          <a:p>
            <a:r>
              <a:rPr lang="sv-SE" dirty="0"/>
              <a:t>There are different types:</a:t>
            </a:r>
          </a:p>
          <a:p>
            <a:pPr lvl="1"/>
            <a:r>
              <a:rPr lang="sv-SE" dirty="0"/>
              <a:t>Evolutionary Algorithms:</a:t>
            </a:r>
          </a:p>
          <a:p>
            <a:pPr lvl="2"/>
            <a:r>
              <a:rPr lang="sv-SE" dirty="0"/>
              <a:t>Genetic Algorithms</a:t>
            </a:r>
          </a:p>
          <a:p>
            <a:pPr lvl="2"/>
            <a:r>
              <a:rPr lang="sv-SE" dirty="0"/>
              <a:t>Differential Evolution</a:t>
            </a:r>
          </a:p>
          <a:p>
            <a:pPr lvl="2"/>
            <a:r>
              <a:rPr lang="sv-SE" dirty="0"/>
              <a:t>Genetic Programing</a:t>
            </a:r>
          </a:p>
          <a:p>
            <a:pPr lvl="2"/>
            <a:r>
              <a:rPr lang="sv-SE" dirty="0"/>
              <a:t>....</a:t>
            </a:r>
          </a:p>
          <a:p>
            <a:pPr lvl="1"/>
            <a:r>
              <a:rPr lang="sv-SE" dirty="0"/>
              <a:t>Swarm Intelligence:</a:t>
            </a:r>
          </a:p>
          <a:p>
            <a:pPr lvl="2"/>
            <a:r>
              <a:rPr lang="sv-SE" dirty="0"/>
              <a:t>Particle Swarm Optimization</a:t>
            </a:r>
          </a:p>
          <a:p>
            <a:pPr lvl="2"/>
            <a:r>
              <a:rPr lang="sv-SE" dirty="0"/>
              <a:t>Ant Colony Optimization</a:t>
            </a:r>
          </a:p>
          <a:p>
            <a:pPr lvl="2"/>
            <a:r>
              <a:rPr lang="sv-SE" dirty="0"/>
              <a:t>...</a:t>
            </a:r>
            <a:endParaRPr lang="en-SE" dirty="0"/>
          </a:p>
          <a:p>
            <a:pPr lvl="1"/>
            <a:r>
              <a:rPr lang="sv-SE" dirty="0"/>
              <a:t>....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5765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2642-7F0E-4B52-8D61-521EF53A6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EXTRA reading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C9DF1-A1CC-48FF-8251-9978704A4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504820"/>
          </a:xfrm>
        </p:spPr>
        <p:txBody>
          <a:bodyPr>
            <a:normAutofit/>
          </a:bodyPr>
          <a:lstStyle/>
          <a:p>
            <a:r>
              <a:rPr lang="en-US" dirty="0" err="1"/>
              <a:t>Norvig</a:t>
            </a:r>
            <a:r>
              <a:rPr lang="en-US" dirty="0"/>
              <a:t>, Peter, and Russell, Stuart Jonathan, </a:t>
            </a:r>
            <a:r>
              <a:rPr lang="en-US" i="1" dirty="0"/>
              <a:t>Artificial intelligence: A modern approach</a:t>
            </a:r>
            <a:r>
              <a:rPr lang="en-US" dirty="0"/>
              <a:t>, Pearson Education, 2010 - ISBN: 9780132071482</a:t>
            </a:r>
          </a:p>
          <a:p>
            <a:pPr lvl="1"/>
            <a:endParaRPr lang="sv-SE" dirty="0"/>
          </a:p>
          <a:p>
            <a:pPr marL="914400" lvl="2" indent="0">
              <a:buNone/>
            </a:pPr>
            <a:endParaRPr lang="sv-SE" dirty="0"/>
          </a:p>
          <a:p>
            <a:pPr lvl="1"/>
            <a:r>
              <a:rPr lang="sv-SE" dirty="0"/>
              <a:t>4 Beyond Classical Search ------------------------------------------- Pag. 120</a:t>
            </a:r>
          </a:p>
          <a:p>
            <a:pPr lvl="2"/>
            <a:r>
              <a:rPr lang="sv-SE" dirty="0"/>
              <a:t>4.1 Local Search Algorithms and Optimization Problems ---- Pag. 120</a:t>
            </a:r>
          </a:p>
          <a:p>
            <a:pPr lvl="2"/>
            <a:r>
              <a:rPr lang="sv-SE" dirty="0"/>
              <a:t>4.2 Local Search in Continuous Spaces (Optional)------------- Pag. 129</a:t>
            </a:r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58675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46D58-0E60-48A0-8836-7C209F69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Machine learning - Definition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1F87-92CD-4ED5-8DF6-0A43C73EC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u="sng" dirty="0"/>
              <a:t>Definition: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”A computer program is said to learn from experience </a:t>
            </a:r>
            <a:r>
              <a:rPr lang="en-GB" b="1" dirty="0"/>
              <a:t>E</a:t>
            </a:r>
            <a:r>
              <a:rPr lang="en-GB" dirty="0"/>
              <a:t> with respect to some class of task </a:t>
            </a:r>
            <a:r>
              <a:rPr lang="en-GB" b="1" dirty="0"/>
              <a:t>T </a:t>
            </a:r>
            <a:r>
              <a:rPr lang="en-GB" dirty="0"/>
              <a:t>and performance measure </a:t>
            </a:r>
            <a:r>
              <a:rPr lang="en-GB" b="1" dirty="0"/>
              <a:t>P</a:t>
            </a:r>
            <a:r>
              <a:rPr lang="en-GB" dirty="0"/>
              <a:t> if its performance at tasks in</a:t>
            </a:r>
            <a:r>
              <a:rPr lang="en-GB" b="1" dirty="0"/>
              <a:t> T</a:t>
            </a:r>
            <a:r>
              <a:rPr lang="en-GB" dirty="0"/>
              <a:t>, as measured by </a:t>
            </a:r>
            <a:r>
              <a:rPr lang="en-GB" b="1" dirty="0"/>
              <a:t>P</a:t>
            </a:r>
            <a:r>
              <a:rPr lang="en-GB" dirty="0"/>
              <a:t>, improves with experience </a:t>
            </a:r>
            <a:r>
              <a:rPr lang="en-GB" b="1" dirty="0"/>
              <a:t>E</a:t>
            </a:r>
            <a:r>
              <a:rPr lang="en-GB" dirty="0"/>
              <a:t>” (Tom M. Mitchel)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6559116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F5D5-0D09-4512-A6DE-FF010268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Machine learning - types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CDD0-8B5F-4A67-9CD4-BADD2DAA4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v-SE" b="1" dirty="0"/>
              <a:t>Supervised learning: </a:t>
            </a:r>
            <a:r>
              <a:rPr lang="en-GB" dirty="0"/>
              <a:t>The agent observes some example input-output pairs and learns a function that maps from input to output</a:t>
            </a:r>
          </a:p>
          <a:p>
            <a:pPr lvl="1"/>
            <a:endParaRPr lang="en-GB" dirty="0"/>
          </a:p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Unsupervised Learning: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agent learn patterns in the input even though no explicit feedback is supplied.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Semi-supervised Learning: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Something between Supervised and Unsupervised Learning.</a:t>
            </a:r>
          </a:p>
          <a:p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GB" b="1" dirty="0">
                <a:solidFill>
                  <a:schemeClr val="bg1">
                    <a:lumMod val="75000"/>
                  </a:schemeClr>
                </a:solidFill>
              </a:rPr>
              <a:t>Reinforcement Learning: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The agent learn from a series of rewards and punishments.</a:t>
            </a:r>
          </a:p>
          <a:p>
            <a:endParaRPr lang="en-GB" dirty="0"/>
          </a:p>
          <a:p>
            <a:pPr lvl="1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937136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D25A-D410-4EE3-BBA0-5BA6BDADF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72E-7A00-456D-A36B-38D413421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Beyond Classical Search</a:t>
            </a:r>
          </a:p>
          <a:p>
            <a:pPr lvl="1"/>
            <a:r>
              <a:rPr lang="en-AU" dirty="0"/>
              <a:t>Local search</a:t>
            </a:r>
          </a:p>
          <a:p>
            <a:pPr lvl="2"/>
            <a:r>
              <a:rPr lang="en-AU" dirty="0"/>
              <a:t>Random Search (RS)</a:t>
            </a:r>
          </a:p>
          <a:p>
            <a:pPr lvl="2"/>
            <a:r>
              <a:rPr lang="en-AU" dirty="0"/>
              <a:t>Hill Climbing</a:t>
            </a:r>
          </a:p>
          <a:p>
            <a:pPr lvl="2"/>
            <a:r>
              <a:rPr lang="en-AU" dirty="0"/>
              <a:t>Improvements of Hill-Climbing</a:t>
            </a:r>
          </a:p>
          <a:p>
            <a:pPr lvl="2"/>
            <a:r>
              <a:rPr lang="en-AU" dirty="0"/>
              <a:t>Simulated Annealing (SA)</a:t>
            </a:r>
          </a:p>
          <a:p>
            <a:pPr lvl="1"/>
            <a:r>
              <a:rPr lang="en-AU" dirty="0"/>
              <a:t>Problems with Local Search algorithms</a:t>
            </a:r>
          </a:p>
          <a:p>
            <a:pPr lvl="1"/>
            <a:endParaRPr lang="en-AU" dirty="0"/>
          </a:p>
          <a:p>
            <a:r>
              <a:rPr lang="en-AU" dirty="0"/>
              <a:t>Artificial Intelligence Concepts for </a:t>
            </a:r>
            <a:r>
              <a:rPr lang="en-AU"/>
              <a:t>Assignment 3</a:t>
            </a:r>
            <a:endParaRPr lang="en-AU" dirty="0"/>
          </a:p>
          <a:p>
            <a:pPr lvl="1"/>
            <a:r>
              <a:rPr lang="en-AU" dirty="0"/>
              <a:t>Machine Learning, Supervised Learning and Classification</a:t>
            </a:r>
          </a:p>
          <a:p>
            <a:pPr lvl="1"/>
            <a:r>
              <a:rPr lang="en-AU" dirty="0"/>
              <a:t>Number of attributes and Feature selection</a:t>
            </a:r>
          </a:p>
          <a:p>
            <a:pPr lvl="1"/>
            <a:r>
              <a:rPr lang="en-AU" dirty="0"/>
              <a:t>K-Nearest Neighbours (KNN)</a:t>
            </a:r>
          </a:p>
          <a:p>
            <a:pPr lvl="1"/>
            <a:r>
              <a:rPr lang="en-AU" dirty="0"/>
              <a:t>How to compare 2 different search algorithms.</a:t>
            </a:r>
          </a:p>
        </p:txBody>
      </p:sp>
    </p:spTree>
    <p:extLst>
      <p:ext uri="{BB962C8B-B14F-4D97-AF65-F5344CB8AC3E}">
        <p14:creationId xmlns:p14="http://schemas.microsoft.com/office/powerpoint/2010/main" val="2241811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C555A-D99C-4EB8-8017-26EB2E659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Supervised learning - Data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31C98-D1E0-437E-8907-764FF79186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The data of a supervised learning problem is labeled.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Two types of Supervised Learning problems:</a:t>
            </a:r>
          </a:p>
          <a:p>
            <a:pPr lvl="1"/>
            <a:r>
              <a:rPr lang="sv-SE" b="1" dirty="0"/>
              <a:t>Classification: </a:t>
            </a:r>
            <a:r>
              <a:rPr lang="en-GB" dirty="0"/>
              <a:t>Discrete valued output (0 or 1). You can have more than two classes.</a:t>
            </a:r>
          </a:p>
          <a:p>
            <a:pPr lvl="1"/>
            <a:r>
              <a:rPr lang="en-GB" b="1" dirty="0"/>
              <a:t>Regression: </a:t>
            </a:r>
            <a:r>
              <a:rPr lang="en-GB" dirty="0"/>
              <a:t>Predict continuous valued output.</a:t>
            </a:r>
          </a:p>
          <a:p>
            <a:pPr lvl="1"/>
            <a:endParaRPr lang="en-SE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062941-3A62-45D3-88AB-4C574ACB7AE1}"/>
              </a:ext>
            </a:extLst>
          </p:cNvPr>
          <p:cNvGraphicFramePr>
            <a:graphicFrameLocks noGrp="1"/>
          </p:cNvGraphicFramePr>
          <p:nvPr/>
        </p:nvGraphicFramePr>
        <p:xfrm>
          <a:off x="7200900" y="3654171"/>
          <a:ext cx="4214948" cy="1104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438">
                  <a:extLst>
                    <a:ext uri="{9D8B030D-6E8A-4147-A177-3AD203B41FA5}">
                      <a16:colId xmlns:a16="http://schemas.microsoft.com/office/drawing/2014/main" val="3848072366"/>
                    </a:ext>
                  </a:extLst>
                </a:gridCol>
                <a:gridCol w="786790">
                  <a:extLst>
                    <a:ext uri="{9D8B030D-6E8A-4147-A177-3AD203B41FA5}">
                      <a16:colId xmlns:a16="http://schemas.microsoft.com/office/drawing/2014/main" val="3191881838"/>
                    </a:ext>
                  </a:extLst>
                </a:gridCol>
                <a:gridCol w="814890">
                  <a:extLst>
                    <a:ext uri="{9D8B030D-6E8A-4147-A177-3AD203B41FA5}">
                      <a16:colId xmlns:a16="http://schemas.microsoft.com/office/drawing/2014/main" val="2379129134"/>
                    </a:ext>
                  </a:extLst>
                </a:gridCol>
                <a:gridCol w="295046">
                  <a:extLst>
                    <a:ext uri="{9D8B030D-6E8A-4147-A177-3AD203B41FA5}">
                      <a16:colId xmlns:a16="http://schemas.microsoft.com/office/drawing/2014/main" val="2380890883"/>
                    </a:ext>
                  </a:extLst>
                </a:gridCol>
                <a:gridCol w="772741">
                  <a:extLst>
                    <a:ext uri="{9D8B030D-6E8A-4147-A177-3AD203B41FA5}">
                      <a16:colId xmlns:a16="http://schemas.microsoft.com/office/drawing/2014/main" val="213218459"/>
                    </a:ext>
                  </a:extLst>
                </a:gridCol>
                <a:gridCol w="576043">
                  <a:extLst>
                    <a:ext uri="{9D8B030D-6E8A-4147-A177-3AD203B41FA5}">
                      <a16:colId xmlns:a16="http://schemas.microsoft.com/office/drawing/2014/main" val="1398287439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ID_case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Attribute 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Attribute 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1100" u="none" strike="noStrike">
                          <a:effectLst/>
                        </a:rPr>
                        <a:t>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Attribute N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v-SE" sz="1100" u="none" strike="noStrike">
                          <a:effectLst/>
                        </a:rPr>
                        <a:t>Output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1269122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case_1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1100" u="none" strike="noStrike">
                          <a:effectLst/>
                        </a:rPr>
                        <a:t>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9405067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case_2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1100" u="none" strike="noStrike">
                          <a:effectLst/>
                        </a:rPr>
                        <a:t>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2598294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case_3000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1100" u="none" strike="noStrike">
                          <a:effectLst/>
                        </a:rPr>
                        <a:t>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258344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....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1100" u="none" strike="noStrike">
                          <a:effectLst/>
                        </a:rPr>
                        <a:t>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4770231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sv-SE" sz="1100" u="none" strike="noStrike">
                          <a:effectLst/>
                        </a:rPr>
                        <a:t>case_10000</a:t>
                      </a:r>
                      <a:endParaRPr lang="sv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 dirty="0">
                          <a:effectLst/>
                        </a:rPr>
                        <a:t> 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E" sz="1100" u="none" strike="noStrike">
                          <a:effectLst/>
                        </a:rPr>
                        <a:t>...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>
                          <a:effectLst/>
                        </a:rPr>
                        <a:t> </a:t>
                      </a:r>
                      <a:endParaRPr lang="en-S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SE" sz="1100" u="none" strike="noStrike" dirty="0">
                          <a:effectLst/>
                        </a:rPr>
                        <a:t> </a:t>
                      </a:r>
                      <a:endParaRPr lang="en-S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7408293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79ABA20-F4E5-4729-B3AF-E7C04104542C}"/>
              </a:ext>
            </a:extLst>
          </p:cNvPr>
          <p:cNvCxnSpPr>
            <a:cxnSpLocks/>
          </p:cNvCxnSpPr>
          <p:nvPr/>
        </p:nvCxnSpPr>
        <p:spPr>
          <a:xfrm>
            <a:off x="9308374" y="3279093"/>
            <a:ext cx="511718" cy="322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010CE50-1A6F-410D-AFC5-83A370F263D2}"/>
              </a:ext>
            </a:extLst>
          </p:cNvPr>
          <p:cNvSpPr txBox="1"/>
          <p:nvPr/>
        </p:nvSpPr>
        <p:spPr>
          <a:xfrm>
            <a:off x="6135620" y="3257108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One case</a:t>
            </a:r>
            <a:endParaRPr lang="en-S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A07E8C-69D6-48B2-8BCD-51C013301428}"/>
              </a:ext>
            </a:extLst>
          </p:cNvPr>
          <p:cNvSpPr/>
          <p:nvPr/>
        </p:nvSpPr>
        <p:spPr>
          <a:xfrm>
            <a:off x="8167255" y="3575001"/>
            <a:ext cx="3248593" cy="311199"/>
          </a:xfrm>
          <a:prstGeom prst="roundRect">
            <a:avLst/>
          </a:prstGeom>
          <a:solidFill>
            <a:schemeClr val="accent1"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C85F3A0-7268-4DAE-A64E-B64CE4DE83DC}"/>
              </a:ext>
            </a:extLst>
          </p:cNvPr>
          <p:cNvSpPr/>
          <p:nvPr/>
        </p:nvSpPr>
        <p:spPr>
          <a:xfrm>
            <a:off x="7193571" y="3968041"/>
            <a:ext cx="4229608" cy="287491"/>
          </a:xfrm>
          <a:prstGeom prst="roundRect">
            <a:avLst/>
          </a:prstGeom>
          <a:solidFill>
            <a:srgbClr val="00B0F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230920-A263-4D07-9A24-65ABD8CB82A9}"/>
              </a:ext>
            </a:extLst>
          </p:cNvPr>
          <p:cNvCxnSpPr>
            <a:cxnSpLocks/>
          </p:cNvCxnSpPr>
          <p:nvPr/>
        </p:nvCxnSpPr>
        <p:spPr>
          <a:xfrm>
            <a:off x="6834381" y="3585312"/>
            <a:ext cx="351859" cy="54412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E72E80-0F97-4979-914F-B6FAAC33685D}"/>
              </a:ext>
            </a:extLst>
          </p:cNvPr>
          <p:cNvSpPr txBox="1"/>
          <p:nvPr/>
        </p:nvSpPr>
        <p:spPr>
          <a:xfrm>
            <a:off x="7974128" y="3048734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Attributes</a:t>
            </a:r>
            <a:endParaRPr lang="en-SE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D2D487B-F56E-4746-BFEA-A74CE6F9831A}"/>
              </a:ext>
            </a:extLst>
          </p:cNvPr>
          <p:cNvSpPr/>
          <p:nvPr/>
        </p:nvSpPr>
        <p:spPr>
          <a:xfrm>
            <a:off x="10850880" y="3418066"/>
            <a:ext cx="655320" cy="1420175"/>
          </a:xfrm>
          <a:prstGeom prst="roundRect">
            <a:avLst/>
          </a:prstGeom>
          <a:solidFill>
            <a:srgbClr val="FFFF00">
              <a:alpha val="3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3A88FD-FE01-4969-BB7E-7C3DE94B78AF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0607040" y="4838241"/>
            <a:ext cx="571500" cy="21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A8065D5-2360-4F36-BE89-EE765E3A52F5}"/>
              </a:ext>
            </a:extLst>
          </p:cNvPr>
          <p:cNvSpPr txBox="1"/>
          <p:nvPr/>
        </p:nvSpPr>
        <p:spPr>
          <a:xfrm>
            <a:off x="9361186" y="4934824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Labels</a:t>
            </a:r>
            <a:endParaRPr lang="en-SE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A1700D-3A9C-4B6B-93A0-E28591B63305}"/>
              </a:ext>
            </a:extLst>
          </p:cNvPr>
          <p:cNvSpPr/>
          <p:nvPr/>
        </p:nvSpPr>
        <p:spPr>
          <a:xfrm>
            <a:off x="6096000" y="2939800"/>
            <a:ext cx="5574191" cy="2376706"/>
          </a:xfrm>
          <a:prstGeom prst="roundRect">
            <a:avLst/>
          </a:prstGeom>
          <a:solidFill>
            <a:schemeClr val="accent4">
              <a:lumMod val="60000"/>
              <a:lumOff val="40000"/>
              <a:alpha val="3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27F05B-609B-4A1B-A075-59E04CE6073B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flipH="1">
            <a:off x="8883096" y="2464496"/>
            <a:ext cx="171115" cy="47530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3E049D9-AADD-472D-8D0C-7C436066F81C}"/>
              </a:ext>
            </a:extLst>
          </p:cNvPr>
          <p:cNvSpPr txBox="1"/>
          <p:nvPr/>
        </p:nvSpPr>
        <p:spPr>
          <a:xfrm>
            <a:off x="8520250" y="2095164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Dataset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1188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5" grpId="0" animBg="1"/>
      <p:bldP spid="19" grpId="0"/>
      <p:bldP spid="20" grpId="0" animBg="1"/>
      <p:bldP spid="24" grpId="0"/>
      <p:bldP spid="25" grpId="0" animBg="1"/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179C-6D4E-4806-AF82-95F35463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Division of the data</a:t>
            </a:r>
            <a:endParaRPr lang="en-S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5FB65-E0DB-4519-87B8-FA9CC0B60E29}"/>
              </a:ext>
            </a:extLst>
          </p:cNvPr>
          <p:cNvSpPr/>
          <p:nvPr/>
        </p:nvSpPr>
        <p:spPr>
          <a:xfrm>
            <a:off x="4659087" y="2438396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CE96A-0E0C-435E-BAAD-0DD515C3FFD4}"/>
              </a:ext>
            </a:extLst>
          </p:cNvPr>
          <p:cNvSpPr/>
          <p:nvPr/>
        </p:nvSpPr>
        <p:spPr>
          <a:xfrm>
            <a:off x="4659086" y="2821573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E650CF-8490-4DBD-99E4-AAD5B280E6E7}"/>
              </a:ext>
            </a:extLst>
          </p:cNvPr>
          <p:cNvSpPr/>
          <p:nvPr/>
        </p:nvSpPr>
        <p:spPr>
          <a:xfrm>
            <a:off x="4659085" y="3200397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B62AA-02BF-49C9-BECA-14D0888D7D89}"/>
              </a:ext>
            </a:extLst>
          </p:cNvPr>
          <p:cNvSpPr/>
          <p:nvPr/>
        </p:nvSpPr>
        <p:spPr>
          <a:xfrm>
            <a:off x="4659085" y="3579221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972B1-71D2-434B-A0F3-49E6B6454FBC}"/>
              </a:ext>
            </a:extLst>
          </p:cNvPr>
          <p:cNvSpPr/>
          <p:nvPr/>
        </p:nvSpPr>
        <p:spPr>
          <a:xfrm>
            <a:off x="4659085" y="3953692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FC4E72-68F3-4592-9788-605260A47712}"/>
              </a:ext>
            </a:extLst>
          </p:cNvPr>
          <p:cNvSpPr/>
          <p:nvPr/>
        </p:nvSpPr>
        <p:spPr>
          <a:xfrm>
            <a:off x="4659084" y="4332516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DAFDF-27BE-49EB-B086-4A7567CAC4B3}"/>
              </a:ext>
            </a:extLst>
          </p:cNvPr>
          <p:cNvSpPr/>
          <p:nvPr/>
        </p:nvSpPr>
        <p:spPr>
          <a:xfrm>
            <a:off x="4659084" y="4715693"/>
            <a:ext cx="1715589" cy="38317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955726-7C2A-4C0F-A533-A56D79B1D072}"/>
              </a:ext>
            </a:extLst>
          </p:cNvPr>
          <p:cNvSpPr/>
          <p:nvPr/>
        </p:nvSpPr>
        <p:spPr>
          <a:xfrm>
            <a:off x="4659084" y="5090164"/>
            <a:ext cx="1715589" cy="383177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E5109A-9F6F-434B-8BC7-218C104BC2CC}"/>
              </a:ext>
            </a:extLst>
          </p:cNvPr>
          <p:cNvSpPr/>
          <p:nvPr/>
        </p:nvSpPr>
        <p:spPr>
          <a:xfrm>
            <a:off x="4659084" y="5473341"/>
            <a:ext cx="1715589" cy="383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A855A1-CF0E-49F2-9A00-C3B241CDA64E}"/>
              </a:ext>
            </a:extLst>
          </p:cNvPr>
          <p:cNvSpPr/>
          <p:nvPr/>
        </p:nvSpPr>
        <p:spPr>
          <a:xfrm>
            <a:off x="4659084" y="5843459"/>
            <a:ext cx="1715589" cy="383177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35F4DA8A-D947-4AC1-B46B-32D58CBE3A2C}"/>
              </a:ext>
            </a:extLst>
          </p:cNvPr>
          <p:cNvSpPr/>
          <p:nvPr/>
        </p:nvSpPr>
        <p:spPr>
          <a:xfrm>
            <a:off x="6958149" y="2438396"/>
            <a:ext cx="426722" cy="3034945"/>
          </a:xfrm>
          <a:prstGeom prst="rightBrace">
            <a:avLst/>
          </a:prstGeom>
          <a:ln w="3810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7F95AC-A6C1-4875-832A-EFC63EFACE5A}"/>
              </a:ext>
            </a:extLst>
          </p:cNvPr>
          <p:cNvSpPr txBox="1"/>
          <p:nvPr/>
        </p:nvSpPr>
        <p:spPr>
          <a:xfrm>
            <a:off x="8064728" y="3765764"/>
            <a:ext cx="1768433" cy="36933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Learning data</a:t>
            </a:r>
            <a:endParaRPr lang="en-SE" dirty="0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3A059B2-6A7C-410D-AC9B-FCFD11CC581F}"/>
              </a:ext>
            </a:extLst>
          </p:cNvPr>
          <p:cNvSpPr/>
          <p:nvPr/>
        </p:nvSpPr>
        <p:spPr>
          <a:xfrm>
            <a:off x="6958146" y="5473341"/>
            <a:ext cx="426724" cy="753295"/>
          </a:xfrm>
          <a:prstGeom prst="rightBrace">
            <a:avLst>
              <a:gd name="adj1" fmla="val 8333"/>
              <a:gd name="adj2" fmla="val 47688"/>
            </a:avLst>
          </a:prstGeom>
          <a:ln w="38100"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00CA38-6CBE-465A-83BB-E25E3BA936B4}"/>
              </a:ext>
            </a:extLst>
          </p:cNvPr>
          <p:cNvSpPr txBox="1"/>
          <p:nvPr/>
        </p:nvSpPr>
        <p:spPr>
          <a:xfrm>
            <a:off x="8116080" y="5658793"/>
            <a:ext cx="1560042" cy="36933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Testing data</a:t>
            </a:r>
            <a:endParaRPr lang="en-SE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8B56AA67-0B9F-4EC0-AFC0-256B58850191}"/>
              </a:ext>
            </a:extLst>
          </p:cNvPr>
          <p:cNvSpPr/>
          <p:nvPr/>
        </p:nvSpPr>
        <p:spPr>
          <a:xfrm rot="10800000">
            <a:off x="3435532" y="2432956"/>
            <a:ext cx="426722" cy="2665913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44A2869B-DF0F-4A61-A7C1-90EAA4EBC1BB}"/>
              </a:ext>
            </a:extLst>
          </p:cNvPr>
          <p:cNvSpPr/>
          <p:nvPr/>
        </p:nvSpPr>
        <p:spPr>
          <a:xfrm rot="10800000">
            <a:off x="3435530" y="5090164"/>
            <a:ext cx="426722" cy="383176"/>
          </a:xfrm>
          <a:prstGeom prst="rightBrace">
            <a:avLst/>
          </a:prstGeom>
          <a:ln w="38100">
            <a:solidFill>
              <a:srgbClr val="92D05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C40CA3-1EAF-422B-B024-DE7442F5A910}"/>
              </a:ext>
            </a:extLst>
          </p:cNvPr>
          <p:cNvSpPr txBox="1"/>
          <p:nvPr/>
        </p:nvSpPr>
        <p:spPr>
          <a:xfrm>
            <a:off x="1268682" y="3593066"/>
            <a:ext cx="1654620" cy="369332"/>
          </a:xfrm>
          <a:prstGeom prst="rect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Training data</a:t>
            </a:r>
            <a:endParaRPr lang="en-S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7482C2-9A70-4FE8-BCD2-BABEDFB2ADBB}"/>
              </a:ext>
            </a:extLst>
          </p:cNvPr>
          <p:cNvSpPr txBox="1"/>
          <p:nvPr/>
        </p:nvSpPr>
        <p:spPr>
          <a:xfrm>
            <a:off x="1123610" y="5090164"/>
            <a:ext cx="1944763" cy="36933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v-SE" dirty="0"/>
              <a:t>Validation data</a:t>
            </a:r>
            <a:endParaRPr lang="en-S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3E5D61-E7C4-4C47-B4D6-704F3B2D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AAC8-ACBE-4214-ACCC-F6A4A9E89D58}" type="slidenum">
              <a:rPr lang="en-SE" smtClean="0"/>
              <a:t>21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5185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09792-0912-4EFD-B763-D7DAC12D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Supervised learning - examples</a:t>
            </a:r>
            <a:endParaRPr lang="en-S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00D8F76-68AE-420A-9FDE-EEEB2DA51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8119" y="2183077"/>
            <a:ext cx="5079991" cy="82391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sv-SE"/>
              <a:t>C</a:t>
            </a:r>
            <a:r>
              <a:rPr lang="sv-SE" dirty="0"/>
              <a:t>LASSIFICATION</a:t>
            </a:r>
            <a:endParaRPr lang="en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344F98-F300-429C-AA96-3B5171438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510" y="3132666"/>
            <a:ext cx="5665066" cy="3086019"/>
          </a:xfrm>
        </p:spPr>
        <p:txBody>
          <a:bodyPr>
            <a:normAutofit fontScale="92500" lnSpcReduction="10000"/>
          </a:bodyPr>
          <a:lstStyle/>
          <a:p>
            <a:r>
              <a:rPr lang="sv-SE" b="1" dirty="0"/>
              <a:t>Problem: </a:t>
            </a:r>
            <a:r>
              <a:rPr lang="sv-SE" dirty="0"/>
              <a:t>Brest cancer (Malignant, benign)</a:t>
            </a:r>
          </a:p>
          <a:p>
            <a:r>
              <a:rPr lang="sv-SE" b="1" dirty="0"/>
              <a:t>Task (T): </a:t>
            </a:r>
          </a:p>
          <a:p>
            <a:pPr lvl="1"/>
            <a:r>
              <a:rPr lang="sv-SE" dirty="0"/>
              <a:t>Classify a tumor (e.g. brest cancer) as malignant or benign.</a:t>
            </a:r>
          </a:p>
          <a:p>
            <a:r>
              <a:rPr lang="sv-SE" b="1" dirty="0"/>
              <a:t>Experience (E): </a:t>
            </a:r>
          </a:p>
          <a:p>
            <a:pPr lvl="1"/>
            <a:r>
              <a:rPr lang="sv-SE" dirty="0"/>
              <a:t>Watching other cases of tumor and if they are malignant or benign.</a:t>
            </a:r>
          </a:p>
          <a:p>
            <a:r>
              <a:rPr lang="sv-SE" b="1" dirty="0"/>
              <a:t>Performance measure (P): </a:t>
            </a:r>
          </a:p>
          <a:p>
            <a:pPr lvl="1"/>
            <a:r>
              <a:rPr lang="sv-SE" dirty="0"/>
              <a:t>Fraction of tumors correctly classified as malignant/benign. </a:t>
            </a:r>
            <a:endParaRPr lang="en-SE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7610B7F-0BE5-41F6-9F1E-B882B32B058B}"/>
              </a:ext>
            </a:extLst>
          </p:cNvPr>
          <p:cNvGrpSpPr/>
          <p:nvPr/>
        </p:nvGrpSpPr>
        <p:grpSpPr>
          <a:xfrm>
            <a:off x="6613313" y="3449782"/>
            <a:ext cx="5206922" cy="2937072"/>
            <a:chOff x="5828223" y="3449782"/>
            <a:chExt cx="5206922" cy="2937072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CE2A84C-6A67-437A-9B7F-0455E194538D}"/>
                </a:ext>
              </a:extLst>
            </p:cNvPr>
            <p:cNvCxnSpPr>
              <a:cxnSpLocks/>
            </p:cNvCxnSpPr>
            <p:nvPr/>
          </p:nvCxnSpPr>
          <p:spPr>
            <a:xfrm>
              <a:off x="7613073" y="5652655"/>
              <a:ext cx="34220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CC7853-DC29-4C09-8649-AEB7A23C43E8}"/>
                </a:ext>
              </a:extLst>
            </p:cNvPr>
            <p:cNvCxnSpPr/>
            <p:nvPr/>
          </p:nvCxnSpPr>
          <p:spPr>
            <a:xfrm flipV="1">
              <a:off x="7613073" y="3449782"/>
              <a:ext cx="0" cy="220287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3BA975-0638-4B28-8313-B68CABDBDA36}"/>
                </a:ext>
              </a:extLst>
            </p:cNvPr>
            <p:cNvSpPr txBox="1"/>
            <p:nvPr/>
          </p:nvSpPr>
          <p:spPr>
            <a:xfrm>
              <a:off x="8861531" y="6017522"/>
              <a:ext cx="1308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Tumor size</a:t>
              </a:r>
              <a:endParaRPr lang="en-SE" dirty="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9D54E3A-13B5-4BC0-A41B-CD49C2BF19CF}"/>
                </a:ext>
              </a:extLst>
            </p:cNvPr>
            <p:cNvCxnSpPr/>
            <p:nvPr/>
          </p:nvCxnSpPr>
          <p:spPr>
            <a:xfrm flipV="1">
              <a:off x="8104910" y="5590309"/>
              <a:ext cx="0" cy="124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363D7A1-843C-4A70-A79C-749347EBA645}"/>
                </a:ext>
              </a:extLst>
            </p:cNvPr>
            <p:cNvCxnSpPr/>
            <p:nvPr/>
          </p:nvCxnSpPr>
          <p:spPr>
            <a:xfrm flipV="1">
              <a:off x="8742218" y="5590312"/>
              <a:ext cx="0" cy="124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41DFAD9-9F09-41F3-BFD0-3A5FF477B170}"/>
                </a:ext>
              </a:extLst>
            </p:cNvPr>
            <p:cNvCxnSpPr/>
            <p:nvPr/>
          </p:nvCxnSpPr>
          <p:spPr>
            <a:xfrm flipV="1">
              <a:off x="9344893" y="5590309"/>
              <a:ext cx="0" cy="124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E965F72-D3D5-48B7-89B7-556957B7334D}"/>
                </a:ext>
              </a:extLst>
            </p:cNvPr>
            <p:cNvCxnSpPr/>
            <p:nvPr/>
          </p:nvCxnSpPr>
          <p:spPr>
            <a:xfrm flipV="1">
              <a:off x="9926788" y="5590309"/>
              <a:ext cx="0" cy="124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FDB6473-0ECB-4F1D-A1B2-0DF252A40EA7}"/>
                </a:ext>
              </a:extLst>
            </p:cNvPr>
            <p:cNvCxnSpPr/>
            <p:nvPr/>
          </p:nvCxnSpPr>
          <p:spPr>
            <a:xfrm flipV="1">
              <a:off x="10501744" y="5590309"/>
              <a:ext cx="0" cy="124691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9F61A8F-DB96-4811-B820-3EF5C8BDEB05}"/>
                </a:ext>
              </a:extLst>
            </p:cNvPr>
            <p:cNvCxnSpPr/>
            <p:nvPr/>
          </p:nvCxnSpPr>
          <p:spPr>
            <a:xfrm>
              <a:off x="7543802" y="52093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BFBA092-7AEE-42A4-B047-8030AA2928F5}"/>
                </a:ext>
              </a:extLst>
            </p:cNvPr>
            <p:cNvCxnSpPr/>
            <p:nvPr/>
          </p:nvCxnSpPr>
          <p:spPr>
            <a:xfrm>
              <a:off x="7543802" y="3872343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8DE3760-0A9D-4AFB-8474-6B8593A89E5C}"/>
                </a:ext>
              </a:extLst>
            </p:cNvPr>
            <p:cNvSpPr txBox="1"/>
            <p:nvPr/>
          </p:nvSpPr>
          <p:spPr>
            <a:xfrm>
              <a:off x="5828223" y="4322621"/>
              <a:ext cx="14558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dirty="0"/>
                <a:t>Malignant?</a:t>
              </a:r>
              <a:endParaRPr lang="en-SE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4D7168-29BA-4AEC-A67F-D03D4CD48775}"/>
                </a:ext>
              </a:extLst>
            </p:cNvPr>
            <p:cNvSpPr txBox="1"/>
            <p:nvPr/>
          </p:nvSpPr>
          <p:spPr>
            <a:xfrm>
              <a:off x="7080308" y="5075820"/>
              <a:ext cx="4956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0(N)</a:t>
              </a:r>
              <a:endParaRPr lang="en-SE" sz="12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98CD6B3-6935-4E24-A0BD-0D6B5B79BDC4}"/>
                </a:ext>
              </a:extLst>
            </p:cNvPr>
            <p:cNvSpPr txBox="1"/>
            <p:nvPr/>
          </p:nvSpPr>
          <p:spPr>
            <a:xfrm>
              <a:off x="7103281" y="3733843"/>
              <a:ext cx="4732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sv-SE" sz="1200" dirty="0"/>
                <a:t>1(Y)</a:t>
              </a:r>
              <a:endParaRPr lang="en-SE" sz="1200" dirty="0"/>
            </a:p>
          </p:txBody>
        </p:sp>
      </p:grp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AD5223C1-0BEC-4E01-B1F2-B0A3221F794F}"/>
              </a:ext>
            </a:extLst>
          </p:cNvPr>
          <p:cNvSpPr/>
          <p:nvPr/>
        </p:nvSpPr>
        <p:spPr>
          <a:xfrm>
            <a:off x="8647552" y="509127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1F12837-631D-458E-84F4-43CFC9C3FF41}"/>
              </a:ext>
            </a:extLst>
          </p:cNvPr>
          <p:cNvSpPr/>
          <p:nvPr/>
        </p:nvSpPr>
        <p:spPr>
          <a:xfrm>
            <a:off x="9007768" y="509127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CFC814AC-3C7B-4678-8098-7A6D1F8FF541}"/>
              </a:ext>
            </a:extLst>
          </p:cNvPr>
          <p:cNvSpPr/>
          <p:nvPr/>
        </p:nvSpPr>
        <p:spPr>
          <a:xfrm>
            <a:off x="9277919" y="509429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16C4F0D8-AF77-4B07-A105-481E47E2A947}"/>
              </a:ext>
            </a:extLst>
          </p:cNvPr>
          <p:cNvSpPr/>
          <p:nvPr/>
        </p:nvSpPr>
        <p:spPr>
          <a:xfrm>
            <a:off x="8834583" y="509351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8E7333E7-94D9-44AD-9E0F-DE277DC6E890}"/>
              </a:ext>
            </a:extLst>
          </p:cNvPr>
          <p:cNvSpPr/>
          <p:nvPr/>
        </p:nvSpPr>
        <p:spPr>
          <a:xfrm>
            <a:off x="10071090" y="509623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97B0AF3D-FB6E-49FD-A14F-5B60C89E5E77}"/>
              </a:ext>
            </a:extLst>
          </p:cNvPr>
          <p:cNvSpPr/>
          <p:nvPr/>
        </p:nvSpPr>
        <p:spPr>
          <a:xfrm>
            <a:off x="9613892" y="508700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B3CA9603-E60B-4599-A72E-167081185603}"/>
              </a:ext>
            </a:extLst>
          </p:cNvPr>
          <p:cNvSpPr/>
          <p:nvPr/>
        </p:nvSpPr>
        <p:spPr>
          <a:xfrm>
            <a:off x="10228869" y="509701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A04CFBCA-0D3B-4B74-9276-79B74D7FCC99}"/>
              </a:ext>
            </a:extLst>
          </p:cNvPr>
          <p:cNvSpPr/>
          <p:nvPr/>
        </p:nvSpPr>
        <p:spPr>
          <a:xfrm>
            <a:off x="9640266" y="377497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0543DBF6-62ED-4AFD-881C-4FD4116E1BAD}"/>
              </a:ext>
            </a:extLst>
          </p:cNvPr>
          <p:cNvSpPr/>
          <p:nvPr/>
        </p:nvSpPr>
        <p:spPr>
          <a:xfrm>
            <a:off x="10205022" y="377497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7C3D0C1B-E520-4972-AC0F-69EC04D46D8D}"/>
              </a:ext>
            </a:extLst>
          </p:cNvPr>
          <p:cNvSpPr/>
          <p:nvPr/>
        </p:nvSpPr>
        <p:spPr>
          <a:xfrm>
            <a:off x="9805567" y="3774775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C5B6DC5D-DC9E-47DC-8AA5-E9EFBE2D20A3}"/>
              </a:ext>
            </a:extLst>
          </p:cNvPr>
          <p:cNvSpPr/>
          <p:nvPr/>
        </p:nvSpPr>
        <p:spPr>
          <a:xfrm>
            <a:off x="10491646" y="377477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ultiplication Sign 48">
            <a:extLst>
              <a:ext uri="{FF2B5EF4-FFF2-40B4-BE49-F238E27FC236}">
                <a16:creationId xmlns:a16="http://schemas.microsoft.com/office/drawing/2014/main" id="{310B3FE0-879C-4D24-A49D-39EA99617E80}"/>
              </a:ext>
            </a:extLst>
          </p:cNvPr>
          <p:cNvSpPr/>
          <p:nvPr/>
        </p:nvSpPr>
        <p:spPr>
          <a:xfrm>
            <a:off x="10798751" y="377477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0" name="Multiplication Sign 49">
            <a:extLst>
              <a:ext uri="{FF2B5EF4-FFF2-40B4-BE49-F238E27FC236}">
                <a16:creationId xmlns:a16="http://schemas.microsoft.com/office/drawing/2014/main" id="{4EE0D388-7EAF-46A4-BA82-76F2C581896E}"/>
              </a:ext>
            </a:extLst>
          </p:cNvPr>
          <p:cNvSpPr/>
          <p:nvPr/>
        </p:nvSpPr>
        <p:spPr>
          <a:xfrm>
            <a:off x="11085375" y="377703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Multiplication Sign 50">
            <a:extLst>
              <a:ext uri="{FF2B5EF4-FFF2-40B4-BE49-F238E27FC236}">
                <a16:creationId xmlns:a16="http://schemas.microsoft.com/office/drawing/2014/main" id="{AF428C0B-1CFA-4DB9-BC35-D4FD025DF557}"/>
              </a:ext>
            </a:extLst>
          </p:cNvPr>
          <p:cNvSpPr/>
          <p:nvPr/>
        </p:nvSpPr>
        <p:spPr>
          <a:xfrm>
            <a:off x="11371999" y="378408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Multiplication Sign 51">
            <a:extLst>
              <a:ext uri="{FF2B5EF4-FFF2-40B4-BE49-F238E27FC236}">
                <a16:creationId xmlns:a16="http://schemas.microsoft.com/office/drawing/2014/main" id="{341469BB-0A40-4488-AC3F-3F593C0CB450}"/>
              </a:ext>
            </a:extLst>
          </p:cNvPr>
          <p:cNvSpPr/>
          <p:nvPr/>
        </p:nvSpPr>
        <p:spPr>
          <a:xfrm>
            <a:off x="11213527" y="377477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Multiplication Sign 52">
            <a:extLst>
              <a:ext uri="{FF2B5EF4-FFF2-40B4-BE49-F238E27FC236}">
                <a16:creationId xmlns:a16="http://schemas.microsoft.com/office/drawing/2014/main" id="{435DAC91-E0FD-409F-A8CE-5365825042B9}"/>
              </a:ext>
            </a:extLst>
          </p:cNvPr>
          <p:cNvSpPr/>
          <p:nvPr/>
        </p:nvSpPr>
        <p:spPr>
          <a:xfrm>
            <a:off x="10957222" y="377710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8" name="Minus Sign 17">
            <a:extLst>
              <a:ext uri="{FF2B5EF4-FFF2-40B4-BE49-F238E27FC236}">
                <a16:creationId xmlns:a16="http://schemas.microsoft.com/office/drawing/2014/main" id="{48E4BD1F-542F-49C5-BDCF-D5655CCB6268}"/>
              </a:ext>
            </a:extLst>
          </p:cNvPr>
          <p:cNvSpPr/>
          <p:nvPr/>
        </p:nvSpPr>
        <p:spPr>
          <a:xfrm rot="5400000">
            <a:off x="8602505" y="4383802"/>
            <a:ext cx="2917563" cy="163937"/>
          </a:xfrm>
          <a:prstGeom prst="mathMin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B1E6C64A-F695-4A50-94FC-FDD546C8644F}"/>
              </a:ext>
            </a:extLst>
          </p:cNvPr>
          <p:cNvSpPr/>
          <p:nvPr/>
        </p:nvSpPr>
        <p:spPr>
          <a:xfrm>
            <a:off x="9403769" y="4218317"/>
            <a:ext cx="526456" cy="236067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Arrow: Left 56">
            <a:extLst>
              <a:ext uri="{FF2B5EF4-FFF2-40B4-BE49-F238E27FC236}">
                <a16:creationId xmlns:a16="http://schemas.microsoft.com/office/drawing/2014/main" id="{3835693C-2096-4731-B97B-65747DF8253A}"/>
              </a:ext>
            </a:extLst>
          </p:cNvPr>
          <p:cNvSpPr/>
          <p:nvPr/>
        </p:nvSpPr>
        <p:spPr>
          <a:xfrm rot="10800000">
            <a:off x="10375319" y="4231580"/>
            <a:ext cx="526456" cy="236067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515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18" grpId="0" animBg="1"/>
      <p:bldP spid="55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9B164-7679-4727-A116-A01D30414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9002" y="785014"/>
            <a:ext cx="9742998" cy="1295400"/>
          </a:xfrm>
        </p:spPr>
        <p:txBody>
          <a:bodyPr>
            <a:normAutofit/>
          </a:bodyPr>
          <a:lstStyle/>
          <a:p>
            <a:r>
              <a:rPr lang="sv-SE" dirty="0"/>
              <a:t>Importance of number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attributes</a:t>
            </a:r>
            <a:r>
              <a:rPr lang="sv-SE" dirty="0"/>
              <a:t> or features</a:t>
            </a:r>
            <a:endParaRPr lang="en-S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69DFD-535A-43FF-8587-6BD24C3059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sv-SE" dirty="0"/>
              <a:t>So far we are using one attribute (tumor size).</a:t>
            </a:r>
          </a:p>
          <a:p>
            <a:endParaRPr lang="sv-SE" dirty="0"/>
          </a:p>
          <a:p>
            <a:r>
              <a:rPr lang="sv-SE" dirty="0"/>
              <a:t>Could we add new attributes?:</a:t>
            </a:r>
          </a:p>
          <a:p>
            <a:pPr lvl="1"/>
            <a:r>
              <a:rPr lang="sv-SE" dirty="0"/>
              <a:t>Attributes about the pacient.</a:t>
            </a:r>
          </a:p>
          <a:p>
            <a:pPr lvl="2"/>
            <a:r>
              <a:rPr lang="sv-SE" dirty="0"/>
              <a:t>E.g. Age</a:t>
            </a:r>
          </a:p>
          <a:p>
            <a:pPr lvl="1"/>
            <a:r>
              <a:rPr lang="sv-SE" dirty="0"/>
              <a:t>Attributes related to the cells.</a:t>
            </a:r>
          </a:p>
          <a:p>
            <a:pPr lvl="2"/>
            <a:r>
              <a:rPr lang="sv-SE" dirty="0"/>
              <a:t>Clump thikness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3A26E9-AC80-47ED-9075-B7CFD12EB913}"/>
              </a:ext>
            </a:extLst>
          </p:cNvPr>
          <p:cNvGrpSpPr/>
          <p:nvPr/>
        </p:nvGrpSpPr>
        <p:grpSpPr>
          <a:xfrm>
            <a:off x="7439260" y="3449782"/>
            <a:ext cx="4380975" cy="2937072"/>
            <a:chOff x="7439260" y="3449782"/>
            <a:chExt cx="4380975" cy="29370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70209BC-03C4-4C40-8935-6D246064FE3D}"/>
                </a:ext>
              </a:extLst>
            </p:cNvPr>
            <p:cNvGrpSpPr/>
            <p:nvPr/>
          </p:nvGrpSpPr>
          <p:grpSpPr>
            <a:xfrm>
              <a:off x="7439260" y="3449782"/>
              <a:ext cx="4380975" cy="2937072"/>
              <a:chOff x="6654170" y="3449782"/>
              <a:chExt cx="4380975" cy="293707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D60531A-706B-41CB-BAB2-13F6CD2F37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3073" y="5652655"/>
                <a:ext cx="3422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8FF0B19-5C60-4E39-98BB-6EFD324FB232}"/>
                  </a:ext>
                </a:extLst>
              </p:cNvPr>
              <p:cNvCxnSpPr/>
              <p:nvPr/>
            </p:nvCxnSpPr>
            <p:spPr>
              <a:xfrm flipV="1">
                <a:off x="7613073" y="3449782"/>
                <a:ext cx="0" cy="220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CD1974-D50E-43BE-93F0-09863BB2ECE1}"/>
                  </a:ext>
                </a:extLst>
              </p:cNvPr>
              <p:cNvSpPr txBox="1"/>
              <p:nvPr/>
            </p:nvSpPr>
            <p:spPr>
              <a:xfrm>
                <a:off x="8861531" y="6017522"/>
                <a:ext cx="1308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/>
                  <a:t>Tumor size</a:t>
                </a:r>
                <a:endParaRPr lang="en-SE" dirty="0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17735E22-F18F-4814-99DB-6BCAE5CFFAA9}"/>
                  </a:ext>
                </a:extLst>
              </p:cNvPr>
              <p:cNvCxnSpPr/>
              <p:nvPr/>
            </p:nvCxnSpPr>
            <p:spPr>
              <a:xfrm flipV="1">
                <a:off x="8104910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666D3CB-2BDE-4ED3-A6D0-E37E0517B7CB}"/>
                  </a:ext>
                </a:extLst>
              </p:cNvPr>
              <p:cNvCxnSpPr/>
              <p:nvPr/>
            </p:nvCxnSpPr>
            <p:spPr>
              <a:xfrm flipV="1">
                <a:off x="8742218" y="5590312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E5BCB2F-2CF0-4094-B110-DA477C103B5A}"/>
                  </a:ext>
                </a:extLst>
              </p:cNvPr>
              <p:cNvCxnSpPr/>
              <p:nvPr/>
            </p:nvCxnSpPr>
            <p:spPr>
              <a:xfrm flipV="1">
                <a:off x="9344893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2A2B5EB-BAF4-4BE2-B130-26E798F69FCF}"/>
                  </a:ext>
                </a:extLst>
              </p:cNvPr>
              <p:cNvCxnSpPr/>
              <p:nvPr/>
            </p:nvCxnSpPr>
            <p:spPr>
              <a:xfrm flipV="1">
                <a:off x="9926788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4818F902-CB3A-4E9B-9F86-C3F69ED1BB11}"/>
                  </a:ext>
                </a:extLst>
              </p:cNvPr>
              <p:cNvCxnSpPr/>
              <p:nvPr/>
            </p:nvCxnSpPr>
            <p:spPr>
              <a:xfrm flipV="1">
                <a:off x="10501744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57C68C3-679B-46E8-ABCB-650EB29769A4}"/>
                  </a:ext>
                </a:extLst>
              </p:cNvPr>
              <p:cNvCxnSpPr/>
              <p:nvPr/>
            </p:nvCxnSpPr>
            <p:spPr>
              <a:xfrm>
                <a:off x="7543802" y="5209308"/>
                <a:ext cx="138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ABF0F78-54F0-493D-9AC1-92F295E57184}"/>
                  </a:ext>
                </a:extLst>
              </p:cNvPr>
              <p:cNvCxnSpPr/>
              <p:nvPr/>
            </p:nvCxnSpPr>
            <p:spPr>
              <a:xfrm>
                <a:off x="7543802" y="3872343"/>
                <a:ext cx="138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7F311AB-D0D0-481C-B9A0-E14243D4E865}"/>
                  </a:ext>
                </a:extLst>
              </p:cNvPr>
              <p:cNvSpPr txBox="1"/>
              <p:nvPr/>
            </p:nvSpPr>
            <p:spPr>
              <a:xfrm>
                <a:off x="6654170" y="4306343"/>
                <a:ext cx="6623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/>
                  <a:t>Age</a:t>
                </a:r>
                <a:endParaRPr lang="en-SE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ED3124-46F8-4DA7-AB50-95982DB2BC9D}"/>
                </a:ext>
              </a:extLst>
            </p:cNvPr>
            <p:cNvCxnSpPr/>
            <p:nvPr/>
          </p:nvCxnSpPr>
          <p:spPr>
            <a:xfrm>
              <a:off x="8328892" y="47775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2320F45-319B-4CCF-BBA1-58779925EB20}"/>
                </a:ext>
              </a:extLst>
            </p:cNvPr>
            <p:cNvCxnSpPr/>
            <p:nvPr/>
          </p:nvCxnSpPr>
          <p:spPr>
            <a:xfrm>
              <a:off x="8335242" y="43203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8AA2FE3B-1071-40BE-AC5D-1B8B951EF374}"/>
              </a:ext>
            </a:extLst>
          </p:cNvPr>
          <p:cNvSpPr/>
          <p:nvPr/>
        </p:nvSpPr>
        <p:spPr>
          <a:xfrm>
            <a:off x="8706430" y="5132569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8D1A9E0A-14C8-4877-900C-4071FE4E9717}"/>
              </a:ext>
            </a:extLst>
          </p:cNvPr>
          <p:cNvSpPr/>
          <p:nvPr/>
        </p:nvSpPr>
        <p:spPr>
          <a:xfrm>
            <a:off x="9170563" y="5211037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2E61F228-618D-46D5-AB77-A00BA805BD21}"/>
              </a:ext>
            </a:extLst>
          </p:cNvPr>
          <p:cNvSpPr/>
          <p:nvPr/>
        </p:nvSpPr>
        <p:spPr>
          <a:xfrm>
            <a:off x="8690270" y="462114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D4517991-D1A2-4273-9603-387B45911E54}"/>
              </a:ext>
            </a:extLst>
          </p:cNvPr>
          <p:cNvSpPr/>
          <p:nvPr/>
        </p:nvSpPr>
        <p:spPr>
          <a:xfrm>
            <a:off x="9007768" y="487219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1A80BF42-8ABE-40F2-AE0B-64E0BCEA6199}"/>
              </a:ext>
            </a:extLst>
          </p:cNvPr>
          <p:cNvSpPr/>
          <p:nvPr/>
        </p:nvSpPr>
        <p:spPr>
          <a:xfrm>
            <a:off x="8642177" y="416629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19011971-1746-4D8A-8E95-56C3A9CCD046}"/>
              </a:ext>
            </a:extLst>
          </p:cNvPr>
          <p:cNvSpPr/>
          <p:nvPr/>
        </p:nvSpPr>
        <p:spPr>
          <a:xfrm>
            <a:off x="9146493" y="437608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53B07C41-3B77-4BD7-B1E7-F3F7ACB9F93A}"/>
              </a:ext>
            </a:extLst>
          </p:cNvPr>
          <p:cNvSpPr/>
          <p:nvPr/>
        </p:nvSpPr>
        <p:spPr>
          <a:xfrm>
            <a:off x="9458041" y="4762239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B5DC6274-B0BE-4148-AEED-3D808926A2E6}"/>
              </a:ext>
            </a:extLst>
          </p:cNvPr>
          <p:cNvSpPr/>
          <p:nvPr/>
        </p:nvSpPr>
        <p:spPr>
          <a:xfrm>
            <a:off x="9735134" y="527457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4AB95437-B1E3-44D5-89B0-7659A4453C67}"/>
              </a:ext>
            </a:extLst>
          </p:cNvPr>
          <p:cNvSpPr/>
          <p:nvPr/>
        </p:nvSpPr>
        <p:spPr>
          <a:xfrm>
            <a:off x="8858830" y="5284969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6B051B41-41C5-44BB-B8AE-3BFC79766E15}"/>
              </a:ext>
            </a:extLst>
          </p:cNvPr>
          <p:cNvSpPr/>
          <p:nvPr/>
        </p:nvSpPr>
        <p:spPr>
          <a:xfrm>
            <a:off x="10230430" y="516287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49C9DB7-E530-4F33-AF56-4DD0836F3E30}"/>
              </a:ext>
            </a:extLst>
          </p:cNvPr>
          <p:cNvSpPr/>
          <p:nvPr/>
        </p:nvSpPr>
        <p:spPr>
          <a:xfrm>
            <a:off x="10300806" y="406940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D297B571-C7B9-4812-B17F-B39405B2321C}"/>
              </a:ext>
            </a:extLst>
          </p:cNvPr>
          <p:cNvSpPr/>
          <p:nvPr/>
        </p:nvSpPr>
        <p:spPr>
          <a:xfrm>
            <a:off x="9444186" y="504484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38FE5DEE-A9BE-4880-816B-3905CC6629BE}"/>
              </a:ext>
            </a:extLst>
          </p:cNvPr>
          <p:cNvSpPr/>
          <p:nvPr/>
        </p:nvSpPr>
        <p:spPr>
          <a:xfrm>
            <a:off x="9187881" y="386782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80238105-4A3B-471F-BFC2-EFDFB7EEC8DD}"/>
              </a:ext>
            </a:extLst>
          </p:cNvPr>
          <p:cNvSpPr/>
          <p:nvPr/>
        </p:nvSpPr>
        <p:spPr>
          <a:xfrm>
            <a:off x="9543306" y="4147865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D45AF4E1-17CC-476C-B389-444664ECB789}"/>
              </a:ext>
            </a:extLst>
          </p:cNvPr>
          <p:cNvSpPr/>
          <p:nvPr/>
        </p:nvSpPr>
        <p:spPr>
          <a:xfrm>
            <a:off x="9852894" y="374978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20A27E7-C2AD-41C6-BA23-8BB2127E3C91}"/>
              </a:ext>
            </a:extLst>
          </p:cNvPr>
          <p:cNvSpPr/>
          <p:nvPr/>
        </p:nvSpPr>
        <p:spPr>
          <a:xfrm>
            <a:off x="10739873" y="370582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89830338-2E90-438E-A748-DA1074BF9635}"/>
              </a:ext>
            </a:extLst>
          </p:cNvPr>
          <p:cNvSpPr/>
          <p:nvPr/>
        </p:nvSpPr>
        <p:spPr>
          <a:xfrm>
            <a:off x="10874376" y="419995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CAAA3C6-9393-4B9F-9D13-83F3D21B8A9C}"/>
              </a:ext>
            </a:extLst>
          </p:cNvPr>
          <p:cNvSpPr/>
          <p:nvPr/>
        </p:nvSpPr>
        <p:spPr>
          <a:xfrm>
            <a:off x="10021404" y="442197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2" name="Multiplication Sign 41">
            <a:extLst>
              <a:ext uri="{FF2B5EF4-FFF2-40B4-BE49-F238E27FC236}">
                <a16:creationId xmlns:a16="http://schemas.microsoft.com/office/drawing/2014/main" id="{7D3079CB-1328-41ED-9CCB-2D774F073895}"/>
              </a:ext>
            </a:extLst>
          </p:cNvPr>
          <p:cNvSpPr/>
          <p:nvPr/>
        </p:nvSpPr>
        <p:spPr>
          <a:xfrm>
            <a:off x="10462507" y="477264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3" name="Multiplication Sign 42">
            <a:extLst>
              <a:ext uri="{FF2B5EF4-FFF2-40B4-BE49-F238E27FC236}">
                <a16:creationId xmlns:a16="http://schemas.microsoft.com/office/drawing/2014/main" id="{B9582B4E-B7A3-4B47-BA87-D1D403C33481}"/>
              </a:ext>
            </a:extLst>
          </p:cNvPr>
          <p:cNvSpPr/>
          <p:nvPr/>
        </p:nvSpPr>
        <p:spPr>
          <a:xfrm>
            <a:off x="10954992" y="5228697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4" name="Multiplication Sign 43">
            <a:extLst>
              <a:ext uri="{FF2B5EF4-FFF2-40B4-BE49-F238E27FC236}">
                <a16:creationId xmlns:a16="http://schemas.microsoft.com/office/drawing/2014/main" id="{0D4D87DF-5A47-42F6-87FF-8AA36B7F85A5}"/>
              </a:ext>
            </a:extLst>
          </p:cNvPr>
          <p:cNvSpPr/>
          <p:nvPr/>
        </p:nvSpPr>
        <p:spPr>
          <a:xfrm>
            <a:off x="10991320" y="467309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5" name="Multiplication Sign 44">
            <a:extLst>
              <a:ext uri="{FF2B5EF4-FFF2-40B4-BE49-F238E27FC236}">
                <a16:creationId xmlns:a16="http://schemas.microsoft.com/office/drawing/2014/main" id="{C0F763C5-8DBF-4A5F-AAA0-2E4481F929E1}"/>
              </a:ext>
            </a:extLst>
          </p:cNvPr>
          <p:cNvSpPr/>
          <p:nvPr/>
        </p:nvSpPr>
        <p:spPr>
          <a:xfrm>
            <a:off x="10549607" y="436017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6" name="Multiplication Sign 45">
            <a:extLst>
              <a:ext uri="{FF2B5EF4-FFF2-40B4-BE49-F238E27FC236}">
                <a16:creationId xmlns:a16="http://schemas.microsoft.com/office/drawing/2014/main" id="{B41934CA-8CFC-4E08-A1A5-4F9C91BB4628}"/>
              </a:ext>
            </a:extLst>
          </p:cNvPr>
          <p:cNvSpPr/>
          <p:nvPr/>
        </p:nvSpPr>
        <p:spPr>
          <a:xfrm>
            <a:off x="10301390" y="372913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7" name="Multiplication Sign 46">
            <a:extLst>
              <a:ext uri="{FF2B5EF4-FFF2-40B4-BE49-F238E27FC236}">
                <a16:creationId xmlns:a16="http://schemas.microsoft.com/office/drawing/2014/main" id="{1CF339EE-1A91-4309-BD44-FB20CD60E1BA}"/>
              </a:ext>
            </a:extLst>
          </p:cNvPr>
          <p:cNvSpPr/>
          <p:nvPr/>
        </p:nvSpPr>
        <p:spPr>
          <a:xfrm>
            <a:off x="10285218" y="437120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8" name="Multiplication Sign 47">
            <a:extLst>
              <a:ext uri="{FF2B5EF4-FFF2-40B4-BE49-F238E27FC236}">
                <a16:creationId xmlns:a16="http://schemas.microsoft.com/office/drawing/2014/main" id="{A8040CE3-1AD2-4C17-80D7-F32573FAAAE4}"/>
              </a:ext>
            </a:extLst>
          </p:cNvPr>
          <p:cNvSpPr/>
          <p:nvPr/>
        </p:nvSpPr>
        <p:spPr>
          <a:xfrm>
            <a:off x="9981046" y="400206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9" name="Minus Sign 48">
            <a:extLst>
              <a:ext uri="{FF2B5EF4-FFF2-40B4-BE49-F238E27FC236}">
                <a16:creationId xmlns:a16="http://schemas.microsoft.com/office/drawing/2014/main" id="{3F4A28C5-E5F9-4BF1-846A-E8CDCCF27D64}"/>
              </a:ext>
            </a:extLst>
          </p:cNvPr>
          <p:cNvSpPr/>
          <p:nvPr/>
        </p:nvSpPr>
        <p:spPr>
          <a:xfrm rot="2236861">
            <a:off x="7690322" y="4502699"/>
            <a:ext cx="4261180" cy="261811"/>
          </a:xfrm>
          <a:prstGeom prst="mathMinu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1" name="Arrow: Left 50">
            <a:extLst>
              <a:ext uri="{FF2B5EF4-FFF2-40B4-BE49-F238E27FC236}">
                <a16:creationId xmlns:a16="http://schemas.microsoft.com/office/drawing/2014/main" id="{70C1ADAC-12F5-4B11-BEFE-3B0C92A74140}"/>
              </a:ext>
            </a:extLst>
          </p:cNvPr>
          <p:cNvSpPr/>
          <p:nvPr/>
        </p:nvSpPr>
        <p:spPr>
          <a:xfrm rot="18834877">
            <a:off x="8450151" y="3992045"/>
            <a:ext cx="333203" cy="17928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2" name="Arrow: Left 51">
            <a:extLst>
              <a:ext uri="{FF2B5EF4-FFF2-40B4-BE49-F238E27FC236}">
                <a16:creationId xmlns:a16="http://schemas.microsoft.com/office/drawing/2014/main" id="{4D7BC1C3-EA03-4572-BF5C-E8117FA3428B}"/>
              </a:ext>
            </a:extLst>
          </p:cNvPr>
          <p:cNvSpPr/>
          <p:nvPr/>
        </p:nvSpPr>
        <p:spPr>
          <a:xfrm rot="18724306">
            <a:off x="10362150" y="5440466"/>
            <a:ext cx="333203" cy="179284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Arrow: Left 52">
            <a:extLst>
              <a:ext uri="{FF2B5EF4-FFF2-40B4-BE49-F238E27FC236}">
                <a16:creationId xmlns:a16="http://schemas.microsoft.com/office/drawing/2014/main" id="{D2CE16A3-2A38-4E5B-B184-DCA84A703944}"/>
              </a:ext>
            </a:extLst>
          </p:cNvPr>
          <p:cNvSpPr/>
          <p:nvPr/>
        </p:nvSpPr>
        <p:spPr>
          <a:xfrm rot="7926338">
            <a:off x="8845611" y="3610627"/>
            <a:ext cx="333203" cy="17928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4" name="Arrow: Left 53">
            <a:extLst>
              <a:ext uri="{FF2B5EF4-FFF2-40B4-BE49-F238E27FC236}">
                <a16:creationId xmlns:a16="http://schemas.microsoft.com/office/drawing/2014/main" id="{30F282E6-8117-43D7-B338-F0A8BBE09E35}"/>
              </a:ext>
            </a:extLst>
          </p:cNvPr>
          <p:cNvSpPr/>
          <p:nvPr/>
        </p:nvSpPr>
        <p:spPr>
          <a:xfrm rot="7815767">
            <a:off x="10757610" y="5059048"/>
            <a:ext cx="333203" cy="179284"/>
          </a:xfrm>
          <a:prstGeom prst="lef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1084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5B7B-B67C-4E49-8891-050C2D732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-</a:t>
            </a:r>
            <a:r>
              <a:rPr lang="sv-SE" dirty="0" err="1"/>
              <a:t>Neighbor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84B8-4DA6-47F5-99DD-F9DFE1AFD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K-Nearest-</a:t>
            </a:r>
            <a:r>
              <a:rPr lang="en-GB" dirty="0" err="1"/>
              <a:t>Neighbor</a:t>
            </a:r>
            <a:r>
              <a:rPr lang="en-GB" dirty="0"/>
              <a:t> (KNN) is a nonparametric method.</a:t>
            </a:r>
          </a:p>
          <a:p>
            <a:endParaRPr lang="en-GB" dirty="0"/>
          </a:p>
          <a:p>
            <a:r>
              <a:rPr lang="en-GB" dirty="0"/>
              <a:t>The model (algorithm) will be composed of all the training examples.</a:t>
            </a:r>
          </a:p>
          <a:p>
            <a:endParaRPr lang="en-GB" dirty="0"/>
          </a:p>
          <a:p>
            <a:r>
              <a:rPr lang="en-GB" dirty="0"/>
              <a:t>When classifying a new example, the following steps are followed:</a:t>
            </a:r>
          </a:p>
          <a:p>
            <a:endParaRPr lang="en-GB" dirty="0"/>
          </a:p>
          <a:p>
            <a:pPr lvl="1"/>
            <a:r>
              <a:rPr lang="en-GB" dirty="0"/>
              <a:t>Calculate the distance between the new example and all the examples in the model.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Take the K closest training examples.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Perform a voting with the class of the selected training examples.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The new example will be classified as the class with more votes.</a:t>
            </a:r>
          </a:p>
        </p:txBody>
      </p:sp>
    </p:spTree>
    <p:extLst>
      <p:ext uri="{BB962C8B-B14F-4D97-AF65-F5344CB8AC3E}">
        <p14:creationId xmlns:p14="http://schemas.microsoft.com/office/powerpoint/2010/main" val="25809940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Oval 78">
            <a:extLst>
              <a:ext uri="{FF2B5EF4-FFF2-40B4-BE49-F238E27FC236}">
                <a16:creationId xmlns:a16="http://schemas.microsoft.com/office/drawing/2014/main" id="{13211555-2D26-4BEE-BB26-D16BF5972AD0}"/>
              </a:ext>
            </a:extLst>
          </p:cNvPr>
          <p:cNvSpPr/>
          <p:nvPr/>
        </p:nvSpPr>
        <p:spPr>
          <a:xfrm>
            <a:off x="9880013" y="5228422"/>
            <a:ext cx="292516" cy="27013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4960AC3-0EC3-4F96-B06A-A9723210C20B}"/>
              </a:ext>
            </a:extLst>
          </p:cNvPr>
          <p:cNvSpPr/>
          <p:nvPr/>
        </p:nvSpPr>
        <p:spPr>
          <a:xfrm>
            <a:off x="2515734" y="4758306"/>
            <a:ext cx="292516" cy="270134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FCF1F-D126-4675-98FB-738AF9019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K-</a:t>
            </a:r>
            <a:r>
              <a:rPr lang="sv-SE" dirty="0" err="1"/>
              <a:t>nearest</a:t>
            </a:r>
            <a:r>
              <a:rPr lang="sv-SE" dirty="0"/>
              <a:t>-</a:t>
            </a:r>
            <a:r>
              <a:rPr lang="sv-SE" dirty="0" err="1"/>
              <a:t>neighbor</a:t>
            </a:r>
            <a:r>
              <a:rPr lang="sv-SE" dirty="0"/>
              <a:t> </a:t>
            </a:r>
            <a:r>
              <a:rPr lang="sv-SE" sz="2400" dirty="0" err="1"/>
              <a:t>examples</a:t>
            </a:r>
            <a:endParaRPr lang="sv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BC102-5E48-4207-9094-6C3AE9B53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sv-SE" dirty="0"/>
              <a:t>K = 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A5D9AE3-1AD6-4B8B-A14B-2F5FDDEF38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sv-SE" dirty="0"/>
              <a:t>K =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29ED15-E75B-4999-909D-987CD65C4582}"/>
              </a:ext>
            </a:extLst>
          </p:cNvPr>
          <p:cNvGrpSpPr/>
          <p:nvPr/>
        </p:nvGrpSpPr>
        <p:grpSpPr>
          <a:xfrm>
            <a:off x="1642297" y="3830779"/>
            <a:ext cx="3491343" cy="2265221"/>
            <a:chOff x="8328892" y="3449782"/>
            <a:chExt cx="3491343" cy="226522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12AAE0A-46D5-4A28-91C6-540F4D14627F}"/>
                </a:ext>
              </a:extLst>
            </p:cNvPr>
            <p:cNvGrpSpPr/>
            <p:nvPr/>
          </p:nvGrpSpPr>
          <p:grpSpPr>
            <a:xfrm>
              <a:off x="8328892" y="3449782"/>
              <a:ext cx="3491343" cy="2265221"/>
              <a:chOff x="7543802" y="3449782"/>
              <a:chExt cx="3491343" cy="2265221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51C7939-47D3-46AB-9AF0-D59D76DCAF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3073" y="5652655"/>
                <a:ext cx="3422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C6DA7580-B3CC-4E0D-AE83-C9FEFF37299E}"/>
                  </a:ext>
                </a:extLst>
              </p:cNvPr>
              <p:cNvCxnSpPr/>
              <p:nvPr/>
            </p:nvCxnSpPr>
            <p:spPr>
              <a:xfrm flipV="1">
                <a:off x="7613073" y="3449782"/>
                <a:ext cx="0" cy="220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EBCD8A4-A686-4F6C-9DFB-BACF8B3BE4D3}"/>
                  </a:ext>
                </a:extLst>
              </p:cNvPr>
              <p:cNvCxnSpPr/>
              <p:nvPr/>
            </p:nvCxnSpPr>
            <p:spPr>
              <a:xfrm flipV="1">
                <a:off x="8104910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78135D1-E6B1-4A2C-8920-5311ADB2AB97}"/>
                  </a:ext>
                </a:extLst>
              </p:cNvPr>
              <p:cNvCxnSpPr/>
              <p:nvPr/>
            </p:nvCxnSpPr>
            <p:spPr>
              <a:xfrm flipV="1">
                <a:off x="8742218" y="5590312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2406341-16CA-418B-9B61-D480D0F2F2DB}"/>
                  </a:ext>
                </a:extLst>
              </p:cNvPr>
              <p:cNvCxnSpPr/>
              <p:nvPr/>
            </p:nvCxnSpPr>
            <p:spPr>
              <a:xfrm flipV="1">
                <a:off x="9344893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1D2E984-96EF-4B4D-8662-6DDAB7F5E0A3}"/>
                  </a:ext>
                </a:extLst>
              </p:cNvPr>
              <p:cNvCxnSpPr/>
              <p:nvPr/>
            </p:nvCxnSpPr>
            <p:spPr>
              <a:xfrm flipV="1">
                <a:off x="9926788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61517E5-1ED2-4532-886E-B5713173F970}"/>
                  </a:ext>
                </a:extLst>
              </p:cNvPr>
              <p:cNvCxnSpPr/>
              <p:nvPr/>
            </p:nvCxnSpPr>
            <p:spPr>
              <a:xfrm flipV="1">
                <a:off x="10501744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C857342-F39B-449F-A257-3A83A6082B14}"/>
                  </a:ext>
                </a:extLst>
              </p:cNvPr>
              <p:cNvCxnSpPr/>
              <p:nvPr/>
            </p:nvCxnSpPr>
            <p:spPr>
              <a:xfrm>
                <a:off x="7543802" y="5209308"/>
                <a:ext cx="138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A3630AC-C41F-44A1-87A7-77CD2B4CE779}"/>
                  </a:ext>
                </a:extLst>
              </p:cNvPr>
              <p:cNvCxnSpPr/>
              <p:nvPr/>
            </p:nvCxnSpPr>
            <p:spPr>
              <a:xfrm>
                <a:off x="7543802" y="3872343"/>
                <a:ext cx="138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2E3C8C5-39FA-46AA-BB47-5248A483F32D}"/>
                </a:ext>
              </a:extLst>
            </p:cNvPr>
            <p:cNvCxnSpPr/>
            <p:nvPr/>
          </p:nvCxnSpPr>
          <p:spPr>
            <a:xfrm>
              <a:off x="8328892" y="47775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E772EBB-C1D5-469D-BD8D-6DEC66991611}"/>
                </a:ext>
              </a:extLst>
            </p:cNvPr>
            <p:cNvCxnSpPr/>
            <p:nvPr/>
          </p:nvCxnSpPr>
          <p:spPr>
            <a:xfrm>
              <a:off x="8335242" y="43203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Multiplication Sign 20">
            <a:extLst>
              <a:ext uri="{FF2B5EF4-FFF2-40B4-BE49-F238E27FC236}">
                <a16:creationId xmlns:a16="http://schemas.microsoft.com/office/drawing/2014/main" id="{24BA3B70-E399-4E80-9E63-0A3725FC4020}"/>
              </a:ext>
            </a:extLst>
          </p:cNvPr>
          <p:cNvSpPr/>
          <p:nvPr/>
        </p:nvSpPr>
        <p:spPr>
          <a:xfrm>
            <a:off x="2277535" y="480396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2" name="Multiplication Sign 21">
            <a:extLst>
              <a:ext uri="{FF2B5EF4-FFF2-40B4-BE49-F238E27FC236}">
                <a16:creationId xmlns:a16="http://schemas.microsoft.com/office/drawing/2014/main" id="{A06637FA-5349-4AF7-B57D-46560D83D05A}"/>
              </a:ext>
            </a:extLst>
          </p:cNvPr>
          <p:cNvSpPr/>
          <p:nvPr/>
        </p:nvSpPr>
        <p:spPr>
          <a:xfrm>
            <a:off x="2584408" y="4995185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3" name="Multiplication Sign 22">
            <a:extLst>
              <a:ext uri="{FF2B5EF4-FFF2-40B4-BE49-F238E27FC236}">
                <a16:creationId xmlns:a16="http://schemas.microsoft.com/office/drawing/2014/main" id="{284D1575-DBC5-4C49-9586-7C69DFE99941}"/>
              </a:ext>
            </a:extLst>
          </p:cNvPr>
          <p:cNvSpPr/>
          <p:nvPr/>
        </p:nvSpPr>
        <p:spPr>
          <a:xfrm>
            <a:off x="3007688" y="527835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4CEDA5D8-3BCF-4CB3-90CD-4C7E8416A27C}"/>
              </a:ext>
            </a:extLst>
          </p:cNvPr>
          <p:cNvSpPr/>
          <p:nvPr/>
        </p:nvSpPr>
        <p:spPr>
          <a:xfrm>
            <a:off x="2193021" y="535423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62D227B5-DBA6-4019-B17D-2C2208556234}"/>
              </a:ext>
            </a:extLst>
          </p:cNvPr>
          <p:cNvSpPr/>
          <p:nvPr/>
        </p:nvSpPr>
        <p:spPr>
          <a:xfrm>
            <a:off x="1967642" y="570406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B4E2C502-27BF-444F-8D61-19BF268189AC}"/>
              </a:ext>
            </a:extLst>
          </p:cNvPr>
          <p:cNvSpPr/>
          <p:nvPr/>
        </p:nvSpPr>
        <p:spPr>
          <a:xfrm>
            <a:off x="1893416" y="513141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7" name="Multiplication Sign 26">
            <a:extLst>
              <a:ext uri="{FF2B5EF4-FFF2-40B4-BE49-F238E27FC236}">
                <a16:creationId xmlns:a16="http://schemas.microsoft.com/office/drawing/2014/main" id="{8EB23FC3-288A-4EA1-9B7A-C02D9D5FD4C8}"/>
              </a:ext>
            </a:extLst>
          </p:cNvPr>
          <p:cNvSpPr/>
          <p:nvPr/>
        </p:nvSpPr>
        <p:spPr>
          <a:xfrm>
            <a:off x="3312488" y="5678359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166CC748-3A42-4F63-B09A-993644F650CA}"/>
              </a:ext>
            </a:extLst>
          </p:cNvPr>
          <p:cNvSpPr/>
          <p:nvPr/>
        </p:nvSpPr>
        <p:spPr>
          <a:xfrm>
            <a:off x="3822355" y="5334039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9" name="Multiplication Sign 28">
            <a:extLst>
              <a:ext uri="{FF2B5EF4-FFF2-40B4-BE49-F238E27FC236}">
                <a16:creationId xmlns:a16="http://schemas.microsoft.com/office/drawing/2014/main" id="{796CFC6F-223C-4D87-88E4-B8BDBC4C485D}"/>
              </a:ext>
            </a:extLst>
          </p:cNvPr>
          <p:cNvSpPr/>
          <p:nvPr/>
        </p:nvSpPr>
        <p:spPr>
          <a:xfrm>
            <a:off x="4369742" y="502862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0" name="Multiplication Sign 29">
            <a:extLst>
              <a:ext uri="{FF2B5EF4-FFF2-40B4-BE49-F238E27FC236}">
                <a16:creationId xmlns:a16="http://schemas.microsoft.com/office/drawing/2014/main" id="{A85F233B-284C-401E-BDC0-8466910ACB6A}"/>
              </a:ext>
            </a:extLst>
          </p:cNvPr>
          <p:cNvSpPr/>
          <p:nvPr/>
        </p:nvSpPr>
        <p:spPr>
          <a:xfrm>
            <a:off x="4005212" y="5603557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1" name="Multiplication Sign 30">
            <a:extLst>
              <a:ext uri="{FF2B5EF4-FFF2-40B4-BE49-F238E27FC236}">
                <a16:creationId xmlns:a16="http://schemas.microsoft.com/office/drawing/2014/main" id="{29361CAF-FA23-4E69-9831-A8D4568B7032}"/>
              </a:ext>
            </a:extLst>
          </p:cNvPr>
          <p:cNvSpPr/>
          <p:nvPr/>
        </p:nvSpPr>
        <p:spPr>
          <a:xfrm>
            <a:off x="2639295" y="565630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2" name="Multiplication Sign 31">
            <a:extLst>
              <a:ext uri="{FF2B5EF4-FFF2-40B4-BE49-F238E27FC236}">
                <a16:creationId xmlns:a16="http://schemas.microsoft.com/office/drawing/2014/main" id="{7D95FBFF-9EE8-4F7E-A84C-055B6DD8F890}"/>
              </a:ext>
            </a:extLst>
          </p:cNvPr>
          <p:cNvSpPr/>
          <p:nvPr/>
        </p:nvSpPr>
        <p:spPr>
          <a:xfrm>
            <a:off x="2761353" y="461783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3" name="Multiplication Sign 32">
            <a:extLst>
              <a:ext uri="{FF2B5EF4-FFF2-40B4-BE49-F238E27FC236}">
                <a16:creationId xmlns:a16="http://schemas.microsoft.com/office/drawing/2014/main" id="{4FCD9348-2885-4826-840F-FDCD1C312126}"/>
              </a:ext>
            </a:extLst>
          </p:cNvPr>
          <p:cNvSpPr/>
          <p:nvPr/>
        </p:nvSpPr>
        <p:spPr>
          <a:xfrm>
            <a:off x="2223947" y="429059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Multiplication Sign 33">
            <a:extLst>
              <a:ext uri="{FF2B5EF4-FFF2-40B4-BE49-F238E27FC236}">
                <a16:creationId xmlns:a16="http://schemas.microsoft.com/office/drawing/2014/main" id="{EF57A0C7-8B7D-4029-AD19-79E5A7BBA716}"/>
              </a:ext>
            </a:extLst>
          </p:cNvPr>
          <p:cNvSpPr/>
          <p:nvPr/>
        </p:nvSpPr>
        <p:spPr>
          <a:xfrm>
            <a:off x="3406679" y="4985944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5" name="Multiplication Sign 34">
            <a:extLst>
              <a:ext uri="{FF2B5EF4-FFF2-40B4-BE49-F238E27FC236}">
                <a16:creationId xmlns:a16="http://schemas.microsoft.com/office/drawing/2014/main" id="{62C8CF14-FE30-47B3-890C-3DD917267D1A}"/>
              </a:ext>
            </a:extLst>
          </p:cNvPr>
          <p:cNvSpPr/>
          <p:nvPr/>
        </p:nvSpPr>
        <p:spPr>
          <a:xfrm>
            <a:off x="3327319" y="458327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6" name="Multiplication Sign 35">
            <a:extLst>
              <a:ext uri="{FF2B5EF4-FFF2-40B4-BE49-F238E27FC236}">
                <a16:creationId xmlns:a16="http://schemas.microsoft.com/office/drawing/2014/main" id="{BE22A672-6A3E-4240-B2BB-534123243114}"/>
              </a:ext>
            </a:extLst>
          </p:cNvPr>
          <p:cNvSpPr/>
          <p:nvPr/>
        </p:nvSpPr>
        <p:spPr>
          <a:xfrm>
            <a:off x="3184335" y="412692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7" name="Multiplication Sign 36">
            <a:extLst>
              <a:ext uri="{FF2B5EF4-FFF2-40B4-BE49-F238E27FC236}">
                <a16:creationId xmlns:a16="http://schemas.microsoft.com/office/drawing/2014/main" id="{F370C5DB-4106-41CD-A989-D7B9F26F440D}"/>
              </a:ext>
            </a:extLst>
          </p:cNvPr>
          <p:cNvSpPr/>
          <p:nvPr/>
        </p:nvSpPr>
        <p:spPr>
          <a:xfrm>
            <a:off x="3660687" y="466203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8" name="Multiplication Sign 37">
            <a:extLst>
              <a:ext uri="{FF2B5EF4-FFF2-40B4-BE49-F238E27FC236}">
                <a16:creationId xmlns:a16="http://schemas.microsoft.com/office/drawing/2014/main" id="{0F0901F4-0864-4CD6-B7D6-743360B38500}"/>
              </a:ext>
            </a:extLst>
          </p:cNvPr>
          <p:cNvSpPr/>
          <p:nvPr/>
        </p:nvSpPr>
        <p:spPr>
          <a:xfrm>
            <a:off x="3523368" y="430680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9" name="Multiplication Sign 38">
            <a:extLst>
              <a:ext uri="{FF2B5EF4-FFF2-40B4-BE49-F238E27FC236}">
                <a16:creationId xmlns:a16="http://schemas.microsoft.com/office/drawing/2014/main" id="{DF74AA63-E1DF-4969-9E05-5B6ABA059F05}"/>
              </a:ext>
            </a:extLst>
          </p:cNvPr>
          <p:cNvSpPr/>
          <p:nvPr/>
        </p:nvSpPr>
        <p:spPr>
          <a:xfrm>
            <a:off x="4014076" y="499518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0" name="Multiplication Sign 39">
            <a:extLst>
              <a:ext uri="{FF2B5EF4-FFF2-40B4-BE49-F238E27FC236}">
                <a16:creationId xmlns:a16="http://schemas.microsoft.com/office/drawing/2014/main" id="{59B05641-A5BE-4FF4-97F7-2671D5E9A2AD}"/>
              </a:ext>
            </a:extLst>
          </p:cNvPr>
          <p:cNvSpPr/>
          <p:nvPr/>
        </p:nvSpPr>
        <p:spPr>
          <a:xfrm>
            <a:off x="4204413" y="531145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D53B36-CFAB-451B-AB59-3413D1529F8F}"/>
              </a:ext>
            </a:extLst>
          </p:cNvPr>
          <p:cNvGrpSpPr/>
          <p:nvPr/>
        </p:nvGrpSpPr>
        <p:grpSpPr>
          <a:xfrm>
            <a:off x="7492113" y="3830776"/>
            <a:ext cx="3491343" cy="2265221"/>
            <a:chOff x="8328892" y="3449782"/>
            <a:chExt cx="3491343" cy="226522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CFAE9FF3-8784-47AC-9370-B0CDF3199A16}"/>
                </a:ext>
              </a:extLst>
            </p:cNvPr>
            <p:cNvGrpSpPr/>
            <p:nvPr/>
          </p:nvGrpSpPr>
          <p:grpSpPr>
            <a:xfrm>
              <a:off x="8328892" y="3449782"/>
              <a:ext cx="3491343" cy="2265221"/>
              <a:chOff x="7543802" y="3449782"/>
              <a:chExt cx="3491343" cy="2265221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6836D25-1CA4-4A4C-987C-C6D9106043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13073" y="5652655"/>
                <a:ext cx="342207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311BC9E-9D6B-44D5-953A-CB62917513C7}"/>
                  </a:ext>
                </a:extLst>
              </p:cNvPr>
              <p:cNvCxnSpPr/>
              <p:nvPr/>
            </p:nvCxnSpPr>
            <p:spPr>
              <a:xfrm flipV="1">
                <a:off x="7613073" y="3449782"/>
                <a:ext cx="0" cy="22028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9B5CCCB-6D76-4EB3-BFB8-12437A30DA51}"/>
                  </a:ext>
                </a:extLst>
              </p:cNvPr>
              <p:cNvCxnSpPr/>
              <p:nvPr/>
            </p:nvCxnSpPr>
            <p:spPr>
              <a:xfrm flipV="1">
                <a:off x="8104910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8EBFB7AB-AFDD-4FDE-957A-045E151D9818}"/>
                  </a:ext>
                </a:extLst>
              </p:cNvPr>
              <p:cNvCxnSpPr/>
              <p:nvPr/>
            </p:nvCxnSpPr>
            <p:spPr>
              <a:xfrm flipV="1">
                <a:off x="8742218" y="5590312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378DA44-88C9-4064-9E82-5333386C2AAF}"/>
                  </a:ext>
                </a:extLst>
              </p:cNvPr>
              <p:cNvCxnSpPr/>
              <p:nvPr/>
            </p:nvCxnSpPr>
            <p:spPr>
              <a:xfrm flipV="1">
                <a:off x="9344893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D9DCA20-DD52-46E8-B0CD-700352DB66D9}"/>
                  </a:ext>
                </a:extLst>
              </p:cNvPr>
              <p:cNvCxnSpPr/>
              <p:nvPr/>
            </p:nvCxnSpPr>
            <p:spPr>
              <a:xfrm flipV="1">
                <a:off x="9926788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809351C-3139-4E53-B7DD-46E76D133EB5}"/>
                  </a:ext>
                </a:extLst>
              </p:cNvPr>
              <p:cNvCxnSpPr/>
              <p:nvPr/>
            </p:nvCxnSpPr>
            <p:spPr>
              <a:xfrm flipV="1">
                <a:off x="10501744" y="5590309"/>
                <a:ext cx="0" cy="124691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9E1ABE63-E405-451B-82E2-2C3CD2105588}"/>
                  </a:ext>
                </a:extLst>
              </p:cNvPr>
              <p:cNvCxnSpPr/>
              <p:nvPr/>
            </p:nvCxnSpPr>
            <p:spPr>
              <a:xfrm>
                <a:off x="7543802" y="5209308"/>
                <a:ext cx="138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2EABAD7-D383-4EB5-A8A6-E68FF7297250}"/>
                  </a:ext>
                </a:extLst>
              </p:cNvPr>
              <p:cNvCxnSpPr/>
              <p:nvPr/>
            </p:nvCxnSpPr>
            <p:spPr>
              <a:xfrm>
                <a:off x="7543802" y="3872343"/>
                <a:ext cx="138546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84339F-E823-45C3-BAF1-29E783B35AC0}"/>
                </a:ext>
              </a:extLst>
            </p:cNvPr>
            <p:cNvCxnSpPr/>
            <p:nvPr/>
          </p:nvCxnSpPr>
          <p:spPr>
            <a:xfrm>
              <a:off x="8328892" y="47775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4BA0631-A8FC-4E7A-9EF9-152AA0053F47}"/>
                </a:ext>
              </a:extLst>
            </p:cNvPr>
            <p:cNvCxnSpPr/>
            <p:nvPr/>
          </p:nvCxnSpPr>
          <p:spPr>
            <a:xfrm>
              <a:off x="8335242" y="4320308"/>
              <a:ext cx="138546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Multiplication Sign 53">
            <a:extLst>
              <a:ext uri="{FF2B5EF4-FFF2-40B4-BE49-F238E27FC236}">
                <a16:creationId xmlns:a16="http://schemas.microsoft.com/office/drawing/2014/main" id="{6B38734A-FE0F-4B33-817F-5486E5C7E7DA}"/>
              </a:ext>
            </a:extLst>
          </p:cNvPr>
          <p:cNvSpPr/>
          <p:nvPr/>
        </p:nvSpPr>
        <p:spPr>
          <a:xfrm>
            <a:off x="8127351" y="4803965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Multiplication Sign 54">
            <a:extLst>
              <a:ext uri="{FF2B5EF4-FFF2-40B4-BE49-F238E27FC236}">
                <a16:creationId xmlns:a16="http://schemas.microsoft.com/office/drawing/2014/main" id="{069CE9DD-EBF1-490D-AE0D-C5C89165975D}"/>
              </a:ext>
            </a:extLst>
          </p:cNvPr>
          <p:cNvSpPr/>
          <p:nvPr/>
        </p:nvSpPr>
        <p:spPr>
          <a:xfrm>
            <a:off x="8434224" y="499518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6" name="Multiplication Sign 55">
            <a:extLst>
              <a:ext uri="{FF2B5EF4-FFF2-40B4-BE49-F238E27FC236}">
                <a16:creationId xmlns:a16="http://schemas.microsoft.com/office/drawing/2014/main" id="{8CE9EE2B-A772-4336-9D8C-94AAF3E2BFFA}"/>
              </a:ext>
            </a:extLst>
          </p:cNvPr>
          <p:cNvSpPr/>
          <p:nvPr/>
        </p:nvSpPr>
        <p:spPr>
          <a:xfrm>
            <a:off x="8857504" y="5278349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Multiplication Sign 56">
            <a:extLst>
              <a:ext uri="{FF2B5EF4-FFF2-40B4-BE49-F238E27FC236}">
                <a16:creationId xmlns:a16="http://schemas.microsoft.com/office/drawing/2014/main" id="{813877A9-E169-4ED9-A82B-887EE3DEF4C5}"/>
              </a:ext>
            </a:extLst>
          </p:cNvPr>
          <p:cNvSpPr/>
          <p:nvPr/>
        </p:nvSpPr>
        <p:spPr>
          <a:xfrm>
            <a:off x="8042837" y="5354235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8" name="Multiplication Sign 57">
            <a:extLst>
              <a:ext uri="{FF2B5EF4-FFF2-40B4-BE49-F238E27FC236}">
                <a16:creationId xmlns:a16="http://schemas.microsoft.com/office/drawing/2014/main" id="{CBA9B339-C8CC-4F5D-9636-EFCE7FC43D56}"/>
              </a:ext>
            </a:extLst>
          </p:cNvPr>
          <p:cNvSpPr/>
          <p:nvPr/>
        </p:nvSpPr>
        <p:spPr>
          <a:xfrm>
            <a:off x="7817458" y="570406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9" name="Multiplication Sign 58">
            <a:extLst>
              <a:ext uri="{FF2B5EF4-FFF2-40B4-BE49-F238E27FC236}">
                <a16:creationId xmlns:a16="http://schemas.microsoft.com/office/drawing/2014/main" id="{2FD2FB51-3F10-4683-8480-0AEBE5B28612}"/>
              </a:ext>
            </a:extLst>
          </p:cNvPr>
          <p:cNvSpPr/>
          <p:nvPr/>
        </p:nvSpPr>
        <p:spPr>
          <a:xfrm>
            <a:off x="7743232" y="513140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0" name="Multiplication Sign 59">
            <a:extLst>
              <a:ext uri="{FF2B5EF4-FFF2-40B4-BE49-F238E27FC236}">
                <a16:creationId xmlns:a16="http://schemas.microsoft.com/office/drawing/2014/main" id="{5FEE1AF7-310C-497A-B27D-61EE81C11436}"/>
              </a:ext>
            </a:extLst>
          </p:cNvPr>
          <p:cNvSpPr/>
          <p:nvPr/>
        </p:nvSpPr>
        <p:spPr>
          <a:xfrm>
            <a:off x="9162304" y="567835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1" name="Multiplication Sign 60">
            <a:extLst>
              <a:ext uri="{FF2B5EF4-FFF2-40B4-BE49-F238E27FC236}">
                <a16:creationId xmlns:a16="http://schemas.microsoft.com/office/drawing/2014/main" id="{EA79C379-B7E3-415F-ABEE-4A9594B5E7E2}"/>
              </a:ext>
            </a:extLst>
          </p:cNvPr>
          <p:cNvSpPr/>
          <p:nvPr/>
        </p:nvSpPr>
        <p:spPr>
          <a:xfrm>
            <a:off x="9672171" y="5334036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2" name="Multiplication Sign 61">
            <a:extLst>
              <a:ext uri="{FF2B5EF4-FFF2-40B4-BE49-F238E27FC236}">
                <a16:creationId xmlns:a16="http://schemas.microsoft.com/office/drawing/2014/main" id="{35A092E3-FC6D-4277-887E-77400AC94E85}"/>
              </a:ext>
            </a:extLst>
          </p:cNvPr>
          <p:cNvSpPr/>
          <p:nvPr/>
        </p:nvSpPr>
        <p:spPr>
          <a:xfrm>
            <a:off x="10219558" y="502862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3" name="Multiplication Sign 62">
            <a:extLst>
              <a:ext uri="{FF2B5EF4-FFF2-40B4-BE49-F238E27FC236}">
                <a16:creationId xmlns:a16="http://schemas.microsoft.com/office/drawing/2014/main" id="{C36C98C3-0723-464F-9B63-1A3D9497D8CE}"/>
              </a:ext>
            </a:extLst>
          </p:cNvPr>
          <p:cNvSpPr/>
          <p:nvPr/>
        </p:nvSpPr>
        <p:spPr>
          <a:xfrm>
            <a:off x="9828170" y="559030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4" name="Multiplication Sign 63">
            <a:extLst>
              <a:ext uri="{FF2B5EF4-FFF2-40B4-BE49-F238E27FC236}">
                <a16:creationId xmlns:a16="http://schemas.microsoft.com/office/drawing/2014/main" id="{2AC5A462-49D6-4D96-BA5F-05128A4F975B}"/>
              </a:ext>
            </a:extLst>
          </p:cNvPr>
          <p:cNvSpPr/>
          <p:nvPr/>
        </p:nvSpPr>
        <p:spPr>
          <a:xfrm>
            <a:off x="8489111" y="565630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Multiplication Sign 64">
            <a:extLst>
              <a:ext uri="{FF2B5EF4-FFF2-40B4-BE49-F238E27FC236}">
                <a16:creationId xmlns:a16="http://schemas.microsoft.com/office/drawing/2014/main" id="{A4539767-9D03-4DC8-978A-8EB9F1C78D7A}"/>
              </a:ext>
            </a:extLst>
          </p:cNvPr>
          <p:cNvSpPr/>
          <p:nvPr/>
        </p:nvSpPr>
        <p:spPr>
          <a:xfrm>
            <a:off x="8611169" y="461783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6" name="Multiplication Sign 65">
            <a:extLst>
              <a:ext uri="{FF2B5EF4-FFF2-40B4-BE49-F238E27FC236}">
                <a16:creationId xmlns:a16="http://schemas.microsoft.com/office/drawing/2014/main" id="{CDB60B85-12D7-4F2D-A78E-C489BD30DAF8}"/>
              </a:ext>
            </a:extLst>
          </p:cNvPr>
          <p:cNvSpPr/>
          <p:nvPr/>
        </p:nvSpPr>
        <p:spPr>
          <a:xfrm>
            <a:off x="8073763" y="429059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A4B934C3-1416-436C-A4A8-A07CDF14E9A2}"/>
              </a:ext>
            </a:extLst>
          </p:cNvPr>
          <p:cNvSpPr/>
          <p:nvPr/>
        </p:nvSpPr>
        <p:spPr>
          <a:xfrm>
            <a:off x="9256495" y="498594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7A54D201-0F6D-4FED-8673-4923EC7DD924}"/>
              </a:ext>
            </a:extLst>
          </p:cNvPr>
          <p:cNvSpPr/>
          <p:nvPr/>
        </p:nvSpPr>
        <p:spPr>
          <a:xfrm>
            <a:off x="9177135" y="458326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Multiplication Sign 68">
            <a:extLst>
              <a:ext uri="{FF2B5EF4-FFF2-40B4-BE49-F238E27FC236}">
                <a16:creationId xmlns:a16="http://schemas.microsoft.com/office/drawing/2014/main" id="{4EB12DAF-0300-4AF9-80C9-D04CA8CC37BE}"/>
              </a:ext>
            </a:extLst>
          </p:cNvPr>
          <p:cNvSpPr/>
          <p:nvPr/>
        </p:nvSpPr>
        <p:spPr>
          <a:xfrm>
            <a:off x="9034151" y="4126920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0" name="Multiplication Sign 69">
            <a:extLst>
              <a:ext uri="{FF2B5EF4-FFF2-40B4-BE49-F238E27FC236}">
                <a16:creationId xmlns:a16="http://schemas.microsoft.com/office/drawing/2014/main" id="{B91858C6-7850-477D-9AA5-FEC01754FFFB}"/>
              </a:ext>
            </a:extLst>
          </p:cNvPr>
          <p:cNvSpPr/>
          <p:nvPr/>
        </p:nvSpPr>
        <p:spPr>
          <a:xfrm>
            <a:off x="9510503" y="466203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1" name="Multiplication Sign 70">
            <a:extLst>
              <a:ext uri="{FF2B5EF4-FFF2-40B4-BE49-F238E27FC236}">
                <a16:creationId xmlns:a16="http://schemas.microsoft.com/office/drawing/2014/main" id="{E87A4A63-78EF-4B68-BE5E-6937A16626EB}"/>
              </a:ext>
            </a:extLst>
          </p:cNvPr>
          <p:cNvSpPr/>
          <p:nvPr/>
        </p:nvSpPr>
        <p:spPr>
          <a:xfrm>
            <a:off x="9373184" y="430680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7028E2FC-5300-4166-9FF0-9FE22138892C}"/>
              </a:ext>
            </a:extLst>
          </p:cNvPr>
          <p:cNvSpPr/>
          <p:nvPr/>
        </p:nvSpPr>
        <p:spPr>
          <a:xfrm>
            <a:off x="9859854" y="5028621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8EC36DF4-D8A0-43D3-8BB9-A05580036772}"/>
              </a:ext>
            </a:extLst>
          </p:cNvPr>
          <p:cNvSpPr/>
          <p:nvPr/>
        </p:nvSpPr>
        <p:spPr>
          <a:xfrm>
            <a:off x="10054229" y="5311448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4" name="Multiplication Sign 73">
            <a:extLst>
              <a:ext uri="{FF2B5EF4-FFF2-40B4-BE49-F238E27FC236}">
                <a16:creationId xmlns:a16="http://schemas.microsoft.com/office/drawing/2014/main" id="{E351D46C-573B-48C7-8F99-52EC4F152BFE}"/>
              </a:ext>
            </a:extLst>
          </p:cNvPr>
          <p:cNvSpPr/>
          <p:nvPr/>
        </p:nvSpPr>
        <p:spPr>
          <a:xfrm>
            <a:off x="2543328" y="4747452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5" name="Multiplication Sign 74">
            <a:extLst>
              <a:ext uri="{FF2B5EF4-FFF2-40B4-BE49-F238E27FC236}">
                <a16:creationId xmlns:a16="http://schemas.microsoft.com/office/drawing/2014/main" id="{D728CA23-815D-4C7B-9C78-D3F16BDE39E8}"/>
              </a:ext>
            </a:extLst>
          </p:cNvPr>
          <p:cNvSpPr/>
          <p:nvPr/>
        </p:nvSpPr>
        <p:spPr>
          <a:xfrm>
            <a:off x="9869195" y="5226223"/>
            <a:ext cx="256305" cy="236067"/>
          </a:xfrm>
          <a:prstGeom prst="mathMultiply">
            <a:avLst>
              <a:gd name="adj1" fmla="val 1471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8822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78" grpId="0" animBg="1"/>
      <p:bldP spid="74" grpId="0" animBg="1"/>
      <p:bldP spid="7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0BD11-1B10-4264-806E-D87D95D0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to </a:t>
            </a:r>
            <a:r>
              <a:rPr lang="sv-SE" dirty="0" err="1"/>
              <a:t>compare</a:t>
            </a:r>
            <a:r>
              <a:rPr lang="sv-SE" dirty="0"/>
              <a:t> 2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algorithms</a:t>
            </a:r>
            <a:endParaRPr lang="sv-S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F2218-44FF-4120-BCE3-B4CBA1CD0A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algorithm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a different </a:t>
            </a:r>
            <a:r>
              <a:rPr lang="sv-SE" dirty="0" err="1"/>
              <a:t>performance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It is </a:t>
            </a:r>
            <a:r>
              <a:rPr lang="sv-SE" dirty="0" err="1"/>
              <a:t>needed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algorithm</a:t>
            </a:r>
            <a:r>
              <a:rPr lang="sv-SE" dirty="0"/>
              <a:t> </a:t>
            </a:r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times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Then</a:t>
            </a:r>
            <a:r>
              <a:rPr lang="sv-SE" dirty="0"/>
              <a:t>, the </a:t>
            </a:r>
            <a:r>
              <a:rPr lang="sv-SE" dirty="0" err="1"/>
              <a:t>average</a:t>
            </a:r>
            <a:r>
              <a:rPr lang="sv-SE" dirty="0"/>
              <a:t> </a:t>
            </a:r>
            <a:r>
              <a:rPr lang="sv-SE" dirty="0" err="1"/>
              <a:t>result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different </a:t>
            </a:r>
            <a:r>
              <a:rPr lang="sv-SE" dirty="0" err="1"/>
              <a:t>times</a:t>
            </a:r>
            <a:r>
              <a:rPr lang="sv-SE" dirty="0"/>
              <a:t> is </a:t>
            </a:r>
            <a:r>
              <a:rPr lang="sv-SE" dirty="0" err="1"/>
              <a:t>used</a:t>
            </a:r>
            <a:r>
              <a:rPr lang="sv-SE" dirty="0"/>
              <a:t> as the final score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algorithm</a:t>
            </a:r>
            <a:r>
              <a:rPr lang="sv-SE" dirty="0"/>
              <a:t>.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A20B301-FBC5-4A1F-97A7-86734726A9B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2193925"/>
          <a:ext cx="5334000" cy="4024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106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algorithms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have seen algorithms that systematically explore the search space.</a:t>
            </a:r>
          </a:p>
          <a:p>
            <a:endParaRPr lang="en-GB" dirty="0"/>
          </a:p>
          <a:p>
            <a:r>
              <a:rPr lang="en-GB" dirty="0"/>
              <a:t>Normally, the solution to the problem was built by creating the path until the end goal.</a:t>
            </a:r>
          </a:p>
          <a:p>
            <a:endParaRPr lang="en-GB" dirty="0"/>
          </a:p>
          <a:p>
            <a:r>
              <a:rPr lang="en-GB" dirty="0"/>
              <a:t>Some problems do not need the path to the goal.  For example, the 8-queen problem.</a:t>
            </a:r>
          </a:p>
          <a:p>
            <a:endParaRPr lang="en-GB" dirty="0"/>
          </a:p>
          <a:p>
            <a:r>
              <a:rPr lang="en-GB" dirty="0"/>
              <a:t>If the path to the goal does not matter, we might consider a different class of algorithms, ones that do not worry about paths at all</a:t>
            </a:r>
          </a:p>
        </p:txBody>
      </p:sp>
    </p:spTree>
    <p:extLst>
      <p:ext uri="{BB962C8B-B14F-4D97-AF65-F5344CB8AC3E}">
        <p14:creationId xmlns:p14="http://schemas.microsoft.com/office/powerpoint/2010/main" val="2353323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F20A5-A22B-4BE5-843D-7DC6BD4C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algorithms</a:t>
            </a:r>
            <a:endParaRPr lang="sv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4173-C9D5-4821-9FD0-3170898B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30175"/>
          </a:xfrm>
        </p:spPr>
        <p:txBody>
          <a:bodyPr>
            <a:normAutofit fontScale="92500" lnSpcReduction="20000"/>
          </a:bodyPr>
          <a:lstStyle/>
          <a:p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algorithms</a:t>
            </a:r>
            <a:r>
              <a:rPr lang="sv-SE" dirty="0"/>
              <a:t> </a:t>
            </a:r>
            <a:r>
              <a:rPr lang="sv-SE" dirty="0" err="1"/>
              <a:t>operate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node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generally</a:t>
            </a:r>
            <a:r>
              <a:rPr lang="sv-SE" dirty="0"/>
              <a:t> </a:t>
            </a:r>
            <a:r>
              <a:rPr lang="sv-SE" dirty="0" err="1"/>
              <a:t>move</a:t>
            </a:r>
            <a:r>
              <a:rPr lang="sv-SE" dirty="0"/>
              <a:t> to </a:t>
            </a:r>
            <a:r>
              <a:rPr lang="sv-SE" dirty="0" err="1"/>
              <a:t>neighbour</a:t>
            </a:r>
            <a:r>
              <a:rPr lang="sv-SE" dirty="0"/>
              <a:t> </a:t>
            </a:r>
            <a:r>
              <a:rPr lang="sv-SE" dirty="0" err="1"/>
              <a:t>nodes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algorithm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systematic</a:t>
            </a:r>
            <a:r>
              <a:rPr lang="sv-SE" dirty="0"/>
              <a:t>. (Do not do a </a:t>
            </a:r>
            <a:r>
              <a:rPr lang="sv-SE" dirty="0" err="1"/>
              <a:t>complete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search</a:t>
            </a:r>
            <a:r>
              <a:rPr lang="sv-SE" dirty="0"/>
              <a:t> space).</a:t>
            </a:r>
          </a:p>
          <a:p>
            <a:endParaRPr lang="sv-SE" dirty="0"/>
          </a:p>
          <a:p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advantages</a:t>
            </a:r>
            <a:r>
              <a:rPr lang="sv-SE" dirty="0"/>
              <a:t>:</a:t>
            </a:r>
          </a:p>
          <a:p>
            <a:pPr lvl="1"/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low</a:t>
            </a:r>
            <a:r>
              <a:rPr lang="sv-SE" dirty="0"/>
              <a:t> </a:t>
            </a:r>
            <a:r>
              <a:rPr lang="sv-SE" dirty="0" err="1"/>
              <a:t>amount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memory</a:t>
            </a:r>
            <a:r>
              <a:rPr lang="sv-SE" dirty="0"/>
              <a:t>.</a:t>
            </a:r>
          </a:p>
          <a:p>
            <a:pPr lvl="1"/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reasonable</a:t>
            </a:r>
            <a:r>
              <a:rPr lang="sv-SE" dirty="0"/>
              <a:t> solutions in </a:t>
            </a:r>
            <a:r>
              <a:rPr lang="sv-SE" dirty="0" err="1"/>
              <a:t>large</a:t>
            </a:r>
            <a:r>
              <a:rPr lang="sv-SE" dirty="0"/>
              <a:t> or </a:t>
            </a:r>
            <a:r>
              <a:rPr lang="sv-SE" dirty="0" err="1"/>
              <a:t>infinite</a:t>
            </a:r>
            <a:r>
              <a:rPr lang="sv-SE" dirty="0"/>
              <a:t> (</a:t>
            </a:r>
            <a:r>
              <a:rPr lang="sv-SE" dirty="0" err="1"/>
              <a:t>continuous</a:t>
            </a:r>
            <a:r>
              <a:rPr lang="sv-SE" dirty="0"/>
              <a:t>)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spaces</a:t>
            </a:r>
            <a:r>
              <a:rPr lang="sv-SE" dirty="0"/>
              <a:t> for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systematic</a:t>
            </a:r>
            <a:r>
              <a:rPr lang="sv-SE" dirty="0"/>
              <a:t> </a:t>
            </a:r>
            <a:r>
              <a:rPr lang="sv-SE" dirty="0" err="1"/>
              <a:t>algorithms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suitable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Local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 </a:t>
            </a:r>
            <a:r>
              <a:rPr lang="sv-SE" dirty="0" err="1"/>
              <a:t>algorithms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for </a:t>
            </a:r>
            <a:r>
              <a:rPr lang="sv-SE" dirty="0" err="1"/>
              <a:t>solving</a:t>
            </a:r>
            <a:r>
              <a:rPr lang="sv-SE" dirty="0"/>
              <a:t> pure </a:t>
            </a:r>
            <a:r>
              <a:rPr lang="sv-SE" dirty="0" err="1"/>
              <a:t>optimization</a:t>
            </a:r>
            <a:r>
              <a:rPr lang="sv-SE" dirty="0"/>
              <a:t> problems, in </a:t>
            </a:r>
            <a:r>
              <a:rPr lang="sv-SE" dirty="0" err="1"/>
              <a:t>which</a:t>
            </a:r>
            <a:r>
              <a:rPr lang="sv-SE" dirty="0"/>
              <a:t> the </a:t>
            </a:r>
            <a:r>
              <a:rPr lang="sv-SE" dirty="0" err="1"/>
              <a:t>aim</a:t>
            </a:r>
            <a:r>
              <a:rPr lang="sv-SE" dirty="0"/>
              <a:t> is to </a:t>
            </a:r>
            <a:r>
              <a:rPr lang="sv-SE" dirty="0" err="1"/>
              <a:t>find</a:t>
            </a:r>
            <a:r>
              <a:rPr lang="sv-SE" dirty="0"/>
              <a:t> the best </a:t>
            </a:r>
            <a:r>
              <a:rPr lang="sv-SE" dirty="0" err="1"/>
              <a:t>state</a:t>
            </a:r>
            <a:r>
              <a:rPr lang="sv-SE" dirty="0"/>
              <a:t> </a:t>
            </a:r>
            <a:r>
              <a:rPr lang="sv-SE" dirty="0" err="1"/>
              <a:t>according</a:t>
            </a:r>
            <a:r>
              <a:rPr lang="sv-SE" dirty="0"/>
              <a:t> to an </a:t>
            </a:r>
            <a:r>
              <a:rPr lang="sv-SE" dirty="0" err="1"/>
              <a:t>objective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244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v-SE" dirty="0"/>
              <a:t>8-queen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 err="1"/>
              <a:t>Objective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?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called</a:t>
            </a:r>
            <a:r>
              <a:rPr lang="sv-SE" dirty="0"/>
              <a:t> </a:t>
            </a:r>
            <a:r>
              <a:rPr lang="sv-SE" dirty="0" err="1"/>
              <a:t>fitness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(How good/bad is a solution?)</a:t>
            </a:r>
          </a:p>
          <a:p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950" y="2216150"/>
            <a:ext cx="3575050" cy="3575050"/>
          </a:xfrm>
        </p:spPr>
      </p:pic>
    </p:spTree>
    <p:extLst>
      <p:ext uri="{BB962C8B-B14F-4D97-AF65-F5344CB8AC3E}">
        <p14:creationId xmlns:p14="http://schemas.microsoft.com/office/powerpoint/2010/main" val="247785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8-Queen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h is the number of pairs of queens that are attacking each other, either directly or indirectly.</a:t>
            </a:r>
          </a:p>
          <a:p>
            <a:endParaRPr lang="sv-SE" dirty="0"/>
          </a:p>
          <a:p>
            <a:r>
              <a:rPr lang="sv-SE" dirty="0"/>
              <a:t>h = 17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895158" y="2305695"/>
            <a:ext cx="4152253" cy="4152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10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32A8-B439-438D-B089-69D1B853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Random Search</a:t>
            </a:r>
            <a:endParaRPr lang="en-S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278268-EC04-4A7C-B4F2-47ED383A0E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4964" y="1585221"/>
            <a:ext cx="5444836" cy="4633463"/>
          </a:xfrm>
        </p:spPr>
        <p:txBody>
          <a:bodyPr/>
          <a:lstStyle/>
          <a:p>
            <a:r>
              <a:rPr lang="sv-SE" dirty="0"/>
              <a:t>Random Search (RS) is the simplest algorithm to perform search.</a:t>
            </a:r>
          </a:p>
          <a:p>
            <a:r>
              <a:rPr lang="sv-SE" dirty="0"/>
              <a:t>RS will select a random position and make a perturbation.</a:t>
            </a:r>
          </a:p>
          <a:p>
            <a:r>
              <a:rPr lang="sv-SE" dirty="0"/>
              <a:t>This algorithm will not properly converge, since it will randomly move.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sz="1400" dirty="0"/>
              <a:t>Not a good convergence         A good Convergence</a:t>
            </a:r>
            <a:endParaRPr lang="en-SE" sz="1400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B9EB27B-AF15-4C96-AF70-FAC05C5614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812" y="2057401"/>
            <a:ext cx="5669176" cy="463346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5C007F-02EE-41BA-AF27-24312CB48862}"/>
              </a:ext>
            </a:extLst>
          </p:cNvPr>
          <p:cNvCxnSpPr/>
          <p:nvPr/>
        </p:nvCxnSpPr>
        <p:spPr>
          <a:xfrm>
            <a:off x="8752114" y="3048000"/>
            <a:ext cx="62701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C68F8B9-B3A9-49BD-B86F-DF0CB6EC3059}"/>
              </a:ext>
            </a:extLst>
          </p:cNvPr>
          <p:cNvCxnSpPr/>
          <p:nvPr/>
        </p:nvCxnSpPr>
        <p:spPr>
          <a:xfrm>
            <a:off x="10688782" y="4192767"/>
            <a:ext cx="0" cy="316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FD1413-25C7-4161-A3A1-D01FC63243EC}"/>
              </a:ext>
            </a:extLst>
          </p:cNvPr>
          <p:cNvCxnSpPr>
            <a:cxnSpLocks/>
          </p:cNvCxnSpPr>
          <p:nvPr/>
        </p:nvCxnSpPr>
        <p:spPr>
          <a:xfrm flipH="1">
            <a:off x="8752114" y="5555673"/>
            <a:ext cx="62701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AE3DDE-688F-46DB-AC0E-A92CC6317DBF}"/>
              </a:ext>
            </a:extLst>
          </p:cNvPr>
          <p:cNvCxnSpPr/>
          <p:nvPr/>
        </p:nvCxnSpPr>
        <p:spPr>
          <a:xfrm flipV="1">
            <a:off x="9947564" y="2306782"/>
            <a:ext cx="0" cy="13923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410DB47-DB76-4BAE-A949-737244EA8B1B}"/>
              </a:ext>
            </a:extLst>
          </p:cNvPr>
          <p:cNvCxnSpPr/>
          <p:nvPr/>
        </p:nvCxnSpPr>
        <p:spPr>
          <a:xfrm>
            <a:off x="10238509" y="5687291"/>
            <a:ext cx="0" cy="3879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1795567-A7D3-40D4-BCA8-3A9CE61178EE}"/>
              </a:ext>
            </a:extLst>
          </p:cNvPr>
          <p:cNvCxnSpPr/>
          <p:nvPr/>
        </p:nvCxnSpPr>
        <p:spPr>
          <a:xfrm flipV="1">
            <a:off x="7710055" y="5056909"/>
            <a:ext cx="0" cy="824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32" name="Picture 31" descr="A close up of a mans face&#10;&#10;Description automatically generated">
            <a:extLst>
              <a:ext uri="{FF2B5EF4-FFF2-40B4-BE49-F238E27FC236}">
                <a16:creationId xmlns:a16="http://schemas.microsoft.com/office/drawing/2014/main" id="{2433DC3A-1439-43D7-8F54-2D8CBC45C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39" y="4778557"/>
            <a:ext cx="2549744" cy="1912308"/>
          </a:xfrm>
          <a:prstGeom prst="rect">
            <a:avLst/>
          </a:prstGeom>
        </p:spPr>
      </p:pic>
      <p:pic>
        <p:nvPicPr>
          <p:cNvPr id="33" name="Picture 32" descr="A close up of a mans face&#10;&#10;Description automatically generated">
            <a:extLst>
              <a:ext uri="{FF2B5EF4-FFF2-40B4-BE49-F238E27FC236}">
                <a16:creationId xmlns:a16="http://schemas.microsoft.com/office/drawing/2014/main" id="{07479E39-B9FF-470A-9412-B86BBCE6C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192" y="4778557"/>
            <a:ext cx="2549744" cy="1912308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CC3202-7B0A-4AC0-AA72-1F5DDD09C846}"/>
              </a:ext>
            </a:extLst>
          </p:cNvPr>
          <p:cNvCxnSpPr>
            <a:cxnSpLocks/>
          </p:cNvCxnSpPr>
          <p:nvPr/>
        </p:nvCxnSpPr>
        <p:spPr>
          <a:xfrm>
            <a:off x="845127" y="5056909"/>
            <a:ext cx="1794164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3AB730-EA5D-4DB4-8BA1-2F2B923BA8AA}"/>
              </a:ext>
            </a:extLst>
          </p:cNvPr>
          <p:cNvCxnSpPr/>
          <p:nvPr/>
        </p:nvCxnSpPr>
        <p:spPr>
          <a:xfrm flipH="1">
            <a:off x="1039091" y="5278582"/>
            <a:ext cx="1600200" cy="277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3852522-01F1-4102-9DE1-AE5B9ECE4617}"/>
              </a:ext>
            </a:extLst>
          </p:cNvPr>
          <p:cNvCxnSpPr/>
          <p:nvPr/>
        </p:nvCxnSpPr>
        <p:spPr>
          <a:xfrm>
            <a:off x="1052945" y="5563861"/>
            <a:ext cx="1406237" cy="192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A3EAD39-4459-452D-8080-A4A82EA077B3}"/>
              </a:ext>
            </a:extLst>
          </p:cNvPr>
          <p:cNvCxnSpPr/>
          <p:nvPr/>
        </p:nvCxnSpPr>
        <p:spPr>
          <a:xfrm flipH="1" flipV="1">
            <a:off x="935182" y="5285509"/>
            <a:ext cx="1517073" cy="49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517AC7-D087-4C85-9AB3-8CB344014CC4}"/>
              </a:ext>
            </a:extLst>
          </p:cNvPr>
          <p:cNvCxnSpPr/>
          <p:nvPr/>
        </p:nvCxnSpPr>
        <p:spPr>
          <a:xfrm>
            <a:off x="935182" y="5278582"/>
            <a:ext cx="1591146" cy="270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8B61A1-BDE5-4D8E-9B77-8AAFF9C29151}"/>
              </a:ext>
            </a:extLst>
          </p:cNvPr>
          <p:cNvCxnSpPr/>
          <p:nvPr/>
        </p:nvCxnSpPr>
        <p:spPr>
          <a:xfrm>
            <a:off x="3429000" y="5202382"/>
            <a:ext cx="1627909" cy="346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DB19D30-C6A7-40AB-96C1-EB6F0C01439B}"/>
              </a:ext>
            </a:extLst>
          </p:cNvPr>
          <p:cNvCxnSpPr/>
          <p:nvPr/>
        </p:nvCxnSpPr>
        <p:spPr>
          <a:xfrm flipH="1">
            <a:off x="3700498" y="5548746"/>
            <a:ext cx="1354283" cy="332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FFC585F-BF4E-4E27-A9B7-6BA71618E8D7}"/>
              </a:ext>
            </a:extLst>
          </p:cNvPr>
          <p:cNvCxnSpPr/>
          <p:nvPr/>
        </p:nvCxnSpPr>
        <p:spPr>
          <a:xfrm>
            <a:off x="3700498" y="5881254"/>
            <a:ext cx="232861" cy="387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478812-657C-4BB8-B12F-590DDA047784}"/>
              </a:ext>
            </a:extLst>
          </p:cNvPr>
          <p:cNvCxnSpPr/>
          <p:nvPr/>
        </p:nvCxnSpPr>
        <p:spPr>
          <a:xfrm>
            <a:off x="3933359" y="6227618"/>
            <a:ext cx="541659" cy="180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4912DA7-DACE-4A89-AB7D-774CED29CD3F}"/>
              </a:ext>
            </a:extLst>
          </p:cNvPr>
          <p:cNvCxnSpPr>
            <a:cxnSpLocks/>
          </p:cNvCxnSpPr>
          <p:nvPr/>
        </p:nvCxnSpPr>
        <p:spPr>
          <a:xfrm flipH="1">
            <a:off x="4292260" y="6407727"/>
            <a:ext cx="106558" cy="6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E2E2DE8-5DE1-4E46-BAD1-18C3DDFC65DB}"/>
              </a:ext>
            </a:extLst>
          </p:cNvPr>
          <p:cNvCxnSpPr/>
          <p:nvPr/>
        </p:nvCxnSpPr>
        <p:spPr>
          <a:xfrm flipH="1" flipV="1">
            <a:off x="845127" y="5056909"/>
            <a:ext cx="1681201" cy="498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96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Hill Climbing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7487"/>
            <a:ext cx="9905999" cy="354171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In many optimization problems in engineering applications, we want to find a good possible solution, but we don’t care the path to goal </a:t>
            </a:r>
          </a:p>
          <a:p>
            <a:endParaRPr lang="en-US" dirty="0"/>
          </a:p>
          <a:p>
            <a:r>
              <a:rPr lang="en-US" dirty="0"/>
              <a:t>In such cases, we can try to use a simple local search strategy: hill climbing. </a:t>
            </a:r>
            <a:r>
              <a:rPr lang="en-US" b="1" dirty="0">
                <a:solidFill>
                  <a:srgbClr val="FF0000"/>
                </a:solidFill>
              </a:rPr>
              <a:t>It only selects among the children of a current node </a:t>
            </a:r>
            <a:r>
              <a:rPr lang="en-US" dirty="0"/>
              <a:t>and moves to the child with the best evaluation, terminates when no child improves over the current state. 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570018" y="4689765"/>
            <a:ext cx="6573982" cy="1787238"/>
          </a:xfrm>
          <a:prstGeom prst="roundRect">
            <a:avLst>
              <a:gd name="adj" fmla="val 4991"/>
            </a:avLst>
          </a:prstGeom>
          <a:solidFill>
            <a:schemeClr val="accent2">
              <a:lumMod val="40000"/>
              <a:lumOff val="60000"/>
              <a:alpha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i="1" dirty="0" err="1">
                <a:solidFill>
                  <a:schemeClr val="tx1"/>
                </a:solidFill>
                <a:sym typeface="Wingdings" pitchFamily="2" charset="2"/>
              </a:rPr>
              <a:t>CurrentNode</a:t>
            </a:r>
            <a:r>
              <a:rPr lang="en-US" sz="1400" i="1" dirty="0">
                <a:solidFill>
                  <a:schemeClr val="tx1"/>
                </a:solidFill>
                <a:sym typeface="Wingdings" pitchFamily="2" charset="2"/>
              </a:rPr>
              <a:t> 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Random combination from the search space</a:t>
            </a:r>
          </a:p>
          <a:p>
            <a:r>
              <a:rPr lang="en-US" sz="1400" b="1" dirty="0">
                <a:solidFill>
                  <a:schemeClr val="tx1"/>
                </a:solidFill>
              </a:rPr>
              <a:t>Loop: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Generate and evaluate successors of </a:t>
            </a:r>
            <a:r>
              <a:rPr lang="en-US" sz="1400" i="1" dirty="0" err="1">
                <a:solidFill>
                  <a:schemeClr val="tx1"/>
                </a:solidFill>
              </a:rPr>
              <a:t>CurrentNode</a:t>
            </a:r>
            <a:endParaRPr lang="en-US" sz="1400" i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>
                <a:solidFill>
                  <a:schemeClr val="tx1"/>
                </a:solidFill>
              </a:rPr>
              <a:t>Neighbour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 Best successor of </a:t>
            </a:r>
            <a:r>
              <a:rPr lang="en-US" sz="1400" i="1" dirty="0" err="1">
                <a:solidFill>
                  <a:schemeClr val="tx1"/>
                </a:solidFill>
                <a:sym typeface="Wingdings" pitchFamily="2" charset="2"/>
              </a:rPr>
              <a:t>CurrentNode</a:t>
            </a:r>
            <a:endParaRPr lang="en-US" sz="1400" i="1" dirty="0">
              <a:solidFill>
                <a:schemeClr val="tx1"/>
              </a:solidFill>
              <a:sym typeface="Wingdings" pitchFamily="2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b="1" dirty="0">
                <a:solidFill>
                  <a:schemeClr val="tx1"/>
                </a:solidFill>
                <a:sym typeface="Wingdings" pitchFamily="2" charset="2"/>
              </a:rPr>
              <a:t>If </a:t>
            </a:r>
            <a:r>
              <a:rPr lang="en-US" sz="1400" dirty="0" err="1">
                <a:solidFill>
                  <a:schemeClr val="tx1"/>
                </a:solidFill>
                <a:sym typeface="Wingdings" pitchFamily="2" charset="2"/>
              </a:rPr>
              <a:t>Neighbour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 is not better than </a:t>
            </a:r>
            <a:r>
              <a:rPr lang="en-US" sz="1400" i="1" dirty="0">
                <a:solidFill>
                  <a:schemeClr val="tx1"/>
                </a:solidFill>
                <a:sym typeface="Wingdings" pitchFamily="2" charset="2"/>
              </a:rPr>
              <a:t>Current,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then terminate and return</a:t>
            </a:r>
            <a:r>
              <a:rPr lang="en-US" sz="1400" i="1" dirty="0">
                <a:solidFill>
                  <a:schemeClr val="tx1"/>
                </a:solidFill>
                <a:sym typeface="Wingdings" pitchFamily="2" charset="2"/>
              </a:rPr>
              <a:t>  </a:t>
            </a:r>
            <a:r>
              <a:rPr lang="en-US" sz="1400" i="1" dirty="0" err="1">
                <a:solidFill>
                  <a:schemeClr val="tx1"/>
                </a:solidFill>
                <a:sym typeface="Wingdings" pitchFamily="2" charset="2"/>
              </a:rPr>
              <a:t>CurrentNode</a:t>
            </a:r>
            <a:r>
              <a:rPr lang="en-US" sz="1400" i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as the solution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i="1" dirty="0" err="1">
                <a:solidFill>
                  <a:schemeClr val="tx1"/>
                </a:solidFill>
                <a:sym typeface="Wingdings" pitchFamily="2" charset="2"/>
              </a:rPr>
              <a:t>CurrentNode</a:t>
            </a:r>
            <a:r>
              <a:rPr lang="en-US" sz="1400" i="1" dirty="0">
                <a:solidFill>
                  <a:schemeClr val="tx1"/>
                </a:solidFill>
                <a:sym typeface="Wingdings" pitchFamily="2" charset="2"/>
              </a:rPr>
              <a:t>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400" i="1" dirty="0" err="1">
                <a:solidFill>
                  <a:schemeClr val="tx1"/>
                </a:solidFill>
                <a:sym typeface="Wingdings" pitchFamily="2" charset="2"/>
              </a:rPr>
              <a:t>Neighbour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, go to step 1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b="1" dirty="0"/>
              <a:t>        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95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Hill </a:t>
            </a:r>
            <a:r>
              <a:rPr lang="sv-SE" dirty="0" err="1"/>
              <a:t>Climbing</a:t>
            </a:r>
            <a:r>
              <a:rPr lang="sv-SE" dirty="0"/>
              <a:t> </a:t>
            </a:r>
            <a:r>
              <a:rPr lang="sv-SE" dirty="0" err="1"/>
              <a:t>search</a:t>
            </a:r>
            <a:r>
              <a:rPr lang="sv-SE" dirty="0"/>
              <a:t>: 8-queen problem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608513"/>
          </a:xfrm>
        </p:spPr>
        <p:txBody>
          <a:bodyPr>
            <a:normAutofit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100" y="1937790"/>
            <a:ext cx="6955028" cy="464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653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6901</TotalTime>
  <Words>1430</Words>
  <Application>Microsoft Office PowerPoint</Application>
  <PresentationFormat>Widescreen</PresentationFormat>
  <Paragraphs>256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Century Gothic</vt:lpstr>
      <vt:lpstr>Vapor Trail</vt:lpstr>
      <vt:lpstr>Beyond classical search</vt:lpstr>
      <vt:lpstr>Outline</vt:lpstr>
      <vt:lpstr>Search algorithms</vt:lpstr>
      <vt:lpstr>Local search algorithms</vt:lpstr>
      <vt:lpstr>8-queen problem</vt:lpstr>
      <vt:lpstr>8-Queen problem</vt:lpstr>
      <vt:lpstr>Random Search</vt:lpstr>
      <vt:lpstr>Hill Climbing Search</vt:lpstr>
      <vt:lpstr>Hill Climbing search: 8-queen problem</vt:lpstr>
      <vt:lpstr>Hill Climbing Search</vt:lpstr>
      <vt:lpstr>Hill-Climbing issues</vt:lpstr>
      <vt:lpstr>Improvements of Hill climbing</vt:lpstr>
      <vt:lpstr>Simulated annealing</vt:lpstr>
      <vt:lpstr>Simulated annealing – Flow chart (Optional)</vt:lpstr>
      <vt:lpstr>Problems with Local Search algorithms </vt:lpstr>
      <vt:lpstr>Problems with Local Search algorithms</vt:lpstr>
      <vt:lpstr>EXTRA reading</vt:lpstr>
      <vt:lpstr>Machine learning - Definition</vt:lpstr>
      <vt:lpstr>Machine learning - types</vt:lpstr>
      <vt:lpstr>Supervised learning - Data</vt:lpstr>
      <vt:lpstr>Division of the data</vt:lpstr>
      <vt:lpstr>Supervised learning - examples</vt:lpstr>
      <vt:lpstr>Importance of number of attributes or features</vt:lpstr>
      <vt:lpstr>K-Nearest-Neighbor</vt:lpstr>
      <vt:lpstr>K-nearest-neighbor examples</vt:lpstr>
      <vt:lpstr>How to compare 2 search algorithms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and Local search</dc:title>
  <dc:creator>Miguel León Ortiz</dc:creator>
  <cp:lastModifiedBy>Miguel LeónOrtiz</cp:lastModifiedBy>
  <cp:revision>97</cp:revision>
  <dcterms:created xsi:type="dcterms:W3CDTF">2020-01-26T17:15:30Z</dcterms:created>
  <dcterms:modified xsi:type="dcterms:W3CDTF">2023-04-23T20:57:10Z</dcterms:modified>
</cp:coreProperties>
</file>