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FE2239-8F55-405B-A792-63B3CF3EEB69}" v="1307" dt="2021-02-06T10:57:05.1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Saturday, February 6,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0381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Saturday, February 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0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Saturday, February 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88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Saturday, February 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22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Saturday, February 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70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Saturday, February 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9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Saturday, February 6,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3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Saturday, February 6,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7376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Saturday, February 6,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57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Saturday, February 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0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Saturday, February 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16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Saturday, February 6,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54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87488" y="549275"/>
            <a:ext cx="5437187" cy="3456401"/>
          </a:xfrm>
        </p:spPr>
        <p:txBody>
          <a:bodyPr anchor="b">
            <a:normAutofit/>
          </a:bodyPr>
          <a:lstStyle/>
          <a:p>
            <a:r>
              <a:rPr lang="ru-RU" err="1"/>
              <a:t>Pac-man</a:t>
            </a:r>
            <a:r>
              <a:rPr lang="ru-RU"/>
              <a:t> на </a:t>
            </a:r>
            <a:r>
              <a:rPr lang="ru-RU" err="1"/>
              <a:t>PyGame</a:t>
            </a:r>
            <a:r>
              <a:rPr lang="ru-RU"/>
              <a:t>.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7488" y="4297776"/>
            <a:ext cx="5437187" cy="2010949"/>
          </a:xfrm>
        </p:spPr>
        <p:txBody>
          <a:bodyPr vert="horz" lIns="0" tIns="0" rIns="0" bIns="0" rtlCol="0">
            <a:normAutofit/>
          </a:bodyPr>
          <a:lstStyle/>
          <a:p>
            <a:r>
              <a:rPr lang="ru-RU">
                <a:solidFill>
                  <a:schemeClr val="tx1">
                    <a:alpha val="60000"/>
                  </a:schemeClr>
                </a:solidFill>
              </a:rPr>
              <a:t>Автор проекта: Виноградов Максим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2940903-7865-4026-879C-CC1ADF911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4337" y="800983"/>
            <a:ext cx="4006800" cy="3788841"/>
            <a:chOff x="7762003" y="672385"/>
            <a:chExt cx="4006800" cy="3788841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82D1BD3-FFA8-4027-A890-672FDD8F7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8528803" y="672385"/>
              <a:ext cx="3240000" cy="3788841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96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BC5C6D9-8420-4B6F-A949-7B6565266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8572003" y="180004"/>
              <a:ext cx="1620000" cy="32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82CFC28-5F56-4F2C-A953-AB57C1CE5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386" y="5149126"/>
            <a:ext cx="762805" cy="734873"/>
            <a:chOff x="7950336" y="1300590"/>
            <a:chExt cx="762805" cy="734873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492EB854-02D8-4A9E-8BA5-5FEE21DD0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A1676C39-91DD-4843-8315-4285BA1E7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B339FEEC-A688-4A3E-BA2C-8FC738A8A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B433F8-7FE7-4EF0-A90B-2453F3D8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 игре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DD45DB-4B9F-4EE2-861F-E67AFC1F7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ru-RU" b="1" i="1" dirty="0" err="1">
                <a:solidFill>
                  <a:srgbClr val="FFFFFF"/>
                </a:solidFill>
                <a:ea typeface="+mn-lt"/>
                <a:cs typeface="+mn-lt"/>
              </a:rPr>
              <a:t>Pac-Man</a:t>
            </a:r>
            <a:r>
              <a:rPr lang="ru-RU" dirty="0">
                <a:solidFill>
                  <a:srgbClr val="FFFFFF"/>
                </a:solidFill>
                <a:ea typeface="+mn-lt"/>
                <a:cs typeface="+mn-lt"/>
              </a:rPr>
              <a:t> (с англ. — «</a:t>
            </a:r>
            <a:r>
              <a:rPr lang="ru-RU" dirty="0" err="1">
                <a:solidFill>
                  <a:srgbClr val="FFFFFF"/>
                </a:solidFill>
                <a:ea typeface="+mn-lt"/>
                <a:cs typeface="+mn-lt"/>
              </a:rPr>
              <a:t>Па́кман</a:t>
            </a:r>
            <a:r>
              <a:rPr lang="ru-RU" dirty="0">
                <a:solidFill>
                  <a:srgbClr val="FFFFFF"/>
                </a:solidFill>
                <a:ea typeface="+mn-lt"/>
                <a:cs typeface="+mn-lt"/>
              </a:rPr>
              <a:t>») — аркадная видеоигра, разработанная японской компанией </a:t>
            </a:r>
            <a:r>
              <a:rPr lang="ru-RU" dirty="0" err="1">
                <a:solidFill>
                  <a:srgbClr val="FFFFFF"/>
                </a:solidFill>
                <a:ea typeface="+mn-lt"/>
                <a:cs typeface="+mn-lt"/>
              </a:rPr>
              <a:t>Namco</a:t>
            </a:r>
            <a:r>
              <a:rPr lang="ru-RU" dirty="0">
                <a:solidFill>
                  <a:srgbClr val="FFFFFF"/>
                </a:solidFill>
                <a:ea typeface="+mn-lt"/>
                <a:cs typeface="+mn-lt"/>
              </a:rPr>
              <a:t> и вышедшая в 1980 году. Задача игрока — управляя </a:t>
            </a:r>
            <a:r>
              <a:rPr lang="ru-RU" dirty="0" err="1">
                <a:solidFill>
                  <a:srgbClr val="FFFFFF"/>
                </a:solidFill>
                <a:ea typeface="+mn-lt"/>
                <a:cs typeface="+mn-lt"/>
              </a:rPr>
              <a:t>Пакманом</a:t>
            </a:r>
            <a:r>
              <a:rPr lang="ru-RU" dirty="0">
                <a:solidFill>
                  <a:srgbClr val="FFFFFF"/>
                </a:solidFill>
                <a:ea typeface="+mn-lt"/>
                <a:cs typeface="+mn-lt"/>
              </a:rPr>
              <a:t>, съесть все точки в лабиринте, избегая встречи с привидениями, которые гоняются за героем. Если при столкновении с призраком у </a:t>
            </a:r>
            <a:r>
              <a:rPr lang="ru-RU" dirty="0" err="1">
                <a:solidFill>
                  <a:srgbClr val="FFFFFF"/>
                </a:solidFill>
                <a:ea typeface="+mn-lt"/>
                <a:cs typeface="+mn-lt"/>
              </a:rPr>
              <a:t>Пакмана</a:t>
            </a:r>
            <a:r>
              <a:rPr lang="ru-RU" dirty="0">
                <a:solidFill>
                  <a:srgbClr val="FFFFFF"/>
                </a:solidFill>
                <a:ea typeface="+mn-lt"/>
                <a:cs typeface="+mn-lt"/>
              </a:rPr>
              <a:t> не осталось дополнительных жизней, то игра заканчивается. После съедения всех точек игра заканчивается. По бокам лабиринта находятся два входа в один туннель, при вхождении в который </a:t>
            </a:r>
            <a:r>
              <a:rPr lang="ru-RU" dirty="0" err="1">
                <a:solidFill>
                  <a:srgbClr val="FFFFFF"/>
                </a:solidFill>
                <a:ea typeface="+mn-lt"/>
                <a:cs typeface="+mn-lt"/>
              </a:rPr>
              <a:t>Пакман</a:t>
            </a:r>
            <a:r>
              <a:rPr lang="ru-RU" dirty="0">
                <a:solidFill>
                  <a:srgbClr val="FFFFFF"/>
                </a:solidFill>
                <a:ea typeface="+mn-lt"/>
                <a:cs typeface="+mn-lt"/>
              </a:rPr>
              <a:t> и призраки выходят с другой стороны лабиринта.</a:t>
            </a:r>
          </a:p>
          <a:p>
            <a:r>
              <a:rPr lang="ru-RU" dirty="0">
                <a:solidFill>
                  <a:srgbClr val="FFFFFF"/>
                </a:solidFill>
                <a:ea typeface="+mn-lt"/>
                <a:cs typeface="+mn-lt"/>
              </a:rPr>
              <a:t>Ключом понимания алгоритма привидений является концепция «целевой клетки». Подавляющее большинство времени у каждого призрака есть клетка, которую он пытается достичь, и его поведение как раз и состоит из того, чтобы добраться от своего положения до целевой клетки. Каждое приведение имеет свою уникальную манеру поведения.</a:t>
            </a:r>
            <a:endParaRPr lang="ru-RU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91219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A1411E-1B19-4EE9-A690-7666F8252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5" cy="1252979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r>
              <a:rPr lang="en-US" sz="4800" dirty="0" err="1"/>
              <a:t>Основные</a:t>
            </a:r>
            <a:r>
              <a:rPr lang="en-US" sz="4800" dirty="0"/>
              <a:t> </a:t>
            </a:r>
            <a:r>
              <a:rPr lang="en-US" sz="4800" dirty="0" err="1"/>
              <a:t>правила</a:t>
            </a:r>
            <a:r>
              <a:rPr lang="en-US" sz="4800" dirty="0"/>
              <a:t> </a:t>
            </a:r>
            <a:r>
              <a:rPr lang="en-US" sz="4800" dirty="0" err="1"/>
              <a:t>поведения</a:t>
            </a:r>
            <a:r>
              <a:rPr lang="en-US" sz="4800" dirty="0"/>
              <a:t> </a:t>
            </a:r>
            <a:r>
              <a:rPr lang="en-US" sz="4800" dirty="0" err="1"/>
              <a:t>призраков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C774A38-4C1E-4C3E-A427-B4FBB8CE0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2677306"/>
            <a:ext cx="5437187" cy="3415519"/>
          </a:xfrm>
        </p:spPr>
        <p:txBody>
          <a:bodyPr vert="horz" wrap="square" lIns="0" tIns="0" rIns="0" bIns="0" rtlCol="0" anchor="t">
            <a:normAutofit fontScale="77500" lnSpcReduction="2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На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схеме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справа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изображен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упрощенный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вариант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лабиринта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.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Клетки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,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на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которых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возникает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необходимость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в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принятии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решения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,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обозначены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зеленым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.</a:t>
            </a:r>
            <a:br>
              <a:rPr lang="en-US" sz="2000" dirty="0">
                <a:ea typeface="+mn-lt"/>
                <a:cs typeface="+mn-lt"/>
              </a:rPr>
            </a:br>
            <a:br>
              <a:rPr lang="en-US" sz="2000" dirty="0">
                <a:ea typeface="+mn-lt"/>
                <a:cs typeface="+mn-lt"/>
              </a:rPr>
            </a:b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Когда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необходимо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принять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решение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,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призрак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выбирает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прилегающую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клетку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,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которая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поставит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его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ближе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по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прямой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линии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к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цели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.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Измеряется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расстояние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от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возможной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клетки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движения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до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целевой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и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выбирает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та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,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которая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ближе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.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На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схеме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ниже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призрак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развернется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вверх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на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перекрестке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,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если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две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клетки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находятся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на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одинаковом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расстоянии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от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цели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,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то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выбирается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по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приоритетам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: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верхняя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&gt;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левой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&gt;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нижней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.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При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таком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способе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выбора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,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решение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пойти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вправо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не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может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быть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принято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никогда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,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так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как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любой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другой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вариант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точно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будет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лучше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.</a:t>
            </a: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17" name="Рисунок 19">
            <a:extLst>
              <a:ext uri="{FF2B5EF4-FFF2-40B4-BE49-F238E27FC236}">
                <a16:creationId xmlns:a16="http://schemas.microsoft.com/office/drawing/2014/main" id="{C2EEAFB5-C608-4670-86DF-0D092CA43D4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7945" r="-187" b="4994"/>
          <a:stretch/>
        </p:blipFill>
        <p:spPr>
          <a:xfrm>
            <a:off x="7048177" y="549724"/>
            <a:ext cx="4584407" cy="5284799"/>
          </a:xfrm>
        </p:spPr>
      </p:pic>
    </p:spTree>
    <p:extLst>
      <p:ext uri="{BB962C8B-B14F-4D97-AF65-F5344CB8AC3E}">
        <p14:creationId xmlns:p14="http://schemas.microsoft.com/office/powerpoint/2010/main" val="2052596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38986471-DE4C-49C8-BAE8-B3DC70EB745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98" t="-106" r="1682" b="244"/>
          <a:stretch/>
        </p:blipFill>
        <p:spPr>
          <a:xfrm>
            <a:off x="5110834" y="568243"/>
            <a:ext cx="5894792" cy="3492211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F4170189-742F-4BC9-AEC6-6A3279874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3739" y="568982"/>
            <a:ext cx="4500562" cy="4532530"/>
          </a:xfrm>
        </p:spPr>
        <p:txBody>
          <a:bodyPr/>
          <a:lstStyle/>
          <a:p>
            <a:r>
              <a:rPr lang="ru-RU" dirty="0">
                <a:solidFill>
                  <a:srgbClr val="FFFFFF"/>
                </a:solidFill>
                <a:ea typeface="+mn-lt"/>
                <a:cs typeface="+mn-lt"/>
              </a:rPr>
              <a:t>Так как расстояние выбирается по прямой до цели, возможно, что призрак выберет неправильный поворот, когда расстояние по прямой меньше, однако расстояние по лабиринту может оказаться больше. В данном примере, где измерение по прямой дает выход налево, однако это не является лучшим выбором. Это даст нам 28 клеток для достижения цели, однако путь вправо занял бы всего 8.</a:t>
            </a:r>
            <a:endParaRPr lang="ru-R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048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3C3900-3FC0-4A63-813E-E6789FEB3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Индивидуальное поведение призраков</a:t>
            </a:r>
            <a:br>
              <a:rPr lang="ru-RU"/>
            </a:b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490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D9D87F-8D4F-45A2-B516-3AA002AE6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Красное привидение</a:t>
            </a:r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FF5D8C9-EBC9-4A15-8BAD-B5355C49026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709" r="532" b="346"/>
          <a:stretch/>
        </p:blipFill>
        <p:spPr>
          <a:xfrm>
            <a:off x="6183428" y="640753"/>
            <a:ext cx="4772962" cy="2459190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872BC00E-3A77-49B5-9F75-CE411DA6B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solidFill>
                  <a:srgbClr val="FFFFFF"/>
                </a:solidFill>
                <a:ea typeface="+mn-lt"/>
                <a:cs typeface="+mn-lt"/>
              </a:rPr>
              <a:t>Красное привидение начинает вне дома привидений. Его зовут «Блинки» что переводится как «преследователь» или «охотник». Его целевая клетка в режиме преследование - это клетка, в которой находится </a:t>
            </a:r>
            <a:r>
              <a:rPr lang="ru-RU" dirty="0" err="1">
                <a:solidFill>
                  <a:srgbClr val="FFFFFF"/>
                </a:solidFill>
                <a:ea typeface="+mn-lt"/>
                <a:cs typeface="+mn-lt"/>
              </a:rPr>
              <a:t>Пакман</a:t>
            </a:r>
            <a:r>
              <a:rPr lang="ru-RU" dirty="0">
                <a:solidFill>
                  <a:srgbClr val="FFFFFF"/>
                </a:solidFill>
                <a:ea typeface="+mn-lt"/>
                <a:cs typeface="+mn-lt"/>
              </a:rPr>
              <a:t>.</a:t>
            </a:r>
            <a:endParaRPr lang="ru-R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521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D714D5-D191-48B3-9227-E39F6BCA0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Розовое привидение</a:t>
            </a:r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5773900-04EA-4B21-9995-91B50235869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483" r="966" b="287"/>
          <a:stretch/>
        </p:blipFill>
        <p:spPr>
          <a:xfrm>
            <a:off x="5970240" y="683456"/>
            <a:ext cx="5243821" cy="2965822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B47883DF-11D9-4920-8008-566C53C1E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solidFill>
                  <a:srgbClr val="FFFFFF"/>
                </a:solidFill>
                <a:ea typeface="+mn-lt"/>
                <a:cs typeface="+mn-lt"/>
              </a:rPr>
              <a:t>Розовое привидение начинает в доме привидений, но всегда выходит из него незамедлительно, даже на первом уровне. Его имя «Пинки». Целевая клетка Пинки определяется в соответствии с текущей позицией и направлением </a:t>
            </a:r>
            <a:r>
              <a:rPr lang="ru-RU" dirty="0" err="1">
                <a:solidFill>
                  <a:srgbClr val="FFFFFF"/>
                </a:solidFill>
                <a:ea typeface="+mn-lt"/>
                <a:cs typeface="+mn-lt"/>
              </a:rPr>
              <a:t>Пакмана</a:t>
            </a:r>
            <a:r>
              <a:rPr lang="ru-RU" dirty="0">
                <a:solidFill>
                  <a:srgbClr val="FFFFFF"/>
                </a:solidFill>
                <a:ea typeface="+mn-lt"/>
                <a:cs typeface="+mn-lt"/>
              </a:rPr>
              <a:t> и выбирает позицию на четыре клетки перед ним (Пакманом).</a:t>
            </a:r>
            <a:endParaRPr lang="ru-R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668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B7122E-104E-4CED-A1DA-960F38B19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Синее привидение</a:t>
            </a: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1BC85091-1CA7-4162-8E22-F9E66196466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5019" b="5019"/>
          <a:stretch/>
        </p:blipFill>
        <p:spPr>
          <a:xfrm>
            <a:off x="6320201" y="700151"/>
            <a:ext cx="4533471" cy="4516347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7E30B144-6D85-45D6-8030-F73E9E937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solidFill>
                  <a:srgbClr val="FFFFFF"/>
                </a:solidFill>
                <a:ea typeface="+mn-lt"/>
                <a:cs typeface="+mn-lt"/>
              </a:rPr>
              <a:t>Привидение по имени Инки остается в домике на короткое время на первом уровне и не бросается в погоню пока </a:t>
            </a:r>
            <a:r>
              <a:rPr lang="ru-RU" dirty="0" err="1">
                <a:solidFill>
                  <a:srgbClr val="FFFFFF"/>
                </a:solidFill>
                <a:ea typeface="+mn-lt"/>
                <a:cs typeface="+mn-lt"/>
              </a:rPr>
              <a:t>Пакман</a:t>
            </a:r>
            <a:r>
              <a:rPr lang="ru-RU" dirty="0">
                <a:solidFill>
                  <a:srgbClr val="FFFFFF"/>
                </a:solidFill>
                <a:ea typeface="+mn-lt"/>
                <a:cs typeface="+mn-lt"/>
              </a:rPr>
              <a:t> не съест как минимум 30 точек. Поведение Инки сложно предсказать, потому что это единственный призрак, который использует в своей погоне не только положение </a:t>
            </a:r>
            <a:r>
              <a:rPr lang="ru-RU" dirty="0" err="1">
                <a:solidFill>
                  <a:srgbClr val="FFFFFF"/>
                </a:solidFill>
                <a:ea typeface="+mn-lt"/>
                <a:cs typeface="+mn-lt"/>
              </a:rPr>
              <a:t>Пакмана</a:t>
            </a:r>
            <a:r>
              <a:rPr lang="ru-RU" dirty="0">
                <a:solidFill>
                  <a:srgbClr val="FFFFFF"/>
                </a:solidFill>
                <a:ea typeface="+mn-lt"/>
                <a:cs typeface="+mn-lt"/>
              </a:rPr>
              <a:t>. Инки использует положение и направление как </a:t>
            </a:r>
            <a:r>
              <a:rPr lang="ru-RU" dirty="0" err="1">
                <a:solidFill>
                  <a:srgbClr val="FFFFFF"/>
                </a:solidFill>
                <a:ea typeface="+mn-lt"/>
                <a:cs typeface="+mn-lt"/>
              </a:rPr>
              <a:t>Пакмана</a:t>
            </a:r>
            <a:r>
              <a:rPr lang="ru-RU" dirty="0">
                <a:solidFill>
                  <a:srgbClr val="FFFFFF"/>
                </a:solidFill>
                <a:ea typeface="+mn-lt"/>
                <a:cs typeface="+mn-lt"/>
              </a:rPr>
              <a:t>, так и Блинки (красного привидения). Метод таргетинга Инки примерно таков: он выбирает клетку на две клетки перед </a:t>
            </a:r>
            <a:r>
              <a:rPr lang="ru-RU" dirty="0" err="1">
                <a:solidFill>
                  <a:srgbClr val="FFFFFF"/>
                </a:solidFill>
                <a:ea typeface="+mn-lt"/>
                <a:cs typeface="+mn-lt"/>
              </a:rPr>
              <a:t>Пакманом</a:t>
            </a:r>
            <a:r>
              <a:rPr lang="ru-RU" dirty="0">
                <a:solidFill>
                  <a:srgbClr val="FFFFFF"/>
                </a:solidFill>
                <a:ea typeface="+mn-lt"/>
                <a:cs typeface="+mn-lt"/>
              </a:rPr>
              <a:t> (почти как Пинки), затем представьте себе вектор от Блинки до этой точки и удвойте его. Конец вектора и будет целевая клетка Инки.</a:t>
            </a:r>
            <a:endParaRPr lang="ru-R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753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07058-8AFA-45CA-9E58-630B0457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Оранжевое привидение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7E6745F-8E45-45EE-AE44-48DC3D1BF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solidFill>
                  <a:srgbClr val="FFFFFF"/>
                </a:solidFill>
                <a:ea typeface="+mn-lt"/>
                <a:cs typeface="+mn-lt"/>
              </a:rPr>
              <a:t>Оранжевое привидение, «Клайд», последнее привидение, остающееся в доме дольше всех, и не выходящее пока как минимум треть точек не будет съедена. Уникальная система таргетинга Клайда — это два режима, которые переключаются в зависимости от его удаленности от </a:t>
            </a:r>
            <a:r>
              <a:rPr lang="ru-RU" dirty="0" err="1">
                <a:solidFill>
                  <a:srgbClr val="FFFFFF"/>
                </a:solidFill>
                <a:ea typeface="+mn-lt"/>
                <a:cs typeface="+mn-lt"/>
              </a:rPr>
              <a:t>Пакмана</a:t>
            </a:r>
            <a:r>
              <a:rPr lang="ru-RU" dirty="0">
                <a:solidFill>
                  <a:srgbClr val="FFFFFF"/>
                </a:solidFill>
                <a:ea typeface="+mn-lt"/>
                <a:cs typeface="+mn-lt"/>
              </a:rPr>
              <a:t>. Каждый раз когда Клайд должен вычислить свою целевую клетку, он сначала вычисляет расстояние до </a:t>
            </a:r>
            <a:r>
              <a:rPr lang="ru-RU" dirty="0" err="1">
                <a:solidFill>
                  <a:srgbClr val="FFFFFF"/>
                </a:solidFill>
                <a:ea typeface="+mn-lt"/>
                <a:cs typeface="+mn-lt"/>
              </a:rPr>
              <a:t>Пакмана</a:t>
            </a:r>
            <a:r>
              <a:rPr lang="ru-RU" dirty="0">
                <a:solidFill>
                  <a:srgbClr val="FFFFFF"/>
                </a:solidFill>
                <a:ea typeface="+mn-lt"/>
                <a:cs typeface="+mn-lt"/>
              </a:rPr>
              <a:t>. Если оно больше 8 клеток, то он действует как Блинки, то есть его целью является сам </a:t>
            </a:r>
            <a:r>
              <a:rPr lang="ru-RU" dirty="0" err="1">
                <a:solidFill>
                  <a:srgbClr val="FFFFFF"/>
                </a:solidFill>
                <a:ea typeface="+mn-lt"/>
                <a:cs typeface="+mn-lt"/>
              </a:rPr>
              <a:t>Пакмана</a:t>
            </a:r>
            <a:r>
              <a:rPr lang="ru-RU" dirty="0">
                <a:solidFill>
                  <a:srgbClr val="FFFFFF"/>
                </a:solidFill>
                <a:ea typeface="+mn-lt"/>
                <a:cs typeface="+mn-lt"/>
              </a:rPr>
              <a:t>. Однако как только его расстояние до </a:t>
            </a:r>
            <a:r>
              <a:rPr lang="ru-RU" dirty="0" err="1">
                <a:solidFill>
                  <a:srgbClr val="FFFFFF"/>
                </a:solidFill>
                <a:ea typeface="+mn-lt"/>
                <a:cs typeface="+mn-lt"/>
              </a:rPr>
              <a:t>Пакмана</a:t>
            </a:r>
            <a:r>
              <a:rPr lang="ru-RU" dirty="0">
                <a:solidFill>
                  <a:srgbClr val="FFFFFF"/>
                </a:solidFill>
                <a:ea typeface="+mn-lt"/>
                <a:cs typeface="+mn-lt"/>
              </a:rPr>
              <a:t> становится менее восьми клеток, его целевая клетка устанавливается там же, где она была бы в режиме разбегания, неподалеку от левого нижнего угла лабиринта.</a:t>
            </a:r>
            <a:endParaRPr lang="ru-RU" dirty="0">
              <a:solidFill>
                <a:srgbClr val="FFFFFF"/>
              </a:solidFill>
            </a:endParaRPr>
          </a:p>
        </p:txBody>
      </p:sp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2C52FF4E-5D22-4FFD-B2FF-280147EE9BF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-507" r="-625" b="-249"/>
          <a:stretch/>
        </p:blipFill>
        <p:spPr>
          <a:xfrm>
            <a:off x="5148521" y="717850"/>
            <a:ext cx="2150733" cy="4963195"/>
          </a:xfrm>
        </p:spPr>
      </p:pic>
      <p:pic>
        <p:nvPicPr>
          <p:cNvPr id="9" name="Рисунок 9">
            <a:extLst>
              <a:ext uri="{FF2B5EF4-FFF2-40B4-BE49-F238E27FC236}">
                <a16:creationId xmlns:a16="http://schemas.microsoft.com/office/drawing/2014/main" id="{6DEC5A6D-DF70-4306-A20F-37E4E1A3D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808" y="1115388"/>
            <a:ext cx="3695056" cy="2384032"/>
          </a:xfrm>
          <a:prstGeom prst="rect">
            <a:avLst/>
          </a:prstGeom>
        </p:spPr>
      </p:pic>
      <p:pic>
        <p:nvPicPr>
          <p:cNvPr id="10" name="Рисунок 10">
            <a:extLst>
              <a:ext uri="{FF2B5EF4-FFF2-40B4-BE49-F238E27FC236}">
                <a16:creationId xmlns:a16="http://schemas.microsoft.com/office/drawing/2014/main" id="{253B2837-D69A-4A78-956E-712BA8E2B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8558" y="3663445"/>
            <a:ext cx="3933289" cy="202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742472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9</Slides>
  <Notes>0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3DFloatVTI</vt:lpstr>
      <vt:lpstr>Pac-man на PyGame.</vt:lpstr>
      <vt:lpstr>Об игре</vt:lpstr>
      <vt:lpstr>Основные правила поведения призраков</vt:lpstr>
      <vt:lpstr>Презентация PowerPoint</vt:lpstr>
      <vt:lpstr>Индивидуальное поведение призраков </vt:lpstr>
      <vt:lpstr>Красное привидение</vt:lpstr>
      <vt:lpstr>Розовое привидение</vt:lpstr>
      <vt:lpstr>Синее привидение</vt:lpstr>
      <vt:lpstr>Оранжевое привидение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140</cp:revision>
  <dcterms:created xsi:type="dcterms:W3CDTF">2021-02-06T10:22:06Z</dcterms:created>
  <dcterms:modified xsi:type="dcterms:W3CDTF">2021-02-06T10:58:17Z</dcterms:modified>
</cp:coreProperties>
</file>