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svg"/><Relationship Id="rId7" Type="http://schemas.openxmlformats.org/officeDocument/2006/relationships/image" Target="../media/image16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13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5.sv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12031" y="4434840"/>
            <a:ext cx="3706328" cy="1122202"/>
          </a:xfrm>
        </p:spPr>
        <p:txBody>
          <a:bodyPr anchor="b">
            <a:noAutofit/>
          </a:bodyPr>
          <a:lstStyle>
            <a:lvl1pPr algn="l">
              <a:defRPr sz="2700" cap="all" spc="113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2031" y="5586890"/>
            <a:ext cx="3706328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1"/>
            <a:ext cx="7116234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8856" y="2358007"/>
            <a:ext cx="18288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50469" y="2531837"/>
            <a:ext cx="1643063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259206" y="2421056"/>
            <a:ext cx="1743075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7892" y="3064615"/>
            <a:ext cx="930728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106636" y="3064615"/>
            <a:ext cx="930728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665381" y="3064615"/>
            <a:ext cx="930728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274" y="4824189"/>
            <a:ext cx="2343070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7274" y="5280764"/>
            <a:ext cx="2343070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94696" y="4824189"/>
            <a:ext cx="235460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94696" y="5280764"/>
            <a:ext cx="235460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1pPr>
            <a:lvl2pPr marL="34290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53658" y="4824189"/>
            <a:ext cx="2343070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953658" y="5280764"/>
            <a:ext cx="2343070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5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0275" y="892178"/>
            <a:ext cx="6316266" cy="1325563"/>
          </a:xfrm>
        </p:spPr>
        <p:txBody>
          <a:bodyPr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00275" y="2776936"/>
            <a:ext cx="294322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0275" y="3834607"/>
            <a:ext cx="294322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557630" y="2776936"/>
            <a:ext cx="295772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7630" y="3834607"/>
            <a:ext cx="295772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19339" y="0"/>
            <a:ext cx="3276023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9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>
            <a:lvl1pPr algn="l"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736818" y="3774842"/>
            <a:ext cx="571851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4572000" y="2091972"/>
            <a:ext cx="3509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1888" y="1599948"/>
            <a:ext cx="1280224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4050" y="2378453"/>
            <a:ext cx="887384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41702" y="2169264"/>
            <a:ext cx="1280224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1421" y="3528830"/>
            <a:ext cx="1045397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5337" y="3528830"/>
            <a:ext cx="103551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78311" y="4634332"/>
            <a:ext cx="887384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31419" y="4459861"/>
            <a:ext cx="887384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4536" y="4321789"/>
            <a:ext cx="887384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1888" y="5468791"/>
            <a:ext cx="1280224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51393" y="5195674"/>
            <a:ext cx="887384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4081416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</p:spPr>
        <p:txBody>
          <a:bodyPr anchor="t"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15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1562" y="1361938"/>
            <a:ext cx="5074444" cy="496888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650" y="2286002"/>
            <a:ext cx="4570703" cy="354214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93594" y="2284624"/>
            <a:ext cx="2360499" cy="306388"/>
          </a:xfrm>
        </p:spPr>
        <p:txBody>
          <a:bodyPr>
            <a:noAutofit/>
          </a:bodyPr>
          <a:lstStyle>
            <a:lvl1pPr marL="0" indent="0">
              <a:buNone/>
              <a:defRPr sz="1050" cap="all" spc="113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93594" y="2779714"/>
            <a:ext cx="2361010" cy="309562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788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057683"/>
            <a:ext cx="9143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799" y="3354712"/>
            <a:ext cx="548640" cy="457200"/>
          </a:xfrm>
        </p:spPr>
        <p:txBody>
          <a:bodyPr anchor="ctr"/>
          <a:lstStyle>
            <a:lvl1pPr marL="0" indent="0" algn="l">
              <a:buNone/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7447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6541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5635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729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3823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2917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2011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1105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0199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9293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83870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74814" y="3502152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5800" y="4292468"/>
            <a:ext cx="548640" cy="457200"/>
          </a:xfrm>
        </p:spPr>
        <p:txBody>
          <a:bodyPr anchor="ctr"/>
          <a:lstStyle>
            <a:lvl1pPr marL="0" indent="0" algn="l">
              <a:buNone/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77436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8202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658967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9732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40497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31263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22028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12793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03558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94324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85089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75854" y="4425696"/>
            <a:ext cx="48006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7230" y="4034785"/>
            <a:ext cx="774954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9431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528638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8650" y="2138363"/>
            <a:ext cx="7886700" cy="3695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6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386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3669" y="5084525"/>
            <a:ext cx="164746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15386" y="5464115"/>
            <a:ext cx="1384133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77686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780706" y="5099207"/>
            <a:ext cx="160878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77685" y="5478797"/>
            <a:ext cx="1391962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45684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48704" y="5099207"/>
            <a:ext cx="159973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745683" y="5478797"/>
            <a:ext cx="1384133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60594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63614" y="5084525"/>
            <a:ext cx="1599738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60593" y="5464115"/>
            <a:ext cx="1384133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5500687" y="0"/>
            <a:ext cx="36433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615362" y="1"/>
            <a:ext cx="528638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4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7882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5126" y="365437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42590" y="3782040"/>
            <a:ext cx="154305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9703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886947" y="3669061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04411" y="3796722"/>
            <a:ext cx="154305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37701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54945" y="3669061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663472" y="3796722"/>
            <a:ext cx="154305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2611" y="2428875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69855" y="3654379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475824" y="3782040"/>
            <a:ext cx="154305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07882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125126" y="5513215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042590" y="5640876"/>
            <a:ext cx="154305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169703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886947" y="5527897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2804411" y="5655558"/>
            <a:ext cx="154305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7701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4754945" y="5527897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672409" y="5655558"/>
            <a:ext cx="154305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52611" y="4287711"/>
            <a:ext cx="8001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569855" y="5513215"/>
            <a:ext cx="13716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475824" y="5640876"/>
            <a:ext cx="154305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4"/>
            <a:ext cx="154305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86750" y="5180889"/>
            <a:ext cx="857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8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928688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2843213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06585" y="2118642"/>
            <a:ext cx="1392174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650" y="3788814"/>
            <a:ext cx="174804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50" y="4464811"/>
            <a:ext cx="174804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5120723"/>
            <a:ext cx="174804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858543" y="2118642"/>
            <a:ext cx="1392174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671999" y="3788814"/>
            <a:ext cx="1756654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71999" y="4464811"/>
            <a:ext cx="1756654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71999" y="5120723"/>
            <a:ext cx="1756654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893283" y="2118642"/>
            <a:ext cx="1392174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23957" y="3788814"/>
            <a:ext cx="174804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23957" y="4464811"/>
            <a:ext cx="174804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23957" y="5120723"/>
            <a:ext cx="174804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945241" y="2118642"/>
            <a:ext cx="1392174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67305" y="3788458"/>
            <a:ext cx="174804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767305" y="4464455"/>
            <a:ext cx="174804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767305" y="5120367"/>
            <a:ext cx="174804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4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4116612" y="0"/>
            <a:ext cx="50273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125" y="1020446"/>
            <a:ext cx="2378869" cy="1325563"/>
          </a:xfrm>
        </p:spPr>
        <p:txBody>
          <a:bodyPr anchor="b">
            <a:normAutofit/>
          </a:bodyPr>
          <a:lstStyle>
            <a:lvl1pPr>
              <a:defRPr sz="210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924176"/>
            <a:ext cx="2378869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1pPr>
            <a:lvl2pPr marL="34290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2pPr>
            <a:lvl3pPr marL="68580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3pPr>
            <a:lvl4pPr marL="102870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4pPr>
            <a:lvl5pPr marL="137160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0125" y="6356351"/>
            <a:ext cx="738868" cy="365125"/>
          </a:xfrm>
        </p:spPr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2414" y="6356350"/>
            <a:ext cx="1862132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52229" y="6356351"/>
            <a:ext cx="740664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1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7656" y="1671639"/>
            <a:ext cx="3833813" cy="1204912"/>
          </a:xfrm>
        </p:spPr>
        <p:txBody>
          <a:bodyPr anchor="b"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7656" y="3682546"/>
            <a:ext cx="3833813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1"/>
            <a:ext cx="3571875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1978819" y="1"/>
            <a:ext cx="1593057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97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1615737"/>
            <a:ext cx="3134678" cy="1524735"/>
          </a:xfrm>
        </p:spPr>
        <p:txBody>
          <a:bodyPr anchor="b">
            <a:noAutofit/>
          </a:bodyPr>
          <a:lstStyle>
            <a:lvl1pPr algn="l">
              <a:defRPr sz="240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3238104"/>
            <a:ext cx="3134678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050" spc="38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2382704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1" y="6356351"/>
            <a:ext cx="1330778" cy="365125"/>
          </a:xfrm>
        </p:spPr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9791" y="6356351"/>
            <a:ext cx="1996168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4572" y="6356351"/>
            <a:ext cx="1330778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5413" y="0"/>
            <a:ext cx="7558587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509419"/>
            <a:ext cx="3061607" cy="585788"/>
          </a:xfrm>
        </p:spPr>
        <p:txBody>
          <a:bodyPr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239" y="1481138"/>
            <a:ext cx="1606323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781" y="2557463"/>
            <a:ext cx="1606323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3633788"/>
            <a:ext cx="1606323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8750" y="4710114"/>
            <a:ext cx="1606323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1152" y="1594478"/>
            <a:ext cx="4154321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9522" y="2673328"/>
            <a:ext cx="4154321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82703" y="3755394"/>
            <a:ext cx="4154321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31460" y="4824430"/>
            <a:ext cx="4154321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265137" y="502393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819938" y="3948451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380090" y="2872686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939698" y="179608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1459" y="6356351"/>
            <a:ext cx="1356534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8156" y="6356351"/>
            <a:ext cx="407194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2563124"/>
            <a:ext cx="3023959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4248" y="3070348"/>
            <a:ext cx="3023273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4753" y="2563124"/>
            <a:ext cx="3023959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4857" y="3070348"/>
            <a:ext cx="3023273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4425" y="4319432"/>
            <a:ext cx="3023959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4809" y="4826656"/>
            <a:ext cx="3023273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4473" y="4319432"/>
            <a:ext cx="3023959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4857" y="4826656"/>
            <a:ext cx="3023273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516291" y="1"/>
            <a:ext cx="2627709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90708" y="0"/>
            <a:ext cx="1853293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5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1570" y="4156406"/>
            <a:ext cx="2354580" cy="1325563"/>
          </a:xfrm>
        </p:spPr>
        <p:txBody>
          <a:bodyPr anchor="b">
            <a:normAutofit/>
          </a:bodyPr>
          <a:lstStyle>
            <a:lvl1pPr algn="l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1530636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1860060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2630432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2959856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3730228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059652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0080" y="4830025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9761" y="5159449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</p:spPr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3522" y="-1"/>
            <a:ext cx="3672551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3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556" y="1671639"/>
            <a:ext cx="3833813" cy="1204912"/>
          </a:xfrm>
        </p:spPr>
        <p:txBody>
          <a:bodyPr anchor="b"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56" y="3660774"/>
            <a:ext cx="3833813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6822282" y="1497012"/>
            <a:ext cx="23217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5214937" y="-25401"/>
            <a:ext cx="2843213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8348" y="6356351"/>
            <a:ext cx="1307306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3512" y="2571236"/>
            <a:ext cx="3134678" cy="1715531"/>
          </a:xfrm>
        </p:spPr>
        <p:txBody>
          <a:bodyPr anchor="ctr">
            <a:noAutofit/>
          </a:bodyPr>
          <a:lstStyle>
            <a:lvl1pPr algn="l">
              <a:defRPr sz="270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4407694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5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41862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</p:spPr>
        <p:txBody>
          <a:bodyPr anchor="t"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1657350" y="0"/>
            <a:ext cx="18288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</p:spPr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</p:spPr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2329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329" y="3834607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85749" y="2776936"/>
            <a:ext cx="2172503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5749" y="3834607"/>
            <a:ext cx="2172503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28688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678782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49816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49816" y="3834607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5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Statistical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An overview of descriptive statistics and t-test results.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550550"/>
            <a:ext cx="3198249" cy="2519363"/>
          </a:xfrm>
        </p:spPr>
        <p:txBody>
          <a:bodyPr>
            <a:normAutofit fontScale="25000" lnSpcReduction="20000"/>
          </a:bodyPr>
          <a:lstStyle/>
          <a:p>
            <a:r>
              <a:rPr sz="7200" dirty="0"/>
              <a:t>The square root of the variance and indicates the average amount of variability in a dataset. It measures how much the values in the dataset deviate from the mean</a:t>
            </a:r>
            <a:r>
              <a:rPr sz="7200" dirty="0" smtClean="0"/>
              <a:t>.</a:t>
            </a:r>
            <a:endParaRPr lang="en-US" sz="7200" dirty="0" smtClean="0"/>
          </a:p>
          <a:p>
            <a:endParaRPr lang="en-US" sz="7200" dirty="0" smtClean="0"/>
          </a:p>
          <a:p>
            <a:r>
              <a:rPr lang="en-US" sz="7200" dirty="0"/>
              <a:t>Anxiety Level: 6.12</a:t>
            </a:r>
          </a:p>
          <a:p>
            <a:r>
              <a:rPr lang="en-US" sz="7200" dirty="0"/>
              <a:t>Self-Esteem: 8.94</a:t>
            </a:r>
          </a:p>
          <a:p>
            <a:r>
              <a:rPr lang="en-US" sz="7200" dirty="0"/>
              <a:t>Depression: 7.73</a:t>
            </a:r>
          </a:p>
          <a:p>
            <a:r>
              <a:rPr lang="en-US" sz="7200" dirty="0"/>
              <a:t>Stress Level: 0.82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5" y="1049086"/>
            <a:ext cx="2378869" cy="753183"/>
          </a:xfrm>
        </p:spPr>
        <p:txBody>
          <a:bodyPr/>
          <a:lstStyle/>
          <a:p>
            <a:r>
              <a:rPr dirty="0"/>
              <a:t>Skewness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049105"/>
            <a:ext cx="3217914" cy="2519363"/>
          </a:xfrm>
        </p:spPr>
        <p:txBody>
          <a:bodyPr>
            <a:normAutofit fontScale="25000" lnSpcReduction="20000"/>
          </a:bodyPr>
          <a:lstStyle/>
          <a:p>
            <a:r>
              <a:rPr sz="7200" dirty="0"/>
              <a:t>A measure of the asymmetry of the probability distribution of a real-valued random variable. Positive skewness indicates a distribution with an asymmetric tail extending towards more positive values, while negative skewness indicates a distribution with an asymmetric tail extending towards more negative values</a:t>
            </a:r>
            <a:r>
              <a:rPr sz="7200" dirty="0" smtClean="0"/>
              <a:t>.</a:t>
            </a:r>
            <a:endParaRPr lang="en-US" sz="7200" dirty="0" smtClean="0"/>
          </a:p>
          <a:p>
            <a:endParaRPr lang="en-US" sz="7200" dirty="0" smtClean="0"/>
          </a:p>
          <a:p>
            <a:r>
              <a:rPr lang="en-US" sz="7200" dirty="0"/>
              <a:t>General: Indicates the asymmetry of the distribution.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Kurtosis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924176"/>
            <a:ext cx="3267075" cy="2519363"/>
          </a:xfrm>
        </p:spPr>
        <p:txBody>
          <a:bodyPr>
            <a:normAutofit fontScale="25000" lnSpcReduction="20000"/>
          </a:bodyPr>
          <a:lstStyle/>
          <a:p>
            <a:r>
              <a:rPr sz="7200" dirty="0"/>
              <a:t>A measure of the '</a:t>
            </a:r>
            <a:r>
              <a:rPr sz="7200" dirty="0" err="1"/>
              <a:t>tailedness</a:t>
            </a:r>
            <a:r>
              <a:rPr sz="7200" dirty="0"/>
              <a:t>' of the probability distribution. A high kurtosis indicates a distribution with heavy tails and sharp peak (more outliers), while a low kurtosis indicates a distribution with light tails and less extreme outliers</a:t>
            </a:r>
            <a:r>
              <a:rPr sz="7200" dirty="0" smtClean="0"/>
              <a:t>.</a:t>
            </a:r>
            <a:endParaRPr lang="en-US" sz="7200" dirty="0" smtClean="0"/>
          </a:p>
          <a:p>
            <a:endParaRPr lang="en-US" sz="7200" dirty="0"/>
          </a:p>
          <a:p>
            <a:r>
              <a:rPr lang="en-US" sz="7200" dirty="0"/>
              <a:t>General: Indicates the '</a:t>
            </a:r>
            <a:r>
              <a:rPr lang="en-US" sz="7200" dirty="0" err="1"/>
              <a:t>tailedness</a:t>
            </a:r>
            <a:r>
              <a:rPr lang="en-US" sz="7200" dirty="0"/>
              <a:t>' of the distribution.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924176"/>
            <a:ext cx="3247410" cy="2519363"/>
          </a:xfrm>
        </p:spPr>
        <p:txBody>
          <a:bodyPr>
            <a:normAutofit/>
          </a:bodyPr>
          <a:lstStyle/>
          <a:p>
            <a:r>
              <a:rPr sz="1800" dirty="0"/>
              <a:t>Here are the detailed findings from the statistical analysis: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Independent Samples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924176"/>
            <a:ext cx="3208081" cy="2519363"/>
          </a:xfrm>
        </p:spPr>
        <p:txBody>
          <a:bodyPr>
            <a:noAutofit/>
          </a:bodyPr>
          <a:lstStyle/>
          <a:p>
            <a:r>
              <a:rPr sz="1800" dirty="0"/>
              <a:t>T-Statistic: -0.073</a:t>
            </a:r>
          </a:p>
          <a:p>
            <a:r>
              <a:rPr sz="1800" dirty="0"/>
              <a:t>P-Value: 0.942</a:t>
            </a:r>
          </a:p>
          <a:p>
            <a:endParaRPr sz="1800" dirty="0"/>
          </a:p>
          <a:p>
            <a:r>
              <a:rPr sz="1800" dirty="0"/>
              <a:t>The t-statistic near 0 and the high p-value suggest no significant difference in stress levels between the two groups examined.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924176"/>
            <a:ext cx="3276907" cy="2519363"/>
          </a:xfrm>
        </p:spPr>
        <p:txBody>
          <a:bodyPr>
            <a:noAutofit/>
          </a:bodyPr>
          <a:lstStyle/>
          <a:p>
            <a:r>
              <a:rPr sz="1800" dirty="0"/>
              <a:t>Statistical analysis is critical for informed decision-making in business. The descriptive statistics provide insights into data characteristics, while the t-test can assess the impact of different strategies or changes in business processes.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35" y="1848465"/>
            <a:ext cx="2500159" cy="497544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735" y="2599712"/>
            <a:ext cx="3333136" cy="2985011"/>
          </a:xfrm>
        </p:spPr>
        <p:txBody>
          <a:bodyPr>
            <a:noAutofit/>
          </a:bodyPr>
          <a:lstStyle/>
          <a:p>
            <a:r>
              <a:rPr sz="1800" dirty="0"/>
              <a:t>This presentation summarizes the statistical analysis conducted on a dataset with variables such as anxiety level, self-esteem, depression, and stress level. It provides explanations of statistical measures and their significance in business.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924176"/>
            <a:ext cx="3188417" cy="2519363"/>
          </a:xfrm>
        </p:spPr>
        <p:txBody>
          <a:bodyPr>
            <a:noAutofit/>
          </a:bodyPr>
          <a:lstStyle/>
          <a:p>
            <a:r>
              <a:rPr sz="1800" dirty="0"/>
              <a:t>Descriptive statistics offer simple summaries about the sample and the measures. They include measures of central tendency, variability, and shape.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Mean (Average)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924176"/>
            <a:ext cx="3178585" cy="2519363"/>
          </a:xfrm>
        </p:spPr>
        <p:txBody>
          <a:bodyPr>
            <a:normAutofit fontScale="25000" lnSpcReduction="20000"/>
          </a:bodyPr>
          <a:lstStyle/>
          <a:p>
            <a:r>
              <a:rPr sz="7200" dirty="0"/>
              <a:t>The mean is the sum of all values divided by the number of values. It is a measure of central tendency that indicates the average value within a dataset</a:t>
            </a:r>
            <a:r>
              <a:rPr sz="7200" dirty="0" smtClean="0"/>
              <a:t>.</a:t>
            </a:r>
            <a:endParaRPr lang="en-US" sz="7200" dirty="0" smtClean="0"/>
          </a:p>
          <a:p>
            <a:endParaRPr lang="en-US" sz="7200" dirty="0" smtClean="0"/>
          </a:p>
          <a:p>
            <a:r>
              <a:rPr lang="en-US" sz="7200" dirty="0" smtClean="0"/>
              <a:t>Anxiety </a:t>
            </a:r>
            <a:r>
              <a:rPr lang="en-US" sz="7200" dirty="0"/>
              <a:t>Level: 11.06</a:t>
            </a:r>
          </a:p>
          <a:p>
            <a:r>
              <a:rPr lang="en-US" sz="7200" dirty="0"/>
              <a:t>Self-Esteem: 17.78</a:t>
            </a:r>
          </a:p>
          <a:p>
            <a:r>
              <a:rPr lang="en-US" sz="7200" dirty="0"/>
              <a:t>Depression: 12.56</a:t>
            </a:r>
          </a:p>
          <a:p>
            <a:r>
              <a:rPr lang="en-US" sz="7200" dirty="0"/>
              <a:t>Stress Level: 0.99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648873"/>
            <a:ext cx="3257243" cy="2519363"/>
          </a:xfrm>
        </p:spPr>
        <p:txBody>
          <a:bodyPr>
            <a:normAutofit fontScale="25000" lnSpcReduction="20000"/>
          </a:bodyPr>
          <a:lstStyle/>
          <a:p>
            <a:r>
              <a:rPr sz="7200" dirty="0"/>
              <a:t>The median is the middle value in a list of numbers sorted in ascending or descending order. It is a measure of central tendency that is less affected by outliers than the mean</a:t>
            </a:r>
            <a:r>
              <a:rPr sz="7200" dirty="0" smtClean="0"/>
              <a:t>.</a:t>
            </a:r>
            <a:endParaRPr lang="en-US" sz="7200" dirty="0" smtClean="0"/>
          </a:p>
          <a:p>
            <a:endParaRPr lang="en-US" sz="7200" dirty="0" smtClean="0"/>
          </a:p>
          <a:p>
            <a:r>
              <a:rPr lang="en-US" sz="7200" dirty="0"/>
              <a:t>Anxiety Level: 11.00</a:t>
            </a:r>
          </a:p>
          <a:p>
            <a:r>
              <a:rPr lang="en-US" sz="7200" dirty="0"/>
              <a:t>Self-Esteem: 19.00</a:t>
            </a:r>
          </a:p>
          <a:p>
            <a:r>
              <a:rPr lang="en-US" sz="7200" dirty="0"/>
              <a:t>Depression: 12.00</a:t>
            </a:r>
          </a:p>
          <a:p>
            <a:r>
              <a:rPr lang="en-US" sz="7200" dirty="0"/>
              <a:t>Stress Level: 1.00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924176"/>
            <a:ext cx="3237578" cy="2519363"/>
          </a:xfrm>
        </p:spPr>
        <p:txBody>
          <a:bodyPr>
            <a:normAutofit fontScale="25000" lnSpcReduction="20000"/>
          </a:bodyPr>
          <a:lstStyle/>
          <a:p>
            <a:r>
              <a:rPr sz="7200" dirty="0"/>
              <a:t>The mode is the most frequently occurring value in a dataset. A dataset may have one mode, more than one mode, or no mode at all if all values are different</a:t>
            </a:r>
            <a:r>
              <a:rPr sz="7200" dirty="0" smtClean="0"/>
              <a:t>.</a:t>
            </a:r>
            <a:endParaRPr lang="en-US" sz="7200" dirty="0" smtClean="0"/>
          </a:p>
          <a:p>
            <a:endParaRPr lang="en-US" sz="7200" dirty="0" smtClean="0"/>
          </a:p>
          <a:p>
            <a:r>
              <a:rPr lang="en-US" sz="7200" dirty="0"/>
              <a:t>Anxiety Level: 13.00</a:t>
            </a:r>
          </a:p>
          <a:p>
            <a:r>
              <a:rPr lang="en-US" sz="7200" dirty="0"/>
              <a:t>Self-Esteem: 25.00</a:t>
            </a:r>
          </a:p>
          <a:p>
            <a:r>
              <a:rPr lang="en-US" sz="7200" dirty="0"/>
              <a:t>Depression: 10.00</a:t>
            </a:r>
          </a:p>
          <a:p>
            <a:r>
              <a:rPr lang="en-US" sz="7200" dirty="0"/>
              <a:t>Stress Level: 0.00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The smallest number in a dataset</a:t>
            </a:r>
            <a:r>
              <a:rPr sz="1800" dirty="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All Variables: 0.00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924176"/>
            <a:ext cx="2378869" cy="2827695"/>
          </a:xfrm>
        </p:spPr>
        <p:txBody>
          <a:bodyPr>
            <a:normAutofit fontScale="92500" lnSpcReduction="10000"/>
          </a:bodyPr>
          <a:lstStyle/>
          <a:p>
            <a:r>
              <a:rPr sz="1900" dirty="0"/>
              <a:t>The largest number in a dataset</a:t>
            </a:r>
            <a:r>
              <a:rPr sz="1900" dirty="0" smtClean="0"/>
              <a:t>.</a:t>
            </a:r>
            <a:endParaRPr lang="en-US" sz="1900" dirty="0" smtClean="0"/>
          </a:p>
          <a:p>
            <a:endParaRPr lang="en-US" sz="1900" dirty="0"/>
          </a:p>
          <a:p>
            <a:r>
              <a:rPr lang="en-US" sz="1900" dirty="0"/>
              <a:t>Anxiety Level: 21.00</a:t>
            </a:r>
          </a:p>
          <a:p>
            <a:r>
              <a:rPr lang="en-US" sz="1900" dirty="0"/>
              <a:t>Self-Esteem: 30.00</a:t>
            </a:r>
          </a:p>
          <a:p>
            <a:r>
              <a:rPr lang="en-US" sz="1900" dirty="0"/>
              <a:t>Depression: 27.00</a:t>
            </a:r>
          </a:p>
          <a:p>
            <a:r>
              <a:rPr lang="en-US" sz="1900" dirty="0"/>
              <a:t>Stress Level: 2.00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924176"/>
            <a:ext cx="3276907" cy="2519363"/>
          </a:xfrm>
        </p:spPr>
        <p:txBody>
          <a:bodyPr>
            <a:normAutofit fontScale="25000" lnSpcReduction="20000"/>
          </a:bodyPr>
          <a:lstStyle/>
          <a:p>
            <a:r>
              <a:rPr sz="7200" dirty="0"/>
              <a:t>A measure of how spread out a set of values are from the average. It is calculated as the average of the squared differences from the Mean</a:t>
            </a:r>
            <a:r>
              <a:rPr sz="7200" dirty="0" smtClean="0"/>
              <a:t>.</a:t>
            </a:r>
            <a:endParaRPr lang="en-US" sz="7200" dirty="0" smtClean="0"/>
          </a:p>
          <a:p>
            <a:endParaRPr lang="en-US" sz="7200" dirty="0" smtClean="0"/>
          </a:p>
          <a:p>
            <a:r>
              <a:rPr lang="en-US" sz="7200" dirty="0"/>
              <a:t>Anxiety Level: 37.42</a:t>
            </a:r>
          </a:p>
          <a:p>
            <a:r>
              <a:rPr lang="en-US" sz="7200" dirty="0"/>
              <a:t>Self-Esteem: 80.01</a:t>
            </a:r>
          </a:p>
          <a:p>
            <a:r>
              <a:rPr lang="en-US" sz="7200" dirty="0"/>
              <a:t>Depression: 59.71</a:t>
            </a:r>
          </a:p>
          <a:p>
            <a:r>
              <a:rPr lang="en-US" sz="7200" dirty="0"/>
              <a:t>Stress Level: 0.68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18</TotalTime>
  <Words>539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Tenorite</vt:lpstr>
      <vt:lpstr>Monoline</vt:lpstr>
      <vt:lpstr>Statistical Analysis Report</vt:lpstr>
      <vt:lpstr>Introduction</vt:lpstr>
      <vt:lpstr>Descriptive Statistics</vt:lpstr>
      <vt:lpstr>Mean (Average)</vt:lpstr>
      <vt:lpstr>Median</vt:lpstr>
      <vt:lpstr>Mode</vt:lpstr>
      <vt:lpstr>Minimum</vt:lpstr>
      <vt:lpstr>Maximum</vt:lpstr>
      <vt:lpstr>Variance</vt:lpstr>
      <vt:lpstr>Standard Deviation</vt:lpstr>
      <vt:lpstr>Skewness</vt:lpstr>
      <vt:lpstr>Kurtosis</vt:lpstr>
      <vt:lpstr>Statistical Findings</vt:lpstr>
      <vt:lpstr>Independent Samples T-Test 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Report</dc:title>
  <dc:subject/>
  <dc:creator/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2023-11-07T15:58:58Z</dcterms:modified>
  <cp:category/>
</cp:coreProperties>
</file>