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62" r:id="rId2"/>
    <p:sldId id="263" r:id="rId3"/>
    <p:sldId id="257" r:id="rId4"/>
    <p:sldId id="258" r:id="rId5"/>
    <p:sldId id="274" r:id="rId6"/>
    <p:sldId id="275" r:id="rId7"/>
    <p:sldId id="276" r:id="rId8"/>
    <p:sldId id="273" r:id="rId9"/>
    <p:sldId id="277" r:id="rId10"/>
    <p:sldId id="265" r:id="rId11"/>
    <p:sldId id="278" r:id="rId12"/>
    <p:sldId id="279" r:id="rId13"/>
    <p:sldId id="280" r:id="rId14"/>
    <p:sldId id="281" r:id="rId15"/>
    <p:sldId id="282" r:id="rId16"/>
    <p:sldId id="283" r:id="rId17"/>
    <p:sldId id="285" r:id="rId18"/>
    <p:sldId id="286" r:id="rId19"/>
    <p:sldId id="287" r:id="rId20"/>
    <p:sldId id="272" r:id="rId21"/>
    <p:sldId id="264" r:id="rId22"/>
    <p:sldId id="289" r:id="rId23"/>
    <p:sldId id="290" r:id="rId24"/>
    <p:sldId id="288" r:id="rId25"/>
    <p:sldId id="267" r:id="rId26"/>
    <p:sldId id="291" r:id="rId27"/>
    <p:sldId id="284" r:id="rId28"/>
    <p:sldId id="294" r:id="rId29"/>
    <p:sldId id="295" r:id="rId30"/>
    <p:sldId id="293" r:id="rId31"/>
    <p:sldId id="292" r:id="rId32"/>
    <p:sldId id="268" r:id="rId33"/>
    <p:sldId id="269" r:id="rId34"/>
    <p:sldId id="270" r:id="rId35"/>
    <p:sldId id="271" r:id="rId36"/>
    <p:sldId id="260" r:id="rId37"/>
    <p:sldId id="266" r:id="rId38"/>
    <p:sldId id="26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AFDA"/>
    <a:srgbClr val="000000"/>
    <a:srgbClr val="BF0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2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78D342-613A-4CA4-A4D9-A3EBC5B56DE2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580AC-127F-4B0B-A204-07EFB5F97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42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250B0-2BFB-F069-7AAD-F964525FE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1E8FAA-E0BE-9F40-0EB3-23650A2C8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A8BC1-A091-85C0-5E23-916B8D846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066D-0B32-4950-976E-015A935F19BA}" type="datetime1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2151F-4296-DBFF-1E08-71C20471B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C3BB4-51AE-B050-7B71-A09E155D7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359A-AAC0-47C2-8A77-5665A601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61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4A57D-7FC5-8974-2B3C-2265804B3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D0EC80-9A09-729C-7F8E-108F6CCD1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7211C-9265-EF0D-A75F-ACCE86CF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EA3ED-EDA8-42C5-BDB4-C4F790A013BE}" type="datetime1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9EEC0-1CD3-59CD-CF07-4468996AF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DD3AB-3589-099A-1C1A-F41CF9B2A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359A-AAC0-47C2-8A77-5665A601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7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C0EA22-C426-61F7-E2DC-1E6EC86707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9A83B-0D55-4E54-876F-32FF394FD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C09C9-1900-0E40-7162-D4AC6DBD6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4195-08FE-4834-9D47-C2ADCA75E5C4}" type="datetime1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87FA9-8310-AE4F-0702-9594C32A6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4A42D-33C0-05A1-9DA6-504FEAFC9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359A-AAC0-47C2-8A77-5665A601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5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ADA97-F2EB-6E05-8C77-F84862E33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A2B0A-B00F-8495-018A-64DFBD00C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6C720-B9BC-F6CC-D8F5-724743FD1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E937-2552-44D0-B4A4-81C075EB2767}" type="datetime1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EC682-A982-A227-A548-26390935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D2F1D-77DB-8B52-09A6-3CCA8247A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359A-AAC0-47C2-8A77-5665A601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5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E509F-4448-1F89-D60A-801633D7B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EF89D-CCF1-69C5-221D-1E745BBEB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17F62-2CDC-3ED4-6F18-96416BB04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F03F-2509-4D91-8F1B-DFFA6EE0213F}" type="datetime1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91C51-A0F5-C28E-025A-C4E7CCC91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4D1A0-126A-EBF6-97AA-6C0FC101D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359A-AAC0-47C2-8A77-5665A601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94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8883A-1ABD-32F6-8E30-180C2F808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DE169-B19B-1657-D05B-52A2CA258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1D8F4-DD69-663C-E0B5-4FA1B9833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B6D04-4943-AC73-E0CE-38DBF2305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E4A4-5397-4641-BB30-E96410D45819}" type="datetime1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1C69D-91D3-8393-BD1A-C17B6D798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12575-25C0-5463-8D6D-6BCAEE5E2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359A-AAC0-47C2-8A77-5665A601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33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480CC-1CB7-1FB8-6C3D-BCD7006EB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A5C8E-17D7-AF0A-E7D4-B71D7BEEA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5BB82-5997-F996-6343-67041B272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FCE168-1AAB-78AC-252C-7A0FDBEB8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626DFB-8017-7237-0313-FF0D060337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11661B-9F85-7511-9CC5-53F116C28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843CF-3285-474A-8933-89DBAC5AB48F}" type="datetime1">
              <a:rPr lang="en-US" smtClean="0"/>
              <a:t>9/27/2025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BF5347-F01B-1A02-8806-977ED527D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7DEF7D-CD46-DDB0-EDAA-975A01A09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359A-AAC0-47C2-8A77-5665A601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1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BD382-3504-AC37-70C5-A8C14D220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ECA3CB-C91A-09BA-AD86-7B15279C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3697A-9506-448A-A034-BA8A838CB867}" type="datetime1">
              <a:rPr lang="en-US" smtClean="0"/>
              <a:t>9/27/2025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0D6C14-57C2-D5F4-0266-0A06876C8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BBC00C-CFDD-5A2B-5F13-5F880C0EA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359A-AAC0-47C2-8A77-5665A601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30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6EC108-FD7E-6D0B-3888-5E8513A11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4076-AD0D-45EC-8D58-32B63DE5343F}" type="datetime1">
              <a:rPr lang="en-US" smtClean="0"/>
              <a:t>9/27/2025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F7532F-B6AF-2B88-FDC1-A78AE8843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FC4A-A395-3C36-E4B5-B567C6BA0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359A-AAC0-47C2-8A77-5665A601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2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9A681-34B3-8DAF-B0C6-1DFAF880A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977A3-FC95-2246-6CB5-C67936595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746EB7-43F2-AF0D-4817-443C814BE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FCCD5-4D1E-1212-32BF-D78A5D20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5BED-591A-4EF7-B648-3598E75F8906}" type="datetime1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1A2D4-BFA8-3584-E639-0B7C1F130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2B398-F60E-F550-0F0B-AF7825BD6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359A-AAC0-47C2-8A77-5665A601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9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EA3F6-6910-3CCE-22A1-F27BE0F15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EA3B95-B9C5-2C51-A6FA-89A4A8EBCD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8993E9-77F4-713D-0295-FEFDB4050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02C9F-3006-54AA-6574-60AE66A12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A5A2-FB77-4998-A865-49C2B51F4F45}" type="datetime1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9C7FD-9633-6454-CEF4-6ED336091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E33C-D8D6-26DC-62C7-331ED583A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359A-AAC0-47C2-8A77-5665A601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61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E2295D-1775-233B-16F8-F8AD4A236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96C92-70EE-CBCD-E1E7-F26190F97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57DE3-4CB2-8158-8ADB-89ACAD7A75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65043-908E-4659-9275-A00A653BFA42}" type="datetime1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08F7C-ABD3-702B-CD0C-2C69D749B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664C3-C3E6-BAB7-1E12-2859844BC9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5359A-AAC0-47C2-8A77-5665A601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38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9EFE2-F794-81A4-B098-AFD3F66F0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7521" y="1056947"/>
            <a:ext cx="9860437" cy="1655762"/>
          </a:xfrm>
        </p:spPr>
        <p:txBody>
          <a:bodyPr>
            <a:normAutofit/>
          </a:bodyPr>
          <a:lstStyle/>
          <a:p>
            <a:r>
              <a:rPr lang="en-US" sz="4400" b="1" dirty="0"/>
              <a:t>The principle of optimality in </a:t>
            </a:r>
            <a:r>
              <a:rPr lang="en-US" sz="4400" b="1"/>
              <a:t>dynamic programming: </a:t>
            </a:r>
            <a:r>
              <a:rPr lang="en-US" sz="4400" b="1" dirty="0"/>
              <a:t>A pedagogical note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12B9A9-CD74-1B74-3396-7C590D03E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2948" y="4652660"/>
            <a:ext cx="5546103" cy="1655762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Presented by </a:t>
            </a:r>
            <a:r>
              <a:rPr lang="en-US" sz="2200" b="1" dirty="0"/>
              <a:t>Farshad Amiri</a:t>
            </a:r>
          </a:p>
          <a:p>
            <a:endParaRPr lang="en-US" sz="2200" b="1" dirty="0"/>
          </a:p>
          <a:p>
            <a:r>
              <a:rPr lang="en-US" sz="2200" dirty="0"/>
              <a:t>Course professor: </a:t>
            </a:r>
            <a:r>
              <a:rPr lang="en-US" sz="2200" b="1" dirty="0"/>
              <a:t>Fereshteh Azadi </a:t>
            </a:r>
            <a:r>
              <a:rPr lang="en-US" sz="2200" b="1" dirty="0" err="1"/>
              <a:t>Parand</a:t>
            </a:r>
            <a:endParaRPr lang="en-US" sz="2200" b="1" dirty="0"/>
          </a:p>
          <a:p>
            <a:r>
              <a:rPr lang="en-US" sz="2200" b="1" dirty="0"/>
              <a:t>Advanced Algorithms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398B53-51DB-64E6-CC8E-9413817A2949}"/>
              </a:ext>
            </a:extLst>
          </p:cNvPr>
          <p:cNvSpPr txBox="1"/>
          <p:nvPr/>
        </p:nvSpPr>
        <p:spPr>
          <a:xfrm>
            <a:off x="1404594" y="3059246"/>
            <a:ext cx="99452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Article by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Gulliver"/>
              </a:rPr>
              <a:t>Bar Light</a:t>
            </a:r>
          </a:p>
          <a:p>
            <a:r>
              <a:rPr lang="en-US" sz="1800" b="0" i="1" dirty="0">
                <a:solidFill>
                  <a:srgbClr val="000000"/>
                </a:solidFill>
                <a:effectLst/>
                <a:latin typeface="Gulliver-Italic"/>
              </a:rPr>
              <a:t>Business School and Institute of Operations Research and Analytics, </a:t>
            </a:r>
            <a:r>
              <a:rPr lang="en-US" sz="1800" b="1" i="1" dirty="0">
                <a:solidFill>
                  <a:srgbClr val="000000"/>
                </a:solidFill>
                <a:effectLst/>
                <a:latin typeface="Gulliver-Italic"/>
              </a:rPr>
              <a:t>National University of Singapore</a:t>
            </a:r>
          </a:p>
          <a:p>
            <a:br>
              <a:rPr lang="en-US" dirty="0"/>
            </a:br>
            <a:endParaRPr lang="en-US" sz="1800" b="0" i="0" dirty="0">
              <a:solidFill>
                <a:srgbClr val="000000"/>
              </a:solidFill>
              <a:effectLst/>
              <a:latin typeface="Gulliver"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C37B2A-A372-2D2B-0F91-91DAD1A2A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99094-3CBF-4A19-B1AF-D0ECF3ADBF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0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EE48D-510E-31C2-28AA-296E7C0FD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AB069-8734-AE5C-9974-0AFB671B3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DP generally being taught with “Finite problems” in books:</a:t>
            </a:r>
          </a:p>
          <a:p>
            <a:pPr lvl="1"/>
            <a:r>
              <a:rPr lang="en-US" dirty="0"/>
              <a:t>Finite or limited states (A with Graph specific number of nodes and edges)</a:t>
            </a:r>
          </a:p>
          <a:p>
            <a:pPr lvl="1"/>
            <a:r>
              <a:rPr lang="en-US" dirty="0"/>
              <a:t>Easy Recursive formula (finding supremum on finites states)</a:t>
            </a:r>
          </a:p>
          <a:p>
            <a:pPr lvl="1"/>
            <a:r>
              <a:rPr lang="en-US" dirty="0"/>
              <a:t>Well-behaved value </a:t>
            </a:r>
            <a:r>
              <a:rPr lang="en-US" dirty="0" err="1"/>
              <a:t>funcions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In real-world problems:</a:t>
            </a:r>
          </a:p>
          <a:p>
            <a:pPr marL="457200" lvl="1" indent="0">
              <a:buNone/>
            </a:pPr>
            <a:r>
              <a:rPr lang="en-US" dirty="0"/>
              <a:t>	states are </a:t>
            </a:r>
            <a:r>
              <a:rPr lang="en-US" dirty="0" err="1"/>
              <a:t>infinte</a:t>
            </a:r>
            <a:r>
              <a:rPr lang="en-US" dirty="0"/>
              <a:t> or continuous (Can be a real number)</a:t>
            </a:r>
          </a:p>
          <a:p>
            <a:pPr marL="457200" lvl="1" indent="0">
              <a:buNone/>
            </a:pPr>
            <a:r>
              <a:rPr lang="en-US" dirty="0"/>
              <a:t>	Value function should be Integrable: well-</a:t>
            </a:r>
            <a:r>
              <a:rPr lang="en-US" dirty="0" err="1"/>
              <a:t>behavedness</a:t>
            </a:r>
            <a:r>
              <a:rPr lang="en-US" dirty="0"/>
              <a:t> function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3134A-AC07-9F07-08ED-F851E27FD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359A-AAC0-47C2-8A77-5665A6015C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43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83865-EABE-17FC-BABF-5D747783B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– A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8C8DE-CAE3-3E1E-94AE-9F1A733EE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r" rtl="1"/>
            <a:r>
              <a:rPr lang="fa-IR" b="1" dirty="0"/>
              <a:t>چالشی که مقاله مطرح می‌کنه</a:t>
            </a:r>
          </a:p>
          <a:p>
            <a:pPr algn="r" rtl="1"/>
            <a:r>
              <a:rPr lang="fa-IR" dirty="0"/>
              <a:t>برنامه‌نویسی پویا (</a:t>
            </a:r>
            <a:r>
              <a:rPr lang="en-US" dirty="0"/>
              <a:t>DP) </a:t>
            </a:r>
            <a:r>
              <a:rPr lang="fa-IR" dirty="0"/>
              <a:t>معمولاً توی درس‌ها و کتاب‌ها با </a:t>
            </a:r>
            <a:r>
              <a:rPr lang="fa-IR" b="1" dirty="0"/>
              <a:t>مسائل متناهی</a:t>
            </a:r>
            <a:r>
              <a:rPr lang="fa-IR" dirty="0"/>
              <a:t> آموزش داده می‌شه: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/>
              <a:t>حالت‌ها (</a:t>
            </a:r>
            <a:r>
              <a:rPr lang="en-US" dirty="0"/>
              <a:t>states) </a:t>
            </a:r>
            <a:r>
              <a:rPr lang="fa-IR" dirty="0"/>
              <a:t>تعداد کمی دارن (مثلاً جدول فیبوناچی یا گراف با چند گره).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/>
              <a:t>فرمول بازگشتی (معادله بلمن) راحت تعریف می‌شه، چون فقط جمع و بیشینه/کمینه روی چند تا حالت داریم.</a:t>
            </a:r>
          </a:p>
          <a:p>
            <a:pPr algn="r" rtl="1"/>
            <a:r>
              <a:rPr lang="fa-IR" dirty="0"/>
              <a:t>ولی در مسائل واقعی (مثل کنترل موجودی، اقتصاد، یا مدل‌های پیوسته):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/>
              <a:t>حالت‌ها بی‌نهایت یا حتی پیوسته هستن (مثلاً موجودی می‌تونه یک عدد حقیقی باشه).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/>
              <a:t>اون وقت معادله بلمن باید شامل </a:t>
            </a:r>
            <a:r>
              <a:rPr lang="fa-IR" b="1" dirty="0"/>
              <a:t>انتگرال</a:t>
            </a:r>
            <a:r>
              <a:rPr lang="fa-IR" dirty="0"/>
              <a:t> بشه.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/>
              <a:t>برای اینکه انتگرال معنی‌دار باشه، لازم داریم که </a:t>
            </a:r>
            <a:r>
              <a:rPr lang="fa-IR" b="1" dirty="0"/>
              <a:t>تابع ارزش (</a:t>
            </a:r>
            <a:r>
              <a:rPr lang="en-US" b="1" dirty="0"/>
              <a:t>Value function)</a:t>
            </a:r>
            <a:r>
              <a:rPr lang="en-US" dirty="0"/>
              <a:t> «</a:t>
            </a:r>
            <a:r>
              <a:rPr lang="fa-IR" dirty="0"/>
              <a:t>خوب رفتار» باشه (یعنی قابل اندازه‌گیری و انتگرال‌پذیر باشه).</a:t>
            </a:r>
          </a:p>
          <a:p>
            <a:pPr algn="r" rtl="1"/>
            <a:r>
              <a:rPr lang="en-US" dirty="0"/>
              <a:t>🔴 </a:t>
            </a:r>
            <a:r>
              <a:rPr lang="fa-IR" dirty="0"/>
              <a:t>مشکل: معلوم نیست که تابع ارزش همیشه این خاصیت رو داشته باشه.</a:t>
            </a:r>
            <a:br>
              <a:rPr lang="fa-IR" dirty="0"/>
            </a:br>
            <a:r>
              <a:rPr lang="fa-IR" dirty="0"/>
              <a:t>اگر بدرفتار باشه → معادله بلمن اصلاً معنی نداره → اصل بهینگی (</a:t>
            </a:r>
            <a:r>
              <a:rPr lang="en-US" dirty="0"/>
              <a:t>Principle of Optimality) </a:t>
            </a:r>
            <a:r>
              <a:rPr lang="fa-IR" dirty="0"/>
              <a:t>هم قابل استفاده نیست.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A6DB8-F0C3-77BE-838F-FCB31116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359A-AAC0-47C2-8A77-5665A6015C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14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313C3-F023-1293-DF10-2CEDE16C4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Well-behaved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A7AF4-49A4-78CA-993E-FA3AC9EFA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Measurable</a:t>
            </a:r>
          </a:p>
          <a:p>
            <a:endParaRPr lang="en-US" dirty="0"/>
          </a:p>
          <a:p>
            <a:r>
              <a:rPr lang="en-US" dirty="0"/>
              <a:t>Integrable</a:t>
            </a:r>
          </a:p>
          <a:p>
            <a:endParaRPr lang="en-US" dirty="0"/>
          </a:p>
          <a:p>
            <a:r>
              <a:rPr lang="en-US" dirty="0"/>
              <a:t>Bounded / Proper Growth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CB2EB7-9206-B9C1-E293-075C1E61B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359A-AAC0-47C2-8A77-5665A6015C0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2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27E7E-F5F6-F8DA-CF3A-50A59379E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Measurable function (</a:t>
            </a:r>
            <a:r>
              <a:rPr lang="en-US"/>
              <a:t>Borel Measurable)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F30D7E-DB9F-D34B-A838-5B48AD9899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measurable if: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: 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 ∈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dirty="0"/>
                  <a:t>for all 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you take all the points where the function is ≤ some constant, that set itself must be a </a:t>
                </a:r>
                <a:r>
                  <a:rPr lang="en-US" b="1" dirty="0"/>
                  <a:t>measurable set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F30D7E-DB9F-D34B-A838-5B48AD9899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31D23-D54C-87A3-0CFC-09D450F1D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359A-AAC0-47C2-8A77-5665A6015C0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40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B9200-F65A-A444-DFCB-FD0492A0A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Measurable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84A5A2-EA7A-8803-114E-C6654AEC21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For Example: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is a measurable function because:</a:t>
                </a:r>
              </a:p>
              <a:p>
                <a:pPr marL="457200" lvl="1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b="1" dirty="0"/>
                  <a:t>  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 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en-US" b="1" dirty="0"/>
              </a:p>
              <a:p>
                <a:pPr marL="457200" lvl="1" indent="0" algn="ctr">
                  <a:buNone/>
                </a:pPr>
                <a:endParaRPr lang="en-US" dirty="0"/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ad>
                      <m:radPr>
                        <m:ctrlPr>
                          <a:rPr lang="en-US" sz="2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deg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e>
                    </m:rad>
                    <m:r>
                      <a:rPr lang="en-US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≤  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≤</m:t>
                    </m:r>
                  </m:oMath>
                </a14:m>
                <a:r>
                  <a:rPr lang="en-US" sz="28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+</m:t>
                    </m:r>
                    <m:rad>
                      <m:radPr>
                        <m:ctrlPr>
                          <a:rPr lang="en-US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deg>
                      <m:e>
                        <m:r>
                          <a:rPr lang="en-US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e>
                    </m:rad>
                  </m:oMath>
                </a14:m>
                <a:endParaRPr lang="en-US" sz="2800" b="1" dirty="0"/>
              </a:p>
              <a:p>
                <a:pPr marL="457200" lvl="1" indent="0" algn="ctr">
                  <a:buNone/>
                </a:pPr>
                <a:endParaRPr lang="en-US" sz="2800" b="1" dirty="0"/>
              </a:p>
              <a:p>
                <a:pPr marL="457200" lvl="1" indent="0" algn="ctr">
                  <a:buNone/>
                </a:pPr>
                <a:endParaRPr lang="en-US" sz="28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84A5A2-EA7A-8803-114E-C6654AEC21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95354-7501-B2FB-4665-9435F6B76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359A-AAC0-47C2-8A77-5665A6015C0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03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0BC02-AB03-ADBC-8103-06F64937E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- Measurable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EAC06-043B-FE02-332A-0220DE39E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SA" dirty="0"/>
              <a:t>توابع غیرقابل اندازه‌گیری خیلی «ساختگی» و غیرطبیعی هستن. توی مسائل واقعی (کنترل، اقتصاد، </a:t>
            </a:r>
            <a:r>
              <a:rPr lang="en-US" dirty="0"/>
              <a:t>RL) </a:t>
            </a:r>
            <a:r>
              <a:rPr lang="ar-SA" dirty="0"/>
              <a:t>معمولاً چنین چیزهایی ظاهر نمی‌شن. اما برای دقت ریاضی باید این امکان رو در نظر بگیریم.</a:t>
            </a:r>
            <a:endParaRPr lang="en-US" dirty="0"/>
          </a:p>
          <a:p>
            <a:pPr algn="r" rtl="1"/>
            <a:r>
              <a:rPr lang="ar-SA" dirty="0"/>
              <a:t>توابعی که روی </a:t>
            </a:r>
            <a:r>
              <a:rPr lang="ar-SA" b="1" dirty="0"/>
              <a:t>مجموعه‌های غیرقابل اندازه‌گیری</a:t>
            </a:r>
            <a:r>
              <a:rPr lang="ar-SA" dirty="0"/>
              <a:t> مثل </a:t>
            </a:r>
            <a:r>
              <a:rPr lang="ar-SA" b="1" dirty="0"/>
              <a:t>مجموعه </a:t>
            </a:r>
            <a:r>
              <a:rPr lang="en-US" b="1" dirty="0"/>
              <a:t>Vitali</a:t>
            </a:r>
            <a:r>
              <a:rPr lang="en-US" dirty="0"/>
              <a:t> </a:t>
            </a:r>
            <a:r>
              <a:rPr lang="ar-SA" dirty="0"/>
              <a:t>تعریف می‌شن</a:t>
            </a:r>
            <a:r>
              <a:rPr lang="en-US" dirty="0"/>
              <a:t> </a:t>
            </a:r>
            <a:r>
              <a:rPr lang="fa-IR" dirty="0"/>
              <a:t> بد رفتار هستند.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A8E93-9D64-3358-74AF-67911C8A8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359A-AAC0-47C2-8A77-5665A6015C0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45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65660-385A-87C3-2C68-2F66B876B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Unmeasurable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3BF69-0C3C-0FB5-A403-5D0789C34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Vitali Set  (On [0,1])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Take all real numbers in [0,1][0,1][0,1].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two numbers are equivalent if their difference is a rational number.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From each equivalence class, choose exactly one representative.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resulting collection of representatives is the </a:t>
            </a:r>
            <a:r>
              <a:rPr lang="en-US" b="1" dirty="0"/>
              <a:t>Vitali Set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F8B6A8-B9AC-D80C-F46A-D61B17CDF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359A-AAC0-47C2-8A77-5665A6015C0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60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2C01-697A-1602-DDAA-26E7A3D4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Integrablity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237B9E-185F-4304-8F62-F17C109503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function is </a:t>
                </a:r>
                <a:r>
                  <a:rPr lang="en-US" b="1" dirty="0"/>
                  <a:t>integrable</a:t>
                </a:r>
                <a:r>
                  <a:rPr lang="en-US" dirty="0"/>
                  <a:t> if its absolute value has a finite integral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∫∣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)∣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Needed to ensure Bellman equation produces finite values.</a:t>
                </a:r>
              </a:p>
              <a:p>
                <a:r>
                  <a:rPr lang="en-US" dirty="0"/>
                  <a:t>Some measurable functions are not integrable (their integrals diverge).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237B9E-185F-4304-8F62-F17C109503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C2632-498C-2F82-C4CD-15F526A7A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359A-AAC0-47C2-8A77-5665A6015C0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74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2C01-697A-1602-DDAA-26E7A3D4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UnIntegrable</a:t>
            </a:r>
            <a:r>
              <a:rPr lang="en-US" b="1" dirty="0"/>
              <a:t> function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237B9E-185F-4304-8F62-F17C109503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Integrable: 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 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    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  ✅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b="1" dirty="0" err="1"/>
                  <a:t>UnIntegrable</a:t>
                </a:r>
                <a:r>
                  <a:rPr lang="en-US" b="1" dirty="0"/>
                  <a:t>:  </a:t>
                </a: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 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  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dirty="0"/>
                      <m:t>integral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diverges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❌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237B9E-185F-4304-8F62-F17C109503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C2632-498C-2F82-C4CD-15F526A7A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359A-AAC0-47C2-8A77-5665A6015C0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013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5A22-E048-6792-5EA3-0E5E09EE9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Boundedness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BCCB64-F520-F6EF-F318-6A7A53082B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dirty="0"/>
                  <a:t>bounded</a:t>
                </a:r>
                <a:r>
                  <a:rPr lang="en-US" dirty="0"/>
                  <a:t> if there exists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with: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BCCB64-F520-F6EF-F318-6A7A53082B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A0934-9FB3-18A6-B8A1-3A1101E19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359A-AAC0-47C2-8A77-5665A6015C00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37149B-ACEA-7DD8-2A89-EE492FD60A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" t="6875" b="16031"/>
          <a:stretch/>
        </p:blipFill>
        <p:spPr>
          <a:xfrm>
            <a:off x="1970145" y="4001294"/>
            <a:ext cx="8251710" cy="194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948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D95D0-4D80-CF6F-04A1-2A46ABDF7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3E8F2-842B-95AC-02DB-B1A9230AB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b="1" dirty="0"/>
          </a:p>
          <a:p>
            <a:r>
              <a:rPr lang="en-US" sz="3200" b="1" dirty="0"/>
              <a:t>Transforming </a:t>
            </a:r>
            <a:r>
              <a:rPr lang="en-US" sz="3200" b="1" dirty="0">
                <a:solidFill>
                  <a:srgbClr val="FF0000"/>
                </a:solidFill>
              </a:rPr>
              <a:t>a </a:t>
            </a:r>
            <a:r>
              <a:rPr lang="en-US" sz="3200" b="1" i="0" dirty="0">
                <a:solidFill>
                  <a:srgbClr val="FF0000"/>
                </a:solidFill>
                <a:effectLst/>
              </a:rPr>
              <a:t>complex problem </a:t>
            </a:r>
            <a:r>
              <a:rPr lang="en-US" sz="3200" i="0" dirty="0">
                <a:solidFill>
                  <a:srgbClr val="000000"/>
                </a:solidFill>
                <a:effectLst/>
              </a:rPr>
              <a:t>into a </a:t>
            </a:r>
            <a:r>
              <a:rPr lang="en-US" sz="32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sequence of simpler problems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br>
              <a:rPr lang="en-US" sz="3200" dirty="0"/>
            </a:br>
            <a:endParaRPr lang="en-US" sz="3200" dirty="0"/>
          </a:p>
          <a:p>
            <a:r>
              <a:rPr lang="en-US" b="1" i="0" dirty="0">
                <a:solidFill>
                  <a:srgbClr val="000000"/>
                </a:solidFill>
                <a:effectLst/>
              </a:rPr>
              <a:t>an optimization approach</a:t>
            </a:r>
            <a:r>
              <a:rPr lang="en-US" sz="3200" b="1" dirty="0"/>
              <a:t> </a:t>
            </a:r>
            <a:br>
              <a:rPr lang="en-US" sz="3200" b="1" dirty="0"/>
            </a:br>
            <a:endParaRPr lang="en-US" sz="4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955059-1ACF-F034-D183-089484A0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359A-AAC0-47C2-8A77-5665A6015C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46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134F9-ECD0-BF86-C8FD-CB75AC2DD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Article’s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5CE22-7578-3FC1-6D10-C44551A69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5748"/>
            <a:ext cx="10515600" cy="685662"/>
          </a:xfrm>
        </p:spPr>
        <p:txBody>
          <a:bodyPr>
            <a:normAutofit/>
          </a:bodyPr>
          <a:lstStyle/>
          <a:p>
            <a:r>
              <a:rPr lang="en-US" dirty="0"/>
              <a:t>Extend </a:t>
            </a:r>
            <a:r>
              <a:rPr lang="en-US" dirty="0">
                <a:solidFill>
                  <a:schemeClr val="accent1"/>
                </a:solidFill>
              </a:rPr>
              <a:t>Principle of Optimality </a:t>
            </a:r>
            <a:r>
              <a:rPr lang="en-US" dirty="0"/>
              <a:t>to </a:t>
            </a:r>
            <a:r>
              <a:rPr lang="en-US" b="1" dirty="0" err="1"/>
              <a:t>Infinte</a:t>
            </a:r>
            <a:r>
              <a:rPr lang="en-US" b="1" dirty="0"/>
              <a:t> space </a:t>
            </a:r>
            <a:r>
              <a:rPr lang="en-US" dirty="0"/>
              <a:t>using </a:t>
            </a:r>
            <a:r>
              <a:rPr lang="en-US" b="1" dirty="0"/>
              <a:t>3 lemmas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51039-FEA1-4E53-EF42-DBB5BE19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359A-AAC0-47C2-8A77-5665A6015C00}" type="slidenum">
              <a:rPr lang="en-US" smtClean="0"/>
              <a:t>20</a:t>
            </a:fld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8B07C46-5426-F26D-E88F-35990F1B60BB}"/>
              </a:ext>
            </a:extLst>
          </p:cNvPr>
          <p:cNvSpPr/>
          <p:nvPr/>
        </p:nvSpPr>
        <p:spPr>
          <a:xfrm>
            <a:off x="1782417" y="3357597"/>
            <a:ext cx="450574" cy="2998753"/>
          </a:xfrm>
          <a:prstGeom prst="leftBrace">
            <a:avLst/>
          </a:prstGeom>
          <a:ln w="28575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CA7BD5-CB82-0BA6-1AA4-EFDB461F5804}"/>
              </a:ext>
            </a:extLst>
          </p:cNvPr>
          <p:cNvSpPr txBox="1"/>
          <p:nvPr/>
        </p:nvSpPr>
        <p:spPr>
          <a:xfrm>
            <a:off x="2232991" y="3357597"/>
            <a:ext cx="94024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Lemma 1: </a:t>
            </a:r>
            <a:r>
              <a:rPr lang="en-US" sz="2400" b="1" dirty="0">
                <a:solidFill>
                  <a:srgbClr val="0070C0"/>
                </a:solidFill>
              </a:rPr>
              <a:t>Measurability: </a:t>
            </a:r>
            <a:r>
              <a:rPr lang="en-US" sz="2400" dirty="0"/>
              <a:t>If 𝑓 is measurable, then 𝑇𝑓 is also measurable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Lemma 2</a:t>
            </a:r>
            <a:r>
              <a:rPr lang="fa-IR" sz="2400" dirty="0"/>
              <a:t>: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Properties of 𝑇: </a:t>
            </a:r>
            <a:r>
              <a:rPr lang="en-US" sz="2400" dirty="0"/>
              <a:t>monotonicity and boundedness are preserved</a:t>
            </a:r>
          </a:p>
          <a:p>
            <a:endParaRPr lang="en-US" sz="2400" dirty="0"/>
          </a:p>
          <a:p>
            <a:endParaRPr lang="fa-IR" sz="2400" dirty="0"/>
          </a:p>
          <a:p>
            <a:pPr marL="0" indent="0">
              <a:buNone/>
            </a:pPr>
            <a:r>
              <a:rPr lang="en-US" sz="2400" b="1" dirty="0"/>
              <a:t>Lemma 3: </a:t>
            </a:r>
            <a:r>
              <a:rPr lang="en-US" sz="2400" b="1" dirty="0">
                <a:solidFill>
                  <a:srgbClr val="0070C0"/>
                </a:solidFill>
              </a:rPr>
              <a:t>Contraction:</a:t>
            </a:r>
            <a:r>
              <a:rPr lang="en-US" sz="2400" dirty="0"/>
              <a:t> 𝑇 is a contraction → Banach Fixed Point Theorem ensures a unique solution</a:t>
            </a:r>
            <a:endParaRPr lang="fa-IR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895642-F262-1E87-0FF7-16E72D4F9EF5}"/>
              </a:ext>
            </a:extLst>
          </p:cNvPr>
          <p:cNvSpPr txBox="1"/>
          <p:nvPr/>
        </p:nvSpPr>
        <p:spPr>
          <a:xfrm>
            <a:off x="556591" y="4615628"/>
            <a:ext cx="13682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Lemmas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74AEBF-67E3-3B55-8187-6CF826CE3A1A}"/>
                  </a:ext>
                </a:extLst>
              </p:cNvPr>
              <p:cNvSpPr txBox="1"/>
              <p:nvPr/>
            </p:nvSpPr>
            <p:spPr>
              <a:xfrm>
                <a:off x="2994991" y="2399455"/>
                <a:ext cx="6559827" cy="663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𝑻𝒇</m:t>
                    </m:r>
                    <m:d>
                      <m:dPr>
                        <m:ctrlP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𝒔</m:t>
                        </m:r>
                      </m:e>
                    </m:d>
                    <m:r>
                      <a:rPr lang="en-US" sz="24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func>
                      <m:funcPr>
                        <m:ctrlP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a:rPr lang="en-US" sz="24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𝒔𝒖𝒑</m:t>
                            </m:r>
                          </m:e>
                          <m:lim>
                            <m:r>
                              <a:rPr lang="en-US" sz="24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𝒂</m:t>
                            </m:r>
                            <m:r>
                              <a:rPr lang="en-US" sz="2400" b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∈</m:t>
                            </m:r>
                            <m:r>
                              <a:rPr lang="en-US" sz="24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𝑨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𝒓</m:t>
                            </m:r>
                            <m:d>
                              <m:dPr>
                                <m:ctrlPr>
                                  <a:rPr lang="en-US" sz="24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𝒔</m:t>
                                </m:r>
                                <m:r>
                                  <a:rPr lang="en-US" sz="24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US" sz="24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𝒂</m:t>
                                </m:r>
                              </m:e>
                            </m:d>
                            <m:r>
                              <a:rPr lang="en-US" sz="24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a:rPr lang="en-US" sz="24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𝛃</m:t>
                            </m:r>
                            <m:nary>
                              <m:naryPr>
                                <m:subHide m:val="on"/>
                                <m:supHide m:val="on"/>
                                <m:ctrlPr>
                                  <a:rPr lang="en-US" sz="24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sz="2400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sz="2400" b="1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400" b="1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1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𝒔</m:t>
                                        </m:r>
                                      </m:e>
                                      <m:sup>
                                        <m:r>
                                          <a:rPr lang="en-US" sz="2400" b="1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nary>
                            <m:r>
                              <a:rPr lang="en-US" sz="24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 </m:t>
                            </m:r>
                            <m:r>
                              <a:rPr lang="en-US" sz="24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𝒑</m:t>
                            </m:r>
                            <m:d>
                              <m:dPr>
                                <m:ctrlPr>
                                  <a:rPr lang="en-US" sz="24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𝒔</m:t>
                                </m:r>
                                <m:r>
                                  <a:rPr lang="en-US" sz="24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US" sz="24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𝒂</m:t>
                                </m:r>
                                <m:r>
                                  <a:rPr lang="en-US" sz="24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US" sz="24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𝒅</m:t>
                                </m:r>
                                <m:sSup>
                                  <m:sSupPr>
                                    <m:ctrlPr>
                                      <a:rPr lang="en-US" sz="2400" b="1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𝒔</m:t>
                                    </m:r>
                                  </m:e>
                                  <m:sup>
                                    <m:r>
                                      <a:rPr lang="en-US" sz="2400" b="1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sz="24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endParaRPr lang="en-US" sz="24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74AEBF-67E3-3B55-8187-6CF826CE3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991" y="2399455"/>
                <a:ext cx="6559827" cy="6638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4030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0F570-01D6-E3E5-8F14-CA01B372E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86F46-7A92-3FE8-BBD6-3CD06D74D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D265F-CCAA-84EF-1515-44319359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359A-AAC0-47C2-8A77-5665A6015C00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6565A6-D124-09AB-56B5-93EEBB68631D}"/>
              </a:ext>
            </a:extLst>
          </p:cNvPr>
          <p:cNvSpPr/>
          <p:nvPr/>
        </p:nvSpPr>
        <p:spPr>
          <a:xfrm>
            <a:off x="2378757" y="1567233"/>
            <a:ext cx="1775791" cy="12059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Finite States</a:t>
            </a:r>
          </a:p>
          <a:p>
            <a:pPr algn="ctr"/>
            <a:r>
              <a:rPr lang="en-US" dirty="0"/>
              <a:t>(small, discrete)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EB0DE0FC-88C3-7709-AFE0-F5DA03F62434}"/>
              </a:ext>
            </a:extLst>
          </p:cNvPr>
          <p:cNvSpPr/>
          <p:nvPr/>
        </p:nvSpPr>
        <p:spPr>
          <a:xfrm>
            <a:off x="3101001" y="2821299"/>
            <a:ext cx="331304" cy="502611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D36ADBA0-73AE-8BE0-3036-0BA0FCA6CDF8}"/>
              </a:ext>
            </a:extLst>
          </p:cNvPr>
          <p:cNvSpPr/>
          <p:nvPr/>
        </p:nvSpPr>
        <p:spPr>
          <a:xfrm>
            <a:off x="1576172" y="3391379"/>
            <a:ext cx="3486158" cy="1512681"/>
          </a:xfrm>
          <a:prstGeom prst="foldedCorner">
            <a:avLst>
              <a:gd name="adj" fmla="val 1579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✅ </a:t>
            </a:r>
            <a:r>
              <a:rPr lang="en-US" b="1" dirty="0"/>
              <a:t>Value function = table</a:t>
            </a:r>
          </a:p>
          <a:p>
            <a:r>
              <a:rPr lang="en-US" b="1" dirty="0"/>
              <a:t>✅ Sums instead of integrals</a:t>
            </a:r>
          </a:p>
          <a:p>
            <a:r>
              <a:rPr lang="en-US" b="1" dirty="0"/>
              <a:t>✅ Always measurable</a:t>
            </a:r>
          </a:p>
          <a:p>
            <a:r>
              <a:rPr lang="en-US" b="1" dirty="0"/>
              <a:t>✅ Bellman equation works easily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2E57263-F08E-063D-BC5C-6A82D263B6FA}"/>
              </a:ext>
            </a:extLst>
          </p:cNvPr>
          <p:cNvSpPr/>
          <p:nvPr/>
        </p:nvSpPr>
        <p:spPr>
          <a:xfrm>
            <a:off x="1194348" y="5507875"/>
            <a:ext cx="4060139" cy="74212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Principle of Optimality holds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D7C89B5A-860B-40D3-C0D1-92E44FDAA341}"/>
              </a:ext>
            </a:extLst>
          </p:cNvPr>
          <p:cNvSpPr/>
          <p:nvPr/>
        </p:nvSpPr>
        <p:spPr>
          <a:xfrm>
            <a:off x="3117565" y="4954662"/>
            <a:ext cx="331304" cy="502611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736A58-F69E-FD3E-C93B-C5C97D76DAB7}"/>
              </a:ext>
            </a:extLst>
          </p:cNvPr>
          <p:cNvSpPr txBox="1"/>
          <p:nvPr/>
        </p:nvSpPr>
        <p:spPr>
          <a:xfrm>
            <a:off x="5638800" y="2971800"/>
            <a:ext cx="6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a-I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726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32E84-5560-F762-822C-913037CB5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++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49517-3233-89B6-489C-27E2B0D69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DP – Principle of Optimality</a:t>
            </a:r>
          </a:p>
          <a:p>
            <a:r>
              <a:rPr lang="en-US" dirty="0"/>
              <a:t>Bellman equation: (State, action, value functions + Bellman examples like grid </a:t>
            </a:r>
            <a:r>
              <a:rPr lang="en-US" dirty="0" err="1"/>
              <a:t>grid</a:t>
            </a:r>
            <a:r>
              <a:rPr lang="en-US" dirty="0"/>
              <a:t> shortest path)</a:t>
            </a:r>
          </a:p>
          <a:p>
            <a:r>
              <a:rPr lang="en-US" dirty="0"/>
              <a:t>Bellman in RL – explain discount factor</a:t>
            </a:r>
          </a:p>
          <a:p>
            <a:r>
              <a:rPr lang="en-US" dirty="0"/>
              <a:t>Challenge of Infinite / Continuous spaces</a:t>
            </a:r>
          </a:p>
          <a:p>
            <a:r>
              <a:rPr lang="en-US" dirty="0"/>
              <a:t>Article’s purpose: 3 Lemmas</a:t>
            </a:r>
          </a:p>
          <a:p>
            <a:r>
              <a:rPr lang="en-US" dirty="0"/>
              <a:t>Infer that Bellman is extendible to Infinite / Continuous spaces</a:t>
            </a:r>
          </a:p>
          <a:p>
            <a:r>
              <a:rPr lang="en-US" dirty="0"/>
              <a:t>Examples: 7 cases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AAAD5-2B22-BCB7-9B27-003199FB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359A-AAC0-47C2-8A77-5665A6015C0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6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A6A3D-E168-5D09-7E92-335DC41D2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++ Outline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6866D-0AB8-2B38-6098-B30D2F96F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359A-AAC0-47C2-8A77-5665A6015C00}" type="slidenum">
              <a:rPr lang="en-US" smtClean="0"/>
              <a:t>23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AD2DAEF-BB14-B048-34F0-8289F605B9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85305"/>
            <a:ext cx="10749742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DP and the Principle of Optimality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Bellman Equation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States, Actions, Value Functions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Simple DP Examples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3. Challenge: Infinite &amp; Continuous State Spaces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Main Idea of the Paper: Extending Optimality to Infinite Spaces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Introduce 3 Key Lemmas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 how </a:t>
            </a:r>
            <a:r>
              <a:rPr lang="en-US" altLang="en-US" dirty="0">
                <a:latin typeface="Arial" panose="020B0604020202020204" pitchFamily="34" charset="0"/>
              </a:rPr>
              <a:t>they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extend Bellman &amp; Optimality Principle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Example Cases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016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9DC62-C8A1-E650-8ED5-4413885B4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++ DP on Dijkstra’s algorithm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C8406-C41F-D12D-9055-4B89E1C60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359A-AAC0-47C2-8A77-5665A6015C00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110FE13-5465-5DC3-631F-3B2CC9B5BC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97839"/>
            <a:ext cx="1033955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Optimal substructure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shortest path from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source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via some node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can be built from the shortest path from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source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plus the edge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u→v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is the key property of DP: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solutions of subproblems can be reused to solve bigger problems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2149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EC3FE-3EEE-D751-4BC6-53D4B5038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 1: </a:t>
            </a:r>
            <a:r>
              <a:rPr lang="en-US" b="1" dirty="0"/>
              <a:t>Preservation of measurability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45F9DD-B5A0-C835-8E36-60032A6B21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If the value function is measurable, then applying the Bellman operator keeps it measurable.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marR="0" indent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𝑇𝑓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  <m:r>
                                <a:rPr lang="en-US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∈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  <m:nary>
                                <m:naryPr>
                                  <m:subHide m:val="on"/>
                                  <m:supHide m:val="on"/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 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indent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/>
                  <a:t>We need the integral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∫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sepChr m:val="∣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to be well-defined.</a:t>
                </a:r>
              </a:p>
              <a:p>
                <a:r>
                  <a:rPr lang="en-US" dirty="0"/>
                  <a:t>This requires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to be measurable.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45F9DD-B5A0-C835-8E36-60032A6B21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6B75B-7EEA-1E8D-C1E6-EDBCC3730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359A-AAC0-47C2-8A77-5665A6015C0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725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EC3FE-3EEE-D751-4BC6-53D4B5038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 1: </a:t>
            </a:r>
            <a:r>
              <a:rPr lang="en-US" b="1" dirty="0"/>
              <a:t>Preservation of measurability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45F9DD-B5A0-C835-8E36-60032A6B21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Lemma 1 guarantees:</a:t>
                </a: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m:rPr>
                          <m:nor/>
                        </m:rPr>
                        <a:rPr lang="en-US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measurable</m:t>
                      </m:r>
                      <m:r>
                        <m:rPr>
                          <m:nor/>
                        </m:rPr>
                        <a:rPr lang="en-US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  </m:t>
                      </m:r>
                      <m:r>
                        <a:rPr lang="en-US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⇒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  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𝑇𝑓</m:t>
                      </m:r>
                      <m:r>
                        <m:rPr>
                          <m:nor/>
                        </m:rPr>
                        <a:rPr lang="en-US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measurable</m:t>
                      </m:r>
                    </m:oMath>
                  </m:oMathPara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 the Bellman equation is mathematically valid in infinite/continuous spaces.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Intuition: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“Well-behaved in → well-behaved out.”</a:t>
                </a:r>
              </a:p>
              <a:p>
                <a:pPr marL="0" indent="0">
                  <a:buNone/>
                </a:pPr>
                <a:r>
                  <a:rPr lang="en-US" dirty="0"/>
                  <a:t>The Bellman operator does not break measurability.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45F9DD-B5A0-C835-8E36-60032A6B21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6B75B-7EEA-1E8D-C1E6-EDBCC3730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359A-AAC0-47C2-8A77-5665A6015C0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04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EC3FE-3EEE-D751-4BC6-53D4B5038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- 1</a:t>
            </a:r>
            <a:r>
              <a:rPr lang="en-US" baseline="30000" dirty="0"/>
              <a:t>st</a:t>
            </a:r>
            <a:r>
              <a:rPr lang="en-US" dirty="0"/>
              <a:t> Lemma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5F9DD-B5A0-C835-8E36-60032A6B2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/>
              <a:t>لم ۱ می‌گه: «اگه اول کار با یک تابع سالم شروع کنیم، معادله بلمن باعث نمی‌شه تابع خراب بشه».</a:t>
            </a:r>
            <a:endParaRPr lang="en-US" dirty="0"/>
          </a:p>
          <a:p>
            <a:pPr algn="r" rtl="1"/>
            <a:r>
              <a:rPr lang="fa-IR" dirty="0"/>
              <a:t>اینطوری می‌تونیم مطمئن باشیم که در فضای نامتناهی هم همچنان معادله بلمن معتبر باقی می‌مونه.</a:t>
            </a:r>
            <a:endParaRPr lang="en-US" dirty="0"/>
          </a:p>
          <a:p>
            <a:pPr algn="r" rtl="1"/>
            <a:endParaRPr lang="en-US" dirty="0"/>
          </a:p>
          <a:p>
            <a:pPr algn="r" rtl="1"/>
            <a:r>
              <a:rPr lang="en-US" dirty="0"/>
              <a:t>Preservation of measurability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/>
              <a:t>اگر </a:t>
            </a:r>
            <a:r>
              <a:rPr lang="en-US" dirty="0"/>
              <a:t> f </a:t>
            </a:r>
            <a:r>
              <a:rPr lang="fa-IR" dirty="0"/>
              <a:t>یک تابع قابل اندازه‌گیری باشه (یعنی «خوب‌رفتار» باشه)،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/>
              <a:t>اون وقت وقتی عملگر بلمن </a:t>
            </a:r>
            <a:r>
              <a:rPr lang="en-US" dirty="0"/>
              <a:t>T </a:t>
            </a:r>
            <a:r>
              <a:rPr lang="fa-IR" dirty="0"/>
              <a:t>رو روی </a:t>
            </a:r>
            <a:r>
              <a:rPr lang="en-US" dirty="0"/>
              <a:t>f </a:t>
            </a:r>
            <a:r>
              <a:rPr lang="fa-IR" dirty="0"/>
              <a:t>اعمال کنیم،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/>
              <a:t>خروجی </a:t>
            </a:r>
            <a:r>
              <a:rPr lang="en-US" dirty="0" err="1"/>
              <a:t>Tf</a:t>
            </a:r>
            <a:r>
              <a:rPr lang="en-US" dirty="0"/>
              <a:t> </a:t>
            </a:r>
            <a:r>
              <a:rPr lang="fa-IR" dirty="0"/>
              <a:t>هم دوباره یک تابع قابل اندازه‌گیری خواهد بود.</a:t>
            </a:r>
          </a:p>
          <a:p>
            <a:pPr algn="r" rtl="1"/>
            <a:endParaRPr lang="fa-IR" dirty="0"/>
          </a:p>
          <a:p>
            <a:pPr algn="r" rt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6B75B-7EEA-1E8D-C1E6-EDBCC3730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359A-AAC0-47C2-8A77-5665A6015C0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642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AC268-2C75-8846-3A6D-4D0E3FCB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 1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76C0F1-E345-0536-B13A-221DB6590F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Step 1.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measurable, then</a:t>
                </a:r>
              </a:p>
              <a:p>
                <a:endParaRPr lang="en-US" dirty="0"/>
              </a:p>
              <a:p>
                <a:r>
                  <a:rPr lang="en-US" dirty="0"/>
                  <a:t> is measurable (standard fact: integral of a measurable function </a:t>
                </a:r>
                <a:r>
                  <a:rPr lang="en-US" dirty="0" err="1"/>
                  <a:t>w.r.t.</a:t>
                </a:r>
                <a:r>
                  <a:rPr lang="en-US" dirty="0"/>
                  <a:t> a measurable kernel).</a:t>
                </a:r>
              </a:p>
              <a:p>
                <a:r>
                  <a:rPr lang="en-US" b="1" dirty="0"/>
                  <a:t>Step 2.</a:t>
                </a:r>
                <a:r>
                  <a:rPr lang="en-US" dirty="0"/>
                  <a:t> Add reward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and discount factor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→ still measurable.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76C0F1-E345-0536-B13A-221DB6590F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6F89E-943C-A1DD-B5A7-32EA60D90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359A-AAC0-47C2-8A77-5665A6015C0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197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7A6FE-98BA-8E2C-484B-9B0DE46EB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 1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5A2F27-97C7-D32E-4D14-E70AC9FEF4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b="1" dirty="0"/>
                  <a:t>Step 3.</a:t>
                </a:r>
                <a:r>
                  <a:rPr lang="en-US" dirty="0"/>
                  <a:t> For a measurable policy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is measurable (composition of measurable maps).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Step 4. For the optimality operator: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Either pick measurable selectors, </a:t>
                </a:r>
                <a:r>
                  <a:rPr lang="en-US" dirty="0" err="1"/>
                  <a:t>orUse</a:t>
                </a:r>
                <a:r>
                  <a:rPr lang="en-US" dirty="0"/>
                  <a:t> sup over a countable dense </a:t>
                </a:r>
                <a:r>
                  <a:rPr lang="en-US" dirty="0" err="1"/>
                  <a:t>subset.Both</a:t>
                </a:r>
                <a:r>
                  <a:rPr lang="en-US" dirty="0"/>
                  <a:t> ways → measurable.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Conclusion:</a:t>
                </a:r>
                <a:br>
                  <a:rPr lang="en-US" dirty="0"/>
                </a:b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measurable, then both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​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:r>
                  <a:rPr lang="en-US" dirty="0" err="1"/>
                  <a:t>Tf</a:t>
                </a:r>
                <a:r>
                  <a:rPr lang="en-US" dirty="0"/>
                  <a:t> are measurable.</a:t>
                </a:r>
                <a:br>
                  <a:rPr lang="en-US" dirty="0"/>
                </a:br>
                <a:r>
                  <a:rPr lang="en-US" b="1" dirty="0"/>
                  <a:t>Bellman updates preserve measurability.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5A2F27-97C7-D32E-4D14-E70AC9FEF4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BB952-1285-FDB0-C790-8CDC26C42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359A-AAC0-47C2-8A77-5665A6015C0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82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CCD12-6018-C093-D1BF-F6A6EFC52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of Optimality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F20E0-D14C-B120-8268-D87CC3272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Optimal solution </a:t>
            </a:r>
            <a:r>
              <a:rPr lang="en-US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to a dynamic optimization problem can be found by combining the </a:t>
            </a:r>
            <a:r>
              <a:rPr lang="en-US" b="1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optimal solutions </a:t>
            </a:r>
            <a:r>
              <a:rPr lang="en-US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to its </a:t>
            </a:r>
            <a:r>
              <a:rPr lang="en-US" b="1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sub-problems</a:t>
            </a:r>
            <a:r>
              <a:rPr lang="en-US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.</a:t>
            </a:r>
          </a:p>
          <a:p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AD45751-8834-F838-7B02-49EC190D0CE6}"/>
              </a:ext>
            </a:extLst>
          </p:cNvPr>
          <p:cNvGrpSpPr/>
          <p:nvPr/>
        </p:nvGrpSpPr>
        <p:grpSpPr>
          <a:xfrm>
            <a:off x="1536838" y="3005926"/>
            <a:ext cx="9295157" cy="3059715"/>
            <a:chOff x="1404316" y="2535474"/>
            <a:chExt cx="9295157" cy="3059715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80D6C1D-3FF9-2131-EE67-378460FA26D4}"/>
                </a:ext>
              </a:extLst>
            </p:cNvPr>
            <p:cNvCxnSpPr>
              <a:cxnSpLocks/>
              <a:stCxn id="13" idx="2"/>
              <a:endCxn id="42" idx="0"/>
            </p:cNvCxnSpPr>
            <p:nvPr/>
          </p:nvCxnSpPr>
          <p:spPr>
            <a:xfrm flipH="1">
              <a:off x="2242516" y="3570728"/>
              <a:ext cx="3740840" cy="107483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A97CDA57-A88E-CA7F-4C28-40CCA9F3A387}"/>
                </a:ext>
              </a:extLst>
            </p:cNvPr>
            <p:cNvGrpSpPr/>
            <p:nvPr/>
          </p:nvGrpSpPr>
          <p:grpSpPr>
            <a:xfrm>
              <a:off x="1404316" y="2535474"/>
              <a:ext cx="9295157" cy="3059715"/>
              <a:chOff x="1404316" y="2535474"/>
              <a:chExt cx="9295157" cy="3059715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34A11C47-FC12-FB7B-3681-1AA4B9D58157}"/>
                  </a:ext>
                </a:extLst>
              </p:cNvPr>
              <p:cNvSpPr/>
              <p:nvPr/>
            </p:nvSpPr>
            <p:spPr>
              <a:xfrm>
                <a:off x="5363817" y="2904806"/>
                <a:ext cx="1239078" cy="66592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Problem</a:t>
                </a:r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04C6F860-640C-2022-3459-0F2BD6A8701A}"/>
                  </a:ext>
                </a:extLst>
              </p:cNvPr>
              <p:cNvSpPr/>
              <p:nvPr/>
            </p:nvSpPr>
            <p:spPr>
              <a:xfrm>
                <a:off x="1404316" y="4645562"/>
                <a:ext cx="1676400" cy="596347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Sub_problem</a:t>
                </a:r>
                <a:r>
                  <a:rPr lang="en-US" dirty="0"/>
                  <a:t> 1</a:t>
                </a:r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FFA4469E-2A09-CCB8-18F0-3009EDA73127}"/>
                  </a:ext>
                </a:extLst>
              </p:cNvPr>
              <p:cNvCxnSpPr>
                <a:cxnSpLocks/>
                <a:stCxn id="13" idx="2"/>
                <a:endCxn id="56" idx="0"/>
              </p:cNvCxnSpPr>
              <p:nvPr/>
            </p:nvCxnSpPr>
            <p:spPr>
              <a:xfrm flipH="1">
                <a:off x="4775752" y="3570728"/>
                <a:ext cx="1207604" cy="107918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76A14A07-44E3-ABD7-661C-EBD226523C02}"/>
                  </a:ext>
                </a:extLst>
              </p:cNvPr>
              <p:cNvCxnSpPr>
                <a:cxnSpLocks/>
                <a:stCxn id="13" idx="2"/>
                <a:endCxn id="57" idx="0"/>
              </p:cNvCxnSpPr>
              <p:nvPr/>
            </p:nvCxnSpPr>
            <p:spPr>
              <a:xfrm>
                <a:off x="5983356" y="3570728"/>
                <a:ext cx="1325632" cy="107918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2B1C3AD2-6ACC-C6A4-BBC9-EF2981CE7A22}"/>
                  </a:ext>
                </a:extLst>
              </p:cNvPr>
              <p:cNvCxnSpPr>
                <a:cxnSpLocks/>
                <a:stCxn id="13" idx="2"/>
                <a:endCxn id="58" idx="0"/>
              </p:cNvCxnSpPr>
              <p:nvPr/>
            </p:nvCxnSpPr>
            <p:spPr>
              <a:xfrm>
                <a:off x="5983356" y="3570728"/>
                <a:ext cx="3877917" cy="107483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3283BDC5-3E1D-0E03-BF3D-E7B7DB0825D0}"/>
                  </a:ext>
                </a:extLst>
              </p:cNvPr>
              <p:cNvSpPr/>
              <p:nvPr/>
            </p:nvSpPr>
            <p:spPr>
              <a:xfrm>
                <a:off x="3937552" y="4649909"/>
                <a:ext cx="1676400" cy="596347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Sub_problem</a:t>
                </a:r>
                <a:r>
                  <a:rPr lang="en-US" dirty="0"/>
                  <a:t> 2</a:t>
                </a:r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495AD788-3319-1D65-5B6A-7CE0DA4AED3D}"/>
                  </a:ext>
                </a:extLst>
              </p:cNvPr>
              <p:cNvSpPr/>
              <p:nvPr/>
            </p:nvSpPr>
            <p:spPr>
              <a:xfrm>
                <a:off x="6470788" y="4649909"/>
                <a:ext cx="1676400" cy="596347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Sub_problem</a:t>
                </a:r>
                <a:r>
                  <a:rPr lang="en-US" dirty="0"/>
                  <a:t> 3</a:t>
                </a:r>
              </a:p>
            </p:txBody>
          </p: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EE5E75B2-A9A8-A1E4-3053-2304C9A22B53}"/>
                  </a:ext>
                </a:extLst>
              </p:cNvPr>
              <p:cNvSpPr/>
              <p:nvPr/>
            </p:nvSpPr>
            <p:spPr>
              <a:xfrm>
                <a:off x="9023073" y="4645561"/>
                <a:ext cx="1676400" cy="596347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Sub_problem</a:t>
                </a:r>
                <a:r>
                  <a:rPr lang="en-US" dirty="0"/>
                  <a:t> 4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91C2A39-F5A0-7D07-CCCD-EF212145B02E}"/>
                  </a:ext>
                </a:extLst>
              </p:cNvPr>
              <p:cNvSpPr txBox="1"/>
              <p:nvPr/>
            </p:nvSpPr>
            <p:spPr>
              <a:xfrm>
                <a:off x="5503379" y="2535474"/>
                <a:ext cx="9674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</a:rPr>
                  <a:t>Optimal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7A8CA47-99B8-6BC5-EA9E-337019392F53}"/>
                  </a:ext>
                </a:extLst>
              </p:cNvPr>
              <p:cNvSpPr txBox="1"/>
              <p:nvPr/>
            </p:nvSpPr>
            <p:spPr>
              <a:xfrm>
                <a:off x="4356859" y="5220999"/>
                <a:ext cx="9674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</a:rPr>
                  <a:t>Optimal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A5F1304-F82A-719E-6105-5DAA30EA2748}"/>
                  </a:ext>
                </a:extLst>
              </p:cNvPr>
              <p:cNvSpPr txBox="1"/>
              <p:nvPr/>
            </p:nvSpPr>
            <p:spPr>
              <a:xfrm>
                <a:off x="1738366" y="5225857"/>
                <a:ext cx="9674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</a:rPr>
                  <a:t>Optimal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28F3C8C-764C-9EF9-98FD-8D23100E275C}"/>
                  </a:ext>
                </a:extLst>
              </p:cNvPr>
              <p:cNvSpPr txBox="1"/>
              <p:nvPr/>
            </p:nvSpPr>
            <p:spPr>
              <a:xfrm>
                <a:off x="6814618" y="5220999"/>
                <a:ext cx="9674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</a:rPr>
                  <a:t>Optimal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1AE1490-FE7F-194B-DD82-2CE2A0DD6A64}"/>
                  </a:ext>
                </a:extLst>
              </p:cNvPr>
              <p:cNvSpPr txBox="1"/>
              <p:nvPr/>
            </p:nvSpPr>
            <p:spPr>
              <a:xfrm>
                <a:off x="9442381" y="5220999"/>
                <a:ext cx="9674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</a:rPr>
                  <a:t>Optimal</a:t>
                </a:r>
              </a:p>
            </p:txBody>
          </p:sp>
        </p:grpSp>
      </p:grpSp>
      <p:sp>
        <p:nvSpPr>
          <p:cNvPr id="90" name="Slide Number Placeholder 89">
            <a:extLst>
              <a:ext uri="{FF2B5EF4-FFF2-40B4-BE49-F238E27FC236}">
                <a16:creationId xmlns:a16="http://schemas.microsoft.com/office/drawing/2014/main" id="{55E2D617-AB11-7E5E-32C2-8515F9977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359A-AAC0-47C2-8A77-5665A6015C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072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019C4-6500-91F4-8D96-10A60DEC6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- 1</a:t>
            </a:r>
            <a:r>
              <a:rPr lang="en-US" baseline="30000" dirty="0"/>
              <a:t>st</a:t>
            </a:r>
            <a:r>
              <a:rPr lang="en-US" dirty="0"/>
              <a:t> Lemma 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D2C53-69E3-22A4-8DEC-E24E58631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integrating a measurable function against a measurable kernel gives a measurable parameterized integral; sums and </a:t>
            </a:r>
            <a:r>
              <a:rPr lang="en-US" dirty="0" err="1"/>
              <a:t>scalings</a:t>
            </a:r>
            <a:r>
              <a:rPr lang="en-US" dirty="0"/>
              <a:t> preserve measurability; and taking sup over actions is handled either by measurable selection or by approximating the sup with a countable sup.</a:t>
            </a:r>
          </a:p>
          <a:p>
            <a:endParaRPr lang="en-US" dirty="0"/>
          </a:p>
          <a:p>
            <a:r>
              <a:rPr lang="en-US" dirty="0"/>
              <a:t>In practice (most applied models) these technical conditions hold: transition kernels and reward/cost functions are continuous or Borel measurable, and action spaces are nice (metric, compact, or separable), so Lemma 1 applies without worry.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4862B-1CFC-3DD4-ECCD-21A0FD2D0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359A-AAC0-47C2-8A77-5665A6015C0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35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8CFD-5EF9-9D4E-2071-19FC5AD74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9C885-2112-C312-44C6-62EC3CD31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b="1" dirty="0"/>
              <a:t>لم ۱ → فقط تضمین «قابل تعریف بودن»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/>
              <a:t>لم ۱ می‌گه: اگر تابع ارزش </a:t>
            </a:r>
            <a:r>
              <a:rPr lang="en-US" dirty="0"/>
              <a:t>measurable </a:t>
            </a:r>
            <a:r>
              <a:rPr lang="fa-IR" dirty="0"/>
              <a:t>باشه، خروجی اپراتور بلمن هم </a:t>
            </a:r>
            <a:r>
              <a:rPr lang="en-US" dirty="0"/>
              <a:t>measurable </a:t>
            </a:r>
            <a:r>
              <a:rPr lang="fa-IR" dirty="0"/>
              <a:t>می‌مونه.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/>
              <a:t>این یعنی معادله بلمن در فضای پیوسته/نامتناهی </a:t>
            </a:r>
            <a:r>
              <a:rPr lang="fa-IR" b="1" dirty="0"/>
              <a:t>بی‌معنی نمی‌شه</a:t>
            </a:r>
            <a:r>
              <a:rPr lang="fa-IR" dirty="0"/>
              <a:t>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/>
              <a:t>پس از نظر ریاضی: «بلمن </a:t>
            </a:r>
            <a:r>
              <a:rPr lang="en-US" dirty="0"/>
              <a:t>equation </a:t>
            </a:r>
            <a:r>
              <a:rPr lang="en-US" i="1" dirty="0"/>
              <a:t>well-defined</a:t>
            </a:r>
            <a:r>
              <a:rPr lang="en-US" dirty="0"/>
              <a:t> </a:t>
            </a:r>
            <a:r>
              <a:rPr lang="fa-IR" dirty="0"/>
              <a:t>هست».</a:t>
            </a:r>
          </a:p>
          <a:p>
            <a:pPr algn="r" rtl="1"/>
            <a:r>
              <a:rPr lang="fa-IR" dirty="0"/>
              <a:t>ولی… همین کافی نیست. چون ما هنوز نمی‌دونیم: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/>
              <a:t>آیا اصلاً یک جواب یکتا (</a:t>
            </a:r>
            <a:r>
              <a:rPr lang="en-US" dirty="0"/>
              <a:t>unique solution) </a:t>
            </a:r>
            <a:r>
              <a:rPr lang="fa-IR" dirty="0"/>
              <a:t>وجود داره؟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/>
              <a:t>آیا الگوریتم‌های </a:t>
            </a:r>
            <a:r>
              <a:rPr lang="en-US" dirty="0"/>
              <a:t>DP (value iteration) </a:t>
            </a:r>
            <a:r>
              <a:rPr lang="fa-IR" dirty="0"/>
              <a:t>به اون جواب همگرا می‌شن؟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48B9C6-A093-719A-4358-F507AE186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359A-AAC0-47C2-8A77-5665A6015C0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192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0EA6E-09FD-039C-4897-5D4F64C7C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7B0D6-D6F9-1E89-C5B4-1E4F2057A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b="1" dirty="0"/>
              <a:t>🟢 </a:t>
            </a:r>
            <a:r>
              <a:rPr lang="fa-IR" b="1" dirty="0"/>
              <a:t>لم ۲ → خواص ریاضی اپراتور بلمن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/>
              <a:t>لم ۲ بررسی می‌کنه که اپراتور </a:t>
            </a:r>
            <a:r>
              <a:rPr lang="en-US" dirty="0"/>
              <a:t>TTT </a:t>
            </a:r>
            <a:r>
              <a:rPr lang="fa-IR" dirty="0"/>
              <a:t>خاصیت‌هایی مثل </a:t>
            </a:r>
            <a:r>
              <a:rPr lang="en-US" b="1" dirty="0"/>
              <a:t>monotonicity</a:t>
            </a:r>
            <a:r>
              <a:rPr lang="en-US" dirty="0"/>
              <a:t> </a:t>
            </a:r>
            <a:r>
              <a:rPr lang="fa-IR" dirty="0"/>
              <a:t>و </a:t>
            </a:r>
            <a:r>
              <a:rPr lang="en-US" b="1" dirty="0"/>
              <a:t>discounting</a:t>
            </a:r>
            <a:r>
              <a:rPr lang="en-US" dirty="0"/>
              <a:t> </a:t>
            </a:r>
            <a:r>
              <a:rPr lang="fa-IR" dirty="0"/>
              <a:t>رو داره.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/>
              <a:t>یعنی اگه یک تابع از دیگری بزرگ‌تر باشه، بعد از اعمال </a:t>
            </a:r>
            <a:r>
              <a:rPr lang="en-US" dirty="0"/>
              <a:t>TTT </a:t>
            </a:r>
            <a:r>
              <a:rPr lang="fa-IR" dirty="0"/>
              <a:t>هم همین ترتیب حفظ می‌شه.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/>
              <a:t>و همچنین اثر ضریب تنزیل </a:t>
            </a:r>
            <a:r>
              <a:rPr lang="el-GR" dirty="0"/>
              <a:t>β&lt;1\</a:t>
            </a:r>
            <a:r>
              <a:rPr lang="en-US" dirty="0"/>
              <a:t>beta &lt; 1</a:t>
            </a:r>
            <a:r>
              <a:rPr lang="el-GR" dirty="0"/>
              <a:t>β&lt;1 </a:t>
            </a:r>
            <a:r>
              <a:rPr lang="fa-IR" dirty="0"/>
              <a:t>تضمین می‌کنه که مقادیر «کوچک‌تر و کنترل‌شده‌تر» بشن.</a:t>
            </a:r>
          </a:p>
          <a:p>
            <a:pPr algn="r" rtl="1"/>
            <a:r>
              <a:rPr lang="fa-IR" dirty="0"/>
              <a:t>این شرط‌ها مهمن چون بدونش ممکن بود تابع ارزش «فرار کنه» یا رفتار عجیبی داشته باشه.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A3E3A-D952-3FAC-C49E-9BE771FD6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359A-AAC0-47C2-8A77-5665A6015C0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995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F6B63-6973-8F8A-6A4C-507C15135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1B8E7-FE75-52A2-4A78-2145A48DD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b="1" dirty="0"/>
              <a:t>لم ۳ → خاصیت انقباضی (</a:t>
            </a:r>
            <a:r>
              <a:rPr lang="en-US" b="1" dirty="0"/>
              <a:t>Contraction)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/>
              <a:t>این لم نشون می‌ده که اپراتور </a:t>
            </a:r>
            <a:r>
              <a:rPr lang="en-US" dirty="0"/>
              <a:t>TTT </a:t>
            </a:r>
            <a:r>
              <a:rPr lang="fa-IR" dirty="0"/>
              <a:t>یک </a:t>
            </a:r>
            <a:r>
              <a:rPr lang="fa-IR" b="1" dirty="0"/>
              <a:t>انقباض (</a:t>
            </a:r>
            <a:r>
              <a:rPr lang="en-US" b="1" dirty="0"/>
              <a:t>contraction mapping)</a:t>
            </a:r>
            <a:r>
              <a:rPr lang="en-US" dirty="0"/>
              <a:t> </a:t>
            </a:r>
            <a:r>
              <a:rPr lang="fa-IR" dirty="0"/>
              <a:t>هست.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/>
              <a:t>یعنی اگر دو تابع مختلف داشته باشیم، بعد از اعمال </a:t>
            </a:r>
            <a:r>
              <a:rPr lang="en-US" dirty="0"/>
              <a:t>TTT </a:t>
            </a:r>
            <a:r>
              <a:rPr lang="fa-IR" dirty="0"/>
              <a:t>به هم نزدیک‌تر می‌شن.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/>
              <a:t>نتیجه مهم: بر اساس </a:t>
            </a:r>
            <a:r>
              <a:rPr lang="fa-IR" b="1" dirty="0"/>
              <a:t>قضیه نقطه ثابت بنخ (</a:t>
            </a:r>
            <a:r>
              <a:rPr lang="en-US" b="1" dirty="0"/>
              <a:t>Banach Fixed Point Theorem)</a:t>
            </a:r>
            <a:r>
              <a:rPr lang="en-US" dirty="0"/>
              <a:t>، </a:t>
            </a:r>
            <a:r>
              <a:rPr lang="fa-IR" dirty="0"/>
              <a:t>اپراتور </a:t>
            </a:r>
            <a:r>
              <a:rPr lang="en-US" dirty="0"/>
              <a:t>TTT </a:t>
            </a:r>
            <a:r>
              <a:rPr lang="fa-IR" dirty="0"/>
              <a:t>دقیقاً یک نقطه ثابت داره.</a:t>
            </a:r>
          </a:p>
          <a:p>
            <a:pPr algn="r" rtl="1"/>
            <a:r>
              <a:rPr lang="fa-IR" dirty="0"/>
              <a:t>و اون نقطه ثابت همون </a:t>
            </a:r>
            <a:r>
              <a:rPr lang="fa-IR" b="1" dirty="0"/>
              <a:t>تابع ارزش بهینه </a:t>
            </a:r>
            <a:r>
              <a:rPr lang="en-US" b="1" dirty="0"/>
              <a:t>V∗V^*V∗</a:t>
            </a:r>
            <a:r>
              <a:rPr lang="en-US" dirty="0"/>
              <a:t> </a:t>
            </a:r>
            <a:r>
              <a:rPr lang="fa-IR" dirty="0"/>
              <a:t>است.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C9349-85DE-7838-B947-A8CEADB96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359A-AAC0-47C2-8A77-5665A6015C0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709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4710-C84E-FC65-CB79-0170E1CF9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63716-A897-ECEB-E323-F30FFBCC0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b="1" dirty="0"/>
              <a:t>جمع‌بندی ساده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b="1" dirty="0"/>
              <a:t>لم ۱</a:t>
            </a:r>
            <a:r>
              <a:rPr lang="fa-IR" dirty="0"/>
              <a:t> → معادله بلمن معنی‌دار است (</a:t>
            </a:r>
            <a:r>
              <a:rPr lang="en-US" dirty="0"/>
              <a:t>measurability </a:t>
            </a:r>
            <a:r>
              <a:rPr lang="fa-IR" dirty="0"/>
              <a:t>حفظ می‌شه).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b="1" dirty="0"/>
              <a:t>لم ۲</a:t>
            </a:r>
            <a:r>
              <a:rPr lang="fa-IR" dirty="0"/>
              <a:t> → اپراتور بلمن رفتار منطقی و کنترل‌شده دارد (</a:t>
            </a:r>
            <a:r>
              <a:rPr lang="en-US" dirty="0"/>
              <a:t>monotonicity + discounting).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b="1" dirty="0"/>
              <a:t>لم ۳</a:t>
            </a:r>
            <a:r>
              <a:rPr lang="fa-IR" dirty="0"/>
              <a:t> → اپراتور بلمن یک جواب یکتا دارد و الگوریتم‌های تکراری به آن همگرا می‌شوند.</a:t>
            </a:r>
          </a:p>
          <a:p>
            <a:pPr algn="r" rtl="1"/>
            <a:r>
              <a:rPr lang="en-US" dirty="0"/>
              <a:t>📌 </a:t>
            </a:r>
            <a:r>
              <a:rPr lang="fa-IR" dirty="0"/>
              <a:t>پس: لم ۱ به تنهایی کافی نیست. سه‌تاش کنار هم باعث می‌شن معادله بلمن نه‌فقط «تعریف‌پذیر»، بلکه «دارای جواب یکتا و قابل حل» باشه.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BE0C0-DAC6-1181-FBFE-3ADAD865F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359A-AAC0-47C2-8A77-5665A6015C0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562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AF534-8C2A-07E9-721F-80205F6F8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6F93A-CD3B-3BD8-2286-E4A8D6428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7988A-7A9E-4742-F945-3F099D49B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359A-AAC0-47C2-8A77-5665A6015C0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394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8ECE9-0E98-D6E7-EC7D-181D7108E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Seven Important Case Studies from the 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0FF9C-01F4-76E8-6437-E784EFD32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400365-6061-14FF-D713-9AB2E55DC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359A-AAC0-47C2-8A77-5665A6015C0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05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F1FB4-38B3-9D77-5873-87745BB3C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Intuitive example of using bellman equation for solving a continuous problem with 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F2322-201F-BD63-33D1-1E5E7FB0A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C3078-C077-B4D9-CBEF-B1A5B9F93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359A-AAC0-47C2-8A77-5665A6015C0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331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B6839-6468-D263-7D7B-87C427E59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- 1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506C0C-74A5-0FC8-6184-642CDCF5B8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algn="r" rtl="1"/>
                <a:r>
                  <a:rPr lang="fa-IR" dirty="0"/>
                  <a:t>معادله بلمن نه مختص یادگیری تقویتی است و نه برنامه نویسی پویا ، هر جایی که اصل بهینگی برقرار باشه، می‌تونی معادله بلمن بنویسی.</a:t>
                </a:r>
              </a:p>
              <a:p>
                <a:pPr algn="r" rtl="1"/>
                <a:endParaRPr lang="fa-IR" dirty="0"/>
              </a:p>
              <a:p>
                <a:pPr algn="r" rtl="1"/>
                <a:r>
                  <a:rPr lang="fa-IR" dirty="0"/>
                  <a:t>«ارزش یک حالت = پاداش فوری + ارزش آینده (با تنزیل)»</a:t>
                </a:r>
              </a:p>
              <a:p>
                <a:pPr algn="r" rtl="1"/>
                <a:r>
                  <a:rPr lang="fa-IR" dirty="0"/>
                  <a:t>در حالت کلی:</a:t>
                </a:r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9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𝑉</m:t>
                      </m:r>
                      <m:d>
                        <m:dPr>
                          <m:ctrlPr>
                            <a:rPr lang="en-US" sz="29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9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</m:d>
                      <m:r>
                        <a:rPr lang="en-US" sz="29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sz="29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9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9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en-US" sz="29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  <m:r>
                                <a:rPr lang="en-US" sz="29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∈</m:t>
                              </m:r>
                              <m:r>
                                <a:rPr lang="en-US" sz="29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9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9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US" sz="29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9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𝑠</m:t>
                                  </m:r>
                                  <m:r>
                                    <a:rPr lang="en-US" sz="29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sz="29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29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n-US" sz="29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  <m:r>
                                <a:rPr lang="en-US" sz="29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  <m:r>
                                <a:rPr lang="en-US" sz="29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[</m:t>
                              </m:r>
                              <m:r>
                                <a:rPr lang="en-US" sz="29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sz="29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9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9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9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9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] 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9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 algn="r" rtl="1">
                  <a:buNone/>
                </a:pPr>
                <a:endParaRPr lang="fa-IR" dirty="0"/>
              </a:p>
              <a:p>
                <a:pPr marL="0" indent="0" algn="r" rtl="1">
                  <a:buNone/>
                </a:pPr>
                <a:r>
                  <a:rPr lang="fa-IR" dirty="0"/>
                  <a:t>وجود سوپریمم در ابتدای معادله نشان‌دهنده اینه که ما به دنبال بهترین تصمیم ممکن در هر وضعیت هستیم. یعنی:</a:t>
                </a:r>
              </a:p>
              <a:p>
                <a:pPr algn="r" rtl="1"/>
                <a:r>
                  <a:rPr lang="fa-IR" dirty="0"/>
                  <a:t>• 	از بین تمام اقدامات ممکن </a:t>
                </a:r>
                <a:r>
                  <a:rPr lang="en-US" dirty="0"/>
                  <a:t>a، </a:t>
                </a:r>
                <a:r>
                  <a:rPr lang="fa-IR" dirty="0"/>
                  <a:t>آن اقدامی را انتخاب می‌کنیم که بیشترین ارزش آینده را به ما بدهد.</a:t>
                </a:r>
              </a:p>
              <a:p>
                <a:pPr algn="r" rtl="1"/>
                <a:r>
                  <a:rPr lang="fa-IR" dirty="0"/>
                  <a:t>• 	این انتخاب بهینه، همان سیاست بهینه را تعریف می‌کند.</a:t>
                </a:r>
              </a:p>
              <a:p>
                <a:pPr algn="r" rtl="1"/>
                <a:r>
                  <a:rPr lang="fa-IR" dirty="0"/>
                  <a:t>• 	اگر مجموعه اقدامات پیوسته یا نامتناهی باشد، به جای ماکزیمم از سوپریمم استفاده می‌کنیم که کوچک‌ترین کران بالا برای مجموعه مقادیر ممکن است.</a:t>
                </a:r>
              </a:p>
              <a:p>
                <a:pPr algn="r" rtl="1"/>
                <a:endParaRPr lang="fa-I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506C0C-74A5-0FC8-6184-642CDCF5B8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94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ED658-542B-A2C8-8352-54B593502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359A-AAC0-47C2-8A77-5665A6015C0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5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136AE-853F-B3F8-5F8F-A6442E610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of Optimality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22F28-93CE-79BF-3535-66BF07770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“Any </a:t>
            </a:r>
            <a:r>
              <a:rPr lang="en-US" i="1" dirty="0" err="1"/>
              <a:t>subpath</a:t>
            </a:r>
            <a:r>
              <a:rPr lang="en-US" i="1" dirty="0"/>
              <a:t> of an optimal path is also optimal.”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152C9-1063-4799-543B-06FC63F10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359A-AAC0-47C2-8A77-5665A6015C00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AB0A9A-6207-3983-0310-1044BCDDB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67" y="2270683"/>
            <a:ext cx="11219465" cy="399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48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2D046-E75B-452D-A129-D97F02117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5460D-794D-3933-B665-9D27DE35E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SA" dirty="0">
                <a:cs typeface="B Nazanin" panose="00000400000000000000" pitchFamily="2" charset="-78"/>
              </a:rPr>
              <a:t>در </a:t>
            </a:r>
            <a:r>
              <a:rPr lang="en-US" dirty="0">
                <a:cs typeface="B Nazanin" panose="00000400000000000000" pitchFamily="2" charset="-78"/>
              </a:rPr>
              <a:t>DP </a:t>
            </a:r>
            <a:r>
              <a:rPr lang="ar-SA" dirty="0">
                <a:cs typeface="B Nazanin" panose="00000400000000000000" pitchFamily="2" charset="-78"/>
              </a:rPr>
              <a:t>همیشه دنبال این هستیم که: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SA" dirty="0">
                <a:cs typeface="B Nazanin" panose="00000400000000000000" pitchFamily="2" charset="-78"/>
              </a:rPr>
              <a:t>یک </a:t>
            </a:r>
            <a:r>
              <a:rPr lang="ar-SA" b="1" dirty="0">
                <a:cs typeface="B Nazanin" panose="00000400000000000000" pitchFamily="2" charset="-78"/>
              </a:rPr>
              <a:t>مسئله اصلی </a:t>
            </a:r>
            <a:r>
              <a:rPr lang="en-US" b="1" dirty="0">
                <a:cs typeface="B Nazanin" panose="00000400000000000000" pitchFamily="2" charset="-78"/>
              </a:rPr>
              <a:t>problem</a:t>
            </a: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ar-SA" dirty="0">
                <a:cs typeface="B Nazanin" panose="00000400000000000000" pitchFamily="2" charset="-78"/>
              </a:rPr>
              <a:t>داریم.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SA" dirty="0">
                <a:cs typeface="B Nazanin" panose="00000400000000000000" pitchFamily="2" charset="-78"/>
              </a:rPr>
              <a:t>اونو به چند </a:t>
            </a:r>
            <a:r>
              <a:rPr lang="ar-SA" b="1" dirty="0">
                <a:cs typeface="B Nazanin" panose="00000400000000000000" pitchFamily="2" charset="-78"/>
              </a:rPr>
              <a:t>زیرمسئله </a:t>
            </a:r>
            <a:r>
              <a:rPr lang="en-US" b="1" dirty="0">
                <a:cs typeface="B Nazanin" panose="00000400000000000000" pitchFamily="2" charset="-78"/>
              </a:rPr>
              <a:t>subproblem</a:t>
            </a: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ar-SA" dirty="0">
                <a:cs typeface="B Nazanin" panose="00000400000000000000" pitchFamily="2" charset="-78"/>
              </a:rPr>
              <a:t>می‌شکنیم.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جواب های </a:t>
            </a:r>
            <a:r>
              <a:rPr lang="fa-IR" b="1" dirty="0">
                <a:cs typeface="B Nazanin" panose="00000400000000000000" pitchFamily="2" charset="-78"/>
              </a:rPr>
              <a:t>بهینه</a:t>
            </a:r>
            <a:r>
              <a:rPr lang="ar-SA" dirty="0">
                <a:cs typeface="B Nazanin" panose="00000400000000000000" pitchFamily="2" charset="-78"/>
              </a:rPr>
              <a:t> هر زیرمسئله رو ذخیره می‌کنیم.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SA" dirty="0">
                <a:cs typeface="B Nazanin" panose="00000400000000000000" pitchFamily="2" charset="-78"/>
              </a:rPr>
              <a:t>جواب کل = ترکیب جواب‌های بهینه زیرمسئله‌ها.</a:t>
            </a:r>
            <a:endParaRPr lang="fa-IR" dirty="0">
              <a:cs typeface="B Nazanin" panose="00000400000000000000" pitchFamily="2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endParaRPr lang="fa-IR" dirty="0">
              <a:cs typeface="B Nazanin" panose="00000400000000000000" pitchFamily="2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ما در </a:t>
            </a:r>
            <a:r>
              <a:rPr lang="en-US" dirty="0">
                <a:cs typeface="B Nazanin" panose="00000400000000000000" pitchFamily="2" charset="-78"/>
              </a:rPr>
              <a:t>DP</a:t>
            </a:r>
            <a:r>
              <a:rPr lang="fa-IR" dirty="0">
                <a:cs typeface="B Nazanin" panose="00000400000000000000" pitchFamily="2" charset="-78"/>
              </a:rPr>
              <a:t> دنبال این هستیم که مسئله را طوری خرد کنیم که جواب </a:t>
            </a:r>
            <a:r>
              <a:rPr lang="en-US" dirty="0">
                <a:cs typeface="B Nazanin" panose="00000400000000000000" pitchFamily="2" charset="-78"/>
              </a:rPr>
              <a:t>optimal</a:t>
            </a:r>
            <a:r>
              <a:rPr lang="fa-IR" dirty="0">
                <a:cs typeface="B Nazanin" panose="00000400000000000000" pitchFamily="2" charset="-78"/>
              </a:rPr>
              <a:t> برای تمام زیر مسئله ها رو بتونیم بدست بیاریم.</a:t>
            </a:r>
            <a:endParaRPr lang="ar-SA" dirty="0">
              <a:cs typeface="B Nazanin" panose="00000400000000000000" pitchFamily="2" charset="-78"/>
            </a:endParaRPr>
          </a:p>
          <a:p>
            <a:pPr algn="r" rt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D9ED4-8356-5472-C256-669373340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359A-AAC0-47C2-8A77-5665A6015C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5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BF35-5027-75F5-571C-C56108AF7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Bellman’s Equation </a:t>
            </a:r>
            <a:r>
              <a:rPr lang="en-US" dirty="0"/>
              <a:t>in </a:t>
            </a:r>
            <a:r>
              <a:rPr lang="en-US" b="1" dirty="0"/>
              <a:t>Shortest Path</a:t>
            </a:r>
            <a:r>
              <a:rPr lang="en-US" dirty="0"/>
              <a:t>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E6940B-D14C-3F85-7611-F4C9BCE3AE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97833" y="1389823"/>
                <a:ext cx="10515600" cy="533165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800" b="1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8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𝒅</m:t>
                    </m:r>
                    <m:d>
                      <m:dPr>
                        <m:ctrlPr>
                          <a:rPr lang="en-US" sz="2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𝒔</m:t>
                        </m:r>
                      </m:e>
                    </m:d>
                    <m:r>
                      <a:rPr lang="en-US" sz="2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func>
                      <m:funcPr>
                        <m:ctrlPr>
                          <a:rPr lang="en-US" sz="2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a:rPr lang="en-US" sz="2800" b="1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𝒎𝒊𝒏</m:t>
                            </m:r>
                          </m:e>
                          <m:lim>
                            <m:r>
                              <a:rPr lang="en-US" sz="2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𝒂</m:t>
                            </m:r>
                            <m:r>
                              <a:rPr lang="en-US" sz="2800" b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∈</m:t>
                            </m:r>
                            <m:r>
                              <a:rPr lang="en-US" sz="2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𝑨</m:t>
                            </m:r>
                            <m:r>
                              <a:rPr lang="en-US" sz="2800" b="1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sz="2800" b="1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𝒔</m:t>
                            </m:r>
                            <m:r>
                              <a:rPr lang="en-US" sz="2800" b="1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𝒍𝒆𝒏𝒈𝒕𝒉</m:t>
                            </m:r>
                            <m:d>
                              <m:dPr>
                                <m:ctrlPr>
                                  <a:rPr lang="en-US" sz="2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𝒔</m:t>
                                </m:r>
                                <m:r>
                                  <a:rPr lang="en-US" sz="2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US" sz="2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𝒂</m:t>
                                </m:r>
                              </m:e>
                            </m:d>
                            <m:r>
                              <a:rPr lang="en-US" sz="2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a:rPr lang="en-US" sz="2800" b="1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𝒅</m:t>
                            </m:r>
                            <m:d>
                              <m:dPr>
                                <m:ctrlPr>
                                  <a:rPr lang="en-US" sz="2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800" b="1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1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𝒔</m:t>
                                    </m:r>
                                  </m:e>
                                  <m:sup>
                                    <m:r>
                                      <a:rPr lang="en-US" sz="2800" b="1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sz="2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endParaRPr lang="fa-IR" sz="28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endParaRPr lang="fa-IR" b="1" dirty="0"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endParaRPr lang="fa-IR" b="1" dirty="0"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endParaRPr lang="fa-IR" b="1" dirty="0"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endParaRPr lang="fa-IR" b="1" dirty="0"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endParaRPr lang="fa-IR" b="1" dirty="0"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endParaRPr lang="fa-IR" b="1" dirty="0"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The optimality principle states: If the best path from </a:t>
                </a:r>
                <a:r>
                  <a:rPr lang="en-US" b="1" dirty="0">
                    <a:solidFill>
                      <a:srgbClr val="00B0F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</a:t>
                </a:r>
                <a:r>
                  <a:rPr lang="en-US" b="1" dirty="0"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starts with edge </a:t>
                </a:r>
                <a:r>
                  <a:rPr lang="en-US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a</a:t>
                </a:r>
                <a:r>
                  <a:rPr lang="en-US" b="1" dirty="0"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, then the next path must also be optimal.</a:t>
                </a:r>
              </a:p>
              <a:p>
                <a:endParaRPr lang="en-US" sz="28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E6940B-D14C-3F85-7611-F4C9BCE3AE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7833" y="1389823"/>
                <a:ext cx="10515600" cy="5331652"/>
              </a:xfrm>
              <a:blipFill>
                <a:blip r:embed="rId2"/>
                <a:stretch>
                  <a:fillRect l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06D51-BAAF-7F3E-14AE-B606586CA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359A-AAC0-47C2-8A77-5665A6015C00}" type="slidenum">
              <a:rPr lang="en-US" smtClean="0"/>
              <a:t>6</a:t>
            </a:fld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BA12593-4B50-5419-DEE3-838BD1541255}"/>
              </a:ext>
            </a:extLst>
          </p:cNvPr>
          <p:cNvGrpSpPr/>
          <p:nvPr/>
        </p:nvGrpSpPr>
        <p:grpSpPr>
          <a:xfrm>
            <a:off x="3840076" y="2557658"/>
            <a:ext cx="4723879" cy="2910519"/>
            <a:chOff x="2889494" y="3685061"/>
            <a:chExt cx="4723879" cy="291051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01D920A-111C-D627-B59F-C715D0F46089}"/>
                </a:ext>
              </a:extLst>
            </p:cNvPr>
            <p:cNvGrpSpPr/>
            <p:nvPr/>
          </p:nvGrpSpPr>
          <p:grpSpPr>
            <a:xfrm>
              <a:off x="2889494" y="3685061"/>
              <a:ext cx="4723879" cy="2910519"/>
              <a:chOff x="2995512" y="3810956"/>
              <a:chExt cx="4723879" cy="2910519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1DE4A65C-F6DD-C1CA-655D-3D2D3A2064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95512" y="3810956"/>
                <a:ext cx="4723879" cy="2910519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0B0892-6F05-B06A-A7CF-97468E1EB8A8}"/>
                  </a:ext>
                </a:extLst>
              </p:cNvPr>
              <p:cNvSpPr txBox="1"/>
              <p:nvPr/>
            </p:nvSpPr>
            <p:spPr>
              <a:xfrm>
                <a:off x="3369886" y="5213206"/>
                <a:ext cx="2413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</a:rPr>
                  <a:t>S</a:t>
                </a:r>
              </a:p>
            </p:txBody>
          </p: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D7856FB-2CCB-672E-62AD-8113D6F3E7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1339" y="4531070"/>
              <a:ext cx="818582" cy="6092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D261376-76B6-013F-144B-A06C9AC2EDE2}"/>
                    </a:ext>
                  </a:extLst>
                </p:cNvPr>
                <p:cNvSpPr txBox="1"/>
                <p:nvPr/>
              </p:nvSpPr>
              <p:spPr>
                <a:xfrm>
                  <a:off x="3896399" y="4733584"/>
                  <a:ext cx="31064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en-US" sz="2000" b="1" i="1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D261376-76B6-013F-144B-A06C9AC2ED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6399" y="4733584"/>
                  <a:ext cx="310646" cy="400110"/>
                </a:xfrm>
                <a:prstGeom prst="rect">
                  <a:avLst/>
                </a:prstGeom>
                <a:blipFill>
                  <a:blip r:embed="rId4"/>
                  <a:stretch>
                    <a:fillRect r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86924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3E6EB-D67D-154A-572A-2B75165AE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Bellman’s Equation - Simplified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FC3AFC-133D-B61A-69FB-04CB17985E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8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𝑽</m:t>
                    </m:r>
                    <m:d>
                      <m:dPr>
                        <m:ctrlPr>
                          <a:rPr lang="en-US" sz="2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𝒔</m:t>
                        </m:r>
                      </m:e>
                    </m:d>
                    <m:r>
                      <a:rPr lang="en-US" sz="2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func>
                      <m:funcPr>
                        <m:ctrlPr>
                          <a:rPr lang="en-US" sz="2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a:rPr lang="en-US" sz="2800" b="1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𝒎𝒊𝒏</m:t>
                            </m:r>
                          </m:e>
                          <m:lim>
                            <m:r>
                              <a:rPr lang="en-US" sz="2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𝒂</m:t>
                            </m:r>
                            <m:r>
                              <a:rPr lang="en-US" sz="2800" b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∈</m:t>
                            </m:r>
                            <m:r>
                              <a:rPr lang="en-US" sz="2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𝑨</m:t>
                            </m:r>
                            <m:r>
                              <a:rPr lang="en-US" sz="2800" b="1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sz="2800" b="1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𝒔</m:t>
                            </m:r>
                            <m:r>
                              <a:rPr lang="en-US" sz="2800" b="1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𝑪𝒐𝒔𝒕</m:t>
                            </m:r>
                            <m:d>
                              <m:dPr>
                                <m:ctrlPr>
                                  <a:rPr lang="en-US" sz="2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𝒔</m:t>
                                </m:r>
                                <m:r>
                                  <a:rPr lang="en-US" sz="2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US" sz="2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𝒂</m:t>
                                </m:r>
                              </m:e>
                            </m:d>
                            <m:r>
                              <a:rPr lang="en-US" sz="2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a:rPr lang="en-US" sz="2800" b="1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𝑪𝒐𝒔𝒕</m:t>
                            </m:r>
                            <m:d>
                              <m:dPr>
                                <m:ctrlPr>
                                  <a:rPr lang="en-US" sz="2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𝒔𝒖𝒃𝒑𝒓𝒐𝒃𝒍𝒆𝒎</m:t>
                                </m:r>
                                <m:r>
                                  <a:rPr lang="en-US" sz="2800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𝒇𝒓𝒐𝒎</m:t>
                                </m:r>
                                <m:r>
                                  <a:rPr lang="en-US" sz="2800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𝒔</m:t>
                                </m:r>
                                <m:r>
                                  <a:rPr lang="en-US" sz="2800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US" sz="2800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𝒂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sz="2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</a:p>
              <a:p>
                <a:endParaRPr lang="en-US" b="1" dirty="0"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𝑽</m:t>
                    </m:r>
                    <m:d>
                      <m:dPr>
                        <m:ctrlPr>
                          <a:rPr lang="en-US" sz="2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𝒔</m:t>
                        </m:r>
                      </m:e>
                    </m:d>
                    <m:r>
                      <a:rPr lang="en-US" sz="2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func>
                      <m:funcPr>
                        <m:ctrlPr>
                          <a:rPr lang="en-US" sz="2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a:rPr lang="en-US" sz="2800" b="1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𝒎𝒂𝒙</m:t>
                            </m:r>
                          </m:e>
                          <m:lim>
                            <m:r>
                              <a:rPr lang="en-US" sz="2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𝒂</m:t>
                            </m:r>
                            <m:r>
                              <a:rPr lang="en-US" sz="2800" b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∈</m:t>
                            </m:r>
                            <m:r>
                              <a:rPr lang="en-US" sz="2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𝑨</m:t>
                            </m:r>
                            <m:r>
                              <a:rPr lang="en-US" sz="2800" b="1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sz="2800" b="1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𝒔</m:t>
                            </m:r>
                            <m:r>
                              <a:rPr lang="en-US" sz="2800" b="1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𝑽𝒂𝒍𝒖𝒆</m:t>
                            </m:r>
                            <m:d>
                              <m:dPr>
                                <m:ctrlPr>
                                  <a:rPr lang="en-US" sz="2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𝒔</m:t>
                                </m:r>
                                <m:r>
                                  <a:rPr lang="en-US" sz="2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US" sz="2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𝒂</m:t>
                                </m:r>
                              </m:e>
                            </m:d>
                            <m:r>
                              <a:rPr lang="en-US" sz="2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a:rPr lang="en-US" sz="2800" b="1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𝑽𝒂𝒍𝒖𝒆</m:t>
                            </m:r>
                            <m:d>
                              <m:dPr>
                                <m:ctrlPr>
                                  <a:rPr lang="en-US" sz="2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𝒔𝒖𝒃𝒑𝒓𝒐𝒃𝒍𝒆𝒎</m:t>
                                </m:r>
                                <m:r>
                                  <a:rPr lang="en-US" sz="2800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𝒇𝒓𝒐𝒎</m:t>
                                </m:r>
                                <m:r>
                                  <a:rPr lang="en-US" sz="2800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𝒔</m:t>
                                </m:r>
                                <m:r>
                                  <a:rPr lang="en-US" sz="2800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US" sz="2800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𝒂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sz="2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endParaRPr lang="fa-IR" sz="28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endParaRPr lang="fa-IR" sz="28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r>
                  <a:rPr lang="en-US" dirty="0"/>
                  <a:t>Optimal solution for the problem happens when we have Optimal solutions for the subproblems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FC3AFC-133D-B61A-69FB-04CB17985E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0C83B-F427-E92D-5D28-59BEC4ABE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359A-AAC0-47C2-8A77-5665A6015C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92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BF35-5027-75F5-571C-C56108AF7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Bellman’s Equation – General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E6940B-D14C-3F85-7611-F4C9BCE3AE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𝑽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𝒔𝒖𝒑</m:t>
                              </m:r>
                            </m:e>
                            <m:lim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  <m:d>
                                    <m:d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𝒅</m:t>
                                      </m:r>
                                      <m:sSup>
                                        <m:sSup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𝒔</m:t>
                                          </m:r>
                                        </m:e>
                                        <m:sup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  <m:d>
                                    <m:d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𝒔</m:t>
                                          </m:r>
                                        </m:e>
                                        <m:sup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b="1" dirty="0"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endParaRPr lang="en-US" sz="28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𝑽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𝒔𝒖𝒑</m:t>
                              </m:r>
                            </m:e>
                            <m:lim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e>
                                    <m:sup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] 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1" dirty="0"/>
              </a:p>
              <a:p>
                <a:pPr marL="0" indent="0" algn="r" rtl="1">
                  <a:buNone/>
                </a:pPr>
                <a:endParaRPr lang="en-US" b="1" dirty="0"/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fa-I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E6940B-D14C-3F85-7611-F4C9BCE3AE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06D51-BAAF-7F3E-14AE-B606586CA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359A-AAC0-47C2-8A77-5665A6015C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40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BF35-5027-75F5-571C-C56108AF7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Bellman’s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E6940B-D14C-3F85-7611-F4C9BCE3AE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8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𝑻𝒇</m:t>
                    </m:r>
                    <m:d>
                      <m:dPr>
                        <m:ctrlPr>
                          <a:rPr lang="en-US" sz="2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𝒔</m:t>
                        </m:r>
                      </m:e>
                    </m:d>
                    <m:r>
                      <a:rPr lang="en-US" sz="2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func>
                      <m:funcPr>
                        <m:ctrlPr>
                          <a:rPr lang="en-US" sz="2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a:rPr lang="en-US" sz="2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𝒔𝒖𝒑</m:t>
                            </m:r>
                          </m:e>
                          <m:lim>
                            <m:r>
                              <a:rPr lang="en-US" sz="2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𝒂</m:t>
                            </m:r>
                            <m:r>
                              <a:rPr lang="en-US" sz="2800" b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∈</m:t>
                            </m:r>
                            <m:r>
                              <a:rPr lang="en-US" sz="2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𝑨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𝒓</m:t>
                            </m:r>
                            <m:d>
                              <m:dPr>
                                <m:ctrlPr>
                                  <a:rPr lang="en-US" sz="2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𝒔</m:t>
                                </m:r>
                                <m:r>
                                  <a:rPr lang="en-US" sz="2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US" sz="2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𝒂</m:t>
                                </m:r>
                              </m:e>
                            </m:d>
                            <m:r>
                              <a:rPr lang="en-US" sz="2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a:rPr lang="en-US" sz="2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𝛃</m:t>
                            </m:r>
                            <m:nary>
                              <m:naryPr>
                                <m:subHide m:val="on"/>
                                <m:supHide m:val="on"/>
                                <m:ctrlPr>
                                  <a:rPr lang="en-US" sz="2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sz="2800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sz="2800" b="1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800" b="1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1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𝒔</m:t>
                                        </m:r>
                                      </m:e>
                                      <m:sup>
                                        <m:r>
                                          <a:rPr lang="en-US" sz="2800" b="1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nary>
                            <m:r>
                              <a:rPr lang="en-US" sz="2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 </m:t>
                            </m:r>
                            <m:r>
                              <a:rPr lang="en-US" sz="2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𝒑</m:t>
                            </m:r>
                            <m:d>
                              <m:dPr>
                                <m:ctrlPr>
                                  <a:rPr lang="en-US" sz="2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𝒔</m:t>
                                </m:r>
                                <m:r>
                                  <a:rPr lang="en-US" sz="2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US" sz="2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𝒂</m:t>
                                </m:r>
                                <m:r>
                                  <a:rPr lang="en-US" sz="2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US" sz="2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𝒅</m:t>
                                </m:r>
                                <m:sSup>
                                  <m:sSupPr>
                                    <m:ctrlPr>
                                      <a:rPr lang="en-US" sz="2800" b="1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1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𝒔</m:t>
                                    </m:r>
                                  </m:e>
                                  <m:sup>
                                    <m:r>
                                      <a:rPr lang="en-US" sz="2800" b="1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sz="2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endParaRPr lang="en-US" b="1" dirty="0"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endParaRPr lang="en-US" sz="28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(the true value function),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b="1" dirty="0"/>
                  <a:t>fixed point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E6940B-D14C-3F85-7611-F4C9BCE3AE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06D51-BAAF-7F3E-14AE-B606586CA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359A-AAC0-47C2-8A77-5665A6015C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39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1750</TotalTime>
  <Words>2028</Words>
  <Application>Microsoft Office PowerPoint</Application>
  <PresentationFormat>Widescreen</PresentationFormat>
  <Paragraphs>299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Arial Unicode MS</vt:lpstr>
      <vt:lpstr>B Nazanin</vt:lpstr>
      <vt:lpstr>Calibri</vt:lpstr>
      <vt:lpstr>Calibri Light</vt:lpstr>
      <vt:lpstr>Cambria Math</vt:lpstr>
      <vt:lpstr>Gulliver</vt:lpstr>
      <vt:lpstr>Gulliver-Italic</vt:lpstr>
      <vt:lpstr>Times New Roman</vt:lpstr>
      <vt:lpstr>Office Theme</vt:lpstr>
      <vt:lpstr>The principle of optimality in dynamic programming: A pedagogical note</vt:lpstr>
      <vt:lpstr>Dynamic Programming</vt:lpstr>
      <vt:lpstr>Principle of Optimality</vt:lpstr>
      <vt:lpstr>Principle of Optimality</vt:lpstr>
      <vt:lpstr>Note</vt:lpstr>
      <vt:lpstr>Bellman’s Equation in Shortest Path Problem</vt:lpstr>
      <vt:lpstr>Bellman’s Equation - Simplified </vt:lpstr>
      <vt:lpstr>Bellman’s Equation – General form</vt:lpstr>
      <vt:lpstr>Bellman’s Equation</vt:lpstr>
      <vt:lpstr>A Challenge</vt:lpstr>
      <vt:lpstr>Notes – A Challenge</vt:lpstr>
      <vt:lpstr>Well-behaved function</vt:lpstr>
      <vt:lpstr>Measurable function (Borel Measurable)</vt:lpstr>
      <vt:lpstr>Measurable function</vt:lpstr>
      <vt:lpstr>Note - Measurable function</vt:lpstr>
      <vt:lpstr>An example of Unmeasurable set</vt:lpstr>
      <vt:lpstr>Integrablity</vt:lpstr>
      <vt:lpstr>UnIntegrable function example</vt:lpstr>
      <vt:lpstr>Boundedness</vt:lpstr>
      <vt:lpstr>Article’s Overview</vt:lpstr>
      <vt:lpstr>PowerPoint Presentation</vt:lpstr>
      <vt:lpstr>++ Outline</vt:lpstr>
      <vt:lpstr>++ Outline</vt:lpstr>
      <vt:lpstr>++ DP on Dijkstra’s algorithm </vt:lpstr>
      <vt:lpstr>Lemma 1: Preservation of measurability</vt:lpstr>
      <vt:lpstr>Lemma 1: Preservation of measurability</vt:lpstr>
      <vt:lpstr>Note - 1st Lemma</vt:lpstr>
      <vt:lpstr>Lemma 1 Proof</vt:lpstr>
      <vt:lpstr>Lemma 1 Proof</vt:lpstr>
      <vt:lpstr>Note - 1st Lemma proof</vt:lpstr>
      <vt:lpstr>PowerPoint Presentation</vt:lpstr>
      <vt:lpstr>++</vt:lpstr>
      <vt:lpstr>PowerPoint Presentation</vt:lpstr>
      <vt:lpstr>PowerPoint Presentation</vt:lpstr>
      <vt:lpstr>PowerPoint Presentation</vt:lpstr>
      <vt:lpstr>Seven Important Case Studies from the Literature</vt:lpstr>
      <vt:lpstr>An Intuitive example of using bellman equation for solving a continuous problem with DP</vt:lpstr>
      <vt:lpstr>Notes - 1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User_1</dc:creator>
  <cp:lastModifiedBy>User_1</cp:lastModifiedBy>
  <cp:revision>217</cp:revision>
  <dcterms:created xsi:type="dcterms:W3CDTF">2025-09-16T10:14:39Z</dcterms:created>
  <dcterms:modified xsi:type="dcterms:W3CDTF">2025-09-27T12:07:29Z</dcterms:modified>
</cp:coreProperties>
</file>