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98" r:id="rId6"/>
    <p:sldId id="289" r:id="rId7"/>
    <p:sldId id="274" r:id="rId8"/>
    <p:sldId id="257" r:id="rId9"/>
    <p:sldId id="268" r:id="rId10"/>
    <p:sldId id="291" r:id="rId11"/>
    <p:sldId id="290" r:id="rId12"/>
    <p:sldId id="292" r:id="rId13"/>
    <p:sldId id="293" r:id="rId14"/>
    <p:sldId id="294" r:id="rId15"/>
    <p:sldId id="295" r:id="rId16"/>
    <p:sldId id="296" r:id="rId17"/>
    <p:sldId id="297" r:id="rId18"/>
    <p:sldId id="303" r:id="rId19"/>
    <p:sldId id="302" r:id="rId20"/>
    <p:sldId id="304" r:id="rId21"/>
    <p:sldId id="306" r:id="rId22"/>
    <p:sldId id="301" r:id="rId23"/>
  </p:sldIdLst>
  <p:sldSz cx="9144000" cy="6858000" type="screen4x3"/>
  <p:notesSz cx="6805613" cy="9944100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ijl, licht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0"/>
    <p:restoredTop sz="86410"/>
  </p:normalViewPr>
  <p:slideViewPr>
    <p:cSldViewPr>
      <p:cViewPr varScale="1">
        <p:scale>
          <a:sx n="126" d="100"/>
          <a:sy n="126" d="100"/>
        </p:scale>
        <p:origin x="79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1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666" y="102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099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nl-NL" dirty="0"/>
              <a:t>V2OOAD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515" y="0"/>
            <a:ext cx="2949099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nl-NL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6895"/>
            <a:ext cx="2949099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cs typeface="Arial" pitchFamily="34" charset="0"/>
              </a:defRPr>
            </a:lvl1pPr>
          </a:lstStyle>
          <a:p>
            <a:r>
              <a:rPr lang="nl-NL" dirty="0"/>
              <a:t>© HU/Leo Pruijt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515" y="9446895"/>
            <a:ext cx="2949099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nl-NL"/>
              <a:t>I.</a:t>
            </a:r>
            <a:fld id="{AF8EE9C7-8890-4A79-83B0-56AAE2FD183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3199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099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nl-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515" y="0"/>
            <a:ext cx="2949099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nl-NL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6125"/>
            <a:ext cx="4973637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16" y="4723448"/>
            <a:ext cx="499078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6895"/>
            <a:ext cx="2949099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nl-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515" y="9446895"/>
            <a:ext cx="2949099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35F6ED9C-E134-4DB3-9028-A250CC381EC9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54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ED9C-E134-4DB3-9028-A250CC381EC9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819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9FAEA-D8CA-4703-8A67-7A4688C6D5CC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F8479-0C2C-4D45-A380-0E7C8454EBD0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74105-2ADD-4F7E-B669-8110D5BD560B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143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800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67600" y="6248400"/>
            <a:ext cx="990600" cy="304800"/>
          </a:xfrm>
        </p:spPr>
        <p:txBody>
          <a:bodyPr/>
          <a:lstStyle>
            <a:lvl1pPr>
              <a:defRPr/>
            </a:lvl1pPr>
          </a:lstStyle>
          <a:p>
            <a:fld id="{195BC9A3-B3DA-403A-A7F6-3A6A8A9167E6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361F2-A463-4909-B468-5461B53CC257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DF76D6-C0B0-4341-8C41-CCD95F9720A4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2D436-5E13-48B7-A39C-5C27E84413F1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77E41-1FFF-4B2E-B5D4-DA6BACC80B8C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FDD76-8AD9-4657-8124-A00B1451CBB0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85BCD-1C0C-426E-B143-5955026125D1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FC90A-83B7-4DA6-B670-AD31BB87C882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C6857-DC77-4B51-A105-91B8FA1A593D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het opmaakprofiel van de modeltitel te 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het opmaakprofiel van de modeltekst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480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C74B8A4-DA74-4E1E-ABC9-544A1D429900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6232525" y="27543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74638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47725" indent="-23495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135063" indent="-274638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422400" indent="-274638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879600" indent="-274638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336800" indent="-274638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794000" indent="-274638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251200" indent="-274638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B3CB-D872-4215-94E1-39385D1527C7}" type="slidenum">
              <a:rPr lang="en-US"/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US" sz="2800" dirty="0" err="1"/>
              <a:t>Introductie</a:t>
            </a:r>
            <a:br>
              <a:rPr lang="en-US" sz="2800" dirty="0"/>
            </a:br>
            <a:r>
              <a:rPr lang="en-US" sz="2800" dirty="0"/>
              <a:t>&amp;</a:t>
            </a:r>
            <a:br>
              <a:rPr lang="en-US" sz="2800" dirty="0"/>
            </a:br>
            <a:r>
              <a:rPr lang="en-US" sz="2800" dirty="0"/>
              <a:t>Development Approaches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77072"/>
            <a:ext cx="6400800" cy="1561728"/>
          </a:xfrm>
        </p:spPr>
        <p:txBody>
          <a:bodyPr/>
          <a:lstStyle/>
          <a:p>
            <a:r>
              <a:rPr lang="en-US" dirty="0"/>
              <a:t>Object-Oriented Analysis and Design</a:t>
            </a:r>
          </a:p>
          <a:p>
            <a:endParaRPr lang="en-US" sz="1200" dirty="0"/>
          </a:p>
          <a:p>
            <a:r>
              <a:rPr lang="en-US" sz="2400" dirty="0"/>
              <a:t>V2OOAD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235267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Toetsvraag</a:t>
            </a:r>
            <a:r>
              <a:rPr lang="nl-NL" dirty="0"/>
              <a:t> 2: </a:t>
            </a:r>
            <a:r>
              <a:rPr lang="en-US" dirty="0"/>
              <a:t>The Most Important Learning Goal?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990600"/>
            <a:ext cx="7918648" cy="5105400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Volgens de auteur van het boek is het meest belangrijke </a:t>
            </a:r>
            <a:br>
              <a:rPr lang="nl-NL" dirty="0"/>
            </a:br>
            <a:r>
              <a:rPr lang="nl-NL" dirty="0"/>
              <a:t>en uitdagende leerdoel: </a:t>
            </a:r>
            <a:r>
              <a:rPr lang="nl-NL" dirty="0" err="1"/>
              <a:t>To</a:t>
            </a:r>
            <a:r>
              <a:rPr lang="nl-NL" dirty="0"/>
              <a:t> …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Skillfully identify requirements</a:t>
            </a:r>
            <a:endParaRPr lang="nl-NL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Skillfully assign functionality to use cases</a:t>
            </a:r>
            <a:endParaRPr lang="nl-NL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Skillfully create UML diagrams</a:t>
            </a:r>
            <a:endParaRPr lang="nl-NL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Skillfully assign responsibility to software objects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Waarom?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61F2-A463-4909-B468-5461B53CC257}" type="slidenum">
              <a:rPr lang="en-US" smtClean="0"/>
              <a:pPr/>
              <a:t>10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72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Toetsvraag</a:t>
            </a:r>
            <a:r>
              <a:rPr lang="nl-NL" dirty="0"/>
              <a:t> 3: </a:t>
            </a:r>
            <a:r>
              <a:rPr lang="en-US" dirty="0"/>
              <a:t>Key Steps in OOA/D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990600"/>
            <a:ext cx="7918648" cy="5105400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Welk van de onderstaande activiteiten is geen </a:t>
            </a:r>
            <a:r>
              <a:rPr lang="nl-NL" dirty="0" err="1"/>
              <a:t>Key</a:t>
            </a:r>
            <a:r>
              <a:rPr lang="nl-NL" dirty="0"/>
              <a:t> Step in OOA/D en valt dus buiten de scope van </a:t>
            </a:r>
            <a:r>
              <a:rPr lang="nl-NL" dirty="0" err="1"/>
              <a:t>Larman’s</a:t>
            </a:r>
            <a:r>
              <a:rPr lang="nl-NL" dirty="0"/>
              <a:t> boek?</a:t>
            </a:r>
          </a:p>
          <a:p>
            <a:pPr marL="457200" lvl="0" indent="-457200">
              <a:buFont typeface="+mj-lt"/>
              <a:buAutoNum type="alphaLcParenR"/>
            </a:pPr>
            <a:r>
              <a:rPr lang="nl-NL" dirty="0" err="1"/>
              <a:t>Define</a:t>
            </a:r>
            <a:r>
              <a:rPr lang="nl-NL" dirty="0"/>
              <a:t> use cases</a:t>
            </a:r>
          </a:p>
          <a:p>
            <a:pPr marL="457200" lvl="0" indent="-457200">
              <a:buFont typeface="+mj-lt"/>
              <a:buAutoNum type="alphaLcParenR"/>
            </a:pPr>
            <a:r>
              <a:rPr lang="nl-NL" dirty="0" err="1"/>
              <a:t>Define</a:t>
            </a:r>
            <a:r>
              <a:rPr lang="nl-NL" dirty="0"/>
              <a:t> user interface (</a:t>
            </a:r>
            <a:r>
              <a:rPr lang="nl-NL" dirty="0" err="1"/>
              <a:t>diagrams</a:t>
            </a:r>
            <a:r>
              <a:rPr lang="nl-NL" dirty="0"/>
              <a:t>)</a:t>
            </a:r>
          </a:p>
          <a:p>
            <a:pPr marL="457200" lvl="0" indent="-457200">
              <a:buFont typeface="+mj-lt"/>
              <a:buAutoNum type="alphaLcParenR"/>
            </a:pPr>
            <a:r>
              <a:rPr lang="nl-NL" dirty="0" err="1"/>
              <a:t>Define</a:t>
            </a:r>
            <a:r>
              <a:rPr lang="nl-NL" dirty="0"/>
              <a:t> domain model</a:t>
            </a:r>
          </a:p>
          <a:p>
            <a:pPr marL="457200" lvl="0" indent="-457200">
              <a:buFont typeface="+mj-lt"/>
              <a:buAutoNum type="alphaLcParenR"/>
            </a:pPr>
            <a:r>
              <a:rPr lang="nl-NL" dirty="0" err="1"/>
              <a:t>Define</a:t>
            </a:r>
            <a:r>
              <a:rPr lang="nl-NL" dirty="0"/>
              <a:t> interaction </a:t>
            </a:r>
            <a:r>
              <a:rPr lang="nl-NL" dirty="0" err="1"/>
              <a:t>diagrams</a:t>
            </a:r>
            <a:endParaRPr lang="nl-NL" dirty="0"/>
          </a:p>
          <a:p>
            <a:pPr marL="457200" lvl="0" indent="-457200">
              <a:buFont typeface="+mj-lt"/>
              <a:buAutoNum type="alphaLcParenR"/>
            </a:pPr>
            <a:r>
              <a:rPr lang="nl-NL" dirty="0" err="1"/>
              <a:t>Define</a:t>
            </a:r>
            <a:r>
              <a:rPr lang="nl-NL" dirty="0"/>
              <a:t> design class </a:t>
            </a:r>
            <a:r>
              <a:rPr lang="nl-NL" dirty="0" err="1"/>
              <a:t>diagrams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Is die activiteit dan niet belangrijk in software development?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61F2-A463-4909-B468-5461B53CC257}" type="slidenum">
              <a:rPr lang="en-US" smtClean="0"/>
              <a:pPr/>
              <a:t>11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28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Toetsvraag</a:t>
            </a:r>
            <a:r>
              <a:rPr lang="nl-NL" dirty="0"/>
              <a:t> 4: Leerdoelen en </a:t>
            </a:r>
            <a:r>
              <a:rPr lang="nl-NL" dirty="0" err="1"/>
              <a:t>Key</a:t>
            </a:r>
            <a:r>
              <a:rPr lang="nl-NL" dirty="0"/>
              <a:t> Steps in OOA/D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990600"/>
            <a:ext cx="8062664" cy="5105400"/>
          </a:xfrm>
        </p:spPr>
        <p:txBody>
          <a:bodyPr/>
          <a:lstStyle/>
          <a:p>
            <a:pPr marL="457200" lvl="0" indent="-457200">
              <a:buFont typeface="+mj-lt"/>
              <a:buAutoNum type="romanLcPeriod"/>
            </a:pPr>
            <a:r>
              <a:rPr lang="nl-NL" sz="1800" dirty="0"/>
              <a:t>Welke leerdoelen zijn direct aan de </a:t>
            </a:r>
            <a:r>
              <a:rPr lang="nl-NL" sz="1800" dirty="0" err="1"/>
              <a:t>Key</a:t>
            </a:r>
            <a:r>
              <a:rPr lang="nl-NL" sz="1800" dirty="0"/>
              <a:t> Steps te koppelen? </a:t>
            </a:r>
          </a:p>
          <a:p>
            <a:pPr marL="457200" lvl="0" indent="-457200">
              <a:buFont typeface="+mj-lt"/>
              <a:buAutoNum type="romanLcPeriod"/>
            </a:pPr>
            <a:r>
              <a:rPr lang="nl-NL" sz="1800" dirty="0"/>
              <a:t>Welke leerdoelen zijn gericht op kennis en inzicht?</a:t>
            </a:r>
          </a:p>
          <a:p>
            <a:pPr marL="457200" lvl="0" indent="-457200">
              <a:buFont typeface="+mj-lt"/>
              <a:buAutoNum type="romanLcPeriod"/>
            </a:pPr>
            <a:r>
              <a:rPr lang="nl-NL" sz="1800" dirty="0"/>
              <a:t>Bij welke leerdoelen moet je een analyse/ontwerpproduct opstellen?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nl-NL" sz="1800" dirty="0"/>
              <a:t>Leerdoelen – Je kan na het volgen van de cursus:</a:t>
            </a:r>
          </a:p>
          <a:p>
            <a:pPr marL="642937" lvl="1" indent="-342900">
              <a:buFont typeface="+mj-lt"/>
              <a:buAutoNum type="arabicParenR"/>
            </a:pPr>
            <a:r>
              <a:rPr lang="nl-NL" sz="1600" dirty="0"/>
              <a:t>Soorten Requirements beschrijven, herkennen en benoemen.</a:t>
            </a:r>
          </a:p>
          <a:p>
            <a:pPr marL="642937" lvl="1" indent="-342900">
              <a:buFont typeface="+mj-lt"/>
              <a:buAutoNum type="arabicParenR"/>
            </a:pPr>
            <a:r>
              <a:rPr lang="nl-NL" sz="1600" dirty="0"/>
              <a:t>De ISO-definitie geven van wat kwaliteit is en uitleggen waarvoor kwaliteitsattributen nodig zijn</a:t>
            </a:r>
          </a:p>
          <a:p>
            <a:pPr marL="642937" lvl="1" indent="-342900">
              <a:buFont typeface="+mj-lt"/>
              <a:buAutoNum type="arabicParenR"/>
            </a:pPr>
            <a:r>
              <a:rPr lang="nl-NL" sz="1600" dirty="0"/>
              <a:t>Kwaliteitsattributen herkennen en benoemen in geformuleerde requirements.</a:t>
            </a:r>
          </a:p>
          <a:p>
            <a:pPr marL="642937" lvl="1" indent="-342900">
              <a:buFont typeface="+mj-lt"/>
              <a:buAutoNum type="arabicParenR"/>
            </a:pPr>
            <a:r>
              <a:rPr lang="nl-NL" sz="1600" dirty="0"/>
              <a:t>De denkwijze, werkwijze, producten en notatiewijzen van object </a:t>
            </a:r>
            <a:r>
              <a:rPr lang="nl-NL" sz="1600" dirty="0" err="1"/>
              <a:t>oriented</a:t>
            </a:r>
            <a:r>
              <a:rPr lang="nl-NL" sz="1600" dirty="0"/>
              <a:t> analysis &amp; design beschrijven.</a:t>
            </a:r>
          </a:p>
          <a:p>
            <a:pPr marL="642937" lvl="1" indent="-342900">
              <a:buFont typeface="+mj-lt"/>
              <a:buAutoNum type="arabicParenR"/>
            </a:pPr>
            <a:r>
              <a:rPr lang="nl-NL" sz="1600" dirty="0"/>
              <a:t>Object </a:t>
            </a:r>
            <a:r>
              <a:rPr lang="nl-NL" sz="1600" dirty="0" err="1"/>
              <a:t>oriented</a:t>
            </a:r>
            <a:r>
              <a:rPr lang="nl-NL" sz="1600" dirty="0"/>
              <a:t> analysis &amp; design producten opstellen en beoordelen conform de behandelde methode en kwaliteitscriteria.</a:t>
            </a:r>
          </a:p>
          <a:p>
            <a:pPr marL="642937" lvl="1" indent="-342900">
              <a:buFont typeface="+mj-lt"/>
              <a:buAutoNum type="arabicParenR"/>
            </a:pPr>
            <a:r>
              <a:rPr lang="nl-NL" sz="1600" dirty="0"/>
              <a:t>De fasen van </a:t>
            </a:r>
            <a:r>
              <a:rPr lang="nl-NL" sz="1600" dirty="0" err="1"/>
              <a:t>systeemontwikkelmethode</a:t>
            </a:r>
            <a:r>
              <a:rPr lang="nl-NL" sz="1600" dirty="0"/>
              <a:t> </a:t>
            </a:r>
            <a:r>
              <a:rPr lang="nl-NL" sz="1600" dirty="0" err="1"/>
              <a:t>OpenUP</a:t>
            </a:r>
            <a:r>
              <a:rPr lang="nl-NL" sz="1600" dirty="0"/>
              <a:t> beschrijven (met de belangrijkste doelen, activiteiten en producten) en de overeenkomsten en verschillen met andere </a:t>
            </a:r>
            <a:r>
              <a:rPr lang="nl-NL" sz="1600" dirty="0" err="1"/>
              <a:t>systeemontwikkelmethoden</a:t>
            </a:r>
            <a:r>
              <a:rPr lang="nl-NL" sz="1600" dirty="0"/>
              <a:t>.</a:t>
            </a:r>
          </a:p>
          <a:p>
            <a:pPr marL="642937" lvl="1" indent="-342900">
              <a:buFont typeface="+mj-lt"/>
              <a:buAutoNum type="arabicParenR"/>
            </a:pPr>
            <a:r>
              <a:rPr lang="nl-NL" sz="1600" dirty="0"/>
              <a:t>Basisbegrippen met betrekking tot testen definiëren en uitleggen.</a:t>
            </a:r>
          </a:p>
          <a:p>
            <a:pPr marL="642937" lvl="1" indent="-342900">
              <a:buFont typeface="+mj-lt"/>
              <a:buAutoNum type="arabicParenR"/>
            </a:pPr>
            <a:r>
              <a:rPr lang="nl-NL" sz="1600" dirty="0"/>
              <a:t>Acceptatietesten ontwerpen conform een behandelde testspecificatietechniek.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61F2-A463-4909-B468-5461B53CC257}" type="slidenum">
              <a:rPr lang="en-US" smtClean="0"/>
              <a:pPr/>
              <a:t>12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841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Toetsvraag</a:t>
            </a:r>
            <a:r>
              <a:rPr lang="nl-NL" dirty="0"/>
              <a:t> 5: Toetsing V2OOAD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Hoe wordt V2OOAD getoetst?</a:t>
            </a:r>
          </a:p>
          <a:p>
            <a:pPr marL="457200" lvl="0" indent="-457200">
              <a:buFont typeface="+mj-lt"/>
              <a:buAutoNum type="alphaLcParenR"/>
            </a:pPr>
            <a:r>
              <a:rPr lang="nl-NL" dirty="0"/>
              <a:t>Een multiple </a:t>
            </a:r>
            <a:r>
              <a:rPr lang="nl-NL" dirty="0" err="1"/>
              <a:t>choice</a:t>
            </a:r>
            <a:r>
              <a:rPr lang="nl-NL" dirty="0"/>
              <a:t> tentamen + meerdere opdrachten</a:t>
            </a:r>
          </a:p>
          <a:p>
            <a:pPr marL="457200" lvl="0" indent="-457200">
              <a:buFont typeface="+mj-lt"/>
              <a:buAutoNum type="alphaLcParenR"/>
            </a:pPr>
            <a:r>
              <a:rPr lang="nl-NL" dirty="0"/>
              <a:t>Een open vragen tentamen + meerdere opdrachten </a:t>
            </a:r>
          </a:p>
          <a:p>
            <a:pPr marL="457200" lvl="0" indent="-457200">
              <a:buFont typeface="+mj-lt"/>
              <a:buAutoNum type="alphaLcParenR"/>
            </a:pPr>
            <a:r>
              <a:rPr lang="nl-NL" dirty="0"/>
              <a:t>Een open vragen tentamen + één grote opdracht </a:t>
            </a:r>
          </a:p>
          <a:p>
            <a:pPr marL="457200" lvl="0" indent="-457200">
              <a:buFont typeface="+mj-lt"/>
              <a:buAutoNum type="alphaLcParenR"/>
            </a:pPr>
            <a:r>
              <a:rPr lang="nl-NL" dirty="0"/>
              <a:t>Een multiple </a:t>
            </a:r>
            <a:r>
              <a:rPr lang="nl-NL" dirty="0" err="1"/>
              <a:t>choice</a:t>
            </a:r>
            <a:r>
              <a:rPr lang="nl-NL" dirty="0"/>
              <a:t> tentamen + een open vragen tentamen</a:t>
            </a:r>
          </a:p>
          <a:p>
            <a:pPr marL="457200" lvl="0" indent="-457200">
              <a:buFont typeface="+mj-lt"/>
              <a:buAutoNum type="alphaLcParenR"/>
            </a:pP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Welke leerdoelen komen in welke toets aan bod?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61F2-A463-4909-B468-5461B53CC257}" type="slidenum">
              <a:rPr lang="en-US" smtClean="0"/>
              <a:pPr/>
              <a:t>13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40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Development Approaches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Er zijn verschillende benaderingen van hoe je software systemen kan ontwikkelen. </a:t>
            </a:r>
          </a:p>
          <a:p>
            <a:pPr lvl="1"/>
            <a:r>
              <a:rPr lang="nl-NL" dirty="0"/>
              <a:t>Uit Larman: Lineair (vaak ook waterval genoemd), Agile, Iteratief, Incrementeel, Evolutionair</a:t>
            </a:r>
          </a:p>
          <a:p>
            <a:r>
              <a:rPr lang="nl-NL" dirty="0"/>
              <a:t>Er zijn veel methoden en technieken die worden toegepast bij het ontwikkelen van systemen.</a:t>
            </a:r>
          </a:p>
          <a:p>
            <a:pPr lvl="1"/>
            <a:r>
              <a:rPr lang="nl-NL" dirty="0"/>
              <a:t>Uit Larman: </a:t>
            </a:r>
            <a:r>
              <a:rPr lang="nl-NL" dirty="0" err="1"/>
              <a:t>Unified</a:t>
            </a:r>
            <a:r>
              <a:rPr lang="nl-NL" dirty="0"/>
              <a:t> </a:t>
            </a:r>
            <a:r>
              <a:rPr lang="nl-NL" dirty="0" err="1"/>
              <a:t>Process</a:t>
            </a:r>
            <a:r>
              <a:rPr lang="nl-NL" dirty="0"/>
              <a:t> (UP en zijn open opvolger </a:t>
            </a:r>
            <a:r>
              <a:rPr lang="nl-NL" dirty="0" err="1"/>
              <a:t>OpenUP</a:t>
            </a:r>
            <a:r>
              <a:rPr lang="nl-NL" dirty="0"/>
              <a:t>), Scrum, Extreme Programming (XP), UML</a:t>
            </a:r>
          </a:p>
          <a:p>
            <a:endParaRPr lang="nl-NL" dirty="0"/>
          </a:p>
          <a:p>
            <a:r>
              <a:rPr lang="nl-NL" dirty="0"/>
              <a:t>Larman geeft een overzicht in </a:t>
            </a:r>
            <a:r>
              <a:rPr lang="nl-NL" dirty="0" err="1"/>
              <a:t>Chapter</a:t>
            </a:r>
            <a:r>
              <a:rPr lang="nl-NL" dirty="0"/>
              <a:t> 2</a:t>
            </a:r>
          </a:p>
          <a:p>
            <a:pPr lvl="1"/>
            <a:r>
              <a:rPr lang="nl-NL" dirty="0"/>
              <a:t>Analysis en Design zijn disciplines binnen een ontwikkelproces</a:t>
            </a:r>
          </a:p>
          <a:p>
            <a:pPr lvl="1"/>
            <a:r>
              <a:rPr lang="nl-NL" dirty="0"/>
              <a:t>Voor de uitleg kiest hij voor het proces van UP</a:t>
            </a:r>
          </a:p>
          <a:p>
            <a:pPr lvl="1"/>
            <a:r>
              <a:rPr lang="nl-NL" dirty="0"/>
              <a:t>Hij structureert zijn boek op basis van UP</a:t>
            </a:r>
          </a:p>
          <a:p>
            <a:pPr lvl="2"/>
            <a:r>
              <a:rPr lang="nl-NL" dirty="0"/>
              <a:t>En gaat in verschillende iteraties steeds dieper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61F2-A463-4909-B468-5461B53CC257}" type="slidenum">
              <a:rPr lang="en-US" smtClean="0"/>
              <a:pPr/>
              <a:t>14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54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Methode van Systeemontwikkeling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Methodisch kunnen werken is een belangrijke competentie</a:t>
            </a:r>
          </a:p>
          <a:p>
            <a:pPr lvl="1"/>
            <a:r>
              <a:rPr lang="nl-NL" dirty="0"/>
              <a:t>Methode: vaste, </a:t>
            </a:r>
            <a:r>
              <a:rPr lang="nl-NL" dirty="0" err="1"/>
              <a:t>wel-doordachte</a:t>
            </a:r>
            <a:r>
              <a:rPr lang="nl-NL" dirty="0"/>
              <a:t> manier van handelen om een bepaald doel te bereiken.</a:t>
            </a:r>
          </a:p>
          <a:p>
            <a:r>
              <a:rPr lang="nl-NL" dirty="0"/>
              <a:t>UP en </a:t>
            </a:r>
            <a:r>
              <a:rPr lang="nl-NL" dirty="0" err="1"/>
              <a:t>OpenUP</a:t>
            </a:r>
            <a:r>
              <a:rPr lang="nl-NL" dirty="0"/>
              <a:t> zijn vrij complete methoden die je helpen met</a:t>
            </a:r>
          </a:p>
          <a:p>
            <a:pPr lvl="1"/>
            <a:r>
              <a:rPr lang="nl-NL" dirty="0"/>
              <a:t>Denkwijze</a:t>
            </a:r>
          </a:p>
          <a:p>
            <a:pPr lvl="2"/>
            <a:r>
              <a:rPr lang="nl-NL" dirty="0"/>
              <a:t>Hoe kan je je doel bereiken?</a:t>
            </a:r>
          </a:p>
          <a:p>
            <a:pPr lvl="2"/>
            <a:r>
              <a:rPr lang="nl-NL" dirty="0"/>
              <a:t>Strategie (bv. top-down, bottom-up, </a:t>
            </a:r>
            <a:r>
              <a:rPr lang="nl-NL" dirty="0" err="1"/>
              <a:t>middle</a:t>
            </a:r>
            <a:r>
              <a:rPr lang="nl-NL" dirty="0"/>
              <a:t>-out)</a:t>
            </a:r>
          </a:p>
          <a:p>
            <a:pPr lvl="1"/>
            <a:r>
              <a:rPr lang="nl-NL" dirty="0"/>
              <a:t>Werkwijze</a:t>
            </a:r>
          </a:p>
          <a:p>
            <a:pPr lvl="2"/>
            <a:r>
              <a:rPr lang="nl-NL" dirty="0"/>
              <a:t>Welke activiteiten moeten worden uitgevoerd?</a:t>
            </a:r>
          </a:p>
          <a:p>
            <a:pPr lvl="2"/>
            <a:r>
              <a:rPr lang="nl-NL" dirty="0"/>
              <a:t>Welke producten levert dat op?</a:t>
            </a:r>
          </a:p>
          <a:p>
            <a:pPr marL="860425" lvl="3" indent="0">
              <a:buNone/>
            </a:pPr>
            <a:r>
              <a:rPr lang="nl-NL" dirty="0"/>
              <a:t>+ Principes om tot goede producten te komen</a:t>
            </a:r>
          </a:p>
          <a:p>
            <a:pPr lvl="2"/>
            <a:r>
              <a:rPr lang="nl-NL" dirty="0"/>
              <a:t>Hoe spreid je de activiteiten in de tijd?</a:t>
            </a:r>
          </a:p>
          <a:p>
            <a:pPr lvl="3"/>
            <a:r>
              <a:rPr lang="nl-NL" dirty="0"/>
              <a:t>Fasen, iteraties, </a:t>
            </a:r>
            <a:r>
              <a:rPr lang="nl-NL" dirty="0" err="1"/>
              <a:t>incrementen</a:t>
            </a:r>
            <a:r>
              <a:rPr lang="nl-NL" dirty="0"/>
              <a:t>, …</a:t>
            </a:r>
          </a:p>
          <a:p>
            <a:pPr lvl="1"/>
            <a:r>
              <a:rPr lang="nl-NL" dirty="0"/>
              <a:t>Schrijfwijze</a:t>
            </a:r>
          </a:p>
          <a:p>
            <a:pPr lvl="2"/>
            <a:r>
              <a:rPr lang="nl-NL" dirty="0"/>
              <a:t>Richtlijnen en templates voor vastlegging van de producten</a:t>
            </a:r>
          </a:p>
          <a:p>
            <a:pPr lvl="2"/>
            <a:r>
              <a:rPr lang="nl-NL" dirty="0"/>
              <a:t>Notatiewijze (veelal UML)</a:t>
            </a:r>
          </a:p>
          <a:p>
            <a:pPr lvl="3"/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61F2-A463-4909-B468-5461B53CC257}" type="slidenum">
              <a:rPr lang="en-US" smtClean="0"/>
              <a:pPr/>
              <a:t>15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691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Leerdoelen m.b.t. Development Approaches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990600"/>
            <a:ext cx="7918648" cy="5105400"/>
          </a:xfrm>
        </p:spPr>
        <p:txBody>
          <a:bodyPr/>
          <a:lstStyle/>
          <a:p>
            <a:r>
              <a:rPr lang="nl-NL" sz="1800" dirty="0"/>
              <a:t>Abstract leerdoel</a:t>
            </a:r>
          </a:p>
          <a:p>
            <a:pPr lvl="1"/>
            <a:r>
              <a:rPr lang="nl-NL" sz="1600" dirty="0"/>
              <a:t>De fasen van </a:t>
            </a:r>
            <a:r>
              <a:rPr lang="nl-NL" sz="1600" dirty="0" err="1"/>
              <a:t>systeemontwikkelmethode</a:t>
            </a:r>
            <a:r>
              <a:rPr lang="nl-NL" sz="1600" dirty="0"/>
              <a:t> </a:t>
            </a:r>
            <a:r>
              <a:rPr lang="nl-NL" sz="1600" dirty="0" err="1"/>
              <a:t>OpenUP</a:t>
            </a:r>
            <a:r>
              <a:rPr lang="nl-NL" sz="1600" dirty="0"/>
              <a:t> beschrijven (met de belangrijkste doelen, activiteiten en producten) en de overeenkomsten en verschillen met andere </a:t>
            </a:r>
            <a:r>
              <a:rPr lang="nl-NL" sz="1600" dirty="0" err="1"/>
              <a:t>systeemontwikkelmethoden</a:t>
            </a:r>
            <a:r>
              <a:rPr lang="nl-NL" sz="1600" dirty="0"/>
              <a:t>.</a:t>
            </a:r>
          </a:p>
          <a:p>
            <a:endParaRPr lang="nl-NL" sz="800" dirty="0"/>
          </a:p>
          <a:p>
            <a:r>
              <a:rPr lang="nl-NL" sz="1800" dirty="0"/>
              <a:t>Gedetailleerde leerdoelen</a:t>
            </a:r>
          </a:p>
          <a:p>
            <a:pPr lvl="1"/>
            <a:r>
              <a:rPr lang="nl-NL" sz="1600" dirty="0"/>
              <a:t>De fasen van </a:t>
            </a:r>
            <a:r>
              <a:rPr lang="nl-NL" sz="1600" dirty="0" err="1"/>
              <a:t>systeemontwikkelmethode</a:t>
            </a:r>
            <a:r>
              <a:rPr lang="nl-NL" sz="1600" dirty="0"/>
              <a:t> </a:t>
            </a:r>
            <a:r>
              <a:rPr lang="nl-NL" sz="1600" dirty="0" err="1"/>
              <a:t>OpenUP</a:t>
            </a:r>
            <a:r>
              <a:rPr lang="nl-NL" sz="1600" dirty="0"/>
              <a:t> beschrijven (met de belangrijkste doelen, activiteiten en producten)</a:t>
            </a:r>
          </a:p>
          <a:p>
            <a:pPr lvl="1"/>
            <a:r>
              <a:rPr lang="nl-NL" sz="1600" dirty="0"/>
              <a:t>De volgende benaderingen en begrippen kunnen uitleggen en vergelijken: </a:t>
            </a:r>
            <a:r>
              <a:rPr lang="nl-NL" sz="1600" dirty="0" err="1"/>
              <a:t>sequential</a:t>
            </a:r>
            <a:r>
              <a:rPr lang="nl-NL" sz="1600" dirty="0"/>
              <a:t>/</a:t>
            </a:r>
            <a:r>
              <a:rPr lang="nl-NL" sz="1600" dirty="0" err="1"/>
              <a:t>waterfall</a:t>
            </a:r>
            <a:r>
              <a:rPr lang="nl-NL" sz="1600" dirty="0"/>
              <a:t>, agile, </a:t>
            </a:r>
            <a:r>
              <a:rPr lang="nl-NL" sz="1600" dirty="0" err="1"/>
              <a:t>iterative</a:t>
            </a:r>
            <a:r>
              <a:rPr lang="nl-NL" sz="1600" dirty="0"/>
              <a:t>, risk-</a:t>
            </a:r>
            <a:r>
              <a:rPr lang="nl-NL" sz="1600" dirty="0" err="1"/>
              <a:t>driven</a:t>
            </a:r>
            <a:r>
              <a:rPr lang="nl-NL" sz="1600" dirty="0"/>
              <a:t>, </a:t>
            </a:r>
            <a:r>
              <a:rPr lang="nl-NL" sz="1600" dirty="0" err="1"/>
              <a:t>client-driven</a:t>
            </a:r>
            <a:r>
              <a:rPr lang="nl-NL" sz="1600" dirty="0"/>
              <a:t>, time box</a:t>
            </a:r>
          </a:p>
          <a:p>
            <a:pPr lvl="1"/>
            <a:r>
              <a:rPr lang="nl-NL" sz="1600" dirty="0"/>
              <a:t>De methoden </a:t>
            </a:r>
            <a:r>
              <a:rPr lang="nl-NL" sz="1600" dirty="0" err="1"/>
              <a:t>OpenUP</a:t>
            </a:r>
            <a:r>
              <a:rPr lang="nl-NL" sz="1600" dirty="0"/>
              <a:t> (en UP), Scrum en XP kunnen vergelijken </a:t>
            </a:r>
          </a:p>
          <a:p>
            <a:pPr lvl="2"/>
            <a:r>
              <a:rPr lang="nl-NL" sz="1400" dirty="0"/>
              <a:t>En welke benaderingen uit Scrum en XP te combineren zijn binnen UP/</a:t>
            </a:r>
            <a:r>
              <a:rPr lang="nl-NL" sz="1400" dirty="0" err="1"/>
              <a:t>OpenUP</a:t>
            </a:r>
            <a:endParaRPr lang="nl-NL" sz="1400" dirty="0"/>
          </a:p>
          <a:p>
            <a:endParaRPr lang="nl-NL" sz="800" dirty="0"/>
          </a:p>
          <a:p>
            <a:r>
              <a:rPr lang="nl-NL" sz="1800" dirty="0"/>
              <a:t>Bronnen</a:t>
            </a:r>
          </a:p>
          <a:p>
            <a:pPr lvl="1"/>
            <a:r>
              <a:rPr lang="nl-NL" sz="1600" dirty="0"/>
              <a:t>Boek (</a:t>
            </a:r>
            <a:r>
              <a:rPr lang="nl-NL" sz="1600" dirty="0" err="1"/>
              <a:t>Ch</a:t>
            </a:r>
            <a:r>
              <a:rPr lang="nl-NL" sz="1600" dirty="0"/>
              <a:t>. 2, maar het onderwerp komt verder in veel hoofdstukken voor)</a:t>
            </a:r>
          </a:p>
          <a:p>
            <a:pPr lvl="1"/>
            <a:r>
              <a:rPr lang="nl-NL" sz="1600" dirty="0"/>
              <a:t>Wikipedia</a:t>
            </a:r>
          </a:p>
          <a:p>
            <a:pPr lvl="1"/>
            <a:r>
              <a:rPr lang="nl-NL" sz="1600" dirty="0" err="1"/>
              <a:t>OpenUP</a:t>
            </a:r>
            <a:r>
              <a:rPr lang="nl-NL" sz="1600" dirty="0"/>
              <a:t> wiki: epf.eclipse.org/</a:t>
            </a:r>
            <a:r>
              <a:rPr lang="nl-NL" sz="1600" dirty="0" err="1"/>
              <a:t>wikis</a:t>
            </a:r>
            <a:r>
              <a:rPr lang="nl-NL" sz="1600" dirty="0"/>
              <a:t>/</a:t>
            </a:r>
            <a:r>
              <a:rPr lang="nl-NL" sz="1600" dirty="0" err="1"/>
              <a:t>openup</a:t>
            </a:r>
            <a:r>
              <a:rPr lang="nl-NL" sz="1600" dirty="0"/>
              <a:t>/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61F2-A463-4909-B468-5461B53CC257}" type="slidenum">
              <a:rPr lang="en-US" smtClean="0"/>
              <a:pPr/>
              <a:t>16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387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Ball </a:t>
            </a:r>
            <a:r>
              <a:rPr lang="nl-NL" dirty="0" err="1"/>
              <a:t>Bearing</a:t>
            </a:r>
            <a:r>
              <a:rPr lang="nl-NL" dirty="0"/>
              <a:t>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do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slightly</a:t>
            </a:r>
            <a:r>
              <a:rPr lang="nl-NL" dirty="0"/>
              <a:t> different </a:t>
            </a:r>
            <a:r>
              <a:rPr lang="nl-NL" dirty="0" err="1"/>
              <a:t>now</a:t>
            </a:r>
            <a:r>
              <a:rPr lang="nl-NL" dirty="0"/>
              <a:t>...</a:t>
            </a:r>
          </a:p>
          <a:p>
            <a:endParaRPr lang="nl-NL" dirty="0"/>
          </a:p>
          <a:p>
            <a:r>
              <a:rPr lang="nl-NL" dirty="0"/>
              <a:t>Form ten </a:t>
            </a:r>
            <a:r>
              <a:rPr lang="nl-NL" dirty="0" err="1"/>
              <a:t>groups</a:t>
            </a:r>
            <a:endParaRPr lang="nl-NL" dirty="0"/>
          </a:p>
          <a:p>
            <a:pPr lvl="1"/>
            <a:r>
              <a:rPr lang="nl-NL" dirty="0" err="1"/>
              <a:t>Count</a:t>
            </a:r>
            <a:r>
              <a:rPr lang="nl-NL" dirty="0"/>
              <a:t> to 10 in </a:t>
            </a:r>
            <a:r>
              <a:rPr lang="nl-NL" dirty="0" err="1"/>
              <a:t>circles</a:t>
            </a:r>
            <a:r>
              <a:rPr lang="nl-NL" dirty="0"/>
              <a:t> and </a:t>
            </a:r>
            <a:r>
              <a:rPr lang="nl-NL" dirty="0" err="1"/>
              <a:t>remember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number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is </a:t>
            </a:r>
            <a:r>
              <a:rPr lang="nl-NL" dirty="0" err="1"/>
              <a:t>related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subject…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Presentation &amp; Offline Concurrency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A284C-E346-4164-97FD-F923F6A15267}" type="slidenum">
              <a:rPr lang="en-US" smtClean="0"/>
              <a:pPr>
                <a:defRPr/>
              </a:pPr>
              <a:t>17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32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72480" cy="609600"/>
          </a:xfrm>
        </p:spPr>
        <p:txBody>
          <a:bodyPr/>
          <a:lstStyle/>
          <a:p>
            <a:r>
              <a:rPr lang="nl-NL" dirty="0"/>
              <a:t>Ball </a:t>
            </a:r>
            <a:r>
              <a:rPr lang="nl-NL" dirty="0" err="1"/>
              <a:t>Bearing</a:t>
            </a:r>
            <a:r>
              <a:rPr lang="nl-NL" dirty="0"/>
              <a:t> workshop: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1) </a:t>
            </a:r>
            <a:r>
              <a:rPr lang="nl-NL" dirty="0" err="1"/>
              <a:t>Prepare</a:t>
            </a:r>
            <a:r>
              <a:rPr lang="nl-NL" dirty="0"/>
              <a:t> a 5 min </a:t>
            </a:r>
            <a:r>
              <a:rPr lang="nl-NL" dirty="0" err="1"/>
              <a:t>Powerpoint</a:t>
            </a:r>
            <a:r>
              <a:rPr lang="nl-NL" dirty="0"/>
              <a:t> </a:t>
            </a:r>
            <a:r>
              <a:rPr lang="nl-NL" dirty="0" err="1"/>
              <a:t>presentation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subject</a:t>
            </a:r>
          </a:p>
          <a:p>
            <a:pPr lvl="2"/>
            <a:r>
              <a:rPr lang="nl-NL" dirty="0"/>
              <a:t>30 minutes</a:t>
            </a:r>
          </a:p>
          <a:p>
            <a:pPr lvl="2"/>
            <a:endParaRPr lang="en-US" sz="800" dirty="0"/>
          </a:p>
          <a:p>
            <a:pPr marL="457200" indent="-457200">
              <a:buNone/>
            </a:pPr>
            <a:r>
              <a:rPr lang="nl-NL" dirty="0"/>
              <a:t>2) First </a:t>
            </a:r>
            <a:r>
              <a:rPr lang="nl-NL" dirty="0" err="1"/>
              <a:t>round</a:t>
            </a:r>
            <a:r>
              <a:rPr lang="nl-NL" dirty="0"/>
              <a:t>: </a:t>
            </a:r>
            <a:r>
              <a:rPr lang="nl-NL" dirty="0" err="1"/>
              <a:t>Groups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outside</a:t>
            </a:r>
            <a:r>
              <a:rPr lang="nl-NL" dirty="0"/>
              <a:t> ring </a:t>
            </a:r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5 min </a:t>
            </a:r>
            <a:r>
              <a:rPr lang="nl-NL" dirty="0" err="1"/>
              <a:t>Powerpoint</a:t>
            </a:r>
            <a:r>
              <a:rPr lang="nl-NL" dirty="0"/>
              <a:t> </a:t>
            </a:r>
            <a:r>
              <a:rPr lang="nl-NL" dirty="0" err="1"/>
              <a:t>presentation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pattern</a:t>
            </a:r>
            <a:endParaRPr lang="nl-NL" dirty="0"/>
          </a:p>
          <a:p>
            <a:pPr lvl="2"/>
            <a:r>
              <a:rPr lang="nl-NL" dirty="0" err="1"/>
              <a:t>Outside</a:t>
            </a:r>
            <a:r>
              <a:rPr lang="nl-NL" dirty="0"/>
              <a:t> ring: </a:t>
            </a:r>
            <a:r>
              <a:rPr lang="nl-NL" dirty="0" err="1"/>
              <a:t>groups</a:t>
            </a:r>
            <a:r>
              <a:rPr lang="nl-NL" dirty="0"/>
              <a:t> 1-5</a:t>
            </a:r>
          </a:p>
          <a:p>
            <a:pPr lvl="2"/>
            <a:r>
              <a:rPr lang="nl-NL" dirty="0"/>
              <a:t>Inside ring: </a:t>
            </a:r>
            <a:r>
              <a:rPr lang="nl-NL" dirty="0" err="1"/>
              <a:t>groups</a:t>
            </a:r>
            <a:r>
              <a:rPr lang="nl-NL" dirty="0"/>
              <a:t> 6-10</a:t>
            </a:r>
          </a:p>
          <a:p>
            <a:pPr lvl="2"/>
            <a:r>
              <a:rPr lang="nl-NL" dirty="0" err="1"/>
              <a:t>After</a:t>
            </a:r>
            <a:r>
              <a:rPr lang="nl-NL" dirty="0"/>
              <a:t> 5 min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inside</a:t>
            </a:r>
            <a:r>
              <a:rPr lang="nl-NL" dirty="0"/>
              <a:t> ring moves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.</a:t>
            </a:r>
          </a:p>
          <a:p>
            <a:pPr lvl="2"/>
            <a:endParaRPr lang="nl-NL" sz="800" dirty="0"/>
          </a:p>
          <a:p>
            <a:pPr marL="0" indent="0">
              <a:buNone/>
            </a:pPr>
            <a:r>
              <a:rPr lang="nl-NL" dirty="0"/>
              <a:t>3) Second </a:t>
            </a:r>
            <a:r>
              <a:rPr lang="nl-NL" dirty="0" err="1"/>
              <a:t>round</a:t>
            </a:r>
            <a:r>
              <a:rPr lang="nl-NL" dirty="0"/>
              <a:t>: Inside and </a:t>
            </a:r>
            <a:r>
              <a:rPr lang="nl-NL" dirty="0" err="1"/>
              <a:t>outside</a:t>
            </a:r>
            <a:r>
              <a:rPr lang="nl-NL" dirty="0"/>
              <a:t> ring change</a:t>
            </a:r>
          </a:p>
          <a:p>
            <a:pPr lvl="2"/>
            <a:r>
              <a:rPr lang="nl-NL" dirty="0"/>
              <a:t>Group 6-10 present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patterns</a:t>
            </a:r>
            <a:endParaRPr lang="nl-NL" dirty="0"/>
          </a:p>
          <a:p>
            <a:pPr lvl="2"/>
            <a:r>
              <a:rPr lang="nl-NL" dirty="0"/>
              <a:t>Same </a:t>
            </a:r>
            <a:r>
              <a:rPr lang="nl-NL" dirty="0" err="1"/>
              <a:t>process</a:t>
            </a:r>
            <a:endParaRPr lang="nl-NL" dirty="0"/>
          </a:p>
          <a:p>
            <a:pPr marL="0" indent="0">
              <a:buNone/>
            </a:pPr>
            <a:endParaRPr lang="nl-NL" sz="1000" dirty="0"/>
          </a:p>
          <a:p>
            <a:pPr marL="0" indent="0">
              <a:buNone/>
            </a:pPr>
            <a:r>
              <a:rPr lang="nl-NL" dirty="0" err="1"/>
              <a:t>Note</a:t>
            </a:r>
            <a:r>
              <a:rPr lang="nl-NL" dirty="0"/>
              <a:t>: </a:t>
            </a:r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presentation</a:t>
            </a:r>
            <a:r>
              <a:rPr lang="nl-NL" dirty="0"/>
              <a:t>, e.g.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questions</a:t>
            </a:r>
            <a:r>
              <a:rPr lang="nl-NL" dirty="0"/>
              <a:t>. </a:t>
            </a:r>
            <a:br>
              <a:rPr lang="nl-NL" dirty="0"/>
            </a:br>
            <a:r>
              <a:rPr lang="nl-NL" dirty="0" err="1"/>
              <a:t>Incorporate</a:t>
            </a:r>
            <a:r>
              <a:rPr lang="nl-NL" dirty="0"/>
              <a:t> these </a:t>
            </a:r>
            <a:r>
              <a:rPr lang="nl-NL" dirty="0" err="1"/>
              <a:t>improvements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Powerpoint</a:t>
            </a:r>
            <a:r>
              <a:rPr lang="nl-NL" dirty="0"/>
              <a:t> file.</a:t>
            </a:r>
            <a:br>
              <a:rPr lang="nl-NL" dirty="0"/>
            </a:br>
            <a:r>
              <a:rPr lang="nl-NL" dirty="0" err="1"/>
              <a:t>Send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file to the teacher,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published</a:t>
            </a:r>
            <a:r>
              <a:rPr lang="nl-NL" dirty="0"/>
              <a:t> on </a:t>
            </a:r>
            <a:r>
              <a:rPr lang="nl-NL" dirty="0" err="1"/>
              <a:t>Sharepoint</a:t>
            </a:r>
            <a:r>
              <a:rPr lang="nl-NL" dirty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Presentation &amp; Offline Concurrency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A284C-E346-4164-97FD-F923F6A15267}" type="slidenum">
              <a:rPr lang="en-US" smtClean="0"/>
              <a:pPr>
                <a:defRPr/>
              </a:pPr>
              <a:t>18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0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Ball </a:t>
            </a:r>
            <a:r>
              <a:rPr lang="nl-NL" dirty="0" err="1"/>
              <a:t>Bearing</a:t>
            </a:r>
            <a:r>
              <a:rPr lang="nl-NL" dirty="0"/>
              <a:t> workshop: Subjects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990600"/>
            <a:ext cx="8062664" cy="5105400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 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61F2-A463-4909-B468-5461B53CC257}" type="slidenum">
              <a:rPr lang="en-US" smtClean="0"/>
              <a:pPr/>
              <a:t>19</a:t>
            </a:fld>
            <a:endParaRPr lang="en-US">
              <a:latin typeface="Times New Roman" pitchFamily="18" charset="0"/>
            </a:endParaRP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831701"/>
              </p:ext>
            </p:extLst>
          </p:nvPr>
        </p:nvGraphicFramePr>
        <p:xfrm>
          <a:off x="685800" y="1484784"/>
          <a:ext cx="8206680" cy="4079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7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2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Onderwerp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Bron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Waterval, Iteratief, Incrementeel, Evolutionair, Time 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2.0, 2.2-3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Agile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2.6, Wikipedia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Agile </a:t>
                      </a:r>
                      <a:r>
                        <a:rPr lang="nl-NL" sz="1600" dirty="0" err="1"/>
                        <a:t>modeling</a:t>
                      </a:r>
                      <a:endParaRPr lang="nl-N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2.7, Wikipedia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Unified </a:t>
                      </a:r>
                      <a:r>
                        <a:rPr lang="nl-NL" sz="1600" dirty="0" err="1"/>
                        <a:t>Process</a:t>
                      </a:r>
                      <a:r>
                        <a:rPr lang="nl-NL" sz="1600" dirty="0"/>
                        <a:t> (UP)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2.5, 2.9-11, Wikipedia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Extreme Programming (XP)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2.1, Wikipedia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Scrum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2.1, Wikipedia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err="1"/>
                        <a:t>OpenUP</a:t>
                      </a:r>
                      <a:r>
                        <a:rPr lang="nl-NL" sz="1600" dirty="0"/>
                        <a:t> – Delivery </a:t>
                      </a:r>
                      <a:r>
                        <a:rPr lang="nl-NL" sz="1600" dirty="0" err="1"/>
                        <a:t>processes</a:t>
                      </a:r>
                      <a:r>
                        <a:rPr lang="nl-NL" sz="1600" dirty="0"/>
                        <a:t> (</a:t>
                      </a:r>
                      <a:r>
                        <a:rPr lang="nl-NL" sz="1600" dirty="0" err="1"/>
                        <a:t>four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phases</a:t>
                      </a:r>
                      <a:r>
                        <a:rPr lang="nl-NL" sz="16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OpenUP</a:t>
                      </a:r>
                      <a:r>
                        <a:rPr lang="nl-NL" sz="1600" dirty="0"/>
                        <a:t> wiki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OpenUP</a:t>
                      </a:r>
                      <a:r>
                        <a:rPr lang="nl-NL" sz="1600" dirty="0"/>
                        <a:t> – </a:t>
                      </a:r>
                      <a:r>
                        <a:rPr lang="nl-NL" sz="1600" dirty="0" err="1"/>
                        <a:t>Tasks</a:t>
                      </a:r>
                      <a:endParaRPr lang="nl-N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err="1"/>
                        <a:t>OpenUP</a:t>
                      </a:r>
                      <a:r>
                        <a:rPr lang="nl-NL" sz="1600" dirty="0"/>
                        <a:t> wiki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OpenUP</a:t>
                      </a:r>
                      <a:r>
                        <a:rPr lang="nl-NL" sz="1600" dirty="0"/>
                        <a:t> – </a:t>
                      </a:r>
                      <a:r>
                        <a:rPr lang="nl-NL" sz="1600" dirty="0" err="1"/>
                        <a:t>Roles</a:t>
                      </a:r>
                      <a:endParaRPr lang="nl-N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err="1"/>
                        <a:t>OpenUP</a:t>
                      </a:r>
                      <a:r>
                        <a:rPr lang="nl-NL" sz="1600" dirty="0"/>
                        <a:t> wiki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OpenUP</a:t>
                      </a:r>
                      <a:r>
                        <a:rPr lang="nl-NL" sz="1600" dirty="0"/>
                        <a:t> – </a:t>
                      </a:r>
                      <a:r>
                        <a:rPr lang="nl-NL" sz="1600" dirty="0" err="1"/>
                        <a:t>Guidance</a:t>
                      </a:r>
                      <a:endParaRPr lang="nl-NL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err="1"/>
                        <a:t>OpenUP</a:t>
                      </a:r>
                      <a:r>
                        <a:rPr lang="nl-NL" sz="1600" dirty="0"/>
                        <a:t> wiki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26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Introductie: Complex Business Applications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800" dirty="0">
                <a:cs typeface="Arial" pitchFamily="34" charset="0"/>
              </a:rPr>
              <a:t>In de praktijk hebben veel organisaties: </a:t>
            </a:r>
          </a:p>
          <a:p>
            <a:pPr lvl="1"/>
            <a:r>
              <a:rPr lang="nl-NL" sz="1600" dirty="0">
                <a:cs typeface="Arial" pitchFamily="34" charset="0"/>
              </a:rPr>
              <a:t>Complexe producten, regels en bedrijfsprocessen;</a:t>
            </a:r>
          </a:p>
          <a:p>
            <a:pPr lvl="1"/>
            <a:r>
              <a:rPr lang="nl-NL" sz="1600" dirty="0">
                <a:cs typeface="Arial" pitchFamily="34" charset="0"/>
              </a:rPr>
              <a:t>Meerdere grote informatiesystemen met:</a:t>
            </a:r>
          </a:p>
          <a:p>
            <a:pPr lvl="2"/>
            <a:r>
              <a:rPr lang="nl-NL" sz="1400" dirty="0">
                <a:cs typeface="Arial" pitchFamily="34" charset="0"/>
              </a:rPr>
              <a:t>Complexe databases; </a:t>
            </a:r>
          </a:p>
          <a:p>
            <a:pPr lvl="2"/>
            <a:r>
              <a:rPr lang="nl-NL" sz="1400" dirty="0">
                <a:cs typeface="Arial" pitchFamily="34" charset="0"/>
              </a:rPr>
              <a:t>Veel complexe business logica;</a:t>
            </a:r>
          </a:p>
          <a:p>
            <a:pPr lvl="3"/>
            <a:r>
              <a:rPr lang="nl-NL" sz="1200" dirty="0">
                <a:cs typeface="Arial" pitchFamily="34" charset="0"/>
              </a:rPr>
              <a:t>rekenregels, controles, procesregels</a:t>
            </a:r>
          </a:p>
          <a:p>
            <a:pPr lvl="2"/>
            <a:r>
              <a:rPr lang="nl-NL" dirty="0">
                <a:cs typeface="Arial" pitchFamily="34" charset="0"/>
              </a:rPr>
              <a:t>Veel gelijktijdige gebruikers. </a:t>
            </a:r>
          </a:p>
          <a:p>
            <a:endParaRPr lang="nl-NL" sz="800" dirty="0">
              <a:cs typeface="Arial" pitchFamily="34" charset="0"/>
            </a:endParaRPr>
          </a:p>
          <a:p>
            <a:r>
              <a:rPr lang="nl-NL" sz="1800" dirty="0">
                <a:cs typeface="Arial" pitchFamily="34" charset="0"/>
              </a:rPr>
              <a:t>Bij de ontwikkeling van dit soort informatiesystemen moet daarom:</a:t>
            </a:r>
          </a:p>
          <a:p>
            <a:pPr lvl="1"/>
            <a:r>
              <a:rPr lang="nl-NL" sz="1600" dirty="0">
                <a:cs typeface="Arial" pitchFamily="34" charset="0"/>
              </a:rPr>
              <a:t>Goed begrepen worden hoe de organisatie zijn werk doet.</a:t>
            </a:r>
          </a:p>
          <a:p>
            <a:pPr lvl="2"/>
            <a:r>
              <a:rPr lang="nl-NL" dirty="0">
                <a:cs typeface="Arial" pitchFamily="34" charset="0"/>
              </a:rPr>
              <a:t> Anders ontwikkel je een onbruikbaar systeem.</a:t>
            </a:r>
          </a:p>
          <a:p>
            <a:pPr lvl="1"/>
            <a:r>
              <a:rPr lang="nl-NL" sz="1600" dirty="0">
                <a:cs typeface="Arial" pitchFamily="34" charset="0"/>
              </a:rPr>
              <a:t>Methodisch en modelmatig gewerkt worden.</a:t>
            </a:r>
          </a:p>
          <a:p>
            <a:pPr lvl="2"/>
            <a:r>
              <a:rPr lang="nl-NL" dirty="0">
                <a:cs typeface="Arial" pitchFamily="34" charset="0"/>
              </a:rPr>
              <a:t>Het geheel is te complex om te onthouden/overzien. </a:t>
            </a:r>
          </a:p>
          <a:p>
            <a:pPr lvl="2"/>
            <a:r>
              <a:rPr lang="nl-NL" dirty="0">
                <a:cs typeface="Arial" pitchFamily="34" charset="0"/>
              </a:rPr>
              <a:t>Je moet vaak samenwerken en requirements en ontwerpen afstemmen.</a:t>
            </a:r>
          </a:p>
          <a:p>
            <a:pPr lvl="2"/>
            <a:r>
              <a:rPr lang="nl-NL" dirty="0">
                <a:cs typeface="Arial" pitchFamily="34" charset="0"/>
              </a:rPr>
              <a:t>Het systeem moet vaak lang meegaan, dus goed te onderhouden zijn.</a:t>
            </a:r>
          </a:p>
          <a:p>
            <a:pPr lvl="1"/>
            <a:r>
              <a:rPr lang="nl-NL" dirty="0">
                <a:cs typeface="Arial" pitchFamily="34" charset="0"/>
              </a:rPr>
              <a:t>Goed getest worden door ontwikkelaars en gebruikers.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61F2-A463-4909-B468-5461B53CC257}" type="slidenum">
              <a:rPr lang="en-US" smtClean="0"/>
              <a:pPr/>
              <a:t>2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5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Introductie: Waar gaat V2OOAD over?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61F2-A463-4909-B468-5461B53CC257}" type="slidenum">
              <a:rPr lang="en-US" smtClean="0"/>
              <a:pPr/>
              <a:t>3</a:t>
            </a:fld>
            <a:endParaRPr lang="en-US">
              <a:latin typeface="Times New Roman" pitchFamily="18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2"/>
          <a:srcRect l="6313" t="17693" r="17687"/>
          <a:stretch/>
        </p:blipFill>
        <p:spPr>
          <a:xfrm>
            <a:off x="1187624" y="1965476"/>
            <a:ext cx="6068645" cy="3983804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7683624" y="1839494"/>
            <a:ext cx="142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Focus of V2OOAD</a:t>
            </a:r>
          </a:p>
          <a:p>
            <a:r>
              <a:rPr lang="nl-NL" dirty="0"/>
              <a:t>course</a:t>
            </a:r>
          </a:p>
        </p:txBody>
      </p:sp>
      <p:cxnSp>
        <p:nvCxnSpPr>
          <p:cNvPr id="12" name="Rechte verbindingslijn met pijl 11"/>
          <p:cNvCxnSpPr/>
          <p:nvPr/>
        </p:nvCxnSpPr>
        <p:spPr bwMode="auto">
          <a:xfrm flipH="1">
            <a:off x="5171509" y="2305371"/>
            <a:ext cx="2664296" cy="5040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Rechte verbindingslijn met pijl 12"/>
          <p:cNvCxnSpPr/>
          <p:nvPr/>
        </p:nvCxnSpPr>
        <p:spPr bwMode="auto">
          <a:xfrm flipH="1">
            <a:off x="5148064" y="2208245"/>
            <a:ext cx="2687741" cy="2880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Rechte verbindingslijn met pijl 15"/>
          <p:cNvCxnSpPr/>
          <p:nvPr/>
        </p:nvCxnSpPr>
        <p:spPr bwMode="auto">
          <a:xfrm flipH="1">
            <a:off x="5436096" y="2424269"/>
            <a:ext cx="2448272" cy="6480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Rechte verbindingslijn met pijl 18"/>
          <p:cNvCxnSpPr/>
          <p:nvPr/>
        </p:nvCxnSpPr>
        <p:spPr bwMode="auto">
          <a:xfrm flipH="1">
            <a:off x="7092280" y="2496277"/>
            <a:ext cx="936104" cy="129614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kstvak 22"/>
          <p:cNvSpPr txBox="1"/>
          <p:nvPr/>
        </p:nvSpPr>
        <p:spPr>
          <a:xfrm>
            <a:off x="827584" y="908720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dirty="0"/>
              <a:t>Tijdens Analysis &amp; Design activiteiten ben je bezig oplossingen voor bedrijfsproblemen te vinden en te bepalen hoe de gekozen oplossing het beste geïmplementeerd kan worden.</a:t>
            </a:r>
          </a:p>
        </p:txBody>
      </p:sp>
      <p:sp>
        <p:nvSpPr>
          <p:cNvPr id="24" name="Tekstvak 23"/>
          <p:cNvSpPr txBox="1"/>
          <p:nvPr/>
        </p:nvSpPr>
        <p:spPr>
          <a:xfrm>
            <a:off x="50776" y="2492896"/>
            <a:ext cx="142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Focus of OOA/D</a:t>
            </a:r>
          </a:p>
          <a:p>
            <a:r>
              <a:rPr lang="nl-NL" dirty="0" err="1"/>
              <a:t>book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651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53CA-A2BB-4865-9F31-C1ECE80C82A4}" type="slidenum">
              <a:rPr lang="en-US"/>
              <a:pPr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Analyseren en Ontwerpen zijn </a:t>
            </a:r>
            <a:r>
              <a:rPr lang="nl-NL" dirty="0" err="1"/>
              <a:t>Kern-Competenties</a:t>
            </a:r>
            <a:r>
              <a:rPr lang="nl-NL" dirty="0"/>
              <a:t> </a:t>
            </a:r>
            <a:endParaRPr lang="nl-NL" noProof="1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5799" y="990600"/>
            <a:ext cx="4030217" cy="5105400"/>
          </a:xfrm>
        </p:spPr>
        <p:txBody>
          <a:bodyPr/>
          <a:lstStyle/>
          <a:p>
            <a:r>
              <a:rPr lang="nl-NL" sz="1800" dirty="0"/>
              <a:t>Iedere HBO ICT-er moet goed kunnen Analyseren en Ontwerpen</a:t>
            </a:r>
          </a:p>
          <a:p>
            <a:pPr lvl="1"/>
            <a:r>
              <a:rPr lang="nl-NL" sz="1600" dirty="0"/>
              <a:t>HBO-I richtlijnen</a:t>
            </a:r>
          </a:p>
          <a:p>
            <a:endParaRPr lang="nl-NL" sz="800" dirty="0"/>
          </a:p>
          <a:p>
            <a:r>
              <a:rPr lang="nl-NL" sz="1800" dirty="0"/>
              <a:t>Tijdens deze cursus ontwikkel je kennis en vaardigheden op het gebied van </a:t>
            </a:r>
          </a:p>
          <a:p>
            <a:pPr lvl="1"/>
            <a:r>
              <a:rPr lang="nl-NL" sz="1600" dirty="0"/>
              <a:t>Analyseren en Ontwerpen</a:t>
            </a:r>
          </a:p>
          <a:p>
            <a:pPr lvl="1"/>
            <a:r>
              <a:rPr lang="nl-NL" sz="1600" dirty="0"/>
              <a:t>Software</a:t>
            </a:r>
          </a:p>
          <a:p>
            <a:pPr lvl="1"/>
            <a:r>
              <a:rPr lang="nl-NL" sz="1600" dirty="0"/>
              <a:t>Niveau 2</a:t>
            </a:r>
          </a:p>
          <a:p>
            <a:endParaRPr lang="nl-NL" sz="800" dirty="0"/>
          </a:p>
          <a:p>
            <a:r>
              <a:rPr lang="nl-NL" sz="1800" dirty="0"/>
              <a:t>Niet makkelijk!</a:t>
            </a:r>
          </a:p>
          <a:p>
            <a:pPr lvl="1"/>
            <a:r>
              <a:rPr lang="nl-NL" sz="1600" noProof="1"/>
              <a:t>Analyseren en ontwerpen is abstracter dan programmeren</a:t>
            </a:r>
            <a:endParaRPr lang="nl-NL" sz="1600" dirty="0"/>
          </a:p>
          <a:p>
            <a:pPr lvl="1"/>
            <a:r>
              <a:rPr lang="nl-NL" sz="1600" dirty="0"/>
              <a:t>Je moet meerdere requirements overzien, oplossingen kiezen, ordenen op verantwoordelijkheid, en werkingsmechanismen ontwerpen</a:t>
            </a:r>
          </a:p>
          <a:p>
            <a:pPr lvl="1"/>
            <a:r>
              <a:rPr lang="nl-NL" sz="1600" noProof="1"/>
              <a:t>Veel oefenen …</a:t>
            </a:r>
          </a:p>
        </p:txBody>
      </p:sp>
      <p:pic>
        <p:nvPicPr>
          <p:cNvPr id="33804" name="Picture 12" descr="HBO-I 3D model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1375" y="2413019"/>
            <a:ext cx="3803650" cy="3730625"/>
          </a:xfrm>
        </p:spPr>
      </p:pic>
      <p:pic>
        <p:nvPicPr>
          <p:cNvPr id="8" name="Picture 5" descr="http://4.bp.blogspot.com/_USYLlpmJmjM/ScDocFo5J5I/AAAAAAAAABw/0wYRfqJfeTo/S220/logo+hbo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5656" y="836712"/>
            <a:ext cx="2095500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653F-7300-4ED5-8CB9-D98D99B15DA6}" type="slidenum">
              <a:rPr lang="en-US"/>
              <a:pPr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Studentenhandleiding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/>
              <a:t>Opzet</a:t>
            </a:r>
            <a:r>
              <a:rPr lang="en-US" sz="1800" dirty="0"/>
              <a:t> Cursus</a:t>
            </a:r>
          </a:p>
          <a:p>
            <a:pPr lvl="1"/>
            <a:r>
              <a:rPr lang="en-US" sz="1600" dirty="0" err="1"/>
              <a:t>Inleiding</a:t>
            </a:r>
            <a:endParaRPr lang="en-US" sz="1600" dirty="0"/>
          </a:p>
          <a:p>
            <a:pPr lvl="1"/>
            <a:r>
              <a:rPr lang="nl-NL" sz="1600" dirty="0"/>
              <a:t>Plaats cursus binnen onderwijsprogramma</a:t>
            </a:r>
            <a:endParaRPr lang="en-US" sz="1600" dirty="0"/>
          </a:p>
          <a:p>
            <a:pPr lvl="1"/>
            <a:r>
              <a:rPr lang="en-US" sz="1600" dirty="0" err="1"/>
              <a:t>Praktijkvoorbeeld</a:t>
            </a:r>
            <a:endParaRPr lang="en-US" sz="1600" dirty="0"/>
          </a:p>
          <a:p>
            <a:pPr lvl="1"/>
            <a:r>
              <a:rPr lang="en-US" sz="1600" dirty="0" err="1"/>
              <a:t>Inhoud</a:t>
            </a:r>
            <a:endParaRPr lang="en-US" sz="1600" dirty="0"/>
          </a:p>
          <a:p>
            <a:pPr lvl="1"/>
            <a:r>
              <a:rPr lang="en-US" sz="1600" dirty="0" err="1"/>
              <a:t>Toetsing</a:t>
            </a:r>
            <a:endParaRPr lang="en-US" sz="1600" dirty="0"/>
          </a:p>
          <a:p>
            <a:pPr lvl="1"/>
            <a:r>
              <a:rPr lang="en-US" sz="1600" dirty="0" err="1"/>
              <a:t>Leeromgeving</a:t>
            </a:r>
            <a:endParaRPr lang="en-US" sz="1600" dirty="0"/>
          </a:p>
          <a:p>
            <a:pPr lvl="1"/>
            <a:r>
              <a:rPr lang="en-US" sz="1600" dirty="0"/>
              <a:t>Planning</a:t>
            </a:r>
          </a:p>
          <a:p>
            <a:r>
              <a:rPr lang="en-US" sz="1800" dirty="0"/>
              <a:t>Per Les</a:t>
            </a:r>
          </a:p>
          <a:p>
            <a:pPr lvl="1"/>
            <a:r>
              <a:rPr lang="en-US" sz="1600" dirty="0" err="1"/>
              <a:t>Leerstof</a:t>
            </a:r>
            <a:endParaRPr lang="en-US" sz="1600" dirty="0"/>
          </a:p>
          <a:p>
            <a:pPr lvl="1"/>
            <a:r>
              <a:rPr lang="en-US" sz="1600" dirty="0" err="1"/>
              <a:t>Voorbereiding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Zelfstudie</a:t>
            </a:r>
            <a:endParaRPr lang="en-US" sz="1600" dirty="0"/>
          </a:p>
          <a:p>
            <a:pPr lvl="2"/>
            <a:r>
              <a:rPr lang="en-US" sz="1400" dirty="0"/>
              <a:t>Met </a:t>
            </a:r>
            <a:r>
              <a:rPr lang="en-US" sz="1400" dirty="0" err="1"/>
              <a:t>oefeningen</a:t>
            </a:r>
            <a:endParaRPr lang="en-US" sz="1400" dirty="0"/>
          </a:p>
          <a:p>
            <a:pPr lvl="1"/>
            <a:r>
              <a:rPr lang="en-US" sz="1600" dirty="0" err="1"/>
              <a:t>Opdracht</a:t>
            </a:r>
            <a:endParaRPr lang="en-US" sz="1600" dirty="0"/>
          </a:p>
          <a:p>
            <a:pPr lvl="2"/>
            <a:r>
              <a:rPr lang="en-US" sz="1400" dirty="0" err="1"/>
              <a:t>Voor</a:t>
            </a:r>
            <a:r>
              <a:rPr lang="en-US" sz="1400" dirty="0"/>
              <a:t> in de </a:t>
            </a:r>
            <a:r>
              <a:rPr lang="en-US" sz="1400" dirty="0" err="1"/>
              <a:t>klas</a:t>
            </a:r>
            <a:endParaRPr lang="en-US" dirty="0"/>
          </a:p>
          <a:p>
            <a:endParaRPr lang="en-US" sz="1800" dirty="0"/>
          </a:p>
          <a:p>
            <a:r>
              <a:rPr lang="en-US" sz="1800" dirty="0" err="1"/>
              <a:t>Zie</a:t>
            </a:r>
            <a:r>
              <a:rPr lang="en-US" sz="1800" dirty="0"/>
              <a:t> de </a:t>
            </a:r>
            <a:r>
              <a:rPr lang="en-US" sz="1800" dirty="0" err="1"/>
              <a:t>vakpagina</a:t>
            </a:r>
            <a:r>
              <a:rPr lang="en-US" sz="1800" dirty="0"/>
              <a:t> op </a:t>
            </a:r>
            <a:r>
              <a:rPr lang="en-US" sz="1800" dirty="0" err="1"/>
              <a:t>Sharepoint</a:t>
            </a:r>
            <a:endParaRPr lang="en-US" sz="1800" dirty="0"/>
          </a:p>
          <a:p>
            <a:pPr lvl="1"/>
            <a:r>
              <a:rPr lang="en-US" sz="1600" dirty="0" err="1"/>
              <a:t>Daar</a:t>
            </a:r>
            <a:r>
              <a:rPr lang="en-US" sz="1600" dirty="0"/>
              <a:t> </a:t>
            </a:r>
            <a:r>
              <a:rPr lang="en-US" sz="1600" dirty="0" err="1"/>
              <a:t>staat</a:t>
            </a:r>
            <a:r>
              <a:rPr lang="en-US" sz="1600" dirty="0"/>
              <a:t> al het </a:t>
            </a:r>
            <a:r>
              <a:rPr lang="en-US" sz="1600" dirty="0" err="1"/>
              <a:t>lesmateriaal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Planning &amp; Onderwerpen V2OOAD</a:t>
            </a:r>
            <a:endParaRPr lang="nl-NL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5576-0363-4C65-BE4D-09322D513895}" type="slidenum">
              <a:rPr lang="en-US"/>
              <a:pPr/>
              <a:t>6</a:t>
            </a:fld>
            <a:endParaRPr lang="en-US">
              <a:latin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236010"/>
              </p:ext>
            </p:extLst>
          </p:nvPr>
        </p:nvGraphicFramePr>
        <p:xfrm>
          <a:off x="685800" y="1058863"/>
          <a:ext cx="7123113" cy="510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4" name="Document" r:id="rId3" imgW="5659912" imgH="4055928" progId="Word.Document.12">
                  <p:embed/>
                </p:oleObj>
              </mc:Choice>
              <mc:Fallback>
                <p:oleObj name="Document" r:id="rId3" imgW="5659912" imgH="40559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058863"/>
                        <a:ext cx="7123113" cy="510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Boek: </a:t>
            </a:r>
            <a:r>
              <a:rPr lang="nl-NL" dirty="0" err="1"/>
              <a:t>Applying</a:t>
            </a:r>
            <a:r>
              <a:rPr lang="nl-NL" dirty="0"/>
              <a:t> UML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Patterns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sz="1800" dirty="0"/>
              <a:t>Auteur: </a:t>
            </a:r>
            <a:r>
              <a:rPr lang="nl-NL" sz="1800" dirty="0" err="1"/>
              <a:t>Craig</a:t>
            </a:r>
            <a:r>
              <a:rPr lang="nl-NL" sz="1800" dirty="0"/>
              <a:t> Larman</a:t>
            </a:r>
          </a:p>
          <a:p>
            <a:r>
              <a:rPr lang="nl-NL" sz="1800" dirty="0"/>
              <a:t>Ondertitel: </a:t>
            </a:r>
            <a:br>
              <a:rPr lang="nl-NL" sz="1800" dirty="0"/>
            </a:br>
            <a:r>
              <a:rPr lang="nl-NL" sz="1800" dirty="0"/>
              <a:t>An </a:t>
            </a:r>
            <a:r>
              <a:rPr lang="nl-NL" sz="1800" dirty="0" err="1"/>
              <a:t>Introduction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br>
              <a:rPr lang="nl-NL" sz="1800" dirty="0"/>
            </a:br>
            <a:r>
              <a:rPr lang="nl-NL" sz="1800" dirty="0"/>
              <a:t>Object-</a:t>
            </a:r>
            <a:r>
              <a:rPr lang="nl-NL" sz="1800" dirty="0" err="1"/>
              <a:t>Oriented</a:t>
            </a:r>
            <a:r>
              <a:rPr lang="nl-NL" sz="1800" dirty="0"/>
              <a:t> Analysis (OOA) </a:t>
            </a:r>
            <a:r>
              <a:rPr lang="nl-NL" sz="1800" dirty="0" err="1"/>
              <a:t>and</a:t>
            </a:r>
            <a:r>
              <a:rPr lang="nl-NL" sz="1800" dirty="0"/>
              <a:t> Design (OOD)</a:t>
            </a:r>
            <a:br>
              <a:rPr lang="nl-NL" sz="1800" dirty="0"/>
            </a:br>
            <a:r>
              <a:rPr lang="nl-NL" sz="1800" dirty="0" err="1"/>
              <a:t>and</a:t>
            </a:r>
            <a:r>
              <a:rPr lang="nl-NL" sz="1800" dirty="0"/>
              <a:t> </a:t>
            </a:r>
            <a:r>
              <a:rPr lang="nl-NL" sz="1800" dirty="0" err="1"/>
              <a:t>Iterative</a:t>
            </a:r>
            <a:r>
              <a:rPr lang="nl-NL" sz="1800" dirty="0"/>
              <a:t> Development</a:t>
            </a:r>
          </a:p>
          <a:p>
            <a:endParaRPr lang="nl-NL" sz="1800" dirty="0"/>
          </a:p>
          <a:p>
            <a:r>
              <a:rPr lang="nl-NL" sz="1800" dirty="0"/>
              <a:t>Zeer goed boek</a:t>
            </a:r>
          </a:p>
          <a:p>
            <a:pPr lvl="1"/>
            <a:r>
              <a:rPr lang="nl-NL" sz="1800" dirty="0"/>
              <a:t>Wereldwijd veel gebruikt</a:t>
            </a:r>
          </a:p>
          <a:p>
            <a:pPr lvl="2"/>
            <a:r>
              <a:rPr lang="nl-NL" sz="1400" dirty="0"/>
              <a:t>Bedrijfsleven</a:t>
            </a:r>
          </a:p>
          <a:p>
            <a:pPr lvl="2"/>
            <a:r>
              <a:rPr lang="nl-NL" sz="1400" dirty="0"/>
              <a:t>Wetenschap</a:t>
            </a:r>
          </a:p>
          <a:p>
            <a:pPr lvl="2"/>
            <a:r>
              <a:rPr lang="nl-NL" sz="1400" dirty="0"/>
              <a:t>Opleidingen</a:t>
            </a:r>
          </a:p>
          <a:p>
            <a:pPr lvl="1"/>
            <a:r>
              <a:rPr lang="nl-NL" sz="1800" dirty="0"/>
              <a:t>Volgend blok gebruiken we het ook</a:t>
            </a:r>
          </a:p>
          <a:p>
            <a:pPr lvl="1"/>
            <a:r>
              <a:rPr lang="nl-NL" sz="1800" dirty="0"/>
              <a:t>Verplicht!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61F2-A463-4909-B468-5461B53CC257}" type="slidenum">
              <a:rPr lang="en-US" smtClean="0"/>
              <a:pPr/>
              <a:t>7</a:t>
            </a:fld>
            <a:endParaRPr lang="en-US">
              <a:latin typeface="Times New Roman" pitchFamily="18" charset="0"/>
            </a:endParaRPr>
          </a:p>
        </p:txBody>
      </p:sp>
      <p:pic>
        <p:nvPicPr>
          <p:cNvPr id="9" name="Tijdelijke aanduiding voor inhoud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009836"/>
            <a:ext cx="3810000" cy="306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Huiswerk: Voorbereiding voor deze Les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990600"/>
            <a:ext cx="7918648" cy="5105400"/>
          </a:xfrm>
        </p:spPr>
        <p:txBody>
          <a:bodyPr/>
          <a:lstStyle/>
          <a:p>
            <a:pPr lvl="0"/>
            <a:r>
              <a:rPr lang="nl-NL" dirty="0"/>
              <a:t>Bestudeer hoofdstuk 0 uit de studentenhandleiding: Opzet cursus</a:t>
            </a:r>
          </a:p>
          <a:p>
            <a:pPr lvl="1"/>
            <a:r>
              <a:rPr lang="nl-NL" dirty="0"/>
              <a:t>Wat zijn de leerdoelen? Hoe wordt er getoetst?</a:t>
            </a:r>
          </a:p>
          <a:p>
            <a:pPr lvl="0"/>
            <a:r>
              <a:rPr lang="nl-NL" dirty="0"/>
              <a:t>Bestudeer hoofdstuk 1 in het boek van Larman.</a:t>
            </a:r>
          </a:p>
          <a:p>
            <a:pPr lvl="1"/>
            <a:r>
              <a:rPr lang="nl-NL" dirty="0"/>
              <a:t>Zorg dat je de leerdoelen van dit hoofdstuk behaalt.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NB Succesfactoren voor deze cursus</a:t>
            </a:r>
          </a:p>
          <a:p>
            <a:r>
              <a:rPr lang="nl-NL" dirty="0"/>
              <a:t>Bereid ieder werkcollege goed voor</a:t>
            </a:r>
          </a:p>
          <a:p>
            <a:pPr lvl="1"/>
            <a:r>
              <a:rPr lang="nl-NL" dirty="0"/>
              <a:t>De leerstof moet je grotendeels zelfstandig bestuderen</a:t>
            </a:r>
          </a:p>
          <a:p>
            <a:pPr lvl="1"/>
            <a:r>
              <a:rPr lang="nl-NL" dirty="0"/>
              <a:t>Maak de oefeningen, indien aangegeven</a:t>
            </a:r>
          </a:p>
          <a:p>
            <a:r>
              <a:rPr lang="nl-NL" dirty="0"/>
              <a:t>Doe actief mee aan het werkcollege</a:t>
            </a:r>
          </a:p>
          <a:p>
            <a:pPr lvl="1"/>
            <a:r>
              <a:rPr lang="nl-NL" dirty="0"/>
              <a:t>Discussie, opdrachten, evaluatie </a:t>
            </a:r>
          </a:p>
          <a:p>
            <a:r>
              <a:rPr lang="nl-NL" dirty="0"/>
              <a:t>Maak samenvattingen per leerdoel per les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61F2-A463-4909-B468-5461B53CC257}" type="slidenum">
              <a:rPr lang="en-US" smtClean="0"/>
              <a:pPr/>
              <a:t>8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8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Toetsvraag</a:t>
            </a:r>
            <a:r>
              <a:rPr lang="nl-NL" dirty="0"/>
              <a:t> 1: A Short </a:t>
            </a:r>
            <a:r>
              <a:rPr lang="nl-NL" dirty="0" err="1"/>
              <a:t>Example</a:t>
            </a:r>
            <a:r>
              <a:rPr lang="nl-NL" dirty="0"/>
              <a:t> - Play a </a:t>
            </a:r>
            <a:r>
              <a:rPr lang="nl-NL" dirty="0" err="1"/>
              <a:t>Dice</a:t>
            </a:r>
            <a:r>
              <a:rPr lang="nl-NL" dirty="0"/>
              <a:t> Game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D436-5E13-48B7-A39C-5C27E84413F1}" type="slidenum">
              <a:rPr lang="en-US" smtClean="0"/>
              <a:pPr/>
              <a:t>9</a:t>
            </a:fld>
            <a:endParaRPr lang="en-US">
              <a:latin typeface="Times New Roman" pitchFamily="18" charset="0"/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93" y="2166860"/>
            <a:ext cx="4080813" cy="1933577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43" y="4656748"/>
            <a:ext cx="2808312" cy="1364540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479" y="4610295"/>
            <a:ext cx="4274353" cy="1114151"/>
          </a:xfrm>
          <a:prstGeom prst="rect">
            <a:avLst/>
          </a:prstGeom>
        </p:spPr>
      </p:pic>
      <p:sp>
        <p:nvSpPr>
          <p:cNvPr id="16" name="Tekstvak 15"/>
          <p:cNvSpPr txBox="1"/>
          <p:nvPr/>
        </p:nvSpPr>
        <p:spPr>
          <a:xfrm>
            <a:off x="1979712" y="403906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1) 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6444208" y="403906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2) 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1979712" y="597076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3) 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6444208" y="597076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4) </a:t>
            </a:r>
          </a:p>
        </p:txBody>
      </p:sp>
      <p:sp>
        <p:nvSpPr>
          <p:cNvPr id="20" name="Tekstvak 19"/>
          <p:cNvSpPr txBox="1"/>
          <p:nvPr/>
        </p:nvSpPr>
        <p:spPr>
          <a:xfrm>
            <a:off x="115966" y="908720"/>
            <a:ext cx="8381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arenR"/>
            </a:pPr>
            <a:r>
              <a:rPr lang="nl-NL" dirty="0"/>
              <a:t>Wat is een logische volgorde voor het opstellen van onderstaande OOA/D producten? </a:t>
            </a:r>
          </a:p>
          <a:p>
            <a:pPr marL="342900" indent="-342900" algn="l">
              <a:buAutoNum type="arabicParenR"/>
            </a:pPr>
            <a:r>
              <a:rPr lang="nl-NL" dirty="0"/>
              <a:t>Waarom? </a:t>
            </a:r>
          </a:p>
          <a:p>
            <a:pPr marL="342900" indent="-342900" algn="l">
              <a:buAutoNum type="arabicParenR"/>
            </a:pPr>
            <a:r>
              <a:rPr lang="nl-NL" dirty="0"/>
              <a:t>Welke producten vallen onder OOA en welke onder OOD?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787900" y="1816100"/>
            <a:ext cx="4186238" cy="2405063"/>
            <a:chOff x="3016" y="1144"/>
            <a:chExt cx="2637" cy="1515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016" y="1144"/>
              <a:ext cx="2637" cy="1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3391" y="1149"/>
              <a:ext cx="565" cy="23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467" y="1217"/>
              <a:ext cx="40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000" b="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:</a:t>
              </a:r>
              <a:r>
                <a:rPr kumimoji="0" lang="nl-NL" altLang="nl-NL" sz="1000" b="0" i="0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DiceGame</a:t>
              </a:r>
              <a:endParaRPr kumimoji="0" lang="nl-NL" altLang="nl-NL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3674" y="1384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3674" y="1447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3674" y="1510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3674" y="1572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3674" y="1635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3674" y="1698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674" y="1760"/>
              <a:ext cx="0" cy="4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3674" y="1823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3674" y="1886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3674" y="1949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3674" y="2011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3674" y="2074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3674" y="2137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3674" y="2199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3674" y="2262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3674" y="2325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3674" y="2387"/>
              <a:ext cx="0" cy="4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3674" y="2450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3674" y="2513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>
              <a:off x="3674" y="2576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3674" y="2638"/>
              <a:ext cx="0" cy="1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" name="Freeform 28"/>
            <p:cNvSpPr>
              <a:spLocks/>
            </p:cNvSpPr>
            <p:nvPr/>
          </p:nvSpPr>
          <p:spPr bwMode="auto">
            <a:xfrm>
              <a:off x="3057" y="1525"/>
              <a:ext cx="514" cy="0"/>
            </a:xfrm>
            <a:custGeom>
              <a:avLst/>
              <a:gdLst>
                <a:gd name="T0" fmla="*/ 0 w 1028"/>
                <a:gd name="T1" fmla="*/ 565 w 1028"/>
                <a:gd name="T2" fmla="*/ 1028 w 102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28">
                  <a:moveTo>
                    <a:pt x="0" y="0"/>
                  </a:moveTo>
                  <a:lnTo>
                    <a:pt x="565" y="0"/>
                  </a:lnTo>
                  <a:lnTo>
                    <a:pt x="1028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3563" y="1496"/>
              <a:ext cx="58" cy="58"/>
            </a:xfrm>
            <a:custGeom>
              <a:avLst/>
              <a:gdLst>
                <a:gd name="T0" fmla="*/ 0 w 116"/>
                <a:gd name="T1" fmla="*/ 0 h 115"/>
                <a:gd name="T2" fmla="*/ 116 w 116"/>
                <a:gd name="T3" fmla="*/ 58 h 115"/>
                <a:gd name="T4" fmla="*/ 0 w 116"/>
                <a:gd name="T5" fmla="*/ 115 h 115"/>
                <a:gd name="T6" fmla="*/ 0 w 116"/>
                <a:gd name="T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5">
                  <a:moveTo>
                    <a:pt x="0" y="0"/>
                  </a:moveTo>
                  <a:lnTo>
                    <a:pt x="116" y="58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3236" y="1433"/>
              <a:ext cx="29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play()</a:t>
              </a:r>
              <a:endParaRPr kumimoji="0" lang="nl-NL" alt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31"/>
            <p:cNvSpPr>
              <a:spLocks noChangeArrowheads="1"/>
            </p:cNvSpPr>
            <p:nvPr/>
          </p:nvSpPr>
          <p:spPr bwMode="auto">
            <a:xfrm>
              <a:off x="4470" y="1149"/>
              <a:ext cx="564" cy="23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" name="Rectangle 32"/>
            <p:cNvSpPr>
              <a:spLocks noChangeArrowheads="1"/>
            </p:cNvSpPr>
            <p:nvPr/>
          </p:nvSpPr>
          <p:spPr bwMode="auto">
            <a:xfrm>
              <a:off x="4578" y="1217"/>
              <a:ext cx="33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000" b="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die1 : Die</a:t>
              </a:r>
              <a:endParaRPr kumimoji="0" lang="nl-NL" altLang="nl-NL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5" name="Line 33"/>
            <p:cNvSpPr>
              <a:spLocks noChangeShapeType="1"/>
            </p:cNvSpPr>
            <p:nvPr/>
          </p:nvSpPr>
          <p:spPr bwMode="auto">
            <a:xfrm>
              <a:off x="4752" y="1384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>
              <a:off x="4752" y="1447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4752" y="1510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>
              <a:off x="4752" y="1572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>
              <a:off x="4752" y="1635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>
              <a:off x="4752" y="1698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1" name="Line 39"/>
            <p:cNvSpPr>
              <a:spLocks noChangeShapeType="1"/>
            </p:cNvSpPr>
            <p:nvPr/>
          </p:nvSpPr>
          <p:spPr bwMode="auto">
            <a:xfrm>
              <a:off x="4752" y="1760"/>
              <a:ext cx="0" cy="4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2" name="Line 40"/>
            <p:cNvSpPr>
              <a:spLocks noChangeShapeType="1"/>
            </p:cNvSpPr>
            <p:nvPr/>
          </p:nvSpPr>
          <p:spPr bwMode="auto">
            <a:xfrm>
              <a:off x="4752" y="1823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>
              <a:off x="4752" y="1886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>
              <a:off x="4752" y="1949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5" name="Line 43"/>
            <p:cNvSpPr>
              <a:spLocks noChangeShapeType="1"/>
            </p:cNvSpPr>
            <p:nvPr/>
          </p:nvSpPr>
          <p:spPr bwMode="auto">
            <a:xfrm>
              <a:off x="4752" y="2011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>
              <a:off x="4752" y="2074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4752" y="2137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>
              <a:off x="4752" y="2199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>
              <a:off x="4752" y="2262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0" name="Line 48"/>
            <p:cNvSpPr>
              <a:spLocks noChangeShapeType="1"/>
            </p:cNvSpPr>
            <p:nvPr/>
          </p:nvSpPr>
          <p:spPr bwMode="auto">
            <a:xfrm>
              <a:off x="4752" y="2325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>
              <a:off x="4752" y="2387"/>
              <a:ext cx="0" cy="4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2" name="Line 50"/>
            <p:cNvSpPr>
              <a:spLocks noChangeShapeType="1"/>
            </p:cNvSpPr>
            <p:nvPr/>
          </p:nvSpPr>
          <p:spPr bwMode="auto">
            <a:xfrm>
              <a:off x="4752" y="2450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3" name="Line 51"/>
            <p:cNvSpPr>
              <a:spLocks noChangeShapeType="1"/>
            </p:cNvSpPr>
            <p:nvPr/>
          </p:nvSpPr>
          <p:spPr bwMode="auto">
            <a:xfrm>
              <a:off x="4752" y="2513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4" name="Line 52"/>
            <p:cNvSpPr>
              <a:spLocks noChangeShapeType="1"/>
            </p:cNvSpPr>
            <p:nvPr/>
          </p:nvSpPr>
          <p:spPr bwMode="auto">
            <a:xfrm>
              <a:off x="4752" y="2576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5" name="Line 53"/>
            <p:cNvSpPr>
              <a:spLocks noChangeShapeType="1"/>
            </p:cNvSpPr>
            <p:nvPr/>
          </p:nvSpPr>
          <p:spPr bwMode="auto">
            <a:xfrm>
              <a:off x="4752" y="2638"/>
              <a:ext cx="0" cy="1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6" name="Rectangle 54"/>
            <p:cNvSpPr>
              <a:spLocks noChangeArrowheads="1"/>
            </p:cNvSpPr>
            <p:nvPr/>
          </p:nvSpPr>
          <p:spPr bwMode="auto">
            <a:xfrm>
              <a:off x="4708" y="1666"/>
              <a:ext cx="94" cy="9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7" name="Freeform 55"/>
            <p:cNvSpPr>
              <a:spLocks/>
            </p:cNvSpPr>
            <p:nvPr/>
          </p:nvSpPr>
          <p:spPr bwMode="auto">
            <a:xfrm>
              <a:off x="3727" y="1902"/>
              <a:ext cx="931" cy="0"/>
            </a:xfrm>
            <a:custGeom>
              <a:avLst/>
              <a:gdLst>
                <a:gd name="T0" fmla="*/ 0 w 1861"/>
                <a:gd name="T1" fmla="*/ 981 w 1861"/>
                <a:gd name="T2" fmla="*/ 1861 w 186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61">
                  <a:moveTo>
                    <a:pt x="0" y="0"/>
                  </a:moveTo>
                  <a:lnTo>
                    <a:pt x="981" y="0"/>
                  </a:lnTo>
                  <a:lnTo>
                    <a:pt x="1861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8" name="Freeform 56"/>
            <p:cNvSpPr>
              <a:spLocks/>
            </p:cNvSpPr>
            <p:nvPr/>
          </p:nvSpPr>
          <p:spPr bwMode="auto">
            <a:xfrm>
              <a:off x="4650" y="1873"/>
              <a:ext cx="58" cy="57"/>
            </a:xfrm>
            <a:custGeom>
              <a:avLst/>
              <a:gdLst>
                <a:gd name="T0" fmla="*/ 0 w 116"/>
                <a:gd name="T1" fmla="*/ 0 h 116"/>
                <a:gd name="T2" fmla="*/ 116 w 116"/>
                <a:gd name="T3" fmla="*/ 58 h 116"/>
                <a:gd name="T4" fmla="*/ 0 w 116"/>
                <a:gd name="T5" fmla="*/ 116 h 116"/>
                <a:gd name="T6" fmla="*/ 0 w 116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0" y="0"/>
                  </a:moveTo>
                  <a:lnTo>
                    <a:pt x="116" y="58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9" name="Rectangle 57"/>
            <p:cNvSpPr>
              <a:spLocks noChangeArrowheads="1"/>
            </p:cNvSpPr>
            <p:nvPr/>
          </p:nvSpPr>
          <p:spPr bwMode="auto">
            <a:xfrm>
              <a:off x="3821" y="1810"/>
              <a:ext cx="1010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fv1 := getFaceValue()</a:t>
              </a:r>
              <a:endParaRPr kumimoji="0" lang="nl-NL" alt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58"/>
            <p:cNvSpPr>
              <a:spLocks noChangeArrowheads="1"/>
            </p:cNvSpPr>
            <p:nvPr/>
          </p:nvSpPr>
          <p:spPr bwMode="auto">
            <a:xfrm>
              <a:off x="4708" y="1902"/>
              <a:ext cx="94" cy="9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1" name="Rectangle 59"/>
            <p:cNvSpPr>
              <a:spLocks noChangeArrowheads="1"/>
            </p:cNvSpPr>
            <p:nvPr/>
          </p:nvSpPr>
          <p:spPr bwMode="auto">
            <a:xfrm>
              <a:off x="5084" y="1149"/>
              <a:ext cx="564" cy="23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2" name="Rectangle 60"/>
            <p:cNvSpPr>
              <a:spLocks noChangeArrowheads="1"/>
            </p:cNvSpPr>
            <p:nvPr/>
          </p:nvSpPr>
          <p:spPr bwMode="auto">
            <a:xfrm>
              <a:off x="5192" y="1217"/>
              <a:ext cx="33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000" b="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die2 : Die</a:t>
              </a:r>
              <a:endParaRPr kumimoji="0" lang="nl-NL" altLang="nl-NL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3" name="Line 61"/>
            <p:cNvSpPr>
              <a:spLocks noChangeShapeType="1"/>
            </p:cNvSpPr>
            <p:nvPr/>
          </p:nvSpPr>
          <p:spPr bwMode="auto">
            <a:xfrm>
              <a:off x="5366" y="1384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4" name="Line 62"/>
            <p:cNvSpPr>
              <a:spLocks noChangeShapeType="1"/>
            </p:cNvSpPr>
            <p:nvPr/>
          </p:nvSpPr>
          <p:spPr bwMode="auto">
            <a:xfrm>
              <a:off x="5366" y="1447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5" name="Line 63"/>
            <p:cNvSpPr>
              <a:spLocks noChangeShapeType="1"/>
            </p:cNvSpPr>
            <p:nvPr/>
          </p:nvSpPr>
          <p:spPr bwMode="auto">
            <a:xfrm>
              <a:off x="5366" y="1510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6" name="Line 64"/>
            <p:cNvSpPr>
              <a:spLocks noChangeShapeType="1"/>
            </p:cNvSpPr>
            <p:nvPr/>
          </p:nvSpPr>
          <p:spPr bwMode="auto">
            <a:xfrm>
              <a:off x="5366" y="1572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7" name="Line 65"/>
            <p:cNvSpPr>
              <a:spLocks noChangeShapeType="1"/>
            </p:cNvSpPr>
            <p:nvPr/>
          </p:nvSpPr>
          <p:spPr bwMode="auto">
            <a:xfrm>
              <a:off x="5366" y="1635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8" name="Line 66"/>
            <p:cNvSpPr>
              <a:spLocks noChangeShapeType="1"/>
            </p:cNvSpPr>
            <p:nvPr/>
          </p:nvSpPr>
          <p:spPr bwMode="auto">
            <a:xfrm>
              <a:off x="5366" y="1698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79" name="Line 67"/>
            <p:cNvSpPr>
              <a:spLocks noChangeShapeType="1"/>
            </p:cNvSpPr>
            <p:nvPr/>
          </p:nvSpPr>
          <p:spPr bwMode="auto">
            <a:xfrm>
              <a:off x="5366" y="1760"/>
              <a:ext cx="0" cy="4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0" name="Line 68"/>
            <p:cNvSpPr>
              <a:spLocks noChangeShapeType="1"/>
            </p:cNvSpPr>
            <p:nvPr/>
          </p:nvSpPr>
          <p:spPr bwMode="auto">
            <a:xfrm>
              <a:off x="5366" y="1823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1" name="Line 69"/>
            <p:cNvSpPr>
              <a:spLocks noChangeShapeType="1"/>
            </p:cNvSpPr>
            <p:nvPr/>
          </p:nvSpPr>
          <p:spPr bwMode="auto">
            <a:xfrm>
              <a:off x="5366" y="1886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2" name="Line 70"/>
            <p:cNvSpPr>
              <a:spLocks noChangeShapeType="1"/>
            </p:cNvSpPr>
            <p:nvPr/>
          </p:nvSpPr>
          <p:spPr bwMode="auto">
            <a:xfrm>
              <a:off x="5366" y="1949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3" name="Line 71"/>
            <p:cNvSpPr>
              <a:spLocks noChangeShapeType="1"/>
            </p:cNvSpPr>
            <p:nvPr/>
          </p:nvSpPr>
          <p:spPr bwMode="auto">
            <a:xfrm>
              <a:off x="5366" y="2011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4" name="Line 72"/>
            <p:cNvSpPr>
              <a:spLocks noChangeShapeType="1"/>
            </p:cNvSpPr>
            <p:nvPr/>
          </p:nvSpPr>
          <p:spPr bwMode="auto">
            <a:xfrm>
              <a:off x="5366" y="2074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5" name="Line 73"/>
            <p:cNvSpPr>
              <a:spLocks noChangeShapeType="1"/>
            </p:cNvSpPr>
            <p:nvPr/>
          </p:nvSpPr>
          <p:spPr bwMode="auto">
            <a:xfrm>
              <a:off x="5366" y="2137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6" name="Line 74"/>
            <p:cNvSpPr>
              <a:spLocks noChangeShapeType="1"/>
            </p:cNvSpPr>
            <p:nvPr/>
          </p:nvSpPr>
          <p:spPr bwMode="auto">
            <a:xfrm>
              <a:off x="5366" y="2199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7" name="Line 75"/>
            <p:cNvSpPr>
              <a:spLocks noChangeShapeType="1"/>
            </p:cNvSpPr>
            <p:nvPr/>
          </p:nvSpPr>
          <p:spPr bwMode="auto">
            <a:xfrm>
              <a:off x="5366" y="2262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8" name="Line 76"/>
            <p:cNvSpPr>
              <a:spLocks noChangeShapeType="1"/>
            </p:cNvSpPr>
            <p:nvPr/>
          </p:nvSpPr>
          <p:spPr bwMode="auto">
            <a:xfrm>
              <a:off x="5366" y="2325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9" name="Line 77"/>
            <p:cNvSpPr>
              <a:spLocks noChangeShapeType="1"/>
            </p:cNvSpPr>
            <p:nvPr/>
          </p:nvSpPr>
          <p:spPr bwMode="auto">
            <a:xfrm>
              <a:off x="5366" y="2387"/>
              <a:ext cx="0" cy="4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0" name="Line 78"/>
            <p:cNvSpPr>
              <a:spLocks noChangeShapeType="1"/>
            </p:cNvSpPr>
            <p:nvPr/>
          </p:nvSpPr>
          <p:spPr bwMode="auto">
            <a:xfrm>
              <a:off x="5366" y="2450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1" name="Line 79"/>
            <p:cNvSpPr>
              <a:spLocks noChangeShapeType="1"/>
            </p:cNvSpPr>
            <p:nvPr/>
          </p:nvSpPr>
          <p:spPr bwMode="auto">
            <a:xfrm>
              <a:off x="5366" y="2513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2" name="Line 80"/>
            <p:cNvSpPr>
              <a:spLocks noChangeShapeType="1"/>
            </p:cNvSpPr>
            <p:nvPr/>
          </p:nvSpPr>
          <p:spPr bwMode="auto">
            <a:xfrm>
              <a:off x="5366" y="2576"/>
              <a:ext cx="0" cy="4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3" name="Line 81"/>
            <p:cNvSpPr>
              <a:spLocks noChangeShapeType="1"/>
            </p:cNvSpPr>
            <p:nvPr/>
          </p:nvSpPr>
          <p:spPr bwMode="auto">
            <a:xfrm>
              <a:off x="5366" y="2638"/>
              <a:ext cx="0" cy="1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4" name="Rectangle 82"/>
            <p:cNvSpPr>
              <a:spLocks noChangeArrowheads="1"/>
            </p:cNvSpPr>
            <p:nvPr/>
          </p:nvSpPr>
          <p:spPr bwMode="auto">
            <a:xfrm>
              <a:off x="5320" y="2387"/>
              <a:ext cx="94" cy="9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5" name="Rectangle 83"/>
            <p:cNvSpPr>
              <a:spLocks noChangeArrowheads="1"/>
            </p:cNvSpPr>
            <p:nvPr/>
          </p:nvSpPr>
          <p:spPr bwMode="auto">
            <a:xfrm>
              <a:off x="5320" y="2152"/>
              <a:ext cx="94" cy="9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6" name="Freeform 84"/>
            <p:cNvSpPr>
              <a:spLocks/>
            </p:cNvSpPr>
            <p:nvPr/>
          </p:nvSpPr>
          <p:spPr bwMode="auto">
            <a:xfrm>
              <a:off x="3727" y="1661"/>
              <a:ext cx="931" cy="0"/>
            </a:xfrm>
            <a:custGeom>
              <a:avLst/>
              <a:gdLst>
                <a:gd name="T0" fmla="*/ 0 w 1861"/>
                <a:gd name="T1" fmla="*/ 981 w 1861"/>
                <a:gd name="T2" fmla="*/ 1861 w 186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61">
                  <a:moveTo>
                    <a:pt x="0" y="0"/>
                  </a:moveTo>
                  <a:lnTo>
                    <a:pt x="981" y="0"/>
                  </a:lnTo>
                  <a:lnTo>
                    <a:pt x="1861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7" name="Freeform 85"/>
            <p:cNvSpPr>
              <a:spLocks/>
            </p:cNvSpPr>
            <p:nvPr/>
          </p:nvSpPr>
          <p:spPr bwMode="auto">
            <a:xfrm>
              <a:off x="4650" y="1632"/>
              <a:ext cx="58" cy="58"/>
            </a:xfrm>
            <a:custGeom>
              <a:avLst/>
              <a:gdLst>
                <a:gd name="T0" fmla="*/ 0 w 116"/>
                <a:gd name="T1" fmla="*/ 0 h 115"/>
                <a:gd name="T2" fmla="*/ 116 w 116"/>
                <a:gd name="T3" fmla="*/ 57 h 115"/>
                <a:gd name="T4" fmla="*/ 0 w 116"/>
                <a:gd name="T5" fmla="*/ 115 h 115"/>
                <a:gd name="T6" fmla="*/ 0 w 116"/>
                <a:gd name="T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5">
                  <a:moveTo>
                    <a:pt x="0" y="0"/>
                  </a:moveTo>
                  <a:lnTo>
                    <a:pt x="116" y="57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8" name="Rectangle 86"/>
            <p:cNvSpPr>
              <a:spLocks noChangeArrowheads="1"/>
            </p:cNvSpPr>
            <p:nvPr/>
          </p:nvSpPr>
          <p:spPr bwMode="auto">
            <a:xfrm>
              <a:off x="4135" y="1569"/>
              <a:ext cx="247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roll()</a:t>
              </a:r>
              <a:endParaRPr kumimoji="0" lang="nl-NL" alt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Freeform 87"/>
            <p:cNvSpPr>
              <a:spLocks/>
            </p:cNvSpPr>
            <p:nvPr/>
          </p:nvSpPr>
          <p:spPr bwMode="auto">
            <a:xfrm>
              <a:off x="3692" y="2152"/>
              <a:ext cx="1577" cy="0"/>
            </a:xfrm>
            <a:custGeom>
              <a:avLst/>
              <a:gdLst>
                <a:gd name="T0" fmla="*/ 0 w 3156"/>
                <a:gd name="T1" fmla="*/ 1629 w 3156"/>
                <a:gd name="T2" fmla="*/ 3156 w 315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156">
                  <a:moveTo>
                    <a:pt x="0" y="0"/>
                  </a:moveTo>
                  <a:lnTo>
                    <a:pt x="1629" y="0"/>
                  </a:lnTo>
                  <a:lnTo>
                    <a:pt x="3156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0" name="Freeform 88"/>
            <p:cNvSpPr>
              <a:spLocks/>
            </p:cNvSpPr>
            <p:nvPr/>
          </p:nvSpPr>
          <p:spPr bwMode="auto">
            <a:xfrm>
              <a:off x="5262" y="2123"/>
              <a:ext cx="58" cy="58"/>
            </a:xfrm>
            <a:custGeom>
              <a:avLst/>
              <a:gdLst>
                <a:gd name="T0" fmla="*/ 0 w 115"/>
                <a:gd name="T1" fmla="*/ 0 h 115"/>
                <a:gd name="T2" fmla="*/ 115 w 115"/>
                <a:gd name="T3" fmla="*/ 57 h 115"/>
                <a:gd name="T4" fmla="*/ 0 w 115"/>
                <a:gd name="T5" fmla="*/ 115 h 115"/>
                <a:gd name="T6" fmla="*/ 0 w 115"/>
                <a:gd name="T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15">
                  <a:moveTo>
                    <a:pt x="0" y="0"/>
                  </a:moveTo>
                  <a:lnTo>
                    <a:pt x="115" y="57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1" name="Rectangle 89"/>
            <p:cNvSpPr>
              <a:spLocks noChangeArrowheads="1"/>
            </p:cNvSpPr>
            <p:nvPr/>
          </p:nvSpPr>
          <p:spPr bwMode="auto">
            <a:xfrm>
              <a:off x="4423" y="2060"/>
              <a:ext cx="247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roll()</a:t>
              </a:r>
              <a:endParaRPr kumimoji="0" lang="nl-NL" alt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Freeform 90"/>
            <p:cNvSpPr>
              <a:spLocks/>
            </p:cNvSpPr>
            <p:nvPr/>
          </p:nvSpPr>
          <p:spPr bwMode="auto">
            <a:xfrm>
              <a:off x="3686" y="2387"/>
              <a:ext cx="1583" cy="0"/>
            </a:xfrm>
            <a:custGeom>
              <a:avLst/>
              <a:gdLst>
                <a:gd name="T0" fmla="*/ 0 w 3167"/>
                <a:gd name="T1" fmla="*/ 1634 w 3167"/>
                <a:gd name="T2" fmla="*/ 3167 w 316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167">
                  <a:moveTo>
                    <a:pt x="0" y="0"/>
                  </a:moveTo>
                  <a:lnTo>
                    <a:pt x="1634" y="0"/>
                  </a:lnTo>
                  <a:lnTo>
                    <a:pt x="3167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3" name="Freeform 91"/>
            <p:cNvSpPr>
              <a:spLocks/>
            </p:cNvSpPr>
            <p:nvPr/>
          </p:nvSpPr>
          <p:spPr bwMode="auto">
            <a:xfrm>
              <a:off x="5262" y="2358"/>
              <a:ext cx="58" cy="58"/>
            </a:xfrm>
            <a:custGeom>
              <a:avLst/>
              <a:gdLst>
                <a:gd name="T0" fmla="*/ 0 w 115"/>
                <a:gd name="T1" fmla="*/ 0 h 115"/>
                <a:gd name="T2" fmla="*/ 115 w 115"/>
                <a:gd name="T3" fmla="*/ 58 h 115"/>
                <a:gd name="T4" fmla="*/ 0 w 115"/>
                <a:gd name="T5" fmla="*/ 115 h 115"/>
                <a:gd name="T6" fmla="*/ 0 w 115"/>
                <a:gd name="T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15">
                  <a:moveTo>
                    <a:pt x="0" y="0"/>
                  </a:moveTo>
                  <a:lnTo>
                    <a:pt x="115" y="58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4" name="Rectangle 92"/>
            <p:cNvSpPr>
              <a:spLocks noChangeArrowheads="1"/>
            </p:cNvSpPr>
            <p:nvPr/>
          </p:nvSpPr>
          <p:spPr bwMode="auto">
            <a:xfrm>
              <a:off x="4107" y="2295"/>
              <a:ext cx="1010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fv2 := getFaceValue()</a:t>
              </a:r>
              <a:endParaRPr kumimoji="0" lang="nl-NL" alt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93"/>
            <p:cNvSpPr>
              <a:spLocks noChangeArrowheads="1"/>
            </p:cNvSpPr>
            <p:nvPr/>
          </p:nvSpPr>
          <p:spPr bwMode="auto">
            <a:xfrm>
              <a:off x="3627" y="1525"/>
              <a:ext cx="94" cy="99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604919676"/>
      </p:ext>
    </p:extLst>
  </p:cSld>
  <p:clrMapOvr>
    <a:masterClrMapping/>
  </p:clrMapOvr>
</p:sld>
</file>

<file path=ppt/theme/theme1.xml><?xml version="1.0" encoding="utf-8"?>
<a:theme xmlns:a="http://schemas.openxmlformats.org/drawingml/2006/main" name="REEN">
  <a:themeElements>
    <a:clrScheme name="RE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RE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olgorde_x0020_Documenten xmlns="9ab5e87a-ed8e-45a5-9793-059f67398425">9999</Volgorde_x0020_Documenten>
    <Categorie xmlns="9ab5e87a-ed8e-45a5-9793-059f67398425">Extra</Categorie>
    <Week xmlns="9ab5e87a-ed8e-45a5-9793-059f67398425">Week 1</Week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B62AEB71570A419D7AD2EA2DC9A8F0" ma:contentTypeVersion="" ma:contentTypeDescription="Een nieuw document maken." ma:contentTypeScope="" ma:versionID="7199d4821741cafc636fda30f560c855">
  <xsd:schema xmlns:xsd="http://www.w3.org/2001/XMLSchema" xmlns:xs="http://www.w3.org/2001/XMLSchema" xmlns:p="http://schemas.microsoft.com/office/2006/metadata/properties" xmlns:ns2="9ab5e87a-ed8e-45a5-9793-059f67398425" targetNamespace="http://schemas.microsoft.com/office/2006/metadata/properties" ma:root="true" ma:fieldsID="e36a552b910c1cdf142adc90bba5ebe9" ns2:_="">
    <xsd:import namespace="9ab5e87a-ed8e-45a5-9793-059f67398425"/>
    <xsd:element name="properties">
      <xsd:complexType>
        <xsd:sequence>
          <xsd:element name="documentManagement">
            <xsd:complexType>
              <xsd:all>
                <xsd:element ref="ns2:Categorie" minOccurs="0"/>
                <xsd:element ref="ns2:Week" minOccurs="0"/>
                <xsd:element ref="ns2:Volgorde_x0020_Document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5e87a-ed8e-45a5-9793-059f67398425" elementFormDefault="qualified">
    <xsd:import namespace="http://schemas.microsoft.com/office/2006/documentManagement/types"/>
    <xsd:import namespace="http://schemas.microsoft.com/office/infopath/2007/PartnerControls"/>
    <xsd:element name="Categorie" ma:index="8" nillable="true" ma:displayName="Categorie" ma:default="Extra" ma:description="Hier wordt de categorie vermeld waaronder het studiemateriaal valt" ma:format="Dropdown" ma:internalName="Categorie">
      <xsd:simpleType>
        <xsd:union memberTypes="dms:Text">
          <xsd:simpleType>
            <xsd:restriction base="dms:Choice">
              <xsd:enumeration value="Cursushandleiding"/>
              <xsd:enumeration value="Formulier"/>
              <xsd:enumeration value="FAQ"/>
              <xsd:enumeration value="Presentaties college"/>
              <xsd:enumeration value="Proeftentamen"/>
              <xsd:enumeration value="Extra"/>
            </xsd:restriction>
          </xsd:simpleType>
        </xsd:union>
      </xsd:simpleType>
    </xsd:element>
    <xsd:element name="Week" ma:index="9" nillable="true" ma:displayName="Week" ma:default="Geen week" ma:description="Alleen van belang als u het studiemateriaal wil groeperen per week." ma:format="Dropdown" ma:internalName="Week">
      <xsd:simpleType>
        <xsd:restriction base="dms:Choice">
          <xsd:enumeration value="Geen week"/>
          <xsd:enumeration value="Week 1"/>
          <xsd:enumeration value="Week 2"/>
          <xsd:enumeration value="Week 3"/>
          <xsd:enumeration value="Week 4"/>
          <xsd:enumeration value="Week 5"/>
          <xsd:enumeration value="Week 6"/>
          <xsd:enumeration value="Week 7"/>
          <xsd:enumeration value="Week 8"/>
          <xsd:enumeration value="Week 9"/>
          <xsd:enumeration value="Week 10"/>
        </xsd:restriction>
      </xsd:simpleType>
    </xsd:element>
    <xsd:element name="Volgorde_x0020_Documenten" ma:index="10" nillable="true" ma:displayName="Volgorde Documenten" ma:decimals="0" ma:default="9999" ma:description="Deze kolom biedt de mogelijkheid de volgorde van de documenten op deze lijst te bepalen" ma:internalName="Volgorde_x0020_Documenten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0F785A-07A6-48CF-9872-72B1AFC4875D}">
  <ds:schemaRefs>
    <ds:schemaRef ds:uri="http://schemas.microsoft.com/office/2006/metadata/properties"/>
    <ds:schemaRef ds:uri="9ab5e87a-ed8e-45a5-9793-059f6739842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D69343-08DC-47F0-818D-D6F526590C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b5e87a-ed8e-45a5-9793-059f673984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4C63CF-5815-4D71-BD96-16A9B6546C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2519</TotalTime>
  <Words>1408</Words>
  <Application>Microsoft Office PowerPoint</Application>
  <PresentationFormat>Diavoorstelling (4:3)</PresentationFormat>
  <Paragraphs>294</Paragraphs>
  <Slides>19</Slides>
  <Notes>1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4" baseType="lpstr">
      <vt:lpstr>Arial</vt:lpstr>
      <vt:lpstr>Helvetica</vt:lpstr>
      <vt:lpstr>Times New Roman</vt:lpstr>
      <vt:lpstr>REEN</vt:lpstr>
      <vt:lpstr>Document</vt:lpstr>
      <vt:lpstr>Introductie &amp; Development Approaches</vt:lpstr>
      <vt:lpstr>Introductie: Complex Business Applications</vt:lpstr>
      <vt:lpstr>Introductie: Waar gaat V2OOAD over?</vt:lpstr>
      <vt:lpstr>Analyseren en Ontwerpen zijn Kern-Competenties </vt:lpstr>
      <vt:lpstr>Studentenhandleiding</vt:lpstr>
      <vt:lpstr>Planning &amp; Onderwerpen V2OOAD</vt:lpstr>
      <vt:lpstr>Boek: Applying UML and Patterns</vt:lpstr>
      <vt:lpstr>Huiswerk: Voorbereiding voor deze Les</vt:lpstr>
      <vt:lpstr>Toetsvraag 1: A Short Example - Play a Dice Game</vt:lpstr>
      <vt:lpstr>Toetsvraag 2: The Most Important Learning Goal?</vt:lpstr>
      <vt:lpstr>Toetsvraag 3: Key Steps in OOA/D</vt:lpstr>
      <vt:lpstr>Toetsvraag 4: Leerdoelen en Key Steps in OOA/D</vt:lpstr>
      <vt:lpstr>Toetsvraag 5: Toetsing V2OOAD</vt:lpstr>
      <vt:lpstr>Development Approaches</vt:lpstr>
      <vt:lpstr>Methode van Systeemontwikkeling</vt:lpstr>
      <vt:lpstr>Leerdoelen m.b.t. Development Approaches</vt:lpstr>
      <vt:lpstr>Ball Bearing workshop</vt:lpstr>
      <vt:lpstr>Ball Bearing workshop: Procedure</vt:lpstr>
      <vt:lpstr>Ball Bearing workshop: Subjects</vt:lpstr>
    </vt:vector>
  </TitlesOfParts>
  <Company>fafa bedrijf</Company>
  <LinksUpToDate>false</LinksUpToDate>
  <SharedDoc>false</SharedDoc>
  <HyperlinkBase>fafa hyper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fafa titel</dc:title>
  <dc:subject>fafa onder</dc:subject>
  <dc:creator>Leo Pruijt</dc:creator>
  <cp:keywords>fafa label</cp:keywords>
  <dc:description>fafa opmerking</dc:description>
  <cp:lastModifiedBy>Farshid Ashtari</cp:lastModifiedBy>
  <cp:revision>121</cp:revision>
  <cp:lastPrinted>2012-11-13T09:50:50Z</cp:lastPrinted>
  <dcterms:created xsi:type="dcterms:W3CDTF">2010-09-30T10:29:54Z</dcterms:created>
  <dcterms:modified xsi:type="dcterms:W3CDTF">2017-10-17T11:53:30Z</dcterms:modified>
  <cp:category>fafa cat</cp:category>
  <cp:contentStatus>fafa status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0x0101008DB62AEB71570A419D7AD2EA2DC9A8F0</vt:lpwstr>
  </property>
</Properties>
</file>