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8" r:id="rId6"/>
    <p:sldId id="289" r:id="rId7"/>
    <p:sldId id="274" r:id="rId8"/>
    <p:sldId id="257" r:id="rId9"/>
  </p:sldIdLst>
  <p:sldSz cx="9144000" cy="6858000" type="screen4x3"/>
  <p:notesSz cx="6805613" cy="9944100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0"/>
    <p:restoredTop sz="86410"/>
  </p:normalViewPr>
  <p:slideViewPr>
    <p:cSldViewPr>
      <p:cViewPr varScale="1">
        <p:scale>
          <a:sx n="125" d="100"/>
          <a:sy n="125" d="100"/>
        </p:scale>
        <p:origin x="7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666" y="102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r>
              <a:rPr lang="nl-NL" dirty="0"/>
              <a:t>V2OOAD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515" y="0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nl-NL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6895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cs typeface="Arial" pitchFamily="34" charset="0"/>
              </a:defRPr>
            </a:lvl1pPr>
          </a:lstStyle>
          <a:p>
            <a:r>
              <a:rPr lang="nl-NL" dirty="0"/>
              <a:t>© HU/Leo Pruijt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515" y="9446895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nl-NL"/>
              <a:t>I.</a:t>
            </a:r>
            <a:fld id="{AF8EE9C7-8890-4A79-83B0-56AAE2FD183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3199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515" y="0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6125"/>
            <a:ext cx="4973637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16" y="4723448"/>
            <a:ext cx="499078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895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515" y="9446895"/>
            <a:ext cx="2949099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5F6ED9C-E134-4DB3-9028-A250CC381EC9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54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ED9C-E134-4DB3-9028-A250CC381EC9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19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9FAEA-D8CA-4703-8A67-7A4688C6D5CC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F8479-0C2C-4D45-A380-0E7C8454EBD0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74105-2ADD-4F7E-B669-8110D5BD560B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143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2484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67600" y="6248400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fld id="{195BC9A3-B3DA-403A-A7F6-3A6A8A9167E6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361F2-A463-4909-B468-5461B53CC257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F76D6-C0B0-4341-8C41-CCD95F9720A4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2D436-5E13-48B7-A39C-5C27E84413F1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77E41-1FFF-4B2E-B5D4-DA6BACC80B8C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FDD76-8AD9-4657-8124-A00B1451CBB0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85BCD-1C0C-426E-B143-5955026125D1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FC90A-83B7-4DA6-B670-AD31BB87C882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C6857-DC77-4B51-A105-91B8FA1A593D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het opmaakprofiel van de modeltitel te 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om het opmaakprofiel van de modeltekst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C74B8A4-DA74-4E1E-ABC9-544A1D429900}" type="slidenum">
              <a:rPr lang="en-US"/>
              <a:pPr/>
              <a:t>‹nr.›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6232525" y="27543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74638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47725" indent="-23495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135063" indent="-274638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422400" indent="-274638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879600" indent="-274638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336800" indent="-274638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794000" indent="-274638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251200" indent="-274638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B3CB-D872-4215-94E1-39385D1527C7}" type="slidenum">
              <a:rPr lang="en-US"/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/>
            <a:r>
              <a:rPr lang="en-US" sz="2800" dirty="0" err="1"/>
              <a:t>Introductie</a:t>
            </a:r>
            <a:br>
              <a:rPr lang="en-US" sz="2800" dirty="0"/>
            </a:br>
            <a:r>
              <a:rPr lang="en-US" sz="2800" dirty="0"/>
              <a:t>&amp;</a:t>
            </a:r>
            <a:br>
              <a:rPr lang="en-US" sz="2800" dirty="0"/>
            </a:br>
            <a:r>
              <a:rPr lang="en-US" sz="2800" dirty="0"/>
              <a:t>Development Approaches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77072"/>
            <a:ext cx="6400800" cy="1561728"/>
          </a:xfrm>
        </p:spPr>
        <p:txBody>
          <a:bodyPr/>
          <a:lstStyle/>
          <a:p>
            <a:r>
              <a:rPr lang="en-US" dirty="0"/>
              <a:t>Object-Oriented Analysis and Design</a:t>
            </a:r>
          </a:p>
          <a:p>
            <a:endParaRPr lang="en-US" sz="1200" dirty="0"/>
          </a:p>
          <a:p>
            <a:r>
              <a:rPr lang="en-US" sz="2400" dirty="0"/>
              <a:t>V2OOAD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235267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Introductie: Complex Business Applications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800" dirty="0">
                <a:cs typeface="Arial" pitchFamily="34" charset="0"/>
              </a:rPr>
              <a:t>In de praktijk hebben veel organisaties: </a:t>
            </a:r>
          </a:p>
          <a:p>
            <a:pPr lvl="1"/>
            <a:r>
              <a:rPr lang="nl-NL" sz="1600" dirty="0">
                <a:cs typeface="Arial" pitchFamily="34" charset="0"/>
              </a:rPr>
              <a:t>Complexe producten, regels en bedrijfsprocessen;</a:t>
            </a:r>
          </a:p>
          <a:p>
            <a:pPr lvl="1"/>
            <a:r>
              <a:rPr lang="nl-NL" sz="1600" dirty="0">
                <a:cs typeface="Arial" pitchFamily="34" charset="0"/>
              </a:rPr>
              <a:t>Meerdere grote informatiesystemen met:</a:t>
            </a:r>
          </a:p>
          <a:p>
            <a:pPr lvl="2"/>
            <a:r>
              <a:rPr lang="nl-NL" sz="1400" dirty="0">
                <a:cs typeface="Arial" pitchFamily="34" charset="0"/>
              </a:rPr>
              <a:t>Complexe databases; </a:t>
            </a:r>
          </a:p>
          <a:p>
            <a:pPr lvl="2"/>
            <a:r>
              <a:rPr lang="nl-NL" sz="1400" dirty="0">
                <a:cs typeface="Arial" pitchFamily="34" charset="0"/>
              </a:rPr>
              <a:t>Veel complexe business logica;</a:t>
            </a:r>
          </a:p>
          <a:p>
            <a:pPr lvl="3"/>
            <a:r>
              <a:rPr lang="nl-NL" sz="1200" dirty="0">
                <a:cs typeface="Arial" pitchFamily="34" charset="0"/>
              </a:rPr>
              <a:t>rekenregels, controles, procesregels</a:t>
            </a:r>
          </a:p>
          <a:p>
            <a:pPr lvl="2"/>
            <a:r>
              <a:rPr lang="nl-NL" dirty="0">
                <a:cs typeface="Arial" pitchFamily="34" charset="0"/>
              </a:rPr>
              <a:t>Veel gelijktijdige gebruikers. </a:t>
            </a:r>
          </a:p>
          <a:p>
            <a:endParaRPr lang="nl-NL" sz="800" dirty="0">
              <a:cs typeface="Arial" pitchFamily="34" charset="0"/>
            </a:endParaRPr>
          </a:p>
          <a:p>
            <a:r>
              <a:rPr lang="nl-NL" sz="1800" dirty="0">
                <a:cs typeface="Arial" pitchFamily="34" charset="0"/>
              </a:rPr>
              <a:t>Bij de ontwikkeling van dit soort informatiesystemen moet daarom:</a:t>
            </a:r>
          </a:p>
          <a:p>
            <a:pPr lvl="1"/>
            <a:r>
              <a:rPr lang="nl-NL" sz="1600" dirty="0">
                <a:cs typeface="Arial" pitchFamily="34" charset="0"/>
              </a:rPr>
              <a:t>Goed begrepen worden hoe de organisatie zijn werk doet.</a:t>
            </a:r>
          </a:p>
          <a:p>
            <a:pPr lvl="2"/>
            <a:r>
              <a:rPr lang="nl-NL" dirty="0">
                <a:cs typeface="Arial" pitchFamily="34" charset="0"/>
              </a:rPr>
              <a:t> Anders ontwikkel je een onbruikbaar systeem.</a:t>
            </a:r>
          </a:p>
          <a:p>
            <a:pPr lvl="1"/>
            <a:r>
              <a:rPr lang="nl-NL" sz="1600" dirty="0">
                <a:cs typeface="Arial" pitchFamily="34" charset="0"/>
              </a:rPr>
              <a:t>Methodisch en modelmatig gewerkt worden.</a:t>
            </a:r>
          </a:p>
          <a:p>
            <a:pPr lvl="2"/>
            <a:r>
              <a:rPr lang="nl-NL" dirty="0">
                <a:cs typeface="Arial" pitchFamily="34" charset="0"/>
              </a:rPr>
              <a:t>Het geheel is te complex om te onthouden/overzien. </a:t>
            </a:r>
          </a:p>
          <a:p>
            <a:pPr lvl="2"/>
            <a:r>
              <a:rPr lang="nl-NL" dirty="0">
                <a:cs typeface="Arial" pitchFamily="34" charset="0"/>
              </a:rPr>
              <a:t>Je moet vaak samenwerken en requirements en ontwerpen afstemmen.</a:t>
            </a:r>
          </a:p>
          <a:p>
            <a:pPr lvl="2"/>
            <a:r>
              <a:rPr lang="nl-NL" dirty="0">
                <a:cs typeface="Arial" pitchFamily="34" charset="0"/>
              </a:rPr>
              <a:t>Het systeem moet vaak lang meegaan, dus goed te onderhouden zijn.</a:t>
            </a:r>
          </a:p>
          <a:p>
            <a:pPr lvl="1"/>
            <a:r>
              <a:rPr lang="nl-NL" dirty="0">
                <a:cs typeface="Arial" pitchFamily="34" charset="0"/>
              </a:rPr>
              <a:t>Goed getest worden door ontwikkelaars en gebruikers.</a:t>
            </a:r>
          </a:p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61F2-A463-4909-B468-5461B53CC257}" type="slidenum">
              <a:rPr lang="en-US" smtClean="0"/>
              <a:pPr/>
              <a:t>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5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Introductie: Waar gaat V2OOAD over?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61F2-A463-4909-B468-5461B53CC257}" type="slidenum">
              <a:rPr lang="en-US" smtClean="0"/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 rotWithShape="1">
          <a:blip r:embed="rId2"/>
          <a:srcRect l="6313" t="17693" r="17687"/>
          <a:stretch/>
        </p:blipFill>
        <p:spPr>
          <a:xfrm>
            <a:off x="1187624" y="1965476"/>
            <a:ext cx="6068645" cy="3983804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7683624" y="1839494"/>
            <a:ext cx="142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Focus of V2OOAD</a:t>
            </a:r>
          </a:p>
          <a:p>
            <a:r>
              <a:rPr lang="nl-NL" dirty="0"/>
              <a:t>course</a:t>
            </a:r>
          </a:p>
        </p:txBody>
      </p:sp>
      <p:cxnSp>
        <p:nvCxnSpPr>
          <p:cNvPr id="12" name="Rechte verbindingslijn met pijl 11"/>
          <p:cNvCxnSpPr/>
          <p:nvPr/>
        </p:nvCxnSpPr>
        <p:spPr bwMode="auto">
          <a:xfrm flipH="1">
            <a:off x="5171509" y="2305371"/>
            <a:ext cx="2664296" cy="5040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/>
          <p:cNvCxnSpPr/>
          <p:nvPr/>
        </p:nvCxnSpPr>
        <p:spPr bwMode="auto">
          <a:xfrm flipH="1">
            <a:off x="5148064" y="2208245"/>
            <a:ext cx="2687741" cy="2880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Rechte verbindingslijn met pijl 15"/>
          <p:cNvCxnSpPr/>
          <p:nvPr/>
        </p:nvCxnSpPr>
        <p:spPr bwMode="auto">
          <a:xfrm flipH="1">
            <a:off x="5436096" y="2424269"/>
            <a:ext cx="2448272" cy="6480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Rechte verbindingslijn met pijl 18"/>
          <p:cNvCxnSpPr/>
          <p:nvPr/>
        </p:nvCxnSpPr>
        <p:spPr bwMode="auto">
          <a:xfrm flipH="1">
            <a:off x="7092280" y="2496277"/>
            <a:ext cx="936104" cy="12961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kstvak 22"/>
          <p:cNvSpPr txBox="1"/>
          <p:nvPr/>
        </p:nvSpPr>
        <p:spPr>
          <a:xfrm>
            <a:off x="827584" y="908720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dirty="0"/>
              <a:t>Tijdens Analysis &amp; Design activiteiten ben je bezig oplossingen voor bedrijfsproblemen te vinden en te bepalen hoe de gekozen oplossing het beste geïmplementeerd kan worden.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50776" y="2492896"/>
            <a:ext cx="142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Focus of OOA/D</a:t>
            </a:r>
          </a:p>
          <a:p>
            <a:r>
              <a:rPr lang="nl-NL" dirty="0" err="1"/>
              <a:t>book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651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53CA-A2BB-4865-9F31-C1ECE80C82A4}" type="slidenum">
              <a:rPr lang="en-US"/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Analyseren en Ontwerpen zijn </a:t>
            </a:r>
            <a:r>
              <a:rPr lang="nl-NL" dirty="0" err="1"/>
              <a:t>Kern-Competenties</a:t>
            </a:r>
            <a:r>
              <a:rPr lang="nl-NL" dirty="0"/>
              <a:t> </a:t>
            </a:r>
            <a:endParaRPr lang="nl-NL" noProof="1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799" y="990600"/>
            <a:ext cx="4030217" cy="5105400"/>
          </a:xfrm>
        </p:spPr>
        <p:txBody>
          <a:bodyPr/>
          <a:lstStyle/>
          <a:p>
            <a:r>
              <a:rPr lang="nl-NL" sz="1800" dirty="0"/>
              <a:t>Iedere HBO ICT-er moet goed kunnen Analyseren en Ontwerpen</a:t>
            </a:r>
          </a:p>
          <a:p>
            <a:pPr lvl="1"/>
            <a:r>
              <a:rPr lang="nl-NL" sz="1600" dirty="0"/>
              <a:t>HBO-I richtlijnen</a:t>
            </a:r>
          </a:p>
          <a:p>
            <a:endParaRPr lang="nl-NL" sz="800" dirty="0"/>
          </a:p>
          <a:p>
            <a:r>
              <a:rPr lang="nl-NL" sz="1800" dirty="0"/>
              <a:t>Tijdens deze cursus ontwikkel je kennis en vaardigheden op het gebied van </a:t>
            </a:r>
          </a:p>
          <a:p>
            <a:pPr lvl="1"/>
            <a:r>
              <a:rPr lang="nl-NL" sz="1600" dirty="0"/>
              <a:t>Analyseren en Ontwerpen</a:t>
            </a:r>
          </a:p>
          <a:p>
            <a:pPr lvl="1"/>
            <a:r>
              <a:rPr lang="nl-NL" sz="1600" dirty="0"/>
              <a:t>Software</a:t>
            </a:r>
          </a:p>
          <a:p>
            <a:pPr lvl="1"/>
            <a:r>
              <a:rPr lang="nl-NL" sz="1600" dirty="0"/>
              <a:t>Niveau 2</a:t>
            </a:r>
          </a:p>
          <a:p>
            <a:endParaRPr lang="nl-NL" sz="800" dirty="0"/>
          </a:p>
          <a:p>
            <a:r>
              <a:rPr lang="nl-NL" sz="1800" dirty="0"/>
              <a:t>Niet makkelijk!</a:t>
            </a:r>
          </a:p>
          <a:p>
            <a:pPr lvl="1"/>
            <a:r>
              <a:rPr lang="nl-NL" sz="1600" noProof="1"/>
              <a:t>Analyseren en ontwerpen is abstracter dan programmeren</a:t>
            </a:r>
            <a:endParaRPr lang="nl-NL" sz="1600" dirty="0"/>
          </a:p>
          <a:p>
            <a:pPr lvl="1"/>
            <a:r>
              <a:rPr lang="nl-NL" sz="1600" dirty="0"/>
              <a:t>Je moet meerdere requirements overzien, oplossingen kiezen, ordenen op verantwoordelijkheid, en werkingsmechanismen ontwerpen</a:t>
            </a:r>
          </a:p>
          <a:p>
            <a:pPr lvl="1"/>
            <a:r>
              <a:rPr lang="nl-NL" sz="1600" noProof="1"/>
              <a:t>Veel oefenen …</a:t>
            </a:r>
          </a:p>
        </p:txBody>
      </p:sp>
      <p:pic>
        <p:nvPicPr>
          <p:cNvPr id="33804" name="Picture 12" descr="HBO-I 3D mode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1375" y="2413019"/>
            <a:ext cx="3803650" cy="3730625"/>
          </a:xfrm>
        </p:spPr>
      </p:pic>
      <p:pic>
        <p:nvPicPr>
          <p:cNvPr id="8" name="Picture 5" descr="http://4.bp.blogspot.com/_USYLlpmJmjM/ScDocFo5J5I/AAAAAAAAABw/0wYRfqJfeTo/S220/logo+hbo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5656" y="836712"/>
            <a:ext cx="20955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© HU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Introductie &amp; Development Approaches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653F-7300-4ED5-8CB9-D98D99B15DA6}" type="slidenum">
              <a:rPr lang="en-US"/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Studentenhandleiding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Opzet</a:t>
            </a:r>
            <a:r>
              <a:rPr lang="en-US" sz="1800" dirty="0"/>
              <a:t> Cursus</a:t>
            </a:r>
          </a:p>
          <a:p>
            <a:pPr lvl="1"/>
            <a:r>
              <a:rPr lang="en-US" sz="1600" dirty="0" err="1"/>
              <a:t>Inleiding</a:t>
            </a:r>
            <a:endParaRPr lang="en-US" sz="1600" dirty="0"/>
          </a:p>
          <a:p>
            <a:pPr lvl="1"/>
            <a:r>
              <a:rPr lang="nl-NL" sz="1600" dirty="0"/>
              <a:t>Plaats cursus binnen onderwijsprogramma</a:t>
            </a:r>
            <a:endParaRPr lang="en-US" sz="1600" dirty="0"/>
          </a:p>
          <a:p>
            <a:pPr lvl="1"/>
            <a:r>
              <a:rPr lang="en-US" sz="1600" dirty="0" err="1"/>
              <a:t>Praktijkvoorbeeld</a:t>
            </a:r>
            <a:endParaRPr lang="en-US" sz="1600" dirty="0"/>
          </a:p>
          <a:p>
            <a:pPr lvl="1"/>
            <a:r>
              <a:rPr lang="en-US" sz="1600" dirty="0" err="1"/>
              <a:t>Inhoud</a:t>
            </a:r>
            <a:endParaRPr lang="en-US" sz="1600" dirty="0"/>
          </a:p>
          <a:p>
            <a:pPr lvl="1"/>
            <a:r>
              <a:rPr lang="en-US" sz="1600" dirty="0" err="1"/>
              <a:t>Toetsing</a:t>
            </a:r>
            <a:endParaRPr lang="en-US" sz="1600" dirty="0"/>
          </a:p>
          <a:p>
            <a:pPr lvl="1"/>
            <a:r>
              <a:rPr lang="en-US" sz="1600" dirty="0" err="1"/>
              <a:t>Leeromgeving</a:t>
            </a:r>
            <a:endParaRPr lang="en-US" sz="1600" dirty="0"/>
          </a:p>
          <a:p>
            <a:pPr lvl="1"/>
            <a:r>
              <a:rPr lang="en-US" sz="1600" dirty="0"/>
              <a:t>Planning</a:t>
            </a:r>
          </a:p>
          <a:p>
            <a:r>
              <a:rPr lang="en-US" sz="1800" dirty="0"/>
              <a:t>Per Les</a:t>
            </a:r>
          </a:p>
          <a:p>
            <a:pPr lvl="1"/>
            <a:r>
              <a:rPr lang="en-US" sz="1600" dirty="0" err="1"/>
              <a:t>Leerstof</a:t>
            </a:r>
            <a:endParaRPr lang="en-US" sz="1600" dirty="0"/>
          </a:p>
          <a:p>
            <a:pPr lvl="1"/>
            <a:r>
              <a:rPr lang="en-US" sz="1600" dirty="0" err="1"/>
              <a:t>Voorbereiding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Zelfstudie</a:t>
            </a:r>
            <a:endParaRPr lang="en-US" sz="1600" dirty="0"/>
          </a:p>
          <a:p>
            <a:pPr lvl="2"/>
            <a:r>
              <a:rPr lang="en-US" sz="1400" dirty="0"/>
              <a:t>Met </a:t>
            </a:r>
            <a:r>
              <a:rPr lang="en-US" sz="1400" dirty="0" err="1"/>
              <a:t>oefeningen</a:t>
            </a:r>
            <a:endParaRPr lang="en-US" sz="1400" dirty="0"/>
          </a:p>
          <a:p>
            <a:pPr lvl="1"/>
            <a:r>
              <a:rPr lang="en-US" sz="1600" dirty="0" err="1"/>
              <a:t>Opdracht</a:t>
            </a:r>
            <a:endParaRPr lang="en-US" sz="1600" dirty="0"/>
          </a:p>
          <a:p>
            <a:pPr lvl="2"/>
            <a:r>
              <a:rPr lang="en-US" sz="1400" dirty="0" err="1"/>
              <a:t>Voor</a:t>
            </a:r>
            <a:r>
              <a:rPr lang="en-US" sz="1400" dirty="0"/>
              <a:t> in de </a:t>
            </a:r>
            <a:r>
              <a:rPr lang="en-US" sz="1400" dirty="0" err="1"/>
              <a:t>klas</a:t>
            </a:r>
            <a:endParaRPr lang="en-US" dirty="0"/>
          </a:p>
          <a:p>
            <a:endParaRPr lang="en-US" sz="1800" dirty="0"/>
          </a:p>
          <a:p>
            <a:r>
              <a:rPr lang="en-US" sz="1800" dirty="0" err="1"/>
              <a:t>Zie</a:t>
            </a:r>
            <a:r>
              <a:rPr lang="en-US" sz="1800" dirty="0"/>
              <a:t> de </a:t>
            </a:r>
            <a:r>
              <a:rPr lang="en-US" sz="1800" dirty="0" err="1"/>
              <a:t>vakpagina</a:t>
            </a:r>
            <a:r>
              <a:rPr lang="en-US" sz="1800" dirty="0"/>
              <a:t> op </a:t>
            </a:r>
            <a:r>
              <a:rPr lang="en-US" sz="1800" dirty="0" err="1"/>
              <a:t>Sharepoint</a:t>
            </a:r>
            <a:endParaRPr lang="en-US" sz="1800" dirty="0"/>
          </a:p>
          <a:p>
            <a:pPr lvl="1"/>
            <a:r>
              <a:rPr lang="en-US" sz="1600" dirty="0" err="1"/>
              <a:t>Daar</a:t>
            </a:r>
            <a:r>
              <a:rPr lang="en-US" sz="1600" dirty="0"/>
              <a:t> </a:t>
            </a:r>
            <a:r>
              <a:rPr lang="en-US" sz="1600" dirty="0" err="1"/>
              <a:t>staat</a:t>
            </a:r>
            <a:r>
              <a:rPr lang="en-US" sz="1600" dirty="0"/>
              <a:t> al het </a:t>
            </a:r>
            <a:r>
              <a:rPr lang="en-US" sz="1600" dirty="0" err="1"/>
              <a:t>lesmateriaal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EN">
  <a:themeElements>
    <a:clrScheme name="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RE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62AEB71570A419D7AD2EA2DC9A8F0" ma:contentTypeVersion="" ma:contentTypeDescription="Een nieuw document maken." ma:contentTypeScope="" ma:versionID="7199d4821741cafc636fda30f560c855">
  <xsd:schema xmlns:xsd="http://www.w3.org/2001/XMLSchema" xmlns:xs="http://www.w3.org/2001/XMLSchema" xmlns:p="http://schemas.microsoft.com/office/2006/metadata/properties" xmlns:ns2="9ab5e87a-ed8e-45a5-9793-059f67398425" targetNamespace="http://schemas.microsoft.com/office/2006/metadata/properties" ma:root="true" ma:fieldsID="e36a552b910c1cdf142adc90bba5ebe9" ns2:_="">
    <xsd:import namespace="9ab5e87a-ed8e-45a5-9793-059f67398425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Week" minOccurs="0"/>
                <xsd:element ref="ns2:Volgorde_x0020_Document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e87a-ed8e-45a5-9793-059f67398425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Extra" ma:description="Hier wordt de categorie vermeld waaronder het studiemateriaal valt" ma:format="Dropdown" ma:internalName="Categorie">
      <xsd:simpleType>
        <xsd:union memberTypes="dms:Text">
          <xsd:simpleType>
            <xsd:restriction base="dms:Choice">
              <xsd:enumeration value="Cursushandleiding"/>
              <xsd:enumeration value="Formulier"/>
              <xsd:enumeration value="FAQ"/>
              <xsd:enumeration value="Presentaties college"/>
              <xsd:enumeration value="Proeftentamen"/>
              <xsd:enumeration value="Extra"/>
            </xsd:restriction>
          </xsd:simpleType>
        </xsd:union>
      </xsd:simpleType>
    </xsd:element>
    <xsd:element name="Week" ma:index="9" nillable="true" ma:displayName="Week" ma:default="Geen week" ma:description="Alleen van belang als u het studiemateriaal wil groeperen per week." ma:format="Dropdown" ma:internalName="Week">
      <xsd:simpleType>
        <xsd:restriction base="dms:Choice">
          <xsd:enumeration value="Geen week"/>
          <xsd:enumeration value="Week 1"/>
          <xsd:enumeration value="Week 2"/>
          <xsd:enumeration value="Week 3"/>
          <xsd:enumeration value="Week 4"/>
          <xsd:enumeration value="Week 5"/>
          <xsd:enumeration value="Week 6"/>
          <xsd:enumeration value="Week 7"/>
          <xsd:enumeration value="Week 8"/>
          <xsd:enumeration value="Week 9"/>
          <xsd:enumeration value="Week 10"/>
        </xsd:restriction>
      </xsd:simpleType>
    </xsd:element>
    <xsd:element name="Volgorde_x0020_Documenten" ma:index="10" nillable="true" ma:displayName="Volgorde Documenten" ma:decimals="0" ma:default="9999" ma:description="Deze kolom biedt de mogelijkheid de volgorde van de documenten op deze lijst te bepalen" ma:internalName="Volgorde_x0020_Documenten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lgorde_x0020_Documenten xmlns="9ab5e87a-ed8e-45a5-9793-059f67398425">9999</Volgorde_x0020_Documenten>
    <Categorie xmlns="9ab5e87a-ed8e-45a5-9793-059f67398425">Extra</Categorie>
    <Week xmlns="9ab5e87a-ed8e-45a5-9793-059f67398425">Week 1</Week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D69343-08DC-47F0-818D-D6F526590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b5e87a-ed8e-45a5-9793-059f67398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0F785A-07A6-48CF-9872-72B1AFC4875D}">
  <ds:schemaRefs>
    <ds:schemaRef ds:uri="http://schemas.microsoft.com/office/2006/metadata/properties"/>
    <ds:schemaRef ds:uri="9ab5e87a-ed8e-45a5-9793-059f6739842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4C63CF-5815-4D71-BD96-16A9B6546C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2521</TotalTime>
  <Words>301</Words>
  <Application>Microsoft Office PowerPoint</Application>
  <PresentationFormat>Diavoorstelling (4:3)</PresentationFormat>
  <Paragraphs>74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REEN</vt:lpstr>
      <vt:lpstr>Introductie &amp; Development Approaches</vt:lpstr>
      <vt:lpstr>Introductie: Complex Business Applications</vt:lpstr>
      <vt:lpstr>Introductie: Waar gaat V2OOAD over?</vt:lpstr>
      <vt:lpstr>Analyseren en Ontwerpen zijn Kern-Competenties </vt:lpstr>
      <vt:lpstr>Studentenhandleiding</vt:lpstr>
    </vt:vector>
  </TitlesOfParts>
  <Company>fafa bedrijf</Company>
  <LinksUpToDate>false</LinksUpToDate>
  <SharedDoc>false</SharedDoc>
  <HyperlinkBase>fafa hyper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fafa titel</dc:title>
  <dc:subject>fafa onder</dc:subject>
  <dc:creator>Leo Pruijt</dc:creator>
  <cp:keywords>fafa label</cp:keywords>
  <dc:description>fafa opmerking</dc:description>
  <cp:lastModifiedBy>Farshid Ashtari</cp:lastModifiedBy>
  <cp:revision>122</cp:revision>
  <cp:lastPrinted>2012-11-13T09:50:50Z</cp:lastPrinted>
  <dcterms:created xsi:type="dcterms:W3CDTF">2010-09-30T10:29:54Z</dcterms:created>
  <dcterms:modified xsi:type="dcterms:W3CDTF">2018-01-03T11:16:52Z</dcterms:modified>
  <cp:category>fafa cat</cp:category>
  <cp:contentStatus>fafa status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0x0101008DB62AEB71570A419D7AD2EA2DC9A8F0</vt:lpwstr>
  </property>
</Properties>
</file>