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5"/>
  </p:notesMasterIdLst>
  <p:sldIdLst>
    <p:sldId id="1021" r:id="rId5"/>
    <p:sldId id="280" r:id="rId6"/>
    <p:sldId id="282" r:id="rId7"/>
    <p:sldId id="645" r:id="rId8"/>
    <p:sldId id="1022" r:id="rId9"/>
    <p:sldId id="1023" r:id="rId10"/>
    <p:sldId id="1024" r:id="rId11"/>
    <p:sldId id="1025" r:id="rId12"/>
    <p:sldId id="1026" r:id="rId13"/>
    <p:sldId id="1027" r:id="rId14"/>
    <p:sldId id="1028" r:id="rId15"/>
    <p:sldId id="1029" r:id="rId16"/>
    <p:sldId id="1030" r:id="rId17"/>
    <p:sldId id="1031" r:id="rId18"/>
    <p:sldId id="544" r:id="rId19"/>
    <p:sldId id="650" r:id="rId20"/>
    <p:sldId id="652" r:id="rId21"/>
    <p:sldId id="653" r:id="rId22"/>
    <p:sldId id="654" r:id="rId23"/>
    <p:sldId id="655" r:id="rId24"/>
    <p:sldId id="656" r:id="rId25"/>
    <p:sldId id="658" r:id="rId26"/>
    <p:sldId id="659" r:id="rId27"/>
    <p:sldId id="660" r:id="rId28"/>
    <p:sldId id="661" r:id="rId29"/>
    <p:sldId id="662" r:id="rId30"/>
    <p:sldId id="878" r:id="rId31"/>
    <p:sldId id="879" r:id="rId32"/>
    <p:sldId id="880" r:id="rId33"/>
    <p:sldId id="881" r:id="rId34"/>
    <p:sldId id="882" r:id="rId35"/>
    <p:sldId id="883" r:id="rId36"/>
    <p:sldId id="1112" r:id="rId37"/>
    <p:sldId id="884" r:id="rId38"/>
    <p:sldId id="885" r:id="rId39"/>
    <p:sldId id="886" r:id="rId40"/>
    <p:sldId id="887" r:id="rId41"/>
    <p:sldId id="888" r:id="rId42"/>
    <p:sldId id="889" r:id="rId43"/>
    <p:sldId id="663" r:id="rId44"/>
    <p:sldId id="664" r:id="rId45"/>
    <p:sldId id="665" r:id="rId46"/>
    <p:sldId id="666" r:id="rId47"/>
    <p:sldId id="667" r:id="rId48"/>
    <p:sldId id="668" r:id="rId49"/>
    <p:sldId id="669" r:id="rId50"/>
    <p:sldId id="470" r:id="rId51"/>
    <p:sldId id="471" r:id="rId52"/>
    <p:sldId id="472" r:id="rId53"/>
    <p:sldId id="670" r:id="rId54"/>
    <p:sldId id="671" r:id="rId55"/>
    <p:sldId id="672" r:id="rId56"/>
    <p:sldId id="673" r:id="rId57"/>
    <p:sldId id="674" r:id="rId58"/>
    <p:sldId id="675" r:id="rId59"/>
    <p:sldId id="676" r:id="rId60"/>
    <p:sldId id="677" r:id="rId61"/>
    <p:sldId id="678" r:id="rId62"/>
    <p:sldId id="679" r:id="rId63"/>
    <p:sldId id="680" r:id="rId64"/>
    <p:sldId id="681" r:id="rId65"/>
    <p:sldId id="682" r:id="rId66"/>
    <p:sldId id="683" r:id="rId67"/>
    <p:sldId id="684" r:id="rId68"/>
    <p:sldId id="685" r:id="rId69"/>
    <p:sldId id="686" r:id="rId70"/>
    <p:sldId id="687" r:id="rId71"/>
    <p:sldId id="688" r:id="rId72"/>
    <p:sldId id="689" r:id="rId73"/>
    <p:sldId id="690" r:id="rId74"/>
    <p:sldId id="691" r:id="rId75"/>
    <p:sldId id="692" r:id="rId76"/>
    <p:sldId id="693" r:id="rId77"/>
    <p:sldId id="694" r:id="rId78"/>
    <p:sldId id="695" r:id="rId79"/>
    <p:sldId id="696" r:id="rId80"/>
    <p:sldId id="697" r:id="rId81"/>
    <p:sldId id="545" r:id="rId82"/>
    <p:sldId id="699" r:id="rId83"/>
    <p:sldId id="700" r:id="rId84"/>
    <p:sldId id="701" r:id="rId85"/>
    <p:sldId id="702" r:id="rId86"/>
    <p:sldId id="703" r:id="rId87"/>
    <p:sldId id="704" r:id="rId88"/>
    <p:sldId id="705" r:id="rId89"/>
    <p:sldId id="706" r:id="rId90"/>
    <p:sldId id="707" r:id="rId91"/>
    <p:sldId id="708" r:id="rId92"/>
    <p:sldId id="587" r:id="rId93"/>
    <p:sldId id="709" r:id="rId94"/>
    <p:sldId id="710" r:id="rId95"/>
    <p:sldId id="711" r:id="rId96"/>
    <p:sldId id="712" r:id="rId97"/>
    <p:sldId id="713" r:id="rId98"/>
    <p:sldId id="714" r:id="rId99"/>
    <p:sldId id="715" r:id="rId100"/>
    <p:sldId id="537" r:id="rId101"/>
    <p:sldId id="503" r:id="rId102"/>
    <p:sldId id="529" r:id="rId103"/>
    <p:sldId id="530" r:id="rId104"/>
    <p:sldId id="531" r:id="rId105"/>
    <p:sldId id="456" r:id="rId106"/>
    <p:sldId id="511" r:id="rId107"/>
    <p:sldId id="512" r:id="rId108"/>
    <p:sldId id="513" r:id="rId109"/>
    <p:sldId id="514" r:id="rId110"/>
    <p:sldId id="518" r:id="rId111"/>
    <p:sldId id="515" r:id="rId112"/>
    <p:sldId id="519" r:id="rId113"/>
    <p:sldId id="516" r:id="rId114"/>
    <p:sldId id="520" r:id="rId115"/>
    <p:sldId id="521" r:id="rId116"/>
    <p:sldId id="522" r:id="rId117"/>
    <p:sldId id="523" r:id="rId118"/>
    <p:sldId id="524" r:id="rId119"/>
    <p:sldId id="525" r:id="rId120"/>
    <p:sldId id="526" r:id="rId121"/>
    <p:sldId id="527" r:id="rId122"/>
    <p:sldId id="528" r:id="rId123"/>
    <p:sldId id="1032"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26" autoAdjust="0"/>
  </p:normalViewPr>
  <p:slideViewPr>
    <p:cSldViewPr snapToGrid="0">
      <p:cViewPr varScale="1">
        <p:scale>
          <a:sx n="59" d="100"/>
          <a:sy n="59" d="100"/>
        </p:scale>
        <p:origin x="1387"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6CA91-4C96-453E-AAE9-D671040BAC9B}" type="datetimeFigureOut">
              <a:rPr lang="en-AU" smtClean="0"/>
              <a:t>14/06/2024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E52A2-5C1B-42B1-A37C-206D2AF686CD}" type="slidenum">
              <a:rPr lang="en-AU" smtClean="0"/>
              <a:t>‹#›</a:t>
            </a:fld>
            <a:endParaRPr lang="en-AU"/>
          </a:p>
        </p:txBody>
      </p:sp>
    </p:spTree>
    <p:extLst>
      <p:ext uri="{BB962C8B-B14F-4D97-AF65-F5344CB8AC3E}">
        <p14:creationId xmlns:p14="http://schemas.microsoft.com/office/powerpoint/2010/main" val="242971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DE52A2-5C1B-42B1-A37C-206D2AF686CD}" type="slidenum">
              <a:rPr lang="en-AU" smtClean="0"/>
              <a:t>3</a:t>
            </a:fld>
            <a:endParaRPr lang="en-AU"/>
          </a:p>
        </p:txBody>
      </p:sp>
    </p:spTree>
    <p:extLst>
      <p:ext uri="{BB962C8B-B14F-4D97-AF65-F5344CB8AC3E}">
        <p14:creationId xmlns:p14="http://schemas.microsoft.com/office/powerpoint/2010/main" val="210122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B22F-B079-2CB3-8D9B-60DA0FD1A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877E0-95BF-FE69-C358-7CCF44E792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3279E-77BD-762D-F5BE-64F93A5837C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C528686-C94E-EBD1-DEC7-B03037AD1E05}"/>
              </a:ext>
            </a:extLst>
          </p:cNvPr>
          <p:cNvSpPr>
            <a:spLocks noGrp="1"/>
          </p:cNvSpPr>
          <p:nvPr>
            <p:ph type="sldNum" sz="quarter" idx="5"/>
          </p:nvPr>
        </p:nvSpPr>
        <p:spPr/>
        <p:txBody>
          <a:bodyPr/>
          <a:lstStyle/>
          <a:p>
            <a:fld id="{1FDE52A2-5C1B-42B1-A37C-206D2AF686CD}" type="slidenum">
              <a:rPr lang="en-AU" smtClean="0"/>
              <a:t>22</a:t>
            </a:fld>
            <a:endParaRPr lang="en-AU"/>
          </a:p>
        </p:txBody>
      </p:sp>
    </p:spTree>
    <p:extLst>
      <p:ext uri="{BB962C8B-B14F-4D97-AF65-F5344CB8AC3E}">
        <p14:creationId xmlns:p14="http://schemas.microsoft.com/office/powerpoint/2010/main" val="345481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9BB7B-F68C-2ED9-AFDF-F502C257E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C051C-CCF9-BD11-1D16-B02D7A01DF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C4FBA-AA97-F06B-0732-D0C8EA2485A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530E803-9A14-4E7E-7771-C1F68EFD252E}"/>
              </a:ext>
            </a:extLst>
          </p:cNvPr>
          <p:cNvSpPr>
            <a:spLocks noGrp="1"/>
          </p:cNvSpPr>
          <p:nvPr>
            <p:ph type="sldNum" sz="quarter" idx="5"/>
          </p:nvPr>
        </p:nvSpPr>
        <p:spPr/>
        <p:txBody>
          <a:bodyPr/>
          <a:lstStyle/>
          <a:p>
            <a:fld id="{1FDE52A2-5C1B-42B1-A37C-206D2AF686CD}" type="slidenum">
              <a:rPr lang="en-AU" smtClean="0"/>
              <a:t>23</a:t>
            </a:fld>
            <a:endParaRPr lang="en-AU"/>
          </a:p>
        </p:txBody>
      </p:sp>
    </p:spTree>
    <p:extLst>
      <p:ext uri="{BB962C8B-B14F-4D97-AF65-F5344CB8AC3E}">
        <p14:creationId xmlns:p14="http://schemas.microsoft.com/office/powerpoint/2010/main" val="276317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9B5C3-B22F-0E6D-DDFD-AA4D5A2FE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4C6D80-032B-2769-FEE7-FAE74463C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AF336-13CB-5C76-271E-108A1303146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757646E-165F-BA4B-C136-B40AB385B4E5}"/>
              </a:ext>
            </a:extLst>
          </p:cNvPr>
          <p:cNvSpPr>
            <a:spLocks noGrp="1"/>
          </p:cNvSpPr>
          <p:nvPr>
            <p:ph type="sldNum" sz="quarter" idx="5"/>
          </p:nvPr>
        </p:nvSpPr>
        <p:spPr/>
        <p:txBody>
          <a:bodyPr/>
          <a:lstStyle/>
          <a:p>
            <a:fld id="{1FDE52A2-5C1B-42B1-A37C-206D2AF686CD}" type="slidenum">
              <a:rPr lang="en-AU" smtClean="0"/>
              <a:t>24</a:t>
            </a:fld>
            <a:endParaRPr lang="en-AU"/>
          </a:p>
        </p:txBody>
      </p:sp>
    </p:spTree>
    <p:extLst>
      <p:ext uri="{BB962C8B-B14F-4D97-AF65-F5344CB8AC3E}">
        <p14:creationId xmlns:p14="http://schemas.microsoft.com/office/powerpoint/2010/main" val="327916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C1D7-8CFF-BDA4-95F2-7707C1907A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8CE3E-8ABF-5EBF-708E-52D12BF86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DF68B-B53B-4C7F-74CC-DF0BC5BB00A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27A1592-8ED2-18E1-7F5B-C6F7F2C1B594}"/>
              </a:ext>
            </a:extLst>
          </p:cNvPr>
          <p:cNvSpPr>
            <a:spLocks noGrp="1"/>
          </p:cNvSpPr>
          <p:nvPr>
            <p:ph type="sldNum" sz="quarter" idx="5"/>
          </p:nvPr>
        </p:nvSpPr>
        <p:spPr/>
        <p:txBody>
          <a:bodyPr/>
          <a:lstStyle/>
          <a:p>
            <a:fld id="{1FDE52A2-5C1B-42B1-A37C-206D2AF686CD}" type="slidenum">
              <a:rPr lang="en-AU" smtClean="0"/>
              <a:t>25</a:t>
            </a:fld>
            <a:endParaRPr lang="en-AU"/>
          </a:p>
        </p:txBody>
      </p:sp>
    </p:spTree>
    <p:extLst>
      <p:ext uri="{BB962C8B-B14F-4D97-AF65-F5344CB8AC3E}">
        <p14:creationId xmlns:p14="http://schemas.microsoft.com/office/powerpoint/2010/main" val="236269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AD42D-2C4C-12C6-3F97-330BBB7DB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EC83B-77F3-EA06-1E3E-D592C6B9CF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0C179-9789-A2D4-A07A-C64D8A9C3E7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7C77645-BB46-206A-45F4-D6251459AFAB}"/>
              </a:ext>
            </a:extLst>
          </p:cNvPr>
          <p:cNvSpPr>
            <a:spLocks noGrp="1"/>
          </p:cNvSpPr>
          <p:nvPr>
            <p:ph type="sldNum" sz="quarter" idx="5"/>
          </p:nvPr>
        </p:nvSpPr>
        <p:spPr/>
        <p:txBody>
          <a:bodyPr/>
          <a:lstStyle/>
          <a:p>
            <a:fld id="{1FDE52A2-5C1B-42B1-A37C-206D2AF686CD}" type="slidenum">
              <a:rPr lang="en-AU" smtClean="0"/>
              <a:t>26</a:t>
            </a:fld>
            <a:endParaRPr lang="en-AU"/>
          </a:p>
        </p:txBody>
      </p:sp>
    </p:spTree>
    <p:extLst>
      <p:ext uri="{BB962C8B-B14F-4D97-AF65-F5344CB8AC3E}">
        <p14:creationId xmlns:p14="http://schemas.microsoft.com/office/powerpoint/2010/main" val="1881421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D2C44-DB8F-02D6-27EB-51280DD77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63B247-4C7F-2F01-428E-B76B77BF23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18411-6093-EDDC-7EEA-8F11D0ED2E2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613B3DF-EEB2-B9DD-2009-D88AB5FFF1AD}"/>
              </a:ext>
            </a:extLst>
          </p:cNvPr>
          <p:cNvSpPr>
            <a:spLocks noGrp="1"/>
          </p:cNvSpPr>
          <p:nvPr>
            <p:ph type="sldNum" sz="quarter" idx="5"/>
          </p:nvPr>
        </p:nvSpPr>
        <p:spPr/>
        <p:txBody>
          <a:bodyPr/>
          <a:lstStyle/>
          <a:p>
            <a:fld id="{1FDE52A2-5C1B-42B1-A37C-206D2AF686CD}" type="slidenum">
              <a:rPr lang="en-AU" smtClean="0"/>
              <a:t>40</a:t>
            </a:fld>
            <a:endParaRPr lang="en-AU"/>
          </a:p>
        </p:txBody>
      </p:sp>
    </p:spTree>
    <p:extLst>
      <p:ext uri="{BB962C8B-B14F-4D97-AF65-F5344CB8AC3E}">
        <p14:creationId xmlns:p14="http://schemas.microsoft.com/office/powerpoint/2010/main" val="280530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AF6AF-AE16-F393-526B-F0AE2DB2F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27CC73-2B95-56DF-55A3-8CB31D858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78FA7-595B-938A-67DB-1F3D81F437C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A63931E-3491-E46A-01AB-416984ADAF0D}"/>
              </a:ext>
            </a:extLst>
          </p:cNvPr>
          <p:cNvSpPr>
            <a:spLocks noGrp="1"/>
          </p:cNvSpPr>
          <p:nvPr>
            <p:ph type="sldNum" sz="quarter" idx="5"/>
          </p:nvPr>
        </p:nvSpPr>
        <p:spPr/>
        <p:txBody>
          <a:bodyPr/>
          <a:lstStyle/>
          <a:p>
            <a:fld id="{1FDE52A2-5C1B-42B1-A37C-206D2AF686CD}" type="slidenum">
              <a:rPr lang="en-AU" smtClean="0"/>
              <a:t>41</a:t>
            </a:fld>
            <a:endParaRPr lang="en-AU"/>
          </a:p>
        </p:txBody>
      </p:sp>
    </p:spTree>
    <p:extLst>
      <p:ext uri="{BB962C8B-B14F-4D97-AF65-F5344CB8AC3E}">
        <p14:creationId xmlns:p14="http://schemas.microsoft.com/office/powerpoint/2010/main" val="1462781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FD0F-ADE5-29D1-9E48-640F62B41E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9CD7C-B666-AD53-434E-BCD9AFF781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B34FA-2B7D-9440-7E3B-5614DF16286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EDCCEF7-FCA3-F9D6-3B2F-94A2F7E68392}"/>
              </a:ext>
            </a:extLst>
          </p:cNvPr>
          <p:cNvSpPr>
            <a:spLocks noGrp="1"/>
          </p:cNvSpPr>
          <p:nvPr>
            <p:ph type="sldNum" sz="quarter" idx="5"/>
          </p:nvPr>
        </p:nvSpPr>
        <p:spPr/>
        <p:txBody>
          <a:bodyPr/>
          <a:lstStyle/>
          <a:p>
            <a:fld id="{1FDE52A2-5C1B-42B1-A37C-206D2AF686CD}" type="slidenum">
              <a:rPr lang="en-AU" smtClean="0"/>
              <a:t>42</a:t>
            </a:fld>
            <a:endParaRPr lang="en-AU"/>
          </a:p>
        </p:txBody>
      </p:sp>
    </p:spTree>
    <p:extLst>
      <p:ext uri="{BB962C8B-B14F-4D97-AF65-F5344CB8AC3E}">
        <p14:creationId xmlns:p14="http://schemas.microsoft.com/office/powerpoint/2010/main" val="1388757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F6F9D-71D1-5C57-D67D-6D4C11A7F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F6D13-A3B2-B6FC-B7DE-4711CF546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C82C3-6315-CCBF-A30E-79E52A75BAD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8414655-791E-7E15-1FB6-61757479527F}"/>
              </a:ext>
            </a:extLst>
          </p:cNvPr>
          <p:cNvSpPr>
            <a:spLocks noGrp="1"/>
          </p:cNvSpPr>
          <p:nvPr>
            <p:ph type="sldNum" sz="quarter" idx="5"/>
          </p:nvPr>
        </p:nvSpPr>
        <p:spPr/>
        <p:txBody>
          <a:bodyPr/>
          <a:lstStyle/>
          <a:p>
            <a:fld id="{1FDE52A2-5C1B-42B1-A37C-206D2AF686CD}" type="slidenum">
              <a:rPr lang="en-AU" smtClean="0"/>
              <a:t>43</a:t>
            </a:fld>
            <a:endParaRPr lang="en-AU"/>
          </a:p>
        </p:txBody>
      </p:sp>
    </p:spTree>
    <p:extLst>
      <p:ext uri="{BB962C8B-B14F-4D97-AF65-F5344CB8AC3E}">
        <p14:creationId xmlns:p14="http://schemas.microsoft.com/office/powerpoint/2010/main" val="10974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A59F-3F7A-13D8-9EAD-EDDCB1C8F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CCD02-92B2-CB1E-E32D-005F90A6E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2A0422-3E02-B68A-60E9-4147231AB60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0FCB738-B352-55B0-F602-329406814045}"/>
              </a:ext>
            </a:extLst>
          </p:cNvPr>
          <p:cNvSpPr>
            <a:spLocks noGrp="1"/>
          </p:cNvSpPr>
          <p:nvPr>
            <p:ph type="sldNum" sz="quarter" idx="5"/>
          </p:nvPr>
        </p:nvSpPr>
        <p:spPr/>
        <p:txBody>
          <a:bodyPr/>
          <a:lstStyle/>
          <a:p>
            <a:fld id="{1FDE52A2-5C1B-42B1-A37C-206D2AF686CD}" type="slidenum">
              <a:rPr lang="en-AU" smtClean="0"/>
              <a:t>44</a:t>
            </a:fld>
            <a:endParaRPr lang="en-AU"/>
          </a:p>
        </p:txBody>
      </p:sp>
    </p:spTree>
    <p:extLst>
      <p:ext uri="{BB962C8B-B14F-4D97-AF65-F5344CB8AC3E}">
        <p14:creationId xmlns:p14="http://schemas.microsoft.com/office/powerpoint/2010/main" val="271895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75722-CBDC-9FAD-1591-CCEEA64A64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53DD8-9D19-BF2F-0918-C5872CCB2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A1281-B003-5EAD-F86F-40FECA896E8A}"/>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EB666E7-FBE4-5A6A-94D3-DC03A5CDAB6D}"/>
              </a:ext>
            </a:extLst>
          </p:cNvPr>
          <p:cNvSpPr>
            <a:spLocks noGrp="1"/>
          </p:cNvSpPr>
          <p:nvPr>
            <p:ph type="sldNum" sz="quarter" idx="5"/>
          </p:nvPr>
        </p:nvSpPr>
        <p:spPr/>
        <p:txBody>
          <a:bodyPr/>
          <a:lstStyle/>
          <a:p>
            <a:fld id="{1FDE52A2-5C1B-42B1-A37C-206D2AF686CD}" type="slidenum">
              <a:rPr lang="en-AU" smtClean="0"/>
              <a:t>4</a:t>
            </a:fld>
            <a:endParaRPr lang="en-AU"/>
          </a:p>
        </p:txBody>
      </p:sp>
    </p:spTree>
    <p:extLst>
      <p:ext uri="{BB962C8B-B14F-4D97-AF65-F5344CB8AC3E}">
        <p14:creationId xmlns:p14="http://schemas.microsoft.com/office/powerpoint/2010/main" val="632235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CB6CC-3D58-93B8-1613-577D36232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10DFA2-A6BC-EE28-7389-E5FD8B8B55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E86A4-F0F3-4ED5-EF1B-A3FA70989CCA}"/>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B4EBD8B-C4C4-6164-52F7-E2C32EC8DF06}"/>
              </a:ext>
            </a:extLst>
          </p:cNvPr>
          <p:cNvSpPr>
            <a:spLocks noGrp="1"/>
          </p:cNvSpPr>
          <p:nvPr>
            <p:ph type="sldNum" sz="quarter" idx="5"/>
          </p:nvPr>
        </p:nvSpPr>
        <p:spPr/>
        <p:txBody>
          <a:bodyPr/>
          <a:lstStyle/>
          <a:p>
            <a:fld id="{1FDE52A2-5C1B-42B1-A37C-206D2AF686CD}" type="slidenum">
              <a:rPr lang="en-AU" smtClean="0"/>
              <a:t>45</a:t>
            </a:fld>
            <a:endParaRPr lang="en-AU"/>
          </a:p>
        </p:txBody>
      </p:sp>
    </p:spTree>
    <p:extLst>
      <p:ext uri="{BB962C8B-B14F-4D97-AF65-F5344CB8AC3E}">
        <p14:creationId xmlns:p14="http://schemas.microsoft.com/office/powerpoint/2010/main" val="94182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39DF-3D39-8DD0-45CB-94C263D66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FEAA2-A244-DB53-E76F-9C4561B8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50339-0993-276D-7E9C-8FE18A6796C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9E831D5-536D-1650-2374-90203B514B6A}"/>
              </a:ext>
            </a:extLst>
          </p:cNvPr>
          <p:cNvSpPr>
            <a:spLocks noGrp="1"/>
          </p:cNvSpPr>
          <p:nvPr>
            <p:ph type="sldNum" sz="quarter" idx="5"/>
          </p:nvPr>
        </p:nvSpPr>
        <p:spPr/>
        <p:txBody>
          <a:bodyPr/>
          <a:lstStyle/>
          <a:p>
            <a:fld id="{1FDE52A2-5C1B-42B1-A37C-206D2AF686CD}" type="slidenum">
              <a:rPr lang="en-AU" smtClean="0"/>
              <a:t>46</a:t>
            </a:fld>
            <a:endParaRPr lang="en-AU"/>
          </a:p>
        </p:txBody>
      </p:sp>
    </p:spTree>
    <p:extLst>
      <p:ext uri="{BB962C8B-B14F-4D97-AF65-F5344CB8AC3E}">
        <p14:creationId xmlns:p14="http://schemas.microsoft.com/office/powerpoint/2010/main" val="213812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D7A5-82DA-9574-571B-93A43DC1A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48D17C-1B47-50F9-CA9E-1E8C0C861C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AC877-5DF7-9964-B57F-801051EEA3D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4DDA57A-46E5-EB66-7658-14676AB688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DE52A2-5C1B-42B1-A37C-206D2AF686C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44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BA59F-BFA8-0B80-DAC1-D96A0219D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3B1EE-4EDB-8FA5-0D60-152A9EA24F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187CAB-A6FD-CC55-DC1E-32527933AA9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78CDCAB-D08F-6ED0-3BAB-CC0D03C03A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DE52A2-5C1B-42B1-A37C-206D2AF686C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670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2752C-ACEC-8581-06FE-C8C0068E6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A3A4C-4680-D69B-EBD9-57175DA140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F499B-73F4-96A5-F3A5-EA1D766D873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6B2BD13-B26E-2538-01DA-0374938E752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DE52A2-5C1B-42B1-A37C-206D2AF686C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40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19704-3A5F-94C3-4027-12714B768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D7FA8D-B432-8D04-B1BA-6D81E8CB3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F765D-E750-0B0A-FFF9-56E1DD036FD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C4D147A-950C-A08F-7597-3E26AD59B5AC}"/>
              </a:ext>
            </a:extLst>
          </p:cNvPr>
          <p:cNvSpPr>
            <a:spLocks noGrp="1"/>
          </p:cNvSpPr>
          <p:nvPr>
            <p:ph type="sldNum" sz="quarter" idx="5"/>
          </p:nvPr>
        </p:nvSpPr>
        <p:spPr/>
        <p:txBody>
          <a:bodyPr/>
          <a:lstStyle/>
          <a:p>
            <a:fld id="{1FDE52A2-5C1B-42B1-A37C-206D2AF686CD}" type="slidenum">
              <a:rPr lang="en-AU" smtClean="0"/>
              <a:t>50</a:t>
            </a:fld>
            <a:endParaRPr lang="en-AU"/>
          </a:p>
        </p:txBody>
      </p:sp>
    </p:spTree>
    <p:extLst>
      <p:ext uri="{BB962C8B-B14F-4D97-AF65-F5344CB8AC3E}">
        <p14:creationId xmlns:p14="http://schemas.microsoft.com/office/powerpoint/2010/main" val="4055630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D5BC8-942C-E39E-5F3D-393A9C181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2795C4-053D-4B43-D909-E1FE6FAB9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FD8B6-2650-5DA8-65A2-6C148696AA1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6BE4F29-FDBA-5DAB-83A9-E5805427940D}"/>
              </a:ext>
            </a:extLst>
          </p:cNvPr>
          <p:cNvSpPr>
            <a:spLocks noGrp="1"/>
          </p:cNvSpPr>
          <p:nvPr>
            <p:ph type="sldNum" sz="quarter" idx="5"/>
          </p:nvPr>
        </p:nvSpPr>
        <p:spPr/>
        <p:txBody>
          <a:bodyPr/>
          <a:lstStyle/>
          <a:p>
            <a:fld id="{1FDE52A2-5C1B-42B1-A37C-206D2AF686CD}" type="slidenum">
              <a:rPr lang="en-AU" smtClean="0"/>
              <a:t>51</a:t>
            </a:fld>
            <a:endParaRPr lang="en-AU"/>
          </a:p>
        </p:txBody>
      </p:sp>
    </p:spTree>
    <p:extLst>
      <p:ext uri="{BB962C8B-B14F-4D97-AF65-F5344CB8AC3E}">
        <p14:creationId xmlns:p14="http://schemas.microsoft.com/office/powerpoint/2010/main" val="198142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0153A-8E99-6487-7570-0EA86F125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EF702-B546-B688-FDFC-2936D857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60DB3-D542-9F14-116D-27C595930CB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D925FD4-674C-F673-CDC1-E9F68A3B9947}"/>
              </a:ext>
            </a:extLst>
          </p:cNvPr>
          <p:cNvSpPr>
            <a:spLocks noGrp="1"/>
          </p:cNvSpPr>
          <p:nvPr>
            <p:ph type="sldNum" sz="quarter" idx="5"/>
          </p:nvPr>
        </p:nvSpPr>
        <p:spPr/>
        <p:txBody>
          <a:bodyPr/>
          <a:lstStyle/>
          <a:p>
            <a:fld id="{1FDE52A2-5C1B-42B1-A37C-206D2AF686CD}" type="slidenum">
              <a:rPr lang="en-AU" smtClean="0"/>
              <a:t>52</a:t>
            </a:fld>
            <a:endParaRPr lang="en-AU"/>
          </a:p>
        </p:txBody>
      </p:sp>
    </p:spTree>
    <p:extLst>
      <p:ext uri="{BB962C8B-B14F-4D97-AF65-F5344CB8AC3E}">
        <p14:creationId xmlns:p14="http://schemas.microsoft.com/office/powerpoint/2010/main" val="65156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7783-8683-569B-9887-48D007247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84FBE0-B200-AB25-5C56-287E1A888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06D9BD-302E-13C3-C630-DF674113A2D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3BA75DC-85E9-CC1F-B93C-4F9EBC91EAA8}"/>
              </a:ext>
            </a:extLst>
          </p:cNvPr>
          <p:cNvSpPr>
            <a:spLocks noGrp="1"/>
          </p:cNvSpPr>
          <p:nvPr>
            <p:ph type="sldNum" sz="quarter" idx="5"/>
          </p:nvPr>
        </p:nvSpPr>
        <p:spPr/>
        <p:txBody>
          <a:bodyPr/>
          <a:lstStyle/>
          <a:p>
            <a:fld id="{1FDE52A2-5C1B-42B1-A37C-206D2AF686CD}" type="slidenum">
              <a:rPr lang="en-AU" smtClean="0"/>
              <a:t>53</a:t>
            </a:fld>
            <a:endParaRPr lang="en-AU"/>
          </a:p>
        </p:txBody>
      </p:sp>
    </p:spTree>
    <p:extLst>
      <p:ext uri="{BB962C8B-B14F-4D97-AF65-F5344CB8AC3E}">
        <p14:creationId xmlns:p14="http://schemas.microsoft.com/office/powerpoint/2010/main" val="1751038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D31A9-ED84-481C-31D1-1C52BC658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07C80-7821-970E-CACE-FBD8F0075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732C2E-5CB9-0A49-919C-844F54283B9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905BEDB-9BF7-A460-8263-8526A6D0E07A}"/>
              </a:ext>
            </a:extLst>
          </p:cNvPr>
          <p:cNvSpPr>
            <a:spLocks noGrp="1"/>
          </p:cNvSpPr>
          <p:nvPr>
            <p:ph type="sldNum" sz="quarter" idx="5"/>
          </p:nvPr>
        </p:nvSpPr>
        <p:spPr/>
        <p:txBody>
          <a:bodyPr/>
          <a:lstStyle/>
          <a:p>
            <a:fld id="{1FDE52A2-5C1B-42B1-A37C-206D2AF686CD}" type="slidenum">
              <a:rPr lang="en-AU" smtClean="0"/>
              <a:t>54</a:t>
            </a:fld>
            <a:endParaRPr lang="en-AU"/>
          </a:p>
        </p:txBody>
      </p:sp>
    </p:spTree>
    <p:extLst>
      <p:ext uri="{BB962C8B-B14F-4D97-AF65-F5344CB8AC3E}">
        <p14:creationId xmlns:p14="http://schemas.microsoft.com/office/powerpoint/2010/main" val="324709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0779-C98F-2A8D-86DE-B553F2759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C9CFE-9973-E84A-E810-BBA265585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8267F-EA21-C1C7-1C28-960CFEEC227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8029F17-26D8-FADB-CE93-F18B27593A16}"/>
              </a:ext>
            </a:extLst>
          </p:cNvPr>
          <p:cNvSpPr>
            <a:spLocks noGrp="1"/>
          </p:cNvSpPr>
          <p:nvPr>
            <p:ph type="sldNum" sz="quarter" idx="5"/>
          </p:nvPr>
        </p:nvSpPr>
        <p:spPr/>
        <p:txBody>
          <a:bodyPr/>
          <a:lstStyle/>
          <a:p>
            <a:fld id="{1FDE52A2-5C1B-42B1-A37C-206D2AF686CD}" type="slidenum">
              <a:rPr lang="en-AU" smtClean="0"/>
              <a:t>15</a:t>
            </a:fld>
            <a:endParaRPr lang="en-AU"/>
          </a:p>
        </p:txBody>
      </p:sp>
    </p:spTree>
    <p:extLst>
      <p:ext uri="{BB962C8B-B14F-4D97-AF65-F5344CB8AC3E}">
        <p14:creationId xmlns:p14="http://schemas.microsoft.com/office/powerpoint/2010/main" val="527071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2484-616E-8244-8C29-8BAE876C7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1B5F6-0B25-4922-2663-5C3FF98821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75FA5D-EBC2-7E5D-4925-84FC107B7B9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2545D35-2989-F79B-36C5-8E215CC1F387}"/>
              </a:ext>
            </a:extLst>
          </p:cNvPr>
          <p:cNvSpPr>
            <a:spLocks noGrp="1"/>
          </p:cNvSpPr>
          <p:nvPr>
            <p:ph type="sldNum" sz="quarter" idx="5"/>
          </p:nvPr>
        </p:nvSpPr>
        <p:spPr/>
        <p:txBody>
          <a:bodyPr/>
          <a:lstStyle/>
          <a:p>
            <a:fld id="{1FDE52A2-5C1B-42B1-A37C-206D2AF686CD}" type="slidenum">
              <a:rPr lang="en-AU" smtClean="0"/>
              <a:t>55</a:t>
            </a:fld>
            <a:endParaRPr lang="en-AU"/>
          </a:p>
        </p:txBody>
      </p:sp>
    </p:spTree>
    <p:extLst>
      <p:ext uri="{BB962C8B-B14F-4D97-AF65-F5344CB8AC3E}">
        <p14:creationId xmlns:p14="http://schemas.microsoft.com/office/powerpoint/2010/main" val="147829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39D7E-DADA-3BD6-04D9-FAC114BB2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75D58F-4471-83D2-33E6-82B39AD821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BAD71-1671-E9B4-CA59-E0B72081E9A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1549A8E-7815-270B-7A86-84D2DBED9B1E}"/>
              </a:ext>
            </a:extLst>
          </p:cNvPr>
          <p:cNvSpPr>
            <a:spLocks noGrp="1"/>
          </p:cNvSpPr>
          <p:nvPr>
            <p:ph type="sldNum" sz="quarter" idx="5"/>
          </p:nvPr>
        </p:nvSpPr>
        <p:spPr/>
        <p:txBody>
          <a:bodyPr/>
          <a:lstStyle/>
          <a:p>
            <a:fld id="{1FDE52A2-5C1B-42B1-A37C-206D2AF686CD}" type="slidenum">
              <a:rPr lang="en-AU" smtClean="0"/>
              <a:t>56</a:t>
            </a:fld>
            <a:endParaRPr lang="en-AU"/>
          </a:p>
        </p:txBody>
      </p:sp>
    </p:spTree>
    <p:extLst>
      <p:ext uri="{BB962C8B-B14F-4D97-AF65-F5344CB8AC3E}">
        <p14:creationId xmlns:p14="http://schemas.microsoft.com/office/powerpoint/2010/main" val="1532666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AD90E-29C0-AB99-D642-F7D4B6FD8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2268C-0C53-C8BF-6DAE-046310A31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B6C87E-E836-BC3D-15A5-319CD45DFF8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1C5CE3F-6369-E233-F1FC-10F266153705}"/>
              </a:ext>
            </a:extLst>
          </p:cNvPr>
          <p:cNvSpPr>
            <a:spLocks noGrp="1"/>
          </p:cNvSpPr>
          <p:nvPr>
            <p:ph type="sldNum" sz="quarter" idx="5"/>
          </p:nvPr>
        </p:nvSpPr>
        <p:spPr/>
        <p:txBody>
          <a:bodyPr/>
          <a:lstStyle/>
          <a:p>
            <a:fld id="{1FDE52A2-5C1B-42B1-A37C-206D2AF686CD}" type="slidenum">
              <a:rPr lang="en-AU" smtClean="0"/>
              <a:t>57</a:t>
            </a:fld>
            <a:endParaRPr lang="en-AU"/>
          </a:p>
        </p:txBody>
      </p:sp>
    </p:spTree>
    <p:extLst>
      <p:ext uri="{BB962C8B-B14F-4D97-AF65-F5344CB8AC3E}">
        <p14:creationId xmlns:p14="http://schemas.microsoft.com/office/powerpoint/2010/main" val="2083977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C1AB5-731A-C1EB-3E7B-D12A1D702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ADD21-DEB9-1B16-3F56-799255E635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869BCC-ADE0-CBB0-D373-0D170C9E4EB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9D61BE9-3E33-E7FA-57C0-6FDAAD241D55}"/>
              </a:ext>
            </a:extLst>
          </p:cNvPr>
          <p:cNvSpPr>
            <a:spLocks noGrp="1"/>
          </p:cNvSpPr>
          <p:nvPr>
            <p:ph type="sldNum" sz="quarter" idx="5"/>
          </p:nvPr>
        </p:nvSpPr>
        <p:spPr/>
        <p:txBody>
          <a:bodyPr/>
          <a:lstStyle/>
          <a:p>
            <a:fld id="{1FDE52A2-5C1B-42B1-A37C-206D2AF686CD}" type="slidenum">
              <a:rPr lang="en-AU" smtClean="0"/>
              <a:t>58</a:t>
            </a:fld>
            <a:endParaRPr lang="en-AU"/>
          </a:p>
        </p:txBody>
      </p:sp>
    </p:spTree>
    <p:extLst>
      <p:ext uri="{BB962C8B-B14F-4D97-AF65-F5344CB8AC3E}">
        <p14:creationId xmlns:p14="http://schemas.microsoft.com/office/powerpoint/2010/main" val="397157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D1E4-33CA-B432-0293-1BD0E0B58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CA61-AC4C-FDF2-AF42-0FB84108C4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51D2F-6B70-03FB-B8A1-444594DE6B9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CBA9AC4-8B92-148D-A8D5-C32820AFB6F7}"/>
              </a:ext>
            </a:extLst>
          </p:cNvPr>
          <p:cNvSpPr>
            <a:spLocks noGrp="1"/>
          </p:cNvSpPr>
          <p:nvPr>
            <p:ph type="sldNum" sz="quarter" idx="5"/>
          </p:nvPr>
        </p:nvSpPr>
        <p:spPr/>
        <p:txBody>
          <a:bodyPr/>
          <a:lstStyle/>
          <a:p>
            <a:fld id="{1FDE52A2-5C1B-42B1-A37C-206D2AF686CD}" type="slidenum">
              <a:rPr lang="en-AU" smtClean="0"/>
              <a:t>59</a:t>
            </a:fld>
            <a:endParaRPr lang="en-AU"/>
          </a:p>
        </p:txBody>
      </p:sp>
    </p:spTree>
    <p:extLst>
      <p:ext uri="{BB962C8B-B14F-4D97-AF65-F5344CB8AC3E}">
        <p14:creationId xmlns:p14="http://schemas.microsoft.com/office/powerpoint/2010/main" val="2657079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44D5-A5DE-E3FA-3EF0-DE06C38A8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2038F-51CD-FC59-8C73-A9265820E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1F627A-0E24-4D9A-F53F-5E7616A72FD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0F4E846-004A-3D78-E70F-C701ECD43CC6}"/>
              </a:ext>
            </a:extLst>
          </p:cNvPr>
          <p:cNvSpPr>
            <a:spLocks noGrp="1"/>
          </p:cNvSpPr>
          <p:nvPr>
            <p:ph type="sldNum" sz="quarter" idx="5"/>
          </p:nvPr>
        </p:nvSpPr>
        <p:spPr/>
        <p:txBody>
          <a:bodyPr/>
          <a:lstStyle/>
          <a:p>
            <a:fld id="{1FDE52A2-5C1B-42B1-A37C-206D2AF686CD}" type="slidenum">
              <a:rPr lang="en-AU" smtClean="0"/>
              <a:t>60</a:t>
            </a:fld>
            <a:endParaRPr lang="en-AU"/>
          </a:p>
        </p:txBody>
      </p:sp>
    </p:spTree>
    <p:extLst>
      <p:ext uri="{BB962C8B-B14F-4D97-AF65-F5344CB8AC3E}">
        <p14:creationId xmlns:p14="http://schemas.microsoft.com/office/powerpoint/2010/main" val="853952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692D9-7E8E-CBEF-A1C4-BF09416E2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1FC33-588D-8F96-1B3E-B5AA90BAF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A1B75-6182-6935-8FCC-985443F0C36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5400BC4-0490-CD0C-F5B9-CA2469137970}"/>
              </a:ext>
            </a:extLst>
          </p:cNvPr>
          <p:cNvSpPr>
            <a:spLocks noGrp="1"/>
          </p:cNvSpPr>
          <p:nvPr>
            <p:ph type="sldNum" sz="quarter" idx="5"/>
          </p:nvPr>
        </p:nvSpPr>
        <p:spPr/>
        <p:txBody>
          <a:bodyPr/>
          <a:lstStyle/>
          <a:p>
            <a:fld id="{1FDE52A2-5C1B-42B1-A37C-206D2AF686CD}" type="slidenum">
              <a:rPr lang="en-AU" smtClean="0"/>
              <a:t>61</a:t>
            </a:fld>
            <a:endParaRPr lang="en-AU"/>
          </a:p>
        </p:txBody>
      </p:sp>
    </p:spTree>
    <p:extLst>
      <p:ext uri="{BB962C8B-B14F-4D97-AF65-F5344CB8AC3E}">
        <p14:creationId xmlns:p14="http://schemas.microsoft.com/office/powerpoint/2010/main" val="36077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FE5F8-48C3-3500-39C1-5F4FC591C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7E4F9-AC56-7FBB-904C-C437726F7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E75B3F-7F4E-FB30-3502-EF5A6CE0CF4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8F2D5D3-746D-0D03-9C3B-CAFE1FB70C28}"/>
              </a:ext>
            </a:extLst>
          </p:cNvPr>
          <p:cNvSpPr>
            <a:spLocks noGrp="1"/>
          </p:cNvSpPr>
          <p:nvPr>
            <p:ph type="sldNum" sz="quarter" idx="5"/>
          </p:nvPr>
        </p:nvSpPr>
        <p:spPr/>
        <p:txBody>
          <a:bodyPr/>
          <a:lstStyle/>
          <a:p>
            <a:fld id="{1FDE52A2-5C1B-42B1-A37C-206D2AF686CD}" type="slidenum">
              <a:rPr lang="en-AU" smtClean="0"/>
              <a:t>62</a:t>
            </a:fld>
            <a:endParaRPr lang="en-AU"/>
          </a:p>
        </p:txBody>
      </p:sp>
    </p:spTree>
    <p:extLst>
      <p:ext uri="{BB962C8B-B14F-4D97-AF65-F5344CB8AC3E}">
        <p14:creationId xmlns:p14="http://schemas.microsoft.com/office/powerpoint/2010/main" val="3697292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2099B-67C4-4A69-2701-94F016E178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3BD67-79C2-2104-F229-F65689BEB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136441-82D2-E5A6-FB4D-A51E076A8C3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53ADA74-6F27-C46A-8423-E962624D9A63}"/>
              </a:ext>
            </a:extLst>
          </p:cNvPr>
          <p:cNvSpPr>
            <a:spLocks noGrp="1"/>
          </p:cNvSpPr>
          <p:nvPr>
            <p:ph type="sldNum" sz="quarter" idx="5"/>
          </p:nvPr>
        </p:nvSpPr>
        <p:spPr/>
        <p:txBody>
          <a:bodyPr/>
          <a:lstStyle/>
          <a:p>
            <a:fld id="{1FDE52A2-5C1B-42B1-A37C-206D2AF686CD}" type="slidenum">
              <a:rPr lang="en-AU" smtClean="0"/>
              <a:t>63</a:t>
            </a:fld>
            <a:endParaRPr lang="en-AU"/>
          </a:p>
        </p:txBody>
      </p:sp>
    </p:spTree>
    <p:extLst>
      <p:ext uri="{BB962C8B-B14F-4D97-AF65-F5344CB8AC3E}">
        <p14:creationId xmlns:p14="http://schemas.microsoft.com/office/powerpoint/2010/main" val="818731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25A5E-4A19-EC3D-9E59-56208C54B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E2D71-DA0A-D979-147B-209D83BBC9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4B7B5-B184-3556-A417-026DE616372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C968694-DCE8-619C-B5CB-8AEFBFB84BCE}"/>
              </a:ext>
            </a:extLst>
          </p:cNvPr>
          <p:cNvSpPr>
            <a:spLocks noGrp="1"/>
          </p:cNvSpPr>
          <p:nvPr>
            <p:ph type="sldNum" sz="quarter" idx="5"/>
          </p:nvPr>
        </p:nvSpPr>
        <p:spPr/>
        <p:txBody>
          <a:bodyPr/>
          <a:lstStyle/>
          <a:p>
            <a:fld id="{1FDE52A2-5C1B-42B1-A37C-206D2AF686CD}" type="slidenum">
              <a:rPr lang="en-AU" smtClean="0"/>
              <a:t>64</a:t>
            </a:fld>
            <a:endParaRPr lang="en-AU"/>
          </a:p>
        </p:txBody>
      </p:sp>
    </p:spTree>
    <p:extLst>
      <p:ext uri="{BB962C8B-B14F-4D97-AF65-F5344CB8AC3E}">
        <p14:creationId xmlns:p14="http://schemas.microsoft.com/office/powerpoint/2010/main" val="163522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28765-E656-6280-5E9D-6E0A6F385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EB51B-0B40-2497-A618-96BFC1563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0B0A5-646C-407F-03A2-C7296A113A4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A0EB1EF-83D6-9F61-D20E-B4172775F6F9}"/>
              </a:ext>
            </a:extLst>
          </p:cNvPr>
          <p:cNvSpPr>
            <a:spLocks noGrp="1"/>
          </p:cNvSpPr>
          <p:nvPr>
            <p:ph type="sldNum" sz="quarter" idx="5"/>
          </p:nvPr>
        </p:nvSpPr>
        <p:spPr/>
        <p:txBody>
          <a:bodyPr/>
          <a:lstStyle/>
          <a:p>
            <a:fld id="{1FDE52A2-5C1B-42B1-A37C-206D2AF686CD}" type="slidenum">
              <a:rPr lang="en-AU" smtClean="0"/>
              <a:t>16</a:t>
            </a:fld>
            <a:endParaRPr lang="en-AU"/>
          </a:p>
        </p:txBody>
      </p:sp>
    </p:spTree>
    <p:extLst>
      <p:ext uri="{BB962C8B-B14F-4D97-AF65-F5344CB8AC3E}">
        <p14:creationId xmlns:p14="http://schemas.microsoft.com/office/powerpoint/2010/main" val="2845670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97F1B-DA02-F699-96CC-3E45CF84E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E751F-4424-68BB-2FC7-13C248EC4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B14B-2E3F-5509-E923-23CCE969186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72CB44E-63D9-C813-8F40-8402EB477850}"/>
              </a:ext>
            </a:extLst>
          </p:cNvPr>
          <p:cNvSpPr>
            <a:spLocks noGrp="1"/>
          </p:cNvSpPr>
          <p:nvPr>
            <p:ph type="sldNum" sz="quarter" idx="5"/>
          </p:nvPr>
        </p:nvSpPr>
        <p:spPr/>
        <p:txBody>
          <a:bodyPr/>
          <a:lstStyle/>
          <a:p>
            <a:fld id="{1FDE52A2-5C1B-42B1-A37C-206D2AF686CD}" type="slidenum">
              <a:rPr lang="en-AU" smtClean="0"/>
              <a:t>65</a:t>
            </a:fld>
            <a:endParaRPr lang="en-AU"/>
          </a:p>
        </p:txBody>
      </p:sp>
    </p:spTree>
    <p:extLst>
      <p:ext uri="{BB962C8B-B14F-4D97-AF65-F5344CB8AC3E}">
        <p14:creationId xmlns:p14="http://schemas.microsoft.com/office/powerpoint/2010/main" val="3558835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DD987-AE1D-CBDB-69F4-90DA30C77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88BB0-420F-68E0-9BF2-399EFC553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5B735-A676-808D-C46D-22F9E2DE438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0CEAC49-4F9E-536D-A18C-17071CD21170}"/>
              </a:ext>
            </a:extLst>
          </p:cNvPr>
          <p:cNvSpPr>
            <a:spLocks noGrp="1"/>
          </p:cNvSpPr>
          <p:nvPr>
            <p:ph type="sldNum" sz="quarter" idx="5"/>
          </p:nvPr>
        </p:nvSpPr>
        <p:spPr/>
        <p:txBody>
          <a:bodyPr/>
          <a:lstStyle/>
          <a:p>
            <a:fld id="{1FDE52A2-5C1B-42B1-A37C-206D2AF686CD}" type="slidenum">
              <a:rPr lang="en-AU" smtClean="0"/>
              <a:t>66</a:t>
            </a:fld>
            <a:endParaRPr lang="en-AU"/>
          </a:p>
        </p:txBody>
      </p:sp>
    </p:spTree>
    <p:extLst>
      <p:ext uri="{BB962C8B-B14F-4D97-AF65-F5344CB8AC3E}">
        <p14:creationId xmlns:p14="http://schemas.microsoft.com/office/powerpoint/2010/main" val="3553328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30149-F4C5-C132-521F-3B7B3A41F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5C7FA-E73E-3DC4-6417-F1FD29AE7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75109-8333-D68C-5A03-14628D40EB1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45BE0BA-BAE4-2925-D864-628E15E30C2C}"/>
              </a:ext>
            </a:extLst>
          </p:cNvPr>
          <p:cNvSpPr>
            <a:spLocks noGrp="1"/>
          </p:cNvSpPr>
          <p:nvPr>
            <p:ph type="sldNum" sz="quarter" idx="5"/>
          </p:nvPr>
        </p:nvSpPr>
        <p:spPr/>
        <p:txBody>
          <a:bodyPr/>
          <a:lstStyle/>
          <a:p>
            <a:fld id="{1FDE52A2-5C1B-42B1-A37C-206D2AF686CD}" type="slidenum">
              <a:rPr lang="en-AU" smtClean="0"/>
              <a:t>67</a:t>
            </a:fld>
            <a:endParaRPr lang="en-AU"/>
          </a:p>
        </p:txBody>
      </p:sp>
    </p:spTree>
    <p:extLst>
      <p:ext uri="{BB962C8B-B14F-4D97-AF65-F5344CB8AC3E}">
        <p14:creationId xmlns:p14="http://schemas.microsoft.com/office/powerpoint/2010/main" val="1706933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44D1-1947-8EF7-CC62-807F2EF9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DA7F9-8A51-F0F6-3F46-E77448270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5A284D-5F5B-75EC-2729-39E51D7B9C5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07629CD-9DCA-3401-7F2C-E2F241F8FEE5}"/>
              </a:ext>
            </a:extLst>
          </p:cNvPr>
          <p:cNvSpPr>
            <a:spLocks noGrp="1"/>
          </p:cNvSpPr>
          <p:nvPr>
            <p:ph type="sldNum" sz="quarter" idx="5"/>
          </p:nvPr>
        </p:nvSpPr>
        <p:spPr/>
        <p:txBody>
          <a:bodyPr/>
          <a:lstStyle/>
          <a:p>
            <a:fld id="{1FDE52A2-5C1B-42B1-A37C-206D2AF686CD}" type="slidenum">
              <a:rPr lang="en-AU" smtClean="0"/>
              <a:t>68</a:t>
            </a:fld>
            <a:endParaRPr lang="en-AU"/>
          </a:p>
        </p:txBody>
      </p:sp>
    </p:spTree>
    <p:extLst>
      <p:ext uri="{BB962C8B-B14F-4D97-AF65-F5344CB8AC3E}">
        <p14:creationId xmlns:p14="http://schemas.microsoft.com/office/powerpoint/2010/main" val="4125006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F3746-8835-DE4C-295C-268213E0C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4DE7F-9346-91D6-9B41-C8382C191E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2DA1C-8BC0-34F4-2F3C-3DE211FCE2B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7C27E60-9D31-0209-D4F2-4A181843006B}"/>
              </a:ext>
            </a:extLst>
          </p:cNvPr>
          <p:cNvSpPr>
            <a:spLocks noGrp="1"/>
          </p:cNvSpPr>
          <p:nvPr>
            <p:ph type="sldNum" sz="quarter" idx="5"/>
          </p:nvPr>
        </p:nvSpPr>
        <p:spPr/>
        <p:txBody>
          <a:bodyPr/>
          <a:lstStyle/>
          <a:p>
            <a:fld id="{1FDE52A2-5C1B-42B1-A37C-206D2AF686CD}" type="slidenum">
              <a:rPr lang="en-AU" smtClean="0"/>
              <a:t>69</a:t>
            </a:fld>
            <a:endParaRPr lang="en-AU"/>
          </a:p>
        </p:txBody>
      </p:sp>
    </p:spTree>
    <p:extLst>
      <p:ext uri="{BB962C8B-B14F-4D97-AF65-F5344CB8AC3E}">
        <p14:creationId xmlns:p14="http://schemas.microsoft.com/office/powerpoint/2010/main" val="1699783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0748A-A82F-9EC3-94CB-A1A3D61314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E5974-656A-950C-9501-74AFF8614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84969-65AA-9B5E-67DE-7F7D15D531C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01B25A6-A212-0209-F4C9-63CC9BA342FA}"/>
              </a:ext>
            </a:extLst>
          </p:cNvPr>
          <p:cNvSpPr>
            <a:spLocks noGrp="1"/>
          </p:cNvSpPr>
          <p:nvPr>
            <p:ph type="sldNum" sz="quarter" idx="5"/>
          </p:nvPr>
        </p:nvSpPr>
        <p:spPr/>
        <p:txBody>
          <a:bodyPr/>
          <a:lstStyle/>
          <a:p>
            <a:fld id="{1FDE52A2-5C1B-42B1-A37C-206D2AF686CD}" type="slidenum">
              <a:rPr lang="en-AU" smtClean="0"/>
              <a:t>70</a:t>
            </a:fld>
            <a:endParaRPr lang="en-AU"/>
          </a:p>
        </p:txBody>
      </p:sp>
    </p:spTree>
    <p:extLst>
      <p:ext uri="{BB962C8B-B14F-4D97-AF65-F5344CB8AC3E}">
        <p14:creationId xmlns:p14="http://schemas.microsoft.com/office/powerpoint/2010/main" val="2010186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6AD1-D1A9-5BAE-9DD8-DBA944570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B2595-6B5B-26F8-B02E-03D636649F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C71EE9-4FB8-CA3C-92C9-4705229A34C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6A4EA01-7AFD-5865-0501-E3591D5988AD}"/>
              </a:ext>
            </a:extLst>
          </p:cNvPr>
          <p:cNvSpPr>
            <a:spLocks noGrp="1"/>
          </p:cNvSpPr>
          <p:nvPr>
            <p:ph type="sldNum" sz="quarter" idx="5"/>
          </p:nvPr>
        </p:nvSpPr>
        <p:spPr/>
        <p:txBody>
          <a:bodyPr/>
          <a:lstStyle/>
          <a:p>
            <a:fld id="{1FDE52A2-5C1B-42B1-A37C-206D2AF686CD}" type="slidenum">
              <a:rPr lang="en-AU" smtClean="0"/>
              <a:t>71</a:t>
            </a:fld>
            <a:endParaRPr lang="en-AU"/>
          </a:p>
        </p:txBody>
      </p:sp>
    </p:spTree>
    <p:extLst>
      <p:ext uri="{BB962C8B-B14F-4D97-AF65-F5344CB8AC3E}">
        <p14:creationId xmlns:p14="http://schemas.microsoft.com/office/powerpoint/2010/main" val="293115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5C07B-1D12-CBE1-E55D-3AF29938DA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9BC7F-D7F5-EB71-C11E-AB8AB9813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2205A-4111-E407-D9ED-F4E033C82FD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37C5790-D6EA-9513-C6EA-A3C6848F78ED}"/>
              </a:ext>
            </a:extLst>
          </p:cNvPr>
          <p:cNvSpPr>
            <a:spLocks noGrp="1"/>
          </p:cNvSpPr>
          <p:nvPr>
            <p:ph type="sldNum" sz="quarter" idx="5"/>
          </p:nvPr>
        </p:nvSpPr>
        <p:spPr/>
        <p:txBody>
          <a:bodyPr/>
          <a:lstStyle/>
          <a:p>
            <a:fld id="{1FDE52A2-5C1B-42B1-A37C-206D2AF686CD}" type="slidenum">
              <a:rPr lang="en-AU" smtClean="0"/>
              <a:t>72</a:t>
            </a:fld>
            <a:endParaRPr lang="en-AU"/>
          </a:p>
        </p:txBody>
      </p:sp>
    </p:spTree>
    <p:extLst>
      <p:ext uri="{BB962C8B-B14F-4D97-AF65-F5344CB8AC3E}">
        <p14:creationId xmlns:p14="http://schemas.microsoft.com/office/powerpoint/2010/main" val="1228037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DAE8D-9440-DE13-308A-FF4A37C0F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CC8659-1A14-86E8-0495-CA0ACF55F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2BBFD-28FC-1CE8-5462-CDA157A3A1E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D8DCBDE-7FD4-62E6-04BD-09C62B29FDC2}"/>
              </a:ext>
            </a:extLst>
          </p:cNvPr>
          <p:cNvSpPr>
            <a:spLocks noGrp="1"/>
          </p:cNvSpPr>
          <p:nvPr>
            <p:ph type="sldNum" sz="quarter" idx="5"/>
          </p:nvPr>
        </p:nvSpPr>
        <p:spPr/>
        <p:txBody>
          <a:bodyPr/>
          <a:lstStyle/>
          <a:p>
            <a:fld id="{1FDE52A2-5C1B-42B1-A37C-206D2AF686CD}" type="slidenum">
              <a:rPr lang="en-AU" smtClean="0"/>
              <a:t>73</a:t>
            </a:fld>
            <a:endParaRPr lang="en-AU"/>
          </a:p>
        </p:txBody>
      </p:sp>
    </p:spTree>
    <p:extLst>
      <p:ext uri="{BB962C8B-B14F-4D97-AF65-F5344CB8AC3E}">
        <p14:creationId xmlns:p14="http://schemas.microsoft.com/office/powerpoint/2010/main" val="5340253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E6DF8-7B9A-1D1C-9B00-D4A669216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334160-696E-8F8E-8A73-F636CB9FD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18C2C-AAF3-1C94-B7B3-4ABD62907CB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0B92327-48C7-1A0E-5A81-B11F1084882F}"/>
              </a:ext>
            </a:extLst>
          </p:cNvPr>
          <p:cNvSpPr>
            <a:spLocks noGrp="1"/>
          </p:cNvSpPr>
          <p:nvPr>
            <p:ph type="sldNum" sz="quarter" idx="5"/>
          </p:nvPr>
        </p:nvSpPr>
        <p:spPr/>
        <p:txBody>
          <a:bodyPr/>
          <a:lstStyle/>
          <a:p>
            <a:fld id="{1FDE52A2-5C1B-42B1-A37C-206D2AF686CD}" type="slidenum">
              <a:rPr lang="en-AU" smtClean="0"/>
              <a:t>74</a:t>
            </a:fld>
            <a:endParaRPr lang="en-AU"/>
          </a:p>
        </p:txBody>
      </p:sp>
    </p:spTree>
    <p:extLst>
      <p:ext uri="{BB962C8B-B14F-4D97-AF65-F5344CB8AC3E}">
        <p14:creationId xmlns:p14="http://schemas.microsoft.com/office/powerpoint/2010/main" val="57311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EE2F3-9B8C-13BF-D35A-47BE7F177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86189C-839D-F218-8CDF-6CC7764F46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FBFA3-EE16-0EC5-AAC5-4040569AF50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91CAA18-7D91-89B6-836D-BB65B1DA486B}"/>
              </a:ext>
            </a:extLst>
          </p:cNvPr>
          <p:cNvSpPr>
            <a:spLocks noGrp="1"/>
          </p:cNvSpPr>
          <p:nvPr>
            <p:ph type="sldNum" sz="quarter" idx="5"/>
          </p:nvPr>
        </p:nvSpPr>
        <p:spPr/>
        <p:txBody>
          <a:bodyPr/>
          <a:lstStyle/>
          <a:p>
            <a:fld id="{1FDE52A2-5C1B-42B1-A37C-206D2AF686CD}" type="slidenum">
              <a:rPr lang="en-AU" smtClean="0"/>
              <a:t>17</a:t>
            </a:fld>
            <a:endParaRPr lang="en-AU"/>
          </a:p>
        </p:txBody>
      </p:sp>
    </p:spTree>
    <p:extLst>
      <p:ext uri="{BB962C8B-B14F-4D97-AF65-F5344CB8AC3E}">
        <p14:creationId xmlns:p14="http://schemas.microsoft.com/office/powerpoint/2010/main" val="2681378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52891-2A74-00A4-E5BB-58F62D3D5C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1FF869-94C5-E880-DD9E-F44ED15CE8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790AF-0DB8-9596-7BC3-13C599FE303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2B5A5A6-8736-5963-C53E-FAFDAB63A829}"/>
              </a:ext>
            </a:extLst>
          </p:cNvPr>
          <p:cNvSpPr>
            <a:spLocks noGrp="1"/>
          </p:cNvSpPr>
          <p:nvPr>
            <p:ph type="sldNum" sz="quarter" idx="5"/>
          </p:nvPr>
        </p:nvSpPr>
        <p:spPr/>
        <p:txBody>
          <a:bodyPr/>
          <a:lstStyle/>
          <a:p>
            <a:fld id="{1FDE52A2-5C1B-42B1-A37C-206D2AF686CD}" type="slidenum">
              <a:rPr lang="en-AU" smtClean="0"/>
              <a:t>75</a:t>
            </a:fld>
            <a:endParaRPr lang="en-AU"/>
          </a:p>
        </p:txBody>
      </p:sp>
    </p:spTree>
    <p:extLst>
      <p:ext uri="{BB962C8B-B14F-4D97-AF65-F5344CB8AC3E}">
        <p14:creationId xmlns:p14="http://schemas.microsoft.com/office/powerpoint/2010/main" val="3614248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EF348-3BD7-2578-84E3-7368B5D0EE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72805-91D4-8D6F-C292-D8A8F2865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9DF47-E6EB-A3BC-F304-78391C62AF2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5B11766-A496-0E9D-75C0-05E9FEBD94D0}"/>
              </a:ext>
            </a:extLst>
          </p:cNvPr>
          <p:cNvSpPr>
            <a:spLocks noGrp="1"/>
          </p:cNvSpPr>
          <p:nvPr>
            <p:ph type="sldNum" sz="quarter" idx="5"/>
          </p:nvPr>
        </p:nvSpPr>
        <p:spPr/>
        <p:txBody>
          <a:bodyPr/>
          <a:lstStyle/>
          <a:p>
            <a:fld id="{1FDE52A2-5C1B-42B1-A37C-206D2AF686CD}" type="slidenum">
              <a:rPr lang="en-AU" smtClean="0"/>
              <a:t>76</a:t>
            </a:fld>
            <a:endParaRPr lang="en-AU"/>
          </a:p>
        </p:txBody>
      </p:sp>
    </p:spTree>
    <p:extLst>
      <p:ext uri="{BB962C8B-B14F-4D97-AF65-F5344CB8AC3E}">
        <p14:creationId xmlns:p14="http://schemas.microsoft.com/office/powerpoint/2010/main" val="18822354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61FEB-3EA0-4557-4580-B9C364511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ECAD5-5F8D-BDEE-4246-0C9444C7F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91C37F-5ECA-51F8-01A7-7E23D3F10F6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D1C0BF3-9D1F-38B1-C031-92524E8F0A0E}"/>
              </a:ext>
            </a:extLst>
          </p:cNvPr>
          <p:cNvSpPr>
            <a:spLocks noGrp="1"/>
          </p:cNvSpPr>
          <p:nvPr>
            <p:ph type="sldNum" sz="quarter" idx="5"/>
          </p:nvPr>
        </p:nvSpPr>
        <p:spPr/>
        <p:txBody>
          <a:bodyPr/>
          <a:lstStyle/>
          <a:p>
            <a:fld id="{1FDE52A2-5C1B-42B1-A37C-206D2AF686CD}" type="slidenum">
              <a:rPr lang="en-AU" smtClean="0"/>
              <a:t>77</a:t>
            </a:fld>
            <a:endParaRPr lang="en-AU"/>
          </a:p>
        </p:txBody>
      </p:sp>
    </p:spTree>
    <p:extLst>
      <p:ext uri="{BB962C8B-B14F-4D97-AF65-F5344CB8AC3E}">
        <p14:creationId xmlns:p14="http://schemas.microsoft.com/office/powerpoint/2010/main" val="36813554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78E0-9A97-C4E8-03A5-0AF4772BC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E9020-907A-1D15-2C25-2443A684E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189E2C-4A99-2CD3-B7D4-5EF08743B64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32BC8F3-1C68-23B9-9D27-AB5B0C33BE5A}"/>
              </a:ext>
            </a:extLst>
          </p:cNvPr>
          <p:cNvSpPr>
            <a:spLocks noGrp="1"/>
          </p:cNvSpPr>
          <p:nvPr>
            <p:ph type="sldNum" sz="quarter" idx="5"/>
          </p:nvPr>
        </p:nvSpPr>
        <p:spPr/>
        <p:txBody>
          <a:bodyPr/>
          <a:lstStyle/>
          <a:p>
            <a:fld id="{1FDE52A2-5C1B-42B1-A37C-206D2AF686CD}" type="slidenum">
              <a:rPr lang="en-AU" smtClean="0"/>
              <a:t>78</a:t>
            </a:fld>
            <a:endParaRPr lang="en-AU"/>
          </a:p>
        </p:txBody>
      </p:sp>
    </p:spTree>
    <p:extLst>
      <p:ext uri="{BB962C8B-B14F-4D97-AF65-F5344CB8AC3E}">
        <p14:creationId xmlns:p14="http://schemas.microsoft.com/office/powerpoint/2010/main" val="19345219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A2BE7-7D43-598C-48F8-523DAA8B6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394959-FE68-59E6-DCAC-7125FEB0E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CD10E1-94A0-DE3B-3067-9299DDC4C38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FF66F2C-90D0-A02F-9EC8-491F35CBE814}"/>
              </a:ext>
            </a:extLst>
          </p:cNvPr>
          <p:cNvSpPr>
            <a:spLocks noGrp="1"/>
          </p:cNvSpPr>
          <p:nvPr>
            <p:ph type="sldNum" sz="quarter" idx="5"/>
          </p:nvPr>
        </p:nvSpPr>
        <p:spPr/>
        <p:txBody>
          <a:bodyPr/>
          <a:lstStyle/>
          <a:p>
            <a:fld id="{1FDE52A2-5C1B-42B1-A37C-206D2AF686CD}" type="slidenum">
              <a:rPr lang="en-AU" smtClean="0"/>
              <a:t>79</a:t>
            </a:fld>
            <a:endParaRPr lang="en-AU"/>
          </a:p>
        </p:txBody>
      </p:sp>
    </p:spTree>
    <p:extLst>
      <p:ext uri="{BB962C8B-B14F-4D97-AF65-F5344CB8AC3E}">
        <p14:creationId xmlns:p14="http://schemas.microsoft.com/office/powerpoint/2010/main" val="1404238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365A8-4EC3-0E69-28B4-212BB9105E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5DA863-1EC7-DCB8-BA86-C13E9976E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D3A45-569E-0092-2F76-7E57F028888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7A34674-D637-3DED-322F-D8948213789D}"/>
              </a:ext>
            </a:extLst>
          </p:cNvPr>
          <p:cNvSpPr>
            <a:spLocks noGrp="1"/>
          </p:cNvSpPr>
          <p:nvPr>
            <p:ph type="sldNum" sz="quarter" idx="5"/>
          </p:nvPr>
        </p:nvSpPr>
        <p:spPr/>
        <p:txBody>
          <a:bodyPr/>
          <a:lstStyle/>
          <a:p>
            <a:fld id="{1FDE52A2-5C1B-42B1-A37C-206D2AF686CD}" type="slidenum">
              <a:rPr lang="en-AU" smtClean="0"/>
              <a:t>80</a:t>
            </a:fld>
            <a:endParaRPr lang="en-AU"/>
          </a:p>
        </p:txBody>
      </p:sp>
    </p:spTree>
    <p:extLst>
      <p:ext uri="{BB962C8B-B14F-4D97-AF65-F5344CB8AC3E}">
        <p14:creationId xmlns:p14="http://schemas.microsoft.com/office/powerpoint/2010/main" val="20979918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386BE-B239-31C3-D472-DC93048F06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CD951A-698B-8BF9-E889-9BF2EF407B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FED4A-288F-9A7D-7EB6-95B8DC38C86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3D58034-0067-BFF1-E6B2-74EE57BD2FD4}"/>
              </a:ext>
            </a:extLst>
          </p:cNvPr>
          <p:cNvSpPr>
            <a:spLocks noGrp="1"/>
          </p:cNvSpPr>
          <p:nvPr>
            <p:ph type="sldNum" sz="quarter" idx="5"/>
          </p:nvPr>
        </p:nvSpPr>
        <p:spPr/>
        <p:txBody>
          <a:bodyPr/>
          <a:lstStyle/>
          <a:p>
            <a:fld id="{1FDE52A2-5C1B-42B1-A37C-206D2AF686CD}" type="slidenum">
              <a:rPr lang="en-AU" smtClean="0"/>
              <a:t>81</a:t>
            </a:fld>
            <a:endParaRPr lang="en-AU"/>
          </a:p>
        </p:txBody>
      </p:sp>
    </p:spTree>
    <p:extLst>
      <p:ext uri="{BB962C8B-B14F-4D97-AF65-F5344CB8AC3E}">
        <p14:creationId xmlns:p14="http://schemas.microsoft.com/office/powerpoint/2010/main" val="39788077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CDF1A-1345-EC25-F3E4-12F910B460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EF163-5100-D2D9-BD33-D6760572CC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CA725-338F-B077-9419-8CB21071B24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19EAFFB-EDE9-3BF7-79F8-9CF2D9138EB0}"/>
              </a:ext>
            </a:extLst>
          </p:cNvPr>
          <p:cNvSpPr>
            <a:spLocks noGrp="1"/>
          </p:cNvSpPr>
          <p:nvPr>
            <p:ph type="sldNum" sz="quarter" idx="5"/>
          </p:nvPr>
        </p:nvSpPr>
        <p:spPr/>
        <p:txBody>
          <a:bodyPr/>
          <a:lstStyle/>
          <a:p>
            <a:fld id="{1FDE52A2-5C1B-42B1-A37C-206D2AF686CD}" type="slidenum">
              <a:rPr lang="en-AU" smtClean="0"/>
              <a:t>82</a:t>
            </a:fld>
            <a:endParaRPr lang="en-AU"/>
          </a:p>
        </p:txBody>
      </p:sp>
    </p:spTree>
    <p:extLst>
      <p:ext uri="{BB962C8B-B14F-4D97-AF65-F5344CB8AC3E}">
        <p14:creationId xmlns:p14="http://schemas.microsoft.com/office/powerpoint/2010/main" val="10238188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43439-60A1-4C86-40E3-D9A3539CD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90D7A-6562-490D-BB47-15A754478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A3EE1D-18BE-57DC-5247-4F82ED84B5D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32A78C9-EEC0-1FF0-2ACE-BE2C33DCD6E1}"/>
              </a:ext>
            </a:extLst>
          </p:cNvPr>
          <p:cNvSpPr>
            <a:spLocks noGrp="1"/>
          </p:cNvSpPr>
          <p:nvPr>
            <p:ph type="sldNum" sz="quarter" idx="5"/>
          </p:nvPr>
        </p:nvSpPr>
        <p:spPr/>
        <p:txBody>
          <a:bodyPr/>
          <a:lstStyle/>
          <a:p>
            <a:fld id="{1FDE52A2-5C1B-42B1-A37C-206D2AF686CD}" type="slidenum">
              <a:rPr lang="en-AU" smtClean="0"/>
              <a:t>83</a:t>
            </a:fld>
            <a:endParaRPr lang="en-AU"/>
          </a:p>
        </p:txBody>
      </p:sp>
    </p:spTree>
    <p:extLst>
      <p:ext uri="{BB962C8B-B14F-4D97-AF65-F5344CB8AC3E}">
        <p14:creationId xmlns:p14="http://schemas.microsoft.com/office/powerpoint/2010/main" val="14839547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E9644-B1FB-772A-B42A-DB64CC71FF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88C2C-BCDB-8FB0-9F32-009073609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789E2-2CF7-C762-3CD3-FC33E6FA9C1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C4CA7DC-F0EF-9F8B-C134-22FEEC55AA30}"/>
              </a:ext>
            </a:extLst>
          </p:cNvPr>
          <p:cNvSpPr>
            <a:spLocks noGrp="1"/>
          </p:cNvSpPr>
          <p:nvPr>
            <p:ph type="sldNum" sz="quarter" idx="5"/>
          </p:nvPr>
        </p:nvSpPr>
        <p:spPr/>
        <p:txBody>
          <a:bodyPr/>
          <a:lstStyle/>
          <a:p>
            <a:fld id="{1FDE52A2-5C1B-42B1-A37C-206D2AF686CD}" type="slidenum">
              <a:rPr lang="en-AU" smtClean="0"/>
              <a:t>84</a:t>
            </a:fld>
            <a:endParaRPr lang="en-AU"/>
          </a:p>
        </p:txBody>
      </p:sp>
    </p:spTree>
    <p:extLst>
      <p:ext uri="{BB962C8B-B14F-4D97-AF65-F5344CB8AC3E}">
        <p14:creationId xmlns:p14="http://schemas.microsoft.com/office/powerpoint/2010/main" val="309931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BAE09-C5A1-729A-7A2B-40D3386E3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C0B7F-BF52-6D6F-9E1B-9AEAB8101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575034-86AF-FB4F-4901-B387E5BC661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B754776-91C4-2E96-F107-EBD19DA465CE}"/>
              </a:ext>
            </a:extLst>
          </p:cNvPr>
          <p:cNvSpPr>
            <a:spLocks noGrp="1"/>
          </p:cNvSpPr>
          <p:nvPr>
            <p:ph type="sldNum" sz="quarter" idx="5"/>
          </p:nvPr>
        </p:nvSpPr>
        <p:spPr/>
        <p:txBody>
          <a:bodyPr/>
          <a:lstStyle/>
          <a:p>
            <a:fld id="{1FDE52A2-5C1B-42B1-A37C-206D2AF686CD}" type="slidenum">
              <a:rPr lang="en-AU" smtClean="0"/>
              <a:t>18</a:t>
            </a:fld>
            <a:endParaRPr lang="en-AU"/>
          </a:p>
        </p:txBody>
      </p:sp>
    </p:spTree>
    <p:extLst>
      <p:ext uri="{BB962C8B-B14F-4D97-AF65-F5344CB8AC3E}">
        <p14:creationId xmlns:p14="http://schemas.microsoft.com/office/powerpoint/2010/main" val="5987577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E799D-8DDB-7055-827D-E8EF09992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99D51-F8D6-02F5-BF80-F0F363063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C71B2-533F-C6C0-881F-E95D485F3A0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E04F47B-09EB-3ADA-ACA3-4573A73BA5AB}"/>
              </a:ext>
            </a:extLst>
          </p:cNvPr>
          <p:cNvSpPr>
            <a:spLocks noGrp="1"/>
          </p:cNvSpPr>
          <p:nvPr>
            <p:ph type="sldNum" sz="quarter" idx="5"/>
          </p:nvPr>
        </p:nvSpPr>
        <p:spPr/>
        <p:txBody>
          <a:bodyPr/>
          <a:lstStyle/>
          <a:p>
            <a:fld id="{1FDE52A2-5C1B-42B1-A37C-206D2AF686CD}" type="slidenum">
              <a:rPr lang="en-AU" smtClean="0"/>
              <a:t>85</a:t>
            </a:fld>
            <a:endParaRPr lang="en-AU"/>
          </a:p>
        </p:txBody>
      </p:sp>
    </p:spTree>
    <p:extLst>
      <p:ext uri="{BB962C8B-B14F-4D97-AF65-F5344CB8AC3E}">
        <p14:creationId xmlns:p14="http://schemas.microsoft.com/office/powerpoint/2010/main" val="1199222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5B53-8A47-4882-1A6F-43CCD8937B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68D3D-312E-D846-EC6A-477A15ABE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37461-5DE4-28D9-892A-82E59F85DB3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8346043-35AD-909F-49B3-035BFFBF81A9}"/>
              </a:ext>
            </a:extLst>
          </p:cNvPr>
          <p:cNvSpPr>
            <a:spLocks noGrp="1"/>
          </p:cNvSpPr>
          <p:nvPr>
            <p:ph type="sldNum" sz="quarter" idx="5"/>
          </p:nvPr>
        </p:nvSpPr>
        <p:spPr/>
        <p:txBody>
          <a:bodyPr/>
          <a:lstStyle/>
          <a:p>
            <a:fld id="{1FDE52A2-5C1B-42B1-A37C-206D2AF686CD}" type="slidenum">
              <a:rPr lang="en-AU" smtClean="0"/>
              <a:t>86</a:t>
            </a:fld>
            <a:endParaRPr lang="en-AU"/>
          </a:p>
        </p:txBody>
      </p:sp>
    </p:spTree>
    <p:extLst>
      <p:ext uri="{BB962C8B-B14F-4D97-AF65-F5344CB8AC3E}">
        <p14:creationId xmlns:p14="http://schemas.microsoft.com/office/powerpoint/2010/main" val="13464204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914B0-5B9E-70BE-2761-9028E2854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716E9B-36F5-CAE4-4A9A-4CD468CB1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73FCF-4EB1-92D9-AAED-9FAE6FFCFC6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905542C-8E76-16F4-81F2-0EE985AE6F3C}"/>
              </a:ext>
            </a:extLst>
          </p:cNvPr>
          <p:cNvSpPr>
            <a:spLocks noGrp="1"/>
          </p:cNvSpPr>
          <p:nvPr>
            <p:ph type="sldNum" sz="quarter" idx="5"/>
          </p:nvPr>
        </p:nvSpPr>
        <p:spPr/>
        <p:txBody>
          <a:bodyPr/>
          <a:lstStyle/>
          <a:p>
            <a:fld id="{1FDE52A2-5C1B-42B1-A37C-206D2AF686CD}" type="slidenum">
              <a:rPr lang="en-AU" smtClean="0"/>
              <a:t>87</a:t>
            </a:fld>
            <a:endParaRPr lang="en-AU"/>
          </a:p>
        </p:txBody>
      </p:sp>
    </p:spTree>
    <p:extLst>
      <p:ext uri="{BB962C8B-B14F-4D97-AF65-F5344CB8AC3E}">
        <p14:creationId xmlns:p14="http://schemas.microsoft.com/office/powerpoint/2010/main" val="17385243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846D6-B0B6-A67E-E721-A947ED7581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70B6D-879D-C41E-0AAC-8FC14E27F0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12872C-015C-4DC2-1D80-8E3B4D8474A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2C00430-4216-C4E0-0BBD-39824C1DFC45}"/>
              </a:ext>
            </a:extLst>
          </p:cNvPr>
          <p:cNvSpPr>
            <a:spLocks noGrp="1"/>
          </p:cNvSpPr>
          <p:nvPr>
            <p:ph type="sldNum" sz="quarter" idx="5"/>
          </p:nvPr>
        </p:nvSpPr>
        <p:spPr/>
        <p:txBody>
          <a:bodyPr/>
          <a:lstStyle/>
          <a:p>
            <a:fld id="{1FDE52A2-5C1B-42B1-A37C-206D2AF686CD}" type="slidenum">
              <a:rPr lang="en-AU" smtClean="0"/>
              <a:t>88</a:t>
            </a:fld>
            <a:endParaRPr lang="en-AU"/>
          </a:p>
        </p:txBody>
      </p:sp>
    </p:spTree>
    <p:extLst>
      <p:ext uri="{BB962C8B-B14F-4D97-AF65-F5344CB8AC3E}">
        <p14:creationId xmlns:p14="http://schemas.microsoft.com/office/powerpoint/2010/main" val="2103485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F1332-AE97-6779-6383-194AA7A7B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1C003-DD3D-830C-E090-289FEB535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C8A4E2-3D87-238E-ADF7-09C27DC2F56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25D36C0-0142-517F-0935-9E98CAF1DB61}"/>
              </a:ext>
            </a:extLst>
          </p:cNvPr>
          <p:cNvSpPr>
            <a:spLocks noGrp="1"/>
          </p:cNvSpPr>
          <p:nvPr>
            <p:ph type="sldNum" sz="quarter" idx="5"/>
          </p:nvPr>
        </p:nvSpPr>
        <p:spPr/>
        <p:txBody>
          <a:bodyPr/>
          <a:lstStyle/>
          <a:p>
            <a:fld id="{1FDE52A2-5C1B-42B1-A37C-206D2AF686CD}" type="slidenum">
              <a:rPr lang="en-AU" smtClean="0"/>
              <a:t>89</a:t>
            </a:fld>
            <a:endParaRPr lang="en-AU"/>
          </a:p>
        </p:txBody>
      </p:sp>
    </p:spTree>
    <p:extLst>
      <p:ext uri="{BB962C8B-B14F-4D97-AF65-F5344CB8AC3E}">
        <p14:creationId xmlns:p14="http://schemas.microsoft.com/office/powerpoint/2010/main" val="1018996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CD18-C9AA-6EEE-956B-ABCD59441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96977C-2A59-BCD7-A144-DD7C15B95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B0707-1FDE-A406-2F6A-CF97D3EE1C2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991F4AC-1529-766E-291F-2B4AECB48D6C}"/>
              </a:ext>
            </a:extLst>
          </p:cNvPr>
          <p:cNvSpPr>
            <a:spLocks noGrp="1"/>
          </p:cNvSpPr>
          <p:nvPr>
            <p:ph type="sldNum" sz="quarter" idx="5"/>
          </p:nvPr>
        </p:nvSpPr>
        <p:spPr/>
        <p:txBody>
          <a:bodyPr/>
          <a:lstStyle/>
          <a:p>
            <a:fld id="{1FDE52A2-5C1B-42B1-A37C-206D2AF686CD}" type="slidenum">
              <a:rPr lang="en-AU" smtClean="0"/>
              <a:t>90</a:t>
            </a:fld>
            <a:endParaRPr lang="en-AU"/>
          </a:p>
        </p:txBody>
      </p:sp>
    </p:spTree>
    <p:extLst>
      <p:ext uri="{BB962C8B-B14F-4D97-AF65-F5344CB8AC3E}">
        <p14:creationId xmlns:p14="http://schemas.microsoft.com/office/powerpoint/2010/main" val="2755173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FB69E-3232-4236-BC85-1FDCDDA7B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0423C6-F00E-178B-3F43-72D52D29A9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A477F2-A31A-A830-981F-37EA2D6DAC8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87BA5C1-BFCE-C58F-A6C7-397C1A4F0890}"/>
              </a:ext>
            </a:extLst>
          </p:cNvPr>
          <p:cNvSpPr>
            <a:spLocks noGrp="1"/>
          </p:cNvSpPr>
          <p:nvPr>
            <p:ph type="sldNum" sz="quarter" idx="5"/>
          </p:nvPr>
        </p:nvSpPr>
        <p:spPr/>
        <p:txBody>
          <a:bodyPr/>
          <a:lstStyle/>
          <a:p>
            <a:fld id="{1FDE52A2-5C1B-42B1-A37C-206D2AF686CD}" type="slidenum">
              <a:rPr lang="en-AU" smtClean="0"/>
              <a:t>91</a:t>
            </a:fld>
            <a:endParaRPr lang="en-AU"/>
          </a:p>
        </p:txBody>
      </p:sp>
    </p:spTree>
    <p:extLst>
      <p:ext uri="{BB962C8B-B14F-4D97-AF65-F5344CB8AC3E}">
        <p14:creationId xmlns:p14="http://schemas.microsoft.com/office/powerpoint/2010/main" val="9200328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B19C3-A5C9-3584-17AB-70B1CDC5F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CE3836-2900-FCC8-5AEF-027B6F5ED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FA173-7CB2-ED23-2D70-393BA136F74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10D04E5C-5594-BC88-F46D-157AB410EA05}"/>
              </a:ext>
            </a:extLst>
          </p:cNvPr>
          <p:cNvSpPr>
            <a:spLocks noGrp="1"/>
          </p:cNvSpPr>
          <p:nvPr>
            <p:ph type="sldNum" sz="quarter" idx="5"/>
          </p:nvPr>
        </p:nvSpPr>
        <p:spPr/>
        <p:txBody>
          <a:bodyPr/>
          <a:lstStyle/>
          <a:p>
            <a:fld id="{1FDE52A2-5C1B-42B1-A37C-206D2AF686CD}" type="slidenum">
              <a:rPr lang="en-AU" smtClean="0"/>
              <a:t>92</a:t>
            </a:fld>
            <a:endParaRPr lang="en-AU"/>
          </a:p>
        </p:txBody>
      </p:sp>
    </p:spTree>
    <p:extLst>
      <p:ext uri="{BB962C8B-B14F-4D97-AF65-F5344CB8AC3E}">
        <p14:creationId xmlns:p14="http://schemas.microsoft.com/office/powerpoint/2010/main" val="635283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6284-E654-B607-A8A1-029606029B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002C5-98C7-C502-224D-4A6B1FE980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CBBA4-0943-3BA8-067C-C7112686121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151D36-D8E5-D9CF-691B-B8B58BB8E6D9}"/>
              </a:ext>
            </a:extLst>
          </p:cNvPr>
          <p:cNvSpPr>
            <a:spLocks noGrp="1"/>
          </p:cNvSpPr>
          <p:nvPr>
            <p:ph type="sldNum" sz="quarter" idx="5"/>
          </p:nvPr>
        </p:nvSpPr>
        <p:spPr/>
        <p:txBody>
          <a:bodyPr/>
          <a:lstStyle/>
          <a:p>
            <a:fld id="{1FDE52A2-5C1B-42B1-A37C-206D2AF686CD}" type="slidenum">
              <a:rPr lang="en-AU" smtClean="0"/>
              <a:t>93</a:t>
            </a:fld>
            <a:endParaRPr lang="en-AU"/>
          </a:p>
        </p:txBody>
      </p:sp>
    </p:spTree>
    <p:extLst>
      <p:ext uri="{BB962C8B-B14F-4D97-AF65-F5344CB8AC3E}">
        <p14:creationId xmlns:p14="http://schemas.microsoft.com/office/powerpoint/2010/main" val="31988110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78CE1-4FEC-BCB5-6A0C-263E4C9743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CF937A-96C6-2AB3-3C3B-0358CA7B1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3B1CB9-A11D-5327-3F26-A52B59ECE1D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106100E-527B-594D-8D33-38DE7669A2D2}"/>
              </a:ext>
            </a:extLst>
          </p:cNvPr>
          <p:cNvSpPr>
            <a:spLocks noGrp="1"/>
          </p:cNvSpPr>
          <p:nvPr>
            <p:ph type="sldNum" sz="quarter" idx="5"/>
          </p:nvPr>
        </p:nvSpPr>
        <p:spPr/>
        <p:txBody>
          <a:bodyPr/>
          <a:lstStyle/>
          <a:p>
            <a:fld id="{1FDE52A2-5C1B-42B1-A37C-206D2AF686CD}" type="slidenum">
              <a:rPr lang="en-AU" smtClean="0"/>
              <a:t>94</a:t>
            </a:fld>
            <a:endParaRPr lang="en-AU"/>
          </a:p>
        </p:txBody>
      </p:sp>
    </p:spTree>
    <p:extLst>
      <p:ext uri="{BB962C8B-B14F-4D97-AF65-F5344CB8AC3E}">
        <p14:creationId xmlns:p14="http://schemas.microsoft.com/office/powerpoint/2010/main" val="391626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B51B-BF30-ED69-1ED9-CB3952AFB1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3A09B-DD6F-973F-2517-3274E89AB6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E22B8-937A-51D5-76BC-10E8CCA15C2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D488238-6534-D0D1-4481-EBB49B99456D}"/>
              </a:ext>
            </a:extLst>
          </p:cNvPr>
          <p:cNvSpPr>
            <a:spLocks noGrp="1"/>
          </p:cNvSpPr>
          <p:nvPr>
            <p:ph type="sldNum" sz="quarter" idx="5"/>
          </p:nvPr>
        </p:nvSpPr>
        <p:spPr/>
        <p:txBody>
          <a:bodyPr/>
          <a:lstStyle/>
          <a:p>
            <a:fld id="{1FDE52A2-5C1B-42B1-A37C-206D2AF686CD}" type="slidenum">
              <a:rPr lang="en-AU" smtClean="0"/>
              <a:t>19</a:t>
            </a:fld>
            <a:endParaRPr lang="en-AU"/>
          </a:p>
        </p:txBody>
      </p:sp>
    </p:spTree>
    <p:extLst>
      <p:ext uri="{BB962C8B-B14F-4D97-AF65-F5344CB8AC3E}">
        <p14:creationId xmlns:p14="http://schemas.microsoft.com/office/powerpoint/2010/main" val="934751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C966F-BCB5-0ADD-83D1-CE2C190B8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462DA-7E29-D640-1562-5574E0287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69648-3184-DB4A-FD34-253AF45864F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94294EB-CBC2-95FE-BCB7-3EBD6180FA7C}"/>
              </a:ext>
            </a:extLst>
          </p:cNvPr>
          <p:cNvSpPr>
            <a:spLocks noGrp="1"/>
          </p:cNvSpPr>
          <p:nvPr>
            <p:ph type="sldNum" sz="quarter" idx="5"/>
          </p:nvPr>
        </p:nvSpPr>
        <p:spPr/>
        <p:txBody>
          <a:bodyPr/>
          <a:lstStyle/>
          <a:p>
            <a:fld id="{1FDE52A2-5C1B-42B1-A37C-206D2AF686CD}" type="slidenum">
              <a:rPr lang="en-AU" smtClean="0"/>
              <a:t>95</a:t>
            </a:fld>
            <a:endParaRPr lang="en-AU"/>
          </a:p>
        </p:txBody>
      </p:sp>
    </p:spTree>
    <p:extLst>
      <p:ext uri="{BB962C8B-B14F-4D97-AF65-F5344CB8AC3E}">
        <p14:creationId xmlns:p14="http://schemas.microsoft.com/office/powerpoint/2010/main" val="37069924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C2753-E5F1-39C4-DAA9-905B50C05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6BA2F-EE1C-5329-C732-CFCB4234C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21E12-6A03-9F11-DC0B-8846AE860F5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31987BA-B4D6-D3E9-A07F-17F933199455}"/>
              </a:ext>
            </a:extLst>
          </p:cNvPr>
          <p:cNvSpPr>
            <a:spLocks noGrp="1"/>
          </p:cNvSpPr>
          <p:nvPr>
            <p:ph type="sldNum" sz="quarter" idx="5"/>
          </p:nvPr>
        </p:nvSpPr>
        <p:spPr/>
        <p:txBody>
          <a:bodyPr/>
          <a:lstStyle/>
          <a:p>
            <a:fld id="{1FDE52A2-5C1B-42B1-A37C-206D2AF686CD}" type="slidenum">
              <a:rPr lang="en-AU" smtClean="0"/>
              <a:t>96</a:t>
            </a:fld>
            <a:endParaRPr lang="en-AU"/>
          </a:p>
        </p:txBody>
      </p:sp>
    </p:spTree>
    <p:extLst>
      <p:ext uri="{BB962C8B-B14F-4D97-AF65-F5344CB8AC3E}">
        <p14:creationId xmlns:p14="http://schemas.microsoft.com/office/powerpoint/2010/main" val="36813974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42BA2-F9D1-2483-4DC6-AD01461F2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D2F776-8F75-755A-FF2F-F69F9AB14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1BC73D-7CE4-A130-DF9A-DE48B944579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95DECA1-BCBE-6922-1D99-693E0B7D1923}"/>
              </a:ext>
            </a:extLst>
          </p:cNvPr>
          <p:cNvSpPr>
            <a:spLocks noGrp="1"/>
          </p:cNvSpPr>
          <p:nvPr>
            <p:ph type="sldNum" sz="quarter" idx="5"/>
          </p:nvPr>
        </p:nvSpPr>
        <p:spPr/>
        <p:txBody>
          <a:bodyPr/>
          <a:lstStyle/>
          <a:p>
            <a:fld id="{1FDE52A2-5C1B-42B1-A37C-206D2AF686CD}" type="slidenum">
              <a:rPr lang="en-AU" smtClean="0"/>
              <a:t>97</a:t>
            </a:fld>
            <a:endParaRPr lang="en-AU"/>
          </a:p>
        </p:txBody>
      </p:sp>
    </p:spTree>
    <p:extLst>
      <p:ext uri="{BB962C8B-B14F-4D97-AF65-F5344CB8AC3E}">
        <p14:creationId xmlns:p14="http://schemas.microsoft.com/office/powerpoint/2010/main" val="283872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72973-88EE-BD3A-6C8A-875392B4A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CA7F61-F164-ED34-8EBB-B39F99A358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847B6E-6C3C-150D-C249-038F0DBAB6B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A9B6874-2EE1-88BA-CA35-A6174626BF67}"/>
              </a:ext>
            </a:extLst>
          </p:cNvPr>
          <p:cNvSpPr>
            <a:spLocks noGrp="1"/>
          </p:cNvSpPr>
          <p:nvPr>
            <p:ph type="sldNum" sz="quarter" idx="5"/>
          </p:nvPr>
        </p:nvSpPr>
        <p:spPr/>
        <p:txBody>
          <a:bodyPr/>
          <a:lstStyle/>
          <a:p>
            <a:fld id="{1FDE52A2-5C1B-42B1-A37C-206D2AF686CD}" type="slidenum">
              <a:rPr lang="en-AU" smtClean="0"/>
              <a:t>20</a:t>
            </a:fld>
            <a:endParaRPr lang="en-AU"/>
          </a:p>
        </p:txBody>
      </p:sp>
    </p:spTree>
    <p:extLst>
      <p:ext uri="{BB962C8B-B14F-4D97-AF65-F5344CB8AC3E}">
        <p14:creationId xmlns:p14="http://schemas.microsoft.com/office/powerpoint/2010/main" val="1426146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D780B-D4F8-E81D-BBED-388261625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E3325-0627-3C8C-7F54-C3681E6D1F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39B59-FA2C-2B67-68EF-2F654ED8A73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7ABF46B-8BFD-CC7B-ADD3-31B967A1EA90}"/>
              </a:ext>
            </a:extLst>
          </p:cNvPr>
          <p:cNvSpPr>
            <a:spLocks noGrp="1"/>
          </p:cNvSpPr>
          <p:nvPr>
            <p:ph type="sldNum" sz="quarter" idx="5"/>
          </p:nvPr>
        </p:nvSpPr>
        <p:spPr/>
        <p:txBody>
          <a:bodyPr/>
          <a:lstStyle/>
          <a:p>
            <a:fld id="{1FDE52A2-5C1B-42B1-A37C-206D2AF686CD}" type="slidenum">
              <a:rPr lang="en-AU" smtClean="0"/>
              <a:t>21</a:t>
            </a:fld>
            <a:endParaRPr lang="en-AU"/>
          </a:p>
        </p:txBody>
      </p:sp>
    </p:spTree>
    <p:extLst>
      <p:ext uri="{BB962C8B-B14F-4D97-AF65-F5344CB8AC3E}">
        <p14:creationId xmlns:p14="http://schemas.microsoft.com/office/powerpoint/2010/main" val="98569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020F-87C3-2E29-870D-31165E7A4C7B}"/>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9D3A474F-ACC3-8791-FAE4-23A2C1EB16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Slide Number Placeholder 5">
            <a:extLst>
              <a:ext uri="{FF2B5EF4-FFF2-40B4-BE49-F238E27FC236}">
                <a16:creationId xmlns:a16="http://schemas.microsoft.com/office/drawing/2014/main" id="{5697F5EB-6325-B9BA-861A-02348742C70A}"/>
              </a:ext>
            </a:extLst>
          </p:cNvPr>
          <p:cNvSpPr>
            <a:spLocks noGrp="1"/>
          </p:cNvSpPr>
          <p:nvPr>
            <p:ph type="sldNum" sz="quarter" idx="12"/>
          </p:nvPr>
        </p:nvSpPr>
        <p:spPr/>
        <p:txBody>
          <a:bodyPr/>
          <a:lstStyle/>
          <a:p>
            <a:fld id="{A63CE60C-9383-4536-AF5B-687DC10FC574}" type="slidenum">
              <a:rPr lang="en-AU" smtClean="0"/>
              <a:t>‹#›</a:t>
            </a:fld>
            <a:endParaRPr lang="en-AU" dirty="0"/>
          </a:p>
        </p:txBody>
      </p:sp>
    </p:spTree>
    <p:extLst>
      <p:ext uri="{BB962C8B-B14F-4D97-AF65-F5344CB8AC3E}">
        <p14:creationId xmlns:p14="http://schemas.microsoft.com/office/powerpoint/2010/main" val="388506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p:txBody>
          <a:bodyPr/>
          <a:lstStyle/>
          <a:p>
            <a:fld id="{BFAA40DC-3820-4F90-B4E8-98BE2140A65D}" type="datetimeFigureOut">
              <a:rPr lang="en-AU" smtClean="0"/>
              <a:t>14/06/2024</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43846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962162-7B5E-B2D4-E537-6560ECDEA03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14408" y="429"/>
            <a:ext cx="1481268" cy="6857143"/>
          </a:xfrm>
          <a:prstGeom prst="rect">
            <a:avLst/>
          </a:prstGeom>
        </p:spPr>
      </p:pic>
      <p:sp>
        <p:nvSpPr>
          <p:cNvPr id="2" name="Title Placeholder 1">
            <a:extLst>
              <a:ext uri="{FF2B5EF4-FFF2-40B4-BE49-F238E27FC236}">
                <a16:creationId xmlns:a16="http://schemas.microsoft.com/office/drawing/2014/main" id="{5A684FCA-4F56-A547-A2DD-659FF1435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47BAEC0F-9A4C-0672-1A05-C38DA4EBF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pic>
        <p:nvPicPr>
          <p:cNvPr id="8" name="Picture 7">
            <a:extLst>
              <a:ext uri="{FF2B5EF4-FFF2-40B4-BE49-F238E27FC236}">
                <a16:creationId xmlns:a16="http://schemas.microsoft.com/office/drawing/2014/main" id="{D3B40B5E-326B-CB6B-DAC9-B4A70EEC102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58100" y="6019800"/>
            <a:ext cx="4498110" cy="783455"/>
          </a:xfrm>
          <a:prstGeom prst="rect">
            <a:avLst/>
          </a:prstGeom>
        </p:spPr>
      </p:pic>
      <p:sp>
        <p:nvSpPr>
          <p:cNvPr id="6" name="Slide Number Placeholder 5">
            <a:extLst>
              <a:ext uri="{FF2B5EF4-FFF2-40B4-BE49-F238E27FC236}">
                <a16:creationId xmlns:a16="http://schemas.microsoft.com/office/drawing/2014/main" id="{A6C1A33C-D681-F4F2-8E54-656BAC3C647C}"/>
              </a:ext>
            </a:extLst>
          </p:cNvPr>
          <p:cNvSpPr>
            <a:spLocks noGrp="1"/>
          </p:cNvSpPr>
          <p:nvPr>
            <p:ph type="sldNum" sz="quarter" idx="4"/>
          </p:nvPr>
        </p:nvSpPr>
        <p:spPr>
          <a:xfrm>
            <a:off x="11645590" y="3246437"/>
            <a:ext cx="546410" cy="365125"/>
          </a:xfrm>
          <a:prstGeom prst="rect">
            <a:avLst/>
          </a:prstGeom>
        </p:spPr>
        <p:txBody>
          <a:bodyPr vert="horz" lIns="91440" tIns="45720" rIns="91440" bIns="45720" rtlCol="0" anchor="ctr"/>
          <a:lstStyle>
            <a:lvl1pPr algn="ctr">
              <a:defRPr sz="1800">
                <a:solidFill>
                  <a:schemeClr val="bg1"/>
                </a:solidFill>
              </a:defRPr>
            </a:lvl1pPr>
          </a:lstStyle>
          <a:p>
            <a:fld id="{A63CE60C-9383-4536-AF5B-687DC10FC574}" type="slidenum">
              <a:rPr lang="en-AU" smtClean="0"/>
              <a:pPr/>
              <a:t>‹#›</a:t>
            </a:fld>
            <a:endParaRPr lang="en-AU" dirty="0"/>
          </a:p>
        </p:txBody>
      </p:sp>
    </p:spTree>
    <p:extLst>
      <p:ext uri="{BB962C8B-B14F-4D97-AF65-F5344CB8AC3E}">
        <p14:creationId xmlns:p14="http://schemas.microsoft.com/office/powerpoint/2010/main" val="53269987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87D7-FEBB-E57C-EF2B-A61F548820CA}"/>
              </a:ext>
            </a:extLst>
          </p:cNvPr>
          <p:cNvSpPr>
            <a:spLocks noGrp="1"/>
          </p:cNvSpPr>
          <p:nvPr>
            <p:ph type="ctrTitle"/>
          </p:nvPr>
        </p:nvSpPr>
        <p:spPr>
          <a:xfrm>
            <a:off x="5450210" y="1199537"/>
            <a:ext cx="6741790" cy="2723534"/>
          </a:xfrm>
        </p:spPr>
        <p:txBody>
          <a:bodyPr anchor="b">
            <a:normAutofit/>
          </a:bodyPr>
          <a:lstStyle/>
          <a:p>
            <a:pPr algn="l"/>
            <a:r>
              <a:rPr lang="en-US" sz="5700" dirty="0"/>
              <a:t>Introduction to Data Science (IDS201)</a:t>
            </a:r>
            <a:endParaRPr lang="en-AU" sz="5700" dirty="0"/>
          </a:p>
        </p:txBody>
      </p:sp>
      <p:sp>
        <p:nvSpPr>
          <p:cNvPr id="3" name="Subtitle 2">
            <a:extLst>
              <a:ext uri="{FF2B5EF4-FFF2-40B4-BE49-F238E27FC236}">
                <a16:creationId xmlns:a16="http://schemas.microsoft.com/office/drawing/2014/main" id="{CA0E1A53-AD15-37FA-5117-F13EE293B89B}"/>
              </a:ext>
            </a:extLst>
          </p:cNvPr>
          <p:cNvSpPr>
            <a:spLocks noGrp="1"/>
          </p:cNvSpPr>
          <p:nvPr>
            <p:ph type="subTitle" idx="1"/>
          </p:nvPr>
        </p:nvSpPr>
        <p:spPr>
          <a:xfrm>
            <a:off x="5450209" y="4634204"/>
            <a:ext cx="4544395" cy="1261267"/>
          </a:xfrm>
        </p:spPr>
        <p:txBody>
          <a:bodyPr anchor="t">
            <a:normAutofit/>
          </a:bodyPr>
          <a:lstStyle/>
          <a:p>
            <a:pPr algn="l"/>
            <a:r>
              <a:rPr lang="en-AU" dirty="0"/>
              <a:t>Torrens University Australia</a:t>
            </a:r>
          </a:p>
          <a:p>
            <a:pPr algn="l"/>
            <a:r>
              <a:rPr lang="en-AU" dirty="0"/>
              <a:t>Lecturer/Learning Facilitator:</a:t>
            </a:r>
            <a:br>
              <a:rPr lang="en-AU" dirty="0"/>
            </a:br>
            <a:r>
              <a:rPr lang="en-AU" dirty="0"/>
              <a:t>Dr. Farshid Keivanian</a:t>
            </a:r>
          </a:p>
        </p:txBody>
      </p:sp>
      <p:pic>
        <p:nvPicPr>
          <p:cNvPr id="4" name="Picture 3" descr="A person standing in front of a large screen&#10;&#10;Description automatically generated">
            <a:extLst>
              <a:ext uri="{FF2B5EF4-FFF2-40B4-BE49-F238E27FC236}">
                <a16:creationId xmlns:a16="http://schemas.microsoft.com/office/drawing/2014/main" id="{AFAA08D4-B899-7EB0-09E4-7B5BEE766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74" y="1687816"/>
            <a:ext cx="4090054" cy="4090054"/>
          </a:xfrm>
          <a:prstGeom prst="rect">
            <a:avLst/>
          </a:prstGeom>
          <a:noFill/>
        </p:spPr>
      </p:pic>
    </p:spTree>
    <p:extLst>
      <p:ext uri="{BB962C8B-B14F-4D97-AF65-F5344CB8AC3E}">
        <p14:creationId xmlns:p14="http://schemas.microsoft.com/office/powerpoint/2010/main" val="268056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10</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1318181"/>
          </a:xfrm>
          <a:prstGeom prst="rect">
            <a:avLst/>
          </a:prstGeom>
          <a:solidFill>
            <a:schemeClr val="bg1"/>
          </a:solid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can understanding the data science lifecycle enhance business decision-making in a practical setting, such as a retail company in Sydney, Australia?</a:t>
            </a:r>
            <a:endParaRPr lang="en-AU" sz="26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993E10-BD37-9E42-EE6D-CF62DD1224AB}"/>
              </a:ext>
            </a:extLst>
          </p:cNvPr>
          <p:cNvSpPr txBox="1"/>
          <p:nvPr/>
        </p:nvSpPr>
        <p:spPr>
          <a:xfrm>
            <a:off x="0" y="2334409"/>
            <a:ext cx="12192000" cy="2430922"/>
          </a:xfrm>
          <a:prstGeom prst="rect">
            <a:avLst/>
          </a:prstGeom>
          <a:noFill/>
        </p:spPr>
        <p:txBody>
          <a:bodyPr wrap="square">
            <a:spAutoFit/>
          </a:bodyPr>
          <a:lstStyle/>
          <a:p>
            <a:pPr>
              <a:lnSpc>
                <a:spcPct val="150000"/>
              </a:lnSpc>
            </a:pPr>
            <a:r>
              <a:rPr lang="en-US" sz="2600" dirty="0">
                <a:latin typeface="Calibri" panose="020F0502020204030204" pitchFamily="34" charset="0"/>
                <a:cs typeface="Calibri" panose="020F0502020204030204" pitchFamily="34" charset="0"/>
              </a:rPr>
              <a:t>Understanding the data science lifecycle can significantly enhance business decision-making by providing a structured approach to extracting valuable insights from data. In a practical setting, such as a retail company in Sydney, this lifecycle can help streamline operations, improve customer experience, and increase profitability.</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31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62963-5D96-49E0-7A75-B7F03899ECB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966C2E-31BC-C6EB-57A3-B0288E9F5C66}"/>
              </a:ext>
            </a:extLst>
          </p:cNvPr>
          <p:cNvSpPr txBox="1"/>
          <p:nvPr/>
        </p:nvSpPr>
        <p:spPr>
          <a:xfrm>
            <a:off x="33669" y="871297"/>
            <a:ext cx="12124662" cy="5986703"/>
          </a:xfrm>
          <a:prstGeom prst="rect">
            <a:avLst/>
          </a:prstGeom>
          <a:noFill/>
          <a:ln>
            <a:solidFill>
              <a:srgbClr val="FF0000"/>
            </a:solidFill>
          </a:ln>
        </p:spPr>
        <p:txBody>
          <a:bodyPr wrap="square" rtlCol="0">
            <a:spAutoFit/>
          </a:bodyPr>
          <a:lstStyle/>
          <a:p>
            <a:pPr>
              <a:lnSpc>
                <a:spcPct val="150000"/>
              </a:lnSpc>
            </a:pPr>
            <a:r>
              <a:rPr lang="en-US" sz="1980" b="1" dirty="0">
                <a:latin typeface="Calibri" panose="020F0502020204030204" pitchFamily="34" charset="0"/>
                <a:cs typeface="Calibri" panose="020F0502020204030204" pitchFamily="34" charset="0"/>
              </a:rPr>
              <a:t>Assessment 3: Data Analysis and Visualization Report</a:t>
            </a:r>
          </a:p>
          <a:p>
            <a:pPr marL="342900" indent="-342900">
              <a:lnSpc>
                <a:spcPct val="150000"/>
              </a:lnSpc>
              <a:buFont typeface="Arial" panose="020B0604020202020204" pitchFamily="34" charset="0"/>
              <a:buChar char="•"/>
            </a:pPr>
            <a:r>
              <a:rPr lang="en-US" sz="1980" b="1" dirty="0">
                <a:latin typeface="Calibri" panose="020F0502020204030204" pitchFamily="34" charset="0"/>
                <a:cs typeface="Calibri" panose="020F0502020204030204" pitchFamily="34" charset="0"/>
              </a:rPr>
              <a:t>Objective: </a:t>
            </a:r>
            <a:r>
              <a:rPr lang="en-US" sz="1980" dirty="0">
                <a:latin typeface="Calibri" panose="020F0502020204030204" pitchFamily="34" charset="0"/>
                <a:cs typeface="Calibri" panose="020F0502020204030204" pitchFamily="34" charset="0"/>
              </a:rPr>
              <a:t>To analyze the dataset identified in Assessment 2 using Python, and write a report presenting and discussing the results of the analysis. This includes re-stating the data science problem, describing the analytics approach, statistical methods used, and discussing the analysis results supported by programming code evidence.</a:t>
            </a:r>
          </a:p>
          <a:p>
            <a:pPr marL="342900" indent="-342900">
              <a:lnSpc>
                <a:spcPct val="150000"/>
              </a:lnSpc>
              <a:buFont typeface="Arial" panose="020B0604020202020204" pitchFamily="34" charset="0"/>
              <a:buChar char="•"/>
            </a:pPr>
            <a:r>
              <a:rPr lang="en-US" sz="1980" b="1" dirty="0">
                <a:latin typeface="Calibri" panose="020F0502020204030204" pitchFamily="34" charset="0"/>
                <a:cs typeface="Calibri" panose="020F0502020204030204" pitchFamily="34" charset="0"/>
              </a:rPr>
              <a:t>Skills Developed:</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Data analytics and programming skills in Python.</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Ability to report and communicate findings effectively.</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Practical application of the analytics approach and statistical methods to solve a real-world data science problem.</a:t>
            </a:r>
          </a:p>
          <a:p>
            <a:pPr>
              <a:lnSpc>
                <a:spcPct val="150000"/>
              </a:lnSpc>
            </a:pPr>
            <a:r>
              <a:rPr lang="en-US" sz="1980" b="1" dirty="0">
                <a:latin typeface="Calibri" panose="020F0502020204030204" pitchFamily="34" charset="0"/>
                <a:cs typeface="Calibri" panose="020F0502020204030204" pitchFamily="34" charset="0"/>
              </a:rPr>
              <a:t>Relation to Other Assessments: </a:t>
            </a:r>
            <a:r>
              <a:rPr lang="en-US" sz="1980" dirty="0">
                <a:latin typeface="Calibri" panose="020F0502020204030204" pitchFamily="34" charset="0"/>
                <a:cs typeface="Calibri" panose="020F0502020204030204" pitchFamily="34" charset="0"/>
              </a:rPr>
              <a:t>This final assessment is the practical culmination of the course, where you apply your accumulated knowledge and skills to analyze data and communicate your findings. It builds directly on the dataset and problem identified in Assessment 2, requiring you to perform a detailed analysis and present your insights.</a:t>
            </a:r>
            <a:endParaRPr lang="en-AU" sz="198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56275D42-6E68-44C4-513D-9587F29F14DB}"/>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9296772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4FAC3-878F-BA7F-5277-4C6018BCDA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AD72E1-769B-C2F6-345D-9E6FDB6BC7E3}"/>
              </a:ext>
            </a:extLst>
          </p:cNvPr>
          <p:cNvSpPr txBox="1"/>
          <p:nvPr/>
        </p:nvSpPr>
        <p:spPr>
          <a:xfrm>
            <a:off x="33669" y="567558"/>
            <a:ext cx="12124662" cy="4610365"/>
          </a:xfrm>
          <a:prstGeom prst="rect">
            <a:avLst/>
          </a:prstGeom>
          <a:noFill/>
          <a:ln>
            <a:solidFill>
              <a:srgbClr val="FF0000"/>
            </a:solidFill>
          </a:ln>
        </p:spPr>
        <p:txBody>
          <a:bodyPr wrap="square" rtlCol="0">
            <a:spAutoFit/>
          </a:bodyPr>
          <a:lstStyle/>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Progression: </a:t>
            </a:r>
            <a:r>
              <a:rPr lang="en-US" sz="2200" dirty="0">
                <a:latin typeface="Calibri" panose="020F0502020204030204" pitchFamily="34" charset="0"/>
                <a:cs typeface="Calibri" panose="020F0502020204030204" pitchFamily="34" charset="0"/>
              </a:rPr>
              <a:t>Each assessment builds on the knowledge and skills developed in the previous one, moving from theoretical understanding and planning (Assessment 1), to applying data science techniques in a case study (Assessment 2), and finally to analyzing data and communicating findings (Assessment 3).</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Cohesion: </a:t>
            </a:r>
            <a:r>
              <a:rPr lang="en-US" sz="2200" dirty="0">
                <a:latin typeface="Calibri" panose="020F0502020204030204" pitchFamily="34" charset="0"/>
                <a:cs typeface="Calibri" panose="020F0502020204030204" pitchFamily="34" charset="0"/>
              </a:rPr>
              <a:t>The sequence of assessments is designed to simulate the stages of a real-world data science project, from conception to execution and reporting.</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Completeness: </a:t>
            </a:r>
            <a:r>
              <a:rPr lang="en-US" sz="2200" dirty="0">
                <a:latin typeface="Calibri" panose="020F0502020204030204" pitchFamily="34" charset="0"/>
                <a:cs typeface="Calibri" panose="020F0502020204030204" pitchFamily="34" charset="0"/>
              </a:rPr>
              <a:t>By the end of Assessment 3, you will have experienced a comprehensive journey through the key stages of a data science project, including problem identification, data preparation, analysis, and communication of results.</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FE81B96-177A-21AC-9352-60CF12D17C2D}"/>
              </a:ext>
            </a:extLst>
          </p:cNvPr>
          <p:cNvSpPr txBox="1"/>
          <p:nvPr/>
        </p:nvSpPr>
        <p:spPr>
          <a:xfrm>
            <a:off x="33669" y="5177923"/>
            <a:ext cx="12124662" cy="1563377"/>
          </a:xfrm>
          <a:prstGeom prst="rect">
            <a:avLst/>
          </a:prstGeom>
          <a:noFill/>
          <a:ln>
            <a:solidFill>
              <a:srgbClr val="FF0000"/>
            </a:solidFill>
          </a:ln>
        </p:spPr>
        <p:txBody>
          <a:bodyPr wrap="square" rtlCol="0">
            <a:spAutoFit/>
          </a:bodyPr>
          <a:lstStyle/>
          <a:p>
            <a:pPr>
              <a:lnSpc>
                <a:spcPct val="150000"/>
              </a:lnSpc>
            </a:pPr>
            <a:r>
              <a:rPr lang="en-US" sz="2200" b="0" i="0" dirty="0">
                <a:solidFill>
                  <a:srgbClr val="0D0D0D"/>
                </a:solidFill>
                <a:effectLst/>
                <a:latin typeface="Calibri" panose="020F0502020204030204" pitchFamily="34" charset="0"/>
                <a:cs typeface="Calibri" panose="020F0502020204030204" pitchFamily="34" charset="0"/>
              </a:rPr>
              <a:t>Together, these assessments are structured to ensure that you not only learn theoretical concepts but also apply them in practice, thereby equipping them with the skills needed to tackle data science problems in various domains.</a:t>
            </a:r>
            <a:endParaRPr lang="en-AU" sz="2200"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6862FA7-5DBE-FB3E-7357-DBBA7D42892D}"/>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40662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B954-59D2-0447-FECF-66FD69FF2939}"/>
              </a:ext>
            </a:extLst>
          </p:cNvPr>
          <p:cNvSpPr txBox="1"/>
          <p:nvPr/>
        </p:nvSpPr>
        <p:spPr>
          <a:xfrm>
            <a:off x="-1" y="488173"/>
            <a:ext cx="12192002" cy="6031908"/>
          </a:xfrm>
          <a:prstGeom prst="rect">
            <a:avLst/>
          </a:prstGeom>
          <a:solidFill>
            <a:schemeClr val="bg1"/>
          </a:solid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1: A) Descriptive Essay (350 words)</a:t>
            </a:r>
          </a:p>
          <a:p>
            <a:pPr>
              <a:lnSpc>
                <a:spcPct val="150000"/>
              </a:lnSpc>
            </a:pPr>
            <a:r>
              <a:rPr lang="en-US" sz="2600" dirty="0">
                <a:latin typeface="Calibri" panose="020F0502020204030204" pitchFamily="34" charset="0"/>
                <a:cs typeface="Calibri" panose="020F0502020204030204" pitchFamily="34" charset="0"/>
              </a:rPr>
              <a:t>Introduction</a:t>
            </a:r>
          </a:p>
          <a:p>
            <a:pPr marL="285750" indent="-28575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Elaboration of Data Science:</a:t>
            </a:r>
            <a:r>
              <a:rPr lang="en-US" sz="2600" dirty="0">
                <a:latin typeface="Calibri" panose="020F0502020204030204" pitchFamily="34" charset="0"/>
                <a:cs typeface="Calibri" panose="020F0502020204030204" pitchFamily="34" charset="0"/>
              </a:rPr>
              <a:t> Start with a compelling definition of data science, emphasizing its interdisciplinary nature that combines statistics, computer science, and domain expertise to extract meaningful insights from data. Illustrate with an example, such as how data science has enabled personalized marketing strategies in e-commerce by analyzing customer behavior data.</a:t>
            </a:r>
          </a:p>
          <a:p>
            <a:pPr marL="285750" indent="-28575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Roles and Responsibilities:</a:t>
            </a:r>
            <a:r>
              <a:rPr lang="en-US" sz="2600" dirty="0">
                <a:latin typeface="Calibri" panose="020F0502020204030204" pitchFamily="34" charset="0"/>
                <a:cs typeface="Calibri" panose="020F0502020204030204" pitchFamily="34" charset="0"/>
              </a:rPr>
              <a:t> Clearly enumerate the roles of a data scientist, such as data analysis, machine learning model development, and data visualization. For each role, provide a brief example, like using predictive modeling to forecast sales trends.</a:t>
            </a:r>
          </a:p>
        </p:txBody>
      </p:sp>
      <p:sp>
        <p:nvSpPr>
          <p:cNvPr id="5" name="Title 1">
            <a:extLst>
              <a:ext uri="{FF2B5EF4-FFF2-40B4-BE49-F238E27FC236}">
                <a16:creationId xmlns:a16="http://schemas.microsoft.com/office/drawing/2014/main" id="{5E4E21CD-9458-98E5-7277-335935056E0F}"/>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185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32995-FD51-97BA-9558-C6F468597E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311E91-FED0-2E77-D2CF-C19AFBBCC8FE}"/>
              </a:ext>
            </a:extLst>
          </p:cNvPr>
          <p:cNvSpPr txBox="1"/>
          <p:nvPr/>
        </p:nvSpPr>
        <p:spPr>
          <a:xfrm>
            <a:off x="-1" y="488173"/>
            <a:ext cx="12192002" cy="6343981"/>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1 - A) Descriptive Essay (350 words)</a:t>
            </a:r>
          </a:p>
          <a:p>
            <a:pPr>
              <a:lnSpc>
                <a:spcPct val="150000"/>
              </a:lnSpc>
            </a:pPr>
            <a:r>
              <a:rPr lang="en-US" sz="2100" dirty="0">
                <a:latin typeface="Calibri" panose="020F0502020204030204" pitchFamily="34" charset="0"/>
                <a:cs typeface="Calibri" panose="020F0502020204030204" pitchFamily="34" charset="0"/>
              </a:rPr>
              <a:t>Body</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Challenges: </a:t>
            </a:r>
            <a:r>
              <a:rPr lang="en-US" sz="2100" dirty="0">
                <a:latin typeface="Calibri" panose="020F0502020204030204" pitchFamily="34" charset="0"/>
                <a:cs typeface="Calibri" panose="020F0502020204030204" pitchFamily="34" charset="0"/>
              </a:rPr>
              <a:t>Discuss the challenges in data collection (e.g., data privacy concerns), data cleaning (e.g., handling missing values), ethical issues (e.g., bias in AI), and data storage (e.g., securing big data). Use real-life scenarios to highlight these challenges, such as the ethical dilemma in using personal data without infringing on privacy.</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Solution-Oriented Approach: </a:t>
            </a:r>
            <a:r>
              <a:rPr lang="en-US" sz="2100" dirty="0">
                <a:latin typeface="Calibri" panose="020F0502020204030204" pitchFamily="34" charset="0"/>
                <a:cs typeface="Calibri" panose="020F0502020204030204" pitchFamily="34" charset="0"/>
              </a:rPr>
              <a:t>Propose solutions for each challenge, emphasizing critical thinking and innovative approaches. For instance, adopting transparent data collection methods that comply with privacy laws, or using advanced algorithms to detect and mitigate biases in datasets.</a:t>
            </a:r>
          </a:p>
          <a:p>
            <a:pPr>
              <a:lnSpc>
                <a:spcPct val="150000"/>
              </a:lnSpc>
            </a:pPr>
            <a:r>
              <a:rPr lang="en-US" sz="2100" dirty="0">
                <a:latin typeface="Calibri" panose="020F0502020204030204" pitchFamily="34" charset="0"/>
                <a:cs typeface="Calibri" panose="020F0502020204030204" pitchFamily="34" charset="0"/>
              </a:rPr>
              <a:t>Conclusion</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Skills for Overcoming Challenges: </a:t>
            </a:r>
            <a:r>
              <a:rPr lang="en-US" sz="2100" dirty="0">
                <a:latin typeface="Calibri" panose="020F0502020204030204" pitchFamily="34" charset="0"/>
                <a:cs typeface="Calibri" panose="020F0502020204030204" pitchFamily="34" charset="0"/>
              </a:rPr>
              <a:t>Conclude by listing essential skills for a data scientist, such as analytical thinking, problem-solving, programming expertise, and ethical judgment. Highlight the importance of continuous learning and adaptability in the fast-evolving field of data science.</a:t>
            </a:r>
          </a:p>
        </p:txBody>
      </p:sp>
      <p:sp>
        <p:nvSpPr>
          <p:cNvPr id="5" name="Title 1">
            <a:extLst>
              <a:ext uri="{FF2B5EF4-FFF2-40B4-BE49-F238E27FC236}">
                <a16:creationId xmlns:a16="http://schemas.microsoft.com/office/drawing/2014/main" id="{531CC9C8-AB52-091E-9653-7A5F4F3558E3}"/>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6340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0FB3D-66B9-D6B1-F55E-FDCD121312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AB57C4-80BA-BE66-119B-F45F10DC9D40}"/>
              </a:ext>
            </a:extLst>
          </p:cNvPr>
          <p:cNvSpPr txBox="1"/>
          <p:nvPr/>
        </p:nvSpPr>
        <p:spPr>
          <a:xfrm>
            <a:off x="-1" y="488173"/>
            <a:ext cx="12192002" cy="6343981"/>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1 - B) Lifecycle of Data Science and Ecosystem Importance (400 words)</a:t>
            </a:r>
          </a:p>
          <a:p>
            <a:pPr>
              <a:lnSpc>
                <a:spcPct val="150000"/>
              </a:lnSpc>
            </a:pPr>
            <a:r>
              <a:rPr lang="en-US" sz="2100" dirty="0">
                <a:latin typeface="Calibri" panose="020F0502020204030204" pitchFamily="34" charset="0"/>
                <a:cs typeface="Calibri" panose="020F0502020204030204" pitchFamily="34" charset="0"/>
              </a:rPr>
              <a:t>Lifecycle of Data Science (250 words)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Steps Involved: </a:t>
            </a:r>
            <a:r>
              <a:rPr lang="en-US" sz="2100" dirty="0">
                <a:latin typeface="Calibri" panose="020F0502020204030204" pitchFamily="34" charset="0"/>
                <a:cs typeface="Calibri" panose="020F0502020204030204" pitchFamily="34" charset="0"/>
              </a:rPr>
              <a:t>Describe the data science lifecycle, starting from problem identification, through data collection, cleaning, exploration, model building, validation, deployment, and feedback. For each step, provide a concise example, like using natural language processing (NLP) techniques in the model building phase to analyze customer reviews.</a:t>
            </a:r>
          </a:p>
          <a:p>
            <a:pPr>
              <a:lnSpc>
                <a:spcPct val="150000"/>
              </a:lnSpc>
            </a:pPr>
            <a:r>
              <a:rPr lang="en-US" sz="2100" dirty="0">
                <a:latin typeface="Calibri" panose="020F0502020204030204" pitchFamily="34" charset="0"/>
                <a:cs typeface="Calibri" panose="020F0502020204030204" pitchFamily="34" charset="0"/>
              </a:rPr>
              <a:t>Importance of Data Science Ecosystem (150 words)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Ecosystem Components: </a:t>
            </a:r>
            <a:r>
              <a:rPr lang="en-US" sz="2100" dirty="0">
                <a:latin typeface="Calibri" panose="020F0502020204030204" pitchFamily="34" charset="0"/>
                <a:cs typeface="Calibri" panose="020F0502020204030204" pitchFamily="34" charset="0"/>
              </a:rPr>
              <a:t>Highlight the components of the data science ecosystem, including data sources, computational tools (e.g., Python, R), visualization tools (e.g., Tableau, </a:t>
            </a:r>
            <a:r>
              <a:rPr lang="en-US" sz="2100" dirty="0" err="1">
                <a:latin typeface="Calibri" panose="020F0502020204030204" pitchFamily="34" charset="0"/>
                <a:cs typeface="Calibri" panose="020F0502020204030204" pitchFamily="34" charset="0"/>
              </a:rPr>
              <a:t>PowerBI</a:t>
            </a:r>
            <a:r>
              <a:rPr lang="en-US" sz="2100" dirty="0">
                <a:latin typeface="Calibri" panose="020F0502020204030204" pitchFamily="34" charset="0"/>
                <a:cs typeface="Calibri" panose="020F0502020204030204" pitchFamily="34" charset="0"/>
              </a:rPr>
              <a:t>), and the community (e.g., GitHub, Stack Overflow).</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Ecosystem Value:</a:t>
            </a:r>
            <a:r>
              <a:rPr lang="en-US" sz="2100" dirty="0">
                <a:latin typeface="Calibri" panose="020F0502020204030204" pitchFamily="34" charset="0"/>
                <a:cs typeface="Calibri" panose="020F0502020204030204" pitchFamily="34" charset="0"/>
              </a:rPr>
              <a:t> Explain how the ecosystem supports the data science lifecycle, facilitating collaboration, innovation, and efficiency. Use an example, such as the role of open-source libraries in accelerating model development.</a:t>
            </a:r>
          </a:p>
        </p:txBody>
      </p:sp>
      <p:sp>
        <p:nvSpPr>
          <p:cNvPr id="5" name="Title 1">
            <a:extLst>
              <a:ext uri="{FF2B5EF4-FFF2-40B4-BE49-F238E27FC236}">
                <a16:creationId xmlns:a16="http://schemas.microsoft.com/office/drawing/2014/main" id="{FF121B54-C5B7-3EEF-0E02-40B665E92738}"/>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8811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062B5-F23E-60D8-192A-DE710AA70C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4265F2-5819-7747-DA5B-0AECFCA50813}"/>
              </a:ext>
            </a:extLst>
          </p:cNvPr>
          <p:cNvSpPr txBox="1"/>
          <p:nvPr/>
        </p:nvSpPr>
        <p:spPr>
          <a:xfrm>
            <a:off x="-1" y="488173"/>
            <a:ext cx="12192002" cy="5346592"/>
          </a:xfrm>
          <a:prstGeom prst="rect">
            <a:avLst/>
          </a:prstGeom>
          <a:noFill/>
          <a:ln>
            <a:solidFill>
              <a:srgbClr val="FF0000"/>
            </a:solidFill>
          </a:ln>
        </p:spPr>
        <p:txBody>
          <a:bodyPr wrap="square" rtlCol="0">
            <a:spAutoFit/>
          </a:bodyPr>
          <a:lstStyle/>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Assessment 1 - Knowledge and Understanding:</a:t>
            </a:r>
            <a:r>
              <a:rPr lang="en-US" sz="2300" dirty="0">
                <a:latin typeface="Calibri" panose="020F0502020204030204" pitchFamily="34" charset="0"/>
                <a:cs typeface="Calibri" panose="020F0502020204030204" pitchFamily="34" charset="0"/>
              </a:rPr>
              <a:t> Your essay should demonstrate a deep understanding of data science, clearly explaining its lifecycle and ecosystem with relevant examples.</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Analysis and Application:</a:t>
            </a:r>
            <a:r>
              <a:rPr lang="en-US" sz="2300" dirty="0">
                <a:latin typeface="Calibri" panose="020F0502020204030204" pitchFamily="34" charset="0"/>
                <a:cs typeface="Calibri" panose="020F0502020204030204" pitchFamily="34" charset="0"/>
              </a:rPr>
              <a:t> Analyze the roles, responsibilities, and challenges in data science, applying knowledge to propose solutions and real-life applications.</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Effective Communication:</a:t>
            </a:r>
            <a:r>
              <a:rPr lang="en-US" sz="2300" dirty="0">
                <a:latin typeface="Calibri" panose="020F0502020204030204" pitchFamily="34" charset="0"/>
                <a:cs typeface="Calibri" panose="020F0502020204030204" pitchFamily="34" charset="0"/>
              </a:rPr>
              <a:t> Write clearly and concisely, using specialized language appropriately, and keeping the audience engaged. Ensure the essay is well-structured, with logical flow and error-free language.</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Correct Citation of Key Resources:</a:t>
            </a:r>
            <a:r>
              <a:rPr lang="en-US" sz="2300" dirty="0">
                <a:latin typeface="Calibri" panose="020F0502020204030204" pitchFamily="34" charset="0"/>
                <a:cs typeface="Calibri" panose="020F0502020204030204" pitchFamily="34" charset="0"/>
              </a:rPr>
              <a:t> Use high-quality, credible sources to support your arguments. Ensure APA referencing is accurate and error-free, demonstrating a wide scope of research.</a:t>
            </a:r>
          </a:p>
        </p:txBody>
      </p:sp>
      <p:sp>
        <p:nvSpPr>
          <p:cNvPr id="6" name="Title 1">
            <a:extLst>
              <a:ext uri="{FF2B5EF4-FFF2-40B4-BE49-F238E27FC236}">
                <a16:creationId xmlns:a16="http://schemas.microsoft.com/office/drawing/2014/main" id="{BBDC820A-3FD3-0DAD-729C-D78E7B5F43DC}"/>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40584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23881-58E1-424E-3899-E4B4E8452C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5A893A-5BF6-7346-96E9-E4F1BB20F64E}"/>
              </a:ext>
            </a:extLst>
          </p:cNvPr>
          <p:cNvSpPr txBox="1"/>
          <p:nvPr/>
        </p:nvSpPr>
        <p:spPr>
          <a:xfrm>
            <a:off x="-1" y="488173"/>
            <a:ext cx="12192002" cy="3913059"/>
          </a:xfrm>
          <a:prstGeom prst="rect">
            <a:avLst/>
          </a:prstGeom>
          <a:noFill/>
          <a:ln>
            <a:solidFill>
              <a:srgbClr val="FF0000"/>
            </a:solidFill>
          </a:ln>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Assessment 2 - Abstract and Introduction (10%)</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Abstract: </a:t>
            </a:r>
            <a:r>
              <a:rPr lang="en-US" sz="2400" dirty="0">
                <a:latin typeface="Calibri" panose="020F0502020204030204" pitchFamily="34" charset="0"/>
                <a:cs typeface="Calibri" panose="020F0502020204030204" pitchFamily="34" charset="0"/>
              </a:rPr>
              <a:t>Summarize the case study, including domain, problem, aims, significance, and analytics approach in under 150 words. Ensure clarity and conciseness.</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Introduction:</a:t>
            </a:r>
            <a:r>
              <a:rPr lang="en-US" sz="2400" dirty="0">
                <a:latin typeface="Calibri" panose="020F0502020204030204" pitchFamily="34" charset="0"/>
                <a:cs typeface="Calibri" panose="020F0502020204030204" pitchFamily="34" charset="0"/>
              </a:rPr>
              <a:t> Provide a compelling background of the chosen domain, articulate the data science problem clearly, and state the significance and objectives of the study. For example, if the domain is healthcare, discuss how data science can improve patient outcomes and healthcare efficiency.</a:t>
            </a:r>
          </a:p>
        </p:txBody>
      </p:sp>
      <p:sp>
        <p:nvSpPr>
          <p:cNvPr id="3" name="TextBox 2">
            <a:extLst>
              <a:ext uri="{FF2B5EF4-FFF2-40B4-BE49-F238E27FC236}">
                <a16:creationId xmlns:a16="http://schemas.microsoft.com/office/drawing/2014/main" id="{CDF2B0B0-AFCF-DDF3-C28B-523108987A0C}"/>
              </a:ext>
            </a:extLst>
          </p:cNvPr>
          <p:cNvSpPr txBox="1"/>
          <p:nvPr/>
        </p:nvSpPr>
        <p:spPr>
          <a:xfrm>
            <a:off x="0" y="4399337"/>
            <a:ext cx="12192002" cy="1981248"/>
          </a:xfrm>
          <a:prstGeom prst="rect">
            <a:avLst/>
          </a:prstGeom>
          <a:noFill/>
          <a:ln>
            <a:solidFill>
              <a:srgbClr val="FF0000"/>
            </a:solidFill>
          </a:ln>
        </p:spPr>
        <p:txBody>
          <a:bodyPr wrap="square" rtlCol="0">
            <a:spAutoFit/>
          </a:bodyPr>
          <a:lstStyle/>
          <a:p>
            <a:pPr>
              <a:lnSpc>
                <a:spcPct val="150000"/>
              </a:lnSpc>
            </a:pPr>
            <a:r>
              <a:rPr lang="en-US" sz="2100" b="1" dirty="0"/>
              <a:t>Data Science Problem (10%)</a:t>
            </a:r>
          </a:p>
          <a:p>
            <a:pPr marL="342900" indent="-342900">
              <a:lnSpc>
                <a:spcPct val="150000"/>
              </a:lnSpc>
              <a:buFont typeface="Arial" panose="020B0604020202020204" pitchFamily="34" charset="0"/>
              <a:buChar char="•"/>
            </a:pPr>
            <a:r>
              <a:rPr lang="en-US" sz="2100" b="1" dirty="0"/>
              <a:t>Problem Identification: </a:t>
            </a:r>
            <a:r>
              <a:rPr lang="en-US" sz="2100" dirty="0"/>
              <a:t>Clearly articulate a specific problem within the chosen domain, such as predicting patient readmission rates in hospitals. Define the scope and how the study addresses this problem, ensuring clarity and conciseness.</a:t>
            </a:r>
          </a:p>
        </p:txBody>
      </p:sp>
      <p:sp>
        <p:nvSpPr>
          <p:cNvPr id="6" name="Title 1">
            <a:extLst>
              <a:ext uri="{FF2B5EF4-FFF2-40B4-BE49-F238E27FC236}">
                <a16:creationId xmlns:a16="http://schemas.microsoft.com/office/drawing/2014/main" id="{E5D75DAF-539C-10AB-1EF2-C3820147FE0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47567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arn(inVertical)">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59A8C-FFFB-9B50-FCF6-9794208AD7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A68B14-ED2F-8BF0-3A7B-EA1D1379390F}"/>
              </a:ext>
            </a:extLst>
          </p:cNvPr>
          <p:cNvSpPr txBox="1"/>
          <p:nvPr/>
        </p:nvSpPr>
        <p:spPr>
          <a:xfrm>
            <a:off x="-1" y="488173"/>
            <a:ext cx="12192002" cy="6408421"/>
          </a:xfrm>
          <a:prstGeom prst="rect">
            <a:avLst/>
          </a:prstGeom>
          <a:noFill/>
          <a:ln>
            <a:solidFill>
              <a:srgbClr val="FF0000"/>
            </a:solidFill>
          </a:ln>
        </p:spPr>
        <p:txBody>
          <a:bodyPr wrap="square" rtlCol="0">
            <a:spAutoFit/>
          </a:bodyPr>
          <a:lstStyle/>
          <a:p>
            <a:pPr>
              <a:lnSpc>
                <a:spcPct val="150000"/>
              </a:lnSpc>
            </a:pPr>
            <a:r>
              <a:rPr lang="en-US" sz="2300" b="1" dirty="0">
                <a:latin typeface="Calibri" panose="020F0502020204030204" pitchFamily="34" charset="0"/>
                <a:cs typeface="Calibri" panose="020F0502020204030204" pitchFamily="34" charset="0"/>
              </a:rPr>
              <a:t>For example) A Healthcare Domain Case Study</a:t>
            </a:r>
          </a:p>
          <a:p>
            <a:pPr>
              <a:lnSpc>
                <a:spcPct val="150000"/>
              </a:lnSpc>
            </a:pPr>
            <a:r>
              <a:rPr lang="en-US" sz="2300" b="1" dirty="0">
                <a:latin typeface="Calibri" panose="020F0502020204030204" pitchFamily="34" charset="0"/>
                <a:cs typeface="Calibri" panose="020F0502020204030204" pitchFamily="34" charset="0"/>
              </a:rPr>
              <a:t>Abstract: </a:t>
            </a:r>
            <a:r>
              <a:rPr lang="en-US" sz="2300" dirty="0">
                <a:latin typeface="Calibri" panose="020F0502020204030204" pitchFamily="34" charset="0"/>
                <a:cs typeface="Calibri" panose="020F0502020204030204" pitchFamily="34" charset="0"/>
              </a:rPr>
              <a:t>This study explores the application of data science in predicting hospital readmission rates among diabetic patients. By analyzing a compact dataset of patient demographics, health metrics, and readmission instances, we aim to identify key predictors and develop a predictive model. This research holds significant potential for enhancing patient care and reducing healthcare costs.</a:t>
            </a:r>
          </a:p>
          <a:p>
            <a:pPr>
              <a:lnSpc>
                <a:spcPct val="150000"/>
              </a:lnSpc>
            </a:pPr>
            <a:r>
              <a:rPr lang="en-US" sz="2300" b="1" dirty="0">
                <a:latin typeface="Calibri" panose="020F0502020204030204" pitchFamily="34" charset="0"/>
                <a:cs typeface="Calibri" panose="020F0502020204030204" pitchFamily="34" charset="0"/>
              </a:rPr>
              <a:t>Introduction: </a:t>
            </a:r>
            <a:r>
              <a:rPr lang="en-US" sz="2300" dirty="0">
                <a:latin typeface="Calibri" panose="020F0502020204030204" pitchFamily="34" charset="0"/>
                <a:cs typeface="Calibri" panose="020F0502020204030204" pitchFamily="34" charset="0"/>
              </a:rPr>
              <a:t>In the healthcare domain, managing hospital readmission rates is crucial for improving patient outcomes and operational efficiency. Data science offers powerful tools for analyzing patterns and predicting future readmissions. This study focuses on diabetic patients, a group particularly vulnerable to complications leading to readmissions.</a:t>
            </a:r>
          </a:p>
          <a:p>
            <a:pPr>
              <a:lnSpc>
                <a:spcPct val="150000"/>
              </a:lnSpc>
            </a:pPr>
            <a:r>
              <a:rPr lang="en-US" sz="2300" b="1" dirty="0">
                <a:latin typeface="Calibri" panose="020F0502020204030204" pitchFamily="34" charset="0"/>
                <a:cs typeface="Calibri" panose="020F0502020204030204" pitchFamily="34" charset="0"/>
              </a:rPr>
              <a:t>Data Science Problem: </a:t>
            </a:r>
            <a:r>
              <a:rPr lang="en-US" sz="2300" dirty="0">
                <a:latin typeface="Calibri" panose="020F0502020204030204" pitchFamily="34" charset="0"/>
                <a:cs typeface="Calibri" panose="020F0502020204030204" pitchFamily="34" charset="0"/>
              </a:rPr>
              <a:t>The problem is to predict hospital readmission rates among diabetic patients based on various health metrics and demographics to improve patient care and reduce unnecessary readmissions.</a:t>
            </a:r>
          </a:p>
        </p:txBody>
      </p:sp>
      <p:sp>
        <p:nvSpPr>
          <p:cNvPr id="5" name="Title 1">
            <a:extLst>
              <a:ext uri="{FF2B5EF4-FFF2-40B4-BE49-F238E27FC236}">
                <a16:creationId xmlns:a16="http://schemas.microsoft.com/office/drawing/2014/main" id="{4A56DF72-5C76-B6E8-5AB7-9423C2C7035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8351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042E-E7F6-F66D-2B31-35F1C743D37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5FEF10-32AB-3042-6256-353D5896912C}"/>
              </a:ext>
            </a:extLst>
          </p:cNvPr>
          <p:cNvSpPr txBox="1"/>
          <p:nvPr/>
        </p:nvSpPr>
        <p:spPr>
          <a:xfrm>
            <a:off x="-1" y="488173"/>
            <a:ext cx="12192002" cy="1981248"/>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2 - Dataset Description (10%)</a:t>
            </a:r>
          </a:p>
          <a:p>
            <a:pPr>
              <a:lnSpc>
                <a:spcPct val="150000"/>
              </a:lnSpc>
            </a:pPr>
            <a:r>
              <a:rPr lang="en-US" sz="2100" b="1" dirty="0">
                <a:latin typeface="Calibri" panose="020F0502020204030204" pitchFamily="34" charset="0"/>
                <a:cs typeface="Calibri" panose="020F0502020204030204" pitchFamily="34" charset="0"/>
              </a:rPr>
              <a:t>Dataset Overview: </a:t>
            </a:r>
            <a:r>
              <a:rPr lang="en-US" sz="2100" dirty="0">
                <a:latin typeface="Calibri" panose="020F0502020204030204" pitchFamily="34" charset="0"/>
                <a:cs typeface="Calibri" panose="020F0502020204030204" pitchFamily="34" charset="0"/>
              </a:rPr>
              <a:t>Select a dataset relevant to your domain with 3-10 variables. Describe the dataset in detail, including the source, variables, and its relevance to the problem. For example, a dataset on patient demographics, health metrics, and readmission rates.</a:t>
            </a:r>
          </a:p>
        </p:txBody>
      </p:sp>
      <p:sp>
        <p:nvSpPr>
          <p:cNvPr id="3" name="TextBox 2">
            <a:extLst>
              <a:ext uri="{FF2B5EF4-FFF2-40B4-BE49-F238E27FC236}">
                <a16:creationId xmlns:a16="http://schemas.microsoft.com/office/drawing/2014/main" id="{E136F5BC-2A5D-3824-8424-9D76EBB85437}"/>
              </a:ext>
            </a:extLst>
          </p:cNvPr>
          <p:cNvSpPr txBox="1"/>
          <p:nvPr/>
        </p:nvSpPr>
        <p:spPr>
          <a:xfrm>
            <a:off x="0" y="2469367"/>
            <a:ext cx="12192002" cy="1981248"/>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Data Science Problem (10%)</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Problem Identification: </a:t>
            </a:r>
            <a:r>
              <a:rPr lang="en-US" sz="2100" dirty="0">
                <a:latin typeface="Calibri" panose="020F0502020204030204" pitchFamily="34" charset="0"/>
                <a:cs typeface="Calibri" panose="020F0502020204030204" pitchFamily="34" charset="0"/>
              </a:rPr>
              <a:t>Clearly articulate a specific problem within the chosen domain, such as predicting patient readmission rates in hospitals. Define the scope and how the study addresses this problem, ensuring clarity and conciseness.</a:t>
            </a:r>
          </a:p>
        </p:txBody>
      </p:sp>
      <p:sp>
        <p:nvSpPr>
          <p:cNvPr id="4" name="TextBox 3">
            <a:extLst>
              <a:ext uri="{FF2B5EF4-FFF2-40B4-BE49-F238E27FC236}">
                <a16:creationId xmlns:a16="http://schemas.microsoft.com/office/drawing/2014/main" id="{2E378F19-D5BA-7EF5-83A9-62159A268305}"/>
              </a:ext>
            </a:extLst>
          </p:cNvPr>
          <p:cNvSpPr txBox="1"/>
          <p:nvPr/>
        </p:nvSpPr>
        <p:spPr>
          <a:xfrm>
            <a:off x="-2" y="4450615"/>
            <a:ext cx="12192002" cy="2465996"/>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Significance and Objectives (10%)</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Significance: </a:t>
            </a:r>
            <a:r>
              <a:rPr lang="en-US" sz="2100" dirty="0">
                <a:latin typeface="Calibri" panose="020F0502020204030204" pitchFamily="34" charset="0"/>
                <a:cs typeface="Calibri" panose="020F0502020204030204" pitchFamily="34" charset="0"/>
              </a:rPr>
              <a:t>Discuss the importance of addressing the identified problem, such as improving healthcare outcomes and reducing costs.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Objectives: </a:t>
            </a:r>
            <a:r>
              <a:rPr lang="en-US" sz="2100" dirty="0">
                <a:latin typeface="Calibri" panose="020F0502020204030204" pitchFamily="34" charset="0"/>
                <a:cs typeface="Calibri" panose="020F0502020204030204" pitchFamily="34" charset="0"/>
              </a:rPr>
              <a:t>List specific aims, such as developing a predictive model to identify patients at high risk of readmission.</a:t>
            </a:r>
          </a:p>
        </p:txBody>
      </p:sp>
      <p:sp>
        <p:nvSpPr>
          <p:cNvPr id="7" name="Title 1">
            <a:extLst>
              <a:ext uri="{FF2B5EF4-FFF2-40B4-BE49-F238E27FC236}">
                <a16:creationId xmlns:a16="http://schemas.microsoft.com/office/drawing/2014/main" id="{F8578C51-22DF-0A3B-FD26-1E23F7FA27BF}"/>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8458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arn(inVertic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inVertical)">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arn(inVertical)">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B6E7D-BE38-8F13-2E27-AB0DB62EAB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F646AA-0C10-8FD7-A0EB-9EE705501C5D}"/>
              </a:ext>
            </a:extLst>
          </p:cNvPr>
          <p:cNvSpPr txBox="1"/>
          <p:nvPr/>
        </p:nvSpPr>
        <p:spPr>
          <a:xfrm>
            <a:off x="-1" y="488173"/>
            <a:ext cx="12192002" cy="4831579"/>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For example) In A Healthcare Domain Case Study</a:t>
            </a:r>
          </a:p>
          <a:p>
            <a:pPr>
              <a:lnSpc>
                <a:spcPct val="150000"/>
              </a:lnSpc>
            </a:pPr>
            <a:r>
              <a:rPr lang="en-US" sz="2600" b="1" dirty="0">
                <a:latin typeface="Calibri" panose="020F0502020204030204" pitchFamily="34" charset="0"/>
                <a:cs typeface="Calibri" panose="020F0502020204030204" pitchFamily="34" charset="0"/>
              </a:rPr>
              <a:t>Dataset Description: </a:t>
            </a:r>
            <a:r>
              <a:rPr lang="en-US" sz="2600" dirty="0">
                <a:latin typeface="Calibri" panose="020F0502020204030204" pitchFamily="34" charset="0"/>
                <a:cs typeface="Calibri" panose="020F0502020204030204" pitchFamily="34" charset="0"/>
              </a:rPr>
              <a:t>The dataset comprises patient records from a local hospital, including age, gender, HbA1c levels, previous hospitalizations, and readmission status within 30 days, totaling nine variables. The dataset's relevance lies in its comprehensive coverage of factors potentially influencing readmissions.</a:t>
            </a:r>
          </a:p>
          <a:p>
            <a:pPr>
              <a:lnSpc>
                <a:spcPct val="150000"/>
              </a:lnSpc>
            </a:pPr>
            <a:r>
              <a:rPr lang="en-US" sz="2600" b="1" dirty="0">
                <a:latin typeface="Calibri" panose="020F0502020204030204" pitchFamily="34" charset="0"/>
                <a:cs typeface="Calibri" panose="020F0502020204030204" pitchFamily="34" charset="0"/>
              </a:rPr>
              <a:t>Significance and Objectives: </a:t>
            </a:r>
            <a:r>
              <a:rPr lang="en-US" sz="2600" dirty="0">
                <a:latin typeface="Calibri" panose="020F0502020204030204" pitchFamily="34" charset="0"/>
                <a:cs typeface="Calibri" panose="020F0502020204030204" pitchFamily="34" charset="0"/>
              </a:rPr>
              <a:t>Addressing this problem is significant as it directly impacts patient health outcomes and healthcare cost-efficiency. The study's objective is to develop an accurate predictive model for hospital readmissions among diabetic patients.</a:t>
            </a:r>
          </a:p>
        </p:txBody>
      </p:sp>
      <p:sp>
        <p:nvSpPr>
          <p:cNvPr id="5" name="Title 1">
            <a:extLst>
              <a:ext uri="{FF2B5EF4-FFF2-40B4-BE49-F238E27FC236}">
                <a16:creationId xmlns:a16="http://schemas.microsoft.com/office/drawing/2014/main" id="{9C27FD40-D496-B282-C380-29884930167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46920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11</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Example:</a:t>
            </a:r>
            <a:r>
              <a:rPr lang="en-US" sz="2800" dirty="0">
                <a:latin typeface="Calibri" panose="020F0502020204030204" pitchFamily="34" charset="0"/>
                <a:cs typeface="Calibri" panose="020F0502020204030204" pitchFamily="34" charset="0"/>
              </a:rPr>
              <a:t> Consider a retail company in Sydney that wants to optimize its inventory management and improve sales forecasting. By following the data science lifecycle: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Understanding:</a:t>
            </a:r>
            <a:r>
              <a:rPr lang="en-US" sz="2800" dirty="0">
                <a:latin typeface="Calibri" panose="020F0502020204030204" pitchFamily="34" charset="0"/>
                <a:cs typeface="Calibri" panose="020F0502020204030204" pitchFamily="34" charset="0"/>
              </a:rPr>
              <a:t> The company identifies its main goal: to reduce inventory costs while ensuring products are always in stock to meet customer demand.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Data Acquisition &amp; Understanding:</a:t>
            </a:r>
            <a:r>
              <a:rPr lang="en-US" sz="2800" dirty="0">
                <a:latin typeface="Calibri" panose="020F0502020204030204" pitchFamily="34" charset="0"/>
                <a:cs typeface="Calibri" panose="020F0502020204030204" pitchFamily="34" charset="0"/>
              </a:rPr>
              <a:t> The company collects data from various sources, such as sales transactions, customer demographics, and market trends. They also gather data from online sales and in-store purchases.</a:t>
            </a:r>
          </a:p>
        </p:txBody>
      </p:sp>
    </p:spTree>
    <p:extLst>
      <p:ext uri="{BB962C8B-B14F-4D97-AF65-F5344CB8AC3E}">
        <p14:creationId xmlns:p14="http://schemas.microsoft.com/office/powerpoint/2010/main" val="1253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374EE-81B1-2A2B-03DC-76E88B3741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23D539-F2B9-538F-F992-772D3B067B8A}"/>
              </a:ext>
            </a:extLst>
          </p:cNvPr>
          <p:cNvSpPr txBox="1"/>
          <p:nvPr/>
        </p:nvSpPr>
        <p:spPr>
          <a:xfrm>
            <a:off x="1" y="660295"/>
            <a:ext cx="12192002" cy="2013885"/>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Analytics Approach and Statistical Techniques (20%)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Approach: </a:t>
            </a:r>
            <a:r>
              <a:rPr lang="en-US" sz="1700" dirty="0">
                <a:latin typeface="Calibri" panose="020F0502020204030204" pitchFamily="34" charset="0"/>
                <a:cs typeface="Calibri" panose="020F0502020204030204" pitchFamily="34" charset="0"/>
              </a:rPr>
              <a:t>Describe the analytics approach, including data preprocessing, exploratory data analysis, and model selection. For instance, using Python for data cleaning, visualization, and machine learning.</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Statistical Techniques: </a:t>
            </a:r>
            <a:r>
              <a:rPr lang="en-US" sz="1700" dirty="0">
                <a:latin typeface="Calibri" panose="020F0502020204030204" pitchFamily="34" charset="0"/>
                <a:cs typeface="Calibri" panose="020F0502020204030204" pitchFamily="34" charset="0"/>
              </a:rPr>
              <a:t>Detail the statistical methods or machine learning algorithms applied, such as logistic regression or random forests, explaining why they are appropriate for the problem.</a:t>
            </a:r>
          </a:p>
        </p:txBody>
      </p:sp>
      <p:sp>
        <p:nvSpPr>
          <p:cNvPr id="5" name="TextBox 4">
            <a:extLst>
              <a:ext uri="{FF2B5EF4-FFF2-40B4-BE49-F238E27FC236}">
                <a16:creationId xmlns:a16="http://schemas.microsoft.com/office/drawing/2014/main" id="{29C82D79-899D-E242-87FF-808919F53DF0}"/>
              </a:ext>
            </a:extLst>
          </p:cNvPr>
          <p:cNvSpPr txBox="1"/>
          <p:nvPr/>
        </p:nvSpPr>
        <p:spPr>
          <a:xfrm>
            <a:off x="2" y="2679736"/>
            <a:ext cx="12192002" cy="1229054"/>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Ethical Considerations (20%)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Ethical Issues: </a:t>
            </a:r>
            <a:r>
              <a:rPr lang="en-US" sz="1700" dirty="0">
                <a:latin typeface="Calibri" panose="020F0502020204030204" pitchFamily="34" charset="0"/>
                <a:cs typeface="Calibri" panose="020F0502020204030204" pitchFamily="34" charset="0"/>
              </a:rPr>
              <a:t>Highlight potential ethical concerns with the dataset or within the domain, such as patient privacy in healthcare data. Discuss how these issues are addressed, ensuring compliance with ethical standards.</a:t>
            </a:r>
          </a:p>
        </p:txBody>
      </p:sp>
      <p:sp>
        <p:nvSpPr>
          <p:cNvPr id="6" name="TextBox 5">
            <a:extLst>
              <a:ext uri="{FF2B5EF4-FFF2-40B4-BE49-F238E27FC236}">
                <a16:creationId xmlns:a16="http://schemas.microsoft.com/office/drawing/2014/main" id="{19F9C730-CB01-CB58-9D4F-383001DEE68F}"/>
              </a:ext>
            </a:extLst>
          </p:cNvPr>
          <p:cNvSpPr txBox="1"/>
          <p:nvPr/>
        </p:nvSpPr>
        <p:spPr>
          <a:xfrm>
            <a:off x="2" y="3908790"/>
            <a:ext cx="12192002" cy="1621470"/>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Content Writing (10%)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Clarity and Organization: </a:t>
            </a:r>
            <a:r>
              <a:rPr lang="en-US" sz="1700" dirty="0">
                <a:latin typeface="Calibri" panose="020F0502020204030204" pitchFamily="34" charset="0"/>
                <a:cs typeface="Calibri" panose="020F0502020204030204" pitchFamily="34" charset="0"/>
              </a:rPr>
              <a:t>Write with clear, concise language, organizing the report logically. Use appropriate technical terminology and ensure the report is free from grammatical errors.</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Formal English: </a:t>
            </a:r>
            <a:r>
              <a:rPr lang="en-US" sz="1700" dirty="0">
                <a:latin typeface="Calibri" panose="020F0502020204030204" pitchFamily="34" charset="0"/>
                <a:cs typeface="Calibri" panose="020F0502020204030204" pitchFamily="34" charset="0"/>
              </a:rPr>
              <a:t>Employ formal English throughout, maintaining academic integrity and professionalism.</a:t>
            </a:r>
          </a:p>
        </p:txBody>
      </p:sp>
      <p:sp>
        <p:nvSpPr>
          <p:cNvPr id="7" name="TextBox 6">
            <a:extLst>
              <a:ext uri="{FF2B5EF4-FFF2-40B4-BE49-F238E27FC236}">
                <a16:creationId xmlns:a16="http://schemas.microsoft.com/office/drawing/2014/main" id="{CFA1B208-EB58-3A11-21BF-FC1A6E5B4783}"/>
              </a:ext>
            </a:extLst>
          </p:cNvPr>
          <p:cNvSpPr txBox="1"/>
          <p:nvPr/>
        </p:nvSpPr>
        <p:spPr>
          <a:xfrm>
            <a:off x="0" y="5530260"/>
            <a:ext cx="12192002" cy="1229054"/>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APA Referencing (10%)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In-text Citations and Reference List: </a:t>
            </a:r>
            <a:r>
              <a:rPr lang="en-US" sz="1700" dirty="0">
                <a:latin typeface="Calibri" panose="020F0502020204030204" pitchFamily="34" charset="0"/>
                <a:cs typeface="Calibri" panose="020F0502020204030204" pitchFamily="34" charset="0"/>
              </a:rPr>
              <a:t>Use APA style for all references accurately. Include a variety of high-quality sources, such as academic journals, to support your case study.</a:t>
            </a:r>
          </a:p>
        </p:txBody>
      </p:sp>
      <p:sp>
        <p:nvSpPr>
          <p:cNvPr id="10" name="Title 1">
            <a:extLst>
              <a:ext uri="{FF2B5EF4-FFF2-40B4-BE49-F238E27FC236}">
                <a16:creationId xmlns:a16="http://schemas.microsoft.com/office/drawing/2014/main" id="{A8D2B160-735A-2813-585A-798E56A61D9B}"/>
              </a:ext>
            </a:extLst>
          </p:cNvPr>
          <p:cNvSpPr>
            <a:spLocks noGrp="1"/>
          </p:cNvSpPr>
          <p:nvPr>
            <p:ph type="title"/>
          </p:nvPr>
        </p:nvSpPr>
        <p:spPr>
          <a:xfrm>
            <a:off x="0" y="0"/>
            <a:ext cx="12192000" cy="580913"/>
          </a:xfrm>
        </p:spPr>
        <p:txBody>
          <a:bodyPr>
            <a:normAutofit/>
          </a:bodyPr>
          <a:lstStyle/>
          <a:p>
            <a:r>
              <a:rPr lang="en-US" sz="3000" b="1" dirty="0">
                <a:latin typeface="Söhne"/>
              </a:rPr>
              <a:t>5. </a:t>
            </a:r>
            <a:r>
              <a:rPr lang="en-AU" sz="3000" b="1" dirty="0">
                <a:latin typeface="Söhne"/>
              </a:rPr>
              <a:t>An Overview of Assessments</a:t>
            </a:r>
          </a:p>
        </p:txBody>
      </p:sp>
    </p:spTree>
    <p:extLst>
      <p:ext uri="{BB962C8B-B14F-4D97-AF65-F5344CB8AC3E}">
        <p14:creationId xmlns:p14="http://schemas.microsoft.com/office/powerpoint/2010/main" val="11901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arn(inVertical)">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arn(inVertic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38CA-60E0-A6B4-97C4-DBBB25B094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B94BA0-9522-47D2-542A-558408746049}"/>
              </a:ext>
            </a:extLst>
          </p:cNvPr>
          <p:cNvSpPr txBox="1"/>
          <p:nvPr/>
        </p:nvSpPr>
        <p:spPr>
          <a:xfrm>
            <a:off x="0" y="947726"/>
            <a:ext cx="12192002" cy="2950744"/>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For example) In A Healthcare Domain Case Study</a:t>
            </a:r>
          </a:p>
          <a:p>
            <a:pPr>
              <a:lnSpc>
                <a:spcPct val="150000"/>
              </a:lnSpc>
            </a:pPr>
            <a:r>
              <a:rPr lang="en-US" sz="2100" b="1" dirty="0">
                <a:latin typeface="Calibri" panose="020F0502020204030204" pitchFamily="34" charset="0"/>
                <a:cs typeface="Calibri" panose="020F0502020204030204" pitchFamily="34" charset="0"/>
              </a:rPr>
              <a:t>Analytics Approach and Statistical Techniques: </a:t>
            </a:r>
            <a:r>
              <a:rPr lang="en-US" sz="2100" dirty="0">
                <a:latin typeface="Calibri" panose="020F0502020204030204" pitchFamily="34" charset="0"/>
                <a:cs typeface="Calibri" panose="020F0502020204030204" pitchFamily="34" charset="0"/>
              </a:rPr>
              <a:t>Our approach includes data cleaning, exploratory data analysis using Python, and applying machine learning algorithms like random forests due to your effectiveness in handling complex, nonlinear relationships among variables.</a:t>
            </a:r>
          </a:p>
          <a:p>
            <a:pPr>
              <a:lnSpc>
                <a:spcPct val="150000"/>
              </a:lnSpc>
            </a:pPr>
            <a:r>
              <a:rPr lang="en-US" sz="2100" b="1" dirty="0">
                <a:latin typeface="Calibri" panose="020F0502020204030204" pitchFamily="34" charset="0"/>
                <a:cs typeface="Calibri" panose="020F0502020204030204" pitchFamily="34" charset="0"/>
              </a:rPr>
              <a:t>Ethical Considerations: </a:t>
            </a:r>
            <a:r>
              <a:rPr lang="en-US" sz="2100" dirty="0">
                <a:latin typeface="Calibri" panose="020F0502020204030204" pitchFamily="34" charset="0"/>
                <a:cs typeface="Calibri" panose="020F0502020204030204" pitchFamily="34" charset="0"/>
              </a:rPr>
              <a:t>Ethical concerns include ensuring patient data privacy and informed consent. Data anonymization and ethical review board approval are steps taken to address these issues.</a:t>
            </a:r>
          </a:p>
        </p:txBody>
      </p:sp>
      <p:sp>
        <p:nvSpPr>
          <p:cNvPr id="3" name="TextBox 2">
            <a:extLst>
              <a:ext uri="{FF2B5EF4-FFF2-40B4-BE49-F238E27FC236}">
                <a16:creationId xmlns:a16="http://schemas.microsoft.com/office/drawing/2014/main" id="{B320D8FD-7A06-45D5-84DF-98B68FC837BA}"/>
              </a:ext>
            </a:extLst>
          </p:cNvPr>
          <p:cNvSpPr txBox="1"/>
          <p:nvPr/>
        </p:nvSpPr>
        <p:spPr>
          <a:xfrm>
            <a:off x="0" y="3898470"/>
            <a:ext cx="12192000" cy="1496500"/>
          </a:xfrm>
          <a:prstGeom prst="rect">
            <a:avLst/>
          </a:prstGeom>
          <a:noFill/>
          <a:ln>
            <a:solidFill>
              <a:srgbClr val="FF0000"/>
            </a:solidFill>
          </a:ln>
        </p:spPr>
        <p:txBody>
          <a:bodyPr wrap="square" rtlCol="0">
            <a:spAutoFit/>
          </a:bodyPr>
          <a:lstStyle/>
          <a:p>
            <a:pPr>
              <a:lnSpc>
                <a:spcPct val="150000"/>
              </a:lnSpc>
            </a:pPr>
            <a:r>
              <a:rPr lang="en-US" sz="2100" dirty="0">
                <a:latin typeface="Calibri" panose="020F0502020204030204" pitchFamily="34" charset="0"/>
                <a:cs typeface="Calibri" panose="020F0502020204030204" pitchFamily="34" charset="0"/>
              </a:rPr>
              <a:t>By meticulously addressing each of these points with depth and clarity, and presenting the information logically and coherently, your submission will meet the high distinction criteria for Assessment 2 in the Introduction to Data Science course.</a:t>
            </a:r>
            <a:endParaRPr lang="en-AU" sz="21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9042A1F1-869A-034B-A7BD-688945F84E9A}"/>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74926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BD6D-5D13-25D6-044C-387CF7F605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231B9C-A75B-9A83-7318-4AA9A9C2F0D6}"/>
              </a:ext>
            </a:extLst>
          </p:cNvPr>
          <p:cNvSpPr txBox="1"/>
          <p:nvPr/>
        </p:nvSpPr>
        <p:spPr>
          <a:xfrm>
            <a:off x="0" y="947726"/>
            <a:ext cx="12192002" cy="5431743"/>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Re-state the Data Science Problem and Dataset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Problem Statement: </a:t>
            </a:r>
            <a:r>
              <a:rPr lang="en-US" sz="2600" dirty="0">
                <a:latin typeface="Calibri" panose="020F0502020204030204" pitchFamily="34" charset="0"/>
                <a:cs typeface="Calibri" panose="020F0502020204030204" pitchFamily="34" charset="0"/>
              </a:rPr>
              <a:t>Clearly reiterate the data science problem identified in Assessment 2. For example, if the problem was predicting customer churn for a telecom company, state this problem again in a concise manner, emphasizing its significance.</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Dataset Description: </a:t>
            </a:r>
            <a:r>
              <a:rPr lang="en-US" sz="2600" dirty="0">
                <a:latin typeface="Calibri" panose="020F0502020204030204" pitchFamily="34" charset="0"/>
                <a:cs typeface="Calibri" panose="020F0502020204030204" pitchFamily="34" charset="0"/>
              </a:rPr>
              <a:t>Describe the dataset chosen for the analysis succinctly, mentioning its relevance to the problem and highlighting its key features, such as the number of observations, variables, and the nature of the data (categorical, numerical, etc.).</a:t>
            </a:r>
          </a:p>
        </p:txBody>
      </p:sp>
      <p:sp>
        <p:nvSpPr>
          <p:cNvPr id="5" name="Title 1">
            <a:extLst>
              <a:ext uri="{FF2B5EF4-FFF2-40B4-BE49-F238E27FC236}">
                <a16:creationId xmlns:a16="http://schemas.microsoft.com/office/drawing/2014/main" id="{88E9DE6B-8CFE-A5B0-741E-1C3AF9F32433}"/>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0901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08162-449D-E0DC-0FE7-AF8A98B110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1FD50E-48A2-5BEB-0C76-2B0689E04947}"/>
              </a:ext>
            </a:extLst>
          </p:cNvPr>
          <p:cNvSpPr txBox="1"/>
          <p:nvPr/>
        </p:nvSpPr>
        <p:spPr>
          <a:xfrm>
            <a:off x="0" y="947726"/>
            <a:ext cx="12192002" cy="4831579"/>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Describe Analytics Approach and Statistical Methods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Analytics Approach: </a:t>
            </a:r>
            <a:r>
              <a:rPr lang="en-US" sz="2600" dirty="0">
                <a:latin typeface="Calibri" panose="020F0502020204030204" pitchFamily="34" charset="0"/>
                <a:cs typeface="Calibri" panose="020F0502020204030204" pitchFamily="34" charset="0"/>
              </a:rPr>
              <a:t>Briefly outline the analytics approach adopted, for example, data cleaning, exploratory data analysis (EDA), and statistical modeling. Mention the programming languages (Python) and libraries used (pandas, NumPy, matplotlib, scikit-learn).</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Statistical Methods:</a:t>
            </a:r>
            <a:r>
              <a:rPr lang="en-US" sz="2600" dirty="0">
                <a:latin typeface="Calibri" panose="020F0502020204030204" pitchFamily="34" charset="0"/>
                <a:cs typeface="Calibri" panose="020F0502020204030204" pitchFamily="34" charset="0"/>
              </a:rPr>
              <a:t> Explain the statistical methods or algorithms applied to address the problem, such as logistic regression for classification. Justify the choice of these methods in the context of the data science problem.</a:t>
            </a:r>
          </a:p>
        </p:txBody>
      </p:sp>
      <p:sp>
        <p:nvSpPr>
          <p:cNvPr id="7" name="Title 1">
            <a:extLst>
              <a:ext uri="{FF2B5EF4-FFF2-40B4-BE49-F238E27FC236}">
                <a16:creationId xmlns:a16="http://schemas.microsoft.com/office/drawing/2014/main" id="{815B3D37-61B3-580A-FDDD-E34506CE1646}"/>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85226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98CBB-C21E-B59A-1EB8-CC18B45B86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7C6D8F-9860-15E3-AC31-F2C812CE3A1E}"/>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Steps Taken for Data Analysis (20%)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Analysis Process: </a:t>
            </a:r>
            <a:r>
              <a:rPr lang="en-US" sz="2600" dirty="0">
                <a:latin typeface="Calibri" panose="020F0502020204030204" pitchFamily="34" charset="0"/>
                <a:cs typeface="Calibri" panose="020F0502020204030204" pitchFamily="34" charset="0"/>
              </a:rPr>
              <a:t>Detail all the steps taken to analyze the data, from initial data cleaning and preparation through to EDA and model building. Include the rationale behind each step and how it contributes to solving the data science problem.</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Python Code Evidence: </a:t>
            </a:r>
            <a:r>
              <a:rPr lang="en-US" sz="2600" dirty="0">
                <a:latin typeface="Calibri" panose="020F0502020204030204" pitchFamily="34" charset="0"/>
                <a:cs typeface="Calibri" panose="020F0502020204030204" pitchFamily="34" charset="0"/>
              </a:rPr>
              <a:t>Mention that the appendix contains Python code snippets and outputs that evidence these steps, ensuring to comment the code for clarity.</a:t>
            </a:r>
          </a:p>
        </p:txBody>
      </p:sp>
      <p:sp>
        <p:nvSpPr>
          <p:cNvPr id="5" name="Title 1">
            <a:extLst>
              <a:ext uri="{FF2B5EF4-FFF2-40B4-BE49-F238E27FC236}">
                <a16:creationId xmlns:a16="http://schemas.microsoft.com/office/drawing/2014/main" id="{0FABB454-5B53-1AF9-0AC9-C92767363427}"/>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24097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3EFD-DA85-CDFA-6688-F722F2B693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F6261B-773A-FD01-1791-FC719AB79736}"/>
              </a:ext>
            </a:extLst>
          </p:cNvPr>
          <p:cNvSpPr txBox="1"/>
          <p:nvPr/>
        </p:nvSpPr>
        <p:spPr>
          <a:xfrm>
            <a:off x="0" y="947726"/>
            <a:ext cx="12192002" cy="4231415"/>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Discuss Results (30%)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Results Presentation: </a:t>
            </a:r>
            <a:r>
              <a:rPr lang="en-US" sz="2600" dirty="0">
                <a:latin typeface="Calibri" panose="020F0502020204030204" pitchFamily="34" charset="0"/>
                <a:cs typeface="Calibri" panose="020F0502020204030204" pitchFamily="34" charset="0"/>
              </a:rPr>
              <a:t>Present the key findings from your analysis, including model performance metrics (e.g., accuracy, precision, recall) and insights derived from the data (patterns, trends, anomalies).</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Evidence Support: </a:t>
            </a:r>
            <a:r>
              <a:rPr lang="en-US" sz="2600" dirty="0">
                <a:latin typeface="Calibri" panose="020F0502020204030204" pitchFamily="34" charset="0"/>
                <a:cs typeface="Calibri" panose="020F0502020204030204" pitchFamily="34" charset="0"/>
              </a:rPr>
              <a:t>Include tables, graphs, and plots generated from the Python codes to substantiate your results. Ensure these visualizations are clearly labeled and accompanied by brief descriptions explaining what they depict.</a:t>
            </a:r>
          </a:p>
        </p:txBody>
      </p:sp>
      <p:sp>
        <p:nvSpPr>
          <p:cNvPr id="5" name="Title 1">
            <a:extLst>
              <a:ext uri="{FF2B5EF4-FFF2-40B4-BE49-F238E27FC236}">
                <a16:creationId xmlns:a16="http://schemas.microsoft.com/office/drawing/2014/main" id="{816CE989-8D0B-16F3-7F1B-6DECDF485DB2}"/>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02827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14BD-3BC7-1E42-23F4-C84D1CB085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0B8222-8283-AD06-6EA6-8A12D3F83323}"/>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Programming Source Codes in Python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Code Documentation: </a:t>
            </a:r>
            <a:r>
              <a:rPr lang="en-US" sz="2600" dirty="0">
                <a:latin typeface="Calibri" panose="020F0502020204030204" pitchFamily="34" charset="0"/>
                <a:cs typeface="Calibri" panose="020F0502020204030204" pitchFamily="34" charset="0"/>
              </a:rPr>
              <a:t>Highlight that your Python source codes are well-commented, making it easy for others to understand the purpose of each section of the code and each function used.</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Error-free Codes: </a:t>
            </a:r>
            <a:r>
              <a:rPr lang="en-US" sz="2600" dirty="0">
                <a:latin typeface="Calibri" panose="020F0502020204030204" pitchFamily="34" charset="0"/>
                <a:cs typeface="Calibri" panose="020F0502020204030204" pitchFamily="34" charset="0"/>
              </a:rPr>
              <a:t>Assert that the submitted Python codes are free of compilation and runtime errors, ensuring the reliability of the analysis results.</a:t>
            </a:r>
          </a:p>
        </p:txBody>
      </p:sp>
      <p:sp>
        <p:nvSpPr>
          <p:cNvPr id="5" name="Title 1">
            <a:extLst>
              <a:ext uri="{FF2B5EF4-FFF2-40B4-BE49-F238E27FC236}">
                <a16:creationId xmlns:a16="http://schemas.microsoft.com/office/drawing/2014/main" id="{3085B1E7-7DB2-0F5D-69B4-CA3C14B91928}"/>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7891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DABB3-66D6-17DE-967D-AE88674576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26B8DF-A360-EB11-693D-2ED30B7F3BE2}"/>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Content Writing (10%)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Writing Quality: </a:t>
            </a:r>
            <a:r>
              <a:rPr lang="en-US" sz="2600" dirty="0">
                <a:latin typeface="Calibri" panose="020F0502020204030204" pitchFamily="34" charset="0"/>
                <a:cs typeface="Calibri" panose="020F0502020204030204" pitchFamily="34" charset="0"/>
              </a:rPr>
              <a:t>Ensure the report is written in a clear, concise, and organized manner, following a logical structure that makes it easy for readers to follow the analysis process and understand the findings.</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Grammar and Spelling: </a:t>
            </a:r>
            <a:r>
              <a:rPr lang="en-US" sz="2600" dirty="0">
                <a:latin typeface="Calibri" panose="020F0502020204030204" pitchFamily="34" charset="0"/>
                <a:cs typeface="Calibri" panose="020F0502020204030204" pitchFamily="34" charset="0"/>
              </a:rPr>
              <a:t>Proofread the report to ensure it is free from grammatical errors and spelling mistakes. Use formal English throughout the document.</a:t>
            </a:r>
          </a:p>
        </p:txBody>
      </p:sp>
      <p:sp>
        <p:nvSpPr>
          <p:cNvPr id="5" name="Title 1">
            <a:extLst>
              <a:ext uri="{FF2B5EF4-FFF2-40B4-BE49-F238E27FC236}">
                <a16:creationId xmlns:a16="http://schemas.microsoft.com/office/drawing/2014/main" id="{88637718-F2B1-0593-53BF-76C496A9E383}"/>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21414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1C52-254E-5EAC-45F4-C2F842E6F0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DA758C-9226-4155-C6E8-F73ECE293DA7}"/>
              </a:ext>
            </a:extLst>
          </p:cNvPr>
          <p:cNvSpPr txBox="1"/>
          <p:nvPr/>
        </p:nvSpPr>
        <p:spPr>
          <a:xfrm>
            <a:off x="0" y="947726"/>
            <a:ext cx="12192002" cy="2430922"/>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APA Referencing (10%)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Referencing: </a:t>
            </a:r>
            <a:r>
              <a:rPr lang="en-US" sz="2600" dirty="0">
                <a:latin typeface="Calibri" panose="020F0502020204030204" pitchFamily="34" charset="0"/>
                <a:cs typeface="Calibri" panose="020F0502020204030204" pitchFamily="34" charset="0"/>
              </a:rPr>
              <a:t>Adhere to the APA style (7</a:t>
            </a:r>
            <a:r>
              <a:rPr lang="en-US" sz="2600" baseline="30000" dirty="0">
                <a:latin typeface="Calibri" panose="020F0502020204030204" pitchFamily="34" charset="0"/>
                <a:cs typeface="Calibri" panose="020F0502020204030204" pitchFamily="34" charset="0"/>
              </a:rPr>
              <a:t>th</a:t>
            </a:r>
            <a:r>
              <a:rPr lang="en-US" sz="2600" dirty="0">
                <a:latin typeface="Calibri" panose="020F0502020204030204" pitchFamily="34" charset="0"/>
                <a:cs typeface="Calibri" panose="020F0502020204030204" pitchFamily="34" charset="0"/>
              </a:rPr>
              <a:t>) for both in-text citations and the reference list. Ensure that all references are high quality and relevant to the subject matter, such as academic papers, reputable industry reports, and authoritative web resources.</a:t>
            </a:r>
          </a:p>
        </p:txBody>
      </p:sp>
      <p:sp>
        <p:nvSpPr>
          <p:cNvPr id="5" name="Title 1">
            <a:extLst>
              <a:ext uri="{FF2B5EF4-FFF2-40B4-BE49-F238E27FC236}">
                <a16:creationId xmlns:a16="http://schemas.microsoft.com/office/drawing/2014/main" id="{1350FE4F-4137-4E9E-16BF-53E44D948986}"/>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96992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CCEB8-E61D-FC12-9A6C-AC5B242F87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A3C002-8A3C-7D90-772B-06E504F37FCA}"/>
              </a:ext>
            </a:extLst>
          </p:cNvPr>
          <p:cNvSpPr txBox="1"/>
          <p:nvPr/>
        </p:nvSpPr>
        <p:spPr>
          <a:xfrm>
            <a:off x="0" y="485147"/>
            <a:ext cx="12192002" cy="5021055"/>
          </a:xfrm>
          <a:prstGeom prst="rect">
            <a:avLst/>
          </a:prstGeom>
          <a:noFill/>
          <a:ln>
            <a:solidFill>
              <a:srgbClr val="FF0000"/>
            </a:solidFill>
          </a:ln>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Assessment 3:</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Introduction: </a:t>
            </a:r>
            <a:r>
              <a:rPr lang="en-US" sz="2400" dirty="0">
                <a:latin typeface="Calibri" panose="020F0502020204030204" pitchFamily="34" charset="0"/>
                <a:cs typeface="Calibri" panose="020F0502020204030204" pitchFamily="34" charset="0"/>
              </a:rPr>
              <a:t>Restate the data science problem and dataset.</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Analytics Approach: </a:t>
            </a:r>
            <a:r>
              <a:rPr lang="en-US" sz="2400" dirty="0">
                <a:latin typeface="Calibri" panose="020F0502020204030204" pitchFamily="34" charset="0"/>
                <a:cs typeface="Calibri" panose="020F0502020204030204" pitchFamily="34" charset="0"/>
              </a:rPr>
              <a:t>Describe the analytics approach and statistical methods used.</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Data Analysis Process: </a:t>
            </a:r>
            <a:r>
              <a:rPr lang="en-US" sz="2400" dirty="0">
                <a:latin typeface="Calibri" panose="020F0502020204030204" pitchFamily="34" charset="0"/>
                <a:cs typeface="Calibri" panose="020F0502020204030204" pitchFamily="34" charset="0"/>
              </a:rPr>
              <a:t>Detail the steps taken to analyze the data, supported by Python code snippets in the appendix.</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Results Discussion: </a:t>
            </a:r>
            <a:r>
              <a:rPr lang="en-US" sz="2400" dirty="0">
                <a:latin typeface="Calibri" panose="020F0502020204030204" pitchFamily="34" charset="0"/>
                <a:cs typeface="Calibri" panose="020F0502020204030204" pitchFamily="34" charset="0"/>
              </a:rPr>
              <a:t>Present and discuss the analysis results, including visual evidence.</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Conclusion: </a:t>
            </a:r>
            <a:r>
              <a:rPr lang="en-US" sz="2400" dirty="0">
                <a:latin typeface="Calibri" panose="020F0502020204030204" pitchFamily="34" charset="0"/>
                <a:cs typeface="Calibri" panose="020F0502020204030204" pitchFamily="34" charset="0"/>
              </a:rPr>
              <a:t>Summarize the key findings and your implications for the data science problem.</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Appendices: </a:t>
            </a:r>
            <a:r>
              <a:rPr lang="en-US" sz="2400" dirty="0">
                <a:latin typeface="Calibri" panose="020F0502020204030204" pitchFamily="34" charset="0"/>
                <a:cs typeface="Calibri" panose="020F0502020204030204" pitchFamily="34" charset="0"/>
              </a:rPr>
              <a:t>Include Python code with comments and any additional materials.</a:t>
            </a:r>
          </a:p>
          <a:p>
            <a:pPr>
              <a:lnSpc>
                <a:spcPct val="150000"/>
              </a:lnSpc>
            </a:pPr>
            <a:r>
              <a:rPr lang="en-US" sz="2400" dirty="0">
                <a:latin typeface="Calibri" panose="020F0502020204030204" pitchFamily="34" charset="0"/>
                <a:cs typeface="Calibri" panose="020F0502020204030204" pitchFamily="34" charset="0"/>
              </a:rPr>
              <a:t>References: List all references in APA (7</a:t>
            </a:r>
            <a:r>
              <a:rPr lang="en-US" sz="2400" baseline="30000" dirty="0">
                <a:latin typeface="Calibri" panose="020F0502020204030204" pitchFamily="34" charset="0"/>
                <a:cs typeface="Calibri" panose="020F0502020204030204" pitchFamily="34" charset="0"/>
              </a:rPr>
              <a:t>th</a:t>
            </a:r>
            <a:r>
              <a:rPr lang="en-US" sz="2400" dirty="0">
                <a:latin typeface="Calibri" panose="020F0502020204030204" pitchFamily="34" charset="0"/>
                <a:cs typeface="Calibri" panose="020F0502020204030204" pitchFamily="34" charset="0"/>
              </a:rPr>
              <a:t>) format.</a:t>
            </a:r>
          </a:p>
        </p:txBody>
      </p:sp>
      <p:sp>
        <p:nvSpPr>
          <p:cNvPr id="6" name="Title 1">
            <a:extLst>
              <a:ext uri="{FF2B5EF4-FFF2-40B4-BE49-F238E27FC236}">
                <a16:creationId xmlns:a16="http://schemas.microsoft.com/office/drawing/2014/main" id="{6B70FB49-D714-1C71-3B31-DD579A7661CC}"/>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8958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12</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Wrangling, Exploration &amp; Cleaning: </a:t>
            </a:r>
            <a:r>
              <a:rPr lang="en-US" sz="2800" dirty="0">
                <a:latin typeface="Calibri" panose="020F0502020204030204" pitchFamily="34" charset="0"/>
                <a:cs typeface="Calibri" panose="020F0502020204030204" pitchFamily="34" charset="0"/>
              </a:rPr>
              <a:t>The collected data is cleaned and preprocessed to ensure accuracy. This includes removing duplicates, handling missing values, and transforming data into a suitable format.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Feature Engineering: </a:t>
            </a:r>
            <a:r>
              <a:rPr lang="en-US" sz="2800" dirty="0">
                <a:latin typeface="Calibri" panose="020F0502020204030204" pitchFamily="34" charset="0"/>
                <a:cs typeface="Calibri" panose="020F0502020204030204" pitchFamily="34" charset="0"/>
              </a:rPr>
              <a:t>Relevant features are selected, such as seasonal trends, promotional impacts, and customer purchasing behavior. Temporal features like holidays and weather conditions that might affect sales are also included.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Modeling: </a:t>
            </a:r>
            <a:r>
              <a:rPr lang="en-US" sz="2800" dirty="0">
                <a:latin typeface="Calibri" panose="020F0502020204030204" pitchFamily="34" charset="0"/>
                <a:cs typeface="Calibri" panose="020F0502020204030204" pitchFamily="34" charset="0"/>
              </a:rPr>
              <a:t>Various predictive models are developed to forecast future sales. Techniques like time series analysis, regression models, and machine learning algorithms are applied to identify patterns and trends.</a:t>
            </a:r>
          </a:p>
        </p:txBody>
      </p:sp>
    </p:spTree>
    <p:extLst>
      <p:ext uri="{BB962C8B-B14F-4D97-AF65-F5344CB8AC3E}">
        <p14:creationId xmlns:p14="http://schemas.microsoft.com/office/powerpoint/2010/main" val="12494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CCEB8-E61D-FC12-9A6C-AC5B242F87D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B70FB49-D714-1C71-3B31-DD579A7661CC}"/>
              </a:ext>
            </a:extLst>
          </p:cNvPr>
          <p:cNvSpPr>
            <a:spLocks noGrp="1"/>
          </p:cNvSpPr>
          <p:nvPr>
            <p:ph type="title"/>
          </p:nvPr>
        </p:nvSpPr>
        <p:spPr>
          <a:xfrm>
            <a:off x="0" y="0"/>
            <a:ext cx="12192000" cy="580913"/>
          </a:xfrm>
        </p:spPr>
        <p:txBody>
          <a:bodyPr>
            <a:normAutofit/>
          </a:bodyPr>
          <a:lstStyle/>
          <a:p>
            <a:r>
              <a:rPr lang="en-US" sz="3000" b="1" dirty="0">
                <a:latin typeface="Söhne"/>
              </a:rPr>
              <a:t>6</a:t>
            </a:r>
            <a:r>
              <a:rPr lang="en-AU" sz="3000" b="1" dirty="0">
                <a:latin typeface="Söhne"/>
              </a:rPr>
              <a:t>. Learning Activities</a:t>
            </a:r>
          </a:p>
        </p:txBody>
      </p:sp>
      <p:pic>
        <p:nvPicPr>
          <p:cNvPr id="4" name="Picture 3">
            <a:extLst>
              <a:ext uri="{FF2B5EF4-FFF2-40B4-BE49-F238E27FC236}">
                <a16:creationId xmlns:a16="http://schemas.microsoft.com/office/drawing/2014/main" id="{4D554171-658F-ACDA-F35E-A897ADD4FD9F}"/>
              </a:ext>
            </a:extLst>
          </p:cNvPr>
          <p:cNvPicPr>
            <a:picLocks noChangeAspect="1"/>
          </p:cNvPicPr>
          <p:nvPr/>
        </p:nvPicPr>
        <p:blipFill rotWithShape="1">
          <a:blip r:embed="rId2"/>
          <a:srcRect l="32118" t="28863" r="14412" b="7765"/>
          <a:stretch/>
        </p:blipFill>
        <p:spPr>
          <a:xfrm>
            <a:off x="2341582" y="926054"/>
            <a:ext cx="7508836" cy="5005892"/>
          </a:xfrm>
          <a:prstGeom prst="rect">
            <a:avLst/>
          </a:prstGeom>
        </p:spPr>
      </p:pic>
    </p:spTree>
    <p:extLst>
      <p:ext uri="{BB962C8B-B14F-4D97-AF65-F5344CB8AC3E}">
        <p14:creationId xmlns:p14="http://schemas.microsoft.com/office/powerpoint/2010/main" val="17605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13</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Model Evaluation: </a:t>
            </a:r>
            <a:r>
              <a:rPr lang="en-US" sz="2800" dirty="0">
                <a:latin typeface="Calibri" panose="020F0502020204030204" pitchFamily="34" charset="0"/>
                <a:cs typeface="Calibri" panose="020F0502020204030204" pitchFamily="34" charset="0"/>
              </a:rPr>
              <a:t>The models are evaluated using historical data to ensure accuracy and reliability. Metrics such as Mean Absolute Error (MAE) and Root Mean Squared Error (RMSE) are used to compare model performance.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Deployment: </a:t>
            </a:r>
            <a:r>
              <a:rPr lang="en-US" sz="2800" dirty="0">
                <a:latin typeface="Calibri" panose="020F0502020204030204" pitchFamily="34" charset="0"/>
                <a:cs typeface="Calibri" panose="020F0502020204030204" pitchFamily="34" charset="0"/>
              </a:rPr>
              <a:t>The best-performing model is deployed into a production environment. The company integrates this model with its inventory management system to provide real-time recommendations on stock levels.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Scoring, Performance Monitoring: </a:t>
            </a:r>
            <a:r>
              <a:rPr lang="en-US" sz="2800" dirty="0">
                <a:latin typeface="Calibri" panose="020F0502020204030204" pitchFamily="34" charset="0"/>
                <a:cs typeface="Calibri" panose="020F0502020204030204" pitchFamily="34" charset="0"/>
              </a:rPr>
              <a:t>The deployed model is continuously monitored to ensure it performs well over time. Regular updates and retraining are done based on new data to maintain accuracy.</a:t>
            </a:r>
          </a:p>
        </p:txBody>
      </p:sp>
    </p:spTree>
    <p:extLst>
      <p:ext uri="{BB962C8B-B14F-4D97-AF65-F5344CB8AC3E}">
        <p14:creationId xmlns:p14="http://schemas.microsoft.com/office/powerpoint/2010/main" val="258296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14</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325717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By following this lifecycle, the retail company can make data-driven decisions to manage inventory effectively, reduce overstock and stockouts, and ultimately improve customer satisfaction and profitability. For example, the model might predict a surge in demand for certain products during the holiday season, prompting the company to adjust its inventory levels accordingly.</a:t>
            </a:r>
          </a:p>
        </p:txBody>
      </p:sp>
    </p:spTree>
    <p:extLst>
      <p:ext uri="{BB962C8B-B14F-4D97-AF65-F5344CB8AC3E}">
        <p14:creationId xmlns:p14="http://schemas.microsoft.com/office/powerpoint/2010/main" val="417420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6B96C-40F3-2314-640F-4944813DB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C9A10-04A1-31A8-3CFA-CCF5A926062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11C657E-240D-D5BD-2867-B5FA27180198}"/>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1. Discovery Phase (Define the Business Objective)</a:t>
            </a:r>
          </a:p>
          <a:p>
            <a:pPr marL="285750" indent="-28575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Framing the Problem:</a:t>
            </a:r>
            <a:r>
              <a:rPr lang="en-US" sz="2600" dirty="0">
                <a:latin typeface="Calibri" panose="020F0502020204030204" pitchFamily="34" charset="0"/>
                <a:cs typeface="Calibri" panose="020F0502020204030204" pitchFamily="34" charset="0"/>
              </a:rPr>
              <a:t> Framing the problem is the foundational step in the data science lifecycle. It involves understanding and defining the business or research problem that the project aims to solve. This step is crucial because it sets the direction for all subsequent activities. A well-defined problem statement helps to align the project's objectives with the overall goals of the organization or the specific research questions being addressed.</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139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3608-4B32-F05E-515D-BA8035E64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AFF9D-92CD-1993-BE83-87847DBCB20C}"/>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A80C81A-801F-78A2-80FC-66124BBD447F}"/>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Real-World Example: </a:t>
            </a:r>
            <a:r>
              <a:rPr lang="en-US" sz="2600" dirty="0">
                <a:latin typeface="Calibri" panose="020F0502020204030204" pitchFamily="34" charset="0"/>
                <a:cs typeface="Calibri" panose="020F0502020204030204" pitchFamily="34" charset="0"/>
              </a:rPr>
              <a:t>Consider a retail company looking to increase its sales. If the problem is framed as "increase sales," the project might focus broadly on various aspects, such as marketing strategies, product placements, or customer engagement. However, if it's more specifically framed as "increase online sales through personalized recommendations," the project now has a clear direction focusing on data related to customer preferences, online shopping behavior, and product matching algorithms. This shows how defining the objective shapes the project's scope and the analytical methods used.</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91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36E5D-8BA1-F2A9-4346-C8DAD9815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7CCC6-9451-ED5D-3A94-7F9D820123B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DF740BF-4312-B223-1798-B34A12907CBF}"/>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Identifying the Key Stakeholders</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Identifying key stakeholders is about recognizing all parties with a vested interest in the project's outcome. Stakeholders can include executives, project managers, marketing teams, customers, and even regulatory bodies. Understanding who the stakeholders are is essential for several reasons: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helps tailor the project's success criteria to meet stakeholders' expectations.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ensures that the project requirements are comprehensive and consider all business aspects.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facilitates effective communication throughout the project, ensuring that feedback and insights from various perspectives are incorporated into the decision-making process.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79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63510-C1F1-3262-4CB4-148E15AEB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5325D-229F-6837-2CDF-C3D02EBFDE3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AA286C91-F5FA-4ECE-497D-B5BD57379015}"/>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For instance, in a project aimed at reducing customer churn, stakeholders might include the customer service team, which can provide insights into common complaints; the sales team, which understands customer needs; and the IT department, which ensures the data infrastructure supports the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628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052C-F482-494F-2CDA-EC12070FD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C7A7B-DB74-18DA-1359-80B231F574C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363E6695-B91D-625A-932C-B232A419D37A}"/>
              </a:ext>
            </a:extLst>
          </p:cNvPr>
          <p:cNvSpPr>
            <a:spLocks/>
          </p:cNvSpPr>
          <p:nvPr/>
        </p:nvSpPr>
        <p:spPr>
          <a:xfrm>
            <a:off x="0" y="1926266"/>
            <a:ext cx="12191999" cy="4931734"/>
          </a:xfrm>
          <a:prstGeom prst="rect">
            <a:avLst/>
          </a:prstGeom>
          <a:ln>
            <a:solidFill>
              <a:schemeClr val="accent1"/>
            </a:solidFill>
          </a:ln>
        </p:spPr>
        <p:txBody>
          <a:bodyPr>
            <a:noAutofit/>
          </a:bodyPr>
          <a:lstStyle/>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Identifying the Potential Data Sources</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This step involves determining where the necessary data can be sourced from, assessing its relevance to the problem at hand, and understanding the challenges related to accessing and using this data. Data sources can be internal, such as sales records, customer databases, and interaction logs, or external, like social media, public datasets, and third-party data providers.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0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41A5-4B9D-3356-1691-0BCC40E3C593}"/>
              </a:ext>
            </a:extLst>
          </p:cNvPr>
          <p:cNvSpPr>
            <a:spLocks noGrp="1"/>
          </p:cNvSpPr>
          <p:nvPr>
            <p:ph type="title"/>
          </p:nvPr>
        </p:nvSpPr>
        <p:spPr>
          <a:xfrm>
            <a:off x="1033538" y="0"/>
            <a:ext cx="10348598" cy="1594693"/>
          </a:xfrm>
        </p:spPr>
        <p:txBody>
          <a:bodyPr anchor="b">
            <a:normAutofit fontScale="90000"/>
          </a:bodyPr>
          <a:lstStyle/>
          <a:p>
            <a:r>
              <a:rPr lang="en-US" sz="5400" b="1" dirty="0">
                <a:latin typeface="Calibri" panose="020F0502020204030204" pitchFamily="34" charset="0"/>
                <a:cs typeface="Calibri" panose="020F0502020204030204" pitchFamily="34" charset="0"/>
              </a:rPr>
              <a:t>Week 2 (Module 2): </a:t>
            </a:r>
            <a:br>
              <a:rPr lang="en-US" sz="5400" b="1" dirty="0">
                <a:latin typeface="Calibri" panose="020F0502020204030204" pitchFamily="34" charset="0"/>
                <a:cs typeface="Calibri" panose="020F0502020204030204" pitchFamily="34" charset="0"/>
              </a:rPr>
            </a:br>
            <a:r>
              <a:rPr lang="en-US" sz="5400" b="1" dirty="0">
                <a:latin typeface="Calibri" panose="020F0502020204030204" pitchFamily="34" charset="0"/>
                <a:cs typeface="Calibri" panose="020F0502020204030204" pitchFamily="34" charset="0"/>
              </a:rPr>
              <a:t>Data Science Lifecycle and Ecosystem</a:t>
            </a:r>
            <a:endParaRPr lang="en-AU" sz="5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E4FAA23-31DB-1D0B-1793-968CAD28CDB1}"/>
              </a:ext>
            </a:extLst>
          </p:cNvPr>
          <p:cNvSpPr>
            <a:spLocks noGrp="1"/>
          </p:cNvSpPr>
          <p:nvPr>
            <p:ph idx="1"/>
          </p:nvPr>
        </p:nvSpPr>
        <p:spPr>
          <a:xfrm>
            <a:off x="1171124" y="1594693"/>
            <a:ext cx="9849751" cy="5263307"/>
          </a:xfrm>
        </p:spPr>
        <p:txBody>
          <a:bodyPr anchor="ctr">
            <a:noAutofit/>
          </a:bodyPr>
          <a:lstStyle/>
          <a:p>
            <a:pPr marL="0" indent="0">
              <a:buNone/>
            </a:pPr>
            <a:r>
              <a:rPr lang="en-US" sz="2600" i="0" dirty="0">
                <a:solidFill>
                  <a:srgbClr val="0F0F0F"/>
                </a:solidFill>
                <a:effectLst/>
                <a:latin typeface="Calibri" panose="020F0502020204030204" pitchFamily="34" charset="0"/>
                <a:cs typeface="Calibri" panose="020F0502020204030204" pitchFamily="34" charset="0"/>
              </a:rPr>
              <a:t>1. Introduction to the Data Science Lifecycle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2. Description of the Data Science Lifecycle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3. Multiple-Choice Questions</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4. Exercise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5. An Overview of Assessments</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6. Learning Activities</a:t>
            </a:r>
          </a:p>
        </p:txBody>
      </p:sp>
    </p:spTree>
    <p:extLst>
      <p:ext uri="{BB962C8B-B14F-4D97-AF65-F5344CB8AC3E}">
        <p14:creationId xmlns:p14="http://schemas.microsoft.com/office/powerpoint/2010/main" val="390088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B98DA-77B3-84E5-A230-C2ECEC458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65CA9-2A7B-775F-AD49-FBD96177EFC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A390530-2976-07FB-15CF-1B464BA270AD}"/>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Strategies for assessing data sources include:</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Evaluating the quality and completeness of the data to ensure it can support the analysis needed.</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Considering the ethical and legal implications of using the data, especially with respect to privacy concerns and data protection regulations.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Understanding the technical aspects of data integration, such as compatibility with existing systems and the need for data cleaning and preprocessing.</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130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F4C92-861B-16D4-165C-A7463A6457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699F4-95BE-1DC2-6AB2-AF1B340AB71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D19FE3F-E44C-7BA5-EE47-AEF0B762D677}"/>
              </a:ext>
            </a:extLst>
          </p:cNvPr>
          <p:cNvSpPr>
            <a:spLocks/>
          </p:cNvSpPr>
          <p:nvPr/>
        </p:nvSpPr>
        <p:spPr>
          <a:xfrm>
            <a:off x="1" y="1132589"/>
            <a:ext cx="12191999" cy="2913709"/>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Example: </a:t>
            </a:r>
            <a:r>
              <a:rPr lang="en-US" sz="2600" dirty="0">
                <a:latin typeface="Calibri" panose="020F0502020204030204" pitchFamily="34" charset="0"/>
                <a:cs typeface="Calibri" panose="020F0502020204030204" pitchFamily="34" charset="0"/>
              </a:rPr>
              <a:t>For a project aiming to improve supply chain efficiency, potential data sources might include internal inventory management systems, supplier databases, and external market trend reports. Assessing these sources involves ensuring the data is current, accurate, and detailed enough to identify bottlenecks or inefficiencies in the supply chain process.</a:t>
            </a:r>
            <a:endParaRPr lang="en-AU" sz="26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60CE65A1-6A96-9048-9704-BB93F82CFADB}"/>
              </a:ext>
            </a:extLst>
          </p:cNvPr>
          <p:cNvSpPr>
            <a:spLocks/>
          </p:cNvSpPr>
          <p:nvPr/>
        </p:nvSpPr>
        <p:spPr>
          <a:xfrm>
            <a:off x="-1524" y="4055442"/>
            <a:ext cx="12191999" cy="2802558"/>
          </a:xfrm>
          <a:prstGeom prst="rect">
            <a:avLst/>
          </a:prstGeom>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In summary, the Discovery Phase is about setting a clear direction for the project by understanding the problem, knowing who has a stake in its success, and identifying where to get the data that will inform your analysis. This phase lays the groundwork for all subsequent steps in the data science lifecycle, ensuring that efforts are aligned with the project's goals and are based on solid, accessible data foundations.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45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5BCA9-4948-EB55-D8D1-3F1FB7947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4C2EC-4F81-2D57-7C06-B909AC929F0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2956C00-CB42-0F47-C851-891A9183D0A6}"/>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2. Data Acquisition &amp; Preparation Phase</a:t>
            </a:r>
          </a:p>
          <a:p>
            <a:pPr marL="285750" indent="-285750" algn="just" defTabSz="850392">
              <a:lnSpc>
                <a:spcPct val="150000"/>
              </a:lnSpc>
              <a:spcAft>
                <a:spcPts val="600"/>
              </a:spcAft>
              <a:buFont typeface="Arial" panose="020B0604020202020204" pitchFamily="34" charset="0"/>
              <a:buChar char="•"/>
            </a:pPr>
            <a:r>
              <a:rPr lang="en-US" sz="2300" dirty="0">
                <a:latin typeface="Calibri" panose="020F0502020204030204" pitchFamily="34" charset="0"/>
                <a:cs typeface="Calibri" panose="020F0502020204030204" pitchFamily="34" charset="0"/>
              </a:rPr>
              <a:t>The Data Acquisition and Preparation Phase is a critical step in the data science lifecycle that directly impacts the quality of insights derived from data analysis. This phase involves two major components: acquiring the necessary data and preparing it for analysis. Let’s delve into each aspect:</a:t>
            </a:r>
          </a:p>
          <a:p>
            <a:pPr marL="285750" indent="-285750" algn="just" defTabSz="850392">
              <a:lnSpc>
                <a:spcPct val="150000"/>
              </a:lnSpc>
              <a:spcAft>
                <a:spcPts val="600"/>
              </a:spcAft>
              <a:buFont typeface="Arial" panose="020B0604020202020204" pitchFamily="34" charset="0"/>
              <a:buChar char="•"/>
            </a:pPr>
            <a:r>
              <a:rPr lang="en-US" sz="2300" dirty="0">
                <a:latin typeface="Calibri" panose="020F0502020204030204" pitchFamily="34" charset="0"/>
                <a:cs typeface="Calibri" panose="020F0502020204030204" pitchFamily="34" charset="0"/>
              </a:rPr>
              <a:t>Data Acquisition is the process of identifying and gathering the required datasets for your project. This step can involve collecting data from various sources, including internal databases (such as sales records or customer interactions), external sources (like social media platforms, public datasets, or third-party data providers), and even real-time data streams.</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95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1BE03-ED27-EFF4-5CC7-70E6FC3A6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B3D6-1388-427C-4001-5C9D0BBB1B8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2C8D155-3B73-F7A7-FBD0-44E3FB81568E}"/>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Methods for Identifying and Gathering Datasets:</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Internal Sources:</a:t>
            </a:r>
            <a:r>
              <a:rPr lang="en-US" sz="2400" dirty="0">
                <a:latin typeface="Calibri" panose="020F0502020204030204" pitchFamily="34" charset="0"/>
                <a:cs typeface="Calibri" panose="020F0502020204030204" pitchFamily="34" charset="0"/>
              </a:rPr>
              <a:t> Utilize SQL queries to extract data from company databases, ensuring you have access to accurate and relevant information.</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External Sources: </a:t>
            </a:r>
            <a:r>
              <a:rPr lang="en-US" sz="2400" dirty="0">
                <a:latin typeface="Calibri" panose="020F0502020204030204" pitchFamily="34" charset="0"/>
                <a:cs typeface="Calibri" panose="020F0502020204030204" pitchFamily="34" charset="0"/>
              </a:rPr>
              <a:t>Use APIs (Application Programming Interfaces) to collect data from external websites or platforms, or download datasets from public repositories.</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Real-time Data Streams:</a:t>
            </a:r>
            <a:r>
              <a:rPr lang="en-US" sz="2400" dirty="0">
                <a:latin typeface="Calibri" panose="020F0502020204030204" pitchFamily="34" charset="0"/>
                <a:cs typeface="Calibri" panose="020F0502020204030204" pitchFamily="34" charset="0"/>
              </a:rPr>
              <a:t> Implement data streaming tools to capture live data, useful in projects requiring up-to-the-minute data, like fraud detection or social media monitoring.</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44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3A2B9-AEE3-EA65-E164-92849BAF1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37F807-A9C4-5826-3D75-76913313A55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0B08009-DFA9-EA03-F61D-117D0C770F59}"/>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Common Challenges: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Ensuring data quality and relevance to the project goals.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Dealing with large volumes of data, requiring efficient storage and processing capabilities.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Navigating legal and ethical considerations, particularly when dealing with personal or sensitive information.</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87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E6A5F-CA74-36C0-D3E0-C735E5DB8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EFEBF-1A96-8A8B-BF05-9CE57ECCAF6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C1E60620-CFB1-D742-22AD-7A735FAB30EF}"/>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Data Preparation</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Once data is acquired, it needs to be prepared or "cleaned" to ensure it is suitable for analysis. Data preparation can include handling missing values, removing duplicates, correcting errors, and transforming data into a usable format.</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15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41B94-EDB4-9B7B-A4E3-2487F4B20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EAC43-5DE1-09FA-25EF-77741E2F309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FC6C996-4A2A-1B43-BB86-E696895F855E}"/>
              </a:ext>
            </a:extLst>
          </p:cNvPr>
          <p:cNvSpPr>
            <a:spLocks/>
          </p:cNvSpPr>
          <p:nvPr/>
        </p:nvSpPr>
        <p:spPr>
          <a:xfrm>
            <a:off x="-1524"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Techniques and Tools: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Cleaning Data:</a:t>
            </a:r>
            <a:r>
              <a:rPr lang="en-US" sz="2200" dirty="0">
                <a:latin typeface="Calibri" panose="020F0502020204030204" pitchFamily="34" charset="0"/>
                <a:cs typeface="Calibri" panose="020F0502020204030204" pitchFamily="34" charset="0"/>
              </a:rPr>
              <a:t> Identify and address issues like missing values, outliers, and inconsistencies using Python or R libraries such as pandas or </a:t>
            </a:r>
            <a:r>
              <a:rPr lang="en-US" sz="2200" dirty="0" err="1">
                <a:latin typeface="Calibri" panose="020F0502020204030204" pitchFamily="34" charset="0"/>
                <a:cs typeface="Calibri" panose="020F0502020204030204" pitchFamily="34" charset="0"/>
              </a:rPr>
              <a:t>dplyr</a:t>
            </a:r>
            <a:r>
              <a:rPr lang="en-US" sz="2200" dirty="0">
                <a:latin typeface="Calibri" panose="020F0502020204030204" pitchFamily="34" charset="0"/>
                <a:cs typeface="Calibri" panose="020F0502020204030204" pitchFamily="34" charset="0"/>
              </a:rPr>
              <a: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Data Transformation:</a:t>
            </a:r>
            <a:r>
              <a:rPr lang="en-US" sz="2200" dirty="0">
                <a:latin typeface="Calibri" panose="020F0502020204030204" pitchFamily="34" charset="0"/>
                <a:cs typeface="Calibri" panose="020F0502020204030204" pitchFamily="34" charset="0"/>
              </a:rPr>
              <a:t> Convert data into the necessary format for analysis, which may include normalizing scales, encoding categorical variables, or creating new variables through feature engineering.</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Integration:</a:t>
            </a:r>
            <a:r>
              <a:rPr lang="en-US" sz="2200" dirty="0">
                <a:latin typeface="Calibri" panose="020F0502020204030204" pitchFamily="34" charset="0"/>
                <a:cs typeface="Calibri" panose="020F0502020204030204" pitchFamily="34" charset="0"/>
              </a:rPr>
              <a:t> Combine data from multiple sources to create a comprehensive dataset, using tools like SQL for database merges or pandas in Python for joining tables.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415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127EEC-7099-C696-4B52-FD3462C44F9A}"/>
              </a:ext>
            </a:extLst>
          </p:cNvPr>
          <p:cNvSpPr txBox="1"/>
          <p:nvPr/>
        </p:nvSpPr>
        <p:spPr>
          <a:xfrm>
            <a:off x="200246" y="767522"/>
            <a:ext cx="2299114" cy="6031908"/>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Exploration and Cleaning</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Import the Data</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 Python libraries like pandas to import the CSV file.</a:t>
            </a:r>
          </a:p>
        </p:txBody>
      </p:sp>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pic>
        <p:nvPicPr>
          <p:cNvPr id="5" name="Picture 4">
            <a:extLst>
              <a:ext uri="{FF2B5EF4-FFF2-40B4-BE49-F238E27FC236}">
                <a16:creationId xmlns:a16="http://schemas.microsoft.com/office/drawing/2014/main" id="{76E958F7-138C-E344-77DA-60209B61B915}"/>
              </a:ext>
            </a:extLst>
          </p:cNvPr>
          <p:cNvPicPr>
            <a:picLocks noChangeAspect="1"/>
          </p:cNvPicPr>
          <p:nvPr/>
        </p:nvPicPr>
        <p:blipFill rotWithShape="1">
          <a:blip r:embed="rId2"/>
          <a:srcRect r="7618" b="5255"/>
          <a:stretch/>
        </p:blipFill>
        <p:spPr>
          <a:xfrm>
            <a:off x="2499360" y="767522"/>
            <a:ext cx="9692640" cy="6031908"/>
          </a:xfrm>
          <a:prstGeom prst="rect">
            <a:avLst/>
          </a:prstGeom>
        </p:spPr>
      </p:pic>
    </p:spTree>
    <p:extLst>
      <p:ext uri="{BB962C8B-B14F-4D97-AF65-F5344CB8AC3E}">
        <p14:creationId xmlns:p14="http://schemas.microsoft.com/office/powerpoint/2010/main" val="2248518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pic>
        <p:nvPicPr>
          <p:cNvPr id="6" name="Picture 5">
            <a:extLst>
              <a:ext uri="{FF2B5EF4-FFF2-40B4-BE49-F238E27FC236}">
                <a16:creationId xmlns:a16="http://schemas.microsoft.com/office/drawing/2014/main" id="{95BD7C90-8D1C-8E06-4EAA-89DB42CE978A}"/>
              </a:ext>
            </a:extLst>
          </p:cNvPr>
          <p:cNvPicPr>
            <a:picLocks noChangeAspect="1"/>
          </p:cNvPicPr>
          <p:nvPr/>
        </p:nvPicPr>
        <p:blipFill rotWithShape="1">
          <a:blip r:embed="rId2"/>
          <a:srcRect b="5882"/>
          <a:stretch/>
        </p:blipFill>
        <p:spPr>
          <a:xfrm>
            <a:off x="2043953" y="767522"/>
            <a:ext cx="10158207" cy="5377874"/>
          </a:xfrm>
          <a:prstGeom prst="rect">
            <a:avLst/>
          </a:prstGeom>
        </p:spPr>
      </p:pic>
      <p:sp>
        <p:nvSpPr>
          <p:cNvPr id="7" name="Rectangle: Rounded Corners 6">
            <a:extLst>
              <a:ext uri="{FF2B5EF4-FFF2-40B4-BE49-F238E27FC236}">
                <a16:creationId xmlns:a16="http://schemas.microsoft.com/office/drawing/2014/main" id="{1DC15E4C-A650-572F-D05D-D3B9E8EC4464}"/>
              </a:ext>
            </a:extLst>
          </p:cNvPr>
          <p:cNvSpPr/>
          <p:nvPr/>
        </p:nvSpPr>
        <p:spPr>
          <a:xfrm>
            <a:off x="4444911" y="1785642"/>
            <a:ext cx="3859619" cy="297711"/>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000697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3" name="TextBox 2">
            <a:extLst>
              <a:ext uri="{FF2B5EF4-FFF2-40B4-BE49-F238E27FC236}">
                <a16:creationId xmlns:a16="http://schemas.microsoft.com/office/drawing/2014/main" id="{934ABD6B-7CDF-F93C-7BD6-81DA1F65C894}"/>
              </a:ext>
            </a:extLst>
          </p:cNvPr>
          <p:cNvSpPr txBox="1"/>
          <p:nvPr/>
        </p:nvSpPr>
        <p:spPr>
          <a:xfrm>
            <a:off x="398033" y="1172585"/>
            <a:ext cx="10660828" cy="1143070"/>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586C0"/>
                </a:solidFill>
                <a:effectLst/>
                <a:highlight>
                  <a:srgbClr val="000000"/>
                </a:highlight>
                <a:uLnTx/>
                <a:uFillTx/>
                <a:latin typeface="Calibri" panose="020F0502020204030204" pitchFamily="34" charset="0"/>
                <a:ea typeface="+mn-ea"/>
                <a:cs typeface="Calibri" panose="020F0502020204030204" pitchFamily="34" charset="0"/>
              </a:rPr>
              <a:t>import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pandas</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C586C0"/>
                </a:solidFill>
                <a:effectLst/>
                <a:highlight>
                  <a:srgbClr val="000000"/>
                </a:highlight>
                <a:uLnTx/>
                <a:uFillTx/>
                <a:latin typeface="Calibri" panose="020F0502020204030204" pitchFamily="34" charset="0"/>
                <a:ea typeface="+mn-ea"/>
                <a:cs typeface="Calibri" panose="020F0502020204030204" pitchFamily="34" charset="0"/>
              </a:rPr>
              <a:t>as</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pd</a:t>
            </a:r>
            <a:endPar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D4D4D4"/>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err="1">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pd</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read_csv</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CE9178"/>
                </a:solidFill>
                <a:effectLst/>
                <a:highlight>
                  <a:srgbClr val="000000"/>
                </a:highlight>
                <a:uLnTx/>
                <a:uFillTx/>
                <a:latin typeface="Calibri" panose="020F0502020204030204" pitchFamily="34" charset="0"/>
                <a:ea typeface="+mn-ea"/>
                <a:cs typeface="Calibri" panose="020F0502020204030204" pitchFamily="34" charset="0"/>
              </a:rPr>
              <a:t>'Telco-Customer-Churn.csv'</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380735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841248" y="256032"/>
            <a:ext cx="10506456" cy="1014984"/>
          </a:xfrm>
        </p:spPr>
        <p:txBody>
          <a:bodyPr anchor="b">
            <a:normAutofit/>
          </a:bodyPr>
          <a:lstStyle/>
          <a:p>
            <a:r>
              <a:rPr lang="en-AU" b="1" dirty="0">
                <a:latin typeface="Söhne"/>
              </a:rPr>
              <a:t>1. </a:t>
            </a:r>
            <a:r>
              <a:rPr lang="en-US" b="1" i="0" dirty="0">
                <a:effectLst/>
                <a:latin typeface="Söhne"/>
              </a:rPr>
              <a:t>Introduction to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0" y="1634502"/>
            <a:ext cx="12191999" cy="5121300"/>
          </a:xfrm>
          <a:prstGeom prst="rect">
            <a:avLst/>
          </a:prstGeom>
          <a:ln>
            <a:solidFill>
              <a:schemeClr val="accent1"/>
            </a:solidFill>
          </a:ln>
        </p:spPr>
        <p:txBody>
          <a:bodyPr>
            <a:norm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is a systematic framework guiding data scientists from project initiation to completion. It ensures a structured approach to solving data-related problems, emphasizing the iterative nature of refining strategies to meet business objectives.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991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5" y="767522"/>
            <a:ext cx="11600893" cy="630429"/>
          </a:xfrm>
          <a:prstGeom prst="rect">
            <a:avLst/>
          </a:prstGeom>
          <a:noFill/>
          <a:ln>
            <a:solidFill>
              <a:srgbClr val="FF0000"/>
            </a:solidFill>
          </a:ln>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Initial Data Exploration</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Perform initial exploration to understand the data.</a:t>
            </a:r>
          </a:p>
        </p:txBody>
      </p:sp>
      <p:sp>
        <p:nvSpPr>
          <p:cNvPr id="6" name="TextBox 5">
            <a:extLst>
              <a:ext uri="{FF2B5EF4-FFF2-40B4-BE49-F238E27FC236}">
                <a16:creationId xmlns:a16="http://schemas.microsoft.com/office/drawing/2014/main" id="{61CAA4FA-D31E-F16B-80B1-6680C2D24661}"/>
              </a:ext>
            </a:extLst>
          </p:cNvPr>
          <p:cNvSpPr txBox="1"/>
          <p:nvPr/>
        </p:nvSpPr>
        <p:spPr>
          <a:xfrm>
            <a:off x="200244" y="1807285"/>
            <a:ext cx="11600893" cy="1697068"/>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head</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info</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describe</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380097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5" y="767522"/>
            <a:ext cx="11783773" cy="630429"/>
          </a:xfrm>
          <a:prstGeom prst="rect">
            <a:avLst/>
          </a:prstGeom>
          <a:noFill/>
          <a:ln>
            <a:solidFill>
              <a:srgbClr val="FF0000"/>
            </a:solidFill>
          </a:ln>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Handling Missing Values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Identify and handle any missing values in the dataset.</a:t>
            </a:r>
          </a:p>
        </p:txBody>
      </p:sp>
      <p:sp>
        <p:nvSpPr>
          <p:cNvPr id="6" name="TextBox 5">
            <a:extLst>
              <a:ext uri="{FF2B5EF4-FFF2-40B4-BE49-F238E27FC236}">
                <a16:creationId xmlns:a16="http://schemas.microsoft.com/office/drawing/2014/main" id="{61CAA4FA-D31E-F16B-80B1-6680C2D24661}"/>
              </a:ext>
            </a:extLst>
          </p:cNvPr>
          <p:cNvSpPr txBox="1"/>
          <p:nvPr/>
        </p:nvSpPr>
        <p:spPr>
          <a:xfrm>
            <a:off x="200244" y="1463037"/>
            <a:ext cx="11783774" cy="1695016"/>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dropna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6A9955"/>
                </a:solidFill>
                <a:effectLst/>
                <a:highlight>
                  <a:srgbClr val="000000"/>
                </a:highlight>
                <a:uLnTx/>
                <a:uFillTx/>
                <a:latin typeface="Consolas" panose="020B0609020204030204" pitchFamily="49" charset="0"/>
                <a:ea typeface="+mn-ea"/>
                <a:cs typeface="+mn-cs"/>
              </a:rPr>
              <a:t># Example of dropping rows with missing values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3" name="Rectangle 1">
            <a:extLst>
              <a:ext uri="{FF2B5EF4-FFF2-40B4-BE49-F238E27FC236}">
                <a16:creationId xmlns:a16="http://schemas.microsoft.com/office/drawing/2014/main" id="{5C996951-588A-EA64-45D3-07F782C6C113}"/>
              </a:ext>
            </a:extLst>
          </p:cNvPr>
          <p:cNvSpPr>
            <a:spLocks noChangeArrowheads="1"/>
          </p:cNvSpPr>
          <p:nvPr/>
        </p:nvSpPr>
        <p:spPr bwMode="auto">
          <a:xfrm>
            <a:off x="200244" y="3315308"/>
            <a:ext cx="11600893"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df.isnull</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().sum()</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Identifies the number of missing values in each column of the </a:t>
            </a:r>
            <a:r>
              <a:rPr kumimoji="0" lang="en-US" altLang="en-US" sz="2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df.dropna</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inplace</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Removes rows with any missing values from the </a:t>
            </a:r>
            <a:r>
              <a:rPr kumimoji="0" lang="en-US" altLang="en-US" sz="2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
        <p:nvSpPr>
          <p:cNvPr id="7" name="TextBox 6">
            <a:extLst>
              <a:ext uri="{FF2B5EF4-FFF2-40B4-BE49-F238E27FC236}">
                <a16:creationId xmlns:a16="http://schemas.microsoft.com/office/drawing/2014/main" id="{319FA08C-90E0-21B3-A616-4C9AA18C9EAE}"/>
              </a:ext>
            </a:extLst>
          </p:cNvPr>
          <p:cNvSpPr txBox="1"/>
          <p:nvPr/>
        </p:nvSpPr>
        <p:spPr>
          <a:xfrm>
            <a:off x="200243" y="5903485"/>
            <a:ext cx="11783775" cy="880369"/>
          </a:xfrm>
          <a:prstGeom prst="rect">
            <a:avLst/>
          </a:prstGeom>
          <a:solidFill>
            <a:schemeClr val="bg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By using these steps, we can effectively identify and handle missing values in your dataset, ensuring cleaner and more reliable data for our analysis.</a:t>
            </a:r>
            <a:endParaRPr kumimoji="0" lang="en-AU"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368987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2" y="742484"/>
            <a:ext cx="11783773" cy="630429"/>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2" name="Picture 11">
            <a:extLst>
              <a:ext uri="{FF2B5EF4-FFF2-40B4-BE49-F238E27FC236}">
                <a16:creationId xmlns:a16="http://schemas.microsoft.com/office/drawing/2014/main" id="{4366BC77-F977-1ED7-8794-99F4594FDB2F}"/>
              </a:ext>
            </a:extLst>
          </p:cNvPr>
          <p:cNvPicPr>
            <a:picLocks noChangeAspect="1"/>
          </p:cNvPicPr>
          <p:nvPr/>
        </p:nvPicPr>
        <p:blipFill rotWithShape="1">
          <a:blip r:embed="rId2"/>
          <a:srcRect l="33529" t="41726" r="3999" b="32549"/>
          <a:stretch/>
        </p:blipFill>
        <p:spPr>
          <a:xfrm>
            <a:off x="200242" y="1522506"/>
            <a:ext cx="9384822" cy="2397096"/>
          </a:xfrm>
          <a:prstGeom prst="rect">
            <a:avLst/>
          </a:prstGeom>
        </p:spPr>
      </p:pic>
      <p:sp>
        <p:nvSpPr>
          <p:cNvPr id="15" name="TextBox 14">
            <a:extLst>
              <a:ext uri="{FF2B5EF4-FFF2-40B4-BE49-F238E27FC236}">
                <a16:creationId xmlns:a16="http://schemas.microsoft.com/office/drawing/2014/main" id="{CAE8BFD6-9D93-78A9-5670-F2613C4A01B2}"/>
              </a:ext>
            </a:extLst>
          </p:cNvPr>
          <p:cNvSpPr txBox="1"/>
          <p:nvPr/>
        </p:nvSpPr>
        <p:spPr>
          <a:xfrm>
            <a:off x="200242" y="4069195"/>
            <a:ext cx="11783773" cy="2569934"/>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numpy</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np</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'B'</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5</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7</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9</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334645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2" y="742484"/>
            <a:ext cx="11783773" cy="630429"/>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2" name="Picture 11">
            <a:extLst>
              <a:ext uri="{FF2B5EF4-FFF2-40B4-BE49-F238E27FC236}">
                <a16:creationId xmlns:a16="http://schemas.microsoft.com/office/drawing/2014/main" id="{4366BC77-F977-1ED7-8794-99F4594FDB2F}"/>
              </a:ext>
            </a:extLst>
          </p:cNvPr>
          <p:cNvPicPr>
            <a:picLocks noChangeAspect="1"/>
          </p:cNvPicPr>
          <p:nvPr/>
        </p:nvPicPr>
        <p:blipFill rotWithShape="1">
          <a:blip r:embed="rId2"/>
          <a:srcRect l="33529" t="41726" r="3999" b="32549"/>
          <a:stretch/>
        </p:blipFill>
        <p:spPr>
          <a:xfrm>
            <a:off x="200242" y="1522506"/>
            <a:ext cx="9384822" cy="2397096"/>
          </a:xfrm>
          <a:prstGeom prst="rect">
            <a:avLst/>
          </a:prstGeom>
        </p:spPr>
      </p:pic>
      <p:sp>
        <p:nvSpPr>
          <p:cNvPr id="15" name="TextBox 14">
            <a:extLst>
              <a:ext uri="{FF2B5EF4-FFF2-40B4-BE49-F238E27FC236}">
                <a16:creationId xmlns:a16="http://schemas.microsoft.com/office/drawing/2014/main" id="{CAE8BFD6-9D93-78A9-5670-F2613C4A01B2}"/>
              </a:ext>
            </a:extLst>
          </p:cNvPr>
          <p:cNvSpPr txBox="1"/>
          <p:nvPr/>
        </p:nvSpPr>
        <p:spPr>
          <a:xfrm>
            <a:off x="200242" y="4069195"/>
            <a:ext cx="11783773" cy="2569934"/>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numpy</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np</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'B'</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5</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7</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9</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
        <p:nvSpPr>
          <p:cNvPr id="19" name="TextBox 18">
            <a:extLst>
              <a:ext uri="{FF2B5EF4-FFF2-40B4-BE49-F238E27FC236}">
                <a16:creationId xmlns:a16="http://schemas.microsoft.com/office/drawing/2014/main" id="{3164285D-DDD4-E669-E359-38BB57F0BF87}"/>
              </a:ext>
            </a:extLst>
          </p:cNvPr>
          <p:cNvSpPr txBox="1"/>
          <p:nvPr/>
        </p:nvSpPr>
        <p:spPr>
          <a:xfrm>
            <a:off x="9592807" y="1859340"/>
            <a:ext cx="2398951" cy="1569660"/>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B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C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dtype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int64</a:t>
            </a:r>
          </a:p>
        </p:txBody>
      </p:sp>
    </p:spTree>
    <p:extLst>
      <p:ext uri="{BB962C8B-B14F-4D97-AF65-F5344CB8AC3E}">
        <p14:creationId xmlns:p14="http://schemas.microsoft.com/office/powerpoint/2010/main" val="314945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5" name="TextBox 4">
            <a:extLst>
              <a:ext uri="{FF2B5EF4-FFF2-40B4-BE49-F238E27FC236}">
                <a16:creationId xmlns:a16="http://schemas.microsoft.com/office/drawing/2014/main" id="{FC25BAC1-9D82-E147-6B9F-227C5F911DC9}"/>
              </a:ext>
            </a:extLst>
          </p:cNvPr>
          <p:cNvSpPr txBox="1"/>
          <p:nvPr/>
        </p:nvSpPr>
        <p:spPr>
          <a:xfrm>
            <a:off x="200241" y="977248"/>
            <a:ext cx="11783773" cy="492443"/>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err="1">
                <a:ln>
                  <a:noFill/>
                </a:ln>
                <a:solidFill>
                  <a:srgbClr val="9CDCFE"/>
                </a:solidFill>
                <a:effectLst/>
                <a:highlight>
                  <a:srgbClr val="1F1F1F"/>
                </a:highlight>
                <a:uLnTx/>
                <a:uFillTx/>
                <a:latin typeface="Consolas" panose="020B0609020204030204" pitchFamily="49" charset="0"/>
                <a:ea typeface="+mn-ea"/>
                <a:cs typeface="+mn-cs"/>
              </a:rPr>
              <a:t>df</a:t>
            </a:r>
            <a:r>
              <a:rPr kumimoji="0" lang="en-US" sz="2600" b="0" i="0" u="none" strike="noStrike" kern="1200" cap="none" spc="0" normalizeH="0" baseline="0" noProof="0" dirty="0" err="1">
                <a:ln>
                  <a:noFill/>
                </a:ln>
                <a:solidFill>
                  <a:srgbClr val="CCCCCC"/>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err="1">
                <a:ln>
                  <a:noFill/>
                </a:ln>
                <a:solidFill>
                  <a:srgbClr val="DCDCAA"/>
                </a:solidFill>
                <a:effectLst/>
                <a:highlight>
                  <a:srgbClr val="1F1F1F"/>
                </a:highlight>
                <a:uLnTx/>
                <a:uFillTx/>
                <a:latin typeface="Consolas" panose="020B0609020204030204" pitchFamily="49" charset="0"/>
                <a:ea typeface="+mn-ea"/>
                <a:cs typeface="+mn-cs"/>
              </a:rPr>
              <a:t>dropna</a:t>
            </a:r>
            <a:r>
              <a:rPr kumimoji="0" lang="en-US" sz="2600" b="0" i="0" u="none" strike="noStrike" kern="1200" cap="none" spc="0" normalizeH="0" baseline="0" noProof="0" dirty="0">
                <a:ln>
                  <a:noFill/>
                </a:ln>
                <a:solidFill>
                  <a:srgbClr val="CCCCCC"/>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err="1">
                <a:ln>
                  <a:noFill/>
                </a:ln>
                <a:solidFill>
                  <a:srgbClr val="9CDCFE"/>
                </a:solidFill>
                <a:effectLst/>
                <a:highlight>
                  <a:srgbClr val="1F1F1F"/>
                </a:highlight>
                <a:uLnTx/>
                <a:uFillTx/>
                <a:latin typeface="Consolas" panose="020B0609020204030204" pitchFamily="49" charset="0"/>
                <a:ea typeface="+mn-ea"/>
                <a:cs typeface="+mn-cs"/>
              </a:rPr>
              <a:t>inplace</a:t>
            </a:r>
            <a:r>
              <a:rPr kumimoji="0" lang="en-US" sz="2600" b="0" i="0" u="none" strike="noStrike" kern="1200" cap="none" spc="0" normalizeH="0" baseline="0" noProof="0" dirty="0">
                <a:ln>
                  <a:noFill/>
                </a:ln>
                <a:solidFill>
                  <a:srgbClr val="D4D4D4"/>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a:ln>
                  <a:noFill/>
                </a:ln>
                <a:solidFill>
                  <a:srgbClr val="569CD6"/>
                </a:solidFill>
                <a:effectLst/>
                <a:highlight>
                  <a:srgbClr val="1F1F1F"/>
                </a:highlight>
                <a:uLnTx/>
                <a:uFillTx/>
                <a:latin typeface="Consolas" panose="020B0609020204030204" pitchFamily="49" charset="0"/>
                <a:ea typeface="+mn-ea"/>
                <a:cs typeface="+mn-cs"/>
              </a:rPr>
              <a:t>True</a:t>
            </a:r>
            <a:r>
              <a:rPr kumimoji="0" lang="en-US" sz="2600" b="0" i="0" u="none" strike="noStrike" kern="1200" cap="none" spc="0" normalizeH="0" baseline="0" noProof="0" dirty="0">
                <a:ln>
                  <a:noFill/>
                </a:ln>
                <a:solidFill>
                  <a:srgbClr val="CCCCCC"/>
                </a:solidFill>
                <a:effectLst/>
                <a:highlight>
                  <a:srgbClr val="1F1F1F"/>
                </a:highlight>
                <a:uLnTx/>
                <a:uFillTx/>
                <a:latin typeface="Consolas" panose="020B0609020204030204" pitchFamily="49" charset="0"/>
                <a:ea typeface="+mn-ea"/>
                <a:cs typeface="+mn-cs"/>
              </a:rPr>
              <a:t>)</a:t>
            </a:r>
          </a:p>
        </p:txBody>
      </p:sp>
      <p:sp>
        <p:nvSpPr>
          <p:cNvPr id="8" name="TextBox 7">
            <a:extLst>
              <a:ext uri="{FF2B5EF4-FFF2-40B4-BE49-F238E27FC236}">
                <a16:creationId xmlns:a16="http://schemas.microsoft.com/office/drawing/2014/main" id="{AE6BED9F-5EB7-EC70-909A-AC674FA94E2E}"/>
              </a:ext>
            </a:extLst>
          </p:cNvPr>
          <p:cNvSpPr txBox="1"/>
          <p:nvPr/>
        </p:nvSpPr>
        <p:spPr>
          <a:xfrm>
            <a:off x="200242" y="1608767"/>
            <a:ext cx="11783772" cy="114307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all rows contain at least one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 This line removes rows with any missing values from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48202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114307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Handle Data Anomalies: </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Check for and handle anomalies, such as incorrect data types or outliers.</a:t>
            </a:r>
          </a:p>
        </p:txBody>
      </p:sp>
      <p:sp>
        <p:nvSpPr>
          <p:cNvPr id="3" name="TextBox 2">
            <a:extLst>
              <a:ext uri="{FF2B5EF4-FFF2-40B4-BE49-F238E27FC236}">
                <a16:creationId xmlns:a16="http://schemas.microsoft.com/office/drawing/2014/main" id="{F22467B7-0F3B-F8C3-ABF1-4078BCE1ACF0}"/>
              </a:ext>
            </a:extLst>
          </p:cNvPr>
          <p:cNvSpPr txBox="1"/>
          <p:nvPr/>
        </p:nvSpPr>
        <p:spPr>
          <a:xfrm>
            <a:off x="279699" y="1772891"/>
            <a:ext cx="11187953" cy="1569660"/>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to_numeric</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errors</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'coerce'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fillna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mean</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6A9955"/>
                </a:solidFill>
                <a:effectLst/>
                <a:highlight>
                  <a:srgbClr val="000000"/>
                </a:highlight>
                <a:uLnTx/>
                <a:uFillTx/>
                <a:latin typeface="Consolas" panose="020B0609020204030204" pitchFamily="49" charset="0"/>
                <a:ea typeface="+mn-ea"/>
                <a:cs typeface="+mn-cs"/>
              </a:rPr>
              <a:t># Example of filling missing values with column mean</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86DDCC96-8916-9978-AABC-F0D4D58780FF}"/>
              </a:ext>
            </a:extLst>
          </p:cNvPr>
          <p:cNvSpPr txBox="1"/>
          <p:nvPr/>
        </p:nvSpPr>
        <p:spPr>
          <a:xfrm>
            <a:off x="279699" y="3429000"/>
            <a:ext cx="11187953" cy="1697068"/>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This line converts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in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to a numeric type. If there are any non-numeric values in this column, they will be replaced with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(Not a Number). </a:t>
            </a:r>
          </a:p>
        </p:txBody>
      </p:sp>
      <p:sp>
        <p:nvSpPr>
          <p:cNvPr id="11" name="TextBox 10">
            <a:extLst>
              <a:ext uri="{FF2B5EF4-FFF2-40B4-BE49-F238E27FC236}">
                <a16:creationId xmlns:a16="http://schemas.microsoft.com/office/drawing/2014/main" id="{DA114D70-E37E-E8ED-1C2E-5DEE90CE9EB0}"/>
              </a:ext>
            </a:extLst>
          </p:cNvPr>
          <p:cNvSpPr txBox="1"/>
          <p:nvPr/>
        </p:nvSpPr>
        <p:spPr>
          <a:xfrm>
            <a:off x="279698" y="5126453"/>
            <a:ext cx="11187953" cy="1697068"/>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df.mean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Computes the mean of each column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When used inside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it specifies that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should be replaced with the mean of their respective columns.</a:t>
            </a:r>
          </a:p>
        </p:txBody>
      </p:sp>
    </p:spTree>
    <p:extLst>
      <p:ext uri="{BB962C8B-B14F-4D97-AF65-F5344CB8AC3E}">
        <p14:creationId xmlns:p14="http://schemas.microsoft.com/office/powerpoint/2010/main" val="2926744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altLang="en-US" sz="2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altLang="en-US" sz="2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5" name="Picture 4">
            <a:extLst>
              <a:ext uri="{FF2B5EF4-FFF2-40B4-BE49-F238E27FC236}">
                <a16:creationId xmlns:a16="http://schemas.microsoft.com/office/drawing/2014/main" id="{9EB45957-5254-8DDD-5054-BA1BC291F182}"/>
              </a:ext>
            </a:extLst>
          </p:cNvPr>
          <p:cNvPicPr>
            <a:picLocks noChangeAspect="1"/>
          </p:cNvPicPr>
          <p:nvPr/>
        </p:nvPicPr>
        <p:blipFill rotWithShape="1">
          <a:blip r:embed="rId2"/>
          <a:srcRect l="33265" t="37490" r="4088" b="31451"/>
          <a:stretch/>
        </p:blipFill>
        <p:spPr>
          <a:xfrm>
            <a:off x="1495884" y="1218893"/>
            <a:ext cx="9200232" cy="2288100"/>
          </a:xfrm>
          <a:prstGeom prst="rect">
            <a:avLst/>
          </a:prstGeom>
        </p:spPr>
      </p:pic>
      <p:sp>
        <p:nvSpPr>
          <p:cNvPr id="10" name="TextBox 9">
            <a:extLst>
              <a:ext uri="{FF2B5EF4-FFF2-40B4-BE49-F238E27FC236}">
                <a16:creationId xmlns:a16="http://schemas.microsoft.com/office/drawing/2014/main" id="{B1CAE17F-33B7-279A-3719-4ED4647E4AB2}"/>
              </a:ext>
            </a:extLst>
          </p:cNvPr>
          <p:cNvSpPr txBox="1"/>
          <p:nvPr/>
        </p:nvSpPr>
        <p:spPr>
          <a:xfrm>
            <a:off x="1" y="3887166"/>
            <a:ext cx="12191998" cy="2554545"/>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CustomerID</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'100.5'</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'200'</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'missing'</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'300.75'</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0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0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to_numeric</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errors</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'coerce'</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1735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3" y="1587253"/>
            <a:ext cx="6201782" cy="2803011"/>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CustomerID</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TotalCharges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0</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100.50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300.75</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3314F545-7C16-1FFB-27EB-B1EE3D773589}"/>
              </a:ext>
            </a:extLst>
          </p:cNvPr>
          <p:cNvSpPr txBox="1"/>
          <p:nvPr/>
        </p:nvSpPr>
        <p:spPr>
          <a:xfrm>
            <a:off x="400722" y="5009137"/>
            <a:ext cx="11292839" cy="589072"/>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the string "missing" in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is converted to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Tree>
    <p:extLst>
      <p:ext uri="{BB962C8B-B14F-4D97-AF65-F5344CB8AC3E}">
        <p14:creationId xmlns:p14="http://schemas.microsoft.com/office/powerpoint/2010/main" val="3742476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2" y="1587253"/>
            <a:ext cx="11783771" cy="1141018"/>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fillna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mean</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
        <p:nvSpPr>
          <p:cNvPr id="5" name="TextBox 4">
            <a:extLst>
              <a:ext uri="{FF2B5EF4-FFF2-40B4-BE49-F238E27FC236}">
                <a16:creationId xmlns:a16="http://schemas.microsoft.com/office/drawing/2014/main" id="{6CF4D206-4956-803C-1796-AA8C53424281}"/>
              </a:ext>
            </a:extLst>
          </p:cNvPr>
          <p:cNvSpPr txBox="1"/>
          <p:nvPr/>
        </p:nvSpPr>
        <p:spPr>
          <a:xfrm>
            <a:off x="393215" y="2728271"/>
            <a:ext cx="11791278" cy="378565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This line fills any missing values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with the mean of their respective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Functionality: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This function replaces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with a specified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df.mean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Computes the mean of each column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When used inside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it specifies that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should be replaced with the mean of their respective columns.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inplace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=True: Modifies the original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place, meaning the changes are applied directly to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rather than returning a new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428598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2" y="1587253"/>
            <a:ext cx="11783771" cy="1938992"/>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CustomerID</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TotalCharges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0</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100.500000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200.000000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200.416667</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300.750000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6" name="TextBox 5">
            <a:extLst>
              <a:ext uri="{FF2B5EF4-FFF2-40B4-BE49-F238E27FC236}">
                <a16:creationId xmlns:a16="http://schemas.microsoft.com/office/drawing/2014/main" id="{C2E0EB67-C643-08AB-8CEA-6E8CF03B4719}"/>
              </a:ext>
            </a:extLst>
          </p:cNvPr>
          <p:cNvSpPr txBox="1"/>
          <p:nvPr/>
        </p:nvSpPr>
        <p:spPr>
          <a:xfrm>
            <a:off x="400722" y="3584532"/>
            <a:ext cx="11791278" cy="1143070"/>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the missing value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is replaced with the mean of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which is (100.5 + 200 + 300.75) / 3 = 200.416667.</a:t>
            </a:r>
          </a:p>
        </p:txBody>
      </p:sp>
      <p:sp>
        <p:nvSpPr>
          <p:cNvPr id="7" name="TextBox 6">
            <a:extLst>
              <a:ext uri="{FF2B5EF4-FFF2-40B4-BE49-F238E27FC236}">
                <a16:creationId xmlns:a16="http://schemas.microsoft.com/office/drawing/2014/main" id="{D5E0DA75-AADE-20BD-5247-799EA40D5628}"/>
              </a:ext>
            </a:extLst>
          </p:cNvPr>
          <p:cNvSpPr txBox="1"/>
          <p:nvPr/>
        </p:nvSpPr>
        <p:spPr>
          <a:xfrm>
            <a:off x="393215" y="4727602"/>
            <a:ext cx="11791278" cy="1697068"/>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By using these steps, you ensure that the </a:t>
            </a:r>
            <a:r>
              <a:rPr kumimoji="0" 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contains numeric values and handle any missing data by replacing it with the column mean, leading to cleaner and more reliable data for analysis.</a:t>
            </a:r>
            <a:endPar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52694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FB6F-054C-9038-40D2-C52997D39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A5097-4007-AC07-5BBC-3BAF3CB4DBEC}"/>
              </a:ext>
            </a:extLst>
          </p:cNvPr>
          <p:cNvSpPr>
            <a:spLocks/>
          </p:cNvSpPr>
          <p:nvPr/>
        </p:nvSpPr>
        <p:spPr>
          <a:xfrm>
            <a:off x="0" y="1634502"/>
            <a:ext cx="12191999" cy="5121300"/>
          </a:xfrm>
          <a:prstGeom prst="rect">
            <a:avLst/>
          </a:prstGeom>
          <a:ln>
            <a:solidFill>
              <a:schemeClr val="accent1"/>
            </a:solidFill>
          </a:ln>
        </p:spPr>
        <p:txBody>
          <a:bodyPr>
            <a:norm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Key Points: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1. Identifying the Business Problem: </a:t>
            </a:r>
            <a:r>
              <a:rPr lang="en-US" sz="2600" dirty="0">
                <a:latin typeface="Calibri" panose="020F0502020204030204" pitchFamily="34" charset="0"/>
                <a:cs typeface="Calibri" panose="020F0502020204030204" pitchFamily="34" charset="0"/>
              </a:rPr>
              <a:t>Ensures alignment with business goals.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Collection and Cleaning: </a:t>
            </a:r>
            <a:r>
              <a:rPr lang="en-US" sz="2600" dirty="0">
                <a:latin typeface="Calibri" panose="020F0502020204030204" pitchFamily="34" charset="0"/>
                <a:cs typeface="Calibri" panose="020F0502020204030204" pitchFamily="34" charset="0"/>
              </a:rPr>
              <a:t>Essential for data quality and relevance.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Exploration and Analysis: </a:t>
            </a:r>
            <a:r>
              <a:rPr lang="en-US" sz="2600" dirty="0">
                <a:latin typeface="Calibri" panose="020F0502020204030204" pitchFamily="34" charset="0"/>
                <a:cs typeface="Calibri" panose="020F0502020204030204" pitchFamily="34" charset="0"/>
              </a:rPr>
              <a:t>Helps uncover patterns and insights.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Model Building and Validation:</a:t>
            </a:r>
            <a:r>
              <a:rPr lang="en-US" sz="2600" dirty="0">
                <a:latin typeface="Calibri" panose="020F0502020204030204" pitchFamily="34" charset="0"/>
                <a:cs typeface="Calibri" panose="020F0502020204030204" pitchFamily="34" charset="0"/>
              </a:rPr>
              <a:t> Allows testing predictive models.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and Monitoring:</a:t>
            </a:r>
            <a:r>
              <a:rPr lang="en-US" sz="2600" dirty="0">
                <a:latin typeface="Calibri" panose="020F0502020204030204" pitchFamily="34" charset="0"/>
                <a:cs typeface="Calibri" panose="020F0502020204030204" pitchFamily="34" charset="0"/>
              </a:rPr>
              <a:t> Ensures models generate real value and continue to perform well over time.</a:t>
            </a:r>
            <a:endParaRPr lang="en-AU" sz="26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8BF2D6C7-2BBA-E6ED-E4E5-E9CC1E8202E1}"/>
              </a:ext>
            </a:extLst>
          </p:cNvPr>
          <p:cNvSpPr>
            <a:spLocks noGrp="1"/>
          </p:cNvSpPr>
          <p:nvPr>
            <p:ph type="title"/>
          </p:nvPr>
        </p:nvSpPr>
        <p:spPr>
          <a:xfrm>
            <a:off x="841248" y="256032"/>
            <a:ext cx="10506456" cy="1014984"/>
          </a:xfrm>
        </p:spPr>
        <p:txBody>
          <a:bodyPr anchor="b">
            <a:normAutofit/>
          </a:bodyPr>
          <a:lstStyle/>
          <a:p>
            <a:r>
              <a:rPr lang="en-AU" b="1" dirty="0">
                <a:latin typeface="Söhne"/>
              </a:rPr>
              <a:t>1. </a:t>
            </a:r>
            <a:r>
              <a:rPr lang="en-US" b="1" i="0" dirty="0">
                <a:effectLst/>
                <a:latin typeface="Söhne"/>
              </a:rPr>
              <a:t>Introduction to the Data Science Lifecycle</a:t>
            </a:r>
            <a:endParaRPr lang="en-AU" b="1" dirty="0">
              <a:latin typeface="Söhne"/>
            </a:endParaRPr>
          </a:p>
        </p:txBody>
      </p:sp>
    </p:spTree>
    <p:extLst>
      <p:ext uri="{BB962C8B-B14F-4D97-AF65-F5344CB8AC3E}">
        <p14:creationId xmlns:p14="http://schemas.microsoft.com/office/powerpoint/2010/main" val="2100747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E022F-4B3E-8DF7-5527-E13C487FE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B7E6A-4DB5-F438-F682-6AE5CCF0BB6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AD7653B6-360B-5811-9719-0988CC28F331}"/>
              </a:ext>
            </a:extLst>
          </p:cNvPr>
          <p:cNvSpPr>
            <a:spLocks/>
          </p:cNvSpPr>
          <p:nvPr/>
        </p:nvSpPr>
        <p:spPr>
          <a:xfrm>
            <a:off x="0" y="1647990"/>
            <a:ext cx="12191999" cy="5210010"/>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Exploration and Variable Selection</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Following data preparation, exploratory data analysis (EDA) is conducted to uncover patterns, anomalies, or relationships within the data, guiding the selection of relevant variables for the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484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A6352-D8CE-B6C4-9295-247D35131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042E7-0006-438F-C3CB-117689E1350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CDCE362-A8FF-7F97-1FB3-F77FB84F7C0D}"/>
              </a:ext>
            </a:extLst>
          </p:cNvPr>
          <p:cNvSpPr>
            <a:spLocks/>
          </p:cNvSpPr>
          <p:nvPr/>
        </p:nvSpPr>
        <p:spPr>
          <a:xfrm>
            <a:off x="0" y="1538176"/>
            <a:ext cx="12191999" cy="531982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15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15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Techniques for EDA:</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Visualizations: </a:t>
            </a:r>
            <a:r>
              <a:rPr lang="en-US" sz="2150" dirty="0">
                <a:latin typeface="Calibri" panose="020F0502020204030204" pitchFamily="34" charset="0"/>
                <a:cs typeface="Calibri" panose="020F0502020204030204" pitchFamily="34" charset="0"/>
              </a:rPr>
              <a:t>Use plots and charts (e.g., histograms, scatter plots, box plots) to visually explore data distributions and relationships between variables. Tools like Matplotlib and Seaborn in Python, or ggplot2 in R, are commonly used.</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Statistical Summaries: </a:t>
            </a:r>
            <a:r>
              <a:rPr lang="en-US" sz="2150" dirty="0">
                <a:latin typeface="Calibri" panose="020F0502020204030204" pitchFamily="34" charset="0"/>
                <a:cs typeface="Calibri" panose="020F0502020204030204" pitchFamily="34" charset="0"/>
              </a:rPr>
              <a:t>Apply descriptive statistics (mean, median, standard deviation) and correlation analyses to summarize data characteristics and identify potential variables of interest.</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Dimensionality Reduction: </a:t>
            </a:r>
            <a:r>
              <a:rPr lang="en-US" sz="2150" dirty="0">
                <a:latin typeface="Calibri" panose="020F0502020204030204" pitchFamily="34" charset="0"/>
                <a:cs typeface="Calibri" panose="020F0502020204030204" pitchFamily="34" charset="0"/>
              </a:rPr>
              <a:t>Techniques such as Principal Component Analysis (PCA) can be used to identify the most informative features, reducing the number of variables to consider in the analysis.</a:t>
            </a:r>
            <a:endParaRPr lang="en-AU" sz="21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515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EDE08-1DCF-FF67-7F8C-C330DF0D1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B06F9-6652-12B9-1226-1EEEE39D5D6B}"/>
              </a:ext>
            </a:extLst>
          </p:cNvPr>
          <p:cNvSpPr>
            <a:spLocks noGrp="1"/>
          </p:cNvSpPr>
          <p:nvPr>
            <p:ph type="title"/>
          </p:nvPr>
        </p:nvSpPr>
        <p:spPr>
          <a:xfrm>
            <a:off x="841247" y="0"/>
            <a:ext cx="10506456" cy="731520"/>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82F82E4-E15A-6F08-3A85-D50B9EFFFBFB}"/>
              </a:ext>
            </a:extLst>
          </p:cNvPr>
          <p:cNvSpPr>
            <a:spLocks/>
          </p:cNvSpPr>
          <p:nvPr/>
        </p:nvSpPr>
        <p:spPr>
          <a:xfrm>
            <a:off x="-1525" y="759370"/>
            <a:ext cx="12191999" cy="3898927"/>
          </a:xfrm>
          <a:prstGeom prst="rect">
            <a:avLst/>
          </a:prstGeom>
          <a:ln>
            <a:solidFill>
              <a:schemeClr val="accent1"/>
            </a:solidFill>
          </a:ln>
        </p:spPr>
        <p:txBody>
          <a:bodyPr>
            <a:noAutofit/>
          </a:bodyPr>
          <a:lstStyle/>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Role of Visualizations and Statistical Summaries:</a:t>
            </a:r>
          </a:p>
          <a:p>
            <a:pPr marL="342900" indent="-342900" algn="just" defTabSz="850392">
              <a:lnSpc>
                <a:spcPct val="15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Visualizations provide an intuitive way to identify trends, outliers, and patterns that might not be evident from raw data alone.</a:t>
            </a:r>
          </a:p>
          <a:p>
            <a:pPr marL="342900" indent="-342900" algn="just" defTabSz="850392">
              <a:lnSpc>
                <a:spcPct val="15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Statistical summaries offer a concise overview of the data's properties, helping to inform decisions about which variables might be most relevant for the project's objectives.</a:t>
            </a:r>
            <a:endParaRPr lang="en-AU" sz="22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7021240-0F22-8834-CC8E-51A8490946A2}"/>
              </a:ext>
            </a:extLst>
          </p:cNvPr>
          <p:cNvSpPr/>
          <p:nvPr/>
        </p:nvSpPr>
        <p:spPr>
          <a:xfrm>
            <a:off x="0" y="4664630"/>
            <a:ext cx="12192000" cy="2193369"/>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solidFill>
                <a:latin typeface="Calibri" panose="020F0502020204030204" pitchFamily="34" charset="0"/>
                <a:cs typeface="Calibri" panose="020F0502020204030204" pitchFamily="34" charset="0"/>
              </a:rPr>
              <a:t>In summary, the Data Acquisition and Preparation Phase is foundational to the data science lifecycle, involving meticulous processes to collect, clean, and explore data. By leveraging appropriate methods, challenges, and tools for data acquisition and preparation, and employing effective EDA techniques, data scientists can ensure their datasets are primed for generating meaningful, actionable insights.</a:t>
            </a:r>
            <a:endParaRPr lang="en-AU"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15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2AB4D-09AD-860F-E4ED-ED1050616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AF63-3019-8A48-8158-A4A74EC7ADD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87A4953-92E7-D854-C614-4F56319DEC0F}"/>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Model Planning</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Model planning is the strategic step where data scientists decide on the modeling techniques to employ based on the project's objectives, the nature of the data, and the insights or predictions they aim to derive. This step requires a deep understanding of the problem statement to select the most appropriate modeling approach that aligns with the project goals.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5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25B2B-8368-D182-8A96-F1D0782D0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1F211-4EDE-17E2-ED73-AF840D33593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49CC253-F982-5273-3034-863F05A849B6}"/>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Exploring Various Modeling Techniques: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For predictive models, techniques can range from simple linear regression for continuous outcomes to logistic regression for binary outcomes.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For classification problems, decision trees, random forests, or support vector machines might be more appropriate.</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Clustering and dimensionality reduction techniques (like K-means clustering or PCA) are useful for exploratory data analysis to identify patterns or groupings within the data.</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38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86C17-907F-736C-265D-5B0F4B208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3CA57-7727-B0A5-AEA7-8D568C327EA8}"/>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2AAF156-FB9C-BFC3-F53C-30148C787F99}"/>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5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5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500" b="1" dirty="0">
                <a:latin typeface="Calibri" panose="020F0502020204030204" pitchFamily="34" charset="0"/>
                <a:cs typeface="Calibri" panose="020F0502020204030204" pitchFamily="34" charset="0"/>
              </a:rPr>
              <a:t>Importance of Selecting the Right Approach:</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The choice of modeling technique directly impacts the model's performance, interpretability, and the feasibility of deployment.</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Complex models (like deep learning networks) may offer higher accuracy but require more data and computational resources, and may be less interpretable.</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Simpler models may be preferable in scenarios where transparency and ease of explanation are critical.</a:t>
            </a:r>
            <a:endParaRPr lang="en-AU"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231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F0387-D9BA-AC0B-B767-108A8AB17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41BD-D6DA-471F-2A13-3CCB22B2F2D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DAFE702-0038-B445-FB66-FD818A292814}"/>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Modeling</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After planning, the next step is to apply the selected statistical or machine learning models to the data. This stage involves training models using the prepared datasets, tuning parameters to optimize performance, and validating the models to ensure they generalize well to unseen data.</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2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A705-42EE-76B2-730B-88D82FBF0E9D}"/>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58E1A7EE-8FC8-BFDC-076A-F09D1EEAA6E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dirty="0">
                <a:latin typeface="Söhne"/>
              </a:rPr>
              <a:t>A practical example</a:t>
            </a:r>
          </a:p>
        </p:txBody>
      </p:sp>
      <p:pic>
        <p:nvPicPr>
          <p:cNvPr id="12290" name="Picture 2" descr="How to do Linear Regression in Power BI">
            <a:extLst>
              <a:ext uri="{FF2B5EF4-FFF2-40B4-BE49-F238E27FC236}">
                <a16:creationId xmlns:a16="http://schemas.microsoft.com/office/drawing/2014/main" id="{73411CDB-260B-09C1-DD88-03F44F010E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371" r="-2" b="16293"/>
          <a:stretch/>
        </p:blipFill>
        <p:spPr bwMode="auto">
          <a:xfrm>
            <a:off x="619506" y="2386584"/>
            <a:ext cx="6009855" cy="36941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089BFF1-E832-5DE9-D2D7-21AACBFA8320}"/>
                  </a:ext>
                </a:extLst>
              </p:cNvPr>
              <p:cNvSpPr txBox="1"/>
              <p:nvPr/>
            </p:nvSpPr>
            <p:spPr>
              <a:xfrm>
                <a:off x="6915111" y="1470166"/>
                <a:ext cx="4804449" cy="4839194"/>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Linear Regression for Game AI:</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Given:</a:t>
                </a:r>
                <a:r>
                  <a:rPr kumimoji="0" lang="en-US" sz="1800" b="0" i="0" u="none" strike="noStrike" kern="1200" cap="none" spc="0" normalizeH="0" baseline="0" noProof="0" dirty="0">
                    <a:ln>
                      <a:noFill/>
                    </a:ln>
                    <a:solidFill>
                      <a:prstClr val="black"/>
                    </a:solidFill>
                    <a:effectLst/>
                    <a:uLnTx/>
                    <a:uFillTx/>
                    <a:latin typeface="Arial"/>
                    <a:ea typeface="+mn-ea"/>
                    <a:cs typeface="+mn-cs"/>
                  </a:rPr>
                  <a:t> Data points representing player performance.</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Find:</a:t>
                </a:r>
                <a:r>
                  <a:rPr kumimoji="0" lang="en-US" sz="1800" b="0" i="0" u="none" strike="noStrike" kern="1200" cap="none" spc="0" normalizeH="0" baseline="0" noProof="0" dirty="0">
                    <a:ln>
                      <a:noFill/>
                    </a:ln>
                    <a:solidFill>
                      <a:prstClr val="black"/>
                    </a:solidFill>
                    <a:effectLst/>
                    <a:uLnTx/>
                    <a:uFillTx/>
                    <a:latin typeface="Arial"/>
                    <a:ea typeface="+mn-ea"/>
                    <a:cs typeface="+mn-cs"/>
                  </a:rPr>
                  <a:t> A model that predicts player success based on various inputs.</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Solution:</a:t>
                </a:r>
                <a:r>
                  <a:rPr kumimoji="0" lang="en-US" sz="1800" b="0" i="0" u="none" strike="noStrike" kern="1200" cap="none" spc="0" normalizeH="0" baseline="0" noProof="0" dirty="0">
                    <a:ln>
                      <a:noFill/>
                    </a:ln>
                    <a:solidFill>
                      <a:prstClr val="black"/>
                    </a:solidFill>
                    <a:effectLst/>
                    <a:uLnTx/>
                    <a:uFillTx/>
                    <a:latin typeface="Arial"/>
                    <a:ea typeface="+mn-ea"/>
                    <a:cs typeface="+mn-cs"/>
                  </a:rPr>
                  <a:t> Use the linear equation </a:t>
                </a: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oMath>
                </a14:m>
                <a:r>
                  <a:rPr kumimoji="0" lang="en-US" sz="1800" b="0" i="0" u="none" strike="noStrike" kern="1200" cap="none" spc="0" normalizeH="0" baseline="0" noProof="0" dirty="0">
                    <a:ln>
                      <a:noFill/>
                    </a:ln>
                    <a:solidFill>
                      <a:prstClr val="black"/>
                    </a:solidFill>
                    <a:effectLst/>
                    <a:uLnTx/>
                    <a:uFillTx/>
                    <a:latin typeface="Arial"/>
                    <a:ea typeface="+mn-ea"/>
                    <a:cs typeface="+mn-cs"/>
                  </a:rPr>
                  <a:t> to represent the relationship, where </a:t>
                </a: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oMath>
                </a14:m>
                <a:r>
                  <a:rPr kumimoji="0" lang="en-US" sz="1800" b="0" i="0" u="none" strike="noStrike" kern="1200" cap="none" spc="0" normalizeH="0" baseline="0" noProof="0" dirty="0">
                    <a:ln>
                      <a:noFill/>
                    </a:ln>
                    <a:solidFill>
                      <a:prstClr val="black"/>
                    </a:solidFill>
                    <a:effectLst/>
                    <a:uLnTx/>
                    <a:uFillTx/>
                    <a:latin typeface="Arial"/>
                    <a:ea typeface="+mn-ea"/>
                    <a:cs typeface="+mn-cs"/>
                  </a:rPr>
                  <a:t> is the predicted success, </a:t>
                </a: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oMath>
                </a14:m>
                <a:r>
                  <a:rPr kumimoji="0" lang="en-US" sz="1800" b="0" i="0" u="none" strike="noStrike" kern="1200" cap="none" spc="0" normalizeH="0" baseline="0" noProof="0" dirty="0">
                    <a:ln>
                      <a:noFill/>
                    </a:ln>
                    <a:solidFill>
                      <a:prstClr val="black"/>
                    </a:solidFill>
                    <a:effectLst/>
                    <a:uLnTx/>
                    <a:uFillTx/>
                    <a:latin typeface="Arial"/>
                    <a:ea typeface="+mn-ea"/>
                    <a:cs typeface="+mn-cs"/>
                  </a:rPr>
                  <a:t> is the input variable, and </a:t>
                </a: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𝑚</m:t>
                    </m:r>
                  </m:oMath>
                </a14:m>
                <a:r>
                  <a:rPr kumimoji="0" lang="en-US" sz="1800" b="0" i="0" u="none" strike="noStrike" kern="1200" cap="none" spc="0" normalizeH="0" baseline="0" noProof="0" dirty="0">
                    <a:ln>
                      <a:noFill/>
                    </a:ln>
                    <a:solidFill>
                      <a:prstClr val="black"/>
                    </a:solidFill>
                    <a:effectLst/>
                    <a:uLnTx/>
                    <a:uFillTx/>
                    <a:latin typeface="Arial"/>
                    <a:ea typeface="+mn-ea"/>
                    <a:cs typeface="+mn-cs"/>
                  </a:rPr>
                  <a:t> and </a:t>
                </a: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oMath>
                </a14:m>
                <a:r>
                  <a:rPr kumimoji="0" lang="en-US" sz="1800" b="0" i="0" u="none" strike="noStrike" kern="1200" cap="none" spc="0" normalizeH="0" baseline="0" noProof="0" dirty="0">
                    <a:ln>
                      <a:noFill/>
                    </a:ln>
                    <a:solidFill>
                      <a:prstClr val="black"/>
                    </a:solidFill>
                    <a:effectLst/>
                    <a:uLnTx/>
                    <a:uFillTx/>
                    <a:latin typeface="Arial"/>
                    <a:ea typeface="+mn-ea"/>
                    <a:cs typeface="+mn-cs"/>
                  </a:rPr>
                  <a:t> are coefficients determined through regression analysis.</a:t>
                </a:r>
              </a:p>
            </p:txBody>
          </p:sp>
        </mc:Choice>
        <mc:Fallback xmlns="">
          <p:sp>
            <p:nvSpPr>
              <p:cNvPr id="11" name="TextBox 10">
                <a:extLst>
                  <a:ext uri="{FF2B5EF4-FFF2-40B4-BE49-F238E27FC236}">
                    <a16:creationId xmlns:a16="http://schemas.microsoft.com/office/drawing/2014/main" id="{0089BFF1-E832-5DE9-D2D7-21AACBFA8320}"/>
                  </a:ext>
                </a:extLst>
              </p:cNvPr>
              <p:cNvSpPr txBox="1">
                <a:spLocks noRot="1" noChangeAspect="1" noMove="1" noResize="1" noEditPoints="1" noAdjustHandles="1" noChangeArrowheads="1" noChangeShapeType="1" noTextEdit="1"/>
              </p:cNvSpPr>
              <p:nvPr/>
            </p:nvSpPr>
            <p:spPr>
              <a:xfrm>
                <a:off x="6915111" y="1470166"/>
                <a:ext cx="4804449" cy="4839194"/>
              </a:xfrm>
              <a:prstGeom prst="rect">
                <a:avLst/>
              </a:prstGeom>
              <a:blipFill>
                <a:blip r:embed="rId4"/>
                <a:stretch>
                  <a:fillRect l="-1014" r="-887"/>
                </a:stretch>
              </a:blipFill>
            </p:spPr>
            <p:txBody>
              <a:bodyPr/>
              <a:lstStyle/>
              <a:p>
                <a:r>
                  <a:rPr lang="en-AU">
                    <a:noFill/>
                  </a:rPr>
                  <a:t> </a:t>
                </a:r>
              </a:p>
            </p:txBody>
          </p:sp>
        </mc:Fallback>
      </mc:AlternateContent>
    </p:spTree>
    <p:extLst>
      <p:ext uri="{BB962C8B-B14F-4D97-AF65-F5344CB8AC3E}">
        <p14:creationId xmlns:p14="http://schemas.microsoft.com/office/powerpoint/2010/main" val="14797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708F9-D4BE-F4C0-F1F1-6B36D6F140D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EB3BCF-926B-D699-199B-87AA76C9F429}"/>
                  </a:ext>
                </a:extLst>
              </p:cNvPr>
              <p:cNvSpPr txBox="1"/>
              <p:nvPr/>
            </p:nvSpPr>
            <p:spPr>
              <a:xfrm>
                <a:off x="30828" y="1882314"/>
                <a:ext cx="8669512" cy="4975685"/>
              </a:xfrm>
              <a:prstGeom prst="rect">
                <a:avLst/>
              </a:prstGeom>
              <a:solidFill>
                <a:schemeClr val="bg1"/>
              </a:solidFill>
            </p:spPr>
            <p:txBody>
              <a:bodyPr vert="horz" lIns="91440" tIns="45720" rIns="91440" bIns="45720" rtlCol="0" anchor="t">
                <a:noAutofit/>
              </a:bodyPr>
              <a:lstStyle/>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Horizontal Axis (X-axis):</a:t>
                </a:r>
                <a:r>
                  <a:rPr kumimoji="0" lang="en-US" sz="1300" b="0" i="0" u="none" strike="noStrike" kern="1200" cap="none" spc="0" normalizeH="0" baseline="0" noProof="0" dirty="0">
                    <a:ln>
                      <a:noFill/>
                    </a:ln>
                    <a:solidFill>
                      <a:prstClr val="black"/>
                    </a:solidFill>
                    <a:effectLst/>
                    <a:uLnTx/>
                    <a:uFillTx/>
                    <a:latin typeface="Arial"/>
                    <a:ea typeface="+mn-ea"/>
                    <a:cs typeface="+mn-cs"/>
                  </a:rPr>
                  <a:t> This axis represents the "Years of Experience." It is the independent variable in this context, meaning it is assumed to be the cause of changes in the salary.</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Vertical Axis (Y-axis): </a:t>
                </a:r>
                <a:r>
                  <a:rPr kumimoji="0" lang="en-US" sz="1300" b="0" i="0" u="none" strike="noStrike" kern="1200" cap="none" spc="0" normalizeH="0" baseline="0" noProof="0" dirty="0">
                    <a:ln>
                      <a:noFill/>
                    </a:ln>
                    <a:solidFill>
                      <a:prstClr val="black"/>
                    </a:solidFill>
                    <a:effectLst/>
                    <a:uLnTx/>
                    <a:uFillTx/>
                    <a:latin typeface="Arial"/>
                    <a:ea typeface="+mn-ea"/>
                    <a:cs typeface="+mn-cs"/>
                  </a:rPr>
                  <a:t>This axis represents the "Salary." It is the dependent variable, which is considered to be affected by the years of experience.</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Data Points: </a:t>
                </a:r>
                <a:r>
                  <a:rPr kumimoji="0" lang="en-US" sz="1300" b="0" i="0" u="none" strike="noStrike" kern="1200" cap="none" spc="0" normalizeH="0" baseline="0" noProof="0" dirty="0">
                    <a:ln>
                      <a:noFill/>
                    </a:ln>
                    <a:solidFill>
                      <a:prstClr val="black"/>
                    </a:solidFill>
                    <a:effectLst/>
                    <a:uLnTx/>
                    <a:uFillTx/>
                    <a:latin typeface="Arial"/>
                    <a:ea typeface="+mn-ea"/>
                    <a:cs typeface="+mn-cs"/>
                  </a:rPr>
                  <a:t>Each blue dot represents an individual data point that corresponds to a particular salary for a given number of years of experience.</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Trend Line:</a:t>
                </a:r>
                <a:r>
                  <a:rPr kumimoji="0" lang="en-US" sz="1300" b="0" i="0" u="none" strike="noStrike" kern="1200" cap="none" spc="0" normalizeH="0" baseline="0" noProof="0" dirty="0">
                    <a:ln>
                      <a:noFill/>
                    </a:ln>
                    <a:solidFill>
                      <a:prstClr val="black"/>
                    </a:solidFill>
                    <a:effectLst/>
                    <a:uLnTx/>
                    <a:uFillTx/>
                    <a:latin typeface="Arial"/>
                    <a:ea typeface="+mn-ea"/>
                    <a:cs typeface="+mn-cs"/>
                  </a:rPr>
                  <a:t> The dashed line going through the data points is a trend line, often used to represent the relationship between the two variables. It looks to be a line of best fit, which is a straight line that best represents the data on a scatter plot.</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Equation (</a:t>
                </a:r>
                <a14:m>
                  <m:oMath xmlns:m="http://schemas.openxmlformats.org/officeDocument/2006/math">
                    <m:r>
                      <a:rPr kumimoji="0" lang="en-US" sz="13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𝒚</m:t>
                    </m:r>
                    <m:r>
                      <a:rPr kumimoji="0" lang="en-US" sz="13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𝒎𝒙</m:t>
                    </m:r>
                    <m:r>
                      <a:rPr kumimoji="0" lang="en-US" sz="13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3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𝒃</m:t>
                    </m:r>
                  </m:oMath>
                </a14:m>
                <a:r>
                  <a:rPr kumimoji="0" lang="en-US" sz="1300" b="1" i="0" u="none" strike="noStrike" kern="1200" cap="none" spc="0" normalizeH="0" baseline="0" noProof="0" dirty="0">
                    <a:ln>
                      <a:noFill/>
                    </a:ln>
                    <a:solidFill>
                      <a:prstClr val="black"/>
                    </a:solidFill>
                    <a:effectLst/>
                    <a:uLnTx/>
                    <a:uFillTx/>
                    <a:latin typeface="Arial"/>
                    <a:ea typeface="+mn-ea"/>
                    <a:cs typeface="+mn-cs"/>
                  </a:rPr>
                  <a:t> ): </a:t>
                </a:r>
                <a:r>
                  <a:rPr kumimoji="0" lang="en-US" sz="1300" b="0" i="0" u="none" strike="noStrike" kern="1200" cap="none" spc="0" normalizeH="0" baseline="0" noProof="0" dirty="0">
                    <a:ln>
                      <a:noFill/>
                    </a:ln>
                    <a:solidFill>
                      <a:prstClr val="black"/>
                    </a:solidFill>
                    <a:effectLst/>
                    <a:uLnTx/>
                    <a:uFillTx/>
                    <a:latin typeface="Arial"/>
                    <a:ea typeface="+mn-ea"/>
                    <a:cs typeface="+mn-cs"/>
                  </a:rPr>
                  <a:t>This is the equation of a straight line, where 'y' is the dependent variable (salary), 'm' is the slope of the line, 'x' is the independent variable (years of experience), and 'b' is the y-intercept. This equation is a linear regression model that attempts to predict the salary based on the years of experience.</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Analysis: </a:t>
                </a:r>
                <a:r>
                  <a:rPr kumimoji="0" lang="en-US" sz="1300" b="0" i="0" u="none" strike="noStrike" kern="1200" cap="none" spc="0" normalizeH="0" baseline="0" noProof="0" dirty="0">
                    <a:ln>
                      <a:noFill/>
                    </a:ln>
                    <a:solidFill>
                      <a:prstClr val="black"/>
                    </a:solidFill>
                    <a:effectLst/>
                    <a:uLnTx/>
                    <a:uFillTx/>
                    <a:latin typeface="Arial"/>
                    <a:ea typeface="+mn-ea"/>
                    <a:cs typeface="+mn-cs"/>
                  </a:rPr>
                  <a:t>The trend line suggests a positive correlation between years of experience and salary, meaning as the years of experience increase, the salary tends to increase as well. This is a common finding in many industries, where experience is often rewarded with higher pay.</a:t>
                </a:r>
              </a:p>
            </p:txBody>
          </p:sp>
        </mc:Choice>
        <mc:Fallback xmlns="">
          <p:sp>
            <p:nvSpPr>
              <p:cNvPr id="11" name="TextBox 10">
                <a:extLst>
                  <a:ext uri="{FF2B5EF4-FFF2-40B4-BE49-F238E27FC236}">
                    <a16:creationId xmlns:a16="http://schemas.microsoft.com/office/drawing/2014/main" id="{CAEB3BCF-926B-D699-199B-87AA76C9F429}"/>
                  </a:ext>
                </a:extLst>
              </p:cNvPr>
              <p:cNvSpPr txBox="1">
                <a:spLocks noRot="1" noChangeAspect="1" noMove="1" noResize="1" noEditPoints="1" noAdjustHandles="1" noChangeArrowheads="1" noChangeShapeType="1" noTextEdit="1"/>
              </p:cNvSpPr>
              <p:nvPr/>
            </p:nvSpPr>
            <p:spPr>
              <a:xfrm>
                <a:off x="30828" y="1882314"/>
                <a:ext cx="8669512" cy="4975685"/>
              </a:xfrm>
              <a:prstGeom prst="rect">
                <a:avLst/>
              </a:prstGeom>
              <a:blipFill>
                <a:blip r:embed="rId3"/>
                <a:stretch>
                  <a:fillRect l="-70" r="-633"/>
                </a:stretch>
              </a:blipFill>
            </p:spPr>
            <p:txBody>
              <a:bodyPr/>
              <a:lstStyle/>
              <a:p>
                <a:r>
                  <a:rPr lang="en-AU">
                    <a:noFill/>
                  </a:rPr>
                  <a:t> </a:t>
                </a:r>
              </a:p>
            </p:txBody>
          </p:sp>
        </mc:Fallback>
      </mc:AlternateContent>
      <p:sp>
        <p:nvSpPr>
          <p:cNvPr id="15" name="Title 1">
            <a:extLst>
              <a:ext uri="{FF2B5EF4-FFF2-40B4-BE49-F238E27FC236}">
                <a16:creationId xmlns:a16="http://schemas.microsoft.com/office/drawing/2014/main" id="{548E63F0-02E6-5F40-0E57-A954518D93A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b="1" dirty="0">
                <a:latin typeface="Söhne"/>
              </a:rPr>
              <a:t>A practical example</a:t>
            </a:r>
          </a:p>
        </p:txBody>
      </p:sp>
      <p:pic>
        <p:nvPicPr>
          <p:cNvPr id="12290" name="Picture 2" descr="How to do Linear Regression in Power BI">
            <a:extLst>
              <a:ext uri="{FF2B5EF4-FFF2-40B4-BE49-F238E27FC236}">
                <a16:creationId xmlns:a16="http://schemas.microsoft.com/office/drawing/2014/main" id="{66A414B1-39DF-C912-2859-CB98854428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06" r="8304" b="1"/>
          <a:stretch/>
        </p:blipFill>
        <p:spPr bwMode="auto">
          <a:xfrm>
            <a:off x="8700340" y="2405658"/>
            <a:ext cx="3491660" cy="3629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down)">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wipe(down)">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69000-4AA3-8971-3343-A13582DC547A}"/>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CC706200-D08F-C6D5-03B1-BA20FDFE899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b="1" dirty="0">
                <a:latin typeface="Söhne"/>
              </a:rPr>
              <a:t>A practical example</a:t>
            </a:r>
          </a:p>
        </p:txBody>
      </p:sp>
      <p:sp>
        <p:nvSpPr>
          <p:cNvPr id="11" name="TextBox 10">
            <a:extLst>
              <a:ext uri="{FF2B5EF4-FFF2-40B4-BE49-F238E27FC236}">
                <a16:creationId xmlns:a16="http://schemas.microsoft.com/office/drawing/2014/main" id="{1C2DBB2F-8351-741C-AB1D-49BEF5EE33DD}"/>
              </a:ext>
            </a:extLst>
          </p:cNvPr>
          <p:cNvSpPr txBox="1"/>
          <p:nvPr/>
        </p:nvSpPr>
        <p:spPr>
          <a:xfrm>
            <a:off x="182880" y="2120854"/>
            <a:ext cx="7492778" cy="4389188"/>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latin typeface="Arial"/>
                <a:ea typeface="+mn-ea"/>
                <a:cs typeface="+mn-cs"/>
              </a:rPr>
              <a:t>The graph is a typical representation used in statistics and data analysis to infer relationships and make predictions. In this case, the graph would allow someone to predict the expected salary for a given amount of experience by finding the corresponding point on the trend line.</a:t>
            </a:r>
          </a:p>
        </p:txBody>
      </p:sp>
      <p:pic>
        <p:nvPicPr>
          <p:cNvPr id="12290" name="Picture 2" descr="How to do Linear Regression in Power BI">
            <a:extLst>
              <a:ext uri="{FF2B5EF4-FFF2-40B4-BE49-F238E27FC236}">
                <a16:creationId xmlns:a16="http://schemas.microsoft.com/office/drawing/2014/main" id="{3A775356-A8D9-20B5-4BE9-9C67548C4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06" r="8304"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9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Open-Ended Question</a:t>
            </a:r>
          </a:p>
        </p:txBody>
      </p:sp>
      <p:sp>
        <p:nvSpPr>
          <p:cNvPr id="3" name="Subtitle 2">
            <a:extLst>
              <a:ext uri="{FF2B5EF4-FFF2-40B4-BE49-F238E27FC236}">
                <a16:creationId xmlns:a16="http://schemas.microsoft.com/office/drawing/2014/main" id="{7F969E82-586D-AF25-5934-12364031BAF0}"/>
              </a:ext>
            </a:extLst>
          </p:cNvPr>
          <p:cNvSpPr>
            <a:spLocks noGrp="1"/>
          </p:cNvSpPr>
          <p:nvPr>
            <p:ph type="subTitle" idx="1"/>
          </p:nvPr>
        </p:nvSpPr>
        <p:spPr>
          <a:xfrm>
            <a:off x="0" y="767976"/>
            <a:ext cx="12192000" cy="1512646"/>
          </a:xfrm>
        </p:spPr>
        <p:txBody>
          <a:bodyPr>
            <a:normAutofit/>
          </a:bodyPr>
          <a:lstStyle/>
          <a:p>
            <a:pPr algn="l">
              <a:lnSpc>
                <a:spcPct val="150000"/>
              </a:lnSpc>
            </a:pPr>
            <a:r>
              <a:rPr lang="en-US" sz="2600" b="1" dirty="0">
                <a:latin typeface="Calibri" panose="020F0502020204030204" pitchFamily="34" charset="0"/>
                <a:cs typeface="Calibri" panose="020F0502020204030204" pitchFamily="34" charset="0"/>
              </a:rPr>
              <a:t>Can anyone describe what steps you think are involved in the lifecycle of a data science project and why each step might be important?</a:t>
            </a:r>
            <a:endParaRPr lang="en-AU" sz="2600" b="1"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5</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0" y="2369274"/>
            <a:ext cx="12191999" cy="2430922"/>
          </a:xfrm>
          <a:prstGeom prst="rect">
            <a:avLst/>
          </a:prstGeom>
          <a:noFill/>
        </p:spPr>
        <p:txBody>
          <a:bodyPr wrap="square">
            <a:spAutoFit/>
          </a:bodyPr>
          <a:lstStyle/>
          <a:p>
            <a:pPr>
              <a:lnSpc>
                <a:spcPct val="150000"/>
              </a:lnSpc>
            </a:pPr>
            <a:r>
              <a:rPr lang="en-US" sz="2600" dirty="0">
                <a:latin typeface="Calibri" panose="020F0502020204030204" pitchFamily="34" charset="0"/>
                <a:cs typeface="Calibri" panose="020F0502020204030204" pitchFamily="34" charset="0"/>
              </a:rPr>
              <a:t>I believe the data science lifecycle includes several key steps such as identifying the business problem, collecting data, cleaning and preparing the data, exploring and analyzing the data, building and validating models, deploying the models, and finally, monitoring and maintaining them. Each step is crucial because: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60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AEC70-6C01-2736-1431-531245489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9C942-CB5D-BC8F-E5C9-A8483972BCB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4BB0918-5FA2-E764-D27D-2488A7A4D5B7}"/>
              </a:ext>
            </a:extLst>
          </p:cNvPr>
          <p:cNvSpPr>
            <a:spLocks/>
          </p:cNvSpPr>
          <p:nvPr/>
        </p:nvSpPr>
        <p:spPr>
          <a:xfrm>
            <a:off x="-1524" y="1412274"/>
            <a:ext cx="12191999" cy="5445725"/>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Common Tools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Python's scikit-learn:</a:t>
            </a:r>
            <a:r>
              <a:rPr lang="en-US" sz="2600" dirty="0">
                <a:latin typeface="Calibri" panose="020F0502020204030204" pitchFamily="34" charset="0"/>
                <a:cs typeface="Calibri" panose="020F0502020204030204" pitchFamily="34" charset="0"/>
              </a:rPr>
              <a:t> Offers a wide range of simple and efficient tools for data mining and data analysis. It is accessible to everybody and reusable in various contexts.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TensorFlow and </a:t>
            </a:r>
            <a:r>
              <a:rPr lang="en-US" sz="2600" b="1" dirty="0" err="1">
                <a:latin typeface="Calibri" panose="020F0502020204030204" pitchFamily="34" charset="0"/>
                <a:cs typeface="Calibri" panose="020F0502020204030204" pitchFamily="34" charset="0"/>
              </a:rPr>
              <a:t>PyTorch</a:t>
            </a:r>
            <a:r>
              <a:rPr lang="en-US" sz="2600" b="1" dirty="0">
                <a:latin typeface="Calibri" panose="020F0502020204030204" pitchFamily="34" charset="0"/>
                <a:cs typeface="Calibri" panose="020F0502020204030204" pitchFamily="34" charset="0"/>
              </a:rPr>
              <a:t>:</a:t>
            </a:r>
            <a:r>
              <a:rPr lang="en-US" sz="2600" dirty="0">
                <a:latin typeface="Calibri" panose="020F0502020204030204" pitchFamily="34" charset="0"/>
                <a:cs typeface="Calibri" panose="020F0502020204030204" pitchFamily="34" charset="0"/>
              </a:rPr>
              <a:t> More suited for building complex models, like deep learning networks. These frameworks provide extensive libraries for designing, training, and validating models with large datasets.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57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937FC-31B3-85D7-2463-B37394A58E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DF8E6-0351-0D16-60DA-BF352874BB1A}"/>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660C810-217B-53DF-9D7B-F38E209F5345}"/>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Considerations for Choosing a Model:</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Accuracy vs. Interpretability: </a:t>
            </a:r>
            <a:r>
              <a:rPr lang="en-US" sz="2600" dirty="0">
                <a:latin typeface="Calibri" panose="020F0502020204030204" pitchFamily="34" charset="0"/>
                <a:cs typeface="Calibri" panose="020F0502020204030204" pitchFamily="34" charset="0"/>
              </a:rPr>
              <a:t>Some models, like neural networks, may offer high accuracy but are often considered "black boxes" due to their complexity. In contrast, models like decision trees offer more interpretability but may not always provide the highest accuracy.</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Resource Constraints: </a:t>
            </a:r>
            <a:r>
              <a:rPr lang="en-US" sz="2600" dirty="0">
                <a:latin typeface="Calibri" panose="020F0502020204030204" pitchFamily="34" charset="0"/>
                <a:cs typeface="Calibri" panose="020F0502020204030204" pitchFamily="34" charset="0"/>
              </a:rPr>
              <a:t>Consider the computational resources available. Complex models require more computational power and data, which might not be feasible for every project.</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Characteristics: </a:t>
            </a:r>
            <a:r>
              <a:rPr lang="en-US" sz="2600" dirty="0">
                <a:latin typeface="Calibri" panose="020F0502020204030204" pitchFamily="34" charset="0"/>
                <a:cs typeface="Calibri" panose="020F0502020204030204" pitchFamily="34" charset="0"/>
              </a:rPr>
              <a:t>The nature of the data (size, quality, features) can influence model choice. For example, certain algorithms are better suited for handling missing values, high dimensionality, or non-linear relationships.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15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7ACD4-F288-AE13-49F6-7CD9AE7B1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97C2A-783A-D0FD-754B-AB4A6CC343F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7327C60-81E1-AB7A-9543-5CAB90851BE7}"/>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the Model Planning &amp; Building Phase, integrating insights on exploring various modeling techniques with the practical aspects of applying these models using common tools forms the core of developing predictive or analytical solutions. Selecting the right approach based on the problem statement and applying it effectively is crucial for building models that not only perform well but also align with the project's objectives and constraints.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87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7364D-6B48-E71F-8E3B-2B446739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A0D07-62DD-76C5-28F1-C2D15C5D64B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20BC86F-C16A-0C6B-3D63-AA50D3F3B388}"/>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Evaluation Phase is a critical component of the data science lifecycle, where the performance of the models built in the previous phase is rigorously assessed. This phase ensures that the model not only performs well on the training dataset but also generalizes effectively to new, unseen data. It involves using various metrics and validation techniques to measure model performance and is crucial for refining the model to meet the project objectives. Let’s explore this phase in detail:</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9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7EAEC-7948-3CAD-293B-6036CA492E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5F540-884D-9B36-7EB0-26D9A6E93C3C}"/>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95982AC-9781-0521-40E2-E4AE86686DB0}"/>
              </a:ext>
            </a:extLst>
          </p:cNvPr>
          <p:cNvSpPr>
            <a:spLocks/>
          </p:cNvSpPr>
          <p:nvPr/>
        </p:nvSpPr>
        <p:spPr>
          <a:xfrm>
            <a:off x="1" y="1164848"/>
            <a:ext cx="12191999" cy="5693151"/>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Assessing Model Performance Through Metrics</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choice of metrics to evaluate a model depends on the type of problem (e.g., regression, classification) and the specific objectives of the project. Here are some common metrics used:</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For Regression Models:</a:t>
            </a:r>
            <a:r>
              <a:rPr lang="en-US" sz="2400" dirty="0">
                <a:latin typeface="Calibri" panose="020F0502020204030204" pitchFamily="34" charset="0"/>
                <a:cs typeface="Calibri" panose="020F0502020204030204" pitchFamily="34" charset="0"/>
              </a:rPr>
              <a:t> Mean Absolute Error (MAE), Mean Squared Error (MSE), and R-squared are standard metrics. MAE gives an average of the absolute errors between predicted and actual values, MSE squares these errors before averaging to penalize larger errors more severely, and R-squared indicates the proportion of the variance in the dependent variable that is predictable from the independent variables.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3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E4F86-5F1D-48B8-4D24-9100EE8CB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F9C2-0C3D-578F-CBCC-C0E4A13B48F7}"/>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BDD9FD4-50A5-5CAF-826C-BE539BAFB760}"/>
              </a:ext>
            </a:extLst>
          </p:cNvPr>
          <p:cNvSpPr>
            <a:spLocks/>
          </p:cNvSpPr>
          <p:nvPr/>
        </p:nvSpPr>
        <p:spPr>
          <a:xfrm>
            <a:off x="-1524"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Assessing Model Performance Through Metrics</a:t>
            </a:r>
          </a:p>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The choice of metrics to evaluate a model depends on the type of problem (e.g., regression, classification) and the specific objectives of the project. Here are some common metrics used:</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For Classification Models: </a:t>
            </a:r>
            <a:r>
              <a:rPr lang="en-US" sz="2300" dirty="0">
                <a:latin typeface="Calibri" panose="020F0502020204030204" pitchFamily="34" charset="0"/>
                <a:cs typeface="Calibri" panose="020F0502020204030204" pitchFamily="34" charset="0"/>
              </a:rPr>
              <a:t>Accuracy, Precision, Recall (Sensitivity), F1 Score, and the Area Under the ROC Curve (AUC-ROC) are frequently used. Accuracy measures the proportion of true results (both true positives and true negatives) among the total number of cases examined. Precision and Recall address the model's ability to identify positive instances accurately, with F1 Score providing a balance between Precision and Recall. AUC-ROC represents the model's ability to distinguish between classes.</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55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E1670-05A8-F36F-AF29-18B65CA6E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898E4-F8F1-37CC-C00C-49EAA6DEF95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47D76BE-559D-6558-F27B-A303E41BEE58}"/>
              </a:ext>
            </a:extLst>
          </p:cNvPr>
          <p:cNvSpPr>
            <a:spLocks/>
          </p:cNvSpPr>
          <p:nvPr/>
        </p:nvSpPr>
        <p:spPr>
          <a:xfrm>
            <a:off x="1" y="1128892"/>
            <a:ext cx="12191999" cy="5729107"/>
          </a:xfrm>
          <a:prstGeom prst="rect">
            <a:avLst/>
          </a:prstGeom>
          <a:ln>
            <a:solidFill>
              <a:schemeClr val="accent1"/>
            </a:solidFill>
          </a:ln>
        </p:spPr>
        <p:txBody>
          <a:bodyPr>
            <a:noAutofit/>
          </a:bodyPr>
          <a:lstStyle/>
          <a:p>
            <a:pPr algn="just" defTabSz="850392">
              <a:lnSpc>
                <a:spcPct val="150000"/>
              </a:lnSpc>
              <a:spcAft>
                <a:spcPts val="600"/>
              </a:spcAft>
            </a:pPr>
            <a:r>
              <a:rPr lang="en-US" sz="21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100" b="1" dirty="0">
                <a:latin typeface="Calibri" panose="020F0502020204030204" pitchFamily="34" charset="0"/>
                <a:cs typeface="Calibri" panose="020F0502020204030204" pitchFamily="34" charset="0"/>
              </a:rPr>
              <a:t>Validation Techniques</a:t>
            </a:r>
          </a:p>
          <a:p>
            <a:pPr algn="just" defTabSz="850392">
              <a:lnSpc>
                <a:spcPct val="150000"/>
              </a:lnSpc>
              <a:spcAft>
                <a:spcPts val="600"/>
              </a:spcAft>
            </a:pPr>
            <a:r>
              <a:rPr lang="en-US" sz="2100" dirty="0">
                <a:latin typeface="Calibri" panose="020F0502020204030204" pitchFamily="34" charset="0"/>
                <a:cs typeface="Calibri" panose="020F0502020204030204" pitchFamily="34" charset="0"/>
              </a:rPr>
              <a:t>Validation techniques are employed to ensure that the model performs well not just on the training data but also on unseen data, thereby assessing its generalizability. Common techniques include:</a:t>
            </a:r>
          </a:p>
          <a:p>
            <a:pPr marL="342900" indent="-342900" algn="just" defTabSz="850392">
              <a:lnSpc>
                <a:spcPct val="150000"/>
              </a:lnSpc>
              <a:spcAft>
                <a:spcPts val="600"/>
              </a:spcAft>
              <a:buFont typeface="Arial" panose="020B0604020202020204" pitchFamily="34" charset="0"/>
              <a:buChar char="•"/>
            </a:pPr>
            <a:r>
              <a:rPr lang="en-US" sz="2100" b="1" dirty="0">
                <a:latin typeface="Calibri" panose="020F0502020204030204" pitchFamily="34" charset="0"/>
                <a:cs typeface="Calibri" panose="020F0502020204030204" pitchFamily="34" charset="0"/>
              </a:rPr>
              <a:t>Holdout Method: </a:t>
            </a:r>
            <a:r>
              <a:rPr lang="en-US" sz="2100" dirty="0">
                <a:latin typeface="Calibri" panose="020F0502020204030204" pitchFamily="34" charset="0"/>
                <a:cs typeface="Calibri" panose="020F0502020204030204" pitchFamily="34" charset="0"/>
              </a:rPr>
              <a:t>The dataset is divided into two parts: one for training the model and the other for testing it. This method is straightforward but may not always provide a reliable estimate of model performance if the dataset is not large enough.</a:t>
            </a:r>
          </a:p>
          <a:p>
            <a:pPr marL="342900" indent="-342900" algn="just" defTabSz="850392">
              <a:lnSpc>
                <a:spcPct val="150000"/>
              </a:lnSpc>
              <a:spcAft>
                <a:spcPts val="600"/>
              </a:spcAft>
              <a:buFont typeface="Arial" panose="020B0604020202020204" pitchFamily="34" charset="0"/>
              <a:buChar char="•"/>
            </a:pPr>
            <a:r>
              <a:rPr lang="en-US" sz="2100" b="1" dirty="0">
                <a:latin typeface="Calibri" panose="020F0502020204030204" pitchFamily="34" charset="0"/>
                <a:cs typeface="Calibri" panose="020F0502020204030204" pitchFamily="34" charset="0"/>
              </a:rPr>
              <a:t>Cross-Validation:</a:t>
            </a:r>
            <a:r>
              <a:rPr lang="en-US" sz="2100" dirty="0">
                <a:latin typeface="Calibri" panose="020F0502020204030204" pitchFamily="34" charset="0"/>
                <a:cs typeface="Calibri" panose="020F0502020204030204" pitchFamily="34" charset="0"/>
              </a:rPr>
              <a:t> Typically, k-fold cross-validation is used, where the dataset is divided into k subsets. The model is trained on k-1 subsets and tested on the remaining subset. This process is repeated k times, with each subset used exactly once as the test set. Cross-validation provides a more reliable estimate of model performance across different subsets of the data.</a:t>
            </a:r>
            <a:endParaRPr lang="en-AU"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0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5B698-CCAC-7966-A403-1E887921C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F2FEF-A2A5-C90E-1D7B-0C3AE4BE4A16}"/>
              </a:ext>
            </a:extLst>
          </p:cNvPr>
          <p:cNvSpPr>
            <a:spLocks noGrp="1"/>
          </p:cNvSpPr>
          <p:nvPr>
            <p:ph type="title"/>
          </p:nvPr>
        </p:nvSpPr>
        <p:spPr>
          <a:xfrm>
            <a:off x="842772"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0F538C5-5E84-4089-362C-58F89CFAC046}"/>
              </a:ext>
            </a:extLst>
          </p:cNvPr>
          <p:cNvSpPr>
            <a:spLocks/>
          </p:cNvSpPr>
          <p:nvPr/>
        </p:nvSpPr>
        <p:spPr>
          <a:xfrm>
            <a:off x="0" y="1014984"/>
            <a:ext cx="12191999" cy="5843016"/>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the Evaluation Phase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Refining the Model: </a:t>
            </a:r>
            <a:r>
              <a:rPr lang="en-US" sz="2200" dirty="0">
                <a:latin typeface="Calibri" panose="020F0502020204030204" pitchFamily="34" charset="0"/>
                <a:cs typeface="Calibri" panose="020F0502020204030204" pitchFamily="34" charset="0"/>
              </a:rPr>
              <a:t>Based on the performance metrics, adjustments can be made to the model, such as tuning hyperparameters, selecting different features, or even choosing a different modeling technique altogether.</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Ensuring Alignment with Project Objectives: </a:t>
            </a:r>
            <a:r>
              <a:rPr lang="en-US" sz="2200" dirty="0">
                <a:latin typeface="Calibri" panose="020F0502020204030204" pitchFamily="34" charset="0"/>
                <a:cs typeface="Calibri" panose="020F0502020204030204" pitchFamily="34" charset="0"/>
              </a:rPr>
              <a:t>This phase ensures that the model meets the specific needs and objectives of the project. For example, in a medical diagnosis application, high recall might be more important than precision to ensure as few false negatives as possible.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Building Trust: </a:t>
            </a:r>
            <a:r>
              <a:rPr lang="en-US" sz="2200" dirty="0">
                <a:latin typeface="Calibri" panose="020F0502020204030204" pitchFamily="34" charset="0"/>
                <a:cs typeface="Calibri" panose="020F0502020204030204" pitchFamily="34" charset="0"/>
              </a:rPr>
              <a:t>Demonstrating that a model performs well according to relevant metrics and validation techniques builds confidence in its predictions, making stakeholders more likely to trust and act on its insights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7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3F220-94F2-9381-BC11-CC61431D9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511BB-A893-DE11-5296-610E652A580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DD42169-510A-7638-4464-BCE5F9BFBE61}"/>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Evaluation Phase is fundamental to the data science lifecycle, providing a systematic approach to measure, validate, and refine the model’s performance. By carefully selecting appropriate metrics and employing robust validation techniques, data scientists can ensure their models are effective, reliable, and aligned with the project's goals, ultimately leading to more successful outcomes.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91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45732-B338-F0A5-8A3B-CD349D4F5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23331-D91B-B440-7BBE-981F1524F8DD}"/>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A38A60B-2DCD-62C3-6323-A93771BBF0BA}"/>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Deployment Phase marks the transition of data science models from the development stage to their use in real-world applications, making the insights generated by these models actionable. This phase involves strategies for implementing the model in a production environment, addressing potential challenges, and adhering to best practices to ensure seamless integration and operation. Let's delve into the key aspects of this phase: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393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Open-Ended Question</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6</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6031908"/>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1. Identifying the Business Problem: </a:t>
            </a:r>
            <a:r>
              <a:rPr lang="en-US" sz="2600" dirty="0">
                <a:latin typeface="Calibri" panose="020F0502020204030204" pitchFamily="34" charset="0"/>
                <a:cs typeface="Calibri" panose="020F0502020204030204" pitchFamily="34" charset="0"/>
              </a:rPr>
              <a:t>It ensures that we are solving the right issue that aligns with business goals.</a:t>
            </a:r>
          </a:p>
          <a:p>
            <a:pPr>
              <a:lnSpc>
                <a:spcPct val="150000"/>
              </a:lnSpc>
            </a:pPr>
            <a:r>
              <a:rPr lang="en-US" sz="2600" b="1" dirty="0">
                <a:latin typeface="Calibri" panose="020F0502020204030204" pitchFamily="34" charset="0"/>
                <a:cs typeface="Calibri" panose="020F0502020204030204" pitchFamily="34" charset="0"/>
              </a:rPr>
              <a:t>2. Collecting Data: </a:t>
            </a:r>
            <a:r>
              <a:rPr lang="en-US" sz="2600" dirty="0">
                <a:latin typeface="Calibri" panose="020F0502020204030204" pitchFamily="34" charset="0"/>
                <a:cs typeface="Calibri" panose="020F0502020204030204" pitchFamily="34" charset="0"/>
              </a:rPr>
              <a:t>We need the right data to analyze and make informed decisions.</a:t>
            </a:r>
          </a:p>
          <a:p>
            <a:pPr>
              <a:lnSpc>
                <a:spcPct val="150000"/>
              </a:lnSpc>
            </a:pPr>
            <a:r>
              <a:rPr lang="en-US" sz="2600" b="1" dirty="0">
                <a:latin typeface="Calibri" panose="020F0502020204030204" pitchFamily="34" charset="0"/>
                <a:cs typeface="Calibri" panose="020F0502020204030204" pitchFamily="34" charset="0"/>
              </a:rPr>
              <a:t>3. Cleaning and Preparing Data: </a:t>
            </a:r>
            <a:r>
              <a:rPr lang="en-US" sz="2600" dirty="0">
                <a:latin typeface="Calibri" panose="020F0502020204030204" pitchFamily="34" charset="0"/>
                <a:cs typeface="Calibri" panose="020F0502020204030204" pitchFamily="34" charset="0"/>
              </a:rPr>
              <a:t>This step is vital to ensure the data's quality and relevance.</a:t>
            </a:r>
          </a:p>
          <a:p>
            <a:pPr>
              <a:lnSpc>
                <a:spcPct val="150000"/>
              </a:lnSpc>
            </a:pPr>
            <a:r>
              <a:rPr lang="en-US" sz="2600" b="1" dirty="0">
                <a:latin typeface="Calibri" panose="020F0502020204030204" pitchFamily="34" charset="0"/>
                <a:cs typeface="Calibri" panose="020F0502020204030204" pitchFamily="34" charset="0"/>
              </a:rPr>
              <a:t>4. Exploring and Analyzing Data: </a:t>
            </a:r>
            <a:r>
              <a:rPr lang="en-US" sz="2600" dirty="0">
                <a:latin typeface="Calibri" panose="020F0502020204030204" pitchFamily="34" charset="0"/>
                <a:cs typeface="Calibri" panose="020F0502020204030204" pitchFamily="34" charset="0"/>
              </a:rPr>
              <a:t>Helps us uncover patterns and insights.</a:t>
            </a:r>
          </a:p>
          <a:p>
            <a:pPr>
              <a:lnSpc>
                <a:spcPct val="150000"/>
              </a:lnSpc>
            </a:pPr>
            <a:r>
              <a:rPr lang="en-US" sz="2600" b="1" dirty="0">
                <a:latin typeface="Calibri" panose="020F0502020204030204" pitchFamily="34" charset="0"/>
                <a:cs typeface="Calibri" panose="020F0502020204030204" pitchFamily="34" charset="0"/>
              </a:rPr>
              <a:t>5. Building and Validating Models: </a:t>
            </a:r>
            <a:r>
              <a:rPr lang="en-US" sz="2600" dirty="0">
                <a:latin typeface="Calibri" panose="020F0502020204030204" pitchFamily="34" charset="0"/>
                <a:cs typeface="Calibri" panose="020F0502020204030204" pitchFamily="34" charset="0"/>
              </a:rPr>
              <a:t>Allows us to create and test predictive models.</a:t>
            </a:r>
          </a:p>
          <a:p>
            <a:pPr>
              <a:lnSpc>
                <a:spcPct val="150000"/>
              </a:lnSpc>
            </a:pPr>
            <a:r>
              <a:rPr lang="en-US" sz="2600" b="1" dirty="0">
                <a:latin typeface="Calibri" panose="020F0502020204030204" pitchFamily="34" charset="0"/>
                <a:cs typeface="Calibri" panose="020F0502020204030204" pitchFamily="34" charset="0"/>
              </a:rPr>
              <a:t>6. Deploying Models: </a:t>
            </a:r>
            <a:r>
              <a:rPr lang="en-US" sz="2600" dirty="0">
                <a:latin typeface="Calibri" panose="020F0502020204030204" pitchFamily="34" charset="0"/>
                <a:cs typeface="Calibri" panose="020F0502020204030204" pitchFamily="34" charset="0"/>
              </a:rPr>
              <a:t>We need to put our models into production to generate real value.</a:t>
            </a:r>
          </a:p>
          <a:p>
            <a:pPr>
              <a:lnSpc>
                <a:spcPct val="150000"/>
              </a:lnSpc>
            </a:pPr>
            <a:r>
              <a:rPr lang="en-US" sz="2600" b="1" dirty="0">
                <a:latin typeface="Calibri" panose="020F0502020204030204" pitchFamily="34" charset="0"/>
                <a:cs typeface="Calibri" panose="020F0502020204030204" pitchFamily="34" charset="0"/>
              </a:rPr>
              <a:t>7. Monitoring and Maintaining: </a:t>
            </a:r>
            <a:r>
              <a:rPr lang="en-US" sz="2600" dirty="0">
                <a:latin typeface="Calibri" panose="020F0502020204030204" pitchFamily="34" charset="0"/>
                <a:cs typeface="Calibri" panose="020F0502020204030204" pitchFamily="34" charset="0"/>
              </a:rPr>
              <a:t>Ensures that the models continue to perform well over time.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535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B7F5C-E99A-0A6D-6C32-1A8F1D9C8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0E1DB-D5F3-FA90-27E1-5A223B9F529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4BCD2A9-BA2E-E19D-026C-131975F4E948}"/>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Strategies for Model Deployment</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Model Integration: </a:t>
            </a:r>
            <a:r>
              <a:rPr lang="en-US" sz="2300" dirty="0">
                <a:latin typeface="Calibri" panose="020F0502020204030204" pitchFamily="34" charset="0"/>
                <a:cs typeface="Calibri" panose="020F0502020204030204" pitchFamily="34" charset="0"/>
              </a:rPr>
              <a:t>Integrating the model into the existing production environment so that it can interact with other applications and databases. This often involves developing an API (Application Programming Interface) that allows other software to use the model's predictions.</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Batch vs. Real-Time Processing:</a:t>
            </a:r>
            <a:r>
              <a:rPr lang="en-US" sz="2300" dirty="0">
                <a:latin typeface="Calibri" panose="020F0502020204030204" pitchFamily="34" charset="0"/>
                <a:cs typeface="Calibri" panose="020F0502020204030204" pitchFamily="34" charset="0"/>
              </a:rPr>
              <a:t> Depending on the application's requirements, models might be deployed for batch processing (processing data in large batches at regular intervals) or real-time processing (providing predictions instantly on demand). The choice affects the architecture and resources required for deployment.</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307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41CF6-8B90-7E64-8223-20C1342A5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AB6F-87A0-41A8-55BB-E4D0C0D5C3F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3207518D-1199-C6DB-6ADE-9635F81F35A2}"/>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Strategies for Model Deployment</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Containerization: </a:t>
            </a:r>
            <a:r>
              <a:rPr lang="en-US" sz="2600" dirty="0">
                <a:latin typeface="Calibri" panose="020F0502020204030204" pitchFamily="34" charset="0"/>
                <a:cs typeface="Calibri" panose="020F0502020204030204" pitchFamily="34" charset="0"/>
              </a:rPr>
              <a:t>Using container technologies like Docker can simplify deployment by packaging the model and its dependencies into a container that can be easily transported and run in any environment, ensuring consistency across development, testing, and production environments.</a:t>
            </a:r>
          </a:p>
        </p:txBody>
      </p:sp>
    </p:spTree>
    <p:extLst>
      <p:ext uri="{BB962C8B-B14F-4D97-AF65-F5344CB8AC3E}">
        <p14:creationId xmlns:p14="http://schemas.microsoft.com/office/powerpoint/2010/main" val="227271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E0166-BDE4-46F4-7814-80A08642F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48C93-B7E1-E9C4-9BE3-23219C9D2BD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B912591-EF19-F3F8-A2E5-B8728283E8AC}"/>
              </a:ext>
            </a:extLst>
          </p:cNvPr>
          <p:cNvSpPr>
            <a:spLocks/>
          </p:cNvSpPr>
          <p:nvPr/>
        </p:nvSpPr>
        <p:spPr>
          <a:xfrm>
            <a:off x="1" y="1378470"/>
            <a:ext cx="12191999" cy="5479530"/>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Challenges in Deployment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Scalability:</a:t>
            </a:r>
            <a:r>
              <a:rPr lang="en-US" sz="2200" dirty="0">
                <a:latin typeface="Calibri" panose="020F0502020204030204" pitchFamily="34" charset="0"/>
                <a:cs typeface="Calibri" panose="020F0502020204030204" pitchFamily="34" charset="0"/>
              </a:rPr>
              <a:t> Ensuring the model can handle the volume of data and number of requests expected in a production environment. This may require optimizing the model or the infrastructure it runs on.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Version Control:</a:t>
            </a:r>
            <a:r>
              <a:rPr lang="en-US" sz="2200" dirty="0">
                <a:latin typeface="Calibri" panose="020F0502020204030204" pitchFamily="34" charset="0"/>
                <a:cs typeface="Calibri" panose="020F0502020204030204" pitchFamily="34" charset="0"/>
              </a:rPr>
              <a:t> Managing different versions of the model and its dependencies can be challenging. It's essential to have a system in place for versioning to roll back changes if needed and ensure reproducibility.</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Monitoring and Maintenance:</a:t>
            </a:r>
            <a:r>
              <a:rPr lang="en-US" sz="2200" dirty="0">
                <a:latin typeface="Calibri" panose="020F0502020204030204" pitchFamily="34" charset="0"/>
                <a:cs typeface="Calibri" panose="020F0502020204030204" pitchFamily="34" charset="0"/>
              </a:rPr>
              <a:t> Once deployed, models need to be continuously monitored for performance degradation and updated as necessary based on new data or changing conditions. This requires ongoing maintenance efforts.</a:t>
            </a:r>
          </a:p>
        </p:txBody>
      </p:sp>
    </p:spTree>
    <p:extLst>
      <p:ext uri="{BB962C8B-B14F-4D97-AF65-F5344CB8AC3E}">
        <p14:creationId xmlns:p14="http://schemas.microsoft.com/office/powerpoint/2010/main" val="303458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818B9-1E20-F627-A51F-24984FD1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A1392-ACE9-2D29-4958-F6B5265EACC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B04A05F-1795-EF72-0635-E64BC47D29EF}"/>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Best Practices for Deployment</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Automated Testing and Continuous Integration (CI): </a:t>
            </a:r>
            <a:r>
              <a:rPr lang="en-US" sz="2400" dirty="0">
                <a:latin typeface="Calibri" panose="020F0502020204030204" pitchFamily="34" charset="0"/>
                <a:cs typeface="Calibri" panose="020F0502020204030204" pitchFamily="34" charset="0"/>
              </a:rPr>
              <a:t>Implement automated testing of the model and its integration points to catch issues early. CI practices can help in automatically testing and deploying model updates.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Performance Benchmarking:</a:t>
            </a:r>
            <a:r>
              <a:rPr lang="en-US" sz="2400" dirty="0">
                <a:latin typeface="Calibri" panose="020F0502020204030204" pitchFamily="34" charset="0"/>
                <a:cs typeface="Calibri" panose="020F0502020204030204" pitchFamily="34" charset="0"/>
              </a:rPr>
              <a:t> Before deployment, benchmark the model's performance in a staging environment that closely resembles the production environment. This helps identify any potential issues related to scalability or integration.</a:t>
            </a:r>
          </a:p>
        </p:txBody>
      </p:sp>
    </p:spTree>
    <p:extLst>
      <p:ext uri="{BB962C8B-B14F-4D97-AF65-F5344CB8AC3E}">
        <p14:creationId xmlns:p14="http://schemas.microsoft.com/office/powerpoint/2010/main" val="23376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2680E-D146-C9AA-AD26-13740C92FC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86CEB-633F-EC9F-C042-5119C6AD5A9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30C368E-E1B4-89C2-DFC6-9BADBF05C1F6}"/>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Best Practices for Deployment</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Monitoring and Feedback Loops:</a:t>
            </a:r>
            <a:r>
              <a:rPr lang="en-US" sz="2400" dirty="0">
                <a:latin typeface="Calibri" panose="020F0502020204030204" pitchFamily="34" charset="0"/>
                <a:cs typeface="Calibri" panose="020F0502020204030204" pitchFamily="34" charset="0"/>
              </a:rPr>
              <a:t> Establish mechanisms for monitoring the model's performance in real-time and creating feedback loops that can inform necessary adjustments or retraining. This includes tracking model accuracy, latency, and resource usage.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Documentation and Compliance:</a:t>
            </a:r>
            <a:r>
              <a:rPr lang="en-US" sz="2400" dirty="0">
                <a:latin typeface="Calibri" panose="020F0502020204030204" pitchFamily="34" charset="0"/>
                <a:cs typeface="Calibri" panose="020F0502020204030204" pitchFamily="34" charset="0"/>
              </a:rPr>
              <a:t> Ensure comprehensive documentation of the model, its architecture, and deployment procedures. Also, adhere to relevant regulatory and compliance requirements, especially for applications involving sensitive data.</a:t>
            </a:r>
          </a:p>
        </p:txBody>
      </p:sp>
    </p:spTree>
    <p:extLst>
      <p:ext uri="{BB962C8B-B14F-4D97-AF65-F5344CB8AC3E}">
        <p14:creationId xmlns:p14="http://schemas.microsoft.com/office/powerpoint/2010/main" val="39205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0053-5285-2804-07FF-20DFCFE92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6DAD6-5508-E796-C60B-EE85DDE41A98}"/>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F083321-7BA2-E7BD-802D-0ACA02009402}"/>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Deployment Phase is crucial for transitioning models from a development setting to real-world applications. By carefully planning the integration, addressing scalability and version control challenges, and adhering to best practices for testing, monitoring, and compliance, organizations can effectively deploy models that enhance decision-making processes and drive value. This phase requires a collaborative effort across data science, IT, and business teams to ensure the deployed models are robust, scalable, and aligned with business objectives.</a:t>
            </a:r>
          </a:p>
        </p:txBody>
      </p:sp>
    </p:spTree>
    <p:extLst>
      <p:ext uri="{BB962C8B-B14F-4D97-AF65-F5344CB8AC3E}">
        <p14:creationId xmlns:p14="http://schemas.microsoft.com/office/powerpoint/2010/main" val="332323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7847-4D6E-7C4F-072D-43A9F159F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60FDA-3458-4095-CADA-A8E95F9E431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6F68DAD-E8B8-248A-CF14-0513788C1973}"/>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After a model is deployed in a production environment, the Monitoring and Maintenance Phase ensures its continued effectiveness and relevance. This phase involves the ongoing process of keeping an eye on the model's performance, updating it to reflect new data or changing conditions, and making necessary adjustments to maintain its accuracy and reliability. Let's explore the critical components of this phase:</a:t>
            </a:r>
          </a:p>
        </p:txBody>
      </p:sp>
    </p:spTree>
    <p:extLst>
      <p:ext uri="{BB962C8B-B14F-4D97-AF65-F5344CB8AC3E}">
        <p14:creationId xmlns:p14="http://schemas.microsoft.com/office/powerpoint/2010/main" val="27330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E44D8-50C8-AB9A-A83B-3C232AD17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AD19F-DA69-2ED7-9358-65CF4CF58DB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884656C-6190-F738-A886-2328F88F7DDE}"/>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Monitoring the Model's Performance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Continuous monitoring is essential to detect performance degradation over time, which can occur due to changes in the underlying data patterns (often referred to as "concept drift") or external factors affecting the model's predictions. Key aspects include:</a:t>
            </a:r>
          </a:p>
        </p:txBody>
      </p:sp>
    </p:spTree>
    <p:extLst>
      <p:ext uri="{BB962C8B-B14F-4D97-AF65-F5344CB8AC3E}">
        <p14:creationId xmlns:p14="http://schemas.microsoft.com/office/powerpoint/2010/main" val="120801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021C1-EB4E-EB54-DC59-3F548F52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5E743-C6A3-54C9-1DFD-6D16B2A64D5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C04FF8E-CAC0-9D22-3988-E46BEFFAFE84}"/>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Performance Metrics: </a:t>
            </a:r>
            <a:r>
              <a:rPr lang="en-US" sz="2600" dirty="0">
                <a:latin typeface="Calibri" panose="020F0502020204030204" pitchFamily="34" charset="0"/>
                <a:cs typeface="Calibri" panose="020F0502020204030204" pitchFamily="34" charset="0"/>
              </a:rPr>
              <a:t>Regularly evaluate the model using the same metrics used in the evaluation phase, such as accuracy, precision, recall, or any other relevant measure, to ensure it continues to meet the project's objectives.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Anomaly Detection: </a:t>
            </a:r>
            <a:r>
              <a:rPr lang="en-US" sz="2600" dirty="0">
                <a:latin typeface="Calibri" panose="020F0502020204030204" pitchFamily="34" charset="0"/>
                <a:cs typeface="Calibri" panose="020F0502020204030204" pitchFamily="34" charset="0"/>
              </a:rPr>
              <a:t>Implement anomaly detection systems to identify unexpected model behavior or significant changes in the data being processed, which could indicate issues needing investigation.</a:t>
            </a:r>
          </a:p>
        </p:txBody>
      </p:sp>
    </p:spTree>
    <p:extLst>
      <p:ext uri="{BB962C8B-B14F-4D97-AF65-F5344CB8AC3E}">
        <p14:creationId xmlns:p14="http://schemas.microsoft.com/office/powerpoint/2010/main" val="5291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C44E0-EF4C-BF7E-C6E3-CDF4B9F3DB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7DE78-FB9C-D301-77C0-8D404EFE225E}"/>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C8918CA-2AAC-D3D9-1D1C-84D972CC417E}"/>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196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1960" b="1" dirty="0">
                <a:latin typeface="Calibri" panose="020F0502020204030204" pitchFamily="34" charset="0"/>
                <a:cs typeface="Calibri" panose="020F0502020204030204" pitchFamily="34" charset="0"/>
              </a:rPr>
              <a:t>Need for Regular Updates and Adjustments</a:t>
            </a:r>
          </a:p>
          <a:p>
            <a:pPr algn="just" defTabSz="850392">
              <a:lnSpc>
                <a:spcPct val="150000"/>
              </a:lnSpc>
              <a:spcAft>
                <a:spcPts val="600"/>
              </a:spcAft>
            </a:pPr>
            <a:r>
              <a:rPr lang="en-US" sz="1960" dirty="0">
                <a:latin typeface="Calibri" panose="020F0502020204030204" pitchFamily="34" charset="0"/>
                <a:cs typeface="Calibri" panose="020F0502020204030204" pitchFamily="34" charset="0"/>
              </a:rPr>
              <a:t>Models might need updates or adjustments for several reasons, including:</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New Data: </a:t>
            </a:r>
            <a:r>
              <a:rPr lang="en-US" sz="1960" dirty="0">
                <a:latin typeface="Calibri" panose="020F0502020204030204" pitchFamily="34" charset="0"/>
                <a:cs typeface="Calibri" panose="020F0502020204030204" pitchFamily="34" charset="0"/>
              </a:rPr>
              <a:t>As new data becomes available, models can be retrained to incorporate this information, ensuring they remain accurate and relevant.</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Changing Conditions: </a:t>
            </a:r>
            <a:r>
              <a:rPr lang="en-US" sz="1960" dirty="0">
                <a:latin typeface="Calibri" panose="020F0502020204030204" pitchFamily="34" charset="0"/>
                <a:cs typeface="Calibri" panose="020F0502020204030204" pitchFamily="34" charset="0"/>
              </a:rPr>
              <a:t>In response to changes in the external environment or within the business itself (such as new products, market conditions, or customer behaviors), models may require adjustments to maintain their performance.</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Feedback Loops: </a:t>
            </a:r>
            <a:r>
              <a:rPr lang="en-US" sz="1960" dirty="0">
                <a:latin typeface="Calibri" panose="020F0502020204030204" pitchFamily="34" charset="0"/>
                <a:cs typeface="Calibri" panose="020F0502020204030204" pitchFamily="34" charset="0"/>
              </a:rPr>
              <a:t>Incorporate feedback from the model's predictions in the real world to identify areas for improvement. For example, user interactions or expert reviews can provide insights that inform model adjustments.</a:t>
            </a:r>
          </a:p>
        </p:txBody>
      </p:sp>
    </p:spTree>
    <p:extLst>
      <p:ext uri="{BB962C8B-B14F-4D97-AF65-F5344CB8AC3E}">
        <p14:creationId xmlns:p14="http://schemas.microsoft.com/office/powerpoint/2010/main" val="411148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Follow-Up Questions</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7</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4231415"/>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Question: Can you give an example of a business problem that a company in Sydney might want to solve using data science?</a:t>
            </a:r>
          </a:p>
          <a:p>
            <a:pPr>
              <a:lnSpc>
                <a:spcPct val="150000"/>
              </a:lnSpc>
            </a:pPr>
            <a:r>
              <a:rPr lang="en-US" sz="2600" dirty="0">
                <a:latin typeface="Calibri" panose="020F0502020204030204" pitchFamily="34" charset="0"/>
                <a:cs typeface="Calibri" panose="020F0502020204030204" pitchFamily="34" charset="0"/>
              </a:rPr>
              <a:t>Sample Answer: A retail company in Sydney might want to solve the problem of predicting customer churn to develop better retention strategies. They would need to identify key factors that influence customer churn, collect data on customer interactions, purchase history, and possibly even social media sentiment, then build a model to predict which customers are at risk of leaving.</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2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FAD1-1322-E348-38A1-606B46046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4182B-9E0A-79EB-75A1-2D742169A7E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28CC80F-CC46-09C8-11E5-0515E2DCFB45}"/>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Strategies for Maintenance</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Maintaining a model in a production environment involves several strategies: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Scheduled Retraining: </a:t>
            </a:r>
            <a:r>
              <a:rPr lang="en-US" sz="2050" dirty="0">
                <a:latin typeface="Calibri" panose="020F0502020204030204" pitchFamily="34" charset="0"/>
                <a:cs typeface="Calibri" panose="020F0502020204030204" pitchFamily="34" charset="0"/>
              </a:rPr>
              <a:t>Set up a regular schedule for retraining the model with new data to ensure it adapts to changes over time. The frequency of retraining depends on the specific application and how quickly the underlying data changes.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Version Control: </a:t>
            </a:r>
            <a:r>
              <a:rPr lang="en-US" sz="2050" dirty="0">
                <a:latin typeface="Calibri" panose="020F0502020204030204" pitchFamily="34" charset="0"/>
                <a:cs typeface="Calibri" panose="020F0502020204030204" pitchFamily="34" charset="0"/>
              </a:rPr>
              <a:t>Maintain versions of the model and its data to manage updates systematically and roll back to previous versions if an update introduces issues.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Automated Monitoring Tools: </a:t>
            </a:r>
            <a:r>
              <a:rPr lang="en-US" sz="2050" dirty="0">
                <a:latin typeface="Calibri" panose="020F0502020204030204" pitchFamily="34" charset="0"/>
                <a:cs typeface="Calibri" panose="020F0502020204030204" pitchFamily="34" charset="0"/>
              </a:rPr>
              <a:t>Utilize automated monitoring tools to track model performance and flag when it deviates from expected ranges, facilitating timely interventions.</a:t>
            </a:r>
          </a:p>
        </p:txBody>
      </p:sp>
    </p:spTree>
    <p:extLst>
      <p:ext uri="{BB962C8B-B14F-4D97-AF65-F5344CB8AC3E}">
        <p14:creationId xmlns:p14="http://schemas.microsoft.com/office/powerpoint/2010/main" val="37484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FAA7E-5E75-79D6-F949-2E9B90A93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E5E31-6DEB-7D03-0B79-D128DB76897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D919993-9441-F2B9-E259-BC7512E7A0AE}"/>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this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Monitoring and Maintenance Phase is crucial for several reasons: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Ensuring Continued Relevance:</a:t>
            </a:r>
            <a:r>
              <a:rPr lang="en-US" sz="2200" dirty="0">
                <a:latin typeface="Calibri" panose="020F0502020204030204" pitchFamily="34" charset="0"/>
                <a:cs typeface="Calibri" panose="020F0502020204030204" pitchFamily="34" charset="0"/>
              </a:rPr>
              <a:t> It ensures that the model remains effective and relevant, providing accurate predictions or insights despite changes in data patterns or external conditions.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Optimizing Performance:</a:t>
            </a:r>
            <a:r>
              <a:rPr lang="en-US" sz="2200" dirty="0">
                <a:latin typeface="Calibri" panose="020F0502020204030204" pitchFamily="34" charset="0"/>
                <a:cs typeface="Calibri" panose="020F0502020204030204" pitchFamily="34" charset="0"/>
              </a:rPr>
              <a:t> Continuous monitoring and regular updates allow for the optimization of the model's performance, adjusting to new data and feedback from real-world use.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Risk Management:</a:t>
            </a:r>
            <a:r>
              <a:rPr lang="en-US" sz="2200" dirty="0">
                <a:latin typeface="Calibri" panose="020F0502020204030204" pitchFamily="34" charset="0"/>
                <a:cs typeface="Calibri" panose="020F0502020204030204" pitchFamily="34" charset="0"/>
              </a:rPr>
              <a:t> By identifying and addressing performance issues promptly, organizations can mitigate risks associated with inaccurate predictions or outdated models.</a:t>
            </a:r>
          </a:p>
        </p:txBody>
      </p:sp>
    </p:spTree>
    <p:extLst>
      <p:ext uri="{BB962C8B-B14F-4D97-AF65-F5344CB8AC3E}">
        <p14:creationId xmlns:p14="http://schemas.microsoft.com/office/powerpoint/2010/main" val="16458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7C63E-8A97-FACF-7034-3EB5FF7A7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3CA17-21EC-D6BF-3C37-8904789877DD}"/>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7BAED63-D74A-943F-7282-8E55E965EC1C}"/>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Monitoring and Maintenance Phase is about ensuring that deployed models continue to perform optimally by regularly assessing their performance, updating them with new data, and making necessary adjustments. This ongoing process is vital for maintaining the accuracy, reliability, and relevance of models in a live environment, ultimately supporting sustained decision-making and operational effectiveness.</a:t>
            </a:r>
          </a:p>
        </p:txBody>
      </p:sp>
    </p:spTree>
    <p:extLst>
      <p:ext uri="{BB962C8B-B14F-4D97-AF65-F5344CB8AC3E}">
        <p14:creationId xmlns:p14="http://schemas.microsoft.com/office/powerpoint/2010/main" val="40542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9141-557F-A57A-4395-C25477E32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88115-DDE7-A036-5C25-9DD714ECB5E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714170E8-799D-FC35-137D-36AA7DC4EB83}"/>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The Communicate Results Phase is the final step in the data science lifecycle, focusing on conveying the findings from the data analysis and modeling efforts to stakeholders. This phase is crucial because, regardless of the sophistication of the models or the depth of the insights generated, their value is realized only when they are effectively communicated and understood by those who need to act on them. This phase involves strategies for presenting data and model insights in a manner that is both understandable and actionable.</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Importance of Effective Communication</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Effective communication ensures that the insights derived from data science projects drive decision-making and action. It bridges the gap between technical findings and business applications, enabling stakeholders to appreciate the significance of the results and how they impact organizational goals or strategies.</a:t>
            </a:r>
          </a:p>
        </p:txBody>
      </p:sp>
    </p:spTree>
    <p:extLst>
      <p:ext uri="{BB962C8B-B14F-4D97-AF65-F5344CB8AC3E}">
        <p14:creationId xmlns:p14="http://schemas.microsoft.com/office/powerpoint/2010/main" val="125459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690A3-0655-EC2D-FD08-EB3238A08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FA541-8452-0F4E-9140-FCBEC0C94E8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D641158-F28F-1157-44A3-DE34A0B6E260}"/>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Strategies for Presenting Data and Model Insights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Tailor the Communication to the Audience: </a:t>
            </a:r>
            <a:r>
              <a:rPr lang="en-US" sz="2200" dirty="0">
                <a:latin typeface="Calibri" panose="020F0502020204030204" pitchFamily="34" charset="0"/>
                <a:cs typeface="Calibri" panose="020F0502020204030204" pitchFamily="34" charset="0"/>
              </a:rPr>
              <a:t>Adjust the complexity and depth of the information based on the audience's technical background and interests. For business stakeholders, focus on the implications of the findings for business decisions and strategies, rather than the technical details of the models.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Use Visualizations:</a:t>
            </a:r>
            <a:r>
              <a:rPr lang="en-US" sz="2200" dirty="0">
                <a:latin typeface="Calibri" panose="020F0502020204030204" pitchFamily="34" charset="0"/>
                <a:cs typeface="Calibri" panose="020F0502020204030204" pitchFamily="34" charset="0"/>
              </a:rPr>
              <a:t> Graphs, charts, and infographics can make complex data more accessible and engaging. Tools like Tableau, Power BI, or Python libraries such as Matplotlib and Seaborn are effective for creating visual representations of the findings.</a:t>
            </a:r>
          </a:p>
        </p:txBody>
      </p:sp>
    </p:spTree>
    <p:extLst>
      <p:ext uri="{BB962C8B-B14F-4D97-AF65-F5344CB8AC3E}">
        <p14:creationId xmlns:p14="http://schemas.microsoft.com/office/powerpoint/2010/main" val="13745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1A86D-6DA7-2CCE-E933-E0C7856B5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BD380-0ED8-B490-B8BE-AD635917EE6A}"/>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DE69697-A818-7AFE-FD7D-83EFB1C244C6}"/>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Strategies for Presenting Data and Model Insights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Develop Comprehensive Reports: </a:t>
            </a:r>
            <a:r>
              <a:rPr lang="en-US" sz="2400" dirty="0">
                <a:latin typeface="Calibri" panose="020F0502020204030204" pitchFamily="34" charset="0"/>
                <a:cs typeface="Calibri" panose="020F0502020204030204" pitchFamily="34" charset="0"/>
              </a:rPr>
              <a:t>Reports should provide a detailed overview of the methodologies used, the analysis conducted, the insights gained, and the recommendations for action. They should be structured to lead the reader through the findings logically, highlighting key points and conclusions.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Deliver Engaging Presentations: </a:t>
            </a:r>
            <a:r>
              <a:rPr lang="en-US" sz="2400" dirty="0">
                <a:latin typeface="Calibri" panose="020F0502020204030204" pitchFamily="34" charset="0"/>
                <a:cs typeface="Calibri" panose="020F0502020204030204" pitchFamily="34" charset="0"/>
              </a:rPr>
              <a:t>Presentations offer an opportunity to engage directly with stakeholders, explain the findings, and discuss their implications. Use slides to summarize key points, show visualizations, and facilitate discussion about the next steps.</a:t>
            </a:r>
          </a:p>
        </p:txBody>
      </p:sp>
    </p:spTree>
    <p:extLst>
      <p:ext uri="{BB962C8B-B14F-4D97-AF65-F5344CB8AC3E}">
        <p14:creationId xmlns:p14="http://schemas.microsoft.com/office/powerpoint/2010/main" val="20262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7AC9F-8412-B764-2CC6-5F4C31EA3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FF067-3785-9C56-5E32-BB4C440A542A}"/>
              </a:ext>
            </a:extLst>
          </p:cNvPr>
          <p:cNvSpPr>
            <a:spLocks noGrp="1"/>
          </p:cNvSpPr>
          <p:nvPr>
            <p:ph type="title"/>
          </p:nvPr>
        </p:nvSpPr>
        <p:spPr>
          <a:xfrm>
            <a:off x="841247"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E512470-665C-3A96-06FA-D6654F275973}"/>
              </a:ext>
            </a:extLst>
          </p:cNvPr>
          <p:cNvSpPr>
            <a:spLocks/>
          </p:cNvSpPr>
          <p:nvPr/>
        </p:nvSpPr>
        <p:spPr>
          <a:xfrm>
            <a:off x="-1524" y="1010558"/>
            <a:ext cx="12191999" cy="5847442"/>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Best Practices for Communication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Clarity and Simplicity: </a:t>
            </a:r>
            <a:r>
              <a:rPr lang="en-US" sz="2200" dirty="0">
                <a:latin typeface="Calibri" panose="020F0502020204030204" pitchFamily="34" charset="0"/>
                <a:cs typeface="Calibri" panose="020F0502020204030204" pitchFamily="34" charset="0"/>
              </a:rPr>
              <a:t>Use clear, concise language and avoid unnecessary jargon. The goal is to make the insights accessible, not to showcase technical expertise.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Actionable Insights:</a:t>
            </a:r>
            <a:r>
              <a:rPr lang="en-US" sz="2200" dirty="0">
                <a:latin typeface="Calibri" panose="020F0502020204030204" pitchFamily="34" charset="0"/>
                <a:cs typeface="Calibri" panose="020F0502020204030204" pitchFamily="34" charset="0"/>
              </a:rPr>
              <a:t> Focus on providing insights that stakeholders can act upon. Highlight the implications of the findings and suggest concrete steps or decisions that could be taken.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Interactive Elements:</a:t>
            </a:r>
            <a:r>
              <a:rPr lang="en-US" sz="2200" dirty="0">
                <a:latin typeface="Calibri" panose="020F0502020204030204" pitchFamily="34" charset="0"/>
                <a:cs typeface="Calibri" panose="020F0502020204030204" pitchFamily="34" charset="0"/>
              </a:rPr>
              <a:t> Whenever possible, include interactive elements such as dashboards or live demos. This allows stakeholders to explore the data and insights further, fostering a deeper understanding and engagement.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Feedback Loops:</a:t>
            </a:r>
            <a:r>
              <a:rPr lang="en-US" sz="2200" dirty="0">
                <a:latin typeface="Calibri" panose="020F0502020204030204" pitchFamily="34" charset="0"/>
                <a:cs typeface="Calibri" panose="020F0502020204030204" pitchFamily="34" charset="0"/>
              </a:rPr>
              <a:t> Encourage feedback from stakeholders to ensure that the insights meet their needs and to refine the approach for future communications.</a:t>
            </a:r>
          </a:p>
        </p:txBody>
      </p:sp>
    </p:spTree>
    <p:extLst>
      <p:ext uri="{BB962C8B-B14F-4D97-AF65-F5344CB8AC3E}">
        <p14:creationId xmlns:p14="http://schemas.microsoft.com/office/powerpoint/2010/main" val="22716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BCCBC-588B-37D4-B8FC-80C80E49D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F2470-E951-E709-5593-15CC89117FBB}"/>
              </a:ext>
            </a:extLst>
          </p:cNvPr>
          <p:cNvSpPr>
            <a:spLocks noGrp="1"/>
          </p:cNvSpPr>
          <p:nvPr>
            <p:ph type="title"/>
          </p:nvPr>
        </p:nvSpPr>
        <p:spPr>
          <a:xfrm>
            <a:off x="838521"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054457D-D672-465A-9490-203A42AA8DF8}"/>
              </a:ext>
            </a:extLst>
          </p:cNvPr>
          <p:cNvSpPr>
            <a:spLocks/>
          </p:cNvSpPr>
          <p:nvPr/>
        </p:nvSpPr>
        <p:spPr>
          <a:xfrm>
            <a:off x="1" y="1025080"/>
            <a:ext cx="12191999" cy="3245705"/>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this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Communicate Results Phase is vital for translating data science efforts into real-world impact. By effectively communicating findings, data scientists ensure that their work informs strategic decisions, operational improvements, and other actions that drive the organization forward. This phase reinforces the value of data science within an organization, fostering ongoing support for data-driven initiatives.</a:t>
            </a:r>
          </a:p>
        </p:txBody>
      </p:sp>
      <p:sp>
        <p:nvSpPr>
          <p:cNvPr id="4" name="TextBox 3">
            <a:extLst>
              <a:ext uri="{FF2B5EF4-FFF2-40B4-BE49-F238E27FC236}">
                <a16:creationId xmlns:a16="http://schemas.microsoft.com/office/drawing/2014/main" id="{BFF79EBD-8EEA-3279-857D-3B1DCA6B93C3}"/>
              </a:ext>
            </a:extLst>
          </p:cNvPr>
          <p:cNvSpPr txBox="1"/>
          <p:nvPr/>
        </p:nvSpPr>
        <p:spPr>
          <a:xfrm>
            <a:off x="0" y="4280881"/>
            <a:ext cx="12192000" cy="2071208"/>
          </a:xfrm>
          <a:prstGeom prst="rect">
            <a:avLst/>
          </a:prstGeom>
          <a:noFill/>
          <a:ln>
            <a:solidFill>
              <a:schemeClr val="accent1"/>
            </a:solidFill>
          </a:ln>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In summary, the Communicate Results Phase is about bridging the gap between data science and business application. Through tailored communication, engaging visualizations, comprehensive reports, and interactive presentations, data scientists can ensure that their insights are not just understood but also acted upon, maximizing the impact of their work.</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495D-F748-9849-0DB8-ADA2EC3024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E688E-F7F6-0819-8129-D2C4E0043EAA}"/>
              </a:ext>
            </a:extLst>
          </p:cNvPr>
          <p:cNvSpPr>
            <a:spLocks/>
          </p:cNvSpPr>
          <p:nvPr/>
        </p:nvSpPr>
        <p:spPr>
          <a:xfrm>
            <a:off x="1" y="763793"/>
            <a:ext cx="12082238" cy="5890887"/>
          </a:xfrm>
          <a:prstGeom prst="rect">
            <a:avLst/>
          </a:prstGeom>
          <a:ln>
            <a:solidFill>
              <a:schemeClr val="accent1"/>
            </a:solidFill>
          </a:ln>
        </p:spPr>
        <p:txBody>
          <a:bodyPr>
            <a:norm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is crucial for ensuring that data analysis projects are structured, efficient, and aligned with business goals. It helps data scientists systematically approach complex problems, breaking them down into manageable tasks. This lifecycle also facilitates collaboration among team members with different expertise and ensures that projects are scalable and reproducible.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3579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6C055-CDA1-4F5C-281F-940EFB050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6AF2B-3525-2301-2318-6E7FCB584432}"/>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2292F094-6455-79A8-B6F7-806F111D53B2}"/>
              </a:ext>
            </a:extLst>
          </p:cNvPr>
          <p:cNvSpPr>
            <a:spLocks/>
          </p:cNvSpPr>
          <p:nvPr/>
        </p:nvSpPr>
        <p:spPr>
          <a:xfrm>
            <a:off x="841247" y="1926266"/>
            <a:ext cx="11240991" cy="4728414"/>
          </a:xfrm>
          <a:prstGeom prst="rect">
            <a:avLst/>
          </a:prstGeom>
          <a:ln>
            <a:solidFill>
              <a:schemeClr val="accent1"/>
            </a:solidFill>
          </a:ln>
        </p:spPr>
        <p:txBody>
          <a:bodyPr>
            <a:normAutofit/>
          </a:bodyPr>
          <a:lstStyle/>
          <a:p>
            <a:pPr marL="457200" indent="-457200" algn="just" defTabSz="850392">
              <a:lnSpc>
                <a:spcPct val="150000"/>
              </a:lnSpc>
              <a:spcAft>
                <a:spcPts val="600"/>
              </a:spcAft>
              <a:buAutoNum type="arabicPeriod"/>
            </a:pPr>
            <a:r>
              <a:rPr lang="en-US" sz="2200" b="1" dirty="0"/>
              <a:t>Discovery Phase </a:t>
            </a:r>
          </a:p>
          <a:p>
            <a:pPr algn="just" defTabSz="850392">
              <a:lnSpc>
                <a:spcPct val="150000"/>
              </a:lnSpc>
              <a:spcAft>
                <a:spcPts val="600"/>
              </a:spcAft>
            </a:pPr>
            <a:r>
              <a:rPr lang="en-US" sz="2200" b="1" dirty="0"/>
              <a:t>MCQ: A Melbourne-based e-commerce company wants to reduce customer churn. What is the first step in the Discovery Phase?</a:t>
            </a:r>
          </a:p>
          <a:p>
            <a:pPr algn="just" defTabSz="850392">
              <a:lnSpc>
                <a:spcPct val="150000"/>
              </a:lnSpc>
              <a:spcAft>
                <a:spcPts val="600"/>
              </a:spcAft>
            </a:pPr>
            <a:r>
              <a:rPr lang="en-US" sz="2200" dirty="0"/>
              <a:t>A) Train a predictive model on customer data</a:t>
            </a:r>
          </a:p>
          <a:p>
            <a:pPr algn="just" defTabSz="850392">
              <a:lnSpc>
                <a:spcPct val="150000"/>
              </a:lnSpc>
              <a:spcAft>
                <a:spcPts val="600"/>
              </a:spcAft>
            </a:pPr>
            <a:r>
              <a:rPr lang="en-US" sz="2200" dirty="0"/>
              <a:t>B) Identify key stakeholders and define the business objective</a:t>
            </a:r>
          </a:p>
          <a:p>
            <a:pPr algn="just" defTabSz="850392">
              <a:lnSpc>
                <a:spcPct val="150000"/>
              </a:lnSpc>
              <a:spcAft>
                <a:spcPts val="600"/>
              </a:spcAft>
            </a:pPr>
            <a:r>
              <a:rPr lang="en-US" sz="2200" dirty="0"/>
              <a:t>C) Deploy a customer feedback survey</a:t>
            </a:r>
          </a:p>
          <a:p>
            <a:pPr algn="just" defTabSz="850392">
              <a:lnSpc>
                <a:spcPct val="150000"/>
              </a:lnSpc>
              <a:spcAft>
                <a:spcPts val="600"/>
              </a:spcAft>
            </a:pPr>
            <a:r>
              <a:rPr lang="en-US" sz="2200" dirty="0"/>
              <a:t>D) Analyze sales data trends over the past year</a:t>
            </a:r>
            <a:endParaRPr lang="en-AU" sz="2200" dirty="0"/>
          </a:p>
        </p:txBody>
      </p:sp>
      <p:sp>
        <p:nvSpPr>
          <p:cNvPr id="4" name="Rectangle: Rounded Corners 3">
            <a:extLst>
              <a:ext uri="{FF2B5EF4-FFF2-40B4-BE49-F238E27FC236}">
                <a16:creationId xmlns:a16="http://schemas.microsoft.com/office/drawing/2014/main" id="{0BD34268-B18E-E326-F4D7-A34D54B12D97}"/>
              </a:ext>
            </a:extLst>
          </p:cNvPr>
          <p:cNvSpPr/>
          <p:nvPr/>
        </p:nvSpPr>
        <p:spPr>
          <a:xfrm>
            <a:off x="865953" y="4174092"/>
            <a:ext cx="776168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8300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Follow-Up Questions</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8</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4831579"/>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Question: Why is it important to clean and prepare data before analysis, and what challenges might you face during this process?</a:t>
            </a:r>
          </a:p>
          <a:p>
            <a:pPr>
              <a:lnSpc>
                <a:spcPct val="150000"/>
              </a:lnSpc>
            </a:pPr>
            <a:r>
              <a:rPr lang="en-US" sz="2600" dirty="0">
                <a:latin typeface="Calibri" panose="020F0502020204030204" pitchFamily="34" charset="0"/>
                <a:cs typeface="Calibri" panose="020F0502020204030204" pitchFamily="34" charset="0"/>
              </a:rPr>
              <a:t>Cleaning and preparing data is essential because raw data often contains errors, missing values, and inconsistencies that can lead to incorrect conclusions. Some challenges include dealing with incomplete data, outliers, duplicate records, and ensuring data is in a usable format. For example, in Sydney's public transportation system, data might come from various sources like ticketing systems, GPS data, and customer feedback, all of which need to be harmonized and cleaned for accurate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08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C2545-8E71-9D39-3C29-F2AFDA35E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BA0BF-2527-7D9B-2C85-7C55B31A4D15}"/>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C06D960D-0BC3-D66B-F28E-F89F1C61E9A4}"/>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2. Data Acquisition &amp; Preparation Phase </a:t>
            </a:r>
          </a:p>
          <a:p>
            <a:pPr algn="just" defTabSz="850392">
              <a:lnSpc>
                <a:spcPct val="150000"/>
              </a:lnSpc>
              <a:spcAft>
                <a:spcPts val="600"/>
              </a:spcAft>
            </a:pPr>
            <a:r>
              <a:rPr lang="en-US" sz="2200" b="1" dirty="0"/>
              <a:t>MCQ: When gathering data for a Sydney transport improvement project, which method is essential?</a:t>
            </a:r>
          </a:p>
          <a:p>
            <a:pPr algn="just" defTabSz="850392">
              <a:lnSpc>
                <a:spcPct val="150000"/>
              </a:lnSpc>
              <a:spcAft>
                <a:spcPts val="600"/>
              </a:spcAft>
            </a:pPr>
            <a:r>
              <a:rPr lang="en-US" sz="2200" dirty="0"/>
              <a:t>A) Focusing solely on social media feedback</a:t>
            </a:r>
          </a:p>
          <a:p>
            <a:pPr algn="just" defTabSz="850392">
              <a:lnSpc>
                <a:spcPct val="150000"/>
              </a:lnSpc>
              <a:spcAft>
                <a:spcPts val="600"/>
              </a:spcAft>
            </a:pPr>
            <a:r>
              <a:rPr lang="en-US" sz="2200" dirty="0"/>
              <a:t>B) Using SQL queries to extract data from internal transport databases</a:t>
            </a:r>
          </a:p>
          <a:p>
            <a:pPr algn="just" defTabSz="850392">
              <a:lnSpc>
                <a:spcPct val="150000"/>
              </a:lnSpc>
              <a:spcAft>
                <a:spcPts val="600"/>
              </a:spcAft>
            </a:pPr>
            <a:r>
              <a:rPr lang="en-US" sz="2200" dirty="0"/>
              <a:t>C) Implementing a single survey across all transport modes</a:t>
            </a:r>
          </a:p>
          <a:p>
            <a:pPr algn="just" defTabSz="850392">
              <a:lnSpc>
                <a:spcPct val="150000"/>
              </a:lnSpc>
              <a:spcAft>
                <a:spcPts val="600"/>
              </a:spcAft>
            </a:pPr>
            <a:r>
              <a:rPr lang="en-US" sz="2200" dirty="0"/>
              <a:t>D) Limiting data sources to reduce complexity</a:t>
            </a:r>
            <a:endParaRPr lang="en-AU" sz="2200" dirty="0"/>
          </a:p>
        </p:txBody>
      </p:sp>
      <p:sp>
        <p:nvSpPr>
          <p:cNvPr id="4" name="Rectangle: Rounded Corners 3">
            <a:extLst>
              <a:ext uri="{FF2B5EF4-FFF2-40B4-BE49-F238E27FC236}">
                <a16:creationId xmlns:a16="http://schemas.microsoft.com/office/drawing/2014/main" id="{FC3E71B5-129F-57FF-81DA-3B7865B7329A}"/>
              </a:ext>
            </a:extLst>
          </p:cNvPr>
          <p:cNvSpPr/>
          <p:nvPr/>
        </p:nvSpPr>
        <p:spPr>
          <a:xfrm>
            <a:off x="865952" y="4196371"/>
            <a:ext cx="8891233"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640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F6F5A-A344-20D6-79A7-38B081BD3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49A5B-AA42-ECA3-E662-7526F175C718}"/>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6538AF7A-8481-BD69-4BA1-6156FE374C4D}"/>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3. Data Exploration and Variable Selection</a:t>
            </a:r>
          </a:p>
          <a:p>
            <a:pPr algn="just" defTabSz="850392">
              <a:lnSpc>
                <a:spcPct val="150000"/>
              </a:lnSpc>
              <a:spcAft>
                <a:spcPts val="600"/>
              </a:spcAft>
            </a:pPr>
            <a:r>
              <a:rPr lang="en-US" sz="2200" b="1" dirty="0"/>
              <a:t>MCQ: What technique is crucial for identifying relevant variables in a dataset concerning Melbourne's water usage patterns?</a:t>
            </a:r>
          </a:p>
          <a:p>
            <a:pPr algn="just" defTabSz="850392">
              <a:lnSpc>
                <a:spcPct val="150000"/>
              </a:lnSpc>
              <a:spcAft>
                <a:spcPts val="600"/>
              </a:spcAft>
            </a:pPr>
            <a:r>
              <a:rPr lang="en-US" sz="2200" dirty="0"/>
              <a:t>A) Only considering variables with direct correlations</a:t>
            </a:r>
          </a:p>
          <a:p>
            <a:pPr algn="just" defTabSz="850392">
              <a:lnSpc>
                <a:spcPct val="150000"/>
              </a:lnSpc>
              <a:spcAft>
                <a:spcPts val="600"/>
              </a:spcAft>
            </a:pPr>
            <a:r>
              <a:rPr lang="en-US" sz="2200" dirty="0"/>
              <a:t>B) Using visualizations like scatter plots to explore relationships</a:t>
            </a:r>
          </a:p>
          <a:p>
            <a:pPr algn="just" defTabSz="850392">
              <a:lnSpc>
                <a:spcPct val="150000"/>
              </a:lnSpc>
              <a:spcAft>
                <a:spcPts val="600"/>
              </a:spcAft>
            </a:pPr>
            <a:r>
              <a:rPr lang="en-US" sz="2200" dirty="0"/>
              <a:t>C) Ignoring outliers in the dataset</a:t>
            </a:r>
          </a:p>
          <a:p>
            <a:pPr algn="just" defTabSz="850392">
              <a:lnSpc>
                <a:spcPct val="150000"/>
              </a:lnSpc>
              <a:spcAft>
                <a:spcPts val="600"/>
              </a:spcAft>
            </a:pPr>
            <a:r>
              <a:rPr lang="en-US" sz="2200" dirty="0"/>
              <a:t>D) Relying on assumptions without data exploration</a:t>
            </a:r>
            <a:endParaRPr lang="en-AU" sz="2200" dirty="0"/>
          </a:p>
        </p:txBody>
      </p:sp>
      <p:sp>
        <p:nvSpPr>
          <p:cNvPr id="4" name="Rectangle: Rounded Corners 3">
            <a:extLst>
              <a:ext uri="{FF2B5EF4-FFF2-40B4-BE49-F238E27FC236}">
                <a16:creationId xmlns:a16="http://schemas.microsoft.com/office/drawing/2014/main" id="{EBF825AA-9F10-E9CE-62CD-AC304A3D8BA5}"/>
              </a:ext>
            </a:extLst>
          </p:cNvPr>
          <p:cNvSpPr/>
          <p:nvPr/>
        </p:nvSpPr>
        <p:spPr>
          <a:xfrm>
            <a:off x="865953" y="4153340"/>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66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91C5-02E4-2C14-992D-E389CCCE0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43C7D-2BAA-E0FB-CCF7-E65E62E35FE4}"/>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29EF3102-835E-61D0-E925-6F5440DE4D34}"/>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4. Model Planning &amp; Building Phase</a:t>
            </a:r>
          </a:p>
          <a:p>
            <a:pPr algn="just" defTabSz="850392">
              <a:lnSpc>
                <a:spcPct val="150000"/>
              </a:lnSpc>
              <a:spcAft>
                <a:spcPts val="600"/>
              </a:spcAft>
            </a:pPr>
            <a:r>
              <a:rPr lang="en-US" sz="2200" b="1" dirty="0"/>
              <a:t>MCQ: A Sydney-based healthcare provider is developing a model to predict patient readmissions. What is an important consideration in this phase?</a:t>
            </a:r>
          </a:p>
          <a:p>
            <a:pPr algn="just" defTabSz="850392">
              <a:lnSpc>
                <a:spcPct val="150000"/>
              </a:lnSpc>
              <a:spcAft>
                <a:spcPts val="600"/>
              </a:spcAft>
            </a:pPr>
            <a:r>
              <a:rPr lang="en-US" sz="2200" dirty="0"/>
              <a:t>A) Using the most complex model available</a:t>
            </a:r>
          </a:p>
          <a:p>
            <a:pPr algn="just" defTabSz="850392">
              <a:lnSpc>
                <a:spcPct val="150000"/>
              </a:lnSpc>
              <a:spcAft>
                <a:spcPts val="600"/>
              </a:spcAft>
            </a:pPr>
            <a:r>
              <a:rPr lang="en-US" sz="2200" dirty="0"/>
              <a:t>B) Selecting a model based solely on ease of use</a:t>
            </a:r>
          </a:p>
          <a:p>
            <a:pPr algn="just" defTabSz="850392">
              <a:lnSpc>
                <a:spcPct val="150000"/>
              </a:lnSpc>
              <a:spcAft>
                <a:spcPts val="600"/>
              </a:spcAft>
            </a:pPr>
            <a:r>
              <a:rPr lang="en-US" sz="2200" dirty="0"/>
              <a:t>C) Choosing a model that balances accuracy and interpretability</a:t>
            </a:r>
          </a:p>
          <a:p>
            <a:pPr algn="just" defTabSz="850392">
              <a:lnSpc>
                <a:spcPct val="150000"/>
              </a:lnSpc>
              <a:spcAft>
                <a:spcPts val="600"/>
              </a:spcAft>
            </a:pPr>
            <a:r>
              <a:rPr lang="en-US" sz="2200" dirty="0"/>
              <a:t>D) Prioritizing model speed over accuracy</a:t>
            </a:r>
            <a:endParaRPr lang="en-AU" sz="2200" dirty="0"/>
          </a:p>
        </p:txBody>
      </p:sp>
      <p:sp>
        <p:nvSpPr>
          <p:cNvPr id="4" name="Rectangle: Rounded Corners 3">
            <a:extLst>
              <a:ext uri="{FF2B5EF4-FFF2-40B4-BE49-F238E27FC236}">
                <a16:creationId xmlns:a16="http://schemas.microsoft.com/office/drawing/2014/main" id="{90107FDB-1FE7-849A-94E6-958AE1DB8850}"/>
              </a:ext>
            </a:extLst>
          </p:cNvPr>
          <p:cNvSpPr/>
          <p:nvPr/>
        </p:nvSpPr>
        <p:spPr>
          <a:xfrm>
            <a:off x="841247" y="4798799"/>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43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51C3-2281-05C2-CA97-734D10161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780C9-5596-478F-619C-3473A60E436F}"/>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52B700A-1FD2-E059-9D24-60C2335323AD}"/>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5. Evaluation Phase</a:t>
            </a:r>
          </a:p>
          <a:p>
            <a:pPr algn="just" defTabSz="850392">
              <a:lnSpc>
                <a:spcPct val="150000"/>
              </a:lnSpc>
              <a:spcAft>
                <a:spcPts val="600"/>
              </a:spcAft>
            </a:pPr>
            <a:r>
              <a:rPr lang="en-US" sz="2200" b="1" dirty="0"/>
              <a:t>MCQ: For a project predicting real estate prices in Melbourne, what validation technique ensures the model's generalizability?</a:t>
            </a:r>
          </a:p>
          <a:p>
            <a:pPr algn="just" defTabSz="850392">
              <a:lnSpc>
                <a:spcPct val="150000"/>
              </a:lnSpc>
              <a:spcAft>
                <a:spcPts val="600"/>
              </a:spcAft>
            </a:pPr>
            <a:r>
              <a:rPr lang="en-US" sz="2200" dirty="0"/>
              <a:t>A) Using the same data for training and testing</a:t>
            </a:r>
          </a:p>
          <a:p>
            <a:pPr algn="just" defTabSz="850392">
              <a:lnSpc>
                <a:spcPct val="150000"/>
              </a:lnSpc>
              <a:spcAft>
                <a:spcPts val="600"/>
              </a:spcAft>
            </a:pPr>
            <a:r>
              <a:rPr lang="en-US" sz="2200" dirty="0"/>
              <a:t>B) Applying k-fold cross-validation</a:t>
            </a:r>
          </a:p>
          <a:p>
            <a:pPr algn="just" defTabSz="850392">
              <a:lnSpc>
                <a:spcPct val="150000"/>
              </a:lnSpc>
              <a:spcAft>
                <a:spcPts val="600"/>
              </a:spcAft>
            </a:pPr>
            <a:r>
              <a:rPr lang="en-US" sz="2200" dirty="0"/>
              <a:t>C) Ignoring model overfitting concerns</a:t>
            </a:r>
          </a:p>
          <a:p>
            <a:pPr algn="just" defTabSz="850392">
              <a:lnSpc>
                <a:spcPct val="150000"/>
              </a:lnSpc>
              <a:spcAft>
                <a:spcPts val="600"/>
              </a:spcAft>
            </a:pPr>
            <a:r>
              <a:rPr lang="en-US" sz="2200" dirty="0"/>
              <a:t>D) Focusing on a single metric for evaluation</a:t>
            </a:r>
            <a:endParaRPr lang="en-AU" sz="2200" dirty="0"/>
          </a:p>
        </p:txBody>
      </p:sp>
      <p:sp>
        <p:nvSpPr>
          <p:cNvPr id="4" name="Rectangle: Rounded Corners 3">
            <a:extLst>
              <a:ext uri="{FF2B5EF4-FFF2-40B4-BE49-F238E27FC236}">
                <a16:creationId xmlns:a16="http://schemas.microsoft.com/office/drawing/2014/main" id="{40D1A75E-A77F-D050-AF81-4B1E6B81A5EB}"/>
              </a:ext>
            </a:extLst>
          </p:cNvPr>
          <p:cNvSpPr/>
          <p:nvPr/>
        </p:nvSpPr>
        <p:spPr>
          <a:xfrm>
            <a:off x="841247" y="4173027"/>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357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7290-A8DA-F4E5-B142-5A0D3CE44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80530-ADB2-C1E3-2F6A-CFCC33EE730B}"/>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0D2AE56-6503-34D2-0301-B845AF13845F}"/>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6. Deployment Phase</a:t>
            </a:r>
          </a:p>
          <a:p>
            <a:pPr algn="just" defTabSz="850392">
              <a:lnSpc>
                <a:spcPct val="150000"/>
              </a:lnSpc>
              <a:spcAft>
                <a:spcPts val="600"/>
              </a:spcAft>
            </a:pPr>
            <a:r>
              <a:rPr lang="en-US" sz="2200" b="1" dirty="0"/>
              <a:t>MCQ: A retail chain in Sydney is deploying a model to optimize stock levels. What strategy is key for successful deployment?</a:t>
            </a:r>
          </a:p>
          <a:p>
            <a:pPr algn="just" defTabSz="850392">
              <a:lnSpc>
                <a:spcPct val="150000"/>
              </a:lnSpc>
              <a:spcAft>
                <a:spcPts val="600"/>
              </a:spcAft>
            </a:pPr>
            <a:r>
              <a:rPr lang="en-US" sz="2200" dirty="0"/>
              <a:t>A) Deploying the model once without future updates</a:t>
            </a:r>
          </a:p>
          <a:p>
            <a:pPr algn="just" defTabSz="850392">
              <a:lnSpc>
                <a:spcPct val="150000"/>
              </a:lnSpc>
              <a:spcAft>
                <a:spcPts val="600"/>
              </a:spcAft>
            </a:pPr>
            <a:r>
              <a:rPr lang="en-US" sz="2200" dirty="0"/>
              <a:t>B) Using Docker for containerization to ensure consistency</a:t>
            </a:r>
          </a:p>
          <a:p>
            <a:pPr algn="just" defTabSz="850392">
              <a:lnSpc>
                <a:spcPct val="150000"/>
              </a:lnSpc>
              <a:spcAft>
                <a:spcPts val="600"/>
              </a:spcAft>
            </a:pPr>
            <a:r>
              <a:rPr lang="en-US" sz="2200" dirty="0"/>
              <a:t>C) Limiting the model to batch processing regardless of the need</a:t>
            </a:r>
          </a:p>
          <a:p>
            <a:pPr algn="just" defTabSz="850392">
              <a:lnSpc>
                <a:spcPct val="150000"/>
              </a:lnSpc>
              <a:spcAft>
                <a:spcPts val="600"/>
              </a:spcAft>
            </a:pPr>
            <a:r>
              <a:rPr lang="en-US" sz="2200" dirty="0"/>
              <a:t>D) Avoiding API development to reduce complexity</a:t>
            </a:r>
            <a:endParaRPr lang="en-AU" sz="2200" dirty="0"/>
          </a:p>
        </p:txBody>
      </p:sp>
      <p:sp>
        <p:nvSpPr>
          <p:cNvPr id="4" name="Rectangle: Rounded Corners 3">
            <a:extLst>
              <a:ext uri="{FF2B5EF4-FFF2-40B4-BE49-F238E27FC236}">
                <a16:creationId xmlns:a16="http://schemas.microsoft.com/office/drawing/2014/main" id="{F49CAF21-047A-7474-26C0-6C47719120FD}"/>
              </a:ext>
            </a:extLst>
          </p:cNvPr>
          <p:cNvSpPr/>
          <p:nvPr/>
        </p:nvSpPr>
        <p:spPr>
          <a:xfrm>
            <a:off x="841247" y="4173027"/>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751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0405C-E988-EDD1-5758-BFAA8902C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17C24-33DF-934F-5BE4-0B9D115DFE3C}"/>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C9D631BD-FBFE-2548-D922-55816FD4E683}"/>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7. Monitoring and Maintenance Phase</a:t>
            </a:r>
          </a:p>
          <a:p>
            <a:pPr algn="just" defTabSz="850392">
              <a:lnSpc>
                <a:spcPct val="150000"/>
              </a:lnSpc>
              <a:spcAft>
                <a:spcPts val="600"/>
              </a:spcAft>
            </a:pPr>
            <a:r>
              <a:rPr lang="en-US" sz="2200" b="1" dirty="0"/>
              <a:t>MCQ: How should a Melbourne-based logistics company ensure its route optimization model remains effective over time?</a:t>
            </a:r>
          </a:p>
          <a:p>
            <a:pPr algn="just" defTabSz="850392">
              <a:lnSpc>
                <a:spcPct val="150000"/>
              </a:lnSpc>
              <a:spcAft>
                <a:spcPts val="600"/>
              </a:spcAft>
            </a:pPr>
            <a:r>
              <a:rPr lang="en-US" sz="2200" dirty="0"/>
              <a:t>A) By retraining the model annually, regardless of performance</a:t>
            </a:r>
          </a:p>
          <a:p>
            <a:pPr algn="just" defTabSz="850392">
              <a:lnSpc>
                <a:spcPct val="150000"/>
              </a:lnSpc>
              <a:spcAft>
                <a:spcPts val="600"/>
              </a:spcAft>
            </a:pPr>
            <a:r>
              <a:rPr lang="en-US" sz="2200" dirty="0"/>
              <a:t>B) Ignoring model drift until model failure occurs</a:t>
            </a:r>
          </a:p>
          <a:p>
            <a:pPr algn="just" defTabSz="850392">
              <a:lnSpc>
                <a:spcPct val="150000"/>
              </a:lnSpc>
              <a:spcAft>
                <a:spcPts val="600"/>
              </a:spcAft>
            </a:pPr>
            <a:r>
              <a:rPr lang="en-US" sz="2200" dirty="0"/>
              <a:t>C) Continuously monitoring performance and updating the model as needed</a:t>
            </a:r>
          </a:p>
          <a:p>
            <a:pPr algn="just" defTabSz="850392">
              <a:lnSpc>
                <a:spcPct val="150000"/>
              </a:lnSpc>
              <a:spcAft>
                <a:spcPts val="600"/>
              </a:spcAft>
            </a:pPr>
            <a:r>
              <a:rPr lang="en-US" sz="2200" dirty="0"/>
              <a:t>D) Focusing solely on customer feedback for model adjustments</a:t>
            </a:r>
            <a:endParaRPr lang="en-AU" sz="2200" dirty="0"/>
          </a:p>
        </p:txBody>
      </p:sp>
      <p:sp>
        <p:nvSpPr>
          <p:cNvPr id="4" name="Rectangle: Rounded Corners 3">
            <a:extLst>
              <a:ext uri="{FF2B5EF4-FFF2-40B4-BE49-F238E27FC236}">
                <a16:creationId xmlns:a16="http://schemas.microsoft.com/office/drawing/2014/main" id="{01F4F758-5788-0CA9-CC7B-FD05F144ACFD}"/>
              </a:ext>
            </a:extLst>
          </p:cNvPr>
          <p:cNvSpPr/>
          <p:nvPr/>
        </p:nvSpPr>
        <p:spPr>
          <a:xfrm>
            <a:off x="865952" y="4713768"/>
            <a:ext cx="9515177"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90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5690A-A4D8-F6E9-F3B7-4655B8D98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93B73-5431-8F5C-70E5-A86A7F1A3442}"/>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72B6792-3954-D94E-5F67-829F7ABE0053}"/>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8. Communicate Results Phase</a:t>
            </a:r>
          </a:p>
          <a:p>
            <a:pPr algn="just" defTabSz="850392">
              <a:lnSpc>
                <a:spcPct val="150000"/>
              </a:lnSpc>
              <a:spcAft>
                <a:spcPts val="600"/>
              </a:spcAft>
            </a:pPr>
            <a:r>
              <a:rPr lang="en-US" sz="2200" b="1" dirty="0"/>
              <a:t>MCQ: What approach should a Sydney environmental agency take to effectively communicate the findings of a pollution study to the public?</a:t>
            </a:r>
          </a:p>
          <a:p>
            <a:pPr algn="just" defTabSz="850392">
              <a:lnSpc>
                <a:spcPct val="150000"/>
              </a:lnSpc>
              <a:spcAft>
                <a:spcPts val="600"/>
              </a:spcAft>
            </a:pPr>
            <a:r>
              <a:rPr lang="en-US" sz="2200" dirty="0"/>
              <a:t>A) Use technical jargon to establish credibility</a:t>
            </a:r>
          </a:p>
          <a:p>
            <a:pPr algn="just" defTabSz="850392">
              <a:lnSpc>
                <a:spcPct val="150000"/>
              </a:lnSpc>
              <a:spcAft>
                <a:spcPts val="600"/>
              </a:spcAft>
            </a:pPr>
            <a:r>
              <a:rPr lang="en-US" sz="2200" dirty="0"/>
              <a:t>B) Present results through interactive visualizations and clear summaries</a:t>
            </a:r>
          </a:p>
          <a:p>
            <a:pPr algn="just" defTabSz="850392">
              <a:lnSpc>
                <a:spcPct val="150000"/>
              </a:lnSpc>
              <a:spcAft>
                <a:spcPts val="600"/>
              </a:spcAft>
            </a:pPr>
            <a:r>
              <a:rPr lang="en-US" sz="2200" dirty="0"/>
              <a:t>C) Limit the findings to academic journals</a:t>
            </a:r>
          </a:p>
          <a:p>
            <a:pPr algn="just" defTabSz="850392">
              <a:lnSpc>
                <a:spcPct val="150000"/>
              </a:lnSpc>
              <a:spcAft>
                <a:spcPts val="600"/>
              </a:spcAft>
            </a:pPr>
            <a:r>
              <a:rPr lang="en-US" sz="2200" dirty="0"/>
              <a:t>D) Avoid discussing data limitations or uncertainties</a:t>
            </a:r>
            <a:endParaRPr lang="en-AU" sz="2200" dirty="0"/>
          </a:p>
        </p:txBody>
      </p:sp>
      <p:sp>
        <p:nvSpPr>
          <p:cNvPr id="4" name="Rectangle: Rounded Corners 3">
            <a:extLst>
              <a:ext uri="{FF2B5EF4-FFF2-40B4-BE49-F238E27FC236}">
                <a16:creationId xmlns:a16="http://schemas.microsoft.com/office/drawing/2014/main" id="{6E9343F3-1CA7-B6A4-A89E-6B1BADA70041}"/>
              </a:ext>
            </a:extLst>
          </p:cNvPr>
          <p:cNvSpPr/>
          <p:nvPr/>
        </p:nvSpPr>
        <p:spPr>
          <a:xfrm>
            <a:off x="865953" y="4177195"/>
            <a:ext cx="9138659"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362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40DA5-DF73-94E4-2C60-984EBD1A6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F6A40-C9AF-91AB-CF0E-98E9F1083CD8}"/>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ECC4C5CB-9CAB-9EA7-3295-C94B1B5CFED9}"/>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9. Example Exercise: Data Preparation</a:t>
            </a:r>
          </a:p>
          <a:p>
            <a:pPr algn="just" defTabSz="850392">
              <a:lnSpc>
                <a:spcPct val="150000"/>
              </a:lnSpc>
              <a:spcAft>
                <a:spcPts val="600"/>
              </a:spcAft>
            </a:pPr>
            <a:r>
              <a:rPr lang="en-US" sz="2200" b="1" dirty="0"/>
              <a:t>Scenario: </a:t>
            </a:r>
            <a:r>
              <a:rPr lang="en-US" sz="2200" dirty="0"/>
              <a:t>A Melbourne-based tourism board collects data from various sources to understand visitor patterns. The dataset includes visitor surveys, hotel bookings, and event attendance records. How should the data be prepared for analysis?</a:t>
            </a:r>
          </a:p>
          <a:p>
            <a:pPr algn="just" defTabSz="850392">
              <a:lnSpc>
                <a:spcPct val="150000"/>
              </a:lnSpc>
              <a:spcAft>
                <a:spcPts val="600"/>
              </a:spcAft>
            </a:pPr>
            <a:r>
              <a:rPr lang="en-US" sz="2200" dirty="0"/>
              <a:t>A) Combine and clean the datasets, handling missing values and duplicates.</a:t>
            </a:r>
          </a:p>
          <a:p>
            <a:pPr algn="just" defTabSz="850392">
              <a:lnSpc>
                <a:spcPct val="150000"/>
              </a:lnSpc>
              <a:spcAft>
                <a:spcPts val="600"/>
              </a:spcAft>
            </a:pPr>
            <a:r>
              <a:rPr lang="en-US" sz="2200" dirty="0"/>
              <a:t>B) Analyze each dataset separately to simplify the process.</a:t>
            </a:r>
          </a:p>
          <a:p>
            <a:pPr algn="just" defTabSz="850392">
              <a:lnSpc>
                <a:spcPct val="150000"/>
              </a:lnSpc>
              <a:spcAft>
                <a:spcPts val="600"/>
              </a:spcAft>
            </a:pPr>
            <a:r>
              <a:rPr lang="en-US" sz="2200" dirty="0"/>
              <a:t>C) Focus solely on hotel bookings as the primary data source.</a:t>
            </a:r>
          </a:p>
          <a:p>
            <a:pPr algn="just" defTabSz="850392">
              <a:lnSpc>
                <a:spcPct val="150000"/>
              </a:lnSpc>
              <a:spcAft>
                <a:spcPts val="600"/>
              </a:spcAft>
            </a:pPr>
            <a:r>
              <a:rPr lang="en-US" sz="2200" dirty="0"/>
              <a:t>D) Exclude survey data to avoid subjective information.</a:t>
            </a:r>
            <a:endParaRPr lang="en-AU" sz="2200" dirty="0"/>
          </a:p>
        </p:txBody>
      </p:sp>
      <p:sp>
        <p:nvSpPr>
          <p:cNvPr id="4" name="Rectangle: Rounded Corners 3">
            <a:extLst>
              <a:ext uri="{FF2B5EF4-FFF2-40B4-BE49-F238E27FC236}">
                <a16:creationId xmlns:a16="http://schemas.microsoft.com/office/drawing/2014/main" id="{A535192F-CDD1-368D-DDBB-F764944D1B15}"/>
              </a:ext>
            </a:extLst>
          </p:cNvPr>
          <p:cNvSpPr/>
          <p:nvPr/>
        </p:nvSpPr>
        <p:spPr>
          <a:xfrm>
            <a:off x="844437" y="4095021"/>
            <a:ext cx="9579723"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37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6D4A8-2519-21A5-17D8-D491ABF7F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3B0AD-2C55-7282-23A7-2EB966B88F1D}"/>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7B271EA5-5105-D886-8903-852B1614962C}"/>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10. Case Study: Real-Time Processing</a:t>
            </a:r>
          </a:p>
          <a:p>
            <a:pPr algn="just" defTabSz="850392">
              <a:lnSpc>
                <a:spcPct val="150000"/>
              </a:lnSpc>
              <a:spcAft>
                <a:spcPts val="600"/>
              </a:spcAft>
            </a:pPr>
            <a:r>
              <a:rPr lang="en-US" sz="2200" b="1" dirty="0"/>
              <a:t>Scenario: A Sydney public transportation app wants to implement a model that predicts bus arrival times in real-time. What deployment consideration is most critical for this application?</a:t>
            </a:r>
          </a:p>
          <a:p>
            <a:pPr algn="just" defTabSz="850392">
              <a:lnSpc>
                <a:spcPct val="150000"/>
              </a:lnSpc>
              <a:spcAft>
                <a:spcPts val="600"/>
              </a:spcAft>
            </a:pPr>
            <a:r>
              <a:rPr lang="en-US" sz="2200" dirty="0"/>
              <a:t>A) Ensuring the model can only process data in large batches</a:t>
            </a:r>
          </a:p>
          <a:p>
            <a:pPr algn="just" defTabSz="850392">
              <a:lnSpc>
                <a:spcPct val="150000"/>
              </a:lnSpc>
              <a:spcAft>
                <a:spcPts val="600"/>
              </a:spcAft>
            </a:pPr>
            <a:r>
              <a:rPr lang="en-US" sz="2200" dirty="0"/>
              <a:t>B) Deploying the model in a way that supports real-time data processing and prediction</a:t>
            </a:r>
          </a:p>
          <a:p>
            <a:pPr algn="just" defTabSz="850392">
              <a:lnSpc>
                <a:spcPct val="150000"/>
              </a:lnSpc>
              <a:spcAft>
                <a:spcPts val="600"/>
              </a:spcAft>
            </a:pPr>
            <a:r>
              <a:rPr lang="en-US" sz="2200" dirty="0"/>
              <a:t>C) Using the simplest model to avoid computational overhead</a:t>
            </a:r>
          </a:p>
          <a:p>
            <a:pPr algn="just" defTabSz="850392">
              <a:lnSpc>
                <a:spcPct val="150000"/>
              </a:lnSpc>
              <a:spcAft>
                <a:spcPts val="600"/>
              </a:spcAft>
            </a:pPr>
            <a:r>
              <a:rPr lang="en-US" sz="2200" dirty="0"/>
              <a:t>D) Avoiding updates to the model once it is deployed</a:t>
            </a:r>
            <a:endParaRPr lang="en-AU" sz="2200" dirty="0"/>
          </a:p>
        </p:txBody>
      </p:sp>
      <p:sp>
        <p:nvSpPr>
          <p:cNvPr id="4" name="Rectangle: Rounded Corners 3">
            <a:extLst>
              <a:ext uri="{FF2B5EF4-FFF2-40B4-BE49-F238E27FC236}">
                <a16:creationId xmlns:a16="http://schemas.microsoft.com/office/drawing/2014/main" id="{2EF6E697-1783-D99A-9821-CE22DD1585F2}"/>
              </a:ext>
            </a:extLst>
          </p:cNvPr>
          <p:cNvSpPr/>
          <p:nvPr/>
        </p:nvSpPr>
        <p:spPr>
          <a:xfrm>
            <a:off x="865953" y="4628185"/>
            <a:ext cx="10935186"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492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8704-E574-FC5D-C7AB-D6FD9BDC27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7A45B-A45C-523B-0CD1-A86E42CDE6D3}"/>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AD544800-5D79-F8CE-D77F-FBF36A044ED9}"/>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2" name="TextBox 1">
            <a:extLst>
              <a:ext uri="{FF2B5EF4-FFF2-40B4-BE49-F238E27FC236}">
                <a16:creationId xmlns:a16="http://schemas.microsoft.com/office/drawing/2014/main" id="{E6311C77-12D4-C6BA-429D-2F5E70B3762A}"/>
              </a:ext>
            </a:extLst>
          </p:cNvPr>
          <p:cNvSpPr txBox="1"/>
          <p:nvPr/>
        </p:nvSpPr>
        <p:spPr>
          <a:xfrm>
            <a:off x="-2" y="1204857"/>
            <a:ext cx="12036789" cy="1563377"/>
          </a:xfrm>
          <a:prstGeom prst="rect">
            <a:avLst/>
          </a:prstGeom>
          <a:noFill/>
          <a:ln>
            <a:solidFill>
              <a:srgbClr val="FF0000"/>
            </a:solidFill>
          </a:ln>
        </p:spPr>
        <p:txBody>
          <a:bodyPr wrap="square" rtlCol="0">
            <a:spAutoFit/>
          </a:bodyPr>
          <a:lstStyle/>
          <a:p>
            <a:pPr>
              <a:lnSpc>
                <a:spcPct val="150000"/>
              </a:lnSpc>
              <a:buFont typeface="Arial" panose="020B0604020202020204" pitchFamily="34" charset="0"/>
              <a:buChar char="•"/>
            </a:pPr>
            <a:r>
              <a:rPr lang="en-US" sz="2200" dirty="0">
                <a:solidFill>
                  <a:srgbClr val="0D0D0D"/>
                </a:solidFill>
                <a:latin typeface="Söhne"/>
              </a:rPr>
              <a:t> Outlining a data science project lifecycle for a project aimed at predicting stock prices involves navigating through the seven critical phases of the lifecycle, each with its unique challenges and requirements. Here's how each phase would unfold in the context of stock price prediction:</a:t>
            </a:r>
            <a:endParaRPr lang="en-US" sz="2200" b="0" i="0" dirty="0">
              <a:solidFill>
                <a:srgbClr val="0D0D0D"/>
              </a:solidFill>
              <a:effectLst/>
              <a:latin typeface="Söhne"/>
            </a:endParaRPr>
          </a:p>
        </p:txBody>
      </p:sp>
      <p:sp>
        <p:nvSpPr>
          <p:cNvPr id="4" name="TextBox 3">
            <a:extLst>
              <a:ext uri="{FF2B5EF4-FFF2-40B4-BE49-F238E27FC236}">
                <a16:creationId xmlns:a16="http://schemas.microsoft.com/office/drawing/2014/main" id="{EF318EA8-A373-98B0-9057-10B5A870AEF4}"/>
              </a:ext>
            </a:extLst>
          </p:cNvPr>
          <p:cNvSpPr txBox="1"/>
          <p:nvPr/>
        </p:nvSpPr>
        <p:spPr>
          <a:xfrm>
            <a:off x="0" y="2768234"/>
            <a:ext cx="12036789" cy="3994299"/>
          </a:xfrm>
          <a:prstGeom prst="rect">
            <a:avLst/>
          </a:prstGeom>
          <a:solidFill>
            <a:schemeClr val="bg1"/>
          </a:solidFill>
          <a:ln>
            <a:solidFill>
              <a:srgbClr val="FF0000"/>
            </a:solidFill>
          </a:ln>
        </p:spPr>
        <p:txBody>
          <a:bodyPr wrap="square" rtlCol="0">
            <a:spAutoFit/>
          </a:bodyPr>
          <a:lstStyle/>
          <a:p>
            <a:pPr>
              <a:lnSpc>
                <a:spcPct val="150000"/>
              </a:lnSpc>
            </a:pPr>
            <a:r>
              <a:rPr lang="en-US" sz="1900" b="1" dirty="0">
                <a:solidFill>
                  <a:srgbClr val="0D0D0D"/>
                </a:solidFill>
                <a:latin typeface="Söhne"/>
              </a:rPr>
              <a:t>1. Discovery Phase</a:t>
            </a:r>
          </a:p>
          <a:p>
            <a:pPr>
              <a:lnSpc>
                <a:spcPct val="150000"/>
              </a:lnSpc>
              <a:buFont typeface="Arial" panose="020B0604020202020204" pitchFamily="34" charset="0"/>
              <a:buChar char="•"/>
            </a:pPr>
            <a:r>
              <a:rPr lang="en-US" sz="1900" b="1" dirty="0">
                <a:solidFill>
                  <a:srgbClr val="0D0D0D"/>
                </a:solidFill>
                <a:latin typeface="Söhne"/>
              </a:rPr>
              <a:t> Framing the Problem:</a:t>
            </a:r>
            <a:r>
              <a:rPr lang="en-US" sz="1900" dirty="0">
                <a:solidFill>
                  <a:srgbClr val="0D0D0D"/>
                </a:solidFill>
                <a:latin typeface="Söhne"/>
              </a:rPr>
              <a:t> The objective is to develop a predictive model that can forecast future stock prices based on historical data and possibly other relevant factors such as economic indicators or company performance metrics. The goal is to support investment decisions by identifying potential price movements.</a:t>
            </a:r>
          </a:p>
          <a:p>
            <a:pPr>
              <a:lnSpc>
                <a:spcPct val="150000"/>
              </a:lnSpc>
              <a:buFont typeface="Arial" panose="020B0604020202020204" pitchFamily="34" charset="0"/>
              <a:buChar char="•"/>
            </a:pPr>
            <a:r>
              <a:rPr lang="en-US" sz="1900" b="1" dirty="0">
                <a:solidFill>
                  <a:srgbClr val="0D0D0D"/>
                </a:solidFill>
                <a:latin typeface="Söhne"/>
              </a:rPr>
              <a:t> Identifying Key Stakeholders: </a:t>
            </a:r>
            <a:r>
              <a:rPr lang="en-US" sz="1900" dirty="0">
                <a:solidFill>
                  <a:srgbClr val="0D0D0D"/>
                </a:solidFill>
                <a:latin typeface="Söhne"/>
              </a:rPr>
              <a:t>This includes investors, financial analysts, portfolio managers, and regulatory bodies interested in the model's predictions and the methods used to achieve them.</a:t>
            </a:r>
          </a:p>
          <a:p>
            <a:pPr>
              <a:lnSpc>
                <a:spcPct val="150000"/>
              </a:lnSpc>
              <a:buFont typeface="Arial" panose="020B0604020202020204" pitchFamily="34" charset="0"/>
              <a:buChar char="•"/>
            </a:pPr>
            <a:r>
              <a:rPr lang="en-US" sz="1900" b="1" dirty="0">
                <a:solidFill>
                  <a:srgbClr val="0D0D0D"/>
                </a:solidFill>
                <a:latin typeface="Söhne"/>
              </a:rPr>
              <a:t> Identifying Potential Data Sources:</a:t>
            </a:r>
            <a:r>
              <a:rPr lang="en-US" sz="1900" dirty="0">
                <a:solidFill>
                  <a:srgbClr val="0D0D0D"/>
                </a:solidFill>
                <a:latin typeface="Söhne"/>
              </a:rPr>
              <a:t> Essential data sources might include historical stock price data, company financial reports, industry trends, economic indicators, and news articles. Assessing the relevance, quality, and accessibility of data from stock exchanges, financial databases, and news aggregators is crucial.</a:t>
            </a:r>
            <a:endParaRPr lang="en-US" sz="1900" b="0" i="0" dirty="0">
              <a:solidFill>
                <a:srgbClr val="0D0D0D"/>
              </a:solidFill>
              <a:effectLst/>
              <a:latin typeface="Söhne"/>
            </a:endParaRPr>
          </a:p>
        </p:txBody>
      </p:sp>
    </p:spTree>
    <p:extLst>
      <p:ext uri="{BB962C8B-B14F-4D97-AF65-F5344CB8AC3E}">
        <p14:creationId xmlns:p14="http://schemas.microsoft.com/office/powerpoint/2010/main" val="6544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Practical Application of the Data Science Lifecycle</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9</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0" y="1282948"/>
            <a:ext cx="4840940" cy="5575052"/>
          </a:xfrm>
          <a:prstGeom prst="rect">
            <a:avLst/>
          </a:prstGeom>
          <a:solidFill>
            <a:schemeClr val="bg1"/>
          </a:solidFill>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Understanding the data science lifecycle can significantly enhance business decision-making by providing a structured approach to extracting valuable insights from data. In a practical setting, such as a retail company in Sydney, this lifecycle can help streamline operations, improve customer experience, and increase profitability.</a:t>
            </a:r>
            <a:endParaRPr lang="en-AU" sz="24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45EDBFD-E221-EBC7-32FC-C0B16693D9C3}"/>
              </a:ext>
            </a:extLst>
          </p:cNvPr>
          <p:cNvPicPr>
            <a:picLocks noChangeAspect="1"/>
          </p:cNvPicPr>
          <p:nvPr/>
        </p:nvPicPr>
        <p:blipFill>
          <a:blip r:embed="rId2"/>
          <a:stretch>
            <a:fillRect/>
          </a:stretch>
        </p:blipFill>
        <p:spPr>
          <a:xfrm>
            <a:off x="4711849" y="1161826"/>
            <a:ext cx="7480151" cy="5696174"/>
          </a:xfrm>
          <a:prstGeom prst="rect">
            <a:avLst/>
          </a:prstGeom>
        </p:spPr>
      </p:pic>
    </p:spTree>
    <p:extLst>
      <p:ext uri="{BB962C8B-B14F-4D97-AF65-F5344CB8AC3E}">
        <p14:creationId xmlns:p14="http://schemas.microsoft.com/office/powerpoint/2010/main" val="128335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715C1-0DE1-B683-E0D3-51FB7ECF12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23436-17C5-7F60-2A1A-4D0BB8A5D1AF}"/>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1C6EDEF4-C76B-117A-3D24-D6B53013CB10}"/>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916DAEDD-E1C8-CB94-64EA-5FEC926F7076}"/>
              </a:ext>
            </a:extLst>
          </p:cNvPr>
          <p:cNvSpPr txBox="1"/>
          <p:nvPr/>
        </p:nvSpPr>
        <p:spPr>
          <a:xfrm>
            <a:off x="-2" y="1204857"/>
            <a:ext cx="12036789" cy="4231415"/>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2. Data Acquisition &amp; Preparation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Data Acquisition: </a:t>
            </a:r>
            <a:r>
              <a:rPr lang="en-US" sz="2600" dirty="0">
                <a:solidFill>
                  <a:srgbClr val="0D0D0D"/>
                </a:solidFill>
                <a:latin typeface="Calibri" panose="020F0502020204030204" pitchFamily="34" charset="0"/>
                <a:cs typeface="Calibri" panose="020F0502020204030204" pitchFamily="34" charset="0"/>
              </a:rPr>
              <a:t>Gather historical stock prices, financial statements, and economic indicators from databases like Bloomberg, Reuters, or public datasets. Real-time data might be sourced through APIs provided by financial data providers.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Data Preparation:</a:t>
            </a:r>
            <a:r>
              <a:rPr lang="en-US" sz="2600" dirty="0">
                <a:solidFill>
                  <a:srgbClr val="0D0D0D"/>
                </a:solidFill>
                <a:latin typeface="Calibri" panose="020F0502020204030204" pitchFamily="34" charset="0"/>
                <a:cs typeface="Calibri" panose="020F0502020204030204" pitchFamily="34" charset="0"/>
              </a:rPr>
              <a:t> Clean the collected data for missing values and outliers, normalize price data to account for stock splits and dividends, and engineer features that could influence stock prices, such as moving averages or relative strength index (RSI).</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73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9D401-6AE8-4606-0B5C-22D03C7983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B44C4-173F-547B-6C85-8C572E246F8F}"/>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9080F4EC-9B4F-7321-EDC9-F2A1DF5E5252}"/>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48AAD260-F174-9EE0-F01E-9FE4D4A72B23}"/>
              </a:ext>
            </a:extLst>
          </p:cNvPr>
          <p:cNvSpPr txBox="1"/>
          <p:nvPr/>
        </p:nvSpPr>
        <p:spPr>
          <a:xfrm>
            <a:off x="-2" y="1204857"/>
            <a:ext cx="12036789" cy="4831579"/>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3. Data Exploration and Variable Selection</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Exploratory Data Analysis (EDA</a:t>
            </a:r>
            <a:r>
              <a:rPr lang="en-US" sz="2600" dirty="0">
                <a:solidFill>
                  <a:srgbClr val="0D0D0D"/>
                </a:solidFill>
                <a:latin typeface="Calibri" panose="020F0502020204030204" pitchFamily="34" charset="0"/>
                <a:cs typeface="Calibri" panose="020F0502020204030204" pitchFamily="34" charset="0"/>
              </a:rPr>
              <a:t>): Use visualizations to understand trends, seasonal patterns, and correlations between stock prices and potential predictors. Statistical summaries will help identify which variables are most strongly associated with stock price movements.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Variable Selection: </a:t>
            </a:r>
            <a:r>
              <a:rPr lang="en-US" sz="2600" dirty="0">
                <a:solidFill>
                  <a:srgbClr val="0D0D0D"/>
                </a:solidFill>
                <a:latin typeface="Calibri" panose="020F0502020204030204" pitchFamily="34" charset="0"/>
                <a:cs typeface="Calibri" panose="020F0502020204030204" pitchFamily="34" charset="0"/>
              </a:rPr>
              <a:t>Choose relevant features for the model, such as lagged stock prices, volume indicators, and economic factors, based on EDA findings and financial theory.</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24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58D61-A34B-EB5C-8F9D-BA7D42E59D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57DC4-40AC-273D-7202-12D10482C9D5}"/>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A92C43D2-2346-4884-4EAA-ECF1944D306C}"/>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B60A2D7A-8917-96C1-E546-8B37B140FD62}"/>
              </a:ext>
            </a:extLst>
          </p:cNvPr>
          <p:cNvSpPr txBox="1"/>
          <p:nvPr/>
        </p:nvSpPr>
        <p:spPr>
          <a:xfrm>
            <a:off x="-2" y="1204857"/>
            <a:ext cx="12036789" cy="5431743"/>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4. Model Planning &amp; Building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Model Planning: </a:t>
            </a:r>
            <a:r>
              <a:rPr lang="en-US" sz="2600" dirty="0">
                <a:solidFill>
                  <a:srgbClr val="0D0D0D"/>
                </a:solidFill>
                <a:latin typeface="Calibri" panose="020F0502020204030204" pitchFamily="34" charset="0"/>
                <a:cs typeface="Calibri" panose="020F0502020204030204" pitchFamily="34" charset="0"/>
              </a:rPr>
              <a:t>Evaluate various modeling techniques, from time series models like ARIMA to machine learning approaches such as random forests and neural networks. The choice depends on the project's goals, the nature of the data, and the required prediction accuracy and interpretability.</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Modeling: </a:t>
            </a:r>
            <a:r>
              <a:rPr lang="en-US" sz="2600" dirty="0">
                <a:solidFill>
                  <a:srgbClr val="0D0D0D"/>
                </a:solidFill>
                <a:latin typeface="Calibri" panose="020F0502020204030204" pitchFamily="34" charset="0"/>
                <a:cs typeface="Calibri" panose="020F0502020204030204" pitchFamily="34" charset="0"/>
              </a:rPr>
              <a:t>Use Python libraries like scikit-learn for machine learning models or TensorFlow and </a:t>
            </a:r>
            <a:r>
              <a:rPr lang="en-US" sz="2600" dirty="0" err="1">
                <a:solidFill>
                  <a:srgbClr val="0D0D0D"/>
                </a:solidFill>
                <a:latin typeface="Calibri" panose="020F0502020204030204" pitchFamily="34" charset="0"/>
                <a:cs typeface="Calibri" panose="020F0502020204030204" pitchFamily="34" charset="0"/>
              </a:rPr>
              <a:t>PyTorch</a:t>
            </a:r>
            <a:r>
              <a:rPr lang="en-US" sz="2600" dirty="0">
                <a:solidFill>
                  <a:srgbClr val="0D0D0D"/>
                </a:solidFill>
                <a:latin typeface="Calibri" panose="020F0502020204030204" pitchFamily="34" charset="0"/>
                <a:cs typeface="Calibri" panose="020F0502020204030204" pitchFamily="34" charset="0"/>
              </a:rPr>
              <a:t> for deep learning models. Factor in considerations like the complexity of the model, the computational resources available, and the need for real-time predictions.</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28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CC267-5C09-C8DA-8BC4-B44308B191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58F48-BB2E-7318-79BE-AF997B1BEAFC}"/>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E234A77C-77A3-B97D-095B-C4D690946360}"/>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43B33934-82F2-FF97-634D-A05F039D1FF3}"/>
              </a:ext>
            </a:extLst>
          </p:cNvPr>
          <p:cNvSpPr txBox="1"/>
          <p:nvPr/>
        </p:nvSpPr>
        <p:spPr>
          <a:xfrm>
            <a:off x="-2" y="1204857"/>
            <a:ext cx="12036789" cy="4231415"/>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5. Evaluation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Assessing Model Performance: </a:t>
            </a:r>
            <a:r>
              <a:rPr lang="en-US" sz="2600" dirty="0">
                <a:solidFill>
                  <a:srgbClr val="0D0D0D"/>
                </a:solidFill>
                <a:latin typeface="Calibri" panose="020F0502020204030204" pitchFamily="34" charset="0"/>
                <a:cs typeface="Calibri" panose="020F0502020204030204" pitchFamily="34" charset="0"/>
              </a:rPr>
              <a:t>Utilize metrics suitable for regression problems, such as MAE, MSE, and R-squared, to evaluate the models. Implement cross-validation techniques to assess the model's ability to generalize to unseen data.</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Refinement: </a:t>
            </a:r>
            <a:r>
              <a:rPr lang="en-US" sz="2600" dirty="0">
                <a:solidFill>
                  <a:srgbClr val="0D0D0D"/>
                </a:solidFill>
                <a:latin typeface="Calibri" panose="020F0502020204030204" pitchFamily="34" charset="0"/>
                <a:cs typeface="Calibri" panose="020F0502020204030204" pitchFamily="34" charset="0"/>
              </a:rPr>
              <a:t>Based on evaluation results, refine the model by tuning hyperparameters, selecting different features, or trying alternative modeling techniques to improve prediction accuracy and reliability.</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00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DDEDD-B45E-A1D4-F639-A3FD1507A5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0587-A3E6-080C-3A51-91D80106D497}"/>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2C228049-E33B-9993-DF1C-7CA0775B473A}"/>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0224E444-381B-089A-5431-922D6F90FF37}"/>
              </a:ext>
            </a:extLst>
          </p:cNvPr>
          <p:cNvSpPr txBox="1"/>
          <p:nvPr/>
        </p:nvSpPr>
        <p:spPr>
          <a:xfrm>
            <a:off x="-2" y="1204857"/>
            <a:ext cx="12036789" cy="5431743"/>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6. Deployment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Strategies for Deployment: </a:t>
            </a:r>
            <a:r>
              <a:rPr lang="en-US" sz="2600" dirty="0">
                <a:solidFill>
                  <a:srgbClr val="0D0D0D"/>
                </a:solidFill>
                <a:latin typeface="Calibri" panose="020F0502020204030204" pitchFamily="34" charset="0"/>
                <a:cs typeface="Calibri" panose="020F0502020204030204" pitchFamily="34" charset="0"/>
              </a:rPr>
              <a:t>Integrate the model into a trading platform or investment analysis tool through APIs, ensuring it can provide real-time or updated predictions as new data becomes available. Consider using Docker for containerization to facilitate deployment and scalability.</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Challenges and Best Practices: </a:t>
            </a:r>
            <a:r>
              <a:rPr lang="en-US" sz="2600" dirty="0">
                <a:solidFill>
                  <a:srgbClr val="0D0D0D"/>
                </a:solidFill>
                <a:latin typeface="Calibri" panose="020F0502020204030204" pitchFamily="34" charset="0"/>
                <a:cs typeface="Calibri" panose="020F0502020204030204" pitchFamily="34" charset="0"/>
              </a:rPr>
              <a:t>Address scalability to handle large volumes of data and high-frequency predictions. Implement version control and continuous integration/continuous deployment (CI/CD) practices for model updates and maintenance.</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6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0BB2A-9289-9034-E72D-EF4DA65082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27EA9-8FCE-F6F6-C06C-E999DC4BD115}"/>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4243CCE1-06EE-8FDF-99ED-545EC4BEB0CB}"/>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E3C93217-E150-479D-9EE9-9D629B68AA6E}"/>
              </a:ext>
            </a:extLst>
          </p:cNvPr>
          <p:cNvSpPr txBox="1"/>
          <p:nvPr/>
        </p:nvSpPr>
        <p:spPr>
          <a:xfrm>
            <a:off x="-2" y="1204857"/>
            <a:ext cx="12036789" cy="3631250"/>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7. Monitoring and Maintenance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Monitoring: </a:t>
            </a:r>
            <a:r>
              <a:rPr lang="en-US" sz="2600" dirty="0">
                <a:solidFill>
                  <a:srgbClr val="0D0D0D"/>
                </a:solidFill>
                <a:latin typeface="Calibri" panose="020F0502020204030204" pitchFamily="34" charset="0"/>
                <a:cs typeface="Calibri" panose="020F0502020204030204" pitchFamily="34" charset="0"/>
              </a:rPr>
              <a:t>Continuously monitor the model's performance to detect any degradation over time due to changing market conditions or new financial regulations that might affect stock prices.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Maintenance</a:t>
            </a:r>
            <a:r>
              <a:rPr lang="en-US" sz="2600" dirty="0">
                <a:solidFill>
                  <a:srgbClr val="0D0D0D"/>
                </a:solidFill>
                <a:latin typeface="Calibri" panose="020F0502020204030204" pitchFamily="34" charset="0"/>
                <a:cs typeface="Calibri" panose="020F0502020204030204" pitchFamily="34" charset="0"/>
              </a:rPr>
              <a:t>: Regularly update the model with new data and adjust the features or modeling techniques as needed to maintain its accuracy and relevance.</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33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A0F1D-A298-16F1-9D90-F0F873162B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DAD0F-1908-3954-468C-C7E404BC20F3}"/>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30DCDA16-39E4-E29D-E627-E38F45A92F3B}"/>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880D23C4-7C5F-0FF3-9449-75207D8A30E7}"/>
              </a:ext>
            </a:extLst>
          </p:cNvPr>
          <p:cNvSpPr txBox="1"/>
          <p:nvPr/>
        </p:nvSpPr>
        <p:spPr>
          <a:xfrm>
            <a:off x="-2" y="1204857"/>
            <a:ext cx="12036789" cy="3222934"/>
          </a:xfrm>
          <a:prstGeom prst="rect">
            <a:avLst/>
          </a:prstGeom>
          <a:noFill/>
          <a:ln>
            <a:solidFill>
              <a:srgbClr val="FF0000"/>
            </a:solidFill>
          </a:ln>
        </p:spPr>
        <p:txBody>
          <a:bodyPr wrap="square" rtlCol="0">
            <a:spAutoFit/>
          </a:bodyPr>
          <a:lstStyle/>
          <a:p>
            <a:pPr>
              <a:lnSpc>
                <a:spcPct val="150000"/>
              </a:lnSpc>
            </a:pPr>
            <a:r>
              <a:rPr lang="en-US" sz="2300" b="1" dirty="0">
                <a:solidFill>
                  <a:srgbClr val="0D0D0D"/>
                </a:solidFill>
                <a:latin typeface="Calibri" panose="020F0502020204030204" pitchFamily="34" charset="0"/>
                <a:cs typeface="Calibri" panose="020F0502020204030204" pitchFamily="34" charset="0"/>
              </a:rPr>
              <a:t>8. Communicate Results Phase</a:t>
            </a:r>
          </a:p>
          <a:p>
            <a:pPr marL="342900" indent="-342900">
              <a:lnSpc>
                <a:spcPct val="150000"/>
              </a:lnSpc>
              <a:buFont typeface="Arial" panose="020B0604020202020204" pitchFamily="34" charset="0"/>
              <a:buChar char="•"/>
            </a:pPr>
            <a:r>
              <a:rPr lang="en-US" sz="2300" b="1" dirty="0">
                <a:solidFill>
                  <a:srgbClr val="0D0D0D"/>
                </a:solidFill>
                <a:latin typeface="Calibri" panose="020F0502020204030204" pitchFamily="34" charset="0"/>
                <a:cs typeface="Calibri" panose="020F0502020204030204" pitchFamily="34" charset="0"/>
              </a:rPr>
              <a:t>Effective Communication: </a:t>
            </a:r>
            <a:r>
              <a:rPr lang="en-US" sz="2300" dirty="0">
                <a:solidFill>
                  <a:srgbClr val="0D0D0D"/>
                </a:solidFill>
                <a:latin typeface="Calibri" panose="020F0502020204030204" pitchFamily="34" charset="0"/>
                <a:cs typeface="Calibri" panose="020F0502020204030204" pitchFamily="34" charset="0"/>
              </a:rPr>
              <a:t>Present the findings and predictions to stakeholders through dashboards, reports, and presentations, making sure to highlight the model's accuracy, reliability, and potential impact on investment strategies.</a:t>
            </a:r>
          </a:p>
          <a:p>
            <a:pPr marL="342900" indent="-342900">
              <a:lnSpc>
                <a:spcPct val="150000"/>
              </a:lnSpc>
              <a:buFont typeface="Arial" panose="020B0604020202020204" pitchFamily="34" charset="0"/>
              <a:buChar char="•"/>
            </a:pPr>
            <a:r>
              <a:rPr lang="en-US" sz="2300" b="1" dirty="0">
                <a:solidFill>
                  <a:srgbClr val="0D0D0D"/>
                </a:solidFill>
                <a:latin typeface="Calibri" panose="020F0502020204030204" pitchFamily="34" charset="0"/>
                <a:cs typeface="Calibri" panose="020F0502020204030204" pitchFamily="34" charset="0"/>
              </a:rPr>
              <a:t>Actionable Insights: </a:t>
            </a:r>
            <a:r>
              <a:rPr lang="en-US" sz="2300" dirty="0">
                <a:solidFill>
                  <a:srgbClr val="0D0D0D"/>
                </a:solidFill>
                <a:latin typeface="Calibri" panose="020F0502020204030204" pitchFamily="34" charset="0"/>
                <a:cs typeface="Calibri" panose="020F0502020204030204" pitchFamily="34" charset="0"/>
              </a:rPr>
              <a:t>Ensure that the communication emphasizes actionable insights derived from the model's predictions, guiding stakeholders in making informed investment decisions.</a:t>
            </a:r>
            <a:endParaRPr lang="en-US" sz="2300" i="0" dirty="0">
              <a:solidFill>
                <a:srgbClr val="0D0D0D"/>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B7E65B5A-4830-BB79-C739-E2C4D5629A1F}"/>
              </a:ext>
            </a:extLst>
          </p:cNvPr>
          <p:cNvSpPr txBox="1"/>
          <p:nvPr/>
        </p:nvSpPr>
        <p:spPr>
          <a:xfrm>
            <a:off x="-3" y="4427078"/>
            <a:ext cx="12036789" cy="2430922"/>
          </a:xfrm>
          <a:prstGeom prst="rect">
            <a:avLst/>
          </a:prstGeom>
          <a:noFill/>
          <a:ln>
            <a:solidFill>
              <a:srgbClr val="FF0000"/>
            </a:solidFill>
          </a:ln>
        </p:spPr>
        <p:txBody>
          <a:bodyPr wrap="square" rtlCol="0">
            <a:spAutoFit/>
          </a:bodyPr>
          <a:lstStyle/>
          <a:p>
            <a:pPr>
              <a:lnSpc>
                <a:spcPct val="150000"/>
              </a:lnSpc>
            </a:pPr>
            <a:r>
              <a:rPr lang="en-US" sz="2600" dirty="0">
                <a:solidFill>
                  <a:srgbClr val="0D0D0D"/>
                </a:solidFill>
                <a:latin typeface="Calibri" panose="020F0502020204030204" pitchFamily="34" charset="0"/>
                <a:cs typeface="Calibri" panose="020F0502020204030204" pitchFamily="34" charset="0"/>
              </a:rPr>
              <a:t>By meticulously navigating through each of these phases, the project aimed at predicting stock prices can systematically transform historical data and various indicators into predictive insights, ultimately supporting more informed and strategic investment decisions.</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45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down)">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162B-5E2A-014B-0963-50224991257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BBB85E1-438D-EF4D-2F8C-B6F0619D51CE}"/>
              </a:ext>
            </a:extLst>
          </p:cNvPr>
          <p:cNvSpPr txBox="1"/>
          <p:nvPr/>
        </p:nvSpPr>
        <p:spPr>
          <a:xfrm>
            <a:off x="29082" y="0"/>
            <a:ext cx="6037838" cy="6540649"/>
          </a:xfrm>
          <a:prstGeom prst="rect">
            <a:avLst/>
          </a:prstGeom>
        </p:spPr>
        <p:txBody>
          <a:bodyPr vert="horz" lIns="91440" tIns="45720" rIns="91440" bIns="45720" rtlCol="0">
            <a:noAutofit/>
          </a:bodyPr>
          <a:lstStyle/>
          <a:p>
            <a:pPr indent="-228600">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In summary, we outlined a foundational understanding of the data science lifecycle with examples, practical exercises, and multiple-choice questions designed to reinforce learning. The data science life cycle can be tailored to specific challenges, guiding the process from problem definition to solution deployment and ongoing improvement. These concepts are crucial for beginners to grasp as they form the basis of data science and problem-solving in software and AI development.</a:t>
            </a:r>
          </a:p>
        </p:txBody>
      </p:sp>
      <p:pic>
        <p:nvPicPr>
          <p:cNvPr id="16386" name="Picture 2" descr="In Summary Podcast | Podcast on Spotify">
            <a:extLst>
              <a:ext uri="{FF2B5EF4-FFF2-40B4-BE49-F238E27FC236}">
                <a16:creationId xmlns:a16="http://schemas.microsoft.com/office/drawing/2014/main" id="{6AE7EE0A-5D5E-80A6-A956-1FEA9C03E0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0"/>
            <a:ext cx="5283771" cy="528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990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25068C-3282-CF80-D70F-3A961BFB1767}"/>
              </a:ext>
            </a:extLst>
          </p:cNvPr>
          <p:cNvSpPr txBox="1"/>
          <p:nvPr/>
        </p:nvSpPr>
        <p:spPr>
          <a:xfrm>
            <a:off x="233916" y="765544"/>
            <a:ext cx="11791507" cy="5626027"/>
          </a:xfrm>
          <a:prstGeom prst="rect">
            <a:avLst/>
          </a:prstGeom>
          <a:noFill/>
          <a:ln>
            <a:solidFill>
              <a:srgbClr val="FF0000"/>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Assessment 1: Introduction to Data Science Concepts and Data Pipeline Design</a:t>
            </a:r>
          </a:p>
          <a:p>
            <a:pPr marL="285750" indent="-28575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Objective:</a:t>
            </a:r>
            <a:r>
              <a:rPr lang="en-US" sz="2200" dirty="0">
                <a:latin typeface="Calibri" panose="020F0502020204030204" pitchFamily="34" charset="0"/>
                <a:cs typeface="Calibri" panose="020F0502020204030204" pitchFamily="34" charset="0"/>
              </a:rPr>
              <a:t> To understand and critically analyze a data-driven scenario (e.g., an online retail business case), identify data sources, address data integration challenges, and design a data storage and retrieval system (data lake).</a:t>
            </a:r>
          </a:p>
          <a:p>
            <a:pPr marL="285750" indent="-28575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Skills Developed:</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Identifying potential data sources relevant to an organization's objectives.</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Addressing challenges in integrating data from various sources.</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Designing an efficient data lake using big data tools for storage and retrieval.</a:t>
            </a:r>
          </a:p>
          <a:p>
            <a:pPr marL="268288" indent="-268288">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Relation to Other Assessments: </a:t>
            </a:r>
            <a:r>
              <a:rPr lang="en-US" sz="2200" dirty="0">
                <a:latin typeface="Calibri" panose="020F0502020204030204" pitchFamily="34" charset="0"/>
                <a:cs typeface="Calibri" panose="020F0502020204030204" pitchFamily="34" charset="0"/>
              </a:rPr>
              <a:t>This initial assessment lays the groundwork by emphasizing the importance of data sources, integration, and the conceptual design of data storage solutions. It sets a theoretical foundation for the practical applications that follow in Assessments 2 and 3.</a:t>
            </a:r>
            <a:endParaRPr lang="en-AU" sz="22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27AEDD79-7B4F-6567-10CD-08697E470914}"/>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0119393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365B-C3C4-DA41-B860-8012487C53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401FDC-B476-031B-129E-0F3D7CF59AE5}"/>
              </a:ext>
            </a:extLst>
          </p:cNvPr>
          <p:cNvSpPr txBox="1"/>
          <p:nvPr/>
        </p:nvSpPr>
        <p:spPr>
          <a:xfrm>
            <a:off x="233916" y="765544"/>
            <a:ext cx="11791507" cy="6133859"/>
          </a:xfrm>
          <a:prstGeom prst="rect">
            <a:avLst/>
          </a:prstGeom>
          <a:noFill/>
          <a:ln>
            <a:solidFill>
              <a:srgbClr val="FF0000"/>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Assessment 2: Data Science Case Study and Model Development</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Objective: </a:t>
            </a:r>
            <a:r>
              <a:rPr lang="en-US" sz="2200" dirty="0">
                <a:latin typeface="Calibri" panose="020F0502020204030204" pitchFamily="34" charset="0"/>
                <a:cs typeface="Calibri" panose="020F0502020204030204" pitchFamily="34" charset="0"/>
              </a:rPr>
              <a:t>To conduct a case study in a chosen domain, identify a specific data science problem, and develop a model to address it using a dataset. This involves data visualization, descriptive statistics, model development (e.g., decision tree model), and handling missing values.</a:t>
            </a:r>
          </a:p>
          <a:p>
            <a:pPr>
              <a:lnSpc>
                <a:spcPct val="150000"/>
              </a:lnSpc>
            </a:pPr>
            <a:r>
              <a:rPr lang="en-US" sz="2200" b="1" dirty="0">
                <a:latin typeface="Calibri" panose="020F0502020204030204" pitchFamily="34" charset="0"/>
                <a:cs typeface="Calibri" panose="020F0502020204030204" pitchFamily="34" charset="0"/>
              </a:rPr>
              <a:t>Skills Developed:</a:t>
            </a:r>
          </a:p>
          <a:p>
            <a:pPr marL="720725" indent="-365125">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Application of data science skills and tools relevant to the chosen domain.</a:t>
            </a:r>
          </a:p>
          <a:p>
            <a:pPr marL="720725"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Developing a predictive model and addressing data preprocessing and feature selection.</a:t>
            </a:r>
          </a:p>
          <a:p>
            <a:pPr marL="720725"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Ethical considerations in data science projects.</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Relation to Other Assessments</a:t>
            </a:r>
            <a:r>
              <a:rPr lang="en-US" sz="2200" dirty="0">
                <a:latin typeface="Calibri" panose="020F0502020204030204" pitchFamily="34" charset="0"/>
                <a:cs typeface="Calibri" panose="020F0502020204030204" pitchFamily="34" charset="0"/>
              </a:rPr>
              <a:t>: Assessment 2 advances from the theoretical understanding in Assessment 1 to applying data science tools and techniques to solve a specific problem. It requires identifying and preparing a dataset that will also be used in Assessment 3, thus directly linking the two.</a:t>
            </a:r>
            <a:endParaRPr lang="en-AU" sz="22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3DE06918-8D02-74D1-506C-DE5416FE9AB2}"/>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367871534"/>
      </p:ext>
    </p:extLst>
  </p:cSld>
  <p:clrMapOvr>
    <a:masterClrMapping/>
  </p:clrMapOvr>
</p:sld>
</file>

<file path=ppt/theme/theme1.xml><?xml version="1.0" encoding="utf-8"?>
<a:theme xmlns:a="http://schemas.openxmlformats.org/drawingml/2006/main" name="Title and Text">
  <a:themeElements>
    <a:clrScheme name="Torrens">
      <a:dk1>
        <a:sysClr val="windowText" lastClr="000000"/>
      </a:dk1>
      <a:lt1>
        <a:sysClr val="window" lastClr="FFFFFF"/>
      </a:lt1>
      <a:dk2>
        <a:srgbClr val="232323"/>
      </a:dk2>
      <a:lt2>
        <a:srgbClr val="FF5000"/>
      </a:lt2>
      <a:accent1>
        <a:srgbClr val="FF5000"/>
      </a:accent1>
      <a:accent2>
        <a:srgbClr val="232323"/>
      </a:accent2>
      <a:accent3>
        <a:srgbClr val="9C9C9C"/>
      </a:accent3>
      <a:accent4>
        <a:srgbClr val="FFC300"/>
      </a:accent4>
      <a:accent5>
        <a:srgbClr val="0A19DC"/>
      </a:accent5>
      <a:accent6>
        <a:srgbClr val="4BE6E1"/>
      </a:accent6>
      <a:hlink>
        <a:srgbClr val="0A19DC"/>
      </a:hlink>
      <a:folHlink>
        <a:srgbClr val="FF5000"/>
      </a:folHlink>
    </a:clrScheme>
    <a:fontScheme name="Torrens">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8B55748B76484999C3D4D29954DE75" ma:contentTypeVersion="8" ma:contentTypeDescription="Create a new document." ma:contentTypeScope="" ma:versionID="7cdb7c6baf930be7af3ec8fe38326383">
  <xsd:schema xmlns:xsd="http://www.w3.org/2001/XMLSchema" xmlns:xs="http://www.w3.org/2001/XMLSchema" xmlns:p="http://schemas.microsoft.com/office/2006/metadata/properties" xmlns:ns2="199d40ad-6b81-4504-9e9f-d2ea94a48882" targetNamespace="http://schemas.microsoft.com/office/2006/metadata/properties" ma:root="true" ma:fieldsID="0e05d2a6f6a8966be7c66087e9250cfd" ns2:_="">
    <xsd:import namespace="199d40ad-6b81-4504-9e9f-d2ea94a4888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d40ad-6b81-4504-9e9f-d2ea94a48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BCC212-7FBE-41D9-8706-821EF6289C33}">
  <ds:schemaRefs>
    <ds:schemaRef ds:uri="http://schemas.microsoft.com/sharepoint/v3/contenttype/forms"/>
  </ds:schemaRefs>
</ds:datastoreItem>
</file>

<file path=customXml/itemProps2.xml><?xml version="1.0" encoding="utf-8"?>
<ds:datastoreItem xmlns:ds="http://schemas.openxmlformats.org/officeDocument/2006/customXml" ds:itemID="{21DECAD9-DFF8-41D8-9D47-FDB7AB5EB06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DBAFDB-0D63-4929-832E-6D24BB836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9d40ad-6b81-4504-9e9f-d2ea94a488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9406</TotalTime>
  <Words>11833</Words>
  <Application>Microsoft Office PowerPoint</Application>
  <PresentationFormat>Widescreen</PresentationFormat>
  <Paragraphs>710</Paragraphs>
  <Slides>120</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Cambria Math</vt:lpstr>
      <vt:lpstr>Consolas</vt:lpstr>
      <vt:lpstr>Söhne</vt:lpstr>
      <vt:lpstr>Title and Text</vt:lpstr>
      <vt:lpstr>Introduction to Data Science (IDS201)</vt:lpstr>
      <vt:lpstr>Week 2 (Module 2):  Data Science Lifecycle and Ecosystem</vt:lpstr>
      <vt:lpstr>1. Introduction to the Data Science Lifecycle</vt:lpstr>
      <vt:lpstr>1. Introduction to the Data Science Lifecycle</vt:lpstr>
      <vt:lpstr>Open-Ended Question</vt:lpstr>
      <vt:lpstr>Open-Ended Question</vt:lpstr>
      <vt:lpstr>Follow-Up Questions</vt:lpstr>
      <vt:lpstr>Follow-Up Questions</vt:lpstr>
      <vt:lpstr>Practical Application of the Data Science Lifecycle</vt:lpstr>
      <vt:lpstr>Open-Ended Question:</vt:lpstr>
      <vt:lpstr>Open-Ended Question:</vt:lpstr>
      <vt:lpstr>Open-Ended Question:</vt:lpstr>
      <vt:lpstr>Open-Ended Question:</vt:lpstr>
      <vt:lpstr>Open-Ended Question:</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A practical example</vt:lpstr>
      <vt:lpstr>A practical example</vt:lpstr>
      <vt:lpstr>A practical example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PowerPoint Presentation</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4. Exercise</vt:lpstr>
      <vt:lpstr>4. Exercise</vt:lpstr>
      <vt:lpstr>4. Exercise</vt:lpstr>
      <vt:lpstr>4. Exercise</vt:lpstr>
      <vt:lpstr>4. Exercise</vt:lpstr>
      <vt:lpstr>4. Exercise</vt:lpstr>
      <vt:lpstr>4. Exercise</vt:lpstr>
      <vt:lpstr>4. Exercise</vt:lpstr>
      <vt:lpstr>PowerPoint Presentation</vt:lpstr>
      <vt:lpstr>5. An Overview of Assessments</vt:lpstr>
      <vt:lpstr>PowerPoint Presentation</vt:lpstr>
      <vt:lpstr>PowerPoint Presentation</vt:lpstr>
      <vt:lpstr>5. An Overview of Assessments</vt:lpstr>
      <vt:lpstr>5. An Overview of Assessments</vt:lpstr>
      <vt:lpstr>PowerPoint Presentation</vt:lpstr>
      <vt:lpstr>PowerPoint Presentation</vt:lpstr>
      <vt:lpstr>5. An Overview of Assessments</vt:lpstr>
      <vt:lpstr>5. An Overview of Assessments</vt:lpstr>
      <vt:lpstr>5. An Overview of Assessments</vt:lpstr>
      <vt:lpstr>PowerPoint Presentation</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6. Learning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MAT101</dc:title>
  <dc:creator>Farshid Keivanian</dc:creator>
  <cp:lastModifiedBy>Farshid Keivanian</cp:lastModifiedBy>
  <cp:revision>808</cp:revision>
  <dcterms:created xsi:type="dcterms:W3CDTF">2023-10-28T21:56:57Z</dcterms:created>
  <dcterms:modified xsi:type="dcterms:W3CDTF">2024-06-13T23:13:40Z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0x0101005E8B55748B76484999C3D4D29954DE75</vt:lpwstr>
  </property>
</Properties>
</file>