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85" r:id="rId2"/>
    <p:sldId id="372" r:id="rId3"/>
    <p:sldId id="373" r:id="rId4"/>
    <p:sldId id="374" r:id="rId5"/>
    <p:sldId id="375" r:id="rId6"/>
    <p:sldId id="376" r:id="rId7"/>
    <p:sldId id="377" r:id="rId8"/>
    <p:sldId id="378" r:id="rId9"/>
    <p:sldId id="379" r:id="rId10"/>
    <p:sldId id="380" r:id="rId11"/>
    <p:sldId id="371" r:id="rId12"/>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4660"/>
  </p:normalViewPr>
  <p:slideViewPr>
    <p:cSldViewPr>
      <p:cViewPr varScale="1">
        <p:scale>
          <a:sx n="45" d="100"/>
          <a:sy n="45" d="100"/>
        </p:scale>
        <p:origin x="2617" y="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B8E82538-D2C4-4A4A-AB81-04ED1CD6A327}" type="datetimeFigureOut">
              <a:rPr lang="en-AU" smtClean="0"/>
              <a:t>18/09/2024</a:t>
            </a:fld>
            <a:endParaRPr lang="en-AU"/>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79BE01D8-C2E0-4B82-8BD1-57444BF48FA0}" type="slidenum">
              <a:rPr lang="en-AU" smtClean="0"/>
              <a:t>‹#›</a:t>
            </a:fld>
            <a:endParaRPr lang="en-AU"/>
          </a:p>
        </p:txBody>
      </p:sp>
    </p:spTree>
    <p:extLst>
      <p:ext uri="{BB962C8B-B14F-4D97-AF65-F5344CB8AC3E}">
        <p14:creationId xmlns:p14="http://schemas.microsoft.com/office/powerpoint/2010/main" val="424950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8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629" y="2046362"/>
            <a:ext cx="7556500" cy="1318181"/>
          </a:xfrm>
          <a:prstGeom prst="rect">
            <a:avLst/>
          </a:prstGeom>
          <a:noFill/>
        </p:spPr>
        <p:txBody>
          <a:bodyPr wrap="square">
            <a:spAutoFit/>
          </a:bodyPr>
          <a:lstStyle/>
          <a:p>
            <a:pPr>
              <a:lnSpc>
                <a:spcPct val="150000"/>
              </a:lnSpc>
            </a:pPr>
            <a:r>
              <a:rPr lang="en-US" sz="2800" b="1" dirty="0">
                <a:latin typeface="+mj-lt"/>
              </a:rPr>
              <a:t>Tutorial Week 8 and Preparation for Individual Assessment</a:t>
            </a:r>
          </a:p>
        </p:txBody>
      </p:sp>
      <p:sp>
        <p:nvSpPr>
          <p:cNvPr id="7" name="TextBox 6">
            <a:extLst>
              <a:ext uri="{FF2B5EF4-FFF2-40B4-BE49-F238E27FC236}">
                <a16:creationId xmlns:a16="http://schemas.microsoft.com/office/drawing/2014/main" id="{625E5A09-0707-CB11-6987-F29C6185679C}"/>
              </a:ext>
            </a:extLst>
          </p:cNvPr>
          <p:cNvSpPr txBox="1"/>
          <p:nvPr/>
        </p:nvSpPr>
        <p:spPr>
          <a:xfrm>
            <a:off x="0" y="3424132"/>
            <a:ext cx="7556500" cy="6555641"/>
          </a:xfrm>
          <a:prstGeom prst="rect">
            <a:avLst/>
          </a:prstGeom>
          <a:noFill/>
        </p:spPr>
        <p:txBody>
          <a:bodyPr wrap="square">
            <a:spAutoFit/>
          </a:bodyPr>
          <a:lstStyle/>
          <a:p>
            <a:r>
              <a:rPr lang="en-US" sz="2800" b="1" dirty="0">
                <a:latin typeface="+mj-lt"/>
              </a:rPr>
              <a:t>Step-by-Step Instructions for Individual Research Paper:</a:t>
            </a:r>
          </a:p>
          <a:p>
            <a:r>
              <a:rPr lang="en-US" sz="2800" b="1" dirty="0">
                <a:latin typeface="+mj-lt"/>
              </a:rPr>
              <a:t>1. Download and Understand the Assignment Requirements:</a:t>
            </a:r>
            <a:endParaRPr lang="en-US" sz="2800" dirty="0">
              <a:latin typeface="+mj-lt"/>
            </a:endParaRPr>
          </a:p>
          <a:p>
            <a:pPr>
              <a:buFont typeface="Arial" panose="020B0604020202020204" pitchFamily="34" charset="0"/>
              <a:buChar char="•"/>
            </a:pPr>
            <a:r>
              <a:rPr lang="en-US" sz="2800" b="1" dirty="0">
                <a:latin typeface="+mj-lt"/>
              </a:rPr>
              <a:t> Action</a:t>
            </a:r>
            <a:r>
              <a:rPr lang="en-US" sz="2800" dirty="0">
                <a:latin typeface="+mj-lt"/>
              </a:rPr>
              <a:t>: Download the provided documents from Blackboard, specifically the "Individual Assignment Cover Sheet 2024" and the "HI5030 - Individual Research Paper T2 2024" document.</a:t>
            </a:r>
          </a:p>
          <a:p>
            <a:pPr>
              <a:buFont typeface="Arial" panose="020B0604020202020204" pitchFamily="34" charset="0"/>
              <a:buChar char="•"/>
            </a:pPr>
            <a:r>
              <a:rPr lang="en-US" sz="2800" b="1" dirty="0">
                <a:latin typeface="+mj-lt"/>
              </a:rPr>
              <a:t> Tip</a:t>
            </a:r>
            <a:r>
              <a:rPr lang="en-US" sz="2800" dirty="0">
                <a:latin typeface="+mj-lt"/>
              </a:rPr>
              <a:t>: Ensure you fully understand the assignment's expectations, including the formatting requirements and the submission process. Pay special attention to the "Practical Application and Research on Contemporary Systems Analysis and Design Issues" section in the assignment document.</a:t>
            </a:r>
          </a:p>
        </p:txBody>
      </p:sp>
    </p:spTree>
    <p:extLst>
      <p:ext uri="{BB962C8B-B14F-4D97-AF65-F5344CB8AC3E}">
        <p14:creationId xmlns:p14="http://schemas.microsoft.com/office/powerpoint/2010/main" val="184793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7" name="TextBox 6">
            <a:extLst>
              <a:ext uri="{FF2B5EF4-FFF2-40B4-BE49-F238E27FC236}">
                <a16:creationId xmlns:a16="http://schemas.microsoft.com/office/drawing/2014/main" id="{625E5A09-0707-CB11-6987-F29C6185679C}"/>
              </a:ext>
            </a:extLst>
          </p:cNvPr>
          <p:cNvSpPr txBox="1"/>
          <p:nvPr/>
        </p:nvSpPr>
        <p:spPr>
          <a:xfrm>
            <a:off x="0" y="148679"/>
            <a:ext cx="7556500" cy="5196166"/>
          </a:xfrm>
          <a:prstGeom prst="rect">
            <a:avLst/>
          </a:prstGeom>
          <a:solidFill>
            <a:schemeClr val="bg1"/>
          </a:solidFill>
        </p:spPr>
        <p:txBody>
          <a:bodyPr wrap="square">
            <a:spAutoFit/>
          </a:bodyPr>
          <a:lstStyle/>
          <a:p>
            <a:pPr>
              <a:lnSpc>
                <a:spcPct val="150000"/>
              </a:lnSpc>
            </a:pPr>
            <a:r>
              <a:rPr lang="en-US" sz="2800" b="1" dirty="0">
                <a:latin typeface="+mj-lt"/>
              </a:rPr>
              <a:t>Conclusion:</a:t>
            </a:r>
          </a:p>
          <a:p>
            <a:pPr>
              <a:lnSpc>
                <a:spcPct val="150000"/>
              </a:lnSpc>
            </a:pPr>
            <a:r>
              <a:rPr lang="en-US" sz="2800" dirty="0">
                <a:latin typeface="+mj-lt"/>
              </a:rPr>
              <a:t>To achieve a high distinction, focus on thorough research, critical analysis, clear practical application, and well-justified solutions. Your paper should be well-structured, free of errors, and demonstrate a deep understanding of contemporary issues in systems analysis and design.</a:t>
            </a:r>
          </a:p>
        </p:txBody>
      </p:sp>
    </p:spTree>
    <p:extLst>
      <p:ext uri="{BB962C8B-B14F-4D97-AF65-F5344CB8AC3E}">
        <p14:creationId xmlns:p14="http://schemas.microsoft.com/office/powerpoint/2010/main" val="310289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3906E0-5279-D23C-F90C-066A6512259B}"/>
              </a:ext>
            </a:extLst>
          </p:cNvPr>
          <p:cNvSpPr txBox="1"/>
          <p:nvPr/>
        </p:nvSpPr>
        <p:spPr>
          <a:xfrm>
            <a:off x="33564" y="546100"/>
            <a:ext cx="7556500" cy="1318181"/>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2800" dirty="0">
                <a:latin typeface="+mj-lt"/>
              </a:rPr>
              <a:t>Happy A Learning Day!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i="0" u="none" strike="noStrike" cap="none" normalizeH="0" baseline="0" dirty="0" err="1">
                <a:ln>
                  <a:noFill/>
                </a:ln>
                <a:solidFill>
                  <a:schemeClr val="tx1"/>
                </a:solidFill>
                <a:effectLst/>
                <a:latin typeface="+mj-lt"/>
              </a:rPr>
              <a:t>Lectuerer</a:t>
            </a:r>
            <a:r>
              <a:rPr kumimoji="0" lang="en-US" altLang="en-US" sz="2800" i="0" u="none" strike="noStrike" cap="none" normalizeH="0" baseline="0" dirty="0">
                <a:ln>
                  <a:noFill/>
                </a:ln>
                <a:solidFill>
                  <a:schemeClr val="tx1"/>
                </a:solidFill>
                <a:effectLst/>
                <a:latin typeface="+mj-lt"/>
              </a:rPr>
              <a:t>/Tutor: Dr. Farshid Keivanian</a:t>
            </a:r>
          </a:p>
        </p:txBody>
      </p:sp>
    </p:spTree>
    <p:extLst>
      <p:ext uri="{BB962C8B-B14F-4D97-AF65-F5344CB8AC3E}">
        <p14:creationId xmlns:p14="http://schemas.microsoft.com/office/powerpoint/2010/main" val="2366727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8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841500"/>
            <a:ext cx="7556500" cy="1318181"/>
          </a:xfrm>
          <a:prstGeom prst="rect">
            <a:avLst/>
          </a:prstGeom>
          <a:noFill/>
        </p:spPr>
        <p:txBody>
          <a:bodyPr wrap="square">
            <a:spAutoFit/>
          </a:bodyPr>
          <a:lstStyle/>
          <a:p>
            <a:pPr>
              <a:lnSpc>
                <a:spcPct val="150000"/>
              </a:lnSpc>
            </a:pPr>
            <a:r>
              <a:rPr lang="en-US" sz="2800" b="1" dirty="0">
                <a:latin typeface="+mj-lt"/>
              </a:rPr>
              <a:t>Tutorial Week 8 and Preparation for Individual Assessment</a:t>
            </a:r>
          </a:p>
        </p:txBody>
      </p:sp>
      <p:sp>
        <p:nvSpPr>
          <p:cNvPr id="7" name="TextBox 6">
            <a:extLst>
              <a:ext uri="{FF2B5EF4-FFF2-40B4-BE49-F238E27FC236}">
                <a16:creationId xmlns:a16="http://schemas.microsoft.com/office/drawing/2014/main" id="{625E5A09-0707-CB11-6987-F29C6185679C}"/>
              </a:ext>
            </a:extLst>
          </p:cNvPr>
          <p:cNvSpPr txBox="1"/>
          <p:nvPr/>
        </p:nvSpPr>
        <p:spPr>
          <a:xfrm>
            <a:off x="0" y="3304953"/>
            <a:ext cx="7556500" cy="5693866"/>
          </a:xfrm>
          <a:prstGeom prst="rect">
            <a:avLst/>
          </a:prstGeom>
          <a:noFill/>
        </p:spPr>
        <p:txBody>
          <a:bodyPr wrap="square">
            <a:spAutoFit/>
          </a:bodyPr>
          <a:lstStyle/>
          <a:p>
            <a:r>
              <a:rPr lang="en-US" sz="2800" b="1" dirty="0">
                <a:latin typeface="+mj-lt"/>
              </a:rPr>
              <a:t>2. Choose a Contemporary Issue:</a:t>
            </a:r>
            <a:endParaRPr lang="en-US" sz="2800" dirty="0">
              <a:latin typeface="+mj-lt"/>
            </a:endParaRPr>
          </a:p>
          <a:p>
            <a:pPr>
              <a:buFont typeface="Arial" panose="020B0604020202020204" pitchFamily="34" charset="0"/>
              <a:buChar char="•"/>
            </a:pPr>
            <a:r>
              <a:rPr lang="en-US" sz="2800" b="1" dirty="0">
                <a:latin typeface="+mj-lt"/>
              </a:rPr>
              <a:t> Action</a:t>
            </a:r>
            <a:r>
              <a:rPr lang="en-US" sz="2800" dirty="0">
                <a:latin typeface="+mj-lt"/>
              </a:rPr>
              <a:t>: Select a relevant contemporary issue from the provided list. Examples include:</a:t>
            </a:r>
          </a:p>
          <a:p>
            <a:pPr marL="742950" lvl="1" indent="-285750">
              <a:buFont typeface="Arial" panose="020B0604020202020204" pitchFamily="34" charset="0"/>
              <a:buChar char="•"/>
            </a:pPr>
            <a:r>
              <a:rPr lang="en-US" sz="2800" b="1" dirty="0">
                <a:latin typeface="+mj-lt"/>
              </a:rPr>
              <a:t>Agile vs. Waterfall Methodologies</a:t>
            </a:r>
            <a:r>
              <a:rPr lang="en-US" sz="2800" dirty="0">
                <a:latin typeface="+mj-lt"/>
              </a:rPr>
              <a:t>: Analyze the challenges and benefits of agile methodologies compared to traditional waterfall approaches in system development.</a:t>
            </a:r>
          </a:p>
          <a:p>
            <a:pPr marL="742950" lvl="1" indent="-285750">
              <a:buFont typeface="Arial" panose="020B0604020202020204" pitchFamily="34" charset="0"/>
              <a:buChar char="•"/>
            </a:pPr>
            <a:r>
              <a:rPr lang="en-US" sz="2800" b="1" dirty="0">
                <a:latin typeface="+mj-lt"/>
              </a:rPr>
              <a:t>Integration of AI in System Design</a:t>
            </a:r>
            <a:r>
              <a:rPr lang="en-US" sz="2800" dirty="0">
                <a:latin typeface="+mj-lt"/>
              </a:rPr>
              <a:t>: Explore the opportunities and challenges of incorporating AI into business information systems.</a:t>
            </a:r>
          </a:p>
          <a:p>
            <a:pPr>
              <a:buFont typeface="Arial" panose="020B0604020202020204" pitchFamily="34" charset="0"/>
              <a:buChar char="•"/>
            </a:pPr>
            <a:r>
              <a:rPr lang="en-US" sz="2800" b="1" dirty="0">
                <a:latin typeface="+mj-lt"/>
              </a:rPr>
              <a:t> Tip</a:t>
            </a:r>
            <a:r>
              <a:rPr lang="en-US" sz="2800" dirty="0">
                <a:latin typeface="+mj-lt"/>
              </a:rPr>
              <a:t>: Choose an issue that interests you and where you can find ample research material.</a:t>
            </a:r>
          </a:p>
        </p:txBody>
      </p:sp>
    </p:spTree>
    <p:extLst>
      <p:ext uri="{BB962C8B-B14F-4D97-AF65-F5344CB8AC3E}">
        <p14:creationId xmlns:p14="http://schemas.microsoft.com/office/powerpoint/2010/main" val="3951080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8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841500"/>
            <a:ext cx="7556500" cy="1318181"/>
          </a:xfrm>
          <a:prstGeom prst="rect">
            <a:avLst/>
          </a:prstGeom>
          <a:noFill/>
        </p:spPr>
        <p:txBody>
          <a:bodyPr wrap="square">
            <a:spAutoFit/>
          </a:bodyPr>
          <a:lstStyle/>
          <a:p>
            <a:pPr>
              <a:lnSpc>
                <a:spcPct val="150000"/>
              </a:lnSpc>
            </a:pPr>
            <a:r>
              <a:rPr lang="en-US" sz="2800" b="1" dirty="0">
                <a:latin typeface="+mj-lt"/>
              </a:rPr>
              <a:t>Tutorial Week 8 and Preparation for Individual Assessment</a:t>
            </a:r>
          </a:p>
        </p:txBody>
      </p:sp>
      <p:sp>
        <p:nvSpPr>
          <p:cNvPr id="7" name="TextBox 6">
            <a:extLst>
              <a:ext uri="{FF2B5EF4-FFF2-40B4-BE49-F238E27FC236}">
                <a16:creationId xmlns:a16="http://schemas.microsoft.com/office/drawing/2014/main" id="{625E5A09-0707-CB11-6987-F29C6185679C}"/>
              </a:ext>
            </a:extLst>
          </p:cNvPr>
          <p:cNvSpPr txBox="1"/>
          <p:nvPr/>
        </p:nvSpPr>
        <p:spPr>
          <a:xfrm>
            <a:off x="0" y="3304953"/>
            <a:ext cx="7556500" cy="5693866"/>
          </a:xfrm>
          <a:prstGeom prst="rect">
            <a:avLst/>
          </a:prstGeom>
          <a:noFill/>
        </p:spPr>
        <p:txBody>
          <a:bodyPr wrap="square">
            <a:spAutoFit/>
          </a:bodyPr>
          <a:lstStyle/>
          <a:p>
            <a:r>
              <a:rPr lang="en-US" sz="2800" b="1" dirty="0">
                <a:latin typeface="+mj-lt"/>
              </a:rPr>
              <a:t>3. Conduct a Literature Review:</a:t>
            </a:r>
            <a:endParaRPr lang="en-US" sz="2800" dirty="0">
              <a:latin typeface="+mj-lt"/>
            </a:endParaRPr>
          </a:p>
          <a:p>
            <a:pPr>
              <a:buFont typeface="Arial" panose="020B0604020202020204" pitchFamily="34" charset="0"/>
              <a:buChar char="•"/>
            </a:pPr>
            <a:r>
              <a:rPr lang="en-US" sz="2800" b="1" dirty="0">
                <a:latin typeface="+mj-lt"/>
              </a:rPr>
              <a:t> Action</a:t>
            </a:r>
            <a:r>
              <a:rPr lang="en-US" sz="2800" dirty="0">
                <a:latin typeface="+mj-lt"/>
              </a:rPr>
              <a:t>: Research academic articles, industry reports, and case studies on your chosen issue.</a:t>
            </a:r>
          </a:p>
          <a:p>
            <a:pPr>
              <a:buFont typeface="Arial" panose="020B0604020202020204" pitchFamily="34" charset="0"/>
              <a:buChar char="•"/>
            </a:pPr>
            <a:r>
              <a:rPr lang="en-US" sz="2800" b="1" dirty="0">
                <a:latin typeface="+mj-lt"/>
              </a:rPr>
              <a:t> Example</a:t>
            </a:r>
            <a:r>
              <a:rPr lang="en-US" sz="2800" dirty="0">
                <a:latin typeface="+mj-lt"/>
              </a:rPr>
              <a:t>: If you choose "Data Privacy and Security," look for articles discussing the impact of GDPR on system design and case studies where companies redesigned their systems to ensure compliance.</a:t>
            </a:r>
          </a:p>
          <a:p>
            <a:pPr>
              <a:buFont typeface="Arial" panose="020B0604020202020204" pitchFamily="34" charset="0"/>
              <a:buChar char="•"/>
            </a:pPr>
            <a:r>
              <a:rPr lang="en-US" sz="2800" b="1" dirty="0">
                <a:latin typeface="+mj-lt"/>
              </a:rPr>
              <a:t> Tip</a:t>
            </a:r>
            <a:r>
              <a:rPr lang="en-US" sz="2800" dirty="0">
                <a:latin typeface="+mj-lt"/>
              </a:rPr>
              <a:t>: A comprehensive literature review is essential. Identify gaps in the existing research and debate where possible. High distinction work demonstrates critical engagement with the literature.</a:t>
            </a:r>
          </a:p>
        </p:txBody>
      </p:sp>
    </p:spTree>
    <p:extLst>
      <p:ext uri="{BB962C8B-B14F-4D97-AF65-F5344CB8AC3E}">
        <p14:creationId xmlns:p14="http://schemas.microsoft.com/office/powerpoint/2010/main" val="3624908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8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841500"/>
            <a:ext cx="7556500" cy="1318181"/>
          </a:xfrm>
          <a:prstGeom prst="rect">
            <a:avLst/>
          </a:prstGeom>
          <a:noFill/>
        </p:spPr>
        <p:txBody>
          <a:bodyPr wrap="square">
            <a:spAutoFit/>
          </a:bodyPr>
          <a:lstStyle/>
          <a:p>
            <a:pPr>
              <a:lnSpc>
                <a:spcPct val="150000"/>
              </a:lnSpc>
            </a:pPr>
            <a:r>
              <a:rPr lang="en-US" sz="2800" b="1" dirty="0">
                <a:latin typeface="+mj-lt"/>
              </a:rPr>
              <a:t>Tutorial Week 8 and Preparation for Individual Assessment</a:t>
            </a:r>
          </a:p>
        </p:txBody>
      </p:sp>
      <p:sp>
        <p:nvSpPr>
          <p:cNvPr id="7" name="TextBox 6">
            <a:extLst>
              <a:ext uri="{FF2B5EF4-FFF2-40B4-BE49-F238E27FC236}">
                <a16:creationId xmlns:a16="http://schemas.microsoft.com/office/drawing/2014/main" id="{625E5A09-0707-CB11-6987-F29C6185679C}"/>
              </a:ext>
            </a:extLst>
          </p:cNvPr>
          <p:cNvSpPr txBox="1"/>
          <p:nvPr/>
        </p:nvSpPr>
        <p:spPr>
          <a:xfrm>
            <a:off x="0" y="3304953"/>
            <a:ext cx="7556500" cy="5262979"/>
          </a:xfrm>
          <a:prstGeom prst="rect">
            <a:avLst/>
          </a:prstGeom>
          <a:noFill/>
        </p:spPr>
        <p:txBody>
          <a:bodyPr wrap="square">
            <a:spAutoFit/>
          </a:bodyPr>
          <a:lstStyle/>
          <a:p>
            <a:r>
              <a:rPr lang="en-US" sz="2800" b="1" dirty="0">
                <a:latin typeface="+mj-lt"/>
              </a:rPr>
              <a:t>4. Analyze the Issue:</a:t>
            </a:r>
            <a:endParaRPr lang="en-US" sz="2800" dirty="0">
              <a:latin typeface="+mj-lt"/>
            </a:endParaRPr>
          </a:p>
          <a:p>
            <a:pPr>
              <a:buFont typeface="Arial" panose="020B0604020202020204" pitchFamily="34" charset="0"/>
              <a:buChar char="•"/>
            </a:pPr>
            <a:r>
              <a:rPr lang="en-US" sz="2800" b="1" dirty="0">
                <a:latin typeface="+mj-lt"/>
              </a:rPr>
              <a:t> Action</a:t>
            </a:r>
            <a:r>
              <a:rPr lang="en-US" sz="2800" dirty="0">
                <a:latin typeface="+mj-lt"/>
              </a:rPr>
              <a:t>: Provide a detailed analysis of the chosen issue, focusing on how it impacts business information systems.</a:t>
            </a:r>
          </a:p>
          <a:p>
            <a:pPr>
              <a:buFont typeface="Arial" panose="020B0604020202020204" pitchFamily="34" charset="0"/>
              <a:buChar char="•"/>
            </a:pPr>
            <a:r>
              <a:rPr lang="en-US" sz="2800" b="1" dirty="0">
                <a:latin typeface="+mj-lt"/>
              </a:rPr>
              <a:t> Example</a:t>
            </a:r>
            <a:r>
              <a:rPr lang="en-US" sz="2800" dirty="0">
                <a:latin typeface="+mj-lt"/>
              </a:rPr>
              <a:t>: For "Agile vs. Waterfall Methodologies," compare how both approaches could be applied in a regulated industry like finance, where detailed documentation is crucial.</a:t>
            </a:r>
          </a:p>
          <a:p>
            <a:pPr>
              <a:buFont typeface="Arial" panose="020B0604020202020204" pitchFamily="34" charset="0"/>
              <a:buChar char="•"/>
            </a:pPr>
            <a:r>
              <a:rPr lang="en-US" sz="2800" b="1" dirty="0">
                <a:latin typeface="+mj-lt"/>
              </a:rPr>
              <a:t> Tip</a:t>
            </a:r>
            <a:r>
              <a:rPr lang="en-US" sz="2800" dirty="0">
                <a:latin typeface="+mj-lt"/>
              </a:rPr>
              <a:t>: Your analysis should be deep and insightful. Draw comparisons between different methodologies and apply them to real-world scenarios.</a:t>
            </a:r>
          </a:p>
        </p:txBody>
      </p:sp>
    </p:spTree>
    <p:extLst>
      <p:ext uri="{BB962C8B-B14F-4D97-AF65-F5344CB8AC3E}">
        <p14:creationId xmlns:p14="http://schemas.microsoft.com/office/powerpoint/2010/main" val="391672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8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841500"/>
            <a:ext cx="7556500" cy="1318181"/>
          </a:xfrm>
          <a:prstGeom prst="rect">
            <a:avLst/>
          </a:prstGeom>
          <a:noFill/>
        </p:spPr>
        <p:txBody>
          <a:bodyPr wrap="square">
            <a:spAutoFit/>
          </a:bodyPr>
          <a:lstStyle/>
          <a:p>
            <a:pPr>
              <a:lnSpc>
                <a:spcPct val="150000"/>
              </a:lnSpc>
            </a:pPr>
            <a:r>
              <a:rPr lang="en-US" sz="2800" b="1" dirty="0">
                <a:latin typeface="+mj-lt"/>
              </a:rPr>
              <a:t>Tutorial Week 8 and Preparation for Individual Assessment</a:t>
            </a:r>
          </a:p>
        </p:txBody>
      </p:sp>
      <p:sp>
        <p:nvSpPr>
          <p:cNvPr id="7" name="TextBox 6">
            <a:extLst>
              <a:ext uri="{FF2B5EF4-FFF2-40B4-BE49-F238E27FC236}">
                <a16:creationId xmlns:a16="http://schemas.microsoft.com/office/drawing/2014/main" id="{625E5A09-0707-CB11-6987-F29C6185679C}"/>
              </a:ext>
            </a:extLst>
          </p:cNvPr>
          <p:cNvSpPr txBox="1"/>
          <p:nvPr/>
        </p:nvSpPr>
        <p:spPr>
          <a:xfrm>
            <a:off x="0" y="3304953"/>
            <a:ext cx="7556500" cy="5262979"/>
          </a:xfrm>
          <a:prstGeom prst="rect">
            <a:avLst/>
          </a:prstGeom>
          <a:noFill/>
        </p:spPr>
        <p:txBody>
          <a:bodyPr wrap="square">
            <a:spAutoFit/>
          </a:bodyPr>
          <a:lstStyle/>
          <a:p>
            <a:r>
              <a:rPr lang="en-US" sz="2800" b="1" dirty="0">
                <a:latin typeface="+mj-lt"/>
              </a:rPr>
              <a:t>5. Apply to a Practical Scenario:</a:t>
            </a:r>
            <a:endParaRPr lang="en-US" sz="2800" dirty="0">
              <a:latin typeface="+mj-lt"/>
            </a:endParaRPr>
          </a:p>
          <a:p>
            <a:pPr>
              <a:buFont typeface="Arial" panose="020B0604020202020204" pitchFamily="34" charset="0"/>
              <a:buChar char="•"/>
            </a:pPr>
            <a:r>
              <a:rPr lang="en-US" sz="2800" b="1" dirty="0">
                <a:latin typeface="+mj-lt"/>
              </a:rPr>
              <a:t> Action</a:t>
            </a:r>
            <a:r>
              <a:rPr lang="en-US" sz="2800" dirty="0">
                <a:latin typeface="+mj-lt"/>
              </a:rPr>
              <a:t>: Apply the insights from your research to a practical or hypothetical scenario.</a:t>
            </a:r>
          </a:p>
          <a:p>
            <a:pPr>
              <a:buFont typeface="Arial" panose="020B0604020202020204" pitchFamily="34" charset="0"/>
              <a:buChar char="•"/>
            </a:pPr>
            <a:r>
              <a:rPr lang="en-US" sz="2800" b="1" dirty="0">
                <a:latin typeface="+mj-lt"/>
              </a:rPr>
              <a:t> Example</a:t>
            </a:r>
            <a:r>
              <a:rPr lang="en-US" sz="2800" dirty="0">
                <a:latin typeface="+mj-lt"/>
              </a:rPr>
              <a:t>: For "Integration of AI in System Design," you might create a scenario where a company needs to integrate AI into its customer service system, discussing the challenges of data quality and bias.</a:t>
            </a:r>
          </a:p>
          <a:p>
            <a:pPr>
              <a:buFont typeface="Arial" panose="020B0604020202020204" pitchFamily="34" charset="0"/>
              <a:buChar char="•"/>
            </a:pPr>
            <a:r>
              <a:rPr lang="en-US" sz="2800" b="1" dirty="0">
                <a:latin typeface="+mj-lt"/>
              </a:rPr>
              <a:t> Tip</a:t>
            </a:r>
            <a:r>
              <a:rPr lang="en-US" sz="2800" dirty="0">
                <a:latin typeface="+mj-lt"/>
              </a:rPr>
              <a:t>: Demonstrating practical application is critical. High distinction work includes innovative solutions and clearly explains their implementation.</a:t>
            </a:r>
          </a:p>
        </p:txBody>
      </p:sp>
    </p:spTree>
    <p:extLst>
      <p:ext uri="{BB962C8B-B14F-4D97-AF65-F5344CB8AC3E}">
        <p14:creationId xmlns:p14="http://schemas.microsoft.com/office/powerpoint/2010/main" val="371707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8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841500"/>
            <a:ext cx="7556500" cy="1318181"/>
          </a:xfrm>
          <a:prstGeom prst="rect">
            <a:avLst/>
          </a:prstGeom>
          <a:noFill/>
        </p:spPr>
        <p:txBody>
          <a:bodyPr wrap="square">
            <a:spAutoFit/>
          </a:bodyPr>
          <a:lstStyle/>
          <a:p>
            <a:pPr>
              <a:lnSpc>
                <a:spcPct val="150000"/>
              </a:lnSpc>
            </a:pPr>
            <a:r>
              <a:rPr lang="en-US" sz="2800" b="1" dirty="0">
                <a:latin typeface="+mj-lt"/>
              </a:rPr>
              <a:t>Tutorial Week 8 and Preparation for Individual Assessment</a:t>
            </a:r>
          </a:p>
        </p:txBody>
      </p:sp>
      <p:sp>
        <p:nvSpPr>
          <p:cNvPr id="7" name="TextBox 6">
            <a:extLst>
              <a:ext uri="{FF2B5EF4-FFF2-40B4-BE49-F238E27FC236}">
                <a16:creationId xmlns:a16="http://schemas.microsoft.com/office/drawing/2014/main" id="{625E5A09-0707-CB11-6987-F29C6185679C}"/>
              </a:ext>
            </a:extLst>
          </p:cNvPr>
          <p:cNvSpPr txBox="1"/>
          <p:nvPr/>
        </p:nvSpPr>
        <p:spPr>
          <a:xfrm>
            <a:off x="0" y="3304953"/>
            <a:ext cx="7556500" cy="4832092"/>
          </a:xfrm>
          <a:prstGeom prst="rect">
            <a:avLst/>
          </a:prstGeom>
          <a:noFill/>
        </p:spPr>
        <p:txBody>
          <a:bodyPr wrap="square">
            <a:spAutoFit/>
          </a:bodyPr>
          <a:lstStyle/>
          <a:p>
            <a:r>
              <a:rPr lang="en-US" sz="2800" b="1" dirty="0">
                <a:latin typeface="+mj-lt"/>
              </a:rPr>
              <a:t>6. Propose Solutions and Implementation:</a:t>
            </a:r>
            <a:endParaRPr lang="en-US" sz="2800" dirty="0">
              <a:latin typeface="+mj-lt"/>
            </a:endParaRPr>
          </a:p>
          <a:p>
            <a:pPr>
              <a:buFont typeface="Arial" panose="020B0604020202020204" pitchFamily="34" charset="0"/>
              <a:buChar char="•"/>
            </a:pPr>
            <a:r>
              <a:rPr lang="en-US" sz="2800" b="1" dirty="0">
                <a:latin typeface="+mj-lt"/>
              </a:rPr>
              <a:t> Action</a:t>
            </a:r>
            <a:r>
              <a:rPr lang="en-US" sz="2800" dirty="0">
                <a:latin typeface="+mj-lt"/>
              </a:rPr>
              <a:t>: Based on your analysis, propose well-justified solutions to address the challenges posed by the issue.</a:t>
            </a:r>
          </a:p>
          <a:p>
            <a:pPr>
              <a:buFont typeface="Arial" panose="020B0604020202020204" pitchFamily="34" charset="0"/>
              <a:buChar char="•"/>
            </a:pPr>
            <a:r>
              <a:rPr lang="en-US" sz="2800" b="1" dirty="0">
                <a:latin typeface="+mj-lt"/>
              </a:rPr>
              <a:t> Example</a:t>
            </a:r>
            <a:r>
              <a:rPr lang="en-US" sz="2800" dirty="0">
                <a:latin typeface="+mj-lt"/>
              </a:rPr>
              <a:t>: For "Data Privacy and Security," propose a high-level plan for implementing GDPR compliance, including key steps like data audits, encryption, and employee training.</a:t>
            </a:r>
          </a:p>
          <a:p>
            <a:pPr>
              <a:buFont typeface="Arial" panose="020B0604020202020204" pitchFamily="34" charset="0"/>
              <a:buChar char="•"/>
            </a:pPr>
            <a:r>
              <a:rPr lang="en-US" sz="2800" b="1" dirty="0">
                <a:latin typeface="+mj-lt"/>
              </a:rPr>
              <a:t> Tip</a:t>
            </a:r>
            <a:r>
              <a:rPr lang="en-US" sz="2800" dirty="0">
                <a:latin typeface="+mj-lt"/>
              </a:rPr>
              <a:t>: Ensure your solutions are innovative and feasible. A clear and detailed implementation plan is necessary for high distinction.</a:t>
            </a:r>
          </a:p>
        </p:txBody>
      </p:sp>
    </p:spTree>
    <p:extLst>
      <p:ext uri="{BB962C8B-B14F-4D97-AF65-F5344CB8AC3E}">
        <p14:creationId xmlns:p14="http://schemas.microsoft.com/office/powerpoint/2010/main" val="3236837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8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841500"/>
            <a:ext cx="7556500" cy="1318181"/>
          </a:xfrm>
          <a:prstGeom prst="rect">
            <a:avLst/>
          </a:prstGeom>
          <a:noFill/>
        </p:spPr>
        <p:txBody>
          <a:bodyPr wrap="square">
            <a:spAutoFit/>
          </a:bodyPr>
          <a:lstStyle/>
          <a:p>
            <a:pPr>
              <a:lnSpc>
                <a:spcPct val="150000"/>
              </a:lnSpc>
            </a:pPr>
            <a:r>
              <a:rPr lang="en-US" sz="2800" b="1" dirty="0">
                <a:latin typeface="+mj-lt"/>
              </a:rPr>
              <a:t>Tutorial Week 8 and Preparation for Individual Assessment</a:t>
            </a:r>
          </a:p>
        </p:txBody>
      </p:sp>
      <p:sp>
        <p:nvSpPr>
          <p:cNvPr id="7" name="TextBox 6">
            <a:extLst>
              <a:ext uri="{FF2B5EF4-FFF2-40B4-BE49-F238E27FC236}">
                <a16:creationId xmlns:a16="http://schemas.microsoft.com/office/drawing/2014/main" id="{625E5A09-0707-CB11-6987-F29C6185679C}"/>
              </a:ext>
            </a:extLst>
          </p:cNvPr>
          <p:cNvSpPr txBox="1"/>
          <p:nvPr/>
        </p:nvSpPr>
        <p:spPr>
          <a:xfrm>
            <a:off x="0" y="3304953"/>
            <a:ext cx="7556500" cy="7201972"/>
          </a:xfrm>
          <a:prstGeom prst="rect">
            <a:avLst/>
          </a:prstGeom>
          <a:noFill/>
        </p:spPr>
        <p:txBody>
          <a:bodyPr wrap="square">
            <a:spAutoFit/>
          </a:bodyPr>
          <a:lstStyle/>
          <a:p>
            <a:r>
              <a:rPr lang="en-US" sz="2200" b="1" dirty="0">
                <a:latin typeface="+mj-lt"/>
              </a:rPr>
              <a:t>7. Document Your Findings:</a:t>
            </a:r>
            <a:endParaRPr lang="en-US" sz="2200" dirty="0">
              <a:latin typeface="+mj-lt"/>
            </a:endParaRPr>
          </a:p>
          <a:p>
            <a:pPr>
              <a:buFont typeface="Arial" panose="020B0604020202020204" pitchFamily="34" charset="0"/>
              <a:buChar char="•"/>
            </a:pPr>
            <a:r>
              <a:rPr lang="en-US" sz="2200" b="1" dirty="0">
                <a:latin typeface="+mj-lt"/>
              </a:rPr>
              <a:t>Action</a:t>
            </a:r>
            <a:r>
              <a:rPr lang="en-US" sz="2200" dirty="0">
                <a:latin typeface="+mj-lt"/>
              </a:rPr>
              <a:t>: Write your research paper, ensuring it is well-organized, clear, and concise.</a:t>
            </a:r>
          </a:p>
          <a:p>
            <a:pPr>
              <a:buFont typeface="Arial" panose="020B0604020202020204" pitchFamily="34" charset="0"/>
              <a:buChar char="•"/>
            </a:pPr>
            <a:r>
              <a:rPr lang="en-US" sz="2200" b="1" dirty="0">
                <a:latin typeface="+mj-lt"/>
              </a:rPr>
              <a:t> Structure</a:t>
            </a:r>
            <a:r>
              <a:rPr lang="en-US" sz="2200" dirty="0">
                <a:latin typeface="+mj-lt"/>
              </a:rPr>
              <a:t>:</a:t>
            </a:r>
          </a:p>
          <a:p>
            <a:pPr marL="742950" lvl="1" indent="-285750">
              <a:buFont typeface="Arial" panose="020B0604020202020204" pitchFamily="34" charset="0"/>
              <a:buChar char="•"/>
            </a:pPr>
            <a:r>
              <a:rPr lang="en-US" sz="2200" b="1" dirty="0">
                <a:latin typeface="+mj-lt"/>
              </a:rPr>
              <a:t>Cover Page</a:t>
            </a:r>
            <a:r>
              <a:rPr lang="en-US" sz="2200" dirty="0">
                <a:latin typeface="+mj-lt"/>
              </a:rPr>
              <a:t>: Include your student details and a submission declaration.</a:t>
            </a:r>
          </a:p>
          <a:p>
            <a:pPr marL="742950" lvl="1" indent="-285750">
              <a:buFont typeface="Arial" panose="020B0604020202020204" pitchFamily="34" charset="0"/>
              <a:buChar char="•"/>
            </a:pPr>
            <a:r>
              <a:rPr lang="en-US" sz="2200" b="1" dirty="0">
                <a:latin typeface="+mj-lt"/>
              </a:rPr>
              <a:t>Executive Summary</a:t>
            </a:r>
            <a:r>
              <a:rPr lang="en-US" sz="2200" dirty="0">
                <a:latin typeface="+mj-lt"/>
              </a:rPr>
              <a:t>: Summarize your research, key findings, and proposed solutions.</a:t>
            </a:r>
          </a:p>
          <a:p>
            <a:pPr marL="742950" lvl="1" indent="-285750">
              <a:buFont typeface="Arial" panose="020B0604020202020204" pitchFamily="34" charset="0"/>
              <a:buChar char="•"/>
            </a:pPr>
            <a:r>
              <a:rPr lang="en-US" sz="2200" b="1" dirty="0">
                <a:latin typeface="+mj-lt"/>
              </a:rPr>
              <a:t>Introduction</a:t>
            </a:r>
            <a:r>
              <a:rPr lang="en-US" sz="2200" dirty="0">
                <a:latin typeface="+mj-lt"/>
              </a:rPr>
              <a:t>: Provide context, the purpose of the report, and outline the structure.</a:t>
            </a:r>
          </a:p>
          <a:p>
            <a:pPr marL="742950" lvl="1" indent="-285750">
              <a:buFont typeface="Arial" panose="020B0604020202020204" pitchFamily="34" charset="0"/>
              <a:buChar char="•"/>
            </a:pPr>
            <a:r>
              <a:rPr lang="en-US" sz="2200" b="1" dirty="0">
                <a:latin typeface="+mj-lt"/>
              </a:rPr>
              <a:t>Literature Review</a:t>
            </a:r>
            <a:r>
              <a:rPr lang="en-US" sz="2200" dirty="0">
                <a:latin typeface="+mj-lt"/>
              </a:rPr>
              <a:t>: Engage critically with the research.</a:t>
            </a:r>
          </a:p>
          <a:p>
            <a:pPr marL="742950" lvl="1" indent="-285750">
              <a:buFont typeface="Arial" panose="020B0604020202020204" pitchFamily="34" charset="0"/>
              <a:buChar char="•"/>
            </a:pPr>
            <a:r>
              <a:rPr lang="en-US" sz="2200" b="1" dirty="0">
                <a:latin typeface="+mj-lt"/>
              </a:rPr>
              <a:t>Analysis of the Issue</a:t>
            </a:r>
            <a:r>
              <a:rPr lang="en-US" sz="2200" dirty="0">
                <a:latin typeface="+mj-lt"/>
              </a:rPr>
              <a:t>: Discuss the impact on business systems and compare methodologies.</a:t>
            </a:r>
          </a:p>
          <a:p>
            <a:pPr marL="742950" lvl="1" indent="-285750">
              <a:buFont typeface="Arial" panose="020B0604020202020204" pitchFamily="34" charset="0"/>
              <a:buChar char="•"/>
            </a:pPr>
            <a:r>
              <a:rPr lang="en-US" sz="2200" b="1" dirty="0">
                <a:latin typeface="+mj-lt"/>
              </a:rPr>
              <a:t>Practical Application</a:t>
            </a:r>
            <a:r>
              <a:rPr lang="en-US" sz="2200" dirty="0">
                <a:latin typeface="+mj-lt"/>
              </a:rPr>
              <a:t>: Describe your scenario and how you applied the research.</a:t>
            </a:r>
          </a:p>
          <a:p>
            <a:pPr marL="742950" lvl="1" indent="-285750">
              <a:buFont typeface="Arial" panose="020B0604020202020204" pitchFamily="34" charset="0"/>
              <a:buChar char="•"/>
            </a:pPr>
            <a:r>
              <a:rPr lang="en-US" sz="2200" b="1" dirty="0">
                <a:latin typeface="+mj-lt"/>
              </a:rPr>
              <a:t>Proposed Solutions</a:t>
            </a:r>
            <a:r>
              <a:rPr lang="en-US" sz="2200" dirty="0">
                <a:latin typeface="+mj-lt"/>
              </a:rPr>
              <a:t>: Detail your solutions and their implementation.</a:t>
            </a:r>
          </a:p>
          <a:p>
            <a:pPr marL="742950" lvl="1" indent="-285750">
              <a:buFont typeface="Arial" panose="020B0604020202020204" pitchFamily="34" charset="0"/>
              <a:buChar char="•"/>
            </a:pPr>
            <a:r>
              <a:rPr lang="en-US" sz="2200" b="1" dirty="0">
                <a:latin typeface="+mj-lt"/>
              </a:rPr>
              <a:t>Conclusion</a:t>
            </a:r>
            <a:r>
              <a:rPr lang="en-US" sz="2200" dirty="0">
                <a:latin typeface="+mj-lt"/>
              </a:rPr>
              <a:t>: Summarize findings and provide recommendations.</a:t>
            </a:r>
          </a:p>
          <a:p>
            <a:pPr marL="742950" lvl="1" indent="-285750">
              <a:buFont typeface="Arial" panose="020B0604020202020204" pitchFamily="34" charset="0"/>
              <a:buChar char="•"/>
            </a:pPr>
            <a:r>
              <a:rPr lang="en-US" sz="2200" b="1" dirty="0">
                <a:latin typeface="+mj-lt"/>
              </a:rPr>
              <a:t>References</a:t>
            </a:r>
            <a:r>
              <a:rPr lang="en-US" sz="2200" dirty="0">
                <a:latin typeface="+mj-lt"/>
              </a:rPr>
              <a:t>: Use the Holmes Adapted Harvard Referencing style.</a:t>
            </a:r>
          </a:p>
        </p:txBody>
      </p:sp>
    </p:spTree>
    <p:extLst>
      <p:ext uri="{BB962C8B-B14F-4D97-AF65-F5344CB8AC3E}">
        <p14:creationId xmlns:p14="http://schemas.microsoft.com/office/powerpoint/2010/main" val="392672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8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841500"/>
            <a:ext cx="7556500" cy="1318181"/>
          </a:xfrm>
          <a:prstGeom prst="rect">
            <a:avLst/>
          </a:prstGeom>
          <a:noFill/>
        </p:spPr>
        <p:txBody>
          <a:bodyPr wrap="square">
            <a:spAutoFit/>
          </a:bodyPr>
          <a:lstStyle/>
          <a:p>
            <a:pPr>
              <a:lnSpc>
                <a:spcPct val="150000"/>
              </a:lnSpc>
            </a:pPr>
            <a:r>
              <a:rPr lang="en-US" sz="2800" b="1" dirty="0">
                <a:latin typeface="+mj-lt"/>
              </a:rPr>
              <a:t>Tutorial Week 8 and Preparation for Individual Assessment</a:t>
            </a:r>
          </a:p>
        </p:txBody>
      </p:sp>
      <p:sp>
        <p:nvSpPr>
          <p:cNvPr id="7" name="TextBox 6">
            <a:extLst>
              <a:ext uri="{FF2B5EF4-FFF2-40B4-BE49-F238E27FC236}">
                <a16:creationId xmlns:a16="http://schemas.microsoft.com/office/drawing/2014/main" id="{625E5A09-0707-CB11-6987-F29C6185679C}"/>
              </a:ext>
            </a:extLst>
          </p:cNvPr>
          <p:cNvSpPr txBox="1"/>
          <p:nvPr/>
        </p:nvSpPr>
        <p:spPr>
          <a:xfrm>
            <a:off x="0" y="3304953"/>
            <a:ext cx="7556500" cy="5196166"/>
          </a:xfrm>
          <a:prstGeom prst="rect">
            <a:avLst/>
          </a:prstGeom>
          <a:noFill/>
        </p:spPr>
        <p:txBody>
          <a:bodyPr wrap="square">
            <a:spAutoFit/>
          </a:bodyPr>
          <a:lstStyle/>
          <a:p>
            <a:pPr>
              <a:lnSpc>
                <a:spcPct val="150000"/>
              </a:lnSpc>
            </a:pPr>
            <a:r>
              <a:rPr lang="en-US" sz="2800" b="1" dirty="0">
                <a:latin typeface="+mj-lt"/>
              </a:rPr>
              <a:t>8. Review and Finalize:</a:t>
            </a:r>
            <a:endParaRPr lang="en-US" sz="2800" dirty="0">
              <a:latin typeface="+mj-lt"/>
            </a:endParaRPr>
          </a:p>
          <a:p>
            <a:pPr>
              <a:lnSpc>
                <a:spcPct val="150000"/>
              </a:lnSpc>
              <a:buFont typeface="Arial" panose="020B0604020202020204" pitchFamily="34" charset="0"/>
              <a:buChar char="•"/>
            </a:pPr>
            <a:r>
              <a:rPr lang="en-US" sz="2800" b="1" dirty="0">
                <a:latin typeface="+mj-lt"/>
              </a:rPr>
              <a:t> Action</a:t>
            </a:r>
            <a:r>
              <a:rPr lang="en-US" sz="2800" dirty="0">
                <a:latin typeface="+mj-lt"/>
              </a:rPr>
              <a:t>: Before submitting, ensure that your document is in Microsoft Word format, includes the cover sheet, and follows all formatting requirements (11-pt Calibri font, 2cm margins).</a:t>
            </a:r>
          </a:p>
          <a:p>
            <a:pPr>
              <a:lnSpc>
                <a:spcPct val="150000"/>
              </a:lnSpc>
              <a:buFont typeface="Arial" panose="020B0604020202020204" pitchFamily="34" charset="0"/>
              <a:buChar char="•"/>
            </a:pPr>
            <a:r>
              <a:rPr lang="en-US" sz="2800" b="1" dirty="0">
                <a:latin typeface="+mj-lt"/>
              </a:rPr>
              <a:t> Tip</a:t>
            </a:r>
            <a:r>
              <a:rPr lang="en-US" sz="2800" dirty="0">
                <a:latin typeface="+mj-lt"/>
              </a:rPr>
              <a:t>: Use the three submission attempts wisely. Submit your final, polished document after careful proofreading.</a:t>
            </a:r>
          </a:p>
        </p:txBody>
      </p:sp>
    </p:spTree>
    <p:extLst>
      <p:ext uri="{BB962C8B-B14F-4D97-AF65-F5344CB8AC3E}">
        <p14:creationId xmlns:p14="http://schemas.microsoft.com/office/powerpoint/2010/main" val="1080453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7" name="TextBox 6">
            <a:extLst>
              <a:ext uri="{FF2B5EF4-FFF2-40B4-BE49-F238E27FC236}">
                <a16:creationId xmlns:a16="http://schemas.microsoft.com/office/drawing/2014/main" id="{625E5A09-0707-CB11-6987-F29C6185679C}"/>
              </a:ext>
            </a:extLst>
          </p:cNvPr>
          <p:cNvSpPr txBox="1"/>
          <p:nvPr/>
        </p:nvSpPr>
        <p:spPr>
          <a:xfrm>
            <a:off x="0" y="148679"/>
            <a:ext cx="7556500" cy="10545131"/>
          </a:xfrm>
          <a:prstGeom prst="rect">
            <a:avLst/>
          </a:prstGeom>
          <a:solidFill>
            <a:schemeClr val="bg1"/>
          </a:solidFill>
        </p:spPr>
        <p:txBody>
          <a:bodyPr wrap="square">
            <a:spAutoFit/>
          </a:bodyPr>
          <a:lstStyle/>
          <a:p>
            <a:pPr>
              <a:lnSpc>
                <a:spcPct val="150000"/>
              </a:lnSpc>
            </a:pPr>
            <a:r>
              <a:rPr lang="en-US" sz="2680" b="1" dirty="0">
                <a:latin typeface="+mj-lt"/>
              </a:rPr>
              <a:t>Examples of Achieving High Distinction:</a:t>
            </a:r>
          </a:p>
          <a:p>
            <a:pPr>
              <a:lnSpc>
                <a:spcPct val="150000"/>
              </a:lnSpc>
              <a:buFont typeface="Arial" panose="020B0604020202020204" pitchFamily="34" charset="0"/>
              <a:buChar char="•"/>
            </a:pPr>
            <a:r>
              <a:rPr lang="en-US" sz="2680" b="1" dirty="0">
                <a:latin typeface="+mj-lt"/>
              </a:rPr>
              <a:t> Literature Review</a:t>
            </a:r>
            <a:r>
              <a:rPr lang="en-US" sz="2680" dirty="0">
                <a:latin typeface="+mj-lt"/>
              </a:rPr>
              <a:t>: A high distinction paper might critically engage with 10+ sources, identifying key debates and gaps in the research on the chosen issue.</a:t>
            </a:r>
          </a:p>
          <a:p>
            <a:pPr>
              <a:lnSpc>
                <a:spcPct val="150000"/>
              </a:lnSpc>
              <a:buFont typeface="Arial" panose="020B0604020202020204" pitchFamily="34" charset="0"/>
              <a:buChar char="•"/>
            </a:pPr>
            <a:r>
              <a:rPr lang="en-US" sz="2680" b="1" dirty="0">
                <a:latin typeface="+mj-lt"/>
              </a:rPr>
              <a:t> Analysis</a:t>
            </a:r>
            <a:r>
              <a:rPr lang="en-US" sz="2680" dirty="0">
                <a:latin typeface="+mj-lt"/>
              </a:rPr>
              <a:t>: Demonstrating an understanding of both theoretical and practical implications, comparing multiple methodologies, and showing how these impact system design.</a:t>
            </a:r>
          </a:p>
          <a:p>
            <a:pPr>
              <a:lnSpc>
                <a:spcPct val="150000"/>
              </a:lnSpc>
              <a:buFont typeface="Arial" panose="020B0604020202020204" pitchFamily="34" charset="0"/>
              <a:buChar char="•"/>
            </a:pPr>
            <a:r>
              <a:rPr lang="en-US" sz="2680" b="1" dirty="0">
                <a:latin typeface="+mj-lt"/>
              </a:rPr>
              <a:t> Practical Application</a:t>
            </a:r>
            <a:r>
              <a:rPr lang="en-US" sz="2680" dirty="0">
                <a:latin typeface="+mj-lt"/>
              </a:rPr>
              <a:t>: Creating a detailed hypothetical scenario where the researched methodologies are applied and outcomes are analyzed, demonstrating both the potential benefits and limitations.</a:t>
            </a:r>
          </a:p>
          <a:p>
            <a:pPr>
              <a:lnSpc>
                <a:spcPct val="150000"/>
              </a:lnSpc>
              <a:buFont typeface="Arial" panose="020B0604020202020204" pitchFamily="34" charset="0"/>
              <a:buChar char="•"/>
            </a:pPr>
            <a:r>
              <a:rPr lang="en-US" sz="2680" b="1" dirty="0">
                <a:latin typeface="+mj-lt"/>
              </a:rPr>
              <a:t> Proposed Solutions</a:t>
            </a:r>
            <a:r>
              <a:rPr lang="en-US" sz="2680" dirty="0">
                <a:latin typeface="+mj-lt"/>
              </a:rPr>
              <a:t>: Solutions should be innovative, well-justified, and feasible with a clear plan for implementation, including a risk assessment.</a:t>
            </a:r>
          </a:p>
        </p:txBody>
      </p:sp>
    </p:spTree>
    <p:extLst>
      <p:ext uri="{BB962C8B-B14F-4D97-AF65-F5344CB8AC3E}">
        <p14:creationId xmlns:p14="http://schemas.microsoft.com/office/powerpoint/2010/main" val="1345614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645</TotalTime>
  <Words>1083</Words>
  <Application>Microsoft Office PowerPoint</Application>
  <PresentationFormat>Custom</PresentationFormat>
  <Paragraphs>99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HI5030-Tutorial-week 02.docx</dc:title>
  <dc:creator>Farshid Keivanian</dc:creator>
  <cp:lastModifiedBy>Farshid Keivanian</cp:lastModifiedBy>
  <cp:revision>249</cp:revision>
  <dcterms:created xsi:type="dcterms:W3CDTF">2024-07-26T23:28:23Z</dcterms:created>
  <dcterms:modified xsi:type="dcterms:W3CDTF">2024-09-17T21:45:25Z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Word</vt:lpwstr>
  </property>
  <property fmtid="{D5CDD505-2E9C-101B-9397-08002B2CF9AE}" pid="4" name="LastSaved">
    <vt:filetime>2024-07-26T00:00:00Z</vt:filetime>
  </property>
  <property fmtid="{D5CDD505-2E9C-101B-9397-08002B2CF9AE}" pid="5" name="Producer">
    <vt:lpwstr>macOS Version 10.15.7 (Build 19H524) Quartz PDFContext</vt:lpwstr>
  </property>
</Properties>
</file>