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85" r:id="rId2"/>
    <p:sldId id="339" r:id="rId3"/>
    <p:sldId id="340" r:id="rId4"/>
    <p:sldId id="342" r:id="rId5"/>
    <p:sldId id="343" r:id="rId6"/>
    <p:sldId id="344" r:id="rId7"/>
    <p:sldId id="345" r:id="rId8"/>
    <p:sldId id="346" r:id="rId9"/>
    <p:sldId id="347" r:id="rId10"/>
    <p:sldId id="359" r:id="rId11"/>
    <p:sldId id="360" r:id="rId12"/>
    <p:sldId id="361" r:id="rId13"/>
    <p:sldId id="355" r:id="rId14"/>
    <p:sldId id="356" r:id="rId15"/>
    <p:sldId id="357" r:id="rId16"/>
    <p:sldId id="358" r:id="rId17"/>
    <p:sldId id="348" r:id="rId18"/>
    <p:sldId id="349" r:id="rId19"/>
    <p:sldId id="350" r:id="rId20"/>
    <p:sldId id="351" r:id="rId21"/>
    <p:sldId id="352" r:id="rId22"/>
    <p:sldId id="353" r:id="rId23"/>
    <p:sldId id="354" r:id="rId24"/>
    <p:sldId id="341" r:id="rId25"/>
    <p:sldId id="362" r:id="rId26"/>
    <p:sldId id="363" r:id="rId27"/>
    <p:sldId id="364" r:id="rId28"/>
    <p:sldId id="365" r:id="rId29"/>
    <p:sldId id="366" r:id="rId30"/>
    <p:sldId id="367" r:id="rId31"/>
    <p:sldId id="368" r:id="rId32"/>
    <p:sldId id="284" r:id="rId33"/>
    <p:sldId id="264" r:id="rId34"/>
    <p:sldId id="265" r:id="rId35"/>
    <p:sldId id="266" r:id="rId36"/>
    <p:sldId id="267" r:id="rId37"/>
    <p:sldId id="268" r:id="rId38"/>
    <p:sldId id="269" r:id="rId39"/>
    <p:sldId id="270" r:id="rId40"/>
    <p:sldId id="271" r:id="rId41"/>
    <p:sldId id="272" r:id="rId42"/>
    <p:sldId id="273" r:id="rId43"/>
    <p:sldId id="274" r:id="rId44"/>
    <p:sldId id="278" r:id="rId45"/>
    <p:sldId id="279" r:id="rId46"/>
    <p:sldId id="280" r:id="rId47"/>
    <p:sldId id="281" r:id="rId48"/>
    <p:sldId id="283" r:id="rId4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21/08/2024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44</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aw.io/"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www.youtube.com/watch?v=y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477875"/>
          </a:xfrm>
          <a:prstGeom prst="rect">
            <a:avLst/>
          </a:prstGeom>
          <a:noFill/>
        </p:spPr>
        <p:txBody>
          <a:bodyPr wrap="square">
            <a:spAutoFit/>
          </a:bodyPr>
          <a:lstStyle/>
          <a:p>
            <a:r>
              <a:rPr lang="en-US" sz="2200" dirty="0">
                <a:latin typeface="+mj-lt"/>
              </a:rPr>
              <a:t>We are using </a:t>
            </a:r>
            <a:r>
              <a:rPr lang="en-US" sz="2200" b="1" u="sng" dirty="0">
                <a:latin typeface="+mj-lt"/>
              </a:rPr>
              <a:t>draw.io to</a:t>
            </a:r>
            <a:r>
              <a:rPr lang="en-US" sz="2200" b="1" dirty="0">
                <a:latin typeface="+mj-lt"/>
              </a:rPr>
              <a:t> </a:t>
            </a:r>
            <a:r>
              <a:rPr lang="en-US" sz="2200" dirty="0">
                <a:latin typeface="+mj-lt"/>
              </a:rPr>
              <a:t>create requirement models. This semester we are using free online UML tool called “draw.io” to create requirements models. You can access this fantastic free online tool by clicking the following link: </a:t>
            </a:r>
            <a:r>
              <a:rPr lang="en-US" sz="2200" u="sng" dirty="0">
                <a:latin typeface="+mj-lt"/>
                <a:hlinkClick r:id="rId3"/>
              </a:rPr>
              <a:t>www.draw.io</a:t>
            </a:r>
            <a:endParaRPr lang="en-US" sz="2200" dirty="0">
              <a:latin typeface="+mj-lt"/>
            </a:endParaRPr>
          </a:p>
          <a:p>
            <a:r>
              <a:rPr lang="en-US" sz="2200" dirty="0">
                <a:latin typeface="+mj-lt"/>
              </a:rPr>
              <a:t>Draw.io is built around Google Drive, so team members can easily work on their models remotely via any computer, share and save any diagram into a common Google Drive folder. You need to authorize draw.io to use your Google Drive account. An 8-minute tutorial for using draw.io: </a:t>
            </a:r>
            <a:r>
              <a:rPr lang="en-US" sz="2200" u="sng" dirty="0">
                <a:latin typeface="+mj-lt"/>
              </a:rPr>
              <a:t>https://</a:t>
            </a:r>
            <a:r>
              <a:rPr lang="en-US" sz="2200" u="sng" dirty="0">
                <a:latin typeface="+mj-lt"/>
                <a:hlinkClick r:id="rId4"/>
              </a:rPr>
              <a:t>www.youtube.com/watch?v=yNC</a:t>
            </a:r>
            <a:r>
              <a:rPr lang="en-US" sz="2200" u="sng" dirty="0">
                <a:latin typeface="+mj-lt"/>
              </a:rPr>
              <a:t> aYi2Hk</a:t>
            </a:r>
            <a:endParaRPr lang="en-US" sz="2200" dirty="0">
              <a:latin typeface="+mj-lt"/>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30404" y="5629414"/>
            <a:ext cx="7562850" cy="707886"/>
          </a:xfrm>
          <a:prstGeom prst="rect">
            <a:avLst/>
          </a:prstGeom>
          <a:noFill/>
        </p:spPr>
        <p:txBody>
          <a:bodyPr wrap="square">
            <a:spAutoFit/>
          </a:bodyPr>
          <a:lstStyle/>
          <a:p>
            <a:pPr algn="just"/>
            <a:r>
              <a:rPr lang="en-US" sz="18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1 – Order </a:t>
            </a:r>
            <a:r>
              <a:rPr lang="en-US" sz="22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System</a:t>
            </a:r>
            <a:endParaRPr lang="en-US" sz="2200" dirty="0">
              <a:effectLst/>
              <a:highlight>
                <a:srgbClr val="FFFFFF"/>
              </a:highlight>
              <a:latin typeface="Times New Roman" panose="02020603050405020304" pitchFamily="18" charset="0"/>
              <a:ea typeface="Times New Roman" panose="02020603050405020304" pitchFamily="18" charset="0"/>
            </a:endParaRPr>
          </a:p>
          <a:p>
            <a:pPr algn="just"/>
            <a:r>
              <a:rPr lang="en-US" sz="1800" b="1" u="none" strike="noStrike" dirty="0">
                <a:effectLst/>
                <a:highlight>
                  <a:srgbClr val="FFFFFF"/>
                </a:highlight>
                <a:uFill>
                  <a:solidFill>
                    <a:srgbClr val="000000"/>
                  </a:solidFill>
                </a:uFill>
                <a:latin typeface="Calibri" panose="020F0502020204030204" pitchFamily="34"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p:txBody>
      </p:sp>
      <p:pic>
        <p:nvPicPr>
          <p:cNvPr id="2" name="Picture 1" descr="Context Level DFD's &amp; Level 1 DFD's | Eternal Sunshine of the IS Mind">
            <a:extLst>
              <a:ext uri="{FF2B5EF4-FFF2-40B4-BE49-F238E27FC236}">
                <a16:creationId xmlns:a16="http://schemas.microsoft.com/office/drawing/2014/main" id="{D794C349-9F9E-4E4B-9291-E45E8878AE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450" y="6058347"/>
            <a:ext cx="6705600" cy="4267914"/>
          </a:xfrm>
          <a:prstGeom prst="rect">
            <a:avLst/>
          </a:prstGeom>
          <a:noFill/>
          <a:ln>
            <a:noFill/>
          </a:ln>
        </p:spPr>
      </p:pic>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4693593"/>
          </a:xfrm>
          <a:prstGeom prst="rect">
            <a:avLst/>
          </a:prstGeom>
          <a:noFill/>
        </p:spPr>
        <p:txBody>
          <a:bodyPr wrap="square">
            <a:spAutoFit/>
          </a:bodyPr>
          <a:lstStyle/>
          <a:p>
            <a:r>
              <a:rPr lang="en-US" sz="2300" dirty="0">
                <a:latin typeface="+mj-lt"/>
              </a:rPr>
              <a:t>The instruction "Any selected data store from your level 0 DFD" asks you to choose one data store from the Level 0 Data Flow Diagram (DFD) and then describe it in a data dictionary format.</a:t>
            </a:r>
          </a:p>
          <a:p>
            <a:r>
              <a:rPr lang="en-US" sz="2300" dirty="0">
                <a:latin typeface="+mj-lt"/>
              </a:rPr>
              <a:t>Here’s how we can proceed:</a:t>
            </a:r>
          </a:p>
          <a:p>
            <a:r>
              <a:rPr lang="en-US" sz="2300" b="1" dirty="0">
                <a:latin typeface="+mj-lt"/>
              </a:rPr>
              <a:t>Step 1:  Identify the Data Stores in Your Level 0 DFD</a:t>
            </a:r>
          </a:p>
          <a:p>
            <a:r>
              <a:rPr lang="en-US" sz="2300" dirty="0">
                <a:latin typeface="+mj-lt"/>
              </a:rPr>
              <a:t>From your Level 0 DFD, you have the following data stores:</a:t>
            </a:r>
          </a:p>
          <a:p>
            <a:pPr>
              <a:buFont typeface="+mj-lt"/>
              <a:buAutoNum type="arabicPeriod"/>
            </a:pPr>
            <a:r>
              <a:rPr lang="en-US" sz="2300" b="1" dirty="0">
                <a:latin typeface="+mj-lt"/>
              </a:rPr>
              <a:t>Order Data Store</a:t>
            </a:r>
            <a:r>
              <a:rPr lang="en-US" sz="2300" dirty="0">
                <a:latin typeface="+mj-lt"/>
              </a:rPr>
              <a:t>: Stores all the orders placed by customers.</a:t>
            </a:r>
          </a:p>
          <a:p>
            <a:pPr>
              <a:buFont typeface="+mj-lt"/>
              <a:buAutoNum type="arabicPeriod"/>
            </a:pPr>
            <a:r>
              <a:rPr lang="en-US" sz="2300" b="1" dirty="0">
                <a:latin typeface="+mj-lt"/>
              </a:rPr>
              <a:t>Payment Data Store</a:t>
            </a:r>
            <a:r>
              <a:rPr lang="en-US" sz="2300" dirty="0">
                <a:latin typeface="+mj-lt"/>
              </a:rPr>
              <a:t>: Stores payment information received from customers.</a:t>
            </a:r>
          </a:p>
          <a:p>
            <a:pPr>
              <a:buFont typeface="+mj-lt"/>
              <a:buAutoNum type="arabicPeriod"/>
            </a:pPr>
            <a:r>
              <a:rPr lang="en-US" sz="2300" b="1" dirty="0">
                <a:latin typeface="+mj-lt"/>
              </a:rPr>
              <a:t>Warehouse Data Store</a:t>
            </a:r>
            <a:r>
              <a:rPr lang="en-US" sz="2300" dirty="0">
                <a:latin typeface="+mj-lt"/>
              </a:rPr>
              <a:t>: Stores information about available stock and inventory.</a:t>
            </a:r>
          </a:p>
        </p:txBody>
      </p:sp>
    </p:spTree>
    <p:extLst>
      <p:ext uri="{BB962C8B-B14F-4D97-AF65-F5344CB8AC3E}">
        <p14:creationId xmlns:p14="http://schemas.microsoft.com/office/powerpoint/2010/main" val="16306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047536"/>
          </a:xfrm>
          <a:prstGeom prst="rect">
            <a:avLst/>
          </a:prstGeom>
          <a:noFill/>
        </p:spPr>
        <p:txBody>
          <a:bodyPr wrap="square">
            <a:spAutoFit/>
          </a:bodyPr>
          <a:lstStyle/>
          <a:p>
            <a:r>
              <a:rPr lang="en-US" sz="2400" b="1" dirty="0">
                <a:latin typeface="+mj-lt"/>
              </a:rPr>
              <a:t>Step 2: Select a Data Store</a:t>
            </a:r>
          </a:p>
          <a:p>
            <a:r>
              <a:rPr lang="en-US" sz="2400" dirty="0">
                <a:latin typeface="+mj-lt"/>
              </a:rPr>
              <a:t>Select one of the above data stores. For this example, let’s assume you choose the </a:t>
            </a:r>
            <a:r>
              <a:rPr lang="en-US" sz="2400" b="1" dirty="0">
                <a:latin typeface="+mj-lt"/>
              </a:rPr>
              <a:t>Order Data Store</a:t>
            </a:r>
            <a:r>
              <a:rPr lang="en-US" sz="2400" dirty="0">
                <a:latin typeface="+mj-lt"/>
              </a:rPr>
              <a:t>.</a:t>
            </a:r>
          </a:p>
          <a:p>
            <a:r>
              <a:rPr lang="en-US" sz="2400" b="1" dirty="0">
                <a:latin typeface="+mj-lt"/>
              </a:rPr>
              <a:t>Step 3: Write the Data Dictionary for the Selected Data Store</a:t>
            </a:r>
          </a:p>
          <a:p>
            <a:r>
              <a:rPr lang="en-US" sz="2400" dirty="0">
                <a:latin typeface="+mj-lt"/>
              </a:rPr>
              <a:t>The data dictionary entry for the selected data store should include the following:</a:t>
            </a:r>
          </a:p>
          <a:p>
            <a:pPr>
              <a:buFont typeface="+mj-lt"/>
              <a:buAutoNum type="arabicPeriod"/>
            </a:pPr>
            <a:r>
              <a:rPr lang="en-US" sz="2400" b="1" dirty="0">
                <a:latin typeface="+mj-lt"/>
              </a:rPr>
              <a:t>Name</a:t>
            </a:r>
            <a:r>
              <a:rPr lang="en-US" sz="2400" dirty="0">
                <a:latin typeface="+mj-lt"/>
              </a:rPr>
              <a:t>: The name of the data store.</a:t>
            </a:r>
          </a:p>
          <a:p>
            <a:pPr>
              <a:buFont typeface="+mj-lt"/>
              <a:buAutoNum type="arabicPeriod"/>
            </a:pPr>
            <a:r>
              <a:rPr lang="en-US" sz="2400" b="1" dirty="0">
                <a:latin typeface="+mj-lt"/>
              </a:rPr>
              <a:t>Description</a:t>
            </a:r>
            <a:r>
              <a:rPr lang="en-US" sz="2400" dirty="0">
                <a:latin typeface="+mj-lt"/>
              </a:rPr>
              <a:t>: What kind of data it stores.</a:t>
            </a:r>
          </a:p>
          <a:p>
            <a:pPr>
              <a:buFont typeface="+mj-lt"/>
              <a:buAutoNum type="arabicPeriod"/>
            </a:pPr>
            <a:r>
              <a:rPr lang="en-US" sz="2400" b="1" dirty="0">
                <a:latin typeface="+mj-lt"/>
              </a:rPr>
              <a:t>Type</a:t>
            </a:r>
            <a:r>
              <a:rPr lang="en-US" sz="2400" dirty="0">
                <a:latin typeface="+mj-lt"/>
              </a:rPr>
              <a:t>: The type of data structure (e.g., file, table).</a:t>
            </a:r>
          </a:p>
          <a:p>
            <a:pPr>
              <a:buFont typeface="+mj-lt"/>
              <a:buAutoNum type="arabicPeriod"/>
            </a:pPr>
            <a:r>
              <a:rPr lang="en-US" sz="2400" b="1" dirty="0">
                <a:latin typeface="+mj-lt"/>
              </a:rPr>
              <a:t>Format</a:t>
            </a:r>
            <a:r>
              <a:rPr lang="en-US" sz="2400" dirty="0">
                <a:latin typeface="+mj-lt"/>
              </a:rPr>
              <a:t>: The format of the data.</a:t>
            </a:r>
          </a:p>
          <a:p>
            <a:pPr>
              <a:buFont typeface="+mj-lt"/>
              <a:buAutoNum type="arabicPeriod"/>
            </a:pPr>
            <a:r>
              <a:rPr lang="en-US" sz="2400" b="1" dirty="0">
                <a:latin typeface="+mj-lt"/>
              </a:rPr>
              <a:t>Usage</a:t>
            </a:r>
            <a:r>
              <a:rPr lang="en-US" sz="2400" dirty="0">
                <a:latin typeface="+mj-lt"/>
              </a:rPr>
              <a:t>: How the data is used in the system.</a:t>
            </a:r>
          </a:p>
          <a:p>
            <a:pPr>
              <a:buFont typeface="+mj-lt"/>
              <a:buAutoNum type="arabicPeriod"/>
            </a:pPr>
            <a:r>
              <a:rPr lang="en-US" sz="2400" b="1" dirty="0">
                <a:latin typeface="+mj-lt"/>
              </a:rPr>
              <a:t>Access</a:t>
            </a:r>
            <a:r>
              <a:rPr lang="en-US" sz="2400" dirty="0">
                <a:latin typeface="+mj-lt"/>
              </a:rPr>
              <a:t>: Who can access it and how it’s accessed.</a:t>
            </a:r>
          </a:p>
        </p:txBody>
      </p:sp>
    </p:spTree>
    <p:extLst>
      <p:ext uri="{BB962C8B-B14F-4D97-AF65-F5344CB8AC3E}">
        <p14:creationId xmlns:p14="http://schemas.microsoft.com/office/powerpoint/2010/main" val="41988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940088"/>
          </a:xfrm>
          <a:prstGeom prst="rect">
            <a:avLst/>
          </a:prstGeom>
          <a:noFill/>
        </p:spPr>
        <p:txBody>
          <a:bodyPr wrap="square">
            <a:spAutoFit/>
          </a:bodyPr>
          <a:lstStyle/>
          <a:p>
            <a:r>
              <a:rPr lang="en-US" sz="2000" b="1" dirty="0">
                <a:latin typeface="+mj-lt"/>
              </a:rPr>
              <a:t>Example Data Dictionary Entry for "Order Data Store":</a:t>
            </a:r>
          </a:p>
          <a:p>
            <a:pPr>
              <a:buFont typeface="Arial" panose="020B0604020202020204" pitchFamily="34" charset="0"/>
              <a:buChar char="•"/>
            </a:pPr>
            <a:r>
              <a:rPr lang="en-US" sz="2000" b="1" dirty="0">
                <a:latin typeface="+mj-lt"/>
              </a:rPr>
              <a:t>Name</a:t>
            </a:r>
            <a:r>
              <a:rPr lang="en-US" sz="2000" dirty="0">
                <a:latin typeface="+mj-lt"/>
              </a:rPr>
              <a:t>: Order Data Store</a:t>
            </a:r>
          </a:p>
          <a:p>
            <a:pPr>
              <a:buFont typeface="Arial" panose="020B0604020202020204" pitchFamily="34" charset="0"/>
              <a:buChar char="•"/>
            </a:pPr>
            <a:r>
              <a:rPr lang="en-US" sz="2000" b="1" dirty="0">
                <a:latin typeface="+mj-lt"/>
              </a:rPr>
              <a:t>Description</a:t>
            </a:r>
            <a:r>
              <a:rPr lang="en-US" sz="2000" dirty="0">
                <a:latin typeface="+mj-lt"/>
              </a:rPr>
              <a:t>: This data store holds all the order details that customers place through the Order Management System. It includes customer information, items ordered, quantities, prices, and order status.</a:t>
            </a:r>
          </a:p>
          <a:p>
            <a:pPr>
              <a:buFont typeface="Arial" panose="020B0604020202020204" pitchFamily="34" charset="0"/>
              <a:buChar char="•"/>
            </a:pPr>
            <a:r>
              <a:rPr lang="en-US" sz="2000" b="1" dirty="0">
                <a:latin typeface="+mj-lt"/>
              </a:rPr>
              <a:t>Type</a:t>
            </a:r>
            <a:r>
              <a:rPr lang="en-US" sz="2000" dirty="0">
                <a:latin typeface="+mj-lt"/>
              </a:rPr>
              <a:t>: Database Table</a:t>
            </a:r>
          </a:p>
          <a:p>
            <a:pPr>
              <a:buFont typeface="Arial" panose="020B0604020202020204" pitchFamily="34" charset="0"/>
              <a:buChar char="•"/>
            </a:pPr>
            <a:r>
              <a:rPr lang="en-US" sz="2000" b="1" dirty="0">
                <a:latin typeface="+mj-lt"/>
              </a:rPr>
              <a:t>Format</a:t>
            </a:r>
            <a:r>
              <a:rPr lang="en-US" sz="2000" dirty="0">
                <a:latin typeface="+mj-lt"/>
              </a:rPr>
              <a:t>: Each order is recorded as a row in the table with columns for Order ID, Customer ID, Item ID, Quantity, Price, Order Date, and Status.</a:t>
            </a:r>
          </a:p>
          <a:p>
            <a:pPr>
              <a:buFont typeface="Arial" panose="020B0604020202020204" pitchFamily="34" charset="0"/>
              <a:buChar char="•"/>
            </a:pPr>
            <a:r>
              <a:rPr lang="en-US" sz="2000" b="1" dirty="0">
                <a:latin typeface="+mj-lt"/>
              </a:rPr>
              <a:t>Usage</a:t>
            </a:r>
            <a:r>
              <a:rPr lang="en-US" sz="2000" dirty="0">
                <a:latin typeface="+mj-lt"/>
              </a:rPr>
              <a:t>: Used to retrieve and update order information during order processing, verification, and payment processes. Also used to generate reports for inventory management and sales analysis.</a:t>
            </a:r>
          </a:p>
          <a:p>
            <a:pPr>
              <a:buFont typeface="Arial" panose="020B0604020202020204" pitchFamily="34" charset="0"/>
              <a:buChar char="•"/>
            </a:pPr>
            <a:r>
              <a:rPr lang="en-US" sz="2000" b="1" dirty="0">
                <a:latin typeface="+mj-lt"/>
              </a:rPr>
              <a:t>Access</a:t>
            </a:r>
            <a:r>
              <a:rPr lang="en-US" sz="2000" dirty="0">
                <a:latin typeface="+mj-lt"/>
              </a:rPr>
              <a:t>: Accessed by the Order Management System processes such as 'Place Order,' 'Verify Order,' and 'Process Payment.' Only authorized personnel and system processes can modify this data.</a:t>
            </a:r>
          </a:p>
          <a:p>
            <a:endParaRPr lang="en-US" sz="2000" dirty="0">
              <a:latin typeface="+mj-lt"/>
            </a:endParaRPr>
          </a:p>
          <a:p>
            <a:r>
              <a:rPr lang="en-US" sz="2000" dirty="0">
                <a:latin typeface="+mj-lt"/>
              </a:rPr>
              <a:t>You would write a similar entry for whichever data store you select from your DFD. This description gives a clear understanding of the role and structure of the data within the system.</a:t>
            </a:r>
          </a:p>
        </p:txBody>
      </p:sp>
    </p:spTree>
    <p:extLst>
      <p:ext uri="{BB962C8B-B14F-4D97-AF65-F5344CB8AC3E}">
        <p14:creationId xmlns:p14="http://schemas.microsoft.com/office/powerpoint/2010/main" val="398720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45357" y="6263783"/>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The diagram represents a more detailed Data Flow Diagram (DFD) that breaks down the processes involved in an order processing system. It is a </a:t>
            </a:r>
            <a:r>
              <a:rPr lang="en-US" sz="2800" b="1" dirty="0">
                <a:latin typeface="+mj-lt"/>
              </a:rPr>
              <a:t>Level 1 DFD</a:t>
            </a:r>
            <a:r>
              <a:rPr lang="en-US" sz="2800" dirty="0">
                <a:latin typeface="+mj-lt"/>
              </a:rPr>
              <a:t>, which decomposes the main process of an order system into subprocesses like "Place Order," "Order Verification," and "Process Payment."</a:t>
            </a:r>
            <a:endParaRPr kumimoji="0" lang="en-US" altLang="en-US" sz="2800" b="0" i="0" u="none" strike="noStrike" cap="none" normalizeH="0" baseline="0" dirty="0">
              <a:ln>
                <a:noFill/>
              </a:ln>
              <a:solidFill>
                <a:schemeClr val="tx1"/>
              </a:solidFill>
              <a:effectLst/>
              <a:latin typeface="+mj-lt"/>
            </a:endParaRP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43"/>
            <a:ext cx="7556500" cy="62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6555641"/>
          </a:xfrm>
          <a:prstGeom prst="rect">
            <a:avLst/>
          </a:prstGeom>
          <a:noFill/>
        </p:spPr>
        <p:txBody>
          <a:bodyPr wrap="square">
            <a:spAutoFit/>
          </a:bodyPr>
          <a:lstStyle/>
          <a:p>
            <a:r>
              <a:rPr lang="en-US" sz="2800" b="1" dirty="0">
                <a:latin typeface="+mj-lt"/>
              </a:rPr>
              <a:t>Breakdown:</a:t>
            </a:r>
          </a:p>
          <a:p>
            <a:pPr>
              <a:buFont typeface="+mj-lt"/>
              <a:buAutoNum type="arabicPeriod"/>
            </a:pPr>
            <a:r>
              <a:rPr lang="en-US" sz="2800" b="1" dirty="0">
                <a:latin typeface="+mj-lt"/>
              </a:rPr>
              <a:t> Process 1.0: Place Order</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receiving the order from the customer, creating a new order record, and sending order confirmation back to the customer.</a:t>
            </a:r>
          </a:p>
          <a:p>
            <a:pPr>
              <a:buFont typeface="+mj-lt"/>
              <a:buAutoNum type="arabicPeriod"/>
            </a:pPr>
            <a:r>
              <a:rPr lang="en-US" sz="2800" b="1" dirty="0">
                <a:latin typeface="+mj-lt"/>
              </a:rPr>
              <a:t> Process 2.0: Order Verification</a:t>
            </a:r>
            <a:endParaRPr lang="en-US" sz="2800" dirty="0">
              <a:latin typeface="+mj-lt"/>
            </a:endParaRPr>
          </a:p>
          <a:p>
            <a:pPr marL="914400" lvl="1" indent="-457200">
              <a:buFont typeface="Arial" panose="020B0604020202020204" pitchFamily="34" charset="0"/>
              <a:buChar char="•"/>
            </a:pPr>
            <a:r>
              <a:rPr lang="en-US" sz="2800" dirty="0">
                <a:latin typeface="+mj-lt"/>
              </a:rPr>
              <a:t>This subprocess verifies the order details, interacts with the warehouse to check order availability, and confirms the order.</a:t>
            </a:r>
          </a:p>
          <a:p>
            <a:pPr>
              <a:buFont typeface="+mj-lt"/>
              <a:buAutoNum type="arabicPeriod"/>
            </a:pPr>
            <a:r>
              <a:rPr lang="en-US" sz="2800" b="1" dirty="0">
                <a:latin typeface="+mj-lt"/>
              </a:rPr>
              <a:t> Process 3.0: Process Payment</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the payment processing, interacts with the accounting department, and sends the payment information and invoice to the customer.</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74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3903504"/>
          </a:xfrm>
          <a:prstGeom prst="rect">
            <a:avLst/>
          </a:prstGeom>
          <a:noFill/>
        </p:spPr>
        <p:txBody>
          <a:bodyPr wrap="square">
            <a:spAutoFit/>
          </a:bodyPr>
          <a:lstStyle/>
          <a:p>
            <a:pPr>
              <a:lnSpc>
                <a:spcPct val="150000"/>
              </a:lnSpc>
            </a:pPr>
            <a:r>
              <a:rPr lang="en-US" sz="2800" b="1" dirty="0">
                <a:latin typeface="+mj-lt"/>
              </a:rPr>
              <a:t>Determining the Level:</a:t>
            </a:r>
          </a:p>
          <a:p>
            <a:pPr marL="457200" indent="-457200">
              <a:lnSpc>
                <a:spcPct val="150000"/>
              </a:lnSpc>
              <a:buFont typeface="Arial" panose="020B0604020202020204" pitchFamily="34" charset="0"/>
              <a:buChar char="•"/>
            </a:pPr>
            <a:r>
              <a:rPr lang="en-US" sz="2800" b="1" dirty="0">
                <a:latin typeface="+mj-lt"/>
              </a:rPr>
              <a:t>Level 1 DFD</a:t>
            </a:r>
            <a:r>
              <a:rPr lang="en-US" sz="2800" dirty="0">
                <a:latin typeface="+mj-lt"/>
              </a:rPr>
              <a:t>: This diagram is a more detailed breakdown of a system, which is consistent with what you would expect in a Level 1 DFD. It decomposes the higher-level processes into more detailed steps.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1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0" y="4178542"/>
            <a:ext cx="7556500" cy="6109365"/>
          </a:xfrm>
          <a:prstGeom prst="rect">
            <a:avLst/>
          </a:prstGeom>
          <a:noFill/>
        </p:spPr>
        <p:txBody>
          <a:bodyPr wrap="square">
            <a:spAutoFit/>
          </a:bodyPr>
          <a:lstStyle/>
          <a:p>
            <a:pPr>
              <a:buFont typeface="+mj-lt"/>
              <a:buAutoNum type="arabicPeriod"/>
            </a:pPr>
            <a:r>
              <a:rPr lang="en-US" sz="2300" b="1" dirty="0">
                <a:latin typeface="+mj-lt"/>
              </a:rPr>
              <a:t> Level 0 DFD</a:t>
            </a:r>
            <a:r>
              <a:rPr lang="en-US" sz="2300" dirty="0">
                <a:latin typeface="+mj-lt"/>
              </a:rPr>
              <a:t>:</a:t>
            </a:r>
          </a:p>
          <a:p>
            <a:pPr marL="800100" lvl="1" indent="-342900">
              <a:buFont typeface="Arial" panose="020B0604020202020204" pitchFamily="34" charset="0"/>
              <a:buChar char="•"/>
            </a:pPr>
            <a:r>
              <a:rPr lang="en-US" sz="2300" dirty="0">
                <a:latin typeface="+mj-lt"/>
              </a:rPr>
              <a:t>The Level 0 DFD would consist of a single process (e.g., "Order System") interacting with the external entities (Customer, Warehouse, and Accounting Department) and would not be broken down into these specific subprocesses.</a:t>
            </a:r>
          </a:p>
          <a:p>
            <a:pPr>
              <a:buFont typeface="+mj-lt"/>
              <a:buAutoNum type="arabicPeriod"/>
            </a:pPr>
            <a:r>
              <a:rPr lang="en-US" sz="2300" b="1" dirty="0">
                <a:latin typeface="+mj-lt"/>
              </a:rPr>
              <a:t> Data Directories</a:t>
            </a:r>
            <a:r>
              <a:rPr lang="en-US" sz="2300" dirty="0">
                <a:latin typeface="+mj-lt"/>
              </a:rPr>
              <a:t>:</a:t>
            </a:r>
          </a:p>
          <a:p>
            <a:pPr marL="800100" lvl="1" indent="-342900">
              <a:buFont typeface="Arial" panose="020B0604020202020204" pitchFamily="34" charset="0"/>
              <a:buChar char="•"/>
            </a:pPr>
            <a:r>
              <a:rPr lang="en-US" sz="2300" dirty="0">
                <a:latin typeface="+mj-lt"/>
              </a:rPr>
              <a:t>The data directories for "Order data flow," "Payment data flow," and a selected data store would be written based on the context provided in the Level 0 DFD, detailing the contents and attributes of each data flow and data store.</a:t>
            </a:r>
          </a:p>
          <a:p>
            <a:r>
              <a:rPr lang="en-US" sz="2300" b="1" dirty="0">
                <a:latin typeface="+mj-lt"/>
              </a:rPr>
              <a:t>Conclusion:</a:t>
            </a:r>
          </a:p>
          <a:p>
            <a:pPr>
              <a:buFont typeface="Arial" panose="020B0604020202020204" pitchFamily="34" charset="0"/>
              <a:buChar char="•"/>
            </a:pPr>
            <a:r>
              <a:rPr lang="en-US" sz="2300" dirty="0">
                <a:latin typeface="+mj-lt"/>
              </a:rPr>
              <a:t>The diagram is a Level 1 DFD. For a Level 0 DFD, we should simplify this diagram by showing the entire order process as a single entity interacting with external entities without breaking it down into subprocesses.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8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917826"/>
          </a:xfrm>
          <a:prstGeom prst="rect">
            <a:avLst/>
          </a:prstGeom>
          <a:noFill/>
        </p:spPr>
        <p:txBody>
          <a:bodyPr wrap="square">
            <a:spAutoFit/>
          </a:bodyPr>
          <a:lstStyle/>
          <a:p>
            <a:pPr algn="just"/>
            <a:r>
              <a:rPr lang="en-US" sz="2800" b="1" u="sng" dirty="0">
                <a:solidFill>
                  <a:srgbClr val="000000"/>
                </a:solidFill>
                <a:effectLst/>
                <a:highlight>
                  <a:srgbClr val="FFFFFF"/>
                </a:highlight>
                <a:uFill>
                  <a:solidFill>
                    <a:srgbClr val="000000"/>
                  </a:solidFill>
                </a:uFill>
                <a:latin typeface="+mj-lt"/>
                <a:ea typeface="Times New Roman" panose="02020603050405020304" pitchFamily="18" charset="0"/>
              </a:rPr>
              <a:t>Case Study 2 - Estate Agency</a:t>
            </a:r>
            <a:endParaRPr lang="en-US" sz="2800" dirty="0">
              <a:effectLst/>
              <a:highlight>
                <a:srgbClr val="FFFFFF"/>
              </a:highlight>
              <a:latin typeface="+mj-lt"/>
              <a:ea typeface="Times New Roman" panose="02020603050405020304" pitchFamily="18" charset="0"/>
            </a:endParaRPr>
          </a:p>
          <a:p>
            <a:pPr>
              <a:spcBef>
                <a:spcPts val="455"/>
              </a:spcBef>
              <a:tabLst>
                <a:tab pos="259080" algn="l"/>
              </a:tabLst>
            </a:pPr>
            <a:r>
              <a:rPr lang="en-US" sz="2800" dirty="0">
                <a:effectLst/>
                <a:latin typeface="+mj-lt"/>
                <a:ea typeface="Times New Roman" panose="02020603050405020304" pitchFamily="18" charset="0"/>
              </a:rPr>
              <a:t> </a:t>
            </a:r>
          </a:p>
          <a:p>
            <a:pPr algn="just">
              <a:lnSpc>
                <a:spcPct val="115000"/>
              </a:lnSpc>
              <a:tabLst>
                <a:tab pos="259080" algn="l"/>
                <a:tab pos="2070735" algn="l"/>
              </a:tabLst>
            </a:pPr>
            <a:r>
              <a:rPr lang="en-US" sz="2800" dirty="0">
                <a:effectLst/>
                <a:latin typeface="+mj-lt"/>
                <a:ea typeface="Times New Roman" panose="02020603050405020304" pitchFamily="18" charset="0"/>
              </a:rPr>
              <a:t>Clients wishing to put their property on the market visit the estate agent, who will take details of their house, flat or bungalow and enter them on a card which is filed according to the area, price range and type of property. Potential buyers complete a similar type of card which is filed by buyer name in an A4 binder. Weekly, the estate agent matches the potential buyer's requirements with the available properties and sends them the details of selected properties.</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context diagram</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1 DFD for any selected from the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Write a data dictionary for any selected DFD element from above diagram</a:t>
            </a:r>
          </a:p>
        </p:txBody>
      </p:sp>
    </p:spTree>
    <p:extLst>
      <p:ext uri="{BB962C8B-B14F-4D97-AF65-F5344CB8AC3E}">
        <p14:creationId xmlns:p14="http://schemas.microsoft.com/office/powerpoint/2010/main" val="211792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279190"/>
          </a:xfrm>
          <a:prstGeom prst="rect">
            <a:avLst/>
          </a:prstGeom>
          <a:noFill/>
        </p:spPr>
        <p:txBody>
          <a:bodyPr wrap="square">
            <a:spAutoFit/>
          </a:bodyPr>
          <a:lstStyle/>
          <a:p>
            <a:r>
              <a:rPr lang="en-US" sz="2700" b="1" dirty="0">
                <a:latin typeface="+mj-lt"/>
              </a:rPr>
              <a:t>1. Draw a Context Diagram</a:t>
            </a:r>
          </a:p>
          <a:p>
            <a:r>
              <a:rPr lang="en-US" sz="2700" dirty="0">
                <a:latin typeface="+mj-lt"/>
              </a:rPr>
              <a:t>A context diagram provides an overview of the system by showing it as a single process and all external entities interacting with it.</a:t>
            </a:r>
          </a:p>
          <a:p>
            <a:r>
              <a:rPr lang="en-US" sz="2700" b="1" dirty="0">
                <a:latin typeface="+mj-lt"/>
              </a:rPr>
              <a:t>Entities:</a:t>
            </a:r>
            <a:endParaRPr lang="en-US" sz="2700" dirty="0">
              <a:latin typeface="+mj-lt"/>
            </a:endParaRPr>
          </a:p>
          <a:p>
            <a:pPr>
              <a:buFont typeface="Arial" panose="020B0604020202020204" pitchFamily="34" charset="0"/>
              <a:buChar char="•"/>
            </a:pPr>
            <a:r>
              <a:rPr lang="en-US" sz="2700" b="1" dirty="0">
                <a:latin typeface="+mj-lt"/>
              </a:rPr>
              <a:t> Clients</a:t>
            </a:r>
            <a:r>
              <a:rPr lang="en-US" sz="2700" dirty="0">
                <a:latin typeface="+mj-lt"/>
              </a:rPr>
              <a:t> (Sellers): Provide property details.</a:t>
            </a:r>
          </a:p>
          <a:p>
            <a:pPr>
              <a:buFont typeface="Arial" panose="020B0604020202020204" pitchFamily="34" charset="0"/>
              <a:buChar char="•"/>
            </a:pPr>
            <a:r>
              <a:rPr lang="en-US" sz="2700" b="1" dirty="0">
                <a:latin typeface="+mj-lt"/>
              </a:rPr>
              <a:t>Potential Buyers</a:t>
            </a:r>
            <a:r>
              <a:rPr lang="en-US" sz="2700" dirty="0">
                <a:latin typeface="+mj-lt"/>
              </a:rPr>
              <a:t>: Provide their requirements for properties.</a:t>
            </a:r>
          </a:p>
          <a:p>
            <a:pPr>
              <a:buFont typeface="Arial" panose="020B0604020202020204" pitchFamily="34" charset="0"/>
              <a:buChar char="•"/>
            </a:pPr>
            <a:r>
              <a:rPr lang="en-US" sz="2700" b="1" dirty="0">
                <a:latin typeface="+mj-lt"/>
              </a:rPr>
              <a:t>Estate Agency System</a:t>
            </a:r>
            <a:r>
              <a:rPr lang="en-US" sz="2700" dirty="0">
                <a:latin typeface="+mj-lt"/>
              </a:rPr>
              <a:t>: Matches potential buyers with available properties and sends property details to the buyers.</a:t>
            </a:r>
          </a:p>
          <a:p>
            <a:r>
              <a:rPr lang="en-US" sz="2700" b="1" dirty="0">
                <a:latin typeface="+mj-lt"/>
              </a:rPr>
              <a:t>Data Flows:</a:t>
            </a:r>
            <a:endParaRPr lang="en-US" sz="2700" dirty="0">
              <a:latin typeface="+mj-lt"/>
            </a:endParaRPr>
          </a:p>
          <a:p>
            <a:pPr>
              <a:buFont typeface="Arial" panose="020B0604020202020204" pitchFamily="34" charset="0"/>
              <a:buChar char="•"/>
            </a:pPr>
            <a:r>
              <a:rPr lang="en-US" sz="2700" b="1" dirty="0">
                <a:latin typeface="+mj-lt"/>
              </a:rPr>
              <a:t>Property Details</a:t>
            </a:r>
            <a:r>
              <a:rPr lang="en-US" sz="2700" dirty="0">
                <a:latin typeface="+mj-lt"/>
              </a:rPr>
              <a:t>: From Clients to Estate Agency.</a:t>
            </a:r>
          </a:p>
          <a:p>
            <a:pPr>
              <a:buFont typeface="Arial" panose="020B0604020202020204" pitchFamily="34" charset="0"/>
              <a:buChar char="•"/>
            </a:pPr>
            <a:r>
              <a:rPr lang="en-US" sz="2700" b="1" dirty="0">
                <a:latin typeface="+mj-lt"/>
              </a:rPr>
              <a:t>Buyer Requirements</a:t>
            </a:r>
            <a:r>
              <a:rPr lang="en-US" sz="2700" dirty="0">
                <a:latin typeface="+mj-lt"/>
              </a:rPr>
              <a:t>: From Potential Buyers to Estate Agency.</a:t>
            </a:r>
          </a:p>
          <a:p>
            <a:pPr>
              <a:buFont typeface="Arial" panose="020B0604020202020204" pitchFamily="34" charset="0"/>
              <a:buChar char="•"/>
            </a:pPr>
            <a:r>
              <a:rPr lang="en-US" sz="2700" b="1" dirty="0">
                <a:latin typeface="+mj-lt"/>
              </a:rPr>
              <a:t>Property Matches</a:t>
            </a:r>
            <a:r>
              <a:rPr lang="en-US" sz="2700" dirty="0">
                <a:latin typeface="+mj-lt"/>
              </a:rPr>
              <a:t>: From Estate Agency to Potential Buyers.</a:t>
            </a:r>
          </a:p>
          <a:p>
            <a:r>
              <a:rPr lang="en-US" sz="2700" dirty="0">
                <a:highlight>
                  <a:srgbClr val="FFFF00"/>
                </a:highlight>
                <a:latin typeface="+mj-lt"/>
              </a:rPr>
              <a:t>Please complete this DFD and send it to Fkeivanian@myholmes.edu.au</a:t>
            </a:r>
          </a:p>
        </p:txBody>
      </p:sp>
      <p:sp>
        <p:nvSpPr>
          <p:cNvPr id="6" name="Rectangle: Rounded Corners 5">
            <a:extLst>
              <a:ext uri="{FF2B5EF4-FFF2-40B4-BE49-F238E27FC236}">
                <a16:creationId xmlns:a16="http://schemas.microsoft.com/office/drawing/2014/main" id="{B0A874E6-AF90-8483-EAAA-B0FC60A02902}"/>
              </a:ext>
            </a:extLst>
          </p:cNvPr>
          <p:cNvSpPr/>
          <p:nvPr/>
        </p:nvSpPr>
        <p:spPr>
          <a:xfrm>
            <a:off x="273050" y="8014315"/>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Clients</a:t>
            </a:r>
          </a:p>
        </p:txBody>
      </p:sp>
      <p:sp>
        <p:nvSpPr>
          <p:cNvPr id="14" name="Rectangle: Rounded Corners 13">
            <a:extLst>
              <a:ext uri="{FF2B5EF4-FFF2-40B4-BE49-F238E27FC236}">
                <a16:creationId xmlns:a16="http://schemas.microsoft.com/office/drawing/2014/main" id="{78D5E359-3103-9989-BEFE-BDEA456AABEC}"/>
              </a:ext>
            </a:extLst>
          </p:cNvPr>
          <p:cNvSpPr/>
          <p:nvPr/>
        </p:nvSpPr>
        <p:spPr>
          <a:xfrm>
            <a:off x="3016250" y="9525000"/>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Estate Agency System</a:t>
            </a:r>
          </a:p>
        </p:txBody>
      </p:sp>
      <p:sp>
        <p:nvSpPr>
          <p:cNvPr id="15" name="Rectangle: Rounded Corners 14">
            <a:extLst>
              <a:ext uri="{FF2B5EF4-FFF2-40B4-BE49-F238E27FC236}">
                <a16:creationId xmlns:a16="http://schemas.microsoft.com/office/drawing/2014/main" id="{23CF9936-0E53-7713-BDA7-E21B4F53C4B3}"/>
              </a:ext>
            </a:extLst>
          </p:cNvPr>
          <p:cNvSpPr/>
          <p:nvPr/>
        </p:nvSpPr>
        <p:spPr>
          <a:xfrm>
            <a:off x="5073650" y="8029059"/>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Potential Buyers</a:t>
            </a:r>
          </a:p>
        </p:txBody>
      </p:sp>
    </p:spTree>
    <p:extLst>
      <p:ext uri="{BB962C8B-B14F-4D97-AF65-F5344CB8AC3E}">
        <p14:creationId xmlns:p14="http://schemas.microsoft.com/office/powerpoint/2010/main" val="114917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Context Diagram</a:t>
            </a:r>
            <a:endParaRPr lang="en-US" sz="2800" dirty="0">
              <a:latin typeface="+mj-lt"/>
            </a:endParaRPr>
          </a:p>
        </p:txBody>
      </p:sp>
      <p:sp>
        <p:nvSpPr>
          <p:cNvPr id="4" name="AutoShape 4" descr="Output image">
            <a:extLst>
              <a:ext uri="{FF2B5EF4-FFF2-40B4-BE49-F238E27FC236}">
                <a16:creationId xmlns:a16="http://schemas.microsoft.com/office/drawing/2014/main" id="{F3D69DAC-D965-0352-4003-26027FB77CCF}"/>
              </a:ext>
            </a:extLst>
          </p:cNvPr>
          <p:cNvSpPr>
            <a:spLocks noChangeAspect="1" noChangeArrowheads="1"/>
          </p:cNvSpPr>
          <p:nvPr/>
        </p:nvSpPr>
        <p:spPr bwMode="auto">
          <a:xfrm>
            <a:off x="3625850"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a:extLst>
              <a:ext uri="{FF2B5EF4-FFF2-40B4-BE49-F238E27FC236}">
                <a16:creationId xmlns:a16="http://schemas.microsoft.com/office/drawing/2014/main" id="{D17986F3-93CD-7B70-A665-04BCADFC24DE}"/>
              </a:ext>
            </a:extLst>
          </p:cNvPr>
          <p:cNvSpPr txBox="1"/>
          <p:nvPr/>
        </p:nvSpPr>
        <p:spPr>
          <a:xfrm>
            <a:off x="-35467" y="599110"/>
            <a:ext cx="7552872" cy="4832092"/>
          </a:xfrm>
          <a:prstGeom prst="rect">
            <a:avLst/>
          </a:prstGeom>
          <a:noFill/>
        </p:spPr>
        <p:txBody>
          <a:bodyPr wrap="square">
            <a:spAutoFit/>
          </a:bodyPr>
          <a:lstStyle/>
          <a:p>
            <a:r>
              <a:rPr lang="en-US" sz="2200" dirty="0">
                <a:latin typeface="+mj-lt"/>
              </a:rPr>
              <a:t>Here is the context diagram for the Estate Agency case study based on the context and level 0 data flow diagrams (DFDs). This visual representation shows the step-by-step process:</a:t>
            </a:r>
          </a:p>
          <a:p>
            <a:pPr>
              <a:buFont typeface="+mj-lt"/>
              <a:buAutoNum type="arabicPeriod"/>
            </a:pPr>
            <a:r>
              <a:rPr lang="en-US" sz="2200" b="1" dirty="0">
                <a:latin typeface="+mj-lt"/>
              </a:rPr>
              <a:t>Receive Property Details</a:t>
            </a:r>
            <a:r>
              <a:rPr lang="en-US" sz="2200" dirty="0">
                <a:latin typeface="+mj-lt"/>
              </a:rPr>
              <a:t>: The system receives property details from clients.</a:t>
            </a:r>
          </a:p>
          <a:p>
            <a:pPr>
              <a:buFont typeface="+mj-lt"/>
              <a:buAutoNum type="arabicPeriod"/>
            </a:pPr>
            <a:r>
              <a:rPr lang="en-US" sz="2200" b="1" dirty="0">
                <a:latin typeface="+mj-lt"/>
              </a:rPr>
              <a:t>Receive Buyer Requirements</a:t>
            </a:r>
            <a:r>
              <a:rPr lang="en-US" sz="2200" dirty="0">
                <a:latin typeface="+mj-lt"/>
              </a:rPr>
              <a:t>: The system receives buyer requirements from potential buyers.</a:t>
            </a:r>
          </a:p>
          <a:p>
            <a:pPr>
              <a:buFont typeface="+mj-lt"/>
              <a:buAutoNum type="arabicPeriod"/>
            </a:pPr>
            <a:r>
              <a:rPr lang="en-US" sz="2200" b="1" dirty="0">
                <a:latin typeface="+mj-lt"/>
              </a:rPr>
              <a:t>Match Properties</a:t>
            </a:r>
            <a:r>
              <a:rPr lang="en-US" sz="2200" dirty="0">
                <a:latin typeface="+mj-lt"/>
              </a:rPr>
              <a:t>: The system matches the properties with the buyer requirements.</a:t>
            </a:r>
          </a:p>
          <a:p>
            <a:pPr>
              <a:buFont typeface="+mj-lt"/>
              <a:buAutoNum type="arabicPeriod"/>
            </a:pPr>
            <a:r>
              <a:rPr lang="en-US" sz="2200" b="1" dirty="0">
                <a:latin typeface="+mj-lt"/>
              </a:rPr>
              <a:t>Send Property Details</a:t>
            </a:r>
            <a:r>
              <a:rPr lang="en-US" sz="2200" dirty="0">
                <a:latin typeface="+mj-lt"/>
              </a:rPr>
              <a:t>: The system sends the matched property details to the potential buyers.</a:t>
            </a:r>
          </a:p>
          <a:p>
            <a:r>
              <a:rPr lang="en-US" sz="22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231356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03504"/>
          </a:xfrm>
          <a:prstGeom prst="rect">
            <a:avLst/>
          </a:prstGeom>
          <a:noFill/>
        </p:spPr>
        <p:txBody>
          <a:bodyPr wrap="square">
            <a:spAutoFit/>
          </a:bodyPr>
          <a:lstStyle/>
          <a:p>
            <a:pPr lvl="0" rtl="0">
              <a:lnSpc>
                <a:spcPct val="150000"/>
              </a:lnSpc>
            </a:pPr>
            <a:r>
              <a:rPr lang="en-US" sz="2800" dirty="0">
                <a:latin typeface="+mj-lt"/>
              </a:rPr>
              <a:t>1. Decompose the above system into processes and develop level 0 DFD diagram.</a:t>
            </a:r>
          </a:p>
          <a:p>
            <a:pPr lvl="0">
              <a:lnSpc>
                <a:spcPct val="150000"/>
              </a:lnSpc>
            </a:pPr>
            <a:r>
              <a:rPr lang="en-US" sz="2800" dirty="0">
                <a:latin typeface="+mj-lt"/>
              </a:rPr>
              <a:t>2. Write data directories for the following:</a:t>
            </a:r>
          </a:p>
          <a:p>
            <a:pPr marL="514350" lvl="1" indent="-514350">
              <a:lnSpc>
                <a:spcPct val="150000"/>
              </a:lnSpc>
              <a:buFont typeface="+mj-lt"/>
              <a:buAutoNum type="alphaLcParenR"/>
            </a:pPr>
            <a:r>
              <a:rPr lang="en-US" sz="2800" dirty="0">
                <a:latin typeface="+mj-lt"/>
              </a:rPr>
              <a:t>Order data flow</a:t>
            </a:r>
          </a:p>
          <a:p>
            <a:pPr marL="514350" lvl="1" indent="-514350">
              <a:lnSpc>
                <a:spcPct val="150000"/>
              </a:lnSpc>
              <a:buFont typeface="+mj-lt"/>
              <a:buAutoNum type="alphaLcParenR"/>
            </a:pPr>
            <a:r>
              <a:rPr lang="en-US" sz="2800" dirty="0">
                <a:latin typeface="+mj-lt"/>
              </a:rPr>
              <a:t>Payment data flow</a:t>
            </a:r>
          </a:p>
          <a:p>
            <a:pPr marL="514350" lvl="1" indent="-514350">
              <a:lnSpc>
                <a:spcPct val="150000"/>
              </a:lnSpc>
              <a:buFont typeface="+mj-lt"/>
              <a:buAutoNum type="alphaLcParenR"/>
            </a:pPr>
            <a:r>
              <a:rPr lang="en-US" sz="2800" dirty="0">
                <a:latin typeface="+mj-lt"/>
              </a:rPr>
              <a:t>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Tree>
    <p:extLst>
      <p:ext uri="{BB962C8B-B14F-4D97-AF65-F5344CB8AC3E}">
        <p14:creationId xmlns:p14="http://schemas.microsoft.com/office/powerpoint/2010/main" val="681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2. Draw a Level 0 DFD</a:t>
            </a:r>
          </a:p>
          <a:p>
            <a:r>
              <a:rPr lang="en-US" sz="2800" dirty="0">
                <a:latin typeface="+mj-lt"/>
              </a:rPr>
              <a:t>A Level 0 DFD shows the main processes within the system.</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Receive Property Details</a:t>
            </a:r>
            <a:r>
              <a:rPr lang="en-US" sz="2800" dirty="0">
                <a:latin typeface="+mj-lt"/>
              </a:rPr>
              <a:t>: Takes property information from clients.</a:t>
            </a:r>
          </a:p>
          <a:p>
            <a:pPr>
              <a:buFont typeface="+mj-lt"/>
              <a:buAutoNum type="arabicPeriod"/>
            </a:pPr>
            <a:r>
              <a:rPr lang="en-US" sz="2800" b="1" dirty="0">
                <a:latin typeface="+mj-lt"/>
              </a:rPr>
              <a:t>Receive Buyer Requirements</a:t>
            </a:r>
            <a:r>
              <a:rPr lang="en-US" sz="2800" dirty="0">
                <a:latin typeface="+mj-lt"/>
              </a:rPr>
              <a:t>: Takes requirements from potential buyers.</a:t>
            </a:r>
          </a:p>
          <a:p>
            <a:pPr>
              <a:buFont typeface="+mj-lt"/>
              <a:buAutoNum type="arabicPeriod"/>
            </a:pPr>
            <a:r>
              <a:rPr lang="en-US" sz="2800" b="1" dirty="0">
                <a:latin typeface="+mj-lt"/>
              </a:rPr>
              <a:t>Match Properties</a:t>
            </a:r>
            <a:r>
              <a:rPr lang="en-US" sz="2800" dirty="0">
                <a:latin typeface="+mj-lt"/>
              </a:rPr>
              <a:t>: Matches properties with buyer requirements.</a:t>
            </a:r>
          </a:p>
          <a:p>
            <a:pPr>
              <a:buFont typeface="+mj-lt"/>
              <a:buAutoNum type="arabicPeriod"/>
            </a:pPr>
            <a:r>
              <a:rPr lang="en-US" sz="2800" b="1" dirty="0">
                <a:latin typeface="+mj-lt"/>
              </a:rPr>
              <a:t>Send Property Details</a:t>
            </a:r>
            <a:r>
              <a:rPr lang="en-US" sz="2800" dirty="0">
                <a:latin typeface="+mj-lt"/>
              </a:rPr>
              <a:t>: Sends matched property details to potential buyers.</a:t>
            </a:r>
          </a:p>
          <a:p>
            <a:r>
              <a:rPr lang="en-US" sz="2800" b="1" dirty="0">
                <a:latin typeface="+mj-lt"/>
              </a:rPr>
              <a:t>Data Stores:</a:t>
            </a:r>
            <a:endParaRPr lang="en-US" sz="2800" dirty="0">
              <a:latin typeface="+mj-lt"/>
            </a:endParaRPr>
          </a:p>
          <a:p>
            <a:pPr>
              <a:buFont typeface="Arial" panose="020B0604020202020204" pitchFamily="34" charset="0"/>
              <a:buChar char="•"/>
            </a:pPr>
            <a:r>
              <a:rPr lang="en-US" sz="2800" b="1" dirty="0">
                <a:latin typeface="+mj-lt"/>
              </a:rPr>
              <a:t>Property Card File</a:t>
            </a:r>
            <a:r>
              <a:rPr lang="en-US" sz="2800" dirty="0">
                <a:latin typeface="+mj-lt"/>
              </a:rPr>
              <a:t>: Stores property details.</a:t>
            </a:r>
          </a:p>
          <a:p>
            <a:pPr>
              <a:buFont typeface="Arial" panose="020B0604020202020204" pitchFamily="34" charset="0"/>
              <a:buChar char="•"/>
            </a:pPr>
            <a:r>
              <a:rPr lang="en-US" sz="2800" b="1" dirty="0">
                <a:latin typeface="+mj-lt"/>
              </a:rPr>
              <a:t>Buyer Card File</a:t>
            </a:r>
            <a:r>
              <a:rPr lang="en-US" sz="2800" dirty="0">
                <a:latin typeface="+mj-lt"/>
              </a:rPr>
              <a:t>: Stores buyer requirements.</a:t>
            </a:r>
          </a:p>
        </p:txBody>
      </p:sp>
    </p:spTree>
    <p:extLst>
      <p:ext uri="{BB962C8B-B14F-4D97-AF65-F5344CB8AC3E}">
        <p14:creationId xmlns:p14="http://schemas.microsoft.com/office/powerpoint/2010/main" val="368916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0 DFD</a:t>
            </a:r>
          </a:p>
        </p:txBody>
      </p:sp>
      <p:pic>
        <p:nvPicPr>
          <p:cNvPr id="3" name="Picture 2">
            <a:extLst>
              <a:ext uri="{FF2B5EF4-FFF2-40B4-BE49-F238E27FC236}">
                <a16:creationId xmlns:a16="http://schemas.microsoft.com/office/drawing/2014/main" id="{AB85A23F-8046-0D34-806A-B89ED74B61DB}"/>
              </a:ext>
            </a:extLst>
          </p:cNvPr>
          <p:cNvPicPr>
            <a:picLocks noChangeAspect="1"/>
          </p:cNvPicPr>
          <p:nvPr/>
        </p:nvPicPr>
        <p:blipFill rotWithShape="1">
          <a:blip r:embed="rId2"/>
          <a:srcRect l="40924" t="57171" r="31849" b="28488"/>
          <a:stretch/>
        </p:blipFill>
        <p:spPr>
          <a:xfrm>
            <a:off x="177800" y="523220"/>
            <a:ext cx="7200900" cy="2133600"/>
          </a:xfrm>
          <a:prstGeom prst="rect">
            <a:avLst/>
          </a:prstGeom>
        </p:spPr>
      </p:pic>
      <p:sp>
        <p:nvSpPr>
          <p:cNvPr id="4" name="TextBox 3">
            <a:extLst>
              <a:ext uri="{FF2B5EF4-FFF2-40B4-BE49-F238E27FC236}">
                <a16:creationId xmlns:a16="http://schemas.microsoft.com/office/drawing/2014/main" id="{5BA836BA-3D6F-B7A2-DFE4-E564E99EE70C}"/>
              </a:ext>
            </a:extLst>
          </p:cNvPr>
          <p:cNvSpPr txBox="1"/>
          <p:nvPr/>
        </p:nvSpPr>
        <p:spPr>
          <a:xfrm>
            <a:off x="157201" y="2755900"/>
            <a:ext cx="7556500" cy="5693866"/>
          </a:xfrm>
          <a:prstGeom prst="rect">
            <a:avLst/>
          </a:prstGeom>
          <a:noFill/>
        </p:spPr>
        <p:txBody>
          <a:bodyPr wrap="square">
            <a:spAutoFit/>
          </a:bodyPr>
          <a:lstStyle/>
          <a:p>
            <a:pPr>
              <a:buFont typeface="+mj-lt"/>
              <a:buAutoNum type="arabicPeriod"/>
            </a:pPr>
            <a:r>
              <a:rPr lang="en-US" sz="2800" b="1" dirty="0">
                <a:latin typeface="+mj-lt"/>
              </a:rPr>
              <a:t> Receive Property Details</a:t>
            </a:r>
            <a:r>
              <a:rPr lang="en-US" sz="2800" dirty="0">
                <a:latin typeface="+mj-lt"/>
              </a:rPr>
              <a:t>: The system receives property details from clients.</a:t>
            </a:r>
          </a:p>
          <a:p>
            <a:pPr>
              <a:buFont typeface="+mj-lt"/>
              <a:buAutoNum type="arabicPeriod"/>
            </a:pPr>
            <a:r>
              <a:rPr lang="en-US" sz="2800" b="1" dirty="0">
                <a:latin typeface="+mj-lt"/>
              </a:rPr>
              <a:t> Receive Buyer Requirements</a:t>
            </a:r>
            <a:r>
              <a:rPr lang="en-US" sz="2800" dirty="0">
                <a:latin typeface="+mj-lt"/>
              </a:rPr>
              <a:t>: The system receives buyer requirements from potential buyers.</a:t>
            </a:r>
          </a:p>
          <a:p>
            <a:pPr>
              <a:buFont typeface="+mj-lt"/>
              <a:buAutoNum type="arabicPeriod"/>
            </a:pPr>
            <a:r>
              <a:rPr lang="en-US" sz="2800" b="1" dirty="0">
                <a:latin typeface="+mj-lt"/>
              </a:rPr>
              <a:t> Match Properties</a:t>
            </a:r>
            <a:r>
              <a:rPr lang="en-US" sz="2800" dirty="0">
                <a:latin typeface="+mj-lt"/>
              </a:rPr>
              <a:t>: The system matches the properties with the buyer requirements.</a:t>
            </a:r>
          </a:p>
          <a:p>
            <a:pPr>
              <a:buFont typeface="+mj-lt"/>
              <a:buAutoNum type="arabicPeriod"/>
            </a:pPr>
            <a:r>
              <a:rPr lang="en-US" sz="2800" b="1" dirty="0">
                <a:latin typeface="+mj-lt"/>
              </a:rPr>
              <a:t> Send Property Details</a:t>
            </a:r>
            <a:r>
              <a:rPr lang="en-US" sz="2800" dirty="0">
                <a:latin typeface="+mj-lt"/>
              </a:rPr>
              <a:t>: The system sends the matched property details to the potential buyers.</a:t>
            </a:r>
          </a:p>
          <a:p>
            <a:r>
              <a:rPr lang="en-US" sz="28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397175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3. Draw a Level 1 DFD for a Selected Process</a:t>
            </a:r>
          </a:p>
          <a:p>
            <a:r>
              <a:rPr lang="en-US" sz="2800" dirty="0">
                <a:latin typeface="+mj-lt"/>
              </a:rPr>
              <a:t>Let’s select </a:t>
            </a:r>
            <a:r>
              <a:rPr lang="en-US" sz="2800" b="1" dirty="0">
                <a:latin typeface="+mj-lt"/>
              </a:rPr>
              <a:t>"3.0 Match Properties"</a:t>
            </a:r>
            <a:r>
              <a:rPr lang="en-US" sz="2800" dirty="0">
                <a:latin typeface="+mj-lt"/>
              </a:rPr>
              <a:t> for a Level 1 DFD.</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 Retrieve Property Data</a:t>
            </a:r>
            <a:r>
              <a:rPr lang="en-US" sz="2800" dirty="0">
                <a:latin typeface="+mj-lt"/>
              </a:rPr>
              <a:t>: Fetches property data from the Property Card File.</a:t>
            </a:r>
          </a:p>
          <a:p>
            <a:pPr>
              <a:buFont typeface="+mj-lt"/>
              <a:buAutoNum type="arabicPeriod"/>
            </a:pPr>
            <a:r>
              <a:rPr lang="en-US" sz="2800" b="1" dirty="0">
                <a:latin typeface="+mj-lt"/>
              </a:rPr>
              <a:t> Retrieve Buyer Data</a:t>
            </a:r>
            <a:r>
              <a:rPr lang="en-US" sz="2800" dirty="0">
                <a:latin typeface="+mj-lt"/>
              </a:rPr>
              <a:t>: Fetches buyer data from the Buyer Card File.</a:t>
            </a:r>
          </a:p>
          <a:p>
            <a:pPr>
              <a:buFont typeface="+mj-lt"/>
              <a:buAutoNum type="arabicPeriod"/>
            </a:pPr>
            <a:r>
              <a:rPr lang="en-US" sz="2800" b="1" dirty="0">
                <a:latin typeface="+mj-lt"/>
              </a:rPr>
              <a:t> Compare Requirements</a:t>
            </a:r>
            <a:r>
              <a:rPr lang="en-US" sz="2800" dirty="0">
                <a:latin typeface="+mj-lt"/>
              </a:rPr>
              <a:t>: Matches buyer requirements with property details.</a:t>
            </a:r>
          </a:p>
          <a:p>
            <a:pPr>
              <a:buFont typeface="+mj-lt"/>
              <a:buAutoNum type="arabicPeriod"/>
            </a:pPr>
            <a:r>
              <a:rPr lang="en-US" sz="2800" b="1" dirty="0">
                <a:latin typeface="+mj-lt"/>
              </a:rPr>
              <a:t> Generate Match List</a:t>
            </a:r>
            <a:r>
              <a:rPr lang="en-US" sz="2800" dirty="0">
                <a:latin typeface="+mj-lt"/>
              </a:rPr>
              <a:t>: Creates a list of matched properties.</a:t>
            </a:r>
          </a:p>
          <a:p>
            <a:r>
              <a:rPr lang="en-US" sz="2800" b="1" dirty="0">
                <a:latin typeface="+mj-lt"/>
              </a:rPr>
              <a:t>Data Stores:</a:t>
            </a:r>
            <a:endParaRPr lang="en-US" sz="2800" dirty="0">
              <a:latin typeface="+mj-lt"/>
            </a:endParaRPr>
          </a:p>
          <a:p>
            <a:pPr marL="457200" indent="-457200">
              <a:buFont typeface="Arial" panose="020B0604020202020204" pitchFamily="34" charset="0"/>
              <a:buChar char="•"/>
            </a:pPr>
            <a:r>
              <a:rPr lang="en-US" sz="2800" b="1" dirty="0">
                <a:latin typeface="+mj-lt"/>
              </a:rPr>
              <a:t>Property Data</a:t>
            </a:r>
            <a:endParaRPr lang="en-US" sz="2800" dirty="0">
              <a:latin typeface="+mj-lt"/>
            </a:endParaRPr>
          </a:p>
          <a:p>
            <a:pPr marL="457200" indent="-457200">
              <a:buFont typeface="Arial" panose="020B0604020202020204" pitchFamily="34" charset="0"/>
              <a:buChar char="•"/>
            </a:pPr>
            <a:r>
              <a:rPr lang="en-US" sz="2800" b="1" dirty="0">
                <a:latin typeface="+mj-lt"/>
              </a:rPr>
              <a:t>Buyer Data</a:t>
            </a:r>
            <a:endParaRPr lang="en-US" sz="2800" dirty="0">
              <a:latin typeface="+mj-lt"/>
            </a:endParaRPr>
          </a:p>
        </p:txBody>
      </p:sp>
    </p:spTree>
    <p:extLst>
      <p:ext uri="{BB962C8B-B14F-4D97-AF65-F5344CB8AC3E}">
        <p14:creationId xmlns:p14="http://schemas.microsoft.com/office/powerpoint/2010/main" val="358788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1 DFD for "Match Properties"</a:t>
            </a:r>
            <a:endParaRPr lang="en-US" sz="2800" dirty="0">
              <a:latin typeface="+mj-lt"/>
            </a:endParaRPr>
          </a:p>
        </p:txBody>
      </p:sp>
      <p:pic>
        <p:nvPicPr>
          <p:cNvPr id="3" name="Picture 2">
            <a:extLst>
              <a:ext uri="{FF2B5EF4-FFF2-40B4-BE49-F238E27FC236}">
                <a16:creationId xmlns:a16="http://schemas.microsoft.com/office/drawing/2014/main" id="{D513908C-44C8-B55A-6F31-295DFF97D641}"/>
              </a:ext>
            </a:extLst>
          </p:cNvPr>
          <p:cNvPicPr>
            <a:picLocks noChangeAspect="1"/>
          </p:cNvPicPr>
          <p:nvPr/>
        </p:nvPicPr>
        <p:blipFill rotWithShape="1">
          <a:blip r:embed="rId2"/>
          <a:srcRect l="37899" t="35898" r="26914" b="51793"/>
          <a:stretch/>
        </p:blipFill>
        <p:spPr>
          <a:xfrm>
            <a:off x="24006" y="698500"/>
            <a:ext cx="7532494" cy="1482244"/>
          </a:xfrm>
          <a:prstGeom prst="rect">
            <a:avLst/>
          </a:prstGeom>
        </p:spPr>
      </p:pic>
      <p:sp>
        <p:nvSpPr>
          <p:cNvPr id="6" name="TextBox 5">
            <a:extLst>
              <a:ext uri="{FF2B5EF4-FFF2-40B4-BE49-F238E27FC236}">
                <a16:creationId xmlns:a16="http://schemas.microsoft.com/office/drawing/2014/main" id="{21BA4762-1B86-B7F0-457B-F35878C992C8}"/>
              </a:ext>
            </a:extLst>
          </p:cNvPr>
          <p:cNvSpPr txBox="1"/>
          <p:nvPr/>
        </p:nvSpPr>
        <p:spPr>
          <a:xfrm>
            <a:off x="0" y="2293121"/>
            <a:ext cx="7556500" cy="3693319"/>
          </a:xfrm>
          <a:prstGeom prst="rect">
            <a:avLst/>
          </a:prstGeom>
          <a:noFill/>
        </p:spPr>
        <p:txBody>
          <a:bodyPr wrap="square">
            <a:spAutoFit/>
          </a:bodyPr>
          <a:lstStyle/>
          <a:p>
            <a:r>
              <a:rPr lang="en-US" b="1" dirty="0"/>
              <a:t>4. Write a Data Dictionary for a Selected DFD Element</a:t>
            </a:r>
          </a:p>
          <a:p>
            <a:r>
              <a:rPr lang="en-US" dirty="0"/>
              <a:t>Let’s choose the </a:t>
            </a:r>
            <a:r>
              <a:rPr lang="en-US" b="1" dirty="0"/>
              <a:t>"Property Card File"</a:t>
            </a:r>
            <a:r>
              <a:rPr lang="en-US" dirty="0"/>
              <a:t> data store for the data dictionary.</a:t>
            </a:r>
          </a:p>
          <a:p>
            <a:r>
              <a:rPr lang="en-US" b="1" dirty="0"/>
              <a:t>Property Card File Data Store:</a:t>
            </a:r>
            <a:endParaRPr lang="en-US" dirty="0"/>
          </a:p>
          <a:p>
            <a:pPr marL="285750" indent="-285750">
              <a:buFont typeface="Arial" panose="020B0604020202020204" pitchFamily="34" charset="0"/>
              <a:buChar char="•"/>
            </a:pPr>
            <a:r>
              <a:rPr lang="en-US" b="1" dirty="0"/>
              <a:t>Data Store Name:</a:t>
            </a:r>
            <a:r>
              <a:rPr lang="en-US" dirty="0"/>
              <a:t> Property Card File</a:t>
            </a:r>
          </a:p>
          <a:p>
            <a:pPr marL="285750" indent="-285750">
              <a:buFont typeface="Arial" panose="020B0604020202020204" pitchFamily="34" charset="0"/>
              <a:buChar char="•"/>
            </a:pPr>
            <a:r>
              <a:rPr lang="en-US" b="1" dirty="0"/>
              <a:t>Description:</a:t>
            </a:r>
            <a:r>
              <a:rPr lang="en-US" dirty="0"/>
              <a:t> A collection of all property details provided by clients. The data store contains property type, location, price range, and unique identifiers.</a:t>
            </a:r>
          </a:p>
          <a:p>
            <a:pPr marL="285750" indent="-285750">
              <a:buFont typeface="Arial" panose="020B0604020202020204" pitchFamily="34" charset="0"/>
              <a:buChar char="•"/>
            </a:pPr>
            <a:r>
              <a:rPr lang="en-US" b="1" dirty="0"/>
              <a:t>Attributes:</a:t>
            </a:r>
            <a:endParaRPr lang="en-US" dirty="0"/>
          </a:p>
          <a:p>
            <a:pPr marL="742950" lvl="1" indent="-285750">
              <a:buFont typeface="Arial" panose="020B0604020202020204" pitchFamily="34" charset="0"/>
              <a:buChar char="•"/>
            </a:pPr>
            <a:r>
              <a:rPr lang="en-US" b="1" dirty="0"/>
              <a:t>Property ID:</a:t>
            </a:r>
            <a:r>
              <a:rPr lang="en-US" dirty="0"/>
              <a:t> Unique identifier for each property.</a:t>
            </a:r>
          </a:p>
          <a:p>
            <a:pPr marL="742950" lvl="1" indent="-285750">
              <a:buFont typeface="Arial" panose="020B0604020202020204" pitchFamily="34" charset="0"/>
              <a:buChar char="•"/>
            </a:pPr>
            <a:r>
              <a:rPr lang="en-US" b="1" dirty="0"/>
              <a:t>Property Type:</a:t>
            </a:r>
            <a:r>
              <a:rPr lang="en-US" dirty="0"/>
              <a:t> The type of property (house, flat, bungalow).</a:t>
            </a:r>
          </a:p>
          <a:p>
            <a:pPr marL="742950" lvl="1" indent="-285750">
              <a:buFont typeface="Arial" panose="020B0604020202020204" pitchFamily="34" charset="0"/>
              <a:buChar char="•"/>
            </a:pPr>
            <a:r>
              <a:rPr lang="en-US" b="1" dirty="0"/>
              <a:t>Location:</a:t>
            </a:r>
            <a:r>
              <a:rPr lang="en-US" dirty="0"/>
              <a:t> The area or location of the property.</a:t>
            </a:r>
          </a:p>
          <a:p>
            <a:pPr marL="742950" lvl="1" indent="-285750">
              <a:buFont typeface="Arial" panose="020B0604020202020204" pitchFamily="34" charset="0"/>
              <a:buChar char="•"/>
            </a:pPr>
            <a:r>
              <a:rPr lang="en-US" b="1" dirty="0"/>
              <a:t>Price Range:</a:t>
            </a:r>
            <a:r>
              <a:rPr lang="en-US" dirty="0"/>
              <a:t> The price range of the property.</a:t>
            </a:r>
          </a:p>
          <a:p>
            <a:pPr marL="742950" lvl="1" indent="-285750">
              <a:buFont typeface="Arial" panose="020B0604020202020204" pitchFamily="34" charset="0"/>
              <a:buChar char="•"/>
            </a:pPr>
            <a:r>
              <a:rPr lang="en-US" b="1" dirty="0"/>
              <a:t>Status:</a:t>
            </a:r>
            <a:r>
              <a:rPr lang="en-US" dirty="0"/>
              <a:t> Availability status of the property (available, sold, etc.).</a:t>
            </a:r>
          </a:p>
        </p:txBody>
      </p:sp>
    </p:spTree>
    <p:extLst>
      <p:ext uri="{BB962C8B-B14F-4D97-AF65-F5344CB8AC3E}">
        <p14:creationId xmlns:p14="http://schemas.microsoft.com/office/powerpoint/2010/main" val="317386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348165"/>
          </a:xfrm>
          <a:prstGeom prst="rect">
            <a:avLst/>
          </a:prstGeom>
          <a:noFill/>
        </p:spPr>
        <p:txBody>
          <a:bodyPr wrap="square">
            <a:spAutoFit/>
          </a:bodyPr>
          <a:lstStyle/>
          <a:p>
            <a:pPr algn="just"/>
            <a:r>
              <a:rPr lang="en-US" sz="24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3 - Estate Agency (part 2)</a:t>
            </a:r>
            <a:endParaRPr lang="en-US" sz="2400" dirty="0">
              <a:effectLst/>
              <a:highlight>
                <a:srgbClr val="FFFFFF"/>
              </a:highlight>
              <a:latin typeface="Times New Roman" panose="02020603050405020304" pitchFamily="18" charset="0"/>
              <a:ea typeface="Times New Roman" panose="02020603050405020304" pitchFamily="18" charset="0"/>
            </a:endParaRPr>
          </a:p>
          <a:p>
            <a:pPr>
              <a:spcBef>
                <a:spcPts val="455"/>
              </a:spcBef>
              <a:tabLst>
                <a:tab pos="259080" algn="l"/>
              </a:tabLst>
            </a:pPr>
            <a:r>
              <a:rPr lang="en-US" sz="2400" dirty="0">
                <a:effectLst/>
                <a:latin typeface="Times New Roman" panose="02020603050405020304" pitchFamily="18" charset="0"/>
                <a:ea typeface="Times New Roman" panose="02020603050405020304" pitchFamily="18" charset="0"/>
              </a:rPr>
              <a:t> </a:t>
            </a: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When a sale is completed, the buyer confirms that the contracts have been exchanged, client details are removed from the property file, and an invoice is sent to the client. The client receives the top copy of a three part set, with the other two copies being filed. On receipt of the payment the invoice copies are stamped and archived. Invoices are checked on a monthly basis and for those accounts not settled within two months a reminder (the third copy of the invoice) is sent to the client.</a:t>
            </a:r>
            <a:endParaRPr lang="en-US" sz="2400" dirty="0">
              <a:effectLst/>
              <a:latin typeface="Times New Roman" panose="02020603050405020304" pitchFamily="18" charset="0"/>
              <a:ea typeface="Times New Roman" panose="02020603050405020304" pitchFamily="18" charset="0"/>
            </a:endParaRP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context diagram</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1 DFD for any selected from the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Write a data dictionary for any selected DFD element from the above diagram</a:t>
            </a:r>
            <a:endParaRPr lang="en-US"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2203732-73B4-692D-CBF4-F5AFBF9BC649}"/>
              </a:ext>
            </a:extLst>
          </p:cNvPr>
          <p:cNvSpPr txBox="1"/>
          <p:nvPr/>
        </p:nvSpPr>
        <p:spPr>
          <a:xfrm>
            <a:off x="0" y="7708900"/>
            <a:ext cx="7556500" cy="954107"/>
          </a:xfrm>
          <a:prstGeom prst="rect">
            <a:avLst/>
          </a:prstGeom>
          <a:noFill/>
        </p:spPr>
        <p:txBody>
          <a:bodyPr wrap="square">
            <a:spAutoFit/>
          </a:bodyPr>
          <a:lstStyle/>
          <a:p>
            <a:r>
              <a:rPr lang="en-US" sz="2800" dirty="0">
                <a:highlight>
                  <a:srgbClr val="FFFF00"/>
                </a:highlight>
                <a:latin typeface="+mj-lt"/>
              </a:rPr>
              <a:t>Please complete this DFD and send it to Fkeivanian@myholmes.edu.au</a:t>
            </a:r>
          </a:p>
        </p:txBody>
      </p:sp>
    </p:spTree>
    <p:extLst>
      <p:ext uri="{BB962C8B-B14F-4D97-AF65-F5344CB8AC3E}">
        <p14:creationId xmlns:p14="http://schemas.microsoft.com/office/powerpoint/2010/main" val="360085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781489"/>
          </a:xfrm>
          <a:prstGeom prst="rect">
            <a:avLst/>
          </a:prstGeom>
          <a:noFill/>
        </p:spPr>
        <p:txBody>
          <a:bodyPr wrap="square">
            <a:spAutoFit/>
          </a:bodyPr>
          <a:lstStyle/>
          <a:p>
            <a:pPr>
              <a:lnSpc>
                <a:spcPct val="150000"/>
              </a:lnSpc>
            </a:pPr>
            <a:r>
              <a:rPr lang="en-US" sz="2800" b="1" dirty="0">
                <a:latin typeface="+mj-lt"/>
              </a:rPr>
              <a:t>Case Study 3 - Estate Agency (Part 2)</a:t>
            </a:r>
          </a:p>
          <a:p>
            <a:pPr>
              <a:lnSpc>
                <a:spcPct val="150000"/>
              </a:lnSpc>
            </a:pPr>
            <a:r>
              <a:rPr lang="en-US" sz="2800" dirty="0">
                <a:latin typeface="+mj-lt"/>
              </a:rPr>
              <a:t>When a sale is completed, the buyer confirms that the contracts have been exchanged, client details are removed from the property file, and an invoice is sent to the client. The client receives the top copy of a three-part set, with the other two copies being filed. On receipt of the payment, the invoice copies are stamped and archived. Invoices are checked on a monthly basis, and for those accounts not settled within two months, a reminder (the third copy of the invoice) is sent to the client.</a:t>
            </a:r>
          </a:p>
        </p:txBody>
      </p:sp>
    </p:spTree>
    <p:extLst>
      <p:ext uri="{BB962C8B-B14F-4D97-AF65-F5344CB8AC3E}">
        <p14:creationId xmlns:p14="http://schemas.microsoft.com/office/powerpoint/2010/main" val="286405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pPr>
            <a:r>
              <a:rPr lang="en-US" sz="2800" b="1" dirty="0">
                <a:latin typeface="+mj-lt"/>
              </a:rPr>
              <a:t>Step 1: Draw a Context Diagram</a:t>
            </a:r>
          </a:p>
          <a:p>
            <a:pPr>
              <a:lnSpc>
                <a:spcPct val="150000"/>
              </a:lnSpc>
            </a:pPr>
            <a:r>
              <a:rPr lang="en-US" sz="2800" dirty="0">
                <a:latin typeface="+mj-lt"/>
              </a:rPr>
              <a:t>A </a:t>
            </a:r>
            <a:r>
              <a:rPr lang="en-US" sz="2800" b="1" dirty="0">
                <a:latin typeface="+mj-lt"/>
              </a:rPr>
              <a:t>context diagram</a:t>
            </a:r>
            <a:r>
              <a:rPr lang="en-US" sz="2800" dirty="0">
                <a:latin typeface="+mj-lt"/>
              </a:rPr>
              <a:t> provides a high-level view of the system as a single process and shows the external entities that interact with it.</a:t>
            </a:r>
          </a:p>
          <a:p>
            <a:pPr>
              <a:lnSpc>
                <a:spcPct val="150000"/>
              </a:lnSpc>
              <a:buFont typeface="Arial" panose="020B0604020202020204" pitchFamily="34" charset="0"/>
              <a:buChar char="•"/>
            </a:pPr>
            <a:r>
              <a:rPr lang="en-US" sz="2800" b="1" dirty="0">
                <a:latin typeface="+mj-lt"/>
              </a:rPr>
              <a:t>Entities: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Buyer:</a:t>
            </a:r>
            <a:r>
              <a:rPr lang="en-US" sz="2800" dirty="0">
                <a:latin typeface="+mj-lt"/>
              </a:rPr>
              <a:t> Confirms contract exchange.</a:t>
            </a:r>
          </a:p>
          <a:p>
            <a:pPr marL="742950" lvl="1" indent="-285750">
              <a:lnSpc>
                <a:spcPct val="150000"/>
              </a:lnSpc>
              <a:buFont typeface="Arial" panose="020B0604020202020204" pitchFamily="34" charset="0"/>
              <a:buChar char="•"/>
            </a:pPr>
            <a:r>
              <a:rPr lang="en-US" sz="2800" b="1" dirty="0">
                <a:latin typeface="+mj-lt"/>
              </a:rPr>
              <a:t>Client:</a:t>
            </a:r>
            <a:r>
              <a:rPr lang="en-US" sz="2800" dirty="0">
                <a:latin typeface="+mj-lt"/>
              </a:rPr>
              <a:t> Receives invoice and sends payment.</a:t>
            </a:r>
          </a:p>
          <a:p>
            <a:pPr marL="742950" lvl="1" indent="-285750">
              <a:lnSpc>
                <a:spcPct val="150000"/>
              </a:lnSpc>
              <a:buFont typeface="Arial" panose="020B0604020202020204" pitchFamily="34" charset="0"/>
              <a:buChar char="•"/>
            </a:pPr>
            <a:r>
              <a:rPr lang="en-US" sz="2800" b="1" dirty="0">
                <a:latin typeface="+mj-lt"/>
              </a:rPr>
              <a:t>Invoice System:</a:t>
            </a:r>
            <a:r>
              <a:rPr lang="en-US" sz="2800" dirty="0">
                <a:latin typeface="+mj-lt"/>
              </a:rPr>
              <a:t> Manages invoicing, payments, and reminders.</a:t>
            </a:r>
          </a:p>
          <a:p>
            <a:pPr>
              <a:lnSpc>
                <a:spcPct val="150000"/>
              </a:lnSpc>
              <a:buFont typeface="Arial" panose="020B0604020202020204" pitchFamily="34" charset="0"/>
              <a:buChar char="•"/>
            </a:pPr>
            <a:r>
              <a:rPr lang="en-US" sz="2800" b="1" dirty="0">
                <a:latin typeface="+mj-lt"/>
              </a:rPr>
              <a:t>Data Flows: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Contract Confirmation:</a:t>
            </a:r>
            <a:r>
              <a:rPr lang="en-US" sz="2800" dirty="0">
                <a:latin typeface="+mj-lt"/>
              </a:rPr>
              <a:t> From Buyer to Invoice System.</a:t>
            </a:r>
          </a:p>
          <a:p>
            <a:pPr marL="742950" lvl="1" indent="-285750">
              <a:lnSpc>
                <a:spcPct val="150000"/>
              </a:lnSpc>
              <a:buFont typeface="Arial" panose="020B0604020202020204" pitchFamily="34" charset="0"/>
              <a:buChar char="•"/>
            </a:pPr>
            <a:r>
              <a:rPr lang="en-US" sz="2800" b="1" dirty="0">
                <a:latin typeface="+mj-lt"/>
              </a:rPr>
              <a:t>Invoice:</a:t>
            </a:r>
            <a:r>
              <a:rPr lang="en-US" sz="2800" dirty="0">
                <a:latin typeface="+mj-lt"/>
              </a:rPr>
              <a:t> From Invoice System to Client.</a:t>
            </a:r>
          </a:p>
          <a:p>
            <a:pPr marL="742950" lvl="1" indent="-285750">
              <a:lnSpc>
                <a:spcPct val="150000"/>
              </a:lnSpc>
              <a:buFont typeface="Arial" panose="020B0604020202020204" pitchFamily="34" charset="0"/>
              <a:buChar char="•"/>
            </a:pPr>
            <a:r>
              <a:rPr lang="en-US" sz="2800" b="1" dirty="0">
                <a:latin typeface="+mj-lt"/>
              </a:rPr>
              <a:t>Payment:</a:t>
            </a:r>
            <a:r>
              <a:rPr lang="en-US" sz="2800" dirty="0">
                <a:latin typeface="+mj-lt"/>
              </a:rPr>
              <a:t> From Client to Invoice System.</a:t>
            </a:r>
          </a:p>
          <a:p>
            <a:pPr marL="742950" lvl="1" indent="-285750">
              <a:lnSpc>
                <a:spcPct val="150000"/>
              </a:lnSpc>
              <a:buFont typeface="Arial" panose="020B0604020202020204" pitchFamily="34" charset="0"/>
              <a:buChar char="•"/>
            </a:pPr>
            <a:r>
              <a:rPr lang="en-US" sz="2800" b="1" dirty="0">
                <a:latin typeface="+mj-lt"/>
              </a:rPr>
              <a:t>Reminder:</a:t>
            </a:r>
            <a:r>
              <a:rPr lang="en-US" sz="2800" dirty="0">
                <a:latin typeface="+mj-lt"/>
              </a:rPr>
              <a:t> From Invoice System to Client.</a:t>
            </a:r>
          </a:p>
        </p:txBody>
      </p:sp>
    </p:spTree>
    <p:extLst>
      <p:ext uri="{BB962C8B-B14F-4D97-AF65-F5344CB8AC3E}">
        <p14:creationId xmlns:p14="http://schemas.microsoft.com/office/powerpoint/2010/main" val="233049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140964"/>
          </a:xfrm>
          <a:prstGeom prst="rect">
            <a:avLst/>
          </a:prstGeom>
          <a:noFill/>
        </p:spPr>
        <p:txBody>
          <a:bodyPr wrap="square">
            <a:spAutoFit/>
          </a:bodyPr>
          <a:lstStyle/>
          <a:p>
            <a:r>
              <a:rPr lang="en-US" sz="2800" dirty="0">
                <a:latin typeface="+mj-lt"/>
              </a:rPr>
              <a:t>The context diagram will have a central process "Invoice System" with arrows indicating the flow of information between the system and the external entities (Buyer and Client).</a:t>
            </a:r>
          </a:p>
          <a:p>
            <a:r>
              <a:rPr lang="en-US" sz="2800" b="1" dirty="0">
                <a:latin typeface="+mj-lt"/>
              </a:rPr>
              <a:t>Step 2: Draw a Level 0 DFD</a:t>
            </a:r>
          </a:p>
          <a:p>
            <a:r>
              <a:rPr lang="en-US" sz="2800" dirty="0">
                <a:latin typeface="+mj-lt"/>
              </a:rPr>
              <a:t>A </a:t>
            </a:r>
            <a:r>
              <a:rPr lang="en-US" sz="2800" b="1" dirty="0">
                <a:latin typeface="+mj-lt"/>
              </a:rPr>
              <a:t>Level 0 Data Flow Diagram (DFD)</a:t>
            </a:r>
            <a:r>
              <a:rPr lang="en-US" sz="2800" dirty="0">
                <a:latin typeface="+mj-lt"/>
              </a:rPr>
              <a:t> breaks down the main processes within the system.</a:t>
            </a: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Receive Contract Confirmation:</a:t>
            </a:r>
            <a:r>
              <a:rPr lang="en-US" sz="2800" dirty="0">
                <a:latin typeface="+mj-lt"/>
              </a:rPr>
              <a:t> Receives confirmation that the contract has been exchanged.</a:t>
            </a:r>
          </a:p>
          <a:p>
            <a:pPr marL="742950" lvl="1" indent="-285750">
              <a:buFont typeface="Arial" panose="020B0604020202020204" pitchFamily="34" charset="0"/>
              <a:buChar char="•"/>
            </a:pPr>
            <a:r>
              <a:rPr lang="en-US" sz="2800" b="1" dirty="0">
                <a:latin typeface="+mj-lt"/>
              </a:rPr>
              <a:t>Generate Invoice:</a:t>
            </a:r>
            <a:r>
              <a:rPr lang="en-US" sz="2800" dirty="0">
                <a:latin typeface="+mj-lt"/>
              </a:rPr>
              <a:t> Creates and sends an invoice to the client.</a:t>
            </a:r>
          </a:p>
          <a:p>
            <a:pPr marL="742950" lvl="1" indent="-285750">
              <a:buFont typeface="Arial" panose="020B0604020202020204" pitchFamily="34" charset="0"/>
              <a:buChar char="•"/>
            </a:pPr>
            <a:r>
              <a:rPr lang="en-US" sz="2800" b="1" dirty="0">
                <a:latin typeface="+mj-lt"/>
              </a:rPr>
              <a:t>Receive Payment:</a:t>
            </a:r>
            <a:r>
              <a:rPr lang="en-US" sz="2800" dirty="0">
                <a:latin typeface="+mj-lt"/>
              </a:rPr>
              <a:t> Receives payment from the client.</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stamped invoice copies.</a:t>
            </a:r>
          </a:p>
          <a:p>
            <a:pPr marL="742950" lvl="1" indent="-285750">
              <a:buFont typeface="Arial" panose="020B0604020202020204" pitchFamily="34" charset="0"/>
              <a:buChar char="•"/>
            </a:pPr>
            <a:r>
              <a:rPr lang="en-US" sz="2800" b="1" dirty="0">
                <a:latin typeface="+mj-lt"/>
              </a:rPr>
              <a:t>Check Payments:</a:t>
            </a:r>
            <a:r>
              <a:rPr lang="en-US" sz="2800" dirty="0">
                <a:latin typeface="+mj-lt"/>
              </a:rPr>
              <a:t> Monthly check of invoices to see if payment has been received.</a:t>
            </a:r>
          </a:p>
          <a:p>
            <a:pPr marL="742950" lvl="1" indent="-285750">
              <a:buFont typeface="Arial" panose="020B0604020202020204" pitchFamily="34" charset="0"/>
              <a:buChar char="•"/>
            </a:pPr>
            <a:r>
              <a:rPr lang="en-US" sz="2800" b="1" dirty="0">
                <a:latin typeface="+mj-lt"/>
              </a:rPr>
              <a:t>Send Reminder:</a:t>
            </a:r>
            <a:r>
              <a:rPr lang="en-US" sz="2800" dirty="0">
                <a:latin typeface="+mj-lt"/>
              </a:rPr>
              <a:t> Sends a reminder to clients who haven't paid within two months.</a:t>
            </a:r>
          </a:p>
        </p:txBody>
      </p:sp>
    </p:spTree>
    <p:extLst>
      <p:ext uri="{BB962C8B-B14F-4D97-AF65-F5344CB8AC3E}">
        <p14:creationId xmlns:p14="http://schemas.microsoft.com/office/powerpoint/2010/main" val="59337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buFont typeface="Arial" panose="020B0604020202020204" pitchFamily="34" charset="0"/>
              <a:buChar char="•"/>
            </a:pPr>
            <a:r>
              <a:rPr lang="en-US" sz="2800" b="1" dirty="0">
                <a:latin typeface="+mj-lt"/>
              </a:rPr>
              <a:t>Data Stores: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Property File:</a:t>
            </a:r>
            <a:r>
              <a:rPr lang="en-US" sz="2800" dirty="0">
                <a:latin typeface="+mj-lt"/>
              </a:rPr>
              <a:t> Stores client and property details.</a:t>
            </a:r>
          </a:p>
          <a:p>
            <a:pPr marL="742950" lvl="1" indent="-285750">
              <a:lnSpc>
                <a:spcPct val="150000"/>
              </a:lnSpc>
              <a:buFont typeface="Arial" panose="020B0604020202020204" pitchFamily="34" charset="0"/>
              <a:buChar char="•"/>
            </a:pPr>
            <a:r>
              <a:rPr lang="en-US" sz="2800" b="1" dirty="0">
                <a:latin typeface="+mj-lt"/>
              </a:rPr>
              <a:t>Invoice File:</a:t>
            </a:r>
            <a:r>
              <a:rPr lang="en-US" sz="2800" dirty="0">
                <a:latin typeface="+mj-lt"/>
              </a:rPr>
              <a:t> Stores invoices and their statuses (issued, paid, archived).</a:t>
            </a:r>
          </a:p>
          <a:p>
            <a:pPr marL="742950" lvl="1" indent="-285750">
              <a:lnSpc>
                <a:spcPct val="150000"/>
              </a:lnSpc>
              <a:buFont typeface="Arial" panose="020B0604020202020204" pitchFamily="34" charset="0"/>
              <a:buChar char="•"/>
            </a:pPr>
            <a:r>
              <a:rPr lang="en-US" sz="2800" b="1" dirty="0">
                <a:latin typeface="+mj-lt"/>
              </a:rPr>
              <a:t>Reminder File:</a:t>
            </a:r>
            <a:r>
              <a:rPr lang="en-US" sz="2800" dirty="0">
                <a:latin typeface="+mj-lt"/>
              </a:rPr>
              <a:t> Stores reminders for unpaid invoices.</a:t>
            </a:r>
          </a:p>
          <a:p>
            <a:pPr>
              <a:lnSpc>
                <a:spcPct val="150000"/>
              </a:lnSpc>
            </a:pPr>
            <a:r>
              <a:rPr lang="en-US" sz="2800" dirty="0">
                <a:latin typeface="+mj-lt"/>
              </a:rPr>
              <a:t>In the Level 0 DFD, these processes will be connected with data stores and external entities through data flows.</a:t>
            </a:r>
          </a:p>
          <a:p>
            <a:pPr>
              <a:lnSpc>
                <a:spcPct val="150000"/>
              </a:lnSpc>
            </a:pPr>
            <a:r>
              <a:rPr lang="en-US" sz="2800" b="1" dirty="0">
                <a:latin typeface="+mj-lt"/>
              </a:rPr>
              <a:t>Step 3: Draw a Level 1 DFD for Any Selected Process from Level 0</a:t>
            </a:r>
          </a:p>
          <a:p>
            <a:pPr>
              <a:lnSpc>
                <a:spcPct val="150000"/>
              </a:lnSpc>
            </a:pPr>
            <a:r>
              <a:rPr lang="en-US" sz="2800" dirty="0">
                <a:latin typeface="+mj-lt"/>
              </a:rPr>
              <a:t>Select a process from the Level 0 DFD for further decomposition. Let's choose "3. Receive Payment."</a:t>
            </a:r>
          </a:p>
        </p:txBody>
      </p:sp>
    </p:spTree>
    <p:extLst>
      <p:ext uri="{BB962C8B-B14F-4D97-AF65-F5344CB8AC3E}">
        <p14:creationId xmlns:p14="http://schemas.microsoft.com/office/powerpoint/2010/main" val="322019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848302"/>
          </a:xfrm>
          <a:prstGeom prst="rect">
            <a:avLst/>
          </a:prstGeom>
          <a:noFill/>
        </p:spPr>
        <p:txBody>
          <a:bodyPr wrap="square">
            <a:spAutoFit/>
          </a:bodyPr>
          <a:lstStyle/>
          <a:p>
            <a:r>
              <a:rPr lang="en-US" sz="2800" b="1" dirty="0">
                <a:latin typeface="+mj-lt"/>
              </a:rPr>
              <a:t>Level 1 DFD for "Receive Payment":</a:t>
            </a:r>
            <a:endParaRPr lang="en-US" sz="2800" dirty="0">
              <a:latin typeface="+mj-lt"/>
            </a:endParaRP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Match Payment with Invoice:</a:t>
            </a:r>
            <a:r>
              <a:rPr lang="en-US" sz="2800" dirty="0">
                <a:latin typeface="+mj-lt"/>
              </a:rPr>
              <a:t> Checks if the received payment corresponds to an issued invoice.</a:t>
            </a:r>
          </a:p>
          <a:p>
            <a:pPr marL="742950" lvl="1" indent="-285750">
              <a:buFont typeface="Arial" panose="020B0604020202020204" pitchFamily="34" charset="0"/>
              <a:buChar char="•"/>
            </a:pPr>
            <a:r>
              <a:rPr lang="en-US" sz="2800" b="1" dirty="0">
                <a:latin typeface="+mj-lt"/>
              </a:rPr>
              <a:t>Stamp Invoice:</a:t>
            </a:r>
            <a:r>
              <a:rPr lang="en-US" sz="2800" dirty="0">
                <a:latin typeface="+mj-lt"/>
              </a:rPr>
              <a:t> Stamps the invoice as paid.</a:t>
            </a:r>
          </a:p>
          <a:p>
            <a:pPr marL="742950" lvl="1" indent="-285750">
              <a:buFont typeface="Arial" panose="020B0604020202020204" pitchFamily="34" charset="0"/>
              <a:buChar char="•"/>
            </a:pPr>
            <a:r>
              <a:rPr lang="en-US" sz="2800" b="1" dirty="0">
                <a:latin typeface="+mj-lt"/>
              </a:rPr>
              <a:t>Update Invoice Status:</a:t>
            </a:r>
            <a:r>
              <a:rPr lang="en-US" sz="2800" dirty="0">
                <a:latin typeface="+mj-lt"/>
              </a:rPr>
              <a:t> Updates the status of the invoice to "Paid."</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the stamped invoice.</a:t>
            </a:r>
          </a:p>
          <a:p>
            <a:pPr>
              <a:buFont typeface="Arial" panose="020B0604020202020204" pitchFamily="34" charset="0"/>
              <a:buChar char="•"/>
            </a:pPr>
            <a:r>
              <a:rPr lang="en-US" sz="2800" b="1" dirty="0">
                <a:latin typeface="+mj-lt"/>
              </a:rPr>
              <a:t>Data Stores:</a:t>
            </a:r>
            <a:endParaRPr lang="en-US" sz="2800" dirty="0">
              <a:latin typeface="+mj-lt"/>
            </a:endParaRPr>
          </a:p>
          <a:p>
            <a:pPr marL="742950" lvl="1" indent="-285750">
              <a:buFont typeface="Arial" panose="020B0604020202020204" pitchFamily="34" charset="0"/>
              <a:buChar char="•"/>
            </a:pPr>
            <a:r>
              <a:rPr lang="en-US" sz="2800" b="1" dirty="0">
                <a:latin typeface="+mj-lt"/>
              </a:rPr>
              <a:t>Invoice File:</a:t>
            </a:r>
            <a:r>
              <a:rPr lang="en-US" sz="2800" dirty="0">
                <a:latin typeface="+mj-lt"/>
              </a:rPr>
              <a:t> Stores the details of all issued invoices.</a:t>
            </a:r>
          </a:p>
          <a:p>
            <a:pPr marL="742950" lvl="1" indent="-285750">
              <a:buFont typeface="Arial" panose="020B0604020202020204" pitchFamily="34" charset="0"/>
              <a:buChar char="•"/>
            </a:pPr>
            <a:r>
              <a:rPr lang="en-US" sz="2800" b="1" dirty="0">
                <a:latin typeface="+mj-lt"/>
              </a:rPr>
              <a:t>Payment File:</a:t>
            </a:r>
            <a:r>
              <a:rPr lang="en-US" sz="2800" dirty="0">
                <a:latin typeface="+mj-lt"/>
              </a:rPr>
              <a:t> Stores the details of all received payments.</a:t>
            </a:r>
          </a:p>
          <a:p>
            <a:r>
              <a:rPr lang="en-US" sz="2800" dirty="0">
                <a:latin typeface="+mj-lt"/>
              </a:rPr>
              <a:t>The Level 1 DFD will show these detailed processes with connections to the relevant data stores and external entities.</a:t>
            </a:r>
          </a:p>
        </p:txBody>
      </p:sp>
    </p:spTree>
    <p:extLst>
      <p:ext uri="{BB962C8B-B14F-4D97-AF65-F5344CB8AC3E}">
        <p14:creationId xmlns:p14="http://schemas.microsoft.com/office/powerpoint/2010/main" val="229472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677656"/>
          </a:xfrm>
          <a:prstGeom prst="rect">
            <a:avLst/>
          </a:prstGeom>
          <a:noFill/>
        </p:spPr>
        <p:txBody>
          <a:bodyPr wrap="square">
            <a:spAutoFit/>
          </a:bodyPr>
          <a:lstStyle/>
          <a:p>
            <a:r>
              <a:rPr lang="en-US" sz="2800" b="1" dirty="0">
                <a:latin typeface="+mj-lt"/>
              </a:rPr>
              <a:t>Step 1: Decompose the Case Study Order System into Processes</a:t>
            </a:r>
          </a:p>
          <a:p>
            <a:r>
              <a:rPr lang="en-US" sz="2800" dirty="0">
                <a:latin typeface="+mj-lt"/>
              </a:rPr>
              <a:t>The case study order system provided in the first question shows a high-level interaction between the "Order System" and the external entities: "Customer," "Warehouse," and "Accounting."</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10002738"/>
          </a:xfrm>
          <a:prstGeom prst="rect">
            <a:avLst/>
          </a:prstGeom>
          <a:noFill/>
        </p:spPr>
        <p:txBody>
          <a:bodyPr wrap="square">
            <a:spAutoFit/>
          </a:bodyPr>
          <a:lstStyle/>
          <a:p>
            <a:r>
              <a:rPr lang="en-US" sz="2800" b="1" dirty="0">
                <a:latin typeface="+mj-lt"/>
              </a:rPr>
              <a:t>Step 4: Write a Data Dictionary for Any Selected DFD Element</a:t>
            </a:r>
          </a:p>
          <a:p>
            <a:r>
              <a:rPr lang="en-US" sz="2800" dirty="0">
                <a:latin typeface="+mj-lt"/>
              </a:rPr>
              <a:t>Choose one DFD element from the diagrams above. Let's choose the </a:t>
            </a:r>
            <a:r>
              <a:rPr lang="en-US" sz="2800" b="1" dirty="0">
                <a:latin typeface="+mj-lt"/>
              </a:rPr>
              <a:t>Invoice File</a:t>
            </a:r>
            <a:r>
              <a:rPr lang="en-US" sz="2800" dirty="0">
                <a:latin typeface="+mj-lt"/>
              </a:rPr>
              <a:t> for this example.</a:t>
            </a:r>
          </a:p>
          <a:p>
            <a:r>
              <a:rPr lang="en-US" sz="2800" b="1" dirty="0">
                <a:latin typeface="+mj-lt"/>
              </a:rPr>
              <a:t>Data Dictionary Entry for "Invoice File":</a:t>
            </a:r>
            <a:endParaRPr lang="en-US" sz="2800" dirty="0">
              <a:latin typeface="+mj-lt"/>
            </a:endParaRPr>
          </a:p>
          <a:p>
            <a:pPr>
              <a:buFont typeface="Arial" panose="020B0604020202020204" pitchFamily="34" charset="0"/>
              <a:buChar char="•"/>
            </a:pPr>
            <a:r>
              <a:rPr lang="en-US" sz="2800" b="1" dirty="0">
                <a:latin typeface="+mj-lt"/>
              </a:rPr>
              <a:t>Name:</a:t>
            </a:r>
            <a:r>
              <a:rPr lang="en-US" sz="2800" dirty="0">
                <a:latin typeface="+mj-lt"/>
              </a:rPr>
              <a:t> Invoice File</a:t>
            </a:r>
          </a:p>
          <a:p>
            <a:pPr>
              <a:buFont typeface="Arial" panose="020B0604020202020204" pitchFamily="34" charset="0"/>
              <a:buChar char="•"/>
            </a:pPr>
            <a:r>
              <a:rPr lang="en-US" sz="2800" b="1" dirty="0">
                <a:latin typeface="+mj-lt"/>
              </a:rPr>
              <a:t>Description:</a:t>
            </a:r>
            <a:r>
              <a:rPr lang="en-US" sz="2800" dirty="0">
                <a:latin typeface="+mj-lt"/>
              </a:rPr>
              <a:t> This file stores all invoices generated by the system. It includes the invoice number, client details, property details, amount due, date of issue, payment status, and any reminders sent.</a:t>
            </a:r>
          </a:p>
          <a:p>
            <a:pPr>
              <a:buFont typeface="Arial" panose="020B0604020202020204" pitchFamily="34" charset="0"/>
              <a:buChar char="•"/>
            </a:pPr>
            <a:r>
              <a:rPr lang="en-US" sz="2800" b="1" dirty="0">
                <a:latin typeface="+mj-lt"/>
              </a:rPr>
              <a:t>Type:</a:t>
            </a:r>
            <a:r>
              <a:rPr lang="en-US" sz="2800" dirty="0">
                <a:latin typeface="+mj-lt"/>
              </a:rPr>
              <a:t> Database Table</a:t>
            </a:r>
          </a:p>
          <a:p>
            <a:pPr>
              <a:buFont typeface="Arial" panose="020B0604020202020204" pitchFamily="34" charset="0"/>
              <a:buChar char="•"/>
            </a:pPr>
            <a:r>
              <a:rPr lang="en-US" sz="2800" b="1" dirty="0">
                <a:latin typeface="+mj-lt"/>
              </a:rPr>
              <a:t>Format:</a:t>
            </a:r>
            <a:r>
              <a:rPr lang="en-US" sz="2800" dirty="0">
                <a:latin typeface="+mj-lt"/>
              </a:rPr>
              <a:t> Each invoice is recorded as a row in the table with columns for Invoice ID, Client ID, Property ID, Amount, Issue Date, Due Date, Payment Status, and Reminder Sent.</a:t>
            </a:r>
          </a:p>
          <a:p>
            <a:pPr>
              <a:buFont typeface="Arial" panose="020B0604020202020204" pitchFamily="34" charset="0"/>
              <a:buChar char="•"/>
            </a:pPr>
            <a:r>
              <a:rPr lang="en-US" sz="2800" b="1" dirty="0">
                <a:latin typeface="+mj-lt"/>
              </a:rPr>
              <a:t>Usage:</a:t>
            </a:r>
            <a:r>
              <a:rPr lang="en-US" sz="2800" dirty="0">
                <a:latin typeface="+mj-lt"/>
              </a:rPr>
              <a:t> Used to track the status of all invoices. Accessed by processes such as "Generate Invoice," "Receive Payment," "Archive Invoice," and "Send Reminder."</a:t>
            </a:r>
          </a:p>
          <a:p>
            <a:pPr>
              <a:buFont typeface="Arial" panose="020B0604020202020204" pitchFamily="34" charset="0"/>
              <a:buChar char="•"/>
            </a:pPr>
            <a:r>
              <a:rPr lang="en-US" sz="2800" b="1" dirty="0">
                <a:latin typeface="+mj-lt"/>
              </a:rPr>
              <a:t>Access:</a:t>
            </a:r>
            <a:r>
              <a:rPr lang="en-US" sz="2800" dirty="0">
                <a:latin typeface="+mj-lt"/>
              </a:rPr>
              <a:t> Accessed by the Invoice System processes. Only authorized personnel can modify this data.</a:t>
            </a:r>
          </a:p>
        </p:txBody>
      </p:sp>
    </p:spTree>
    <p:extLst>
      <p:ext uri="{BB962C8B-B14F-4D97-AF65-F5344CB8AC3E}">
        <p14:creationId xmlns:p14="http://schemas.microsoft.com/office/powerpoint/2010/main" val="183583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6555641"/>
          </a:xfrm>
          <a:prstGeom prst="rect">
            <a:avLst/>
          </a:prstGeom>
          <a:noFill/>
        </p:spPr>
        <p:txBody>
          <a:bodyPr wrap="square">
            <a:spAutoFit/>
          </a:bodyPr>
          <a:lstStyle/>
          <a:p>
            <a:r>
              <a:rPr lang="en-US" sz="2800" b="1" dirty="0">
                <a:latin typeface="+mj-lt"/>
              </a:rPr>
              <a:t>Summary:</a:t>
            </a:r>
          </a:p>
          <a:p>
            <a:pPr>
              <a:buFont typeface="+mj-lt"/>
              <a:buAutoNum type="arabicPeriod"/>
            </a:pPr>
            <a:r>
              <a:rPr lang="en-US" sz="2800" b="1" dirty="0">
                <a:latin typeface="+mj-lt"/>
              </a:rPr>
              <a:t>Context Diagram</a:t>
            </a:r>
            <a:r>
              <a:rPr lang="en-US" sz="2800" dirty="0">
                <a:latin typeface="+mj-lt"/>
              </a:rPr>
              <a:t> shows the overall interaction between the Invoice System and external entities.</a:t>
            </a:r>
          </a:p>
          <a:p>
            <a:pPr>
              <a:buFont typeface="+mj-lt"/>
              <a:buAutoNum type="arabicPeriod"/>
            </a:pPr>
            <a:r>
              <a:rPr lang="en-US" sz="2800" b="1" dirty="0">
                <a:latin typeface="+mj-lt"/>
              </a:rPr>
              <a:t>Level 0 DFD</a:t>
            </a:r>
            <a:r>
              <a:rPr lang="en-US" sz="2800" dirty="0">
                <a:latin typeface="+mj-lt"/>
              </a:rPr>
              <a:t> breaks down the main processes involved in invoicing, payment receipt, and reminders.</a:t>
            </a:r>
          </a:p>
          <a:p>
            <a:pPr>
              <a:buFont typeface="+mj-lt"/>
              <a:buAutoNum type="arabicPeriod"/>
            </a:pPr>
            <a:r>
              <a:rPr lang="en-US" sz="2800" b="1" dirty="0">
                <a:latin typeface="+mj-lt"/>
              </a:rPr>
              <a:t>Level 1 DFD</a:t>
            </a:r>
            <a:r>
              <a:rPr lang="en-US" sz="2800" dirty="0">
                <a:latin typeface="+mj-lt"/>
              </a:rPr>
              <a:t> for "Receive Payment" further decomposes this process into more detailed steps.</a:t>
            </a:r>
          </a:p>
          <a:p>
            <a:pPr>
              <a:buFont typeface="+mj-lt"/>
              <a:buAutoNum type="arabicPeriod"/>
            </a:pPr>
            <a:r>
              <a:rPr lang="en-US" sz="2800" b="1" dirty="0">
                <a:latin typeface="+mj-lt"/>
              </a:rPr>
              <a:t>Data Dictionary</a:t>
            </a:r>
            <a:r>
              <a:rPr lang="en-US" sz="2800" dirty="0">
                <a:latin typeface="+mj-lt"/>
              </a:rPr>
              <a:t> entry for "Invoice File" provides detailed information on how this data store is structured and used.</a:t>
            </a:r>
          </a:p>
          <a:p>
            <a:r>
              <a:rPr lang="en-US" sz="2800" dirty="0">
                <a:latin typeface="+mj-lt"/>
              </a:rPr>
              <a:t>This approach provides a complete and clear understanding of the Estate Agency's invoicing process, from contract confirmation to payment and reminders.</a:t>
            </a:r>
          </a:p>
        </p:txBody>
      </p:sp>
    </p:spTree>
    <p:extLst>
      <p:ext uri="{BB962C8B-B14F-4D97-AF65-F5344CB8AC3E}">
        <p14:creationId xmlns:p14="http://schemas.microsoft.com/office/powerpoint/2010/main" val="103888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970318"/>
          </a:xfrm>
          <a:prstGeom prst="rect">
            <a:avLst/>
          </a:prstGeom>
          <a:noFill/>
        </p:spPr>
        <p:txBody>
          <a:bodyPr wrap="square">
            <a:spAutoFit/>
          </a:bodyPr>
          <a:lstStyle/>
          <a:p>
            <a:r>
              <a:rPr lang="en-US" sz="2800" b="1" dirty="0">
                <a:latin typeface="+mj-lt"/>
              </a:rPr>
              <a:t>Decomposition into Processes</a:t>
            </a:r>
          </a:p>
          <a:p>
            <a:r>
              <a:rPr lang="en-US" sz="2800" dirty="0">
                <a:latin typeface="+mj-lt"/>
              </a:rPr>
              <a:t>Here’s how the system can be decomposed into processes for a Level 0 Data Flow Diagram (DFD):</a:t>
            </a:r>
          </a:p>
          <a:p>
            <a:pPr>
              <a:buFont typeface="+mj-lt"/>
              <a:buAutoNum type="arabicPeriod"/>
            </a:pPr>
            <a:r>
              <a:rPr lang="en-US" sz="2800" b="1" dirty="0">
                <a:latin typeface="+mj-lt"/>
              </a:rPr>
              <a:t>Process 1: Place Order</a:t>
            </a:r>
            <a:endParaRPr lang="en-US" sz="2800" dirty="0">
              <a:latin typeface="+mj-lt"/>
            </a:endParaRPr>
          </a:p>
          <a:p>
            <a:pPr marL="914400" lvl="1" indent="-457200">
              <a:buFont typeface="Arial" panose="020B0604020202020204" pitchFamily="34" charset="0"/>
              <a:buChar char="•"/>
            </a:pPr>
            <a:r>
              <a:rPr lang="en-US" sz="2800" b="1" dirty="0">
                <a:latin typeface="+mj-lt"/>
              </a:rPr>
              <a:t>Input:</a:t>
            </a:r>
            <a:r>
              <a:rPr lang="en-US" sz="2800" dirty="0">
                <a:latin typeface="+mj-lt"/>
              </a:rPr>
              <a:t> Order (from Customer)</a:t>
            </a:r>
          </a:p>
          <a:p>
            <a:pPr marL="914400" lvl="1" indent="-457200">
              <a:buFont typeface="Arial" panose="020B0604020202020204" pitchFamily="34" charset="0"/>
              <a:buChar char="•"/>
            </a:pPr>
            <a:r>
              <a:rPr lang="en-US" sz="2800" b="1" dirty="0">
                <a:latin typeface="+mj-lt"/>
              </a:rPr>
              <a:t>Output:</a:t>
            </a:r>
            <a:r>
              <a:rPr lang="en-US" sz="2800" dirty="0">
                <a:latin typeface="+mj-lt"/>
              </a:rPr>
              <a:t> New Order Record (to Order Data Store), Order Confirmation (to Customer), Status Message (to Customer), Shipping Order (to Warehouse)</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5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Process 2: Verify Order</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Order Details (from Order Data Store), Purchase Order (from Accounting Department), Shipping Order (from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Order Confirmation (to Customer), Purchase Order (to Warehouse)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Process 3: Process Payment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Payment (from Customer), Purchase Order (from Verify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Payment Information (to Accounting Department), Invoice (to Customer)</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246769"/>
          </a:xfrm>
          <a:prstGeom prst="rect">
            <a:avLst/>
          </a:prstGeom>
          <a:noFill/>
        </p:spPr>
        <p:txBody>
          <a:bodyPr wrap="square">
            <a:spAutoFit/>
          </a:bodyPr>
          <a:lstStyle/>
          <a:p>
            <a:r>
              <a:rPr lang="en-US" sz="2800" b="1" dirty="0">
                <a:latin typeface="+mj-lt"/>
              </a:rPr>
              <a:t>4. Process 4: Update Stock and Inventory</a:t>
            </a:r>
            <a:endParaRPr lang="en-US" sz="2800" dirty="0">
              <a:latin typeface="+mj-lt"/>
            </a:endParaRPr>
          </a:p>
          <a:p>
            <a:pPr marL="457200" indent="-457200">
              <a:buFont typeface="Arial" panose="020B0604020202020204" pitchFamily="34" charset="0"/>
              <a:buChar char="•"/>
            </a:pPr>
            <a:r>
              <a:rPr lang="en-US" sz="2800" b="1" dirty="0">
                <a:latin typeface="+mj-lt"/>
              </a:rPr>
              <a:t>Input:</a:t>
            </a:r>
            <a:r>
              <a:rPr lang="en-US" sz="2800" dirty="0">
                <a:latin typeface="+mj-lt"/>
              </a:rPr>
              <a:t> Shipping Confirmation (from Warehouse), Stock Update (from Warehouse)</a:t>
            </a:r>
          </a:p>
          <a:p>
            <a:pPr marL="457200" indent="-457200">
              <a:buFont typeface="Arial" panose="020B0604020202020204" pitchFamily="34" charset="0"/>
              <a:buChar char="•"/>
            </a:pPr>
            <a:r>
              <a:rPr lang="en-US" sz="2800" b="1" dirty="0">
                <a:latin typeface="+mj-lt"/>
              </a:rPr>
              <a:t>Output:</a:t>
            </a:r>
            <a:r>
              <a:rPr lang="en-US" sz="2800" dirty="0">
                <a:latin typeface="+mj-lt"/>
              </a:rPr>
              <a:t> Inventory Reports (to Accounting), Acknowledgment (to Order System)</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5262979"/>
          </a:xfrm>
          <a:prstGeom prst="rect">
            <a:avLst/>
          </a:prstGeom>
          <a:noFill/>
        </p:spPr>
        <p:txBody>
          <a:bodyPr wrap="square">
            <a:spAutoFit/>
          </a:bodyPr>
          <a:lstStyle/>
          <a:p>
            <a:r>
              <a:rPr lang="en-US" sz="2800" b="1" dirty="0">
                <a:latin typeface="+mj-lt"/>
              </a:rPr>
              <a:t>Step 2: Develop a Level 0 Data Flow Diagram (DFD)</a:t>
            </a:r>
          </a:p>
          <a:p>
            <a:r>
              <a:rPr lang="en-US" sz="2800" dirty="0">
                <a:latin typeface="+mj-lt"/>
              </a:rPr>
              <a:t>A Level 0 DFD would include these processes interacting with data stores and external entities (Customer, Warehouse, and Accounting).</a:t>
            </a:r>
          </a:p>
          <a:p>
            <a:r>
              <a:rPr lang="en-US" sz="2800" b="1" dirty="0">
                <a:latin typeface="+mj-lt"/>
              </a:rPr>
              <a:t>Step 3: Write Data Directories</a:t>
            </a:r>
          </a:p>
          <a:p>
            <a:pPr>
              <a:buFont typeface="+mj-lt"/>
              <a:buAutoNum type="arabicPeriod"/>
            </a:pPr>
            <a:r>
              <a:rPr lang="en-US" sz="2800" b="1" dirty="0">
                <a:latin typeface="+mj-lt"/>
              </a:rPr>
              <a:t>Order Data Flow</a:t>
            </a:r>
            <a:endParaRPr lang="en-US" sz="2800" dirty="0">
              <a:latin typeface="+mj-lt"/>
            </a:endParaRPr>
          </a:p>
          <a:p>
            <a:pPr marL="914400" lvl="1" indent="-457200">
              <a:buFont typeface="Arial" panose="020B0604020202020204" pitchFamily="34" charset="0"/>
              <a:buChar char="•"/>
            </a:pPr>
            <a:r>
              <a:rPr lang="en-US" sz="2800" b="1" dirty="0">
                <a:latin typeface="+mj-lt"/>
              </a:rPr>
              <a:t>Source:</a:t>
            </a:r>
            <a:r>
              <a:rPr lang="en-US" sz="2800" dirty="0">
                <a:latin typeface="+mj-lt"/>
              </a:rPr>
              <a:t> Customer</a:t>
            </a:r>
          </a:p>
          <a:p>
            <a:pPr marL="914400" lvl="1" indent="-457200">
              <a:buFont typeface="Arial" panose="020B0604020202020204" pitchFamily="34" charset="0"/>
              <a:buChar char="•"/>
            </a:pPr>
            <a:r>
              <a:rPr lang="en-US" sz="2800" b="1" dirty="0">
                <a:latin typeface="+mj-lt"/>
              </a:rPr>
              <a:t>Destination:</a:t>
            </a:r>
            <a:r>
              <a:rPr lang="en-US" sz="2800" dirty="0">
                <a:latin typeface="+mj-lt"/>
              </a:rPr>
              <a:t> Place Order Process</a:t>
            </a:r>
          </a:p>
          <a:p>
            <a:pPr marL="914400" lvl="1" indent="-457200">
              <a:buFont typeface="Arial" panose="020B0604020202020204" pitchFamily="34" charset="0"/>
              <a:buChar char="•"/>
            </a:pPr>
            <a:r>
              <a:rPr lang="en-US" sz="2800" b="1" dirty="0">
                <a:latin typeface="+mj-lt"/>
              </a:rPr>
              <a:t>Description:</a:t>
            </a:r>
            <a:r>
              <a:rPr lang="en-US" sz="2800" dirty="0">
                <a:latin typeface="+mj-lt"/>
              </a:rPr>
              <a:t> Contains order details including customer information, items ordered, and quantity.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5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Payment Data Flow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Source:</a:t>
            </a:r>
            <a:r>
              <a:rPr kumimoji="0" lang="en-US" altLang="en-US" sz="2800" b="0" i="0" u="none" strike="noStrike" cap="none" normalizeH="0" baseline="0" dirty="0">
                <a:ln>
                  <a:noFill/>
                </a:ln>
                <a:solidFill>
                  <a:schemeClr val="tx1"/>
                </a:solidFill>
                <a:effectLst/>
                <a:latin typeface="+mj-lt"/>
              </a:rPr>
              <a:t>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Destination:</a:t>
            </a:r>
            <a:r>
              <a:rPr kumimoji="0" lang="en-US" altLang="en-US" sz="2800" b="0" i="0" u="none" strike="noStrike" cap="none" normalizeH="0" baseline="0" dirty="0">
                <a:ln>
                  <a:noFill/>
                </a:ln>
                <a:solidFill>
                  <a:schemeClr val="tx1"/>
                </a:solidFill>
                <a:effectLst/>
                <a:latin typeface="+mj-lt"/>
              </a:rPr>
              <a:t> Process Payment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Contains payment details such as payment method, amount, and customer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Selected Data Store: Order Data Store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Stores all the order details after the order is placed. It includes information on order status, items ordered, customer details, and order history.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This is a </a:t>
            </a:r>
            <a:r>
              <a:rPr lang="en-US" sz="2800" b="1" dirty="0">
                <a:latin typeface="+mj-lt"/>
              </a:rPr>
              <a:t>Level 0 DFD</a:t>
            </a:r>
            <a:r>
              <a:rPr lang="en-US" sz="2800" dirty="0">
                <a:latin typeface="+mj-lt"/>
              </a:rPr>
              <a:t>, which matches the requirement. It corresponds to the Level 0 DFD as it shows a high-level view of the system. It shows the major processes without diving into detailed subprocesses.</a:t>
            </a:r>
            <a:endParaRPr kumimoji="0" lang="en-US" altLang="en-US" sz="2800" b="0" i="0" u="none" strike="noStrike" cap="none" normalizeH="0" baseline="0" dirty="0">
              <a:ln>
                <a:noFill/>
              </a:ln>
              <a:solidFill>
                <a:schemeClr val="tx1"/>
              </a:solidFill>
              <a:effectLst/>
              <a:latin typeface="+mj-lt"/>
            </a:endParaRP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436</TotalTime>
  <Words>4157</Words>
  <Application>Microsoft Office PowerPoint</Application>
  <PresentationFormat>Custom</PresentationFormat>
  <Paragraphs>586</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145</cp:revision>
  <dcterms:created xsi:type="dcterms:W3CDTF">2024-07-26T23:28:23Z</dcterms:created>
  <dcterms:modified xsi:type="dcterms:W3CDTF">2024-08-21T00:42:19Z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