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61" r:id="rId5"/>
    <p:sldId id="257" r:id="rId6"/>
    <p:sldId id="264" r:id="rId7"/>
    <p:sldId id="265" r:id="rId8"/>
    <p:sldId id="266" r:id="rId9"/>
    <p:sldId id="267" r:id="rId10"/>
    <p:sldId id="268" r:id="rId11"/>
    <p:sldId id="269" r:id="rId12"/>
    <p:sldId id="258" r:id="rId13"/>
    <p:sldId id="259" r:id="rId14"/>
    <p:sldId id="260"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8" autoAdjust="0"/>
    <p:restoredTop sz="94660"/>
  </p:normalViewPr>
  <p:slideViewPr>
    <p:cSldViewPr>
      <p:cViewPr varScale="1">
        <p:scale>
          <a:sx n="45" d="100"/>
          <a:sy n="45" d="100"/>
        </p:scale>
        <p:origin x="211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www.vanguard.com/" TargetMode="External"/><Relationship Id="rId2" Type="http://schemas.openxmlformats.org/officeDocument/2006/relationships/hyperlink" Target="http://www.free-financial-advice.net/stock-market.htm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7157216"/>
          </a:xfrm>
          <a:prstGeom prst="rect">
            <a:avLst/>
          </a:prstGeom>
        </p:spPr>
        <p:txBody>
          <a:bodyPr vert="horz" wrap="square" lIns="0" tIns="12700" rIns="0" bIns="0" rtlCol="0">
            <a:spAutoFit/>
          </a:bodyPr>
          <a:lstStyle/>
          <a:p>
            <a:pPr marL="191770" marR="6350" algn="just">
              <a:lnSpc>
                <a:spcPct val="143300"/>
              </a:lnSpc>
              <a:spcBef>
                <a:spcPts val="100"/>
              </a:spcBef>
            </a:pPr>
            <a:r>
              <a:rPr lang="en-US" sz="2200" b="1" dirty="0">
                <a:latin typeface="+mj-lt"/>
                <a:cs typeface="Times New Roman"/>
              </a:rPr>
              <a:t>How do different software development methodologies impact the efficiency and success of IT projects in a real-world context?</a:t>
            </a:r>
          </a:p>
          <a:p>
            <a:pPr marL="191770" marR="6350" algn="just">
              <a:lnSpc>
                <a:spcPct val="143300"/>
              </a:lnSpc>
              <a:spcBef>
                <a:spcPts val="100"/>
              </a:spcBef>
            </a:pPr>
            <a:r>
              <a:rPr lang="en-US" sz="2000" dirty="0">
                <a:latin typeface="+mj-lt"/>
                <a:cs typeface="Times New Roman"/>
              </a:rPr>
              <a:t>Different software development methodologies, such as the Systems Development Life Cycle (SDLC), Agile Development, and Object-Oriented Analysis and Design, play a crucial role in determining the efficiency and success of IT projects. For instance, in a dynamic city like Sydney, where tech startups thrive, Agile methodologies may provide the flexibility and rapid iteration required to meet fast-changing market demands. Conversely, in more structured environments like government projects in Canberra, the thorough documentation and phased approach of the SDLC might be more suitable to ensure compliance and risk management. Understanding the strengths and limitations of each methodology allows IT professionals to tailor their approach to the specific needs of their projects, ultimately leading to better outcomes.</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512150"/>
          </a:xfrm>
          <a:prstGeom prst="rect">
            <a:avLst/>
          </a:prstGeom>
        </p:spPr>
        <p:txBody>
          <a:bodyPr vert="horz" wrap="square" lIns="0" tIns="12700" rIns="0" bIns="0" rtlCol="0">
            <a:spAutoFit/>
          </a:bodyPr>
          <a:lstStyle/>
          <a:p>
            <a:pPr marL="191770" marR="6350" algn="just">
              <a:lnSpc>
                <a:spcPct val="143300"/>
              </a:lnSpc>
              <a:spcBef>
                <a:spcPts val="100"/>
              </a:spcBef>
            </a:pPr>
            <a:r>
              <a:rPr lang="en-US" sz="2800" b="1" dirty="0">
                <a:latin typeface="+mj-lt"/>
                <a:cs typeface="Times New Roman"/>
              </a:rPr>
              <a:t>How does Object-Oriented Analysis and Design (OOAD) differ from traditional analysis and design methods?</a:t>
            </a:r>
          </a:p>
          <a:p>
            <a:pPr marL="191770" marR="6350" algn="just">
              <a:lnSpc>
                <a:spcPct val="143300"/>
              </a:lnSpc>
              <a:spcBef>
                <a:spcPts val="100"/>
              </a:spcBef>
            </a:pPr>
            <a:r>
              <a:rPr lang="en-US" sz="2800" dirty="0">
                <a:latin typeface="+mj-lt"/>
                <a:cs typeface="Times New Roman"/>
              </a:rPr>
              <a:t>OOAD focuses on identifying and organizing software components based on real-world objects, promoting reusability and scalability. Unlike traditional methods that may follow a linear approach, OOAD allows for more flexible and modular design.</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64125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3650743"/>
          </a:xfrm>
          <a:prstGeom prst="rect">
            <a:avLst/>
          </a:prstGeom>
        </p:spPr>
        <p:txBody>
          <a:bodyPr vert="horz" wrap="square" lIns="0" tIns="12700" rIns="0" bIns="0" rtlCol="0">
            <a:spAutoFit/>
          </a:bodyPr>
          <a:lstStyle/>
          <a:p>
            <a:pPr marL="191770" marR="6350" algn="just">
              <a:lnSpc>
                <a:spcPct val="143300"/>
              </a:lnSpc>
              <a:spcBef>
                <a:spcPts val="100"/>
              </a:spcBef>
            </a:pPr>
            <a:r>
              <a:rPr lang="en-US" sz="2800" dirty="0">
                <a:latin typeface="+mj-lt"/>
                <a:cs typeface="Times New Roman"/>
              </a:rPr>
              <a:t>In Canberra, a government agency used OOAD to develop a modular data management system. By modeling the system based on real-world entities like citizens, services, and transactions, they created a scalable system that could easily be expanded to accommodate new functionalities.</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386692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9029"/>
            <a:ext cx="1070610" cy="270510"/>
          </a:xfrm>
          <a:prstGeom prst="rect">
            <a:avLst/>
          </a:prstGeom>
        </p:spPr>
        <p:txBody>
          <a:bodyPr vert="horz" wrap="square" lIns="0" tIns="13335" rIns="0" bIns="0" rtlCol="0">
            <a:spAutoFit/>
          </a:bodyPr>
          <a:lstStyle/>
          <a:p>
            <a:pPr marL="12700">
              <a:lnSpc>
                <a:spcPct val="100000"/>
              </a:lnSpc>
              <a:spcBef>
                <a:spcPts val="105"/>
              </a:spcBef>
            </a:pPr>
            <a:r>
              <a:rPr sz="1600" b="1" dirty="0">
                <a:latin typeface="Times New Roman"/>
                <a:cs typeface="Times New Roman"/>
              </a:rPr>
              <a:t>Tutorial</a:t>
            </a:r>
            <a:r>
              <a:rPr sz="1600" b="1" spc="-60" dirty="0">
                <a:latin typeface="Times New Roman"/>
                <a:cs typeface="Times New Roman"/>
              </a:rPr>
              <a:t> </a:t>
            </a:r>
            <a:r>
              <a:rPr sz="1600" b="1" spc="-25" dirty="0">
                <a:latin typeface="Times New Roman"/>
                <a:cs typeface="Times New Roman"/>
              </a:rPr>
              <a:t>02:</a:t>
            </a:r>
            <a:endParaRPr sz="1600">
              <a:latin typeface="Times New Roman"/>
              <a:cs typeface="Times New Roman"/>
            </a:endParaRPr>
          </a:p>
        </p:txBody>
      </p:sp>
      <p:sp>
        <p:nvSpPr>
          <p:cNvPr id="3" name="object 3"/>
          <p:cNvSpPr txBox="1"/>
          <p:nvPr/>
        </p:nvSpPr>
        <p:spPr>
          <a:xfrm>
            <a:off x="0" y="450592"/>
            <a:ext cx="7556500" cy="3192477"/>
          </a:xfrm>
          <a:prstGeom prst="rect">
            <a:avLst/>
          </a:prstGeom>
        </p:spPr>
        <p:txBody>
          <a:bodyPr vert="horz" wrap="square" lIns="0" tIns="20320" rIns="0" bIns="0" rtlCol="0">
            <a:spAutoFit/>
          </a:bodyPr>
          <a:lstStyle/>
          <a:p>
            <a:pPr marL="12700" marR="55880">
              <a:lnSpc>
                <a:spcPct val="95800"/>
              </a:lnSpc>
              <a:spcBef>
                <a:spcPts val="160"/>
              </a:spcBef>
            </a:pPr>
            <a:r>
              <a:rPr sz="1500" dirty="0">
                <a:latin typeface="+mj-lt"/>
                <a:cs typeface="Times New Roman"/>
              </a:rPr>
              <a:t>Carson,</a:t>
            </a:r>
            <a:r>
              <a:rPr sz="1500" spc="-15" dirty="0">
                <a:latin typeface="+mj-lt"/>
                <a:cs typeface="Times New Roman"/>
              </a:rPr>
              <a:t> </a:t>
            </a:r>
            <a:r>
              <a:rPr sz="1500" dirty="0">
                <a:latin typeface="+mj-lt"/>
                <a:cs typeface="Times New Roman"/>
              </a:rPr>
              <a:t>who</a:t>
            </a:r>
            <a:r>
              <a:rPr sz="1500" spc="-20" dirty="0">
                <a:latin typeface="+mj-lt"/>
                <a:cs typeface="Times New Roman"/>
              </a:rPr>
              <a:t> </a:t>
            </a:r>
            <a:r>
              <a:rPr sz="1500" dirty="0">
                <a:latin typeface="+mj-lt"/>
                <a:cs typeface="Times New Roman"/>
              </a:rPr>
              <a:t>is</a:t>
            </a:r>
            <a:r>
              <a:rPr sz="1500" spc="-15"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member</a:t>
            </a:r>
            <a:r>
              <a:rPr sz="1500" spc="-15" dirty="0">
                <a:latin typeface="+mj-lt"/>
                <a:cs typeface="Times New Roman"/>
              </a:rPr>
              <a:t> </a:t>
            </a:r>
            <a:r>
              <a:rPr sz="1500" dirty="0">
                <a:latin typeface="+mj-lt"/>
                <a:cs typeface="Times New Roman"/>
              </a:rPr>
              <a:t>of</a:t>
            </a:r>
            <a:r>
              <a:rPr sz="1500" spc="-25"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human</a:t>
            </a:r>
            <a:r>
              <a:rPr sz="1500" i="1" spc="-20" dirty="0">
                <a:latin typeface="+mj-lt"/>
                <a:cs typeface="Times New Roman"/>
              </a:rPr>
              <a:t> </a:t>
            </a:r>
            <a:r>
              <a:rPr sz="1500" i="1" dirty="0">
                <a:latin typeface="+mj-lt"/>
                <a:cs typeface="Times New Roman"/>
              </a:rPr>
              <a:t>resources</a:t>
            </a:r>
            <a:r>
              <a:rPr sz="1500" i="1" spc="-15" dirty="0">
                <a:latin typeface="+mj-lt"/>
                <a:cs typeface="Times New Roman"/>
              </a:rPr>
              <a:t> </a:t>
            </a:r>
            <a:r>
              <a:rPr sz="1500" i="1" dirty="0">
                <a:latin typeface="+mj-lt"/>
                <a:cs typeface="Times New Roman"/>
              </a:rPr>
              <a:t>department</a:t>
            </a:r>
            <a:r>
              <a:rPr sz="1500" i="1" spc="-20" dirty="0">
                <a:latin typeface="+mj-lt"/>
                <a:cs typeface="Times New Roman"/>
              </a:rPr>
              <a:t> </a:t>
            </a:r>
            <a:r>
              <a:rPr sz="1500" i="1" dirty="0">
                <a:latin typeface="+mj-lt"/>
                <a:cs typeface="Times New Roman"/>
              </a:rPr>
              <a:t>at</a:t>
            </a:r>
            <a:r>
              <a:rPr sz="1500" i="1" spc="-15"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Elrod</a:t>
            </a:r>
            <a:r>
              <a:rPr sz="1500" i="1" spc="-15" dirty="0">
                <a:latin typeface="+mj-lt"/>
                <a:cs typeface="Times New Roman"/>
              </a:rPr>
              <a:t> </a:t>
            </a:r>
            <a:r>
              <a:rPr sz="1500" i="1" spc="-10" dirty="0">
                <a:latin typeface="+mj-lt"/>
                <a:cs typeface="Times New Roman"/>
              </a:rPr>
              <a:t>Manufacturing </a:t>
            </a:r>
            <a:r>
              <a:rPr sz="1500" i="1" dirty="0">
                <a:latin typeface="+mj-lt"/>
                <a:cs typeface="Times New Roman"/>
              </a:rPr>
              <a:t>Company</a:t>
            </a:r>
            <a:r>
              <a:rPr sz="1500" i="1" spc="-20" dirty="0">
                <a:latin typeface="+mj-lt"/>
                <a:cs typeface="Times New Roman"/>
              </a:rPr>
              <a:t> </a:t>
            </a:r>
            <a:r>
              <a:rPr sz="1500" i="1" dirty="0">
                <a:latin typeface="+mj-lt"/>
                <a:cs typeface="Times New Roman"/>
              </a:rPr>
              <a:t>plant</a:t>
            </a:r>
            <a:r>
              <a:rPr sz="1500" i="1" spc="-20" dirty="0">
                <a:latin typeface="+mj-lt"/>
                <a:cs typeface="Times New Roman"/>
              </a:rPr>
              <a:t> </a:t>
            </a:r>
            <a:r>
              <a:rPr sz="1500" i="1" dirty="0">
                <a:latin typeface="+mj-lt"/>
                <a:cs typeface="Times New Roman"/>
              </a:rPr>
              <a:t>is</a:t>
            </a:r>
            <a:r>
              <a:rPr sz="1500" i="1" spc="-20" dirty="0">
                <a:latin typeface="+mj-lt"/>
                <a:cs typeface="Times New Roman"/>
              </a:rPr>
              <a:t> </a:t>
            </a:r>
            <a:r>
              <a:rPr sz="1500" i="1" dirty="0">
                <a:latin typeface="+mj-lt"/>
                <a:cs typeface="Times New Roman"/>
              </a:rPr>
              <a:t>constantly</a:t>
            </a:r>
            <a:r>
              <a:rPr sz="1500" i="1" spc="-20" dirty="0">
                <a:latin typeface="+mj-lt"/>
                <a:cs typeface="Times New Roman"/>
              </a:rPr>
              <a:t> </a:t>
            </a:r>
            <a:r>
              <a:rPr sz="1500" i="1" dirty="0">
                <a:latin typeface="+mj-lt"/>
                <a:cs typeface="Times New Roman"/>
              </a:rPr>
              <a:t>being</a:t>
            </a:r>
            <a:r>
              <a:rPr sz="1500" i="1" spc="-20" dirty="0">
                <a:latin typeface="+mj-lt"/>
                <a:cs typeface="Times New Roman"/>
              </a:rPr>
              <a:t> </a:t>
            </a:r>
            <a:r>
              <a:rPr sz="1500" i="1" dirty="0">
                <a:latin typeface="+mj-lt"/>
                <a:cs typeface="Times New Roman"/>
              </a:rPr>
              <a:t>asked</a:t>
            </a:r>
            <a:r>
              <a:rPr sz="1500" i="1" spc="-20" dirty="0">
                <a:latin typeface="+mj-lt"/>
                <a:cs typeface="Times New Roman"/>
              </a:rPr>
              <a:t> </a:t>
            </a:r>
            <a:r>
              <a:rPr sz="1500" i="1" dirty="0">
                <a:latin typeface="+mj-lt"/>
                <a:cs typeface="Times New Roman"/>
              </a:rPr>
              <a:t>by</a:t>
            </a:r>
            <a:r>
              <a:rPr sz="1500" i="1" spc="-2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how</a:t>
            </a:r>
            <a:r>
              <a:rPr sz="1500" i="1" spc="-20" dirty="0">
                <a:latin typeface="+mj-lt"/>
                <a:cs typeface="Times New Roman"/>
              </a:rPr>
              <a:t> </a:t>
            </a:r>
            <a:r>
              <a:rPr sz="1500" i="1" dirty="0">
                <a:latin typeface="+mj-lt"/>
                <a:cs typeface="Times New Roman"/>
              </a:rPr>
              <a:t>much</a:t>
            </a:r>
            <a:r>
              <a:rPr sz="1500" i="1" spc="-20" dirty="0">
                <a:latin typeface="+mj-lt"/>
                <a:cs typeface="Times New Roman"/>
              </a:rPr>
              <a:t> </a:t>
            </a:r>
            <a:r>
              <a:rPr sz="1500" i="1" dirty="0">
                <a:latin typeface="+mj-lt"/>
                <a:cs typeface="Times New Roman"/>
              </a:rPr>
              <a:t>is</a:t>
            </a:r>
            <a:r>
              <a:rPr sz="1500" i="1" spc="-20" dirty="0">
                <a:latin typeface="+mj-lt"/>
                <a:cs typeface="Times New Roman"/>
              </a:rPr>
              <a:t> </a:t>
            </a:r>
            <a:r>
              <a:rPr sz="1500" i="1" dirty="0">
                <a:latin typeface="+mj-lt"/>
                <a:cs typeface="Times New Roman"/>
              </a:rPr>
              <a:t>taken</a:t>
            </a:r>
            <a:r>
              <a:rPr sz="1500" i="1" spc="-20" dirty="0">
                <a:latin typeface="+mj-lt"/>
                <a:cs typeface="Times New Roman"/>
              </a:rPr>
              <a:t> </a:t>
            </a:r>
            <a:r>
              <a:rPr sz="1500" i="1" dirty="0">
                <a:latin typeface="+mj-lt"/>
                <a:cs typeface="Times New Roman"/>
              </a:rPr>
              <a:t>out</a:t>
            </a:r>
            <a:r>
              <a:rPr sz="1500" i="1" spc="-15" dirty="0">
                <a:latin typeface="+mj-lt"/>
                <a:cs typeface="Times New Roman"/>
              </a:rPr>
              <a:t> </a:t>
            </a:r>
            <a:r>
              <a:rPr sz="1500" i="1" dirty="0">
                <a:latin typeface="+mj-lt"/>
                <a:cs typeface="Times New Roman"/>
              </a:rPr>
              <a:t>of</a:t>
            </a:r>
            <a:r>
              <a:rPr sz="1500" i="1" spc="-20" dirty="0">
                <a:latin typeface="+mj-lt"/>
                <a:cs typeface="Times New Roman"/>
              </a:rPr>
              <a:t> </a:t>
            </a:r>
            <a:r>
              <a:rPr sz="1500" i="1" spc="-10" dirty="0">
                <a:latin typeface="+mj-lt"/>
                <a:cs typeface="Times New Roman"/>
              </a:rPr>
              <a:t>their </a:t>
            </a:r>
            <a:r>
              <a:rPr sz="1500" i="1" dirty="0">
                <a:latin typeface="+mj-lt"/>
                <a:cs typeface="Times New Roman"/>
              </a:rPr>
              <a:t>paychecks</a:t>
            </a:r>
            <a:r>
              <a:rPr sz="1500" i="1" spc="-40" dirty="0">
                <a:latin typeface="+mj-lt"/>
                <a:cs typeface="Times New Roman"/>
              </a:rPr>
              <a:t> </a:t>
            </a:r>
            <a:r>
              <a:rPr sz="1500" i="1" dirty="0">
                <a:latin typeface="+mj-lt"/>
                <a:cs typeface="Times New Roman"/>
              </a:rPr>
              <a:t>for</a:t>
            </a:r>
            <a:r>
              <a:rPr sz="1500" i="1" spc="-35" dirty="0">
                <a:latin typeface="+mj-lt"/>
                <a:cs typeface="Times New Roman"/>
              </a:rPr>
              <a:t> </a:t>
            </a:r>
            <a:r>
              <a:rPr sz="1500" i="1" dirty="0">
                <a:latin typeface="+mj-lt"/>
                <a:cs typeface="Times New Roman"/>
              </a:rPr>
              <a:t>insurance,</a:t>
            </a:r>
            <a:r>
              <a:rPr sz="1500" i="1" spc="-40" dirty="0">
                <a:latin typeface="+mj-lt"/>
                <a:cs typeface="Times New Roman"/>
              </a:rPr>
              <a:t> </a:t>
            </a:r>
            <a:r>
              <a:rPr sz="1500" i="1" dirty="0">
                <a:latin typeface="+mj-lt"/>
                <a:cs typeface="Times New Roman"/>
              </a:rPr>
              <a:t>taxes,</a:t>
            </a:r>
            <a:r>
              <a:rPr sz="1500" i="1" spc="-35" dirty="0">
                <a:latin typeface="+mj-lt"/>
                <a:cs typeface="Times New Roman"/>
              </a:rPr>
              <a:t> </a:t>
            </a:r>
            <a:r>
              <a:rPr sz="1500" i="1" dirty="0">
                <a:latin typeface="+mj-lt"/>
                <a:cs typeface="Times New Roman"/>
              </a:rPr>
              <a:t>medical,</a:t>
            </a:r>
            <a:r>
              <a:rPr sz="1500" i="1" spc="-40" dirty="0">
                <a:latin typeface="+mj-lt"/>
                <a:cs typeface="Times New Roman"/>
              </a:rPr>
              <a:t> </a:t>
            </a:r>
            <a:r>
              <a:rPr sz="1500" i="1" dirty="0">
                <a:latin typeface="+mj-lt"/>
                <a:cs typeface="Times New Roman"/>
              </a:rPr>
              <a:t>mandatory</a:t>
            </a:r>
            <a:r>
              <a:rPr sz="1500" i="1" spc="-35" dirty="0">
                <a:latin typeface="+mj-lt"/>
                <a:cs typeface="Times New Roman"/>
              </a:rPr>
              <a:t> </a:t>
            </a:r>
            <a:r>
              <a:rPr sz="1500" i="1" dirty="0">
                <a:latin typeface="+mj-lt"/>
                <a:cs typeface="Times New Roman"/>
              </a:rPr>
              <a:t>retirement,</a:t>
            </a:r>
            <a:r>
              <a:rPr sz="1500" i="1" spc="-40" dirty="0">
                <a:latin typeface="+mj-lt"/>
                <a:cs typeface="Times New Roman"/>
              </a:rPr>
              <a:t> </a:t>
            </a:r>
            <a:r>
              <a:rPr sz="1500" i="1" dirty="0">
                <a:latin typeface="+mj-lt"/>
                <a:cs typeface="Times New Roman"/>
              </a:rPr>
              <a:t>and</a:t>
            </a:r>
            <a:r>
              <a:rPr sz="1500" i="1" spc="-35" dirty="0">
                <a:latin typeface="+mj-lt"/>
                <a:cs typeface="Times New Roman"/>
              </a:rPr>
              <a:t> </a:t>
            </a:r>
            <a:r>
              <a:rPr sz="1500" i="1" dirty="0">
                <a:latin typeface="+mj-lt"/>
                <a:cs typeface="Times New Roman"/>
              </a:rPr>
              <a:t>voluntary</a:t>
            </a:r>
            <a:r>
              <a:rPr sz="1500" i="1" spc="-40" dirty="0">
                <a:latin typeface="+mj-lt"/>
                <a:cs typeface="Times New Roman"/>
              </a:rPr>
              <a:t> </a:t>
            </a:r>
            <a:r>
              <a:rPr sz="1500" i="1" dirty="0">
                <a:latin typeface="+mj-lt"/>
                <a:cs typeface="Times New Roman"/>
              </a:rPr>
              <a:t>retirement.</a:t>
            </a:r>
            <a:r>
              <a:rPr sz="1500" i="1" spc="-35" dirty="0">
                <a:latin typeface="+mj-lt"/>
                <a:cs typeface="Times New Roman"/>
              </a:rPr>
              <a:t> </a:t>
            </a:r>
            <a:r>
              <a:rPr sz="1500" i="1" spc="-25" dirty="0">
                <a:latin typeface="+mj-lt"/>
                <a:cs typeface="Times New Roman"/>
              </a:rPr>
              <a:t>“It </a:t>
            </a:r>
            <a:r>
              <a:rPr sz="1500" i="1" dirty="0">
                <a:latin typeface="+mj-lt"/>
                <a:cs typeface="Times New Roman"/>
              </a:rPr>
              <a:t>takes</a:t>
            </a:r>
            <a:r>
              <a:rPr sz="1500" i="1" spc="-15" dirty="0">
                <a:latin typeface="+mj-lt"/>
                <a:cs typeface="Times New Roman"/>
              </a:rPr>
              <a:t> </a:t>
            </a:r>
            <a:r>
              <a:rPr sz="1500" i="1" dirty="0">
                <a:latin typeface="+mj-lt"/>
                <a:cs typeface="Times New Roman"/>
              </a:rPr>
              <a:t>up</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few</a:t>
            </a:r>
            <a:r>
              <a:rPr sz="1500" i="1" spc="-10" dirty="0">
                <a:latin typeface="+mj-lt"/>
                <a:cs typeface="Times New Roman"/>
              </a:rPr>
              <a:t> </a:t>
            </a:r>
            <a:r>
              <a:rPr sz="1500" i="1" dirty="0">
                <a:latin typeface="+mj-lt"/>
                <a:cs typeface="Times New Roman"/>
              </a:rPr>
              <a:t>hours</a:t>
            </a:r>
            <a:r>
              <a:rPr sz="1500" i="1" spc="-15" dirty="0">
                <a:latin typeface="+mj-lt"/>
                <a:cs typeface="Times New Roman"/>
              </a:rPr>
              <a:t> </a:t>
            </a:r>
            <a:r>
              <a:rPr sz="1500" i="1" dirty="0">
                <a:latin typeface="+mj-lt"/>
                <a:cs typeface="Times New Roman"/>
              </a:rPr>
              <a:t>every</a:t>
            </a:r>
            <a:r>
              <a:rPr sz="1500" i="1" spc="-15" dirty="0">
                <a:latin typeface="+mj-lt"/>
                <a:cs typeface="Times New Roman"/>
              </a:rPr>
              <a:t> </a:t>
            </a:r>
            <a:r>
              <a:rPr sz="1500" i="1" dirty="0">
                <a:latin typeface="+mj-lt"/>
                <a:cs typeface="Times New Roman"/>
              </a:rPr>
              <a:t>day,”</a:t>
            </a:r>
            <a:r>
              <a:rPr sz="1500" i="1" spc="-15" dirty="0">
                <a:latin typeface="+mj-lt"/>
                <a:cs typeface="Times New Roman"/>
              </a:rPr>
              <a:t> </a:t>
            </a:r>
            <a:r>
              <a:rPr sz="1500" i="1" dirty="0">
                <a:latin typeface="+mj-lt"/>
                <a:cs typeface="Times New Roman"/>
              </a:rPr>
              <a:t>says</a:t>
            </a:r>
            <a:r>
              <a:rPr sz="1500" i="1" spc="-10" dirty="0">
                <a:latin typeface="+mj-lt"/>
                <a:cs typeface="Times New Roman"/>
              </a:rPr>
              <a:t> Carson.</a:t>
            </a:r>
            <a:endParaRPr sz="1500" dirty="0">
              <a:latin typeface="+mj-lt"/>
              <a:cs typeface="Times New Roman"/>
            </a:endParaRPr>
          </a:p>
          <a:p>
            <a:pPr marL="12700" marR="23495">
              <a:lnSpc>
                <a:spcPct val="96100"/>
              </a:lnSpc>
              <a:spcBef>
                <a:spcPts val="1250"/>
              </a:spcBef>
            </a:pPr>
            <a:r>
              <a:rPr sz="1500" i="1" dirty="0">
                <a:latin typeface="+mj-lt"/>
                <a:cs typeface="Times New Roman"/>
              </a:rPr>
              <a:t>He</a:t>
            </a:r>
            <a:r>
              <a:rPr sz="1500" i="1" spc="-20" dirty="0">
                <a:latin typeface="+mj-lt"/>
                <a:cs typeface="Times New Roman"/>
              </a:rPr>
              <a:t> </a:t>
            </a:r>
            <a:r>
              <a:rPr sz="1500" i="1" dirty="0">
                <a:latin typeface="+mj-lt"/>
                <a:cs typeface="Times New Roman"/>
              </a:rPr>
              <a:t>would</a:t>
            </a:r>
            <a:r>
              <a:rPr sz="1500" i="1" spc="-15" dirty="0">
                <a:latin typeface="+mj-lt"/>
                <a:cs typeface="Times New Roman"/>
              </a:rPr>
              <a:t> </a:t>
            </a:r>
            <a:r>
              <a:rPr sz="1500" i="1" dirty="0">
                <a:latin typeface="+mj-lt"/>
                <a:cs typeface="Times New Roman"/>
              </a:rPr>
              <a:t>like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Web</a:t>
            </a:r>
            <a:r>
              <a:rPr sz="1500" i="1" spc="-20"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that</a:t>
            </a:r>
            <a:r>
              <a:rPr sz="1500" i="1" spc="-15" dirty="0">
                <a:latin typeface="+mj-lt"/>
                <a:cs typeface="Times New Roman"/>
              </a:rPr>
              <a:t> </a:t>
            </a:r>
            <a:r>
              <a:rPr sz="1500" i="1" dirty="0">
                <a:latin typeface="+mj-lt"/>
                <a:cs typeface="Times New Roman"/>
              </a:rPr>
              <a:t>would</a:t>
            </a:r>
            <a:r>
              <a:rPr sz="1500" i="1" spc="-15" dirty="0">
                <a:latin typeface="+mj-lt"/>
                <a:cs typeface="Times New Roman"/>
              </a:rPr>
              <a:t> </a:t>
            </a:r>
            <a:r>
              <a:rPr sz="1500" i="1" dirty="0">
                <a:latin typeface="+mj-lt"/>
                <a:cs typeface="Times New Roman"/>
              </a:rPr>
              <a:t>allow</a:t>
            </a:r>
            <a:r>
              <a:rPr sz="1500" i="1" spc="-20" dirty="0">
                <a:latin typeface="+mj-lt"/>
                <a:cs typeface="Times New Roman"/>
              </a:rPr>
              <a:t> </a:t>
            </a:r>
            <a:r>
              <a:rPr sz="1500" i="1" dirty="0">
                <a:latin typeface="+mj-lt"/>
                <a:cs typeface="Times New Roman"/>
              </a:rPr>
              <a:t>employees</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secure</a:t>
            </a:r>
            <a:r>
              <a:rPr sz="1500" i="1" spc="-20" dirty="0">
                <a:latin typeface="+mj-lt"/>
                <a:cs typeface="Times New Roman"/>
              </a:rPr>
              <a:t> </a:t>
            </a:r>
            <a:r>
              <a:rPr sz="1500" i="1" dirty="0">
                <a:latin typeface="+mj-lt"/>
                <a:cs typeface="Times New Roman"/>
              </a:rPr>
              <a:t>logon</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view</a:t>
            </a:r>
            <a:r>
              <a:rPr sz="1500" i="1" spc="-15" dirty="0">
                <a:latin typeface="+mj-lt"/>
                <a:cs typeface="Times New Roman"/>
              </a:rPr>
              <a:t> </a:t>
            </a:r>
            <a:r>
              <a:rPr sz="1500" i="1" spc="-25" dirty="0">
                <a:latin typeface="+mj-lt"/>
                <a:cs typeface="Times New Roman"/>
              </a:rPr>
              <a:t>the </a:t>
            </a:r>
            <a:r>
              <a:rPr sz="1500" i="1" dirty="0">
                <a:latin typeface="+mj-lt"/>
                <a:cs typeface="Times New Roman"/>
              </a:rPr>
              <a:t>information.</a:t>
            </a:r>
            <a:r>
              <a:rPr sz="1500" i="1" spc="-20" dirty="0">
                <a:latin typeface="+mj-lt"/>
                <a:cs typeface="Times New Roman"/>
              </a:rPr>
              <a:t> </a:t>
            </a:r>
            <a:r>
              <a:rPr sz="1500" i="1" dirty="0">
                <a:latin typeface="+mj-lt"/>
                <a:cs typeface="Times New Roman"/>
              </a:rPr>
              <a:t>Carson</a:t>
            </a:r>
            <a:r>
              <a:rPr sz="1500" i="1" spc="-20" dirty="0">
                <a:latin typeface="+mj-lt"/>
                <a:cs typeface="Times New Roman"/>
              </a:rPr>
              <a:t> </a:t>
            </a:r>
            <a:r>
              <a:rPr sz="1500" i="1" dirty="0">
                <a:latin typeface="+mj-lt"/>
                <a:cs typeface="Times New Roman"/>
              </a:rPr>
              <a:t>wants</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interface</a:t>
            </a:r>
            <a:r>
              <a:rPr sz="1500" i="1" spc="-20" dirty="0">
                <a:latin typeface="+mj-lt"/>
                <a:cs typeface="Times New Roman"/>
              </a:rPr>
              <a:t> </a:t>
            </a:r>
            <a:r>
              <a:rPr sz="1500" i="1" dirty="0">
                <a:latin typeface="+mj-lt"/>
                <a:cs typeface="Times New Roman"/>
              </a:rPr>
              <a:t>with</a:t>
            </a:r>
            <a:r>
              <a:rPr sz="1500" i="1" spc="-20" dirty="0">
                <a:latin typeface="+mj-lt"/>
                <a:cs typeface="Times New Roman"/>
              </a:rPr>
              <a:t> </a:t>
            </a:r>
            <a:r>
              <a:rPr sz="1500" i="1" dirty="0">
                <a:latin typeface="+mj-lt"/>
                <a:cs typeface="Times New Roman"/>
              </a:rPr>
              <a:t>health</a:t>
            </a:r>
            <a:r>
              <a:rPr sz="1500" i="1" spc="-20" dirty="0">
                <a:latin typeface="+mj-lt"/>
                <a:cs typeface="Times New Roman"/>
              </a:rPr>
              <a:t> </a:t>
            </a:r>
            <a:r>
              <a:rPr sz="1500" i="1" dirty="0">
                <a:latin typeface="+mj-lt"/>
                <a:cs typeface="Times New Roman"/>
              </a:rPr>
              <a:t>and</a:t>
            </a:r>
            <a:r>
              <a:rPr sz="1500" i="1" spc="-15" dirty="0">
                <a:latin typeface="+mj-lt"/>
                <a:cs typeface="Times New Roman"/>
              </a:rPr>
              <a:t> </a:t>
            </a:r>
            <a:r>
              <a:rPr sz="1500" i="1" dirty="0">
                <a:latin typeface="+mj-lt"/>
                <a:cs typeface="Times New Roman"/>
              </a:rPr>
              <a:t>dental</a:t>
            </a:r>
            <a:r>
              <a:rPr sz="1500" i="1" spc="-20" dirty="0">
                <a:latin typeface="+mj-lt"/>
                <a:cs typeface="Times New Roman"/>
              </a:rPr>
              <a:t> </a:t>
            </a:r>
            <a:r>
              <a:rPr sz="1500" i="1" spc="-10" dirty="0">
                <a:latin typeface="+mj-lt"/>
                <a:cs typeface="Times New Roman"/>
              </a:rPr>
              <a:t>insurance</a:t>
            </a:r>
            <a:r>
              <a:rPr sz="1500" i="1" spc="500" dirty="0">
                <a:latin typeface="+mj-lt"/>
                <a:cs typeface="Times New Roman"/>
              </a:rPr>
              <a:t> </a:t>
            </a:r>
            <a:r>
              <a:rPr sz="1500" i="1" dirty="0">
                <a:latin typeface="+mj-lt"/>
                <a:cs typeface="Times New Roman"/>
              </a:rPr>
              <a:t>companies</a:t>
            </a:r>
            <a:r>
              <a:rPr sz="1500" i="1" spc="-25" dirty="0">
                <a:latin typeface="+mj-lt"/>
                <a:cs typeface="Times New Roman"/>
              </a:rPr>
              <a:t> </a:t>
            </a:r>
            <a:r>
              <a:rPr sz="1500" i="1" dirty="0">
                <a:latin typeface="+mj-lt"/>
                <a:cs typeface="Times New Roman"/>
              </a:rPr>
              <a:t>to</a:t>
            </a:r>
            <a:r>
              <a:rPr sz="1500" i="1" spc="-25" dirty="0">
                <a:latin typeface="+mj-lt"/>
                <a:cs typeface="Times New Roman"/>
              </a:rPr>
              <a:t> </a:t>
            </a:r>
            <a:r>
              <a:rPr sz="1500" i="1" dirty="0">
                <a:latin typeface="+mj-lt"/>
                <a:cs typeface="Times New Roman"/>
              </a:rPr>
              <a:t>obtain</a:t>
            </a:r>
            <a:r>
              <a:rPr sz="1500" i="1" spc="-20"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amount</a:t>
            </a:r>
            <a:r>
              <a:rPr sz="1500" i="1" spc="-20" dirty="0">
                <a:latin typeface="+mj-lt"/>
                <a:cs typeface="Times New Roman"/>
              </a:rPr>
              <a:t> </a:t>
            </a:r>
            <a:r>
              <a:rPr sz="1500" i="1" dirty="0">
                <a:latin typeface="+mj-lt"/>
                <a:cs typeface="Times New Roman"/>
              </a:rPr>
              <a:t>remaining</a:t>
            </a:r>
            <a:r>
              <a:rPr sz="1500" i="1" spc="-25" dirty="0">
                <a:latin typeface="+mj-lt"/>
                <a:cs typeface="Times New Roman"/>
              </a:rPr>
              <a:t> </a:t>
            </a:r>
            <a:r>
              <a:rPr sz="1500" i="1" dirty="0">
                <a:latin typeface="+mj-lt"/>
                <a:cs typeface="Times New Roman"/>
              </a:rPr>
              <a:t>in</a:t>
            </a:r>
            <a:r>
              <a:rPr sz="1500" i="1" spc="-20" dirty="0">
                <a:latin typeface="+mj-lt"/>
                <a:cs typeface="Times New Roman"/>
              </a:rPr>
              <a:t> </a:t>
            </a:r>
            <a:r>
              <a:rPr sz="1500" i="1" dirty="0">
                <a:latin typeface="+mj-lt"/>
                <a:cs typeface="Times New Roman"/>
              </a:rPr>
              <a:t>the</a:t>
            </a:r>
            <a:r>
              <a:rPr sz="1500" i="1" spc="-3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account</a:t>
            </a:r>
            <a:r>
              <a:rPr sz="1500" i="1" spc="-25" dirty="0">
                <a:latin typeface="+mj-lt"/>
                <a:cs typeface="Times New Roman"/>
              </a:rPr>
              <a:t> </a:t>
            </a:r>
            <a:r>
              <a:rPr sz="1500" i="1" dirty="0">
                <a:latin typeface="+mj-lt"/>
                <a:cs typeface="Times New Roman"/>
              </a:rPr>
              <a:t>for</a:t>
            </a:r>
            <a:r>
              <a:rPr sz="1500" i="1" spc="-25"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year.</a:t>
            </a:r>
            <a:r>
              <a:rPr sz="1500" i="1" spc="-25" dirty="0">
                <a:latin typeface="+mj-lt"/>
                <a:cs typeface="Times New Roman"/>
              </a:rPr>
              <a:t> </a:t>
            </a:r>
            <a:r>
              <a:rPr sz="1500" i="1" dirty="0">
                <a:latin typeface="+mj-lt"/>
                <a:cs typeface="Times New Roman"/>
              </a:rPr>
              <a:t>He</a:t>
            </a:r>
            <a:r>
              <a:rPr sz="1500" i="1" spc="-20" dirty="0">
                <a:latin typeface="+mj-lt"/>
                <a:cs typeface="Times New Roman"/>
              </a:rPr>
              <a:t> </a:t>
            </a:r>
            <a:r>
              <a:rPr sz="1500" i="1" spc="-10" dirty="0">
                <a:latin typeface="+mj-lt"/>
                <a:cs typeface="Times New Roman"/>
              </a:rPr>
              <a:t>would </a:t>
            </a:r>
            <a:r>
              <a:rPr sz="1500" i="1" dirty="0">
                <a:latin typeface="+mj-lt"/>
                <a:cs typeface="Times New Roman"/>
              </a:rPr>
              <a:t>also</a:t>
            </a:r>
            <a:r>
              <a:rPr sz="1500" i="1" spc="-25" dirty="0">
                <a:latin typeface="+mj-lt"/>
                <a:cs typeface="Times New Roman"/>
              </a:rPr>
              <a:t> </a:t>
            </a:r>
            <a:r>
              <a:rPr sz="1500" i="1" dirty="0">
                <a:latin typeface="+mj-lt"/>
                <a:cs typeface="Times New Roman"/>
              </a:rPr>
              <a:t>like</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obtain</a:t>
            </a:r>
            <a:r>
              <a:rPr sz="1500" i="1" spc="-20" dirty="0">
                <a:latin typeface="+mj-lt"/>
                <a:cs typeface="Times New Roman"/>
              </a:rPr>
              <a:t> </a:t>
            </a:r>
            <a:r>
              <a:rPr sz="1500" i="1" dirty="0">
                <a:latin typeface="+mj-lt"/>
                <a:cs typeface="Times New Roman"/>
              </a:rPr>
              <a:t>retirement</a:t>
            </a:r>
            <a:r>
              <a:rPr sz="1500" i="1" spc="-25" dirty="0">
                <a:latin typeface="+mj-lt"/>
                <a:cs typeface="Times New Roman"/>
              </a:rPr>
              <a:t> </a:t>
            </a:r>
            <a:r>
              <a:rPr sz="1500" i="1" dirty="0">
                <a:latin typeface="+mj-lt"/>
                <a:cs typeface="Times New Roman"/>
              </a:rPr>
              <a:t>amounts</a:t>
            </a:r>
            <a:r>
              <a:rPr sz="1500" i="1" spc="-20" dirty="0">
                <a:latin typeface="+mj-lt"/>
                <a:cs typeface="Times New Roman"/>
              </a:rPr>
              <a:t> </a:t>
            </a:r>
            <a:r>
              <a:rPr sz="1500" i="1" dirty="0">
                <a:latin typeface="+mj-lt"/>
                <a:cs typeface="Times New Roman"/>
              </a:rPr>
              <a:t>saved</a:t>
            </a:r>
            <a:r>
              <a:rPr sz="1500" i="1" spc="-20" dirty="0">
                <a:latin typeface="+mj-lt"/>
                <a:cs typeface="Times New Roman"/>
              </a:rPr>
              <a:t> </a:t>
            </a:r>
            <a:r>
              <a:rPr sz="1500" i="1" dirty="0">
                <a:latin typeface="+mj-lt"/>
                <a:cs typeface="Times New Roman"/>
              </a:rPr>
              <a:t>along</a:t>
            </a:r>
            <a:r>
              <a:rPr sz="1500" i="1" spc="-20" dirty="0">
                <a:latin typeface="+mj-lt"/>
                <a:cs typeface="Times New Roman"/>
              </a:rPr>
              <a:t> </a:t>
            </a:r>
            <a:r>
              <a:rPr sz="1500" i="1" dirty="0">
                <a:latin typeface="+mj-lt"/>
                <a:cs typeface="Times New Roman"/>
              </a:rPr>
              <a:t>with</a:t>
            </a:r>
            <a:r>
              <a:rPr sz="1500" i="1" spc="-20" dirty="0">
                <a:latin typeface="+mj-lt"/>
                <a:cs typeface="Times New Roman"/>
              </a:rPr>
              <a:t> </a:t>
            </a:r>
            <a:r>
              <a:rPr sz="1500" i="1" dirty="0">
                <a:latin typeface="+mj-lt"/>
                <a:cs typeface="Times New Roman"/>
              </a:rPr>
              <a:t>investment</a:t>
            </a:r>
            <a:r>
              <a:rPr sz="1500" i="1" spc="-25" dirty="0">
                <a:latin typeface="+mj-lt"/>
                <a:cs typeface="Times New Roman"/>
              </a:rPr>
              <a:t> </a:t>
            </a:r>
            <a:r>
              <a:rPr sz="1500" i="1" dirty="0">
                <a:latin typeface="+mj-lt"/>
                <a:cs typeface="Times New Roman"/>
              </a:rPr>
              <a:t>results.</a:t>
            </a:r>
            <a:r>
              <a:rPr sz="1500" i="1" spc="-20" dirty="0">
                <a:latin typeface="+mj-lt"/>
                <a:cs typeface="Times New Roman"/>
              </a:rPr>
              <a:t> </a:t>
            </a:r>
            <a:r>
              <a:rPr sz="1500" i="1" dirty="0">
                <a:latin typeface="+mj-lt"/>
                <a:cs typeface="Times New Roman"/>
              </a:rPr>
              <a:t>Carson</a:t>
            </a:r>
            <a:r>
              <a:rPr sz="1500" i="1" spc="-20" dirty="0">
                <a:latin typeface="+mj-lt"/>
                <a:cs typeface="Times New Roman"/>
              </a:rPr>
              <a:t> </a:t>
            </a:r>
            <a:r>
              <a:rPr sz="1500" i="1" dirty="0">
                <a:latin typeface="+mj-lt"/>
                <a:cs typeface="Times New Roman"/>
              </a:rPr>
              <a:t>has</a:t>
            </a:r>
            <a:r>
              <a:rPr sz="1500" i="1" spc="-20" dirty="0">
                <a:latin typeface="+mj-lt"/>
                <a:cs typeface="Times New Roman"/>
              </a:rPr>
              <a:t> </a:t>
            </a:r>
            <a:r>
              <a:rPr sz="1500" i="1" dirty="0">
                <a:latin typeface="+mj-lt"/>
                <a:cs typeface="Times New Roman"/>
              </a:rPr>
              <a:t>a</a:t>
            </a:r>
            <a:r>
              <a:rPr sz="1500" i="1" spc="-20" dirty="0">
                <a:latin typeface="+mj-lt"/>
                <a:cs typeface="Times New Roman"/>
              </a:rPr>
              <a:t> high </a:t>
            </a:r>
            <a:r>
              <a:rPr sz="1500" i="1" dirty="0">
                <a:latin typeface="+mj-lt"/>
                <a:cs typeface="Times New Roman"/>
              </a:rPr>
              <a:t>regard</a:t>
            </a:r>
            <a:r>
              <a:rPr sz="1500" i="1" spc="-20" dirty="0">
                <a:latin typeface="+mj-lt"/>
                <a:cs typeface="Times New Roman"/>
              </a:rPr>
              <a:t> </a:t>
            </a:r>
            <a:r>
              <a:rPr sz="1500" i="1" dirty="0">
                <a:latin typeface="+mj-lt"/>
                <a:cs typeface="Times New Roman"/>
              </a:rPr>
              <a:t>for</a:t>
            </a:r>
            <a:r>
              <a:rPr sz="1500" i="1" spc="-20" dirty="0">
                <a:latin typeface="+mj-lt"/>
                <a:cs typeface="Times New Roman"/>
              </a:rPr>
              <a:t> </a:t>
            </a:r>
            <a:r>
              <a:rPr sz="1500" i="1" dirty="0">
                <a:latin typeface="+mj-lt"/>
                <a:cs typeface="Times New Roman"/>
              </a:rPr>
              <a:t>privacy</a:t>
            </a:r>
            <a:r>
              <a:rPr sz="1500" i="1" spc="-20"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wants</a:t>
            </a:r>
            <a:r>
              <a:rPr sz="1500" i="1" spc="-2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system</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have</a:t>
            </a:r>
            <a:r>
              <a:rPr sz="1500" i="1" spc="-20" dirty="0">
                <a:latin typeface="+mj-lt"/>
                <a:cs typeface="Times New Roman"/>
              </a:rPr>
              <a:t> </a:t>
            </a:r>
            <a:r>
              <a:rPr sz="1500" i="1" dirty="0">
                <a:latin typeface="+mj-lt"/>
                <a:cs typeface="Times New Roman"/>
              </a:rPr>
              <a:t>employees</a:t>
            </a:r>
            <a:r>
              <a:rPr sz="1500" i="1" spc="-20" dirty="0">
                <a:latin typeface="+mj-lt"/>
                <a:cs typeface="Times New Roman"/>
              </a:rPr>
              <a:t> </a:t>
            </a:r>
            <a:r>
              <a:rPr sz="1500" i="1" dirty="0">
                <a:latin typeface="+mj-lt"/>
                <a:cs typeface="Times New Roman"/>
              </a:rPr>
              <a:t>register</a:t>
            </a:r>
            <a:r>
              <a:rPr sz="1500" i="1" spc="-15"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give</a:t>
            </a:r>
            <a:r>
              <a:rPr sz="1500" i="1" spc="-20" dirty="0">
                <a:latin typeface="+mj-lt"/>
                <a:cs typeface="Times New Roman"/>
              </a:rPr>
              <a:t> </a:t>
            </a:r>
            <a:r>
              <a:rPr sz="1500" i="1" dirty="0">
                <a:latin typeface="+mj-lt"/>
                <a:cs typeface="Times New Roman"/>
              </a:rPr>
              <a:t>permission</a:t>
            </a:r>
            <a:r>
              <a:rPr sz="1500" i="1" spc="-20" dirty="0">
                <a:latin typeface="+mj-lt"/>
                <a:cs typeface="Times New Roman"/>
              </a:rPr>
              <a:t> </a:t>
            </a:r>
            <a:r>
              <a:rPr sz="1500" i="1" spc="-25" dirty="0">
                <a:latin typeface="+mj-lt"/>
                <a:cs typeface="Times New Roman"/>
              </a:rPr>
              <a:t>to </a:t>
            </a:r>
            <a:r>
              <a:rPr sz="1500" i="1" dirty="0">
                <a:latin typeface="+mj-lt"/>
                <a:cs typeface="Times New Roman"/>
              </a:rPr>
              <a:t>obtain</a:t>
            </a:r>
            <a:r>
              <a:rPr sz="1500" i="1" spc="-30" dirty="0">
                <a:latin typeface="+mj-lt"/>
                <a:cs typeface="Times New Roman"/>
              </a:rPr>
              <a:t> </a:t>
            </a:r>
            <a:r>
              <a:rPr sz="1500" i="1" dirty="0">
                <a:latin typeface="+mj-lt"/>
                <a:cs typeface="Times New Roman"/>
              </a:rPr>
              <a:t>financial</a:t>
            </a:r>
            <a:r>
              <a:rPr sz="1500" i="1" spc="-25" dirty="0">
                <a:latin typeface="+mj-lt"/>
                <a:cs typeface="Times New Roman"/>
              </a:rPr>
              <a:t> </a:t>
            </a:r>
            <a:r>
              <a:rPr sz="1500" i="1" dirty="0">
                <a:latin typeface="+mj-lt"/>
                <a:cs typeface="Times New Roman"/>
              </a:rPr>
              <a:t>amounts</a:t>
            </a:r>
            <a:r>
              <a:rPr sz="1500" i="1" spc="-25" dirty="0">
                <a:latin typeface="+mj-lt"/>
                <a:cs typeface="Times New Roman"/>
              </a:rPr>
              <a:t> </a:t>
            </a:r>
            <a:r>
              <a:rPr sz="1500" i="1" dirty="0">
                <a:latin typeface="+mj-lt"/>
                <a:cs typeface="Times New Roman"/>
              </a:rPr>
              <a:t>from</a:t>
            </a:r>
            <a:r>
              <a:rPr sz="1500" i="1" spc="-30" dirty="0">
                <a:latin typeface="+mj-lt"/>
                <a:cs typeface="Times New Roman"/>
              </a:rPr>
              <a:t> </a:t>
            </a:r>
            <a:r>
              <a:rPr sz="1500" i="1" dirty="0">
                <a:latin typeface="+mj-lt"/>
                <a:cs typeface="Times New Roman"/>
              </a:rPr>
              <a:t>the</a:t>
            </a:r>
            <a:r>
              <a:rPr sz="1500" i="1" spc="-30" dirty="0">
                <a:latin typeface="+mj-lt"/>
                <a:cs typeface="Times New Roman"/>
              </a:rPr>
              <a:t> </a:t>
            </a:r>
            <a:r>
              <a:rPr sz="1500" i="1" dirty="0">
                <a:latin typeface="+mj-lt"/>
                <a:cs typeface="Times New Roman"/>
              </a:rPr>
              <a:t>dental</a:t>
            </a:r>
            <a:r>
              <a:rPr sz="1500" i="1" spc="-25" dirty="0">
                <a:latin typeface="+mj-lt"/>
                <a:cs typeface="Times New Roman"/>
              </a:rPr>
              <a:t> </a:t>
            </a:r>
            <a:r>
              <a:rPr sz="1500" i="1" dirty="0">
                <a:latin typeface="+mj-lt"/>
                <a:cs typeface="Times New Roman"/>
              </a:rPr>
              <a:t>insurance</a:t>
            </a:r>
            <a:r>
              <a:rPr sz="1500" i="1" spc="-25" dirty="0">
                <a:latin typeface="+mj-lt"/>
                <a:cs typeface="Times New Roman"/>
              </a:rPr>
              <a:t> </a:t>
            </a:r>
            <a:r>
              <a:rPr sz="1500" i="1" dirty="0">
                <a:latin typeface="+mj-lt"/>
                <a:cs typeface="Times New Roman"/>
              </a:rPr>
              <a:t>and</a:t>
            </a:r>
            <a:r>
              <a:rPr sz="1500" i="1" spc="-25" dirty="0">
                <a:latin typeface="+mj-lt"/>
                <a:cs typeface="Times New Roman"/>
              </a:rPr>
              <a:t> </a:t>
            </a:r>
            <a:r>
              <a:rPr sz="1500" i="1" dirty="0">
                <a:latin typeface="+mj-lt"/>
                <a:cs typeface="Times New Roman"/>
              </a:rPr>
              <a:t>retirement</a:t>
            </a:r>
            <a:r>
              <a:rPr sz="1500" i="1" spc="-30" dirty="0">
                <a:latin typeface="+mj-lt"/>
                <a:cs typeface="Times New Roman"/>
              </a:rPr>
              <a:t> </a:t>
            </a:r>
            <a:r>
              <a:rPr sz="1500" i="1" dirty="0">
                <a:latin typeface="+mj-lt"/>
                <a:cs typeface="Times New Roman"/>
              </a:rPr>
              <a:t>companies.</a:t>
            </a:r>
            <a:r>
              <a:rPr sz="1500" i="1" spc="-25" dirty="0">
                <a:latin typeface="+mj-lt"/>
                <a:cs typeface="Times New Roman"/>
              </a:rPr>
              <a:t> </a:t>
            </a:r>
            <a:r>
              <a:rPr sz="1500" i="1" dirty="0">
                <a:latin typeface="+mj-lt"/>
                <a:cs typeface="Times New Roman"/>
              </a:rPr>
              <a:t>Draw</a:t>
            </a:r>
            <a:r>
              <a:rPr sz="1500" i="1" spc="-25" dirty="0">
                <a:latin typeface="+mj-lt"/>
                <a:cs typeface="Times New Roman"/>
              </a:rPr>
              <a:t> </a:t>
            </a:r>
            <a:r>
              <a:rPr sz="1500" i="1" dirty="0">
                <a:latin typeface="+mj-lt"/>
                <a:cs typeface="Times New Roman"/>
              </a:rPr>
              <a:t>a</a:t>
            </a:r>
            <a:r>
              <a:rPr sz="1500" i="1" spc="-25" dirty="0">
                <a:latin typeface="+mj-lt"/>
                <a:cs typeface="Times New Roman"/>
              </a:rPr>
              <a:t> use </a:t>
            </a:r>
            <a:r>
              <a:rPr sz="1500" i="1" dirty="0">
                <a:latin typeface="+mj-lt"/>
                <a:cs typeface="Times New Roman"/>
              </a:rPr>
              <a:t>case</a:t>
            </a:r>
            <a:r>
              <a:rPr sz="1500" i="1" spc="-25" dirty="0">
                <a:latin typeface="+mj-lt"/>
                <a:cs typeface="Times New Roman"/>
              </a:rPr>
              <a:t> </a:t>
            </a:r>
            <a:r>
              <a:rPr sz="1500" i="1" dirty="0">
                <a:latin typeface="+mj-lt"/>
                <a:cs typeface="Times New Roman"/>
              </a:rPr>
              <a:t>diagram</a:t>
            </a:r>
            <a:r>
              <a:rPr sz="1500" i="1" spc="-25" dirty="0">
                <a:latin typeface="+mj-lt"/>
                <a:cs typeface="Times New Roman"/>
              </a:rPr>
              <a:t> </a:t>
            </a:r>
            <a:r>
              <a:rPr sz="1500" i="1" dirty="0">
                <a:latin typeface="+mj-lt"/>
                <a:cs typeface="Times New Roman"/>
              </a:rPr>
              <a:t>representing</a:t>
            </a:r>
            <a:r>
              <a:rPr sz="1500" i="1" spc="-25"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activities</a:t>
            </a:r>
            <a:r>
              <a:rPr sz="1500" i="1" spc="-25" dirty="0">
                <a:latin typeface="+mj-lt"/>
                <a:cs typeface="Times New Roman"/>
              </a:rPr>
              <a:t> </a:t>
            </a:r>
            <a:r>
              <a:rPr sz="1500" i="1" dirty="0">
                <a:latin typeface="+mj-lt"/>
                <a:cs typeface="Times New Roman"/>
              </a:rPr>
              <a:t>of</a:t>
            </a:r>
            <a:r>
              <a:rPr sz="1500" i="1" spc="-25" dirty="0">
                <a:latin typeface="+mj-lt"/>
                <a:cs typeface="Times New Roman"/>
              </a:rPr>
              <a:t> </a:t>
            </a:r>
            <a:r>
              <a:rPr sz="1500" i="1" dirty="0">
                <a:latin typeface="+mj-lt"/>
                <a:cs typeface="Times New Roman"/>
              </a:rPr>
              <a:t>the</a:t>
            </a:r>
            <a:r>
              <a:rPr sz="1500" i="1" spc="-25" dirty="0">
                <a:latin typeface="+mj-lt"/>
                <a:cs typeface="Times New Roman"/>
              </a:rPr>
              <a:t> </a:t>
            </a:r>
            <a:r>
              <a:rPr sz="1500" i="1" dirty="0">
                <a:latin typeface="+mj-lt"/>
                <a:cs typeface="Times New Roman"/>
              </a:rPr>
              <a:t>employee</a:t>
            </a:r>
            <a:r>
              <a:rPr sz="1500" i="1" spc="-25" dirty="0">
                <a:latin typeface="+mj-lt"/>
                <a:cs typeface="Times New Roman"/>
              </a:rPr>
              <a:t> </a:t>
            </a:r>
            <a:r>
              <a:rPr sz="1500" i="1" dirty="0">
                <a:latin typeface="+mj-lt"/>
                <a:cs typeface="Times New Roman"/>
              </a:rPr>
              <a:t>benefit</a:t>
            </a:r>
            <a:r>
              <a:rPr sz="1500" i="1" spc="-25" dirty="0">
                <a:latin typeface="+mj-lt"/>
                <a:cs typeface="Times New Roman"/>
              </a:rPr>
              <a:t> </a:t>
            </a:r>
            <a:r>
              <a:rPr sz="1500" i="1" spc="-10" dirty="0">
                <a:latin typeface="+mj-lt"/>
                <a:cs typeface="Times New Roman"/>
              </a:rPr>
              <a:t>system.</a:t>
            </a:r>
            <a:endParaRPr sz="1500" dirty="0">
              <a:latin typeface="+mj-lt"/>
              <a:cs typeface="Times New Roman"/>
            </a:endParaRPr>
          </a:p>
          <a:p>
            <a:pPr>
              <a:lnSpc>
                <a:spcPct val="100000"/>
              </a:lnSpc>
              <a:spcBef>
                <a:spcPts val="20"/>
              </a:spcBef>
            </a:pPr>
            <a:endParaRPr sz="1500" dirty="0">
              <a:latin typeface="+mj-lt"/>
              <a:cs typeface="Times New Roman"/>
            </a:endParaRPr>
          </a:p>
          <a:p>
            <a:pPr marL="12700" marR="5080">
              <a:lnSpc>
                <a:spcPts val="1270"/>
              </a:lnSpc>
            </a:pPr>
            <a:r>
              <a:rPr sz="1500" i="1" dirty="0">
                <a:latin typeface="+mj-lt"/>
                <a:cs typeface="Times New Roman"/>
              </a:rPr>
              <a:t>Create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spc="-10" dirty="0">
                <a:latin typeface="+mj-lt"/>
                <a:cs typeface="Times New Roman"/>
              </a:rPr>
              <a:t>context-</a:t>
            </a:r>
            <a:r>
              <a:rPr sz="1500" i="1" dirty="0">
                <a:latin typeface="+mj-lt"/>
                <a:cs typeface="Times New Roman"/>
              </a:rPr>
              <a:t>level</a:t>
            </a:r>
            <a:r>
              <a:rPr sz="1500" i="1" spc="-15" dirty="0">
                <a:latin typeface="+mj-lt"/>
                <a:cs typeface="Times New Roman"/>
              </a:rPr>
              <a:t> </a:t>
            </a:r>
            <a:r>
              <a:rPr sz="1500" i="1" dirty="0">
                <a:latin typeface="+mj-lt"/>
                <a:cs typeface="Times New Roman"/>
              </a:rPr>
              <a:t>data</a:t>
            </a:r>
            <a:r>
              <a:rPr sz="1500" i="1" spc="-15" dirty="0">
                <a:latin typeface="+mj-lt"/>
                <a:cs typeface="Times New Roman"/>
              </a:rPr>
              <a:t> </a:t>
            </a:r>
            <a:r>
              <a:rPr sz="1500" i="1" dirty="0">
                <a:latin typeface="+mj-lt"/>
                <a:cs typeface="Times New Roman"/>
              </a:rPr>
              <a:t>flow</a:t>
            </a:r>
            <a:r>
              <a:rPr sz="1500" i="1" spc="-15" dirty="0">
                <a:latin typeface="+mj-lt"/>
                <a:cs typeface="Times New Roman"/>
              </a:rPr>
              <a:t> </a:t>
            </a:r>
            <a:r>
              <a:rPr sz="1500" i="1" dirty="0">
                <a:latin typeface="+mj-lt"/>
                <a:cs typeface="Times New Roman"/>
              </a:rPr>
              <a:t>diagram</a:t>
            </a:r>
            <a:r>
              <a:rPr sz="1500" i="1" spc="-15" dirty="0">
                <a:latin typeface="+mj-lt"/>
                <a:cs typeface="Times New Roman"/>
              </a:rPr>
              <a:t> </a:t>
            </a:r>
            <a:r>
              <a:rPr sz="1500" i="1" dirty="0">
                <a:latin typeface="+mj-lt"/>
                <a:cs typeface="Times New Roman"/>
              </a:rPr>
              <a:t>for</a:t>
            </a:r>
            <a:r>
              <a:rPr sz="1500" i="1" spc="-15"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Employee</a:t>
            </a:r>
            <a:r>
              <a:rPr sz="1500" i="1" spc="-15" dirty="0">
                <a:latin typeface="+mj-lt"/>
                <a:cs typeface="Times New Roman"/>
              </a:rPr>
              <a:t> </a:t>
            </a:r>
            <a:r>
              <a:rPr sz="1500" i="1" dirty="0">
                <a:latin typeface="+mj-lt"/>
                <a:cs typeface="Times New Roman"/>
              </a:rPr>
              <a:t>Benefit</a:t>
            </a:r>
            <a:r>
              <a:rPr sz="1500" i="1" spc="-15" dirty="0">
                <a:latin typeface="+mj-lt"/>
                <a:cs typeface="Times New Roman"/>
              </a:rPr>
              <a:t> </a:t>
            </a:r>
            <a:r>
              <a:rPr sz="1500" i="1" dirty="0">
                <a:latin typeface="+mj-lt"/>
                <a:cs typeface="Times New Roman"/>
              </a:rPr>
              <a:t>system</a:t>
            </a:r>
            <a:r>
              <a:rPr sz="1500" i="1" spc="-15" dirty="0">
                <a:latin typeface="+mj-lt"/>
                <a:cs typeface="Times New Roman"/>
              </a:rPr>
              <a:t> </a:t>
            </a:r>
            <a:r>
              <a:rPr sz="1500" i="1" dirty="0">
                <a:latin typeface="+mj-lt"/>
                <a:cs typeface="Times New Roman"/>
              </a:rPr>
              <a:t>in</a:t>
            </a:r>
            <a:r>
              <a:rPr sz="1500" i="1" spc="-15" dirty="0">
                <a:latin typeface="+mj-lt"/>
                <a:cs typeface="Times New Roman"/>
              </a:rPr>
              <a:t> </a:t>
            </a:r>
            <a:r>
              <a:rPr sz="1500" i="1" dirty="0">
                <a:latin typeface="+mj-lt"/>
                <a:cs typeface="Times New Roman"/>
              </a:rPr>
              <a:t>Problem</a:t>
            </a:r>
            <a:r>
              <a:rPr sz="1500" i="1" spc="-15" dirty="0">
                <a:latin typeface="+mj-lt"/>
                <a:cs typeface="Times New Roman"/>
              </a:rPr>
              <a:t> </a:t>
            </a:r>
            <a:r>
              <a:rPr sz="1500" i="1" dirty="0">
                <a:latin typeface="+mj-lt"/>
                <a:cs typeface="Times New Roman"/>
              </a:rPr>
              <a:t>7.</a:t>
            </a:r>
            <a:r>
              <a:rPr sz="1500" i="1" spc="-15" dirty="0">
                <a:latin typeface="+mj-lt"/>
                <a:cs typeface="Times New Roman"/>
              </a:rPr>
              <a:t> </a:t>
            </a:r>
            <a:r>
              <a:rPr sz="1500" i="1" spc="-20" dirty="0">
                <a:latin typeface="+mj-lt"/>
                <a:cs typeface="Times New Roman"/>
              </a:rPr>
              <a:t>Make </a:t>
            </a:r>
            <a:r>
              <a:rPr sz="1500" i="1" dirty="0">
                <a:latin typeface="+mj-lt"/>
                <a:cs typeface="Times New Roman"/>
              </a:rPr>
              <a:t>any</a:t>
            </a:r>
            <a:r>
              <a:rPr sz="1500" i="1" spc="-20" dirty="0">
                <a:latin typeface="+mj-lt"/>
                <a:cs typeface="Times New Roman"/>
              </a:rPr>
              <a:t> </a:t>
            </a:r>
            <a:r>
              <a:rPr sz="1500" i="1" dirty="0">
                <a:latin typeface="+mj-lt"/>
                <a:cs typeface="Times New Roman"/>
              </a:rPr>
              <a:t>assumptions</a:t>
            </a:r>
            <a:r>
              <a:rPr sz="1500" i="1" spc="-20" dirty="0">
                <a:latin typeface="+mj-lt"/>
                <a:cs typeface="Times New Roman"/>
              </a:rPr>
              <a:t> </a:t>
            </a:r>
            <a:r>
              <a:rPr sz="1500" i="1" dirty="0">
                <a:latin typeface="+mj-lt"/>
                <a:cs typeface="Times New Roman"/>
              </a:rPr>
              <a:t>about</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data</a:t>
            </a:r>
            <a:r>
              <a:rPr sz="1500" i="1" spc="-20" dirty="0">
                <a:latin typeface="+mj-lt"/>
                <a:cs typeface="Times New Roman"/>
              </a:rPr>
              <a:t> </a:t>
            </a:r>
            <a:r>
              <a:rPr sz="1500" i="1" dirty="0">
                <a:latin typeface="+mj-lt"/>
                <a:cs typeface="Times New Roman"/>
              </a:rPr>
              <a:t>to</a:t>
            </a:r>
            <a:r>
              <a:rPr sz="1500" i="1" spc="-20" dirty="0">
                <a:latin typeface="+mj-lt"/>
                <a:cs typeface="Times New Roman"/>
              </a:rPr>
              <a:t> </a:t>
            </a:r>
            <a:r>
              <a:rPr sz="1500" i="1" dirty="0">
                <a:latin typeface="+mj-lt"/>
                <a:cs typeface="Times New Roman"/>
              </a:rPr>
              <a:t>and</a:t>
            </a:r>
            <a:r>
              <a:rPr sz="1500" i="1" spc="-20" dirty="0">
                <a:latin typeface="+mj-lt"/>
                <a:cs typeface="Times New Roman"/>
              </a:rPr>
              <a:t> </a:t>
            </a:r>
            <a:r>
              <a:rPr sz="1500" i="1" dirty="0">
                <a:latin typeface="+mj-lt"/>
                <a:cs typeface="Times New Roman"/>
              </a:rPr>
              <a:t>from</a:t>
            </a:r>
            <a:r>
              <a:rPr sz="1500" i="1" spc="-20" dirty="0">
                <a:latin typeface="+mj-lt"/>
                <a:cs typeface="Times New Roman"/>
              </a:rPr>
              <a:t> </a:t>
            </a:r>
            <a:r>
              <a:rPr sz="1500" i="1" dirty="0">
                <a:latin typeface="+mj-lt"/>
                <a:cs typeface="Times New Roman"/>
              </a:rPr>
              <a:t>the</a:t>
            </a:r>
            <a:r>
              <a:rPr sz="1500" i="1" spc="-20" dirty="0">
                <a:latin typeface="+mj-lt"/>
                <a:cs typeface="Times New Roman"/>
              </a:rPr>
              <a:t> </a:t>
            </a:r>
            <a:r>
              <a:rPr sz="1500" i="1" dirty="0">
                <a:latin typeface="+mj-lt"/>
                <a:cs typeface="Times New Roman"/>
              </a:rPr>
              <a:t>central</a:t>
            </a:r>
            <a:r>
              <a:rPr sz="1500" i="1" spc="-20" dirty="0">
                <a:latin typeface="+mj-lt"/>
                <a:cs typeface="Times New Roman"/>
              </a:rPr>
              <a:t> </a:t>
            </a:r>
            <a:r>
              <a:rPr sz="1500" i="1" spc="-10" dirty="0">
                <a:latin typeface="+mj-lt"/>
                <a:cs typeface="Times New Roman"/>
              </a:rPr>
              <a:t>process.</a:t>
            </a:r>
            <a:endParaRPr sz="1500" dirty="0">
              <a:latin typeface="+mj-lt"/>
              <a:cs typeface="Times New Roman"/>
            </a:endParaRPr>
          </a:p>
        </p:txBody>
      </p:sp>
      <p:sp>
        <p:nvSpPr>
          <p:cNvPr id="4" name="object 4"/>
          <p:cNvSpPr txBox="1"/>
          <p:nvPr/>
        </p:nvSpPr>
        <p:spPr>
          <a:xfrm>
            <a:off x="1362020" y="4233235"/>
            <a:ext cx="130175" cy="193675"/>
          </a:xfrm>
          <a:prstGeom prst="rect">
            <a:avLst/>
          </a:prstGeom>
        </p:spPr>
        <p:txBody>
          <a:bodyPr vert="horz" wrap="square" lIns="0" tIns="13335" rIns="0" bIns="0" rtlCol="0">
            <a:spAutoFit/>
          </a:bodyPr>
          <a:lstStyle/>
          <a:p>
            <a:pPr marL="12700">
              <a:lnSpc>
                <a:spcPct val="100000"/>
              </a:lnSpc>
              <a:spcBef>
                <a:spcPts val="105"/>
              </a:spcBef>
            </a:pPr>
            <a:r>
              <a:rPr sz="1100" i="1" spc="-25" dirty="0">
                <a:latin typeface="Times New Roman"/>
                <a:cs typeface="Times New Roman"/>
              </a:rPr>
              <a:t>a.</a:t>
            </a:r>
            <a:endParaRPr sz="1100">
              <a:latin typeface="Times New Roman"/>
              <a:cs typeface="Times New Roman"/>
            </a:endParaRPr>
          </a:p>
        </p:txBody>
      </p:sp>
      <p:sp>
        <p:nvSpPr>
          <p:cNvPr id="5" name="object 5"/>
          <p:cNvSpPr txBox="1"/>
          <p:nvPr/>
        </p:nvSpPr>
        <p:spPr>
          <a:xfrm>
            <a:off x="1819220" y="4233235"/>
            <a:ext cx="5737280" cy="485389"/>
          </a:xfrm>
          <a:prstGeom prst="rect">
            <a:avLst/>
          </a:prstGeom>
        </p:spPr>
        <p:txBody>
          <a:bodyPr vert="horz" wrap="square" lIns="0" tIns="23495" rIns="0" bIns="0" rtlCol="0">
            <a:spAutoFit/>
          </a:bodyPr>
          <a:lstStyle/>
          <a:p>
            <a:pPr marL="12700" marR="5080">
              <a:spcBef>
                <a:spcPts val="185"/>
              </a:spcBef>
            </a:pPr>
            <a:r>
              <a:rPr sz="1500" i="1" dirty="0">
                <a:latin typeface="+mj-lt"/>
                <a:cs typeface="Times New Roman"/>
              </a:rPr>
              <a:t>Do</a:t>
            </a:r>
            <a:r>
              <a:rPr sz="1500" i="1" spc="-15" dirty="0">
                <a:latin typeface="+mj-lt"/>
                <a:cs typeface="Times New Roman"/>
              </a:rPr>
              <a:t> </a:t>
            </a:r>
            <a:r>
              <a:rPr sz="1500" i="1" dirty="0">
                <a:latin typeface="+mj-lt"/>
                <a:cs typeface="Times New Roman"/>
              </a:rPr>
              <a:t>you</a:t>
            </a:r>
            <a:r>
              <a:rPr sz="1500" i="1" spc="-15" dirty="0">
                <a:latin typeface="+mj-lt"/>
                <a:cs typeface="Times New Roman"/>
              </a:rPr>
              <a:t> </a:t>
            </a:r>
            <a:r>
              <a:rPr sz="1500" i="1" dirty="0">
                <a:latin typeface="+mj-lt"/>
                <a:cs typeface="Times New Roman"/>
              </a:rPr>
              <a:t>find</a:t>
            </a:r>
            <a:r>
              <a:rPr sz="1500" i="1" spc="-10" dirty="0">
                <a:latin typeface="+mj-lt"/>
                <a:cs typeface="Times New Roman"/>
              </a:rPr>
              <a:t> </a:t>
            </a:r>
            <a:r>
              <a:rPr sz="1500" i="1" dirty="0">
                <a:latin typeface="+mj-lt"/>
                <a:cs typeface="Times New Roman"/>
              </a:rPr>
              <a:t>this</a:t>
            </a:r>
            <a:r>
              <a:rPr sz="1500" i="1" spc="-15" dirty="0">
                <a:latin typeface="+mj-lt"/>
                <a:cs typeface="Times New Roman"/>
              </a:rPr>
              <a:t> </a:t>
            </a:r>
            <a:r>
              <a:rPr sz="1500" i="1" dirty="0">
                <a:latin typeface="+mj-lt"/>
                <a:cs typeface="Times New Roman"/>
              </a:rPr>
              <a:t>to</a:t>
            </a:r>
            <a:r>
              <a:rPr sz="1500" i="1" spc="-10" dirty="0">
                <a:latin typeface="+mj-lt"/>
                <a:cs typeface="Times New Roman"/>
              </a:rPr>
              <a:t> </a:t>
            </a:r>
            <a:r>
              <a:rPr sz="1500" i="1" dirty="0">
                <a:latin typeface="+mj-lt"/>
                <a:cs typeface="Times New Roman"/>
              </a:rPr>
              <a:t>be</a:t>
            </a:r>
            <a:r>
              <a:rPr sz="1500" i="1" spc="-15" dirty="0">
                <a:latin typeface="+mj-lt"/>
                <a:cs typeface="Times New Roman"/>
              </a:rPr>
              <a:t> </a:t>
            </a:r>
            <a:r>
              <a:rPr sz="1500" i="1" dirty="0">
                <a:latin typeface="+mj-lt"/>
                <a:cs typeface="Times New Roman"/>
              </a:rPr>
              <a:t>better</a:t>
            </a:r>
            <a:r>
              <a:rPr sz="1500" i="1" spc="-10" dirty="0">
                <a:latin typeface="+mj-lt"/>
                <a:cs typeface="Times New Roman"/>
              </a:rPr>
              <a:t> </a:t>
            </a:r>
            <a:r>
              <a:rPr sz="1500" i="1" dirty="0">
                <a:latin typeface="+mj-lt"/>
                <a:cs typeface="Times New Roman"/>
              </a:rPr>
              <a:t>or</a:t>
            </a:r>
            <a:r>
              <a:rPr sz="1500" i="1" spc="-15" dirty="0">
                <a:latin typeface="+mj-lt"/>
                <a:cs typeface="Times New Roman"/>
              </a:rPr>
              <a:t> </a:t>
            </a:r>
            <a:r>
              <a:rPr sz="1500" i="1" dirty="0">
                <a:latin typeface="+mj-lt"/>
                <a:cs typeface="Times New Roman"/>
              </a:rPr>
              <a:t>not</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dirty="0">
                <a:latin typeface="+mj-lt"/>
                <a:cs typeface="Times New Roman"/>
              </a:rPr>
              <a:t>good</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dirty="0">
                <a:latin typeface="+mj-lt"/>
                <a:cs typeface="Times New Roman"/>
              </a:rPr>
              <a:t>explaining</a:t>
            </a:r>
            <a:r>
              <a:rPr sz="1500" i="1" spc="-1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system</a:t>
            </a:r>
            <a:r>
              <a:rPr sz="1500" i="1" spc="-10"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Carson</a:t>
            </a:r>
            <a:r>
              <a:rPr sz="1500" i="1" spc="-10" dirty="0">
                <a:latin typeface="+mj-lt"/>
                <a:cs typeface="Times New Roman"/>
              </a:rPr>
              <a:t> </a:t>
            </a:r>
            <a:r>
              <a:rPr sz="1500" i="1" spc="-20" dirty="0">
                <a:latin typeface="+mj-lt"/>
                <a:cs typeface="Times New Roman"/>
              </a:rPr>
              <a:t>than </a:t>
            </a:r>
            <a:r>
              <a:rPr sz="1500" i="1" dirty="0">
                <a:latin typeface="+mj-lt"/>
                <a:cs typeface="Times New Roman"/>
              </a:rPr>
              <a:t>the</a:t>
            </a:r>
            <a:r>
              <a:rPr sz="1500" i="1" spc="-20"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case</a:t>
            </a:r>
            <a:r>
              <a:rPr sz="1500" i="1" spc="-15" dirty="0">
                <a:latin typeface="+mj-lt"/>
                <a:cs typeface="Times New Roman"/>
              </a:rPr>
              <a:t> </a:t>
            </a:r>
            <a:r>
              <a:rPr sz="1500" i="1" dirty="0">
                <a:latin typeface="+mj-lt"/>
                <a:cs typeface="Times New Roman"/>
              </a:rPr>
              <a:t>and</a:t>
            </a:r>
            <a:r>
              <a:rPr sz="1500" i="1" spc="-15" dirty="0">
                <a:latin typeface="+mj-lt"/>
                <a:cs typeface="Times New Roman"/>
              </a:rPr>
              <a:t> </a:t>
            </a:r>
            <a:r>
              <a:rPr sz="1500" i="1" dirty="0">
                <a:latin typeface="+mj-lt"/>
                <a:cs typeface="Times New Roman"/>
              </a:rPr>
              <a:t>use</a:t>
            </a:r>
            <a:r>
              <a:rPr sz="1500" i="1" spc="-15" dirty="0">
                <a:latin typeface="+mj-lt"/>
                <a:cs typeface="Times New Roman"/>
              </a:rPr>
              <a:t> </a:t>
            </a:r>
            <a:r>
              <a:rPr sz="1500" i="1" dirty="0">
                <a:latin typeface="+mj-lt"/>
                <a:cs typeface="Times New Roman"/>
              </a:rPr>
              <a:t>case</a:t>
            </a:r>
            <a:r>
              <a:rPr sz="1500" i="1" spc="-15" dirty="0">
                <a:latin typeface="+mj-lt"/>
                <a:cs typeface="Times New Roman"/>
              </a:rPr>
              <a:t> </a:t>
            </a:r>
            <a:r>
              <a:rPr sz="1500" i="1" spc="-10" dirty="0">
                <a:latin typeface="+mj-lt"/>
                <a:cs typeface="Times New Roman"/>
              </a:rPr>
              <a:t>scenarios?</a:t>
            </a:r>
            <a:endParaRPr sz="1500" dirty="0">
              <a:latin typeface="+mj-lt"/>
              <a:cs typeface="Times New Roman"/>
            </a:endParaRPr>
          </a:p>
        </p:txBody>
      </p:sp>
      <p:sp>
        <p:nvSpPr>
          <p:cNvPr id="6" name="object 6"/>
          <p:cNvSpPr txBox="1"/>
          <p:nvPr/>
        </p:nvSpPr>
        <p:spPr>
          <a:xfrm>
            <a:off x="1362020" y="4727011"/>
            <a:ext cx="130175" cy="193675"/>
          </a:xfrm>
          <a:prstGeom prst="rect">
            <a:avLst/>
          </a:prstGeom>
        </p:spPr>
        <p:txBody>
          <a:bodyPr vert="horz" wrap="square" lIns="0" tIns="13335" rIns="0" bIns="0" rtlCol="0">
            <a:spAutoFit/>
          </a:bodyPr>
          <a:lstStyle/>
          <a:p>
            <a:pPr marL="12700">
              <a:lnSpc>
                <a:spcPct val="100000"/>
              </a:lnSpc>
              <a:spcBef>
                <a:spcPts val="105"/>
              </a:spcBef>
            </a:pPr>
            <a:r>
              <a:rPr sz="1100" i="1" spc="-25" dirty="0">
                <a:latin typeface="Times New Roman"/>
                <a:cs typeface="Times New Roman"/>
              </a:rPr>
              <a:t>b.</a:t>
            </a:r>
            <a:endParaRPr sz="1100">
              <a:latin typeface="Times New Roman"/>
              <a:cs typeface="Times New Roman"/>
            </a:endParaRPr>
          </a:p>
        </p:txBody>
      </p:sp>
      <p:sp>
        <p:nvSpPr>
          <p:cNvPr id="7" name="object 7"/>
          <p:cNvSpPr txBox="1"/>
          <p:nvPr/>
        </p:nvSpPr>
        <p:spPr>
          <a:xfrm>
            <a:off x="1819220" y="4727011"/>
            <a:ext cx="5737280" cy="906915"/>
          </a:xfrm>
          <a:prstGeom prst="rect">
            <a:avLst/>
          </a:prstGeom>
        </p:spPr>
        <p:txBody>
          <a:bodyPr vert="horz" wrap="square" lIns="0" tIns="20320" rIns="0" bIns="0" rtlCol="0">
            <a:spAutoFit/>
          </a:bodyPr>
          <a:lstStyle/>
          <a:p>
            <a:pPr marL="12700" marR="5080">
              <a:lnSpc>
                <a:spcPct val="95800"/>
              </a:lnSpc>
              <a:spcBef>
                <a:spcPts val="160"/>
              </a:spcBef>
            </a:pPr>
            <a:r>
              <a:rPr sz="1500" i="1" dirty="0">
                <a:latin typeface="+mj-lt"/>
                <a:cs typeface="Times New Roman"/>
              </a:rPr>
              <a:t>Write</a:t>
            </a:r>
            <a:r>
              <a:rPr sz="1500" i="1" spc="-20"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brief</a:t>
            </a:r>
            <a:r>
              <a:rPr sz="1500" i="1" spc="-15" dirty="0">
                <a:latin typeface="+mj-lt"/>
                <a:cs typeface="Times New Roman"/>
              </a:rPr>
              <a:t> </a:t>
            </a:r>
            <a:r>
              <a:rPr sz="1500" i="1" dirty="0">
                <a:latin typeface="+mj-lt"/>
                <a:cs typeface="Times New Roman"/>
              </a:rPr>
              <a:t>tutorial</a:t>
            </a:r>
            <a:r>
              <a:rPr sz="1500" i="1" spc="-15" dirty="0">
                <a:latin typeface="+mj-lt"/>
                <a:cs typeface="Times New Roman"/>
              </a:rPr>
              <a:t> </a:t>
            </a:r>
            <a:r>
              <a:rPr sz="1500" i="1" dirty="0">
                <a:latin typeface="+mj-lt"/>
                <a:cs typeface="Times New Roman"/>
              </a:rPr>
              <a:t>or</a:t>
            </a:r>
            <a:r>
              <a:rPr sz="1500" i="1" spc="-15" dirty="0">
                <a:latin typeface="+mj-lt"/>
                <a:cs typeface="Times New Roman"/>
              </a:rPr>
              <a:t> </a:t>
            </a:r>
            <a:r>
              <a:rPr sz="1500" i="1" dirty="0">
                <a:latin typeface="+mj-lt"/>
                <a:cs typeface="Times New Roman"/>
              </a:rPr>
              <a:t>create</a:t>
            </a:r>
            <a:r>
              <a:rPr sz="1500" i="1" spc="-15" dirty="0">
                <a:latin typeface="+mj-lt"/>
                <a:cs typeface="Times New Roman"/>
              </a:rPr>
              <a:t> </a:t>
            </a:r>
            <a:r>
              <a:rPr sz="1500" i="1" dirty="0">
                <a:latin typeface="+mj-lt"/>
                <a:cs typeface="Times New Roman"/>
              </a:rPr>
              <a:t>a</a:t>
            </a:r>
            <a:r>
              <a:rPr sz="1500" i="1" spc="-15" dirty="0">
                <a:latin typeface="+mj-lt"/>
                <a:cs typeface="Times New Roman"/>
              </a:rPr>
              <a:t> </a:t>
            </a:r>
            <a:r>
              <a:rPr sz="1500" i="1" dirty="0">
                <a:latin typeface="+mj-lt"/>
                <a:cs typeface="Times New Roman"/>
              </a:rPr>
              <a:t>short</a:t>
            </a:r>
            <a:r>
              <a:rPr sz="1500" i="1" spc="-15" dirty="0">
                <a:latin typeface="+mj-lt"/>
                <a:cs typeface="Times New Roman"/>
              </a:rPr>
              <a:t> </a:t>
            </a:r>
            <a:r>
              <a:rPr sz="1500" i="1" dirty="0">
                <a:latin typeface="+mj-lt"/>
                <a:cs typeface="Times New Roman"/>
              </a:rPr>
              <a:t>Microsoft</a:t>
            </a:r>
            <a:r>
              <a:rPr sz="1500" i="1" spc="-15" dirty="0">
                <a:latin typeface="+mj-lt"/>
                <a:cs typeface="Times New Roman"/>
              </a:rPr>
              <a:t> </a:t>
            </a:r>
            <a:r>
              <a:rPr sz="1500" i="1" dirty="0">
                <a:latin typeface="+mj-lt"/>
                <a:cs typeface="Times New Roman"/>
              </a:rPr>
              <a:t>PowerPoint</a:t>
            </a:r>
            <a:r>
              <a:rPr sz="1500" i="1" spc="-15" dirty="0">
                <a:latin typeface="+mj-lt"/>
                <a:cs typeface="Times New Roman"/>
              </a:rPr>
              <a:t> </a:t>
            </a:r>
            <a:r>
              <a:rPr sz="1500" i="1" dirty="0">
                <a:latin typeface="+mj-lt"/>
                <a:cs typeface="Times New Roman"/>
              </a:rPr>
              <a:t>presentation</a:t>
            </a:r>
            <a:r>
              <a:rPr sz="1500" i="1" spc="-15" dirty="0">
                <a:latin typeface="+mj-lt"/>
                <a:cs typeface="Times New Roman"/>
              </a:rPr>
              <a:t> </a:t>
            </a:r>
            <a:r>
              <a:rPr sz="1500" i="1" dirty="0">
                <a:latin typeface="+mj-lt"/>
                <a:cs typeface="Times New Roman"/>
              </a:rPr>
              <a:t>for</a:t>
            </a:r>
            <a:r>
              <a:rPr sz="1500" i="1" spc="-15" dirty="0">
                <a:latin typeface="+mj-lt"/>
                <a:cs typeface="Times New Roman"/>
              </a:rPr>
              <a:t> </a:t>
            </a:r>
            <a:r>
              <a:rPr sz="1500" i="1" spc="-10" dirty="0">
                <a:latin typeface="+mj-lt"/>
                <a:cs typeface="Times New Roman"/>
              </a:rPr>
              <a:t>Carson </a:t>
            </a:r>
            <a:r>
              <a:rPr sz="1500" i="1" dirty="0">
                <a:latin typeface="+mj-lt"/>
                <a:cs typeface="Times New Roman"/>
              </a:rPr>
              <a:t>on</a:t>
            </a:r>
            <a:r>
              <a:rPr sz="1500" i="1" spc="-20" dirty="0">
                <a:latin typeface="+mj-lt"/>
                <a:cs typeface="Times New Roman"/>
              </a:rPr>
              <a:t> </a:t>
            </a:r>
            <a:r>
              <a:rPr sz="1500" i="1" dirty="0">
                <a:latin typeface="+mj-lt"/>
                <a:cs typeface="Times New Roman"/>
              </a:rPr>
              <a:t>how</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draw</a:t>
            </a:r>
            <a:r>
              <a:rPr sz="1500" i="1" spc="-15" dirty="0">
                <a:latin typeface="+mj-lt"/>
                <a:cs typeface="Times New Roman"/>
              </a:rPr>
              <a:t> </a:t>
            </a:r>
            <a:r>
              <a:rPr sz="1500" i="1" dirty="0">
                <a:latin typeface="+mj-lt"/>
                <a:cs typeface="Times New Roman"/>
              </a:rPr>
              <a:t>context</a:t>
            </a:r>
            <a:r>
              <a:rPr sz="1500" i="1" spc="-15" dirty="0">
                <a:latin typeface="+mj-lt"/>
                <a:cs typeface="Times New Roman"/>
              </a:rPr>
              <a:t> </a:t>
            </a:r>
            <a:r>
              <a:rPr sz="1500" i="1" dirty="0">
                <a:latin typeface="+mj-lt"/>
                <a:cs typeface="Times New Roman"/>
              </a:rPr>
              <a:t>level</a:t>
            </a:r>
            <a:r>
              <a:rPr sz="1500" i="1" spc="-20" dirty="0">
                <a:latin typeface="+mj-lt"/>
                <a:cs typeface="Times New Roman"/>
              </a:rPr>
              <a:t> </a:t>
            </a:r>
            <a:r>
              <a:rPr sz="1500" i="1" dirty="0">
                <a:latin typeface="+mj-lt"/>
                <a:cs typeface="Times New Roman"/>
              </a:rPr>
              <a:t>diagrams.</a:t>
            </a:r>
            <a:r>
              <a:rPr sz="1500" i="1" spc="-10" dirty="0">
                <a:latin typeface="+mj-lt"/>
                <a:cs typeface="Times New Roman"/>
              </a:rPr>
              <a:t> </a:t>
            </a:r>
            <a:r>
              <a:rPr sz="1500" i="1" dirty="0">
                <a:latin typeface="+mj-lt"/>
                <a:cs typeface="Times New Roman"/>
              </a:rPr>
              <a:t>Be</a:t>
            </a:r>
            <a:r>
              <a:rPr sz="1500" i="1" spc="-15" dirty="0">
                <a:latin typeface="+mj-lt"/>
                <a:cs typeface="Times New Roman"/>
              </a:rPr>
              <a:t> </a:t>
            </a:r>
            <a:r>
              <a:rPr sz="1500" i="1" dirty="0">
                <a:latin typeface="+mj-lt"/>
                <a:cs typeface="Times New Roman"/>
              </a:rPr>
              <a:t>sure</a:t>
            </a:r>
            <a:r>
              <a:rPr sz="1500" i="1" spc="-15" dirty="0">
                <a:latin typeface="+mj-lt"/>
                <a:cs typeface="Times New Roman"/>
              </a:rPr>
              <a:t> </a:t>
            </a:r>
            <a:r>
              <a:rPr sz="1500" i="1" dirty="0">
                <a:latin typeface="+mj-lt"/>
                <a:cs typeface="Times New Roman"/>
              </a:rPr>
              <a:t>to</a:t>
            </a:r>
            <a:r>
              <a:rPr sz="1500" i="1" spc="-15" dirty="0">
                <a:latin typeface="+mj-lt"/>
                <a:cs typeface="Times New Roman"/>
              </a:rPr>
              <a:t> </a:t>
            </a:r>
            <a:r>
              <a:rPr sz="1500" i="1" dirty="0">
                <a:latin typeface="+mj-lt"/>
                <a:cs typeface="Times New Roman"/>
              </a:rPr>
              <a:t>define</a:t>
            </a:r>
            <a:r>
              <a:rPr sz="1500" i="1" spc="-15" dirty="0">
                <a:latin typeface="+mj-lt"/>
                <a:cs typeface="Times New Roman"/>
              </a:rPr>
              <a:t> </a:t>
            </a:r>
            <a:r>
              <a:rPr sz="1500" i="1" dirty="0">
                <a:latin typeface="+mj-lt"/>
                <a:cs typeface="Times New Roman"/>
              </a:rPr>
              <a:t>any</a:t>
            </a:r>
            <a:r>
              <a:rPr sz="1500" i="1" spc="-20" dirty="0">
                <a:latin typeface="+mj-lt"/>
                <a:cs typeface="Times New Roman"/>
              </a:rPr>
              <a:t> </a:t>
            </a:r>
            <a:r>
              <a:rPr sz="1500" i="1" dirty="0">
                <a:latin typeface="+mj-lt"/>
                <a:cs typeface="Times New Roman"/>
              </a:rPr>
              <a:t>technical</a:t>
            </a:r>
            <a:r>
              <a:rPr sz="1500" i="1" spc="-15" dirty="0">
                <a:latin typeface="+mj-lt"/>
                <a:cs typeface="Times New Roman"/>
              </a:rPr>
              <a:t> </a:t>
            </a:r>
            <a:r>
              <a:rPr sz="1500" i="1" dirty="0">
                <a:latin typeface="+mj-lt"/>
                <a:cs typeface="Times New Roman"/>
              </a:rPr>
              <a:t>terms,</a:t>
            </a:r>
            <a:r>
              <a:rPr sz="1500" i="1" spc="-10" dirty="0">
                <a:latin typeface="+mj-lt"/>
                <a:cs typeface="Times New Roman"/>
              </a:rPr>
              <a:t> </a:t>
            </a:r>
            <a:r>
              <a:rPr sz="1500" i="1" dirty="0">
                <a:latin typeface="+mj-lt"/>
                <a:cs typeface="Times New Roman"/>
              </a:rPr>
              <a:t>as</a:t>
            </a:r>
            <a:r>
              <a:rPr sz="1500" i="1" spc="-15" dirty="0">
                <a:latin typeface="+mj-lt"/>
                <a:cs typeface="Times New Roman"/>
              </a:rPr>
              <a:t> </a:t>
            </a:r>
            <a:r>
              <a:rPr sz="1500" i="1" spc="-20" dirty="0">
                <a:latin typeface="+mj-lt"/>
                <a:cs typeface="Times New Roman"/>
              </a:rPr>
              <a:t>well </a:t>
            </a:r>
            <a:r>
              <a:rPr sz="1500" i="1" dirty="0">
                <a:latin typeface="+mj-lt"/>
                <a:cs typeface="Times New Roman"/>
              </a:rPr>
              <a:t>as</a:t>
            </a:r>
            <a:r>
              <a:rPr sz="1500" i="1" spc="-20" dirty="0">
                <a:latin typeface="+mj-lt"/>
                <a:cs typeface="Times New Roman"/>
              </a:rPr>
              <a:t> </a:t>
            </a:r>
            <a:r>
              <a:rPr sz="1500" i="1" dirty="0">
                <a:latin typeface="+mj-lt"/>
                <a:cs typeface="Times New Roman"/>
              </a:rPr>
              <a:t>the</a:t>
            </a:r>
            <a:r>
              <a:rPr sz="1500" i="1" spc="-15" dirty="0">
                <a:latin typeface="+mj-lt"/>
                <a:cs typeface="Times New Roman"/>
              </a:rPr>
              <a:t> </a:t>
            </a:r>
            <a:r>
              <a:rPr sz="1500" i="1" dirty="0">
                <a:latin typeface="+mj-lt"/>
                <a:cs typeface="Times New Roman"/>
              </a:rPr>
              <a:t>reasons</a:t>
            </a:r>
            <a:r>
              <a:rPr sz="1500" i="1" spc="-20" dirty="0">
                <a:latin typeface="+mj-lt"/>
                <a:cs typeface="Times New Roman"/>
              </a:rPr>
              <a:t> </a:t>
            </a:r>
            <a:r>
              <a:rPr sz="1500" i="1" dirty="0">
                <a:latin typeface="+mj-lt"/>
                <a:cs typeface="Times New Roman"/>
              </a:rPr>
              <a:t>for</a:t>
            </a:r>
            <a:r>
              <a:rPr sz="1500" i="1" spc="-15" dirty="0">
                <a:latin typeface="+mj-lt"/>
                <a:cs typeface="Times New Roman"/>
              </a:rPr>
              <a:t> </a:t>
            </a:r>
            <a:r>
              <a:rPr sz="1500" i="1" dirty="0">
                <a:latin typeface="+mj-lt"/>
                <a:cs typeface="Times New Roman"/>
              </a:rPr>
              <a:t>drawing</a:t>
            </a:r>
            <a:r>
              <a:rPr sz="1500" i="1" spc="-15" dirty="0">
                <a:latin typeface="+mj-lt"/>
                <a:cs typeface="Times New Roman"/>
              </a:rPr>
              <a:t> </a:t>
            </a:r>
            <a:r>
              <a:rPr sz="1500" i="1" dirty="0">
                <a:latin typeface="+mj-lt"/>
                <a:cs typeface="Times New Roman"/>
              </a:rPr>
              <a:t>a</a:t>
            </a:r>
            <a:r>
              <a:rPr sz="1500" i="1" spc="-20" dirty="0">
                <a:latin typeface="+mj-lt"/>
                <a:cs typeface="Times New Roman"/>
              </a:rPr>
              <a:t> </a:t>
            </a:r>
            <a:r>
              <a:rPr sz="1500" i="1" dirty="0">
                <a:latin typeface="+mj-lt"/>
                <a:cs typeface="Times New Roman"/>
              </a:rPr>
              <a:t>context</a:t>
            </a:r>
            <a:r>
              <a:rPr sz="1500" i="1" spc="-15" dirty="0">
                <a:latin typeface="+mj-lt"/>
                <a:cs typeface="Times New Roman"/>
              </a:rPr>
              <a:t> </a:t>
            </a:r>
            <a:r>
              <a:rPr sz="1500" i="1" dirty="0">
                <a:latin typeface="+mj-lt"/>
                <a:cs typeface="Times New Roman"/>
              </a:rPr>
              <a:t>level</a:t>
            </a:r>
            <a:r>
              <a:rPr sz="1500" i="1" spc="-15" dirty="0">
                <a:latin typeface="+mj-lt"/>
                <a:cs typeface="Times New Roman"/>
              </a:rPr>
              <a:t> </a:t>
            </a:r>
            <a:r>
              <a:rPr sz="1500" i="1" dirty="0">
                <a:latin typeface="+mj-lt"/>
                <a:cs typeface="Times New Roman"/>
              </a:rPr>
              <a:t>diagram</a:t>
            </a:r>
            <a:r>
              <a:rPr sz="1500" i="1" spc="-20" dirty="0">
                <a:latin typeface="+mj-lt"/>
                <a:cs typeface="Times New Roman"/>
              </a:rPr>
              <a:t> </a:t>
            </a:r>
            <a:r>
              <a:rPr sz="1500" i="1" dirty="0">
                <a:latin typeface="+mj-lt"/>
                <a:cs typeface="Times New Roman"/>
              </a:rPr>
              <a:t>early</a:t>
            </a:r>
            <a:r>
              <a:rPr sz="1500" i="1" spc="-15" dirty="0">
                <a:latin typeface="+mj-lt"/>
                <a:cs typeface="Times New Roman"/>
              </a:rPr>
              <a:t> </a:t>
            </a:r>
            <a:r>
              <a:rPr sz="1500" i="1" dirty="0">
                <a:latin typeface="+mj-lt"/>
                <a:cs typeface="Times New Roman"/>
              </a:rPr>
              <a:t>in</a:t>
            </a:r>
            <a:r>
              <a:rPr sz="1500" i="1" spc="-15" dirty="0">
                <a:latin typeface="+mj-lt"/>
                <a:cs typeface="Times New Roman"/>
              </a:rPr>
              <a:t> </a:t>
            </a:r>
            <a:r>
              <a:rPr sz="1500" i="1" dirty="0">
                <a:latin typeface="+mj-lt"/>
                <a:cs typeface="Times New Roman"/>
              </a:rPr>
              <a:t>your</a:t>
            </a:r>
            <a:r>
              <a:rPr sz="1500" i="1" spc="-20" dirty="0">
                <a:latin typeface="+mj-lt"/>
                <a:cs typeface="Times New Roman"/>
              </a:rPr>
              <a:t> </a:t>
            </a:r>
            <a:r>
              <a:rPr sz="1500" i="1" dirty="0">
                <a:latin typeface="+mj-lt"/>
                <a:cs typeface="Times New Roman"/>
              </a:rPr>
              <a:t>visits</a:t>
            </a:r>
            <a:r>
              <a:rPr sz="1500" i="1" spc="-15" dirty="0">
                <a:latin typeface="+mj-lt"/>
                <a:cs typeface="Times New Roman"/>
              </a:rPr>
              <a:t> </a:t>
            </a:r>
            <a:r>
              <a:rPr sz="1500" i="1" dirty="0">
                <a:latin typeface="+mj-lt"/>
                <a:cs typeface="Times New Roman"/>
              </a:rPr>
              <a:t>to</a:t>
            </a:r>
            <a:r>
              <a:rPr sz="1500" i="1" spc="-20" dirty="0">
                <a:latin typeface="+mj-lt"/>
                <a:cs typeface="Times New Roman"/>
              </a:rPr>
              <a:t> </a:t>
            </a:r>
            <a:r>
              <a:rPr sz="1500" i="1" spc="-10" dirty="0">
                <a:latin typeface="+mj-lt"/>
                <a:cs typeface="Times New Roman"/>
              </a:rPr>
              <a:t>Elrod Manufacturing.</a:t>
            </a:r>
            <a:endParaRPr sz="1500" dirty="0">
              <a:latin typeface="+mj-lt"/>
              <a:cs typeface="Times New Roman"/>
            </a:endParaRPr>
          </a:p>
        </p:txBody>
      </p:sp>
      <p:sp>
        <p:nvSpPr>
          <p:cNvPr id="8" name="object 8"/>
          <p:cNvSpPr txBox="1"/>
          <p:nvPr/>
        </p:nvSpPr>
        <p:spPr>
          <a:xfrm>
            <a:off x="1362020" y="5852628"/>
            <a:ext cx="2286055" cy="244298"/>
          </a:xfrm>
          <a:prstGeom prst="rect">
            <a:avLst/>
          </a:prstGeom>
        </p:spPr>
        <p:txBody>
          <a:bodyPr vert="horz" wrap="square" lIns="0" tIns="13335" rIns="0" bIns="0" rtlCol="0">
            <a:spAutoFit/>
          </a:bodyPr>
          <a:lstStyle/>
          <a:p>
            <a:pPr marL="12700">
              <a:lnSpc>
                <a:spcPct val="100000"/>
              </a:lnSpc>
              <a:spcBef>
                <a:spcPts val="105"/>
              </a:spcBef>
            </a:pPr>
            <a:r>
              <a:rPr sz="1500" dirty="0">
                <a:latin typeface="Calibri"/>
                <a:cs typeface="Calibri"/>
              </a:rPr>
              <a:t>The</a:t>
            </a:r>
            <a:r>
              <a:rPr sz="1500" spc="-10" dirty="0">
                <a:latin typeface="Calibri"/>
                <a:cs typeface="Calibri"/>
              </a:rPr>
              <a:t> </a:t>
            </a:r>
            <a:r>
              <a:rPr sz="1500" dirty="0">
                <a:latin typeface="Calibri"/>
                <a:cs typeface="Calibri"/>
              </a:rPr>
              <a:t>solution</a:t>
            </a:r>
            <a:r>
              <a:rPr sz="1500" spc="-10" dirty="0">
                <a:latin typeface="Calibri"/>
                <a:cs typeface="Calibri"/>
              </a:rPr>
              <a:t> follows.</a:t>
            </a:r>
            <a:endParaRPr sz="1500" dirty="0">
              <a:latin typeface="Calibri"/>
              <a:cs typeface="Calibri"/>
            </a:endParaRPr>
          </a:p>
        </p:txBody>
      </p:sp>
      <p:pic>
        <p:nvPicPr>
          <p:cNvPr id="9" name="object 9"/>
          <p:cNvPicPr/>
          <p:nvPr/>
        </p:nvPicPr>
        <p:blipFill>
          <a:blip r:embed="rId2" cstate="print"/>
          <a:stretch>
            <a:fillRect/>
          </a:stretch>
        </p:blipFill>
        <p:spPr>
          <a:xfrm>
            <a:off x="1362020" y="6427803"/>
            <a:ext cx="4800600" cy="36566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54176"/>
            <a:ext cx="7556500" cy="1349472"/>
          </a:xfrm>
          <a:prstGeom prst="rect">
            <a:avLst/>
          </a:prstGeom>
        </p:spPr>
        <p:txBody>
          <a:bodyPr vert="horz" wrap="square" lIns="0" tIns="19685" rIns="0" bIns="0" rtlCol="0">
            <a:spAutoFit/>
          </a:bodyPr>
          <a:lstStyle/>
          <a:p>
            <a:pPr marL="12700" marR="5080">
              <a:lnSpc>
                <a:spcPct val="96000"/>
              </a:lnSpc>
              <a:spcBef>
                <a:spcPts val="155"/>
              </a:spcBef>
            </a:pPr>
            <a:r>
              <a:rPr sz="1500" dirty="0">
                <a:latin typeface="+mj-lt"/>
                <a:cs typeface="Times New Roman"/>
              </a:rPr>
              <a:t>The</a:t>
            </a:r>
            <a:r>
              <a:rPr sz="1500" spc="-20" dirty="0">
                <a:latin typeface="+mj-lt"/>
                <a:cs typeface="Times New Roman"/>
              </a:rPr>
              <a:t> </a:t>
            </a:r>
            <a:r>
              <a:rPr sz="1500" dirty="0">
                <a:latin typeface="+mj-lt"/>
                <a:cs typeface="Times New Roman"/>
              </a:rPr>
              <a:t>answers</a:t>
            </a:r>
            <a:r>
              <a:rPr sz="1500" spc="-20" dirty="0">
                <a:latin typeface="+mj-lt"/>
                <a:cs typeface="Times New Roman"/>
              </a:rPr>
              <a:t> </a:t>
            </a:r>
            <a:r>
              <a:rPr sz="1500" dirty="0">
                <a:latin typeface="+mj-lt"/>
                <a:cs typeface="Times New Roman"/>
              </a:rPr>
              <a:t>will</a:t>
            </a:r>
            <a:r>
              <a:rPr sz="1500" spc="-15" dirty="0">
                <a:latin typeface="+mj-lt"/>
                <a:cs typeface="Times New Roman"/>
              </a:rPr>
              <a:t> </a:t>
            </a:r>
            <a:r>
              <a:rPr sz="1500" dirty="0">
                <a:latin typeface="+mj-lt"/>
                <a:cs typeface="Times New Roman"/>
              </a:rPr>
              <a:t>vary</a:t>
            </a:r>
            <a:r>
              <a:rPr sz="1500" spc="-20" dirty="0">
                <a:latin typeface="+mj-lt"/>
                <a:cs typeface="Times New Roman"/>
              </a:rPr>
              <a:t> </a:t>
            </a:r>
            <a:r>
              <a:rPr sz="1500" dirty="0">
                <a:latin typeface="+mj-lt"/>
                <a:cs typeface="Times New Roman"/>
              </a:rPr>
              <a:t>from</a:t>
            </a:r>
            <a:r>
              <a:rPr sz="1500" spc="-15"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to</a:t>
            </a:r>
            <a:r>
              <a:rPr sz="1500" spc="-15" dirty="0">
                <a:latin typeface="+mj-lt"/>
                <a:cs typeface="Times New Roman"/>
              </a:rPr>
              <a:t> </a:t>
            </a:r>
            <a:r>
              <a:rPr sz="1500" dirty="0">
                <a:latin typeface="+mj-lt"/>
                <a:cs typeface="Times New Roman"/>
              </a:rPr>
              <a:t>student.</a:t>
            </a:r>
            <a:r>
              <a:rPr sz="1500" spc="-15" dirty="0">
                <a:latin typeface="+mj-lt"/>
                <a:cs typeface="Times New Roman"/>
              </a:rPr>
              <a:t> </a:t>
            </a:r>
            <a:r>
              <a:rPr sz="1500" dirty="0">
                <a:latin typeface="+mj-lt"/>
                <a:cs typeface="Times New Roman"/>
              </a:rPr>
              <a:t>Both</a:t>
            </a:r>
            <a:r>
              <a:rPr sz="1500" spc="-25" dirty="0">
                <a:latin typeface="+mj-lt"/>
                <a:cs typeface="Times New Roman"/>
              </a:rPr>
              <a:t> </a:t>
            </a:r>
            <a:r>
              <a:rPr sz="1500" dirty="0">
                <a:latin typeface="+mj-lt"/>
                <a:cs typeface="Times New Roman"/>
              </a:rPr>
              <a:t>diagrams</a:t>
            </a:r>
            <a:r>
              <a:rPr sz="1500" spc="-20" dirty="0">
                <a:latin typeface="+mj-lt"/>
                <a:cs typeface="Times New Roman"/>
              </a:rPr>
              <a:t> </a:t>
            </a:r>
            <a:r>
              <a:rPr sz="1500" dirty="0">
                <a:latin typeface="+mj-lt"/>
                <a:cs typeface="Times New Roman"/>
              </a:rPr>
              <a:t>present</a:t>
            </a:r>
            <a:r>
              <a:rPr sz="1500" spc="-15"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useful</a:t>
            </a:r>
            <a:r>
              <a:rPr sz="1500" spc="-15" dirty="0">
                <a:latin typeface="+mj-lt"/>
                <a:cs typeface="Times New Roman"/>
              </a:rPr>
              <a:t> </a:t>
            </a:r>
            <a:r>
              <a:rPr sz="1500" dirty="0">
                <a:latin typeface="+mj-lt"/>
                <a:cs typeface="Times New Roman"/>
              </a:rPr>
              <a:t>view</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spc="-25" dirty="0">
                <a:latin typeface="+mj-lt"/>
                <a:cs typeface="Times New Roman"/>
              </a:rPr>
              <a:t>the </a:t>
            </a:r>
            <a:r>
              <a:rPr sz="1500" dirty="0">
                <a:latin typeface="+mj-lt"/>
                <a:cs typeface="Times New Roman"/>
              </a:rPr>
              <a:t>system.</a:t>
            </a:r>
            <a:r>
              <a:rPr sz="1500" spc="-15" dirty="0">
                <a:latin typeface="+mj-lt"/>
                <a:cs typeface="Times New Roman"/>
              </a:rPr>
              <a:t> </a:t>
            </a:r>
            <a:r>
              <a:rPr sz="1500" dirty="0">
                <a:latin typeface="+mj-lt"/>
                <a:cs typeface="Times New Roman"/>
              </a:rPr>
              <a:t>The</a:t>
            </a:r>
            <a:r>
              <a:rPr sz="1500" spc="-10" dirty="0">
                <a:latin typeface="+mj-lt"/>
                <a:cs typeface="Times New Roman"/>
              </a:rPr>
              <a:t> context-</a:t>
            </a:r>
            <a:r>
              <a:rPr sz="1500" dirty="0">
                <a:latin typeface="+mj-lt"/>
                <a:cs typeface="Times New Roman"/>
              </a:rPr>
              <a:t>level</a:t>
            </a:r>
            <a:r>
              <a:rPr sz="1500" spc="-10" dirty="0">
                <a:latin typeface="+mj-lt"/>
                <a:cs typeface="Times New Roman"/>
              </a:rPr>
              <a:t> </a:t>
            </a:r>
            <a:r>
              <a:rPr sz="1500" dirty="0">
                <a:latin typeface="+mj-lt"/>
                <a:cs typeface="Times New Roman"/>
              </a:rPr>
              <a:t>data</a:t>
            </a:r>
            <a:r>
              <a:rPr sz="1500" spc="-10" dirty="0">
                <a:latin typeface="+mj-lt"/>
                <a:cs typeface="Times New Roman"/>
              </a:rPr>
              <a:t> </a:t>
            </a:r>
            <a:r>
              <a:rPr sz="1500" dirty="0">
                <a:latin typeface="+mj-lt"/>
                <a:cs typeface="Times New Roman"/>
              </a:rPr>
              <a:t>flow</a:t>
            </a:r>
            <a:r>
              <a:rPr sz="1500" spc="-10" dirty="0">
                <a:latin typeface="+mj-lt"/>
                <a:cs typeface="Times New Roman"/>
              </a:rPr>
              <a:t> </a:t>
            </a:r>
            <a:r>
              <a:rPr sz="1500" dirty="0">
                <a:latin typeface="+mj-lt"/>
                <a:cs typeface="Times New Roman"/>
              </a:rPr>
              <a:t>diagram</a:t>
            </a:r>
            <a:r>
              <a:rPr sz="1500" spc="-10" dirty="0">
                <a:latin typeface="+mj-lt"/>
                <a:cs typeface="Times New Roman"/>
              </a:rPr>
              <a:t> </a:t>
            </a:r>
            <a:r>
              <a:rPr sz="1500" dirty="0">
                <a:latin typeface="+mj-lt"/>
                <a:cs typeface="Times New Roman"/>
              </a:rPr>
              <a:t>provides</a:t>
            </a:r>
            <a:r>
              <a:rPr sz="1500" spc="-10" dirty="0">
                <a:latin typeface="+mj-lt"/>
                <a:cs typeface="Times New Roman"/>
              </a:rPr>
              <a:t> </a:t>
            </a:r>
            <a:r>
              <a:rPr sz="1500" dirty="0">
                <a:latin typeface="+mj-lt"/>
                <a:cs typeface="Times New Roman"/>
              </a:rPr>
              <a:t>more</a:t>
            </a:r>
            <a:r>
              <a:rPr sz="1500" spc="-10" dirty="0">
                <a:latin typeface="+mj-lt"/>
                <a:cs typeface="Times New Roman"/>
              </a:rPr>
              <a:t> </a:t>
            </a:r>
            <a:r>
              <a:rPr sz="1500" dirty="0">
                <a:latin typeface="+mj-lt"/>
                <a:cs typeface="Times New Roman"/>
              </a:rPr>
              <a:t>information</a:t>
            </a:r>
            <a:r>
              <a:rPr sz="1500" spc="-15" dirty="0">
                <a:latin typeface="+mj-lt"/>
                <a:cs typeface="Times New Roman"/>
              </a:rPr>
              <a:t> </a:t>
            </a:r>
            <a:r>
              <a:rPr sz="1500" dirty="0">
                <a:latin typeface="+mj-lt"/>
                <a:cs typeface="Times New Roman"/>
              </a:rPr>
              <a:t>as</a:t>
            </a:r>
            <a:r>
              <a:rPr sz="1500" spc="-10" dirty="0">
                <a:latin typeface="+mj-lt"/>
                <a:cs typeface="Times New Roman"/>
              </a:rPr>
              <a:t> </a:t>
            </a:r>
            <a:r>
              <a:rPr sz="1500" dirty="0">
                <a:latin typeface="+mj-lt"/>
                <a:cs typeface="Times New Roman"/>
              </a:rPr>
              <a:t>a</a:t>
            </a:r>
            <a:r>
              <a:rPr sz="1500" spc="-10" dirty="0">
                <a:latin typeface="+mj-lt"/>
                <a:cs typeface="Times New Roman"/>
              </a:rPr>
              <a:t> </a:t>
            </a:r>
            <a:r>
              <a:rPr sz="1500" dirty="0">
                <a:latin typeface="+mj-lt"/>
                <a:cs typeface="Times New Roman"/>
              </a:rPr>
              <a:t>diagram,</a:t>
            </a:r>
            <a:r>
              <a:rPr sz="1500" spc="-10" dirty="0">
                <a:latin typeface="+mj-lt"/>
                <a:cs typeface="Times New Roman"/>
              </a:rPr>
              <a:t> </a:t>
            </a:r>
            <a:r>
              <a:rPr sz="1500" spc="-25" dirty="0">
                <a:latin typeface="+mj-lt"/>
                <a:cs typeface="Times New Roman"/>
              </a:rPr>
              <a:t>but </a:t>
            </a:r>
            <a:r>
              <a:rPr sz="1500" dirty="0">
                <a:latin typeface="+mj-lt"/>
                <a:cs typeface="Times New Roman"/>
              </a:rPr>
              <a:t>may</a:t>
            </a:r>
            <a:r>
              <a:rPr sz="1500" spc="-15" dirty="0">
                <a:latin typeface="+mj-lt"/>
                <a:cs typeface="Times New Roman"/>
              </a:rPr>
              <a:t> </a:t>
            </a:r>
            <a:r>
              <a:rPr sz="1500" dirty="0">
                <a:latin typeface="+mj-lt"/>
                <a:cs typeface="Times New Roman"/>
              </a:rPr>
              <a:t>be</a:t>
            </a:r>
            <a:r>
              <a:rPr sz="1500" spc="-15" dirty="0">
                <a:latin typeface="+mj-lt"/>
                <a:cs typeface="Times New Roman"/>
              </a:rPr>
              <a:t> </a:t>
            </a:r>
            <a:r>
              <a:rPr sz="1500" dirty="0">
                <a:latin typeface="+mj-lt"/>
                <a:cs typeface="Times New Roman"/>
              </a:rPr>
              <a:t>too</a:t>
            </a:r>
            <a:r>
              <a:rPr sz="1500" spc="-15" dirty="0">
                <a:latin typeface="+mj-lt"/>
                <a:cs typeface="Times New Roman"/>
              </a:rPr>
              <a:t> </a:t>
            </a:r>
            <a:r>
              <a:rPr sz="1500" dirty="0">
                <a:latin typeface="+mj-lt"/>
                <a:cs typeface="Times New Roman"/>
              </a:rPr>
              <a:t>complex</a:t>
            </a:r>
            <a:r>
              <a:rPr sz="1500" spc="-15" dirty="0">
                <a:latin typeface="+mj-lt"/>
                <a:cs typeface="Times New Roman"/>
              </a:rPr>
              <a:t> </a:t>
            </a:r>
            <a:r>
              <a:rPr sz="1500" dirty="0">
                <a:latin typeface="+mj-lt"/>
                <a:cs typeface="Times New Roman"/>
              </a:rPr>
              <a:t>for</a:t>
            </a:r>
            <a:r>
              <a:rPr sz="1500" spc="-15" dirty="0">
                <a:latin typeface="+mj-lt"/>
                <a:cs typeface="Times New Roman"/>
              </a:rPr>
              <a:t> </a:t>
            </a:r>
            <a:r>
              <a:rPr sz="1500" dirty="0">
                <a:latin typeface="+mj-lt"/>
                <a:cs typeface="Times New Roman"/>
              </a:rPr>
              <a:t>Carson.</a:t>
            </a:r>
            <a:r>
              <a:rPr sz="1500" spc="-15"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use</a:t>
            </a:r>
            <a:r>
              <a:rPr sz="1500" spc="-15" dirty="0">
                <a:latin typeface="+mj-lt"/>
                <a:cs typeface="Times New Roman"/>
              </a:rPr>
              <a:t> </a:t>
            </a:r>
            <a:r>
              <a:rPr sz="1500" dirty="0">
                <a:latin typeface="+mj-lt"/>
                <a:cs typeface="Times New Roman"/>
              </a:rPr>
              <a:t>case</a:t>
            </a:r>
            <a:r>
              <a:rPr sz="1500" spc="-15" dirty="0">
                <a:latin typeface="+mj-lt"/>
                <a:cs typeface="Times New Roman"/>
              </a:rPr>
              <a:t> </a:t>
            </a:r>
            <a:r>
              <a:rPr sz="1500" dirty="0">
                <a:latin typeface="+mj-lt"/>
                <a:cs typeface="Times New Roman"/>
              </a:rPr>
              <a:t>diagram</a:t>
            </a:r>
            <a:r>
              <a:rPr sz="1500" spc="-10" dirty="0">
                <a:latin typeface="+mj-lt"/>
                <a:cs typeface="Times New Roman"/>
              </a:rPr>
              <a:t> </a:t>
            </a:r>
            <a:r>
              <a:rPr sz="1500" dirty="0">
                <a:latin typeface="+mj-lt"/>
                <a:cs typeface="Times New Roman"/>
              </a:rPr>
              <a:t>is</a:t>
            </a:r>
            <a:r>
              <a:rPr sz="1500" spc="-15" dirty="0">
                <a:latin typeface="+mj-lt"/>
                <a:cs typeface="Times New Roman"/>
              </a:rPr>
              <a:t> </a:t>
            </a:r>
            <a:r>
              <a:rPr sz="1500" dirty="0">
                <a:latin typeface="+mj-lt"/>
                <a:cs typeface="Times New Roman"/>
              </a:rPr>
              <a:t>a</a:t>
            </a:r>
            <a:r>
              <a:rPr sz="1500" spc="-15" dirty="0">
                <a:latin typeface="+mj-lt"/>
                <a:cs typeface="Times New Roman"/>
              </a:rPr>
              <a:t> </a:t>
            </a:r>
            <a:r>
              <a:rPr sz="1500" dirty="0">
                <a:latin typeface="+mj-lt"/>
                <a:cs typeface="Times New Roman"/>
              </a:rPr>
              <a:t>simpler</a:t>
            </a:r>
            <a:r>
              <a:rPr sz="1500" spc="-15" dirty="0">
                <a:latin typeface="+mj-lt"/>
                <a:cs typeface="Times New Roman"/>
              </a:rPr>
              <a:t> </a:t>
            </a:r>
            <a:r>
              <a:rPr sz="1500" dirty="0">
                <a:latin typeface="+mj-lt"/>
                <a:cs typeface="Times New Roman"/>
              </a:rPr>
              <a:t>view,</a:t>
            </a:r>
            <a:r>
              <a:rPr sz="1500" spc="-15" dirty="0">
                <a:latin typeface="+mj-lt"/>
                <a:cs typeface="Times New Roman"/>
              </a:rPr>
              <a:t> </a:t>
            </a:r>
            <a:r>
              <a:rPr sz="1500" dirty="0">
                <a:latin typeface="+mj-lt"/>
                <a:cs typeface="Times New Roman"/>
              </a:rPr>
              <a:t>but</a:t>
            </a:r>
            <a:r>
              <a:rPr sz="1500" spc="-15"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use</a:t>
            </a:r>
            <a:r>
              <a:rPr sz="1500" spc="-15" dirty="0">
                <a:latin typeface="+mj-lt"/>
                <a:cs typeface="Times New Roman"/>
              </a:rPr>
              <a:t> </a:t>
            </a:r>
            <a:r>
              <a:rPr sz="1500" spc="-20" dirty="0">
                <a:latin typeface="+mj-lt"/>
                <a:cs typeface="Times New Roman"/>
              </a:rPr>
              <a:t>case </a:t>
            </a:r>
            <a:r>
              <a:rPr sz="1500" dirty="0">
                <a:latin typeface="+mj-lt"/>
                <a:cs typeface="Times New Roman"/>
              </a:rPr>
              <a:t>scenario</a:t>
            </a:r>
            <a:r>
              <a:rPr sz="1500" spc="-20" dirty="0">
                <a:latin typeface="+mj-lt"/>
                <a:cs typeface="Times New Roman"/>
              </a:rPr>
              <a:t> </a:t>
            </a:r>
            <a:r>
              <a:rPr sz="1500" dirty="0">
                <a:latin typeface="+mj-lt"/>
                <a:cs typeface="Times New Roman"/>
              </a:rPr>
              <a:t>will</a:t>
            </a:r>
            <a:r>
              <a:rPr sz="1500" spc="-15" dirty="0">
                <a:latin typeface="+mj-lt"/>
                <a:cs typeface="Times New Roman"/>
              </a:rPr>
              <a:t> </a:t>
            </a:r>
            <a:r>
              <a:rPr sz="1500" dirty="0">
                <a:latin typeface="+mj-lt"/>
                <a:cs typeface="Times New Roman"/>
              </a:rPr>
              <a:t>provide</a:t>
            </a:r>
            <a:r>
              <a:rPr sz="1500" spc="-20" dirty="0">
                <a:latin typeface="+mj-lt"/>
                <a:cs typeface="Times New Roman"/>
              </a:rPr>
              <a:t> </a:t>
            </a:r>
            <a:r>
              <a:rPr sz="1500" dirty="0">
                <a:latin typeface="+mj-lt"/>
                <a:cs typeface="Times New Roman"/>
              </a:rPr>
              <a:t>the</a:t>
            </a:r>
            <a:r>
              <a:rPr sz="1500" spc="-15" dirty="0">
                <a:latin typeface="+mj-lt"/>
                <a:cs typeface="Times New Roman"/>
              </a:rPr>
              <a:t> </a:t>
            </a:r>
            <a:r>
              <a:rPr sz="1500" dirty="0">
                <a:latin typeface="+mj-lt"/>
                <a:cs typeface="Times New Roman"/>
              </a:rPr>
              <a:t>details</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transactions.</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tutorials</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Microsoft</a:t>
            </a:r>
            <a:r>
              <a:rPr sz="1500" spc="-15" dirty="0">
                <a:latin typeface="+mj-lt"/>
                <a:cs typeface="Times New Roman"/>
              </a:rPr>
              <a:t> </a:t>
            </a:r>
            <a:r>
              <a:rPr sz="1500" spc="-10" dirty="0">
                <a:latin typeface="+mj-lt"/>
                <a:cs typeface="Times New Roman"/>
              </a:rPr>
              <a:t>PowerPoint </a:t>
            </a:r>
            <a:r>
              <a:rPr sz="1500" dirty="0">
                <a:latin typeface="+mj-lt"/>
                <a:cs typeface="Times New Roman"/>
              </a:rPr>
              <a:t>presentations</a:t>
            </a:r>
            <a:r>
              <a:rPr sz="1500" spc="-20" dirty="0">
                <a:latin typeface="+mj-lt"/>
                <a:cs typeface="Times New Roman"/>
              </a:rPr>
              <a:t> </a:t>
            </a:r>
            <a:r>
              <a:rPr sz="1500" dirty="0">
                <a:latin typeface="+mj-lt"/>
                <a:cs typeface="Times New Roman"/>
              </a:rPr>
              <a:t>will</a:t>
            </a:r>
            <a:r>
              <a:rPr sz="1500" spc="-20" dirty="0">
                <a:latin typeface="+mj-lt"/>
                <a:cs typeface="Times New Roman"/>
              </a:rPr>
              <a:t> </a:t>
            </a:r>
            <a:r>
              <a:rPr sz="1500" dirty="0">
                <a:latin typeface="+mj-lt"/>
                <a:cs typeface="Times New Roman"/>
              </a:rPr>
              <a:t>vary</a:t>
            </a:r>
            <a:r>
              <a:rPr sz="1500" spc="-20" dirty="0">
                <a:latin typeface="+mj-lt"/>
                <a:cs typeface="Times New Roman"/>
              </a:rPr>
              <a:t> </a:t>
            </a:r>
            <a:r>
              <a:rPr sz="1500" dirty="0">
                <a:latin typeface="+mj-lt"/>
                <a:cs typeface="Times New Roman"/>
              </a:rPr>
              <a:t>from</a:t>
            </a:r>
            <a:r>
              <a:rPr sz="1500" spc="-15"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to</a:t>
            </a:r>
            <a:r>
              <a:rPr sz="1500" spc="-20" dirty="0">
                <a:latin typeface="+mj-lt"/>
                <a:cs typeface="Times New Roman"/>
              </a:rPr>
              <a:t> </a:t>
            </a:r>
            <a:r>
              <a:rPr sz="1500" dirty="0">
                <a:latin typeface="+mj-lt"/>
                <a:cs typeface="Times New Roman"/>
              </a:rPr>
              <a:t>student,</a:t>
            </a:r>
            <a:r>
              <a:rPr sz="1500" spc="-20" dirty="0">
                <a:latin typeface="+mj-lt"/>
                <a:cs typeface="Times New Roman"/>
              </a:rPr>
              <a:t> </a:t>
            </a:r>
            <a:r>
              <a:rPr sz="1500" dirty="0">
                <a:latin typeface="+mj-lt"/>
                <a:cs typeface="Times New Roman"/>
              </a:rPr>
              <a:t>but</a:t>
            </a:r>
            <a:r>
              <a:rPr sz="1500" spc="-15" dirty="0">
                <a:latin typeface="+mj-lt"/>
                <a:cs typeface="Times New Roman"/>
              </a:rPr>
              <a:t> </a:t>
            </a:r>
            <a:r>
              <a:rPr sz="1500" dirty="0">
                <a:latin typeface="+mj-lt"/>
                <a:cs typeface="Times New Roman"/>
              </a:rPr>
              <a:t>make</a:t>
            </a:r>
            <a:r>
              <a:rPr sz="1500" spc="-20" dirty="0">
                <a:latin typeface="+mj-lt"/>
                <a:cs typeface="Times New Roman"/>
              </a:rPr>
              <a:t> </a:t>
            </a:r>
            <a:r>
              <a:rPr sz="1500" dirty="0">
                <a:latin typeface="+mj-lt"/>
                <a:cs typeface="Times New Roman"/>
              </a:rPr>
              <a:t>sure</a:t>
            </a:r>
            <a:r>
              <a:rPr sz="1500" spc="-20" dirty="0">
                <a:latin typeface="+mj-lt"/>
                <a:cs typeface="Times New Roman"/>
              </a:rPr>
              <a:t> </a:t>
            </a:r>
            <a:r>
              <a:rPr sz="1500" dirty="0">
                <a:latin typeface="+mj-lt"/>
                <a:cs typeface="Times New Roman"/>
              </a:rPr>
              <a:t>technical</a:t>
            </a:r>
            <a:r>
              <a:rPr sz="1500" spc="-15" dirty="0">
                <a:latin typeface="+mj-lt"/>
                <a:cs typeface="Times New Roman"/>
              </a:rPr>
              <a:t> </a:t>
            </a:r>
            <a:r>
              <a:rPr sz="1500" dirty="0">
                <a:latin typeface="+mj-lt"/>
                <a:cs typeface="Times New Roman"/>
              </a:rPr>
              <a:t>terms,</a:t>
            </a:r>
            <a:r>
              <a:rPr sz="1500" spc="-20" dirty="0">
                <a:latin typeface="+mj-lt"/>
                <a:cs typeface="Times New Roman"/>
              </a:rPr>
              <a:t> </a:t>
            </a:r>
            <a:r>
              <a:rPr sz="1500" dirty="0">
                <a:latin typeface="+mj-lt"/>
                <a:cs typeface="Times New Roman"/>
              </a:rPr>
              <a:t>as</a:t>
            </a:r>
            <a:r>
              <a:rPr sz="1500" spc="-20" dirty="0">
                <a:latin typeface="+mj-lt"/>
                <a:cs typeface="Times New Roman"/>
              </a:rPr>
              <a:t> </a:t>
            </a:r>
            <a:r>
              <a:rPr sz="1500" dirty="0">
                <a:latin typeface="+mj-lt"/>
                <a:cs typeface="Times New Roman"/>
              </a:rPr>
              <a:t>well</a:t>
            </a:r>
            <a:r>
              <a:rPr sz="1500" spc="-20" dirty="0">
                <a:latin typeface="+mj-lt"/>
                <a:cs typeface="Times New Roman"/>
              </a:rPr>
              <a:t> </a:t>
            </a:r>
            <a:r>
              <a:rPr sz="1500" dirty="0">
                <a:latin typeface="+mj-lt"/>
                <a:cs typeface="Times New Roman"/>
              </a:rPr>
              <a:t>as</a:t>
            </a:r>
            <a:r>
              <a:rPr sz="1500" spc="-15" dirty="0">
                <a:latin typeface="+mj-lt"/>
                <a:cs typeface="Times New Roman"/>
              </a:rPr>
              <a:t> </a:t>
            </a:r>
            <a:r>
              <a:rPr sz="1500" spc="-25" dirty="0">
                <a:latin typeface="+mj-lt"/>
                <a:cs typeface="Times New Roman"/>
              </a:rPr>
              <a:t>the </a:t>
            </a:r>
            <a:r>
              <a:rPr sz="1500" dirty="0">
                <a:latin typeface="+mj-lt"/>
                <a:cs typeface="Times New Roman"/>
              </a:rPr>
              <a:t>reasons</a:t>
            </a:r>
            <a:r>
              <a:rPr sz="1500" spc="-20" dirty="0">
                <a:latin typeface="+mj-lt"/>
                <a:cs typeface="Times New Roman"/>
              </a:rPr>
              <a:t> </a:t>
            </a:r>
            <a:r>
              <a:rPr sz="1500" dirty="0">
                <a:latin typeface="+mj-lt"/>
                <a:cs typeface="Times New Roman"/>
              </a:rPr>
              <a:t>for</a:t>
            </a:r>
            <a:r>
              <a:rPr sz="1500" spc="-20" dirty="0">
                <a:latin typeface="+mj-lt"/>
                <a:cs typeface="Times New Roman"/>
              </a:rPr>
              <a:t> </a:t>
            </a:r>
            <a:r>
              <a:rPr sz="1500" dirty="0">
                <a:latin typeface="+mj-lt"/>
                <a:cs typeface="Times New Roman"/>
              </a:rPr>
              <a:t>drawing</a:t>
            </a:r>
            <a:r>
              <a:rPr sz="1500" spc="-20" dirty="0">
                <a:latin typeface="+mj-lt"/>
                <a:cs typeface="Times New Roman"/>
              </a:rPr>
              <a:t> </a:t>
            </a:r>
            <a:r>
              <a:rPr sz="1500" dirty="0">
                <a:latin typeface="+mj-lt"/>
                <a:cs typeface="Times New Roman"/>
              </a:rPr>
              <a:t>a</a:t>
            </a:r>
            <a:r>
              <a:rPr sz="1500" spc="-15" dirty="0">
                <a:latin typeface="+mj-lt"/>
                <a:cs typeface="Times New Roman"/>
              </a:rPr>
              <a:t> </a:t>
            </a:r>
            <a:r>
              <a:rPr sz="1500" dirty="0">
                <a:latin typeface="+mj-lt"/>
                <a:cs typeface="Times New Roman"/>
              </a:rPr>
              <a:t>context</a:t>
            </a:r>
            <a:r>
              <a:rPr sz="1500" spc="-20" dirty="0">
                <a:latin typeface="+mj-lt"/>
                <a:cs typeface="Times New Roman"/>
              </a:rPr>
              <a:t> </a:t>
            </a:r>
            <a:r>
              <a:rPr sz="1500" dirty="0">
                <a:latin typeface="+mj-lt"/>
                <a:cs typeface="Times New Roman"/>
              </a:rPr>
              <a:t>level</a:t>
            </a:r>
            <a:r>
              <a:rPr sz="1500" spc="-20" dirty="0">
                <a:latin typeface="+mj-lt"/>
                <a:cs typeface="Times New Roman"/>
              </a:rPr>
              <a:t> </a:t>
            </a:r>
            <a:r>
              <a:rPr sz="1500" dirty="0">
                <a:latin typeface="+mj-lt"/>
                <a:cs typeface="Times New Roman"/>
              </a:rPr>
              <a:t>diagram</a:t>
            </a:r>
            <a:r>
              <a:rPr sz="1500" spc="-15" dirty="0">
                <a:latin typeface="+mj-lt"/>
                <a:cs typeface="Times New Roman"/>
              </a:rPr>
              <a:t> </a:t>
            </a:r>
            <a:r>
              <a:rPr sz="1500" dirty="0">
                <a:latin typeface="+mj-lt"/>
                <a:cs typeface="Times New Roman"/>
              </a:rPr>
              <a:t>are</a:t>
            </a:r>
            <a:r>
              <a:rPr sz="1500" spc="-20" dirty="0">
                <a:latin typeface="+mj-lt"/>
                <a:cs typeface="Times New Roman"/>
              </a:rPr>
              <a:t> </a:t>
            </a:r>
            <a:r>
              <a:rPr sz="1500" spc="-10" dirty="0">
                <a:latin typeface="+mj-lt"/>
                <a:cs typeface="Times New Roman"/>
              </a:rPr>
              <a:t>covered.</a:t>
            </a:r>
            <a:endParaRPr sz="1500" dirty="0">
              <a:latin typeface="+mj-lt"/>
              <a:cs typeface="Times New Roman"/>
            </a:endParaRPr>
          </a:p>
        </p:txBody>
      </p:sp>
      <p:sp>
        <p:nvSpPr>
          <p:cNvPr id="3" name="object 3"/>
          <p:cNvSpPr txBox="1"/>
          <p:nvPr/>
        </p:nvSpPr>
        <p:spPr>
          <a:xfrm>
            <a:off x="0" y="1798012"/>
            <a:ext cx="7556500" cy="2055691"/>
          </a:xfrm>
          <a:prstGeom prst="rect">
            <a:avLst/>
          </a:prstGeom>
        </p:spPr>
        <p:txBody>
          <a:bodyPr vert="horz" wrap="square" lIns="0" tIns="12700" rIns="0" bIns="0" rtlCol="0">
            <a:spAutoFit/>
          </a:bodyPr>
          <a:lstStyle/>
          <a:p>
            <a:pPr marL="12700">
              <a:lnSpc>
                <a:spcPct val="100000"/>
              </a:lnSpc>
              <a:spcBef>
                <a:spcPts val="100"/>
              </a:spcBef>
            </a:pPr>
            <a:r>
              <a:rPr sz="1500" dirty="0">
                <a:latin typeface="+mj-lt"/>
                <a:cs typeface="Times New Roman"/>
              </a:rPr>
              <a:t>Case</a:t>
            </a:r>
            <a:r>
              <a:rPr sz="1500" spc="-30" dirty="0">
                <a:latin typeface="+mj-lt"/>
                <a:cs typeface="Times New Roman"/>
              </a:rPr>
              <a:t> </a:t>
            </a:r>
            <a:r>
              <a:rPr sz="1500" spc="-10" dirty="0">
                <a:latin typeface="+mj-lt"/>
                <a:cs typeface="Times New Roman"/>
              </a:rPr>
              <a:t>Study:</a:t>
            </a:r>
            <a:endParaRPr sz="1500" dirty="0">
              <a:latin typeface="+mj-lt"/>
              <a:cs typeface="Times New Roman"/>
            </a:endParaRPr>
          </a:p>
          <a:p>
            <a:pPr marL="469900" marR="213360" algn="just">
              <a:lnSpc>
                <a:spcPts val="1250"/>
              </a:lnSpc>
            </a:pPr>
            <a:r>
              <a:rPr sz="1500" dirty="0">
                <a:latin typeface="+mj-lt"/>
                <a:cs typeface="Times New Roman"/>
              </a:rPr>
              <a:t>CASE</a:t>
            </a:r>
            <a:r>
              <a:rPr sz="1500" spc="-20" dirty="0">
                <a:latin typeface="+mj-lt"/>
                <a:cs typeface="Times New Roman"/>
              </a:rPr>
              <a:t> </a:t>
            </a:r>
            <a:r>
              <a:rPr sz="1500" dirty="0">
                <a:latin typeface="+mj-lt"/>
                <a:cs typeface="Times New Roman"/>
              </a:rPr>
              <a:t>tools</a:t>
            </a:r>
            <a:r>
              <a:rPr sz="1500" spc="-15" dirty="0">
                <a:latin typeface="+mj-lt"/>
                <a:cs typeface="Times New Roman"/>
              </a:rPr>
              <a:t> </a:t>
            </a:r>
            <a:r>
              <a:rPr sz="1500" dirty="0">
                <a:latin typeface="+mj-lt"/>
                <a:cs typeface="Times New Roman"/>
              </a:rPr>
              <a:t>would</a:t>
            </a:r>
            <a:r>
              <a:rPr sz="1500" spc="-15" dirty="0">
                <a:latin typeface="+mj-lt"/>
                <a:cs typeface="Times New Roman"/>
              </a:rPr>
              <a:t> </a:t>
            </a:r>
            <a:r>
              <a:rPr sz="1500" dirty="0">
                <a:latin typeface="+mj-lt"/>
                <a:cs typeface="Times New Roman"/>
              </a:rPr>
              <a:t>be</a:t>
            </a:r>
            <a:r>
              <a:rPr sz="1500" spc="-15" dirty="0">
                <a:latin typeface="+mj-lt"/>
                <a:cs typeface="Times New Roman"/>
              </a:rPr>
              <a:t> </a:t>
            </a:r>
            <a:r>
              <a:rPr sz="1500" dirty="0">
                <a:latin typeface="+mj-lt"/>
                <a:cs typeface="Times New Roman"/>
              </a:rPr>
              <a:t>used</a:t>
            </a:r>
            <a:r>
              <a:rPr sz="1500" spc="-15" dirty="0">
                <a:latin typeface="+mj-lt"/>
                <a:cs typeface="Times New Roman"/>
              </a:rPr>
              <a:t> </a:t>
            </a:r>
            <a:r>
              <a:rPr sz="1500" dirty="0">
                <a:latin typeface="+mj-lt"/>
                <a:cs typeface="Times New Roman"/>
              </a:rPr>
              <a:t>to</a:t>
            </a:r>
            <a:r>
              <a:rPr sz="1500" spc="-20" dirty="0">
                <a:latin typeface="+mj-lt"/>
                <a:cs typeface="Times New Roman"/>
              </a:rPr>
              <a:t> </a:t>
            </a:r>
            <a:r>
              <a:rPr sz="1500" dirty="0">
                <a:latin typeface="+mj-lt"/>
                <a:cs typeface="Times New Roman"/>
              </a:rPr>
              <a:t>help</a:t>
            </a:r>
            <a:r>
              <a:rPr sz="1500" spc="-15" dirty="0">
                <a:latin typeface="+mj-lt"/>
                <a:cs typeface="Times New Roman"/>
              </a:rPr>
              <a:t> </a:t>
            </a:r>
            <a:r>
              <a:rPr sz="1500" dirty="0">
                <a:latin typeface="+mj-lt"/>
                <a:cs typeface="Times New Roman"/>
              </a:rPr>
              <a:t>Chip</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Anna</a:t>
            </a:r>
            <a:r>
              <a:rPr sz="1500" spc="-15" dirty="0">
                <a:latin typeface="+mj-lt"/>
                <a:cs typeface="Times New Roman"/>
              </a:rPr>
              <a:t> </a:t>
            </a:r>
            <a:r>
              <a:rPr sz="1500" dirty="0">
                <a:latin typeface="+mj-lt"/>
                <a:cs typeface="Times New Roman"/>
              </a:rPr>
              <a:t>communicate</a:t>
            </a:r>
            <a:r>
              <a:rPr sz="1500" spc="-15" dirty="0">
                <a:latin typeface="+mj-lt"/>
                <a:cs typeface="Times New Roman"/>
              </a:rPr>
              <a:t> </a:t>
            </a:r>
            <a:r>
              <a:rPr sz="1500" dirty="0">
                <a:latin typeface="+mj-lt"/>
                <a:cs typeface="Times New Roman"/>
              </a:rPr>
              <a:t>with</a:t>
            </a:r>
            <a:r>
              <a:rPr sz="1500" spc="-15" dirty="0">
                <a:latin typeface="+mj-lt"/>
                <a:cs typeface="Times New Roman"/>
              </a:rPr>
              <a:t> </a:t>
            </a:r>
            <a:r>
              <a:rPr sz="1500" dirty="0">
                <a:latin typeface="+mj-lt"/>
                <a:cs typeface="Times New Roman"/>
              </a:rPr>
              <a:t>each</a:t>
            </a:r>
            <a:r>
              <a:rPr sz="1500" spc="-15" dirty="0">
                <a:latin typeface="+mj-lt"/>
                <a:cs typeface="Times New Roman"/>
              </a:rPr>
              <a:t> </a:t>
            </a:r>
            <a:r>
              <a:rPr sz="1500" dirty="0">
                <a:latin typeface="+mj-lt"/>
                <a:cs typeface="Times New Roman"/>
              </a:rPr>
              <a:t>other</a:t>
            </a:r>
            <a:r>
              <a:rPr sz="1500" spc="-15" dirty="0">
                <a:latin typeface="+mj-lt"/>
                <a:cs typeface="Times New Roman"/>
              </a:rPr>
              <a:t> </a:t>
            </a:r>
            <a:r>
              <a:rPr sz="1500" dirty="0">
                <a:latin typeface="+mj-lt"/>
                <a:cs typeface="Times New Roman"/>
              </a:rPr>
              <a:t>and</a:t>
            </a:r>
            <a:r>
              <a:rPr sz="1500" spc="-15" dirty="0">
                <a:latin typeface="+mj-lt"/>
                <a:cs typeface="Times New Roman"/>
              </a:rPr>
              <a:t> </a:t>
            </a:r>
            <a:r>
              <a:rPr sz="1500" spc="-10" dirty="0">
                <a:latin typeface="+mj-lt"/>
                <a:cs typeface="Times New Roman"/>
              </a:rPr>
              <a:t>share </a:t>
            </a:r>
            <a:r>
              <a:rPr sz="1500" dirty="0">
                <a:latin typeface="+mj-lt"/>
                <a:cs typeface="Times New Roman"/>
              </a:rPr>
              <a:t>portions</a:t>
            </a:r>
            <a:r>
              <a:rPr sz="1500" spc="-20" dirty="0">
                <a:latin typeface="+mj-lt"/>
                <a:cs typeface="Times New Roman"/>
              </a:rPr>
              <a:t> </a:t>
            </a:r>
            <a:r>
              <a:rPr sz="1500" dirty="0">
                <a:latin typeface="+mj-lt"/>
                <a:cs typeface="Times New Roman"/>
              </a:rPr>
              <a:t>of</a:t>
            </a:r>
            <a:r>
              <a:rPr sz="1500" spc="-1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design</a:t>
            </a:r>
            <a:r>
              <a:rPr sz="1500" spc="-15" dirty="0">
                <a:latin typeface="+mj-lt"/>
                <a:cs typeface="Times New Roman"/>
              </a:rPr>
              <a:t> </a:t>
            </a:r>
            <a:r>
              <a:rPr sz="1500" dirty="0">
                <a:latin typeface="+mj-lt"/>
                <a:cs typeface="Times New Roman"/>
              </a:rPr>
              <a:t>that</a:t>
            </a:r>
            <a:r>
              <a:rPr sz="1500" spc="-15" dirty="0">
                <a:latin typeface="+mj-lt"/>
                <a:cs typeface="Times New Roman"/>
              </a:rPr>
              <a:t> </a:t>
            </a:r>
            <a:r>
              <a:rPr sz="1500" dirty="0">
                <a:latin typeface="+mj-lt"/>
                <a:cs typeface="Times New Roman"/>
              </a:rPr>
              <a:t>they</a:t>
            </a:r>
            <a:r>
              <a:rPr sz="1500" spc="-20" dirty="0">
                <a:latin typeface="+mj-lt"/>
                <a:cs typeface="Times New Roman"/>
              </a:rPr>
              <a:t> </a:t>
            </a:r>
            <a:r>
              <a:rPr sz="1500" dirty="0">
                <a:latin typeface="+mj-lt"/>
                <a:cs typeface="Times New Roman"/>
              </a:rPr>
              <a:t>have</a:t>
            </a:r>
            <a:r>
              <a:rPr sz="1500" spc="-15" dirty="0">
                <a:latin typeface="+mj-lt"/>
                <a:cs typeface="Times New Roman"/>
              </a:rPr>
              <a:t> </a:t>
            </a:r>
            <a:r>
              <a:rPr sz="1500" spc="-10" dirty="0">
                <a:latin typeface="+mj-lt"/>
                <a:cs typeface="Times New Roman"/>
              </a:rPr>
              <a:t>completed.</a:t>
            </a:r>
            <a:endParaRPr sz="1500" dirty="0">
              <a:latin typeface="+mj-lt"/>
              <a:cs typeface="Times New Roman"/>
            </a:endParaRPr>
          </a:p>
          <a:p>
            <a:pPr marL="469900" marR="245110" algn="just">
              <a:lnSpc>
                <a:spcPct val="95500"/>
              </a:lnSpc>
              <a:spcBef>
                <a:spcPts val="1255"/>
              </a:spcBef>
            </a:pPr>
            <a:r>
              <a:rPr sz="1500" dirty="0">
                <a:latin typeface="+mj-lt"/>
                <a:cs typeface="Times New Roman"/>
              </a:rPr>
              <a:t>Because</a:t>
            </a:r>
            <a:r>
              <a:rPr sz="1500" spc="-15" dirty="0">
                <a:latin typeface="+mj-lt"/>
                <a:cs typeface="Times New Roman"/>
              </a:rPr>
              <a:t> </a:t>
            </a:r>
            <a:r>
              <a:rPr sz="1500" dirty="0">
                <a:latin typeface="+mj-lt"/>
                <a:cs typeface="Times New Roman"/>
              </a:rPr>
              <a:t>there</a:t>
            </a:r>
            <a:r>
              <a:rPr sz="1500" spc="-10" dirty="0">
                <a:latin typeface="+mj-lt"/>
                <a:cs typeface="Times New Roman"/>
              </a:rPr>
              <a:t> </a:t>
            </a:r>
            <a:r>
              <a:rPr sz="1500" dirty="0">
                <a:latin typeface="+mj-lt"/>
                <a:cs typeface="Times New Roman"/>
              </a:rPr>
              <a:t>are</a:t>
            </a:r>
            <a:r>
              <a:rPr sz="1500" spc="-10" dirty="0">
                <a:latin typeface="+mj-lt"/>
                <a:cs typeface="Times New Roman"/>
              </a:rPr>
              <a:t> </a:t>
            </a:r>
            <a:r>
              <a:rPr sz="1500" dirty="0">
                <a:latin typeface="+mj-lt"/>
                <a:cs typeface="Times New Roman"/>
              </a:rPr>
              <a:t>many</a:t>
            </a:r>
            <a:r>
              <a:rPr sz="1500" spc="-10" dirty="0">
                <a:latin typeface="+mj-lt"/>
                <a:cs typeface="Times New Roman"/>
              </a:rPr>
              <a:t> </a:t>
            </a:r>
            <a:r>
              <a:rPr sz="1500" dirty="0">
                <a:latin typeface="+mj-lt"/>
                <a:cs typeface="Times New Roman"/>
              </a:rPr>
              <a:t>users</a:t>
            </a:r>
            <a:r>
              <a:rPr sz="1500" spc="-10" dirty="0">
                <a:latin typeface="+mj-lt"/>
                <a:cs typeface="Times New Roman"/>
              </a:rPr>
              <a:t> </a:t>
            </a:r>
            <a:r>
              <a:rPr sz="1500" dirty="0">
                <a:latin typeface="+mj-lt"/>
                <a:cs typeface="Times New Roman"/>
              </a:rPr>
              <a:t>for</a:t>
            </a:r>
            <a:r>
              <a:rPr sz="1500" spc="-10" dirty="0">
                <a:latin typeface="+mj-lt"/>
                <a:cs typeface="Times New Roman"/>
              </a:rPr>
              <a:t> </a:t>
            </a:r>
            <a:r>
              <a:rPr sz="1500" dirty="0">
                <a:latin typeface="+mj-lt"/>
                <a:cs typeface="Times New Roman"/>
              </a:rPr>
              <a:t>the</a:t>
            </a:r>
            <a:r>
              <a:rPr sz="1500" spc="-10" dirty="0">
                <a:latin typeface="+mj-lt"/>
                <a:cs typeface="Times New Roman"/>
              </a:rPr>
              <a:t> </a:t>
            </a:r>
            <a:r>
              <a:rPr sz="1500" dirty="0">
                <a:latin typeface="+mj-lt"/>
                <a:cs typeface="Times New Roman"/>
              </a:rPr>
              <a:t>Computer</a:t>
            </a:r>
            <a:r>
              <a:rPr sz="1500" spc="-10" dirty="0">
                <a:latin typeface="+mj-lt"/>
                <a:cs typeface="Times New Roman"/>
              </a:rPr>
              <a:t> </a:t>
            </a:r>
            <a:r>
              <a:rPr sz="1500" dirty="0">
                <a:latin typeface="+mj-lt"/>
                <a:cs typeface="Times New Roman"/>
              </a:rPr>
              <a:t>System,</a:t>
            </a:r>
            <a:r>
              <a:rPr sz="1500" spc="-10" dirty="0">
                <a:latin typeface="+mj-lt"/>
                <a:cs typeface="Times New Roman"/>
              </a:rPr>
              <a:t> </a:t>
            </a:r>
            <a:r>
              <a:rPr sz="1500" dirty="0">
                <a:latin typeface="+mj-lt"/>
                <a:cs typeface="Times New Roman"/>
              </a:rPr>
              <a:t>CASE</a:t>
            </a:r>
            <a:r>
              <a:rPr sz="1500" spc="-10" dirty="0">
                <a:latin typeface="+mj-lt"/>
                <a:cs typeface="Times New Roman"/>
              </a:rPr>
              <a:t> </a:t>
            </a:r>
            <a:r>
              <a:rPr sz="1500" dirty="0">
                <a:latin typeface="+mj-lt"/>
                <a:cs typeface="Times New Roman"/>
              </a:rPr>
              <a:t>tools</a:t>
            </a:r>
            <a:r>
              <a:rPr sz="1500" spc="-10" dirty="0">
                <a:latin typeface="+mj-lt"/>
                <a:cs typeface="Times New Roman"/>
              </a:rPr>
              <a:t> </a:t>
            </a:r>
            <a:r>
              <a:rPr sz="1500" dirty="0">
                <a:latin typeface="+mj-lt"/>
                <a:cs typeface="Times New Roman"/>
              </a:rPr>
              <a:t>will</a:t>
            </a:r>
            <a:r>
              <a:rPr sz="1500" spc="-10" dirty="0">
                <a:latin typeface="+mj-lt"/>
                <a:cs typeface="Times New Roman"/>
              </a:rPr>
              <a:t> </a:t>
            </a:r>
            <a:r>
              <a:rPr sz="1500" dirty="0">
                <a:latin typeface="+mj-lt"/>
                <a:cs typeface="Times New Roman"/>
              </a:rPr>
              <a:t>help</a:t>
            </a:r>
            <a:r>
              <a:rPr sz="1500" spc="-10" dirty="0">
                <a:latin typeface="+mj-lt"/>
                <a:cs typeface="Times New Roman"/>
              </a:rPr>
              <a:t> </a:t>
            </a:r>
            <a:r>
              <a:rPr sz="1500" dirty="0">
                <a:latin typeface="+mj-lt"/>
                <a:cs typeface="Times New Roman"/>
              </a:rPr>
              <a:t>to</a:t>
            </a:r>
            <a:r>
              <a:rPr sz="1500" spc="-10" dirty="0">
                <a:latin typeface="+mj-lt"/>
                <a:cs typeface="Times New Roman"/>
              </a:rPr>
              <a:t> facilitate </a:t>
            </a:r>
            <a:r>
              <a:rPr sz="1500" dirty="0">
                <a:latin typeface="+mj-lt"/>
                <a:cs typeface="Times New Roman"/>
              </a:rPr>
              <a:t>communication</a:t>
            </a:r>
            <a:r>
              <a:rPr sz="1500" spc="-25" dirty="0">
                <a:latin typeface="+mj-lt"/>
                <a:cs typeface="Times New Roman"/>
              </a:rPr>
              <a:t> </a:t>
            </a:r>
            <a:r>
              <a:rPr sz="1500" dirty="0">
                <a:latin typeface="+mj-lt"/>
                <a:cs typeface="Times New Roman"/>
              </a:rPr>
              <a:t>among</a:t>
            </a:r>
            <a:r>
              <a:rPr sz="1500" spc="-2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users</a:t>
            </a:r>
            <a:r>
              <a:rPr sz="1500" spc="-2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analyst</a:t>
            </a:r>
            <a:r>
              <a:rPr sz="1500" spc="-25" dirty="0">
                <a:latin typeface="+mj-lt"/>
                <a:cs typeface="Times New Roman"/>
              </a:rPr>
              <a:t> </a:t>
            </a:r>
            <a:r>
              <a:rPr sz="1500" dirty="0">
                <a:latin typeface="+mj-lt"/>
                <a:cs typeface="Times New Roman"/>
              </a:rPr>
              <a:t>and</a:t>
            </a:r>
            <a:r>
              <a:rPr sz="1500" spc="-20" dirty="0">
                <a:latin typeface="+mj-lt"/>
                <a:cs typeface="Times New Roman"/>
              </a:rPr>
              <a:t> </a:t>
            </a:r>
            <a:r>
              <a:rPr sz="1500" dirty="0">
                <a:latin typeface="+mj-lt"/>
                <a:cs typeface="Times New Roman"/>
              </a:rPr>
              <a:t>document</a:t>
            </a:r>
            <a:r>
              <a:rPr sz="1500" spc="-25" dirty="0">
                <a:latin typeface="+mj-lt"/>
                <a:cs typeface="Times New Roman"/>
              </a:rPr>
              <a:t> </a:t>
            </a:r>
            <a:r>
              <a:rPr sz="1500" dirty="0">
                <a:latin typeface="+mj-lt"/>
                <a:cs typeface="Times New Roman"/>
              </a:rPr>
              <a:t>the</a:t>
            </a:r>
            <a:r>
              <a:rPr sz="1500" spc="-20" dirty="0">
                <a:latin typeface="+mj-lt"/>
                <a:cs typeface="Times New Roman"/>
              </a:rPr>
              <a:t> </a:t>
            </a:r>
            <a:r>
              <a:rPr sz="1500" dirty="0">
                <a:latin typeface="+mj-lt"/>
                <a:cs typeface="Times New Roman"/>
              </a:rPr>
              <a:t>information</a:t>
            </a:r>
            <a:r>
              <a:rPr sz="1500" spc="-25" dirty="0">
                <a:latin typeface="+mj-lt"/>
                <a:cs typeface="Times New Roman"/>
              </a:rPr>
              <a:t> </a:t>
            </a:r>
            <a:r>
              <a:rPr sz="1500" dirty="0">
                <a:latin typeface="+mj-lt"/>
                <a:cs typeface="Times New Roman"/>
              </a:rPr>
              <a:t>that</a:t>
            </a:r>
            <a:r>
              <a:rPr sz="1500" spc="-25" dirty="0">
                <a:latin typeface="+mj-lt"/>
                <a:cs typeface="Times New Roman"/>
              </a:rPr>
              <a:t> </a:t>
            </a:r>
            <a:r>
              <a:rPr sz="1500" dirty="0">
                <a:latin typeface="+mj-lt"/>
                <a:cs typeface="Times New Roman"/>
              </a:rPr>
              <a:t>they</a:t>
            </a:r>
            <a:r>
              <a:rPr sz="1500" spc="-20" dirty="0">
                <a:latin typeface="+mj-lt"/>
                <a:cs typeface="Times New Roman"/>
              </a:rPr>
              <a:t> have </a:t>
            </a:r>
            <a:r>
              <a:rPr sz="1500" dirty="0">
                <a:latin typeface="+mj-lt"/>
                <a:cs typeface="Times New Roman"/>
              </a:rPr>
              <a:t>received</a:t>
            </a:r>
            <a:r>
              <a:rPr sz="1500" spc="-20" dirty="0">
                <a:latin typeface="+mj-lt"/>
                <a:cs typeface="Times New Roman"/>
              </a:rPr>
              <a:t> </a:t>
            </a:r>
            <a:r>
              <a:rPr sz="1500" dirty="0">
                <a:latin typeface="+mj-lt"/>
                <a:cs typeface="Times New Roman"/>
              </a:rPr>
              <a:t>as</a:t>
            </a:r>
            <a:r>
              <a:rPr sz="1500" spc="-20" dirty="0">
                <a:latin typeface="+mj-lt"/>
                <a:cs typeface="Times New Roman"/>
              </a:rPr>
              <a:t> </a:t>
            </a:r>
            <a:r>
              <a:rPr sz="1500" dirty="0">
                <a:latin typeface="+mj-lt"/>
                <a:cs typeface="Times New Roman"/>
              </a:rPr>
              <a:t>a</a:t>
            </a:r>
            <a:r>
              <a:rPr sz="1500" spc="-20" dirty="0">
                <a:latin typeface="+mj-lt"/>
                <a:cs typeface="Times New Roman"/>
              </a:rPr>
              <a:t> </a:t>
            </a:r>
            <a:r>
              <a:rPr sz="1500" dirty="0">
                <a:latin typeface="+mj-lt"/>
                <a:cs typeface="Times New Roman"/>
              </a:rPr>
              <a:t>result</a:t>
            </a:r>
            <a:r>
              <a:rPr sz="1500" spc="-15" dirty="0">
                <a:latin typeface="+mj-lt"/>
                <a:cs typeface="Times New Roman"/>
              </a:rPr>
              <a:t> </a:t>
            </a:r>
            <a:r>
              <a:rPr sz="1500" dirty="0">
                <a:latin typeface="+mj-lt"/>
                <a:cs typeface="Times New Roman"/>
              </a:rPr>
              <a:t>of</a:t>
            </a:r>
            <a:r>
              <a:rPr sz="1500" spc="-20" dirty="0">
                <a:latin typeface="+mj-lt"/>
                <a:cs typeface="Times New Roman"/>
              </a:rPr>
              <a:t> </a:t>
            </a:r>
            <a:r>
              <a:rPr sz="1500" dirty="0">
                <a:latin typeface="+mj-lt"/>
                <a:cs typeface="Times New Roman"/>
              </a:rPr>
              <a:t>interviews,</a:t>
            </a:r>
            <a:r>
              <a:rPr sz="1500" spc="-20" dirty="0">
                <a:latin typeface="+mj-lt"/>
                <a:cs typeface="Times New Roman"/>
              </a:rPr>
              <a:t> </a:t>
            </a:r>
            <a:r>
              <a:rPr sz="1500" dirty="0">
                <a:latin typeface="+mj-lt"/>
                <a:cs typeface="Times New Roman"/>
              </a:rPr>
              <a:t>document</a:t>
            </a:r>
            <a:r>
              <a:rPr sz="1500" spc="-20" dirty="0">
                <a:latin typeface="+mj-lt"/>
                <a:cs typeface="Times New Roman"/>
              </a:rPr>
              <a:t> </a:t>
            </a:r>
            <a:r>
              <a:rPr sz="1500" dirty="0">
                <a:latin typeface="+mj-lt"/>
                <a:cs typeface="Times New Roman"/>
              </a:rPr>
              <a:t>analysis,</a:t>
            </a:r>
            <a:r>
              <a:rPr sz="1500" spc="-15" dirty="0">
                <a:latin typeface="+mj-lt"/>
                <a:cs typeface="Times New Roman"/>
              </a:rPr>
              <a:t> </a:t>
            </a:r>
            <a:r>
              <a:rPr sz="1500" dirty="0">
                <a:latin typeface="+mj-lt"/>
                <a:cs typeface="Times New Roman"/>
              </a:rPr>
              <a:t>and</a:t>
            </a:r>
            <a:r>
              <a:rPr sz="1500" spc="-20" dirty="0">
                <a:latin typeface="+mj-lt"/>
                <a:cs typeface="Times New Roman"/>
              </a:rPr>
              <a:t> </a:t>
            </a:r>
            <a:r>
              <a:rPr sz="1500" spc="-10" dirty="0">
                <a:latin typeface="+mj-lt"/>
                <a:cs typeface="Times New Roman"/>
              </a:rPr>
              <a:t>questionnaires.</a:t>
            </a:r>
            <a:endParaRPr sz="1500" dirty="0">
              <a:latin typeface="+mj-lt"/>
              <a:cs typeface="Times New Roman"/>
            </a:endParaRPr>
          </a:p>
          <a:p>
            <a:pPr marL="12700">
              <a:lnSpc>
                <a:spcPct val="100000"/>
              </a:lnSpc>
            </a:pPr>
            <a:r>
              <a:rPr sz="1500" b="0" spc="-10" dirty="0">
                <a:latin typeface="+mj-lt"/>
                <a:cs typeface="Calibri Light"/>
              </a:rPr>
              <a:t>Projects</a:t>
            </a:r>
            <a:endParaRPr sz="1500" dirty="0">
              <a:latin typeface="+mj-lt"/>
              <a:cs typeface="Calibri Light"/>
            </a:endParaRPr>
          </a:p>
          <a:p>
            <a:pPr marL="355600" marR="5080" indent="-228600">
              <a:lnSpc>
                <a:spcPts val="1390"/>
              </a:lnSpc>
              <a:spcBef>
                <a:spcPts val="390"/>
              </a:spcBef>
            </a:pPr>
            <a:r>
              <a:rPr sz="1500" dirty="0">
                <a:latin typeface="+mj-lt"/>
                <a:cs typeface="Times New Roman"/>
              </a:rPr>
              <a:t>1.</a:t>
            </a:r>
            <a:r>
              <a:rPr sz="1500" spc="120" dirty="0">
                <a:latin typeface="+mj-lt"/>
                <a:cs typeface="Times New Roman"/>
              </a:rPr>
              <a:t>  </a:t>
            </a:r>
            <a:r>
              <a:rPr sz="1500" dirty="0">
                <a:latin typeface="+mj-lt"/>
                <a:cs typeface="Times New Roman"/>
              </a:rPr>
              <a:t>Contact</a:t>
            </a:r>
            <a:r>
              <a:rPr sz="1500" spc="-30" dirty="0">
                <a:latin typeface="+mj-lt"/>
                <a:cs typeface="Times New Roman"/>
              </a:rPr>
              <a:t> </a:t>
            </a:r>
            <a:r>
              <a:rPr sz="1500" dirty="0">
                <a:latin typeface="+mj-lt"/>
                <a:cs typeface="Times New Roman"/>
              </a:rPr>
              <a:t>four</a:t>
            </a:r>
            <a:r>
              <a:rPr sz="1500" spc="-40" dirty="0">
                <a:latin typeface="+mj-lt"/>
                <a:cs typeface="Times New Roman"/>
              </a:rPr>
              <a:t> </a:t>
            </a:r>
            <a:r>
              <a:rPr sz="1500" dirty="0">
                <a:latin typeface="+mj-lt"/>
                <a:cs typeface="Times New Roman"/>
              </a:rPr>
              <a:t>people</a:t>
            </a:r>
            <a:r>
              <a:rPr sz="1500" spc="-35" dirty="0">
                <a:latin typeface="+mj-lt"/>
                <a:cs typeface="Times New Roman"/>
              </a:rPr>
              <a:t> </a:t>
            </a:r>
            <a:r>
              <a:rPr sz="1500" dirty="0">
                <a:latin typeface="+mj-lt"/>
                <a:cs typeface="Times New Roman"/>
              </a:rPr>
              <a:t>at</a:t>
            </a:r>
            <a:r>
              <a:rPr sz="1500" spc="-35" dirty="0">
                <a:latin typeface="+mj-lt"/>
                <a:cs typeface="Times New Roman"/>
              </a:rPr>
              <a:t> </a:t>
            </a:r>
            <a:r>
              <a:rPr sz="1500" dirty="0">
                <a:latin typeface="+mj-lt"/>
                <a:cs typeface="Times New Roman"/>
              </a:rPr>
              <a:t>your</a:t>
            </a:r>
            <a:r>
              <a:rPr sz="1500" spc="-35" dirty="0">
                <a:latin typeface="+mj-lt"/>
                <a:cs typeface="Times New Roman"/>
              </a:rPr>
              <a:t> </a:t>
            </a:r>
            <a:r>
              <a:rPr sz="1500" dirty="0">
                <a:latin typeface="+mj-lt"/>
                <a:cs typeface="Times New Roman"/>
              </a:rPr>
              <a:t>school</a:t>
            </a:r>
            <a:r>
              <a:rPr sz="1500" spc="-40" dirty="0">
                <a:latin typeface="+mj-lt"/>
                <a:cs typeface="Times New Roman"/>
              </a:rPr>
              <a:t> </a:t>
            </a:r>
            <a:r>
              <a:rPr sz="1500" dirty="0">
                <a:latin typeface="+mj-lt"/>
                <a:cs typeface="Times New Roman"/>
              </a:rPr>
              <a:t>who</a:t>
            </a:r>
            <a:r>
              <a:rPr sz="1500" spc="-35" dirty="0">
                <a:latin typeface="+mj-lt"/>
                <a:cs typeface="Times New Roman"/>
              </a:rPr>
              <a:t> </a:t>
            </a:r>
            <a:r>
              <a:rPr sz="1500" dirty="0">
                <a:latin typeface="+mj-lt"/>
                <a:cs typeface="Times New Roman"/>
              </a:rPr>
              <a:t>use</a:t>
            </a:r>
            <a:r>
              <a:rPr sz="1500" spc="-35" dirty="0">
                <a:latin typeface="+mj-lt"/>
                <a:cs typeface="Times New Roman"/>
              </a:rPr>
              <a:t> </a:t>
            </a:r>
            <a:r>
              <a:rPr sz="1500" spc="-10" dirty="0">
                <a:latin typeface="+mj-lt"/>
                <a:cs typeface="Times New Roman"/>
              </a:rPr>
              <a:t>information</a:t>
            </a:r>
            <a:r>
              <a:rPr sz="1500" spc="-40" dirty="0">
                <a:latin typeface="+mj-lt"/>
                <a:cs typeface="Times New Roman"/>
              </a:rPr>
              <a:t> </a:t>
            </a:r>
            <a:r>
              <a:rPr sz="1500" dirty="0">
                <a:latin typeface="+mj-lt"/>
                <a:cs typeface="Times New Roman"/>
              </a:rPr>
              <a:t>systems.</a:t>
            </a:r>
            <a:r>
              <a:rPr sz="1500" spc="-35" dirty="0">
                <a:latin typeface="+mj-lt"/>
                <a:cs typeface="Times New Roman"/>
              </a:rPr>
              <a:t> </a:t>
            </a:r>
            <a:r>
              <a:rPr sz="1500" dirty="0">
                <a:latin typeface="+mj-lt"/>
                <a:cs typeface="Times New Roman"/>
              </a:rPr>
              <a:t>List</a:t>
            </a:r>
            <a:r>
              <a:rPr sz="1500" spc="-35" dirty="0">
                <a:latin typeface="+mj-lt"/>
                <a:cs typeface="Times New Roman"/>
              </a:rPr>
              <a:t> </a:t>
            </a:r>
            <a:r>
              <a:rPr sz="1500" dirty="0">
                <a:latin typeface="+mj-lt"/>
                <a:cs typeface="Times New Roman"/>
              </a:rPr>
              <a:t>their</a:t>
            </a:r>
            <a:r>
              <a:rPr sz="1500" spc="-35" dirty="0">
                <a:latin typeface="+mj-lt"/>
                <a:cs typeface="Times New Roman"/>
              </a:rPr>
              <a:t> </a:t>
            </a:r>
            <a:r>
              <a:rPr sz="1500" dirty="0">
                <a:latin typeface="+mj-lt"/>
                <a:cs typeface="Times New Roman"/>
              </a:rPr>
              <a:t>positions,</a:t>
            </a:r>
            <a:r>
              <a:rPr sz="1500" spc="-40" dirty="0">
                <a:latin typeface="+mj-lt"/>
                <a:cs typeface="Times New Roman"/>
              </a:rPr>
              <a:t> </a:t>
            </a:r>
            <a:r>
              <a:rPr sz="1500" spc="-25" dirty="0">
                <a:latin typeface="+mj-lt"/>
                <a:cs typeface="Times New Roman"/>
              </a:rPr>
              <a:t>the </a:t>
            </a:r>
            <a:r>
              <a:rPr sz="1500" dirty="0">
                <a:latin typeface="+mj-lt"/>
                <a:cs typeface="Times New Roman"/>
              </a:rPr>
              <a:t>systems</a:t>
            </a:r>
            <a:r>
              <a:rPr sz="1500" spc="-30" dirty="0">
                <a:latin typeface="+mj-lt"/>
                <a:cs typeface="Times New Roman"/>
              </a:rPr>
              <a:t> </a:t>
            </a:r>
            <a:r>
              <a:rPr sz="1500" dirty="0">
                <a:latin typeface="+mj-lt"/>
                <a:cs typeface="Times New Roman"/>
              </a:rPr>
              <a:t>they</a:t>
            </a:r>
            <a:r>
              <a:rPr sz="1500" spc="-25" dirty="0">
                <a:latin typeface="+mj-lt"/>
                <a:cs typeface="Times New Roman"/>
              </a:rPr>
              <a:t> </a:t>
            </a:r>
            <a:r>
              <a:rPr sz="1500" dirty="0">
                <a:latin typeface="+mj-lt"/>
                <a:cs typeface="Times New Roman"/>
              </a:rPr>
              <a:t>use,</a:t>
            </a:r>
            <a:r>
              <a:rPr sz="1500" spc="-25" dirty="0">
                <a:latin typeface="+mj-lt"/>
                <a:cs typeface="Times New Roman"/>
              </a:rPr>
              <a:t> </a:t>
            </a:r>
            <a:r>
              <a:rPr sz="1500" dirty="0">
                <a:latin typeface="+mj-lt"/>
                <a:cs typeface="Times New Roman"/>
              </a:rPr>
              <a:t>and</a:t>
            </a:r>
            <a:r>
              <a:rPr sz="1500" spc="-25" dirty="0">
                <a:latin typeface="+mj-lt"/>
                <a:cs typeface="Times New Roman"/>
              </a:rPr>
              <a:t> </a:t>
            </a:r>
            <a:r>
              <a:rPr sz="1500" dirty="0">
                <a:latin typeface="+mj-lt"/>
                <a:cs typeface="Times New Roman"/>
              </a:rPr>
              <a:t>the</a:t>
            </a:r>
            <a:r>
              <a:rPr sz="1500" spc="-30" dirty="0">
                <a:latin typeface="+mj-lt"/>
                <a:cs typeface="Times New Roman"/>
              </a:rPr>
              <a:t> </a:t>
            </a:r>
            <a:r>
              <a:rPr sz="1500" dirty="0">
                <a:latin typeface="+mj-lt"/>
                <a:cs typeface="Times New Roman"/>
              </a:rPr>
              <a:t>business</a:t>
            </a:r>
            <a:r>
              <a:rPr sz="1500" spc="-25" dirty="0">
                <a:latin typeface="+mj-lt"/>
                <a:cs typeface="Times New Roman"/>
              </a:rPr>
              <a:t> </a:t>
            </a:r>
            <a:r>
              <a:rPr sz="1500" dirty="0">
                <a:latin typeface="+mj-lt"/>
                <a:cs typeface="Times New Roman"/>
              </a:rPr>
              <a:t>functions</a:t>
            </a:r>
            <a:r>
              <a:rPr sz="1500" spc="-25" dirty="0">
                <a:latin typeface="+mj-lt"/>
                <a:cs typeface="Times New Roman"/>
              </a:rPr>
              <a:t> </a:t>
            </a:r>
            <a:r>
              <a:rPr sz="1500" dirty="0">
                <a:latin typeface="+mj-lt"/>
                <a:cs typeface="Times New Roman"/>
              </a:rPr>
              <a:t>they</a:t>
            </a:r>
            <a:r>
              <a:rPr sz="1500" spc="-25" dirty="0">
                <a:latin typeface="+mj-lt"/>
                <a:cs typeface="Times New Roman"/>
              </a:rPr>
              <a:t> </a:t>
            </a:r>
            <a:r>
              <a:rPr sz="1500" spc="-10" dirty="0">
                <a:latin typeface="+mj-lt"/>
                <a:cs typeface="Times New Roman"/>
              </a:rPr>
              <a:t>perform.</a:t>
            </a:r>
            <a:endParaRPr sz="1500" dirty="0">
              <a:latin typeface="+mj-lt"/>
              <a:cs typeface="Times New Roman"/>
            </a:endParaRPr>
          </a:p>
        </p:txBody>
      </p:sp>
      <p:sp>
        <p:nvSpPr>
          <p:cNvPr id="4" name="object 4"/>
          <p:cNvSpPr txBox="1"/>
          <p:nvPr/>
        </p:nvSpPr>
        <p:spPr>
          <a:xfrm>
            <a:off x="0" y="4048068"/>
            <a:ext cx="7556500" cy="406906"/>
          </a:xfrm>
          <a:prstGeom prst="rect">
            <a:avLst/>
          </a:prstGeom>
          <a:solidFill>
            <a:srgbClr val="D5DCE4"/>
          </a:solidFill>
        </p:spPr>
        <p:txBody>
          <a:bodyPr vert="horz" wrap="square" lIns="0" tIns="0" rIns="0" bIns="0" rtlCol="0">
            <a:spAutoFit/>
          </a:bodyPr>
          <a:lstStyle/>
          <a:p>
            <a:pPr marL="17780">
              <a:lnSpc>
                <a:spcPts val="1390"/>
              </a:lnSpc>
            </a:pPr>
            <a:r>
              <a:rPr sz="1500" i="1" dirty="0">
                <a:latin typeface="Calibri"/>
                <a:cs typeface="Calibri"/>
              </a:rPr>
              <a:t>Students</a:t>
            </a:r>
            <a:r>
              <a:rPr sz="1500" i="1" spc="-10" dirty="0">
                <a:latin typeface="Calibri"/>
                <a:cs typeface="Calibri"/>
              </a:rPr>
              <a:t> </a:t>
            </a:r>
            <a:r>
              <a:rPr sz="1500" i="1" dirty="0">
                <a:latin typeface="Calibri"/>
                <a:cs typeface="Calibri"/>
              </a:rPr>
              <a:t>can</a:t>
            </a:r>
            <a:r>
              <a:rPr sz="1500" i="1" spc="-10" dirty="0">
                <a:latin typeface="Calibri"/>
                <a:cs typeface="Calibri"/>
              </a:rPr>
              <a:t> </a:t>
            </a:r>
            <a:r>
              <a:rPr sz="1500" i="1" dirty="0">
                <a:latin typeface="Calibri"/>
                <a:cs typeface="Calibri"/>
              </a:rPr>
              <a:t>perform</a:t>
            </a:r>
            <a:r>
              <a:rPr sz="1500" i="1" spc="-10" dirty="0">
                <a:latin typeface="Calibri"/>
                <a:cs typeface="Calibri"/>
              </a:rPr>
              <a:t> </a:t>
            </a:r>
            <a:r>
              <a:rPr sz="1500" i="1" dirty="0">
                <a:latin typeface="Calibri"/>
                <a:cs typeface="Calibri"/>
              </a:rPr>
              <a:t>this</a:t>
            </a:r>
            <a:r>
              <a:rPr sz="1500" i="1" spc="-5" dirty="0">
                <a:latin typeface="Calibri"/>
                <a:cs typeface="Calibri"/>
              </a:rPr>
              <a:t> </a:t>
            </a:r>
            <a:r>
              <a:rPr sz="1500" i="1" dirty="0">
                <a:latin typeface="Calibri"/>
                <a:cs typeface="Calibri"/>
              </a:rPr>
              <a:t>task</a:t>
            </a:r>
            <a:r>
              <a:rPr sz="1500" i="1" spc="-10" dirty="0">
                <a:latin typeface="Calibri"/>
                <a:cs typeface="Calibri"/>
              </a:rPr>
              <a:t> </a:t>
            </a:r>
            <a:r>
              <a:rPr sz="1500" i="1" dirty="0">
                <a:latin typeface="Calibri"/>
                <a:cs typeface="Calibri"/>
              </a:rPr>
              <a:t>as</a:t>
            </a:r>
            <a:r>
              <a:rPr sz="1500" i="1" spc="-10" dirty="0">
                <a:latin typeface="Calibri"/>
                <a:cs typeface="Calibri"/>
              </a:rPr>
              <a:t> </a:t>
            </a:r>
            <a:r>
              <a:rPr sz="1500" i="1" dirty="0">
                <a:latin typeface="Calibri"/>
                <a:cs typeface="Calibri"/>
              </a:rPr>
              <a:t>individuals</a:t>
            </a:r>
            <a:r>
              <a:rPr sz="1500" i="1" spc="-10" dirty="0">
                <a:latin typeface="Calibri"/>
                <a:cs typeface="Calibri"/>
              </a:rPr>
              <a:t> </a:t>
            </a:r>
            <a:r>
              <a:rPr sz="1500" i="1" dirty="0">
                <a:latin typeface="Calibri"/>
                <a:cs typeface="Calibri"/>
              </a:rPr>
              <a:t>or</a:t>
            </a:r>
            <a:r>
              <a:rPr sz="1500" i="1" spc="-5" dirty="0">
                <a:latin typeface="Calibri"/>
                <a:cs typeface="Calibri"/>
              </a:rPr>
              <a:t> </a:t>
            </a:r>
            <a:r>
              <a:rPr sz="1500" i="1" dirty="0">
                <a:latin typeface="Calibri"/>
                <a:cs typeface="Calibri"/>
              </a:rPr>
              <a:t>work</a:t>
            </a:r>
            <a:r>
              <a:rPr sz="1500" i="1" spc="-10" dirty="0">
                <a:latin typeface="Calibri"/>
                <a:cs typeface="Calibri"/>
              </a:rPr>
              <a:t> </a:t>
            </a:r>
            <a:r>
              <a:rPr sz="1500" i="1" dirty="0">
                <a:latin typeface="Calibri"/>
                <a:cs typeface="Calibri"/>
              </a:rPr>
              <a:t>in</a:t>
            </a:r>
            <a:r>
              <a:rPr sz="1500" i="1" spc="-10" dirty="0">
                <a:latin typeface="Calibri"/>
                <a:cs typeface="Calibri"/>
              </a:rPr>
              <a:t> </a:t>
            </a:r>
            <a:r>
              <a:rPr sz="1500" i="1" dirty="0">
                <a:latin typeface="Calibri"/>
                <a:cs typeface="Calibri"/>
              </a:rPr>
              <a:t>teams.</a:t>
            </a:r>
            <a:r>
              <a:rPr sz="1500" i="1" spc="-10" dirty="0">
                <a:latin typeface="Calibri"/>
                <a:cs typeface="Calibri"/>
              </a:rPr>
              <a:t> </a:t>
            </a:r>
            <a:r>
              <a:rPr sz="1500" i="1" dirty="0">
                <a:latin typeface="Calibri"/>
                <a:cs typeface="Calibri"/>
              </a:rPr>
              <a:t>It</a:t>
            </a:r>
            <a:r>
              <a:rPr sz="1500" i="1" spc="-5" dirty="0">
                <a:latin typeface="Calibri"/>
                <a:cs typeface="Calibri"/>
              </a:rPr>
              <a:t> </a:t>
            </a:r>
            <a:r>
              <a:rPr sz="1500" i="1" dirty="0">
                <a:latin typeface="Calibri"/>
                <a:cs typeface="Calibri"/>
              </a:rPr>
              <a:t>might</a:t>
            </a:r>
            <a:r>
              <a:rPr sz="1500" i="1" spc="-10" dirty="0">
                <a:latin typeface="Calibri"/>
                <a:cs typeface="Calibri"/>
              </a:rPr>
              <a:t> </a:t>
            </a:r>
            <a:r>
              <a:rPr sz="1500" i="1" dirty="0">
                <a:latin typeface="Calibri"/>
                <a:cs typeface="Calibri"/>
              </a:rPr>
              <a:t>be</a:t>
            </a:r>
            <a:r>
              <a:rPr sz="1500" i="1" spc="-10" dirty="0">
                <a:latin typeface="Calibri"/>
                <a:cs typeface="Calibri"/>
              </a:rPr>
              <a:t> interesting</a:t>
            </a:r>
            <a:endParaRPr sz="1500" dirty="0">
              <a:latin typeface="Calibri"/>
              <a:cs typeface="Calibri"/>
            </a:endParaRPr>
          </a:p>
          <a:p>
            <a:pPr marL="17780" marR="617220">
              <a:lnSpc>
                <a:spcPct val="101699"/>
              </a:lnSpc>
            </a:pPr>
            <a:r>
              <a:rPr sz="1500" i="1" dirty="0">
                <a:latin typeface="Calibri"/>
                <a:cs typeface="Calibri"/>
              </a:rPr>
              <a:t>to</a:t>
            </a:r>
            <a:r>
              <a:rPr sz="1500" i="1" spc="-15" dirty="0">
                <a:latin typeface="Calibri"/>
                <a:cs typeface="Calibri"/>
              </a:rPr>
              <a:t> </a:t>
            </a:r>
            <a:r>
              <a:rPr sz="1500" i="1" dirty="0">
                <a:latin typeface="Calibri"/>
                <a:cs typeface="Calibri"/>
              </a:rPr>
              <a:t>compare</a:t>
            </a:r>
            <a:r>
              <a:rPr sz="1500" i="1" spc="-10" dirty="0">
                <a:latin typeface="Calibri"/>
                <a:cs typeface="Calibri"/>
              </a:rPr>
              <a:t> </a:t>
            </a:r>
            <a:r>
              <a:rPr sz="1500" i="1" dirty="0">
                <a:latin typeface="Calibri"/>
                <a:cs typeface="Calibri"/>
              </a:rPr>
              <a:t>and</a:t>
            </a:r>
            <a:r>
              <a:rPr sz="1500" i="1" spc="-15" dirty="0">
                <a:latin typeface="Calibri"/>
                <a:cs typeface="Calibri"/>
              </a:rPr>
              <a:t> </a:t>
            </a:r>
            <a:r>
              <a:rPr sz="1500" i="1" dirty="0">
                <a:latin typeface="Calibri"/>
                <a:cs typeface="Calibri"/>
              </a:rPr>
              <a:t>discuss</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various</a:t>
            </a:r>
            <a:r>
              <a:rPr sz="1500" i="1" spc="-10" dirty="0">
                <a:latin typeface="Calibri"/>
                <a:cs typeface="Calibri"/>
              </a:rPr>
              <a:t> </a:t>
            </a:r>
            <a:r>
              <a:rPr sz="1500" i="1" dirty="0">
                <a:latin typeface="Calibri"/>
                <a:cs typeface="Calibri"/>
              </a:rPr>
              <a:t>ways</a:t>
            </a:r>
            <a:r>
              <a:rPr sz="1500" i="1" spc="-10" dirty="0">
                <a:latin typeface="Calibri"/>
                <a:cs typeface="Calibri"/>
              </a:rPr>
              <a:t> </a:t>
            </a:r>
            <a:r>
              <a:rPr sz="1500" i="1" dirty="0">
                <a:latin typeface="Calibri"/>
                <a:cs typeface="Calibri"/>
              </a:rPr>
              <a:t>in</a:t>
            </a:r>
            <a:r>
              <a:rPr sz="1500" i="1" spc="-15" dirty="0">
                <a:latin typeface="Calibri"/>
                <a:cs typeface="Calibri"/>
              </a:rPr>
              <a:t> </a:t>
            </a:r>
            <a:r>
              <a:rPr sz="1500" i="1" dirty="0">
                <a:latin typeface="Calibri"/>
                <a:cs typeface="Calibri"/>
              </a:rPr>
              <a:t>which</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departments</a:t>
            </a:r>
            <a:r>
              <a:rPr sz="1500" i="1" spc="-10" dirty="0">
                <a:latin typeface="Calibri"/>
                <a:cs typeface="Calibri"/>
              </a:rPr>
              <a:t> manage information.</a:t>
            </a:r>
            <a:endParaRPr sz="1500" dirty="0">
              <a:latin typeface="Calibri"/>
              <a:cs typeface="Calibri"/>
            </a:endParaRPr>
          </a:p>
        </p:txBody>
      </p:sp>
      <p:sp>
        <p:nvSpPr>
          <p:cNvPr id="5" name="object 5"/>
          <p:cNvSpPr txBox="1"/>
          <p:nvPr/>
        </p:nvSpPr>
        <p:spPr>
          <a:xfrm>
            <a:off x="1" y="4723560"/>
            <a:ext cx="7556499" cy="685316"/>
          </a:xfrm>
          <a:prstGeom prst="rect">
            <a:avLst/>
          </a:prstGeom>
        </p:spPr>
        <p:txBody>
          <a:bodyPr vert="horz" wrap="square" lIns="0" tIns="20320" rIns="0" bIns="0" rtlCol="0">
            <a:spAutoFit/>
          </a:bodyPr>
          <a:lstStyle/>
          <a:p>
            <a:pPr marL="241300" marR="5080" indent="-228600" algn="just">
              <a:lnSpc>
                <a:spcPct val="95600"/>
              </a:lnSpc>
              <a:spcBef>
                <a:spcPts val="160"/>
              </a:spcBef>
            </a:pPr>
            <a:r>
              <a:rPr sz="1500" dirty="0">
                <a:latin typeface="+mj-lt"/>
                <a:cs typeface="Times New Roman"/>
              </a:rPr>
              <a:t>2.</a:t>
            </a:r>
            <a:r>
              <a:rPr sz="1500" spc="150" dirty="0">
                <a:latin typeface="+mj-lt"/>
                <a:cs typeface="Times New Roman"/>
              </a:rPr>
              <a:t>  </a:t>
            </a:r>
            <a:r>
              <a:rPr sz="1500" spc="-10" dirty="0">
                <a:latin typeface="+mj-lt"/>
                <a:cs typeface="Times New Roman"/>
              </a:rPr>
              <a:t>Research</a:t>
            </a:r>
            <a:r>
              <a:rPr sz="1500" spc="-20" dirty="0">
                <a:latin typeface="+mj-lt"/>
                <a:cs typeface="Times New Roman"/>
              </a:rPr>
              <a:t> </a:t>
            </a:r>
            <a:r>
              <a:rPr sz="1500" spc="-10" dirty="0">
                <a:latin typeface="+mj-lt"/>
                <a:cs typeface="Times New Roman"/>
              </a:rPr>
              <a:t>newspaper,</a:t>
            </a:r>
            <a:r>
              <a:rPr sz="1500" spc="-30" dirty="0">
                <a:latin typeface="+mj-lt"/>
                <a:cs typeface="Times New Roman"/>
              </a:rPr>
              <a:t> </a:t>
            </a:r>
            <a:r>
              <a:rPr sz="1500" dirty="0">
                <a:latin typeface="+mj-lt"/>
                <a:cs typeface="Times New Roman"/>
              </a:rPr>
              <a:t>business</a:t>
            </a:r>
            <a:r>
              <a:rPr sz="1500" spc="-25" dirty="0">
                <a:latin typeface="+mj-lt"/>
                <a:cs typeface="Times New Roman"/>
              </a:rPr>
              <a:t> </a:t>
            </a:r>
            <a:r>
              <a:rPr sz="1500" spc="-10" dirty="0">
                <a:latin typeface="+mj-lt"/>
                <a:cs typeface="Times New Roman"/>
              </a:rPr>
              <a:t>magazine</a:t>
            </a:r>
            <a:r>
              <a:rPr sz="1500" spc="-30" dirty="0">
                <a:latin typeface="+mj-lt"/>
                <a:cs typeface="Times New Roman"/>
              </a:rPr>
              <a:t> </a:t>
            </a:r>
            <a:r>
              <a:rPr sz="1500" spc="-10" dirty="0">
                <a:latin typeface="+mj-lt"/>
                <a:cs typeface="Times New Roman"/>
              </a:rPr>
              <a:t>articles,</a:t>
            </a:r>
            <a:r>
              <a:rPr sz="1500" spc="-25" dirty="0">
                <a:latin typeface="+mj-lt"/>
                <a:cs typeface="Times New Roman"/>
              </a:rPr>
              <a:t> </a:t>
            </a:r>
            <a:r>
              <a:rPr sz="1500" dirty="0">
                <a:latin typeface="+mj-lt"/>
                <a:cs typeface="Times New Roman"/>
              </a:rPr>
              <a:t>or</a:t>
            </a:r>
            <a:r>
              <a:rPr sz="1500" spc="-30" dirty="0">
                <a:latin typeface="+mj-lt"/>
                <a:cs typeface="Times New Roman"/>
              </a:rPr>
              <a:t> </a:t>
            </a:r>
            <a:r>
              <a:rPr sz="1500" dirty="0">
                <a:latin typeface="+mj-lt"/>
                <a:cs typeface="Times New Roman"/>
              </a:rPr>
              <a:t>the</a:t>
            </a:r>
            <a:r>
              <a:rPr sz="1500" spc="-25" dirty="0">
                <a:latin typeface="+mj-lt"/>
                <a:cs typeface="Times New Roman"/>
              </a:rPr>
              <a:t> </a:t>
            </a:r>
            <a:r>
              <a:rPr sz="1500" dirty="0">
                <a:latin typeface="+mj-lt"/>
                <a:cs typeface="Times New Roman"/>
              </a:rPr>
              <a:t>Web</a:t>
            </a:r>
            <a:r>
              <a:rPr sz="1500" spc="-30" dirty="0">
                <a:latin typeface="+mj-lt"/>
                <a:cs typeface="Times New Roman"/>
              </a:rPr>
              <a:t> </a:t>
            </a:r>
            <a:r>
              <a:rPr sz="1500" dirty="0">
                <a:latin typeface="+mj-lt"/>
                <a:cs typeface="Times New Roman"/>
              </a:rPr>
              <a:t>to</a:t>
            </a:r>
            <a:r>
              <a:rPr sz="1500" spc="-25" dirty="0">
                <a:latin typeface="+mj-lt"/>
                <a:cs typeface="Times New Roman"/>
              </a:rPr>
              <a:t> </a:t>
            </a:r>
            <a:r>
              <a:rPr sz="1500" dirty="0">
                <a:latin typeface="+mj-lt"/>
                <a:cs typeface="Times New Roman"/>
              </a:rPr>
              <a:t>find</a:t>
            </a:r>
            <a:r>
              <a:rPr sz="1500" spc="-30" dirty="0">
                <a:latin typeface="+mj-lt"/>
                <a:cs typeface="Times New Roman"/>
              </a:rPr>
              <a:t> </a:t>
            </a:r>
            <a:r>
              <a:rPr sz="1500" dirty="0">
                <a:latin typeface="+mj-lt"/>
                <a:cs typeface="Times New Roman"/>
              </a:rPr>
              <a:t>IT</a:t>
            </a:r>
            <a:r>
              <a:rPr sz="1500" spc="-25" dirty="0">
                <a:latin typeface="+mj-lt"/>
                <a:cs typeface="Times New Roman"/>
              </a:rPr>
              <a:t> </a:t>
            </a:r>
            <a:r>
              <a:rPr sz="1500" spc="-10" dirty="0">
                <a:latin typeface="+mj-lt"/>
                <a:cs typeface="Times New Roman"/>
              </a:rPr>
              <a:t>companies</a:t>
            </a:r>
            <a:r>
              <a:rPr sz="1500" spc="-30" dirty="0">
                <a:latin typeface="+mj-lt"/>
                <a:cs typeface="Times New Roman"/>
              </a:rPr>
              <a:t> </a:t>
            </a:r>
            <a:r>
              <a:rPr sz="1500" spc="-10" dirty="0">
                <a:latin typeface="+mj-lt"/>
                <a:cs typeface="Times New Roman"/>
              </a:rPr>
              <a:t>whose </a:t>
            </a:r>
            <a:r>
              <a:rPr sz="1500" dirty="0">
                <a:latin typeface="+mj-lt"/>
                <a:cs typeface="Times New Roman"/>
              </a:rPr>
              <a:t>stock</a:t>
            </a:r>
            <a:r>
              <a:rPr sz="1500" spc="-10" dirty="0">
                <a:latin typeface="+mj-lt"/>
                <a:cs typeface="Times New Roman"/>
              </a:rPr>
              <a:t> </a:t>
            </a:r>
            <a:r>
              <a:rPr sz="1500" dirty="0">
                <a:latin typeface="+mj-lt"/>
                <a:cs typeface="Times New Roman"/>
              </a:rPr>
              <a:t>is</a:t>
            </a:r>
            <a:r>
              <a:rPr sz="1500" spc="-10" dirty="0">
                <a:latin typeface="+mj-lt"/>
                <a:cs typeface="Times New Roman"/>
              </a:rPr>
              <a:t> </a:t>
            </a:r>
            <a:r>
              <a:rPr sz="1500" dirty="0">
                <a:latin typeface="+mj-lt"/>
                <a:cs typeface="Times New Roman"/>
              </a:rPr>
              <a:t>traded</a:t>
            </a:r>
            <a:r>
              <a:rPr sz="1500" spc="-10" dirty="0">
                <a:latin typeface="+mj-lt"/>
                <a:cs typeface="Times New Roman"/>
              </a:rPr>
              <a:t> </a:t>
            </a:r>
            <a:r>
              <a:rPr sz="1500" dirty="0">
                <a:latin typeface="+mj-lt"/>
                <a:cs typeface="Times New Roman"/>
              </a:rPr>
              <a:t>publicly.</a:t>
            </a:r>
            <a:r>
              <a:rPr sz="1500" spc="-10" dirty="0">
                <a:latin typeface="+mj-lt"/>
                <a:cs typeface="Times New Roman"/>
              </a:rPr>
              <a:t> </a:t>
            </a:r>
            <a:r>
              <a:rPr sz="1500" dirty="0">
                <a:latin typeface="+mj-lt"/>
                <a:cs typeface="Times New Roman"/>
              </a:rPr>
              <a:t>Choose</a:t>
            </a:r>
            <a:r>
              <a:rPr sz="1500" spc="-10" dirty="0">
                <a:latin typeface="+mj-lt"/>
                <a:cs typeface="Times New Roman"/>
              </a:rPr>
              <a:t> </a:t>
            </a:r>
            <a:r>
              <a:rPr sz="1500" dirty="0">
                <a:latin typeface="+mj-lt"/>
                <a:cs typeface="Times New Roman"/>
              </a:rPr>
              <a:t>a</a:t>
            </a:r>
            <a:r>
              <a:rPr sz="1500" spc="-5" dirty="0">
                <a:latin typeface="+mj-lt"/>
                <a:cs typeface="Times New Roman"/>
              </a:rPr>
              <a:t> </a:t>
            </a:r>
            <a:r>
              <a:rPr sz="1500" dirty="0">
                <a:latin typeface="+mj-lt"/>
                <a:cs typeface="Times New Roman"/>
              </a:rPr>
              <a:t>company</a:t>
            </a:r>
            <a:r>
              <a:rPr sz="1500" spc="-10" dirty="0">
                <a:latin typeface="+mj-lt"/>
                <a:cs typeface="Times New Roman"/>
              </a:rPr>
              <a:t> </a:t>
            </a:r>
            <a:r>
              <a:rPr sz="1500" dirty="0">
                <a:latin typeface="+mj-lt"/>
                <a:cs typeface="Times New Roman"/>
              </a:rPr>
              <a:t>and</a:t>
            </a:r>
            <a:r>
              <a:rPr sz="1500" spc="-10" dirty="0">
                <a:latin typeface="+mj-lt"/>
                <a:cs typeface="Times New Roman"/>
              </a:rPr>
              <a:t> </a:t>
            </a:r>
            <a:r>
              <a:rPr sz="1500" dirty="0">
                <a:latin typeface="+mj-lt"/>
                <a:cs typeface="Times New Roman"/>
              </a:rPr>
              <a:t>pretend</a:t>
            </a:r>
            <a:r>
              <a:rPr sz="1500" spc="-10" dirty="0">
                <a:latin typeface="+mj-lt"/>
                <a:cs typeface="Times New Roman"/>
              </a:rPr>
              <a:t> </a:t>
            </a:r>
            <a:r>
              <a:rPr sz="1500" dirty="0">
                <a:latin typeface="+mj-lt"/>
                <a:cs typeface="Times New Roman"/>
              </a:rPr>
              <a:t>to</a:t>
            </a:r>
            <a:r>
              <a:rPr sz="1500" spc="-10" dirty="0">
                <a:latin typeface="+mj-lt"/>
                <a:cs typeface="Times New Roman"/>
              </a:rPr>
              <a:t> </a:t>
            </a:r>
            <a:r>
              <a:rPr sz="1500" dirty="0">
                <a:latin typeface="+mj-lt"/>
                <a:cs typeface="Times New Roman"/>
              </a:rPr>
              <a:t>buy</a:t>
            </a:r>
            <a:r>
              <a:rPr sz="1500" spc="-10" dirty="0">
                <a:latin typeface="+mj-lt"/>
                <a:cs typeface="Times New Roman"/>
              </a:rPr>
              <a:t> </a:t>
            </a:r>
            <a:r>
              <a:rPr sz="1500" dirty="0">
                <a:latin typeface="+mj-lt"/>
                <a:cs typeface="Times New Roman"/>
              </a:rPr>
              <a:t>$5,000</a:t>
            </a:r>
            <a:r>
              <a:rPr sz="1500" spc="-5" dirty="0">
                <a:latin typeface="+mj-lt"/>
                <a:cs typeface="Times New Roman"/>
              </a:rPr>
              <a:t> </a:t>
            </a:r>
            <a:r>
              <a:rPr sz="1500" dirty="0">
                <a:latin typeface="+mj-lt"/>
                <a:cs typeface="Times New Roman"/>
              </a:rPr>
              <a:t>of</a:t>
            </a:r>
            <a:r>
              <a:rPr sz="1500" spc="-10" dirty="0">
                <a:latin typeface="+mj-lt"/>
                <a:cs typeface="Times New Roman"/>
              </a:rPr>
              <a:t> </a:t>
            </a:r>
            <a:r>
              <a:rPr sz="1500" dirty="0">
                <a:latin typeface="+mj-lt"/>
                <a:cs typeface="Times New Roman"/>
              </a:rPr>
              <a:t>its</a:t>
            </a:r>
            <a:r>
              <a:rPr sz="1500" spc="-10" dirty="0">
                <a:latin typeface="+mj-lt"/>
                <a:cs typeface="Times New Roman"/>
              </a:rPr>
              <a:t> </a:t>
            </a:r>
            <a:r>
              <a:rPr sz="1500" dirty="0">
                <a:latin typeface="+mj-lt"/>
                <a:cs typeface="Times New Roman"/>
              </a:rPr>
              <a:t>stock.</a:t>
            </a:r>
            <a:r>
              <a:rPr sz="1500" spc="-10" dirty="0">
                <a:latin typeface="+mj-lt"/>
                <a:cs typeface="Times New Roman"/>
              </a:rPr>
              <a:t> </a:t>
            </a:r>
            <a:r>
              <a:rPr sz="1500" spc="-25" dirty="0">
                <a:latin typeface="+mj-lt"/>
                <a:cs typeface="Times New Roman"/>
              </a:rPr>
              <a:t>Why </a:t>
            </a:r>
            <a:r>
              <a:rPr sz="1500" dirty="0">
                <a:latin typeface="+mj-lt"/>
                <a:cs typeface="Times New Roman"/>
              </a:rPr>
              <a:t>did</a:t>
            </a:r>
            <a:r>
              <a:rPr sz="1500" spc="-10" dirty="0">
                <a:latin typeface="+mj-lt"/>
                <a:cs typeface="Times New Roman"/>
              </a:rPr>
              <a:t> </a:t>
            </a:r>
            <a:r>
              <a:rPr sz="1500" dirty="0">
                <a:latin typeface="+mj-lt"/>
                <a:cs typeface="Times New Roman"/>
              </a:rPr>
              <a:t>you</a:t>
            </a:r>
            <a:r>
              <a:rPr sz="1500" spc="-10" dirty="0">
                <a:latin typeface="+mj-lt"/>
                <a:cs typeface="Times New Roman"/>
              </a:rPr>
              <a:t> </a:t>
            </a:r>
            <a:r>
              <a:rPr sz="1500" dirty="0">
                <a:latin typeface="+mj-lt"/>
                <a:cs typeface="Times New Roman"/>
              </a:rPr>
              <a:t>choose</a:t>
            </a:r>
            <a:r>
              <a:rPr sz="1500" spc="-5" dirty="0">
                <a:latin typeface="+mj-lt"/>
                <a:cs typeface="Times New Roman"/>
              </a:rPr>
              <a:t> </a:t>
            </a:r>
            <a:r>
              <a:rPr sz="1500" dirty="0">
                <a:latin typeface="+mj-lt"/>
                <a:cs typeface="Times New Roman"/>
              </a:rPr>
              <a:t>that</a:t>
            </a:r>
            <a:r>
              <a:rPr sz="1500" spc="-10" dirty="0">
                <a:latin typeface="+mj-lt"/>
                <a:cs typeface="Times New Roman"/>
              </a:rPr>
              <a:t> </a:t>
            </a:r>
            <a:r>
              <a:rPr sz="1500" dirty="0">
                <a:latin typeface="+mj-lt"/>
                <a:cs typeface="Times New Roman"/>
              </a:rPr>
              <a:t>company?</a:t>
            </a:r>
            <a:r>
              <a:rPr sz="1500" spc="-5" dirty="0">
                <a:latin typeface="+mj-lt"/>
                <a:cs typeface="Times New Roman"/>
              </a:rPr>
              <a:t> </a:t>
            </a:r>
            <a:r>
              <a:rPr sz="1500" dirty="0">
                <a:latin typeface="+mj-lt"/>
                <a:cs typeface="Times New Roman"/>
              </a:rPr>
              <a:t>What</a:t>
            </a:r>
            <a:r>
              <a:rPr sz="1500" spc="-10" dirty="0">
                <a:latin typeface="+mj-lt"/>
                <a:cs typeface="Times New Roman"/>
              </a:rPr>
              <a:t> </a:t>
            </a:r>
            <a:r>
              <a:rPr sz="1500" dirty="0">
                <a:latin typeface="+mj-lt"/>
                <a:cs typeface="Times New Roman"/>
              </a:rPr>
              <a:t>is</a:t>
            </a:r>
            <a:r>
              <a:rPr sz="1500" spc="-5" dirty="0">
                <a:latin typeface="+mj-lt"/>
                <a:cs typeface="Times New Roman"/>
              </a:rPr>
              <a:t> </a:t>
            </a:r>
            <a:r>
              <a:rPr sz="1500" dirty="0">
                <a:latin typeface="+mj-lt"/>
                <a:cs typeface="Times New Roman"/>
              </a:rPr>
              <a:t>the</a:t>
            </a:r>
            <a:r>
              <a:rPr sz="1500" spc="-10" dirty="0">
                <a:latin typeface="+mj-lt"/>
                <a:cs typeface="Times New Roman"/>
              </a:rPr>
              <a:t> </a:t>
            </a:r>
            <a:r>
              <a:rPr sz="1500" dirty="0">
                <a:latin typeface="+mj-lt"/>
                <a:cs typeface="Times New Roman"/>
              </a:rPr>
              <a:t>current</a:t>
            </a:r>
            <a:r>
              <a:rPr sz="1500" spc="-5" dirty="0">
                <a:latin typeface="+mj-lt"/>
                <a:cs typeface="Times New Roman"/>
              </a:rPr>
              <a:t> </a:t>
            </a:r>
            <a:r>
              <a:rPr sz="1500" dirty="0">
                <a:latin typeface="+mj-lt"/>
                <a:cs typeface="Times New Roman"/>
              </a:rPr>
              <a:t>price</a:t>
            </a:r>
            <a:r>
              <a:rPr sz="1500" spc="-10" dirty="0">
                <a:latin typeface="+mj-lt"/>
                <a:cs typeface="Times New Roman"/>
              </a:rPr>
              <a:t> </a:t>
            </a:r>
            <a:r>
              <a:rPr sz="1500" dirty="0">
                <a:latin typeface="+mj-lt"/>
                <a:cs typeface="Times New Roman"/>
              </a:rPr>
              <a:t>per</a:t>
            </a:r>
            <a:r>
              <a:rPr sz="1500" spc="-5" dirty="0">
                <a:latin typeface="+mj-lt"/>
                <a:cs typeface="Times New Roman"/>
              </a:rPr>
              <a:t> </a:t>
            </a:r>
            <a:r>
              <a:rPr sz="1500" dirty="0">
                <a:latin typeface="+mj-lt"/>
                <a:cs typeface="Times New Roman"/>
              </a:rPr>
              <a:t>share?</a:t>
            </a:r>
            <a:r>
              <a:rPr sz="1500" spc="-10" dirty="0">
                <a:latin typeface="+mj-lt"/>
                <a:cs typeface="Times New Roman"/>
              </a:rPr>
              <a:t> </a:t>
            </a:r>
            <a:r>
              <a:rPr sz="1500" dirty="0">
                <a:latin typeface="+mj-lt"/>
                <a:cs typeface="Times New Roman"/>
              </a:rPr>
              <a:t>Report</a:t>
            </a:r>
            <a:r>
              <a:rPr sz="1500" spc="-5" dirty="0">
                <a:latin typeface="+mj-lt"/>
                <a:cs typeface="Times New Roman"/>
              </a:rPr>
              <a:t> </a:t>
            </a:r>
            <a:r>
              <a:rPr sz="1500" dirty="0">
                <a:latin typeface="+mj-lt"/>
                <a:cs typeface="Times New Roman"/>
              </a:rPr>
              <a:t>each</a:t>
            </a:r>
            <a:r>
              <a:rPr sz="1500" spc="-10" dirty="0">
                <a:latin typeface="+mj-lt"/>
                <a:cs typeface="Times New Roman"/>
              </a:rPr>
              <a:t> </a:t>
            </a:r>
            <a:r>
              <a:rPr sz="1500" dirty="0">
                <a:latin typeface="+mj-lt"/>
                <a:cs typeface="Times New Roman"/>
              </a:rPr>
              <a:t>week</a:t>
            </a:r>
            <a:r>
              <a:rPr sz="1500" spc="-5" dirty="0">
                <a:latin typeface="+mj-lt"/>
                <a:cs typeface="Times New Roman"/>
              </a:rPr>
              <a:t> </a:t>
            </a:r>
            <a:r>
              <a:rPr sz="1500" spc="-25" dirty="0">
                <a:latin typeface="+mj-lt"/>
                <a:cs typeface="Times New Roman"/>
              </a:rPr>
              <a:t>to </a:t>
            </a:r>
            <a:r>
              <a:rPr sz="1500" dirty="0">
                <a:latin typeface="+mj-lt"/>
                <a:cs typeface="Times New Roman"/>
              </a:rPr>
              <a:t>your</a:t>
            </a:r>
            <a:r>
              <a:rPr sz="1500" spc="-25" dirty="0">
                <a:latin typeface="+mj-lt"/>
                <a:cs typeface="Times New Roman"/>
              </a:rPr>
              <a:t> </a:t>
            </a:r>
            <a:r>
              <a:rPr sz="1500" spc="-10" dirty="0">
                <a:latin typeface="+mj-lt"/>
                <a:cs typeface="Times New Roman"/>
              </a:rPr>
              <a:t>class.</a:t>
            </a:r>
            <a:endParaRPr sz="1500" dirty="0">
              <a:latin typeface="+mj-lt"/>
              <a:cs typeface="Times New Roman"/>
            </a:endParaRPr>
          </a:p>
        </p:txBody>
      </p:sp>
      <p:sp>
        <p:nvSpPr>
          <p:cNvPr id="6" name="object 6"/>
          <p:cNvSpPr txBox="1"/>
          <p:nvPr/>
        </p:nvSpPr>
        <p:spPr>
          <a:xfrm>
            <a:off x="0" y="5731248"/>
            <a:ext cx="7556498" cy="1584152"/>
          </a:xfrm>
          <a:prstGeom prst="rect">
            <a:avLst/>
          </a:prstGeom>
          <a:solidFill>
            <a:srgbClr val="D5DCE4"/>
          </a:solidFill>
        </p:spPr>
        <p:txBody>
          <a:bodyPr vert="horz" wrap="square" lIns="0" tIns="0" rIns="0" bIns="0" rtlCol="0">
            <a:spAutoFit/>
          </a:bodyPr>
          <a:lstStyle/>
          <a:p>
            <a:pPr marL="16510">
              <a:lnSpc>
                <a:spcPts val="1390"/>
              </a:lnSpc>
            </a:pPr>
            <a:r>
              <a:rPr sz="1500" i="1" dirty="0">
                <a:latin typeface="Calibri"/>
                <a:cs typeface="Calibri"/>
              </a:rPr>
              <a:t>To</a:t>
            </a:r>
            <a:r>
              <a:rPr sz="1500" i="1" spc="-15" dirty="0">
                <a:latin typeface="Calibri"/>
                <a:cs typeface="Calibri"/>
              </a:rPr>
              <a:t> </a:t>
            </a:r>
            <a:r>
              <a:rPr sz="1500" i="1" dirty="0">
                <a:latin typeface="Calibri"/>
                <a:cs typeface="Calibri"/>
              </a:rPr>
              <a:t>perform</a:t>
            </a:r>
            <a:r>
              <a:rPr sz="1500" i="1" spc="-10" dirty="0">
                <a:latin typeface="Calibri"/>
                <a:cs typeface="Calibri"/>
              </a:rPr>
              <a:t> </a:t>
            </a:r>
            <a:r>
              <a:rPr sz="1500" i="1" dirty="0">
                <a:latin typeface="Calibri"/>
                <a:cs typeface="Calibri"/>
              </a:rPr>
              <a:t>the</a:t>
            </a:r>
            <a:r>
              <a:rPr sz="1500" i="1" spc="-10" dirty="0">
                <a:latin typeface="Calibri"/>
                <a:cs typeface="Calibri"/>
              </a:rPr>
              <a:t> </a:t>
            </a:r>
            <a:r>
              <a:rPr sz="1500" i="1" dirty="0">
                <a:latin typeface="Calibri"/>
                <a:cs typeface="Calibri"/>
              </a:rPr>
              <a:t>task,</a:t>
            </a:r>
            <a:r>
              <a:rPr sz="1500" i="1" spc="-15" dirty="0">
                <a:latin typeface="Calibri"/>
                <a:cs typeface="Calibri"/>
              </a:rPr>
              <a:t> </a:t>
            </a:r>
            <a:r>
              <a:rPr sz="1500" i="1" dirty="0">
                <a:latin typeface="Calibri"/>
                <a:cs typeface="Calibri"/>
              </a:rPr>
              <a:t>students</a:t>
            </a:r>
            <a:r>
              <a:rPr sz="1500" i="1" spc="-10" dirty="0">
                <a:latin typeface="Calibri"/>
                <a:cs typeface="Calibri"/>
              </a:rPr>
              <a:t> </a:t>
            </a:r>
            <a:r>
              <a:rPr sz="1500" i="1" dirty="0">
                <a:latin typeface="Calibri"/>
                <a:cs typeface="Calibri"/>
              </a:rPr>
              <a:t>will</a:t>
            </a:r>
            <a:r>
              <a:rPr sz="1500" i="1" spc="-10" dirty="0">
                <a:latin typeface="Calibri"/>
                <a:cs typeface="Calibri"/>
              </a:rPr>
              <a:t> </a:t>
            </a:r>
            <a:r>
              <a:rPr sz="1500" i="1" dirty="0">
                <a:latin typeface="Calibri"/>
                <a:cs typeface="Calibri"/>
              </a:rPr>
              <a:t>need</a:t>
            </a:r>
            <a:r>
              <a:rPr sz="1500" i="1" spc="-10" dirty="0">
                <a:latin typeface="Calibri"/>
                <a:cs typeface="Calibri"/>
              </a:rPr>
              <a:t> </a:t>
            </a:r>
            <a:r>
              <a:rPr sz="1500" i="1" dirty="0">
                <a:latin typeface="Calibri"/>
                <a:cs typeface="Calibri"/>
              </a:rPr>
              <a:t>a</a:t>
            </a:r>
            <a:r>
              <a:rPr sz="1500" i="1" spc="-15" dirty="0">
                <a:latin typeface="Calibri"/>
                <a:cs typeface="Calibri"/>
              </a:rPr>
              <a:t> </a:t>
            </a:r>
            <a:r>
              <a:rPr sz="1500" i="1" dirty="0">
                <a:latin typeface="Calibri"/>
                <a:cs typeface="Calibri"/>
              </a:rPr>
              <a:t>basic</a:t>
            </a:r>
            <a:r>
              <a:rPr sz="1500" i="1" spc="-10" dirty="0">
                <a:latin typeface="Calibri"/>
                <a:cs typeface="Calibri"/>
              </a:rPr>
              <a:t> </a:t>
            </a:r>
            <a:r>
              <a:rPr sz="1500" i="1" dirty="0">
                <a:latin typeface="Calibri"/>
                <a:cs typeface="Calibri"/>
              </a:rPr>
              <a:t>understanding</a:t>
            </a:r>
            <a:r>
              <a:rPr sz="1500" i="1" spc="-10" dirty="0">
                <a:latin typeface="Calibri"/>
                <a:cs typeface="Calibri"/>
              </a:rPr>
              <a:t> </a:t>
            </a:r>
            <a:r>
              <a:rPr sz="1500" i="1" dirty="0">
                <a:latin typeface="Calibri"/>
                <a:cs typeface="Calibri"/>
              </a:rPr>
              <a:t>of</a:t>
            </a:r>
            <a:r>
              <a:rPr sz="1500" i="1" spc="-10" dirty="0">
                <a:latin typeface="Calibri"/>
                <a:cs typeface="Calibri"/>
              </a:rPr>
              <a:t> </a:t>
            </a:r>
            <a:r>
              <a:rPr sz="1500" i="1" dirty="0">
                <a:latin typeface="Calibri"/>
                <a:cs typeface="Calibri"/>
              </a:rPr>
              <a:t>the</a:t>
            </a:r>
            <a:r>
              <a:rPr sz="1500" i="1" spc="-15" dirty="0">
                <a:latin typeface="Calibri"/>
                <a:cs typeface="Calibri"/>
              </a:rPr>
              <a:t> </a:t>
            </a:r>
            <a:r>
              <a:rPr sz="1500" i="1" dirty="0">
                <a:latin typeface="Calibri"/>
                <a:cs typeface="Calibri"/>
              </a:rPr>
              <a:t>stock</a:t>
            </a:r>
            <a:r>
              <a:rPr sz="1500" i="1" spc="-10" dirty="0">
                <a:latin typeface="Calibri"/>
                <a:cs typeface="Calibri"/>
              </a:rPr>
              <a:t> </a:t>
            </a:r>
            <a:r>
              <a:rPr sz="1500" i="1" dirty="0">
                <a:latin typeface="Calibri"/>
                <a:cs typeface="Calibri"/>
              </a:rPr>
              <a:t>market.</a:t>
            </a:r>
            <a:r>
              <a:rPr sz="1500" i="1" spc="-10" dirty="0">
                <a:latin typeface="Calibri"/>
                <a:cs typeface="Calibri"/>
              </a:rPr>
              <a:t> Sites</a:t>
            </a:r>
            <a:endParaRPr sz="1500" dirty="0">
              <a:latin typeface="Calibri"/>
              <a:cs typeface="Calibri"/>
            </a:endParaRPr>
          </a:p>
          <a:p>
            <a:pPr marL="16510" marR="94615">
              <a:lnSpc>
                <a:spcPct val="101699"/>
              </a:lnSpc>
            </a:pPr>
            <a:r>
              <a:rPr sz="1500" i="1" dirty="0">
                <a:latin typeface="Calibri"/>
                <a:cs typeface="Calibri"/>
              </a:rPr>
              <a:t>such</a:t>
            </a:r>
            <a:r>
              <a:rPr sz="1500" i="1" spc="-10" dirty="0">
                <a:latin typeface="Calibri"/>
                <a:cs typeface="Calibri"/>
              </a:rPr>
              <a:t> </a:t>
            </a:r>
            <a:r>
              <a:rPr sz="1500" i="1" dirty="0">
                <a:latin typeface="Calibri"/>
                <a:cs typeface="Calibri"/>
              </a:rPr>
              <a:t>as</a:t>
            </a:r>
            <a:r>
              <a:rPr sz="1500" i="1" spc="-5" dirty="0">
                <a:latin typeface="Calibri"/>
                <a:cs typeface="Calibri"/>
              </a:rPr>
              <a:t> </a:t>
            </a:r>
            <a:r>
              <a:rPr sz="1500" i="1" dirty="0">
                <a:latin typeface="Calibri"/>
                <a:cs typeface="Calibri"/>
              </a:rPr>
              <a:t>Yahoo!</a:t>
            </a:r>
            <a:r>
              <a:rPr sz="1500" i="1" spc="-5" dirty="0">
                <a:latin typeface="Calibri"/>
                <a:cs typeface="Calibri"/>
              </a:rPr>
              <a:t> </a:t>
            </a:r>
            <a:r>
              <a:rPr sz="1500" i="1" dirty="0">
                <a:latin typeface="Calibri"/>
                <a:cs typeface="Calibri"/>
              </a:rPr>
              <a:t>offer</a:t>
            </a:r>
            <a:r>
              <a:rPr sz="1500" i="1" spc="-5" dirty="0">
                <a:latin typeface="Calibri"/>
                <a:cs typeface="Calibri"/>
              </a:rPr>
              <a:t> </a:t>
            </a:r>
            <a:r>
              <a:rPr sz="1500" i="1" dirty="0">
                <a:latin typeface="Calibri"/>
                <a:cs typeface="Calibri"/>
              </a:rPr>
              <a:t>financial</a:t>
            </a:r>
            <a:r>
              <a:rPr sz="1500" i="1" spc="-10" dirty="0">
                <a:latin typeface="Calibri"/>
                <a:cs typeface="Calibri"/>
              </a:rPr>
              <a:t> </a:t>
            </a:r>
            <a:r>
              <a:rPr sz="1500" i="1" dirty="0">
                <a:latin typeface="Calibri"/>
                <a:cs typeface="Calibri"/>
              </a:rPr>
              <a:t>information</a:t>
            </a:r>
            <a:r>
              <a:rPr sz="1500" i="1" spc="-5"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analysis</a:t>
            </a:r>
            <a:r>
              <a:rPr sz="1500" i="1" spc="-5" dirty="0">
                <a:latin typeface="Calibri"/>
                <a:cs typeface="Calibri"/>
              </a:rPr>
              <a:t> </a:t>
            </a:r>
            <a:r>
              <a:rPr sz="1500" i="1" dirty="0">
                <a:latin typeface="Calibri"/>
                <a:cs typeface="Calibri"/>
              </a:rPr>
              <a:t>links</a:t>
            </a:r>
            <a:r>
              <a:rPr sz="1500" i="1" spc="-10"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resources.</a:t>
            </a:r>
            <a:r>
              <a:rPr sz="1500" i="1" spc="-5" dirty="0">
                <a:latin typeface="Calibri"/>
                <a:cs typeface="Calibri"/>
              </a:rPr>
              <a:t> </a:t>
            </a:r>
            <a:r>
              <a:rPr sz="1500" i="1" dirty="0">
                <a:latin typeface="Calibri"/>
                <a:cs typeface="Calibri"/>
              </a:rPr>
              <a:t>If</a:t>
            </a:r>
            <a:r>
              <a:rPr sz="1500" i="1" spc="-5" dirty="0">
                <a:latin typeface="Calibri"/>
                <a:cs typeface="Calibri"/>
              </a:rPr>
              <a:t> </a:t>
            </a:r>
            <a:r>
              <a:rPr sz="1500" i="1" spc="-10" dirty="0">
                <a:latin typeface="Calibri"/>
                <a:cs typeface="Calibri"/>
              </a:rPr>
              <a:t>students </a:t>
            </a:r>
            <a:r>
              <a:rPr sz="1500" i="1" dirty="0">
                <a:latin typeface="Calibri"/>
                <a:cs typeface="Calibri"/>
              </a:rPr>
              <a:t>need</a:t>
            </a:r>
            <a:r>
              <a:rPr sz="1500" i="1" spc="-15" dirty="0">
                <a:latin typeface="Calibri"/>
                <a:cs typeface="Calibri"/>
              </a:rPr>
              <a:t> </a:t>
            </a:r>
            <a:r>
              <a:rPr sz="1500" i="1" dirty="0">
                <a:latin typeface="Calibri"/>
                <a:cs typeface="Calibri"/>
              </a:rPr>
              <a:t>fundamental</a:t>
            </a:r>
            <a:r>
              <a:rPr sz="1500" i="1" spc="-10" dirty="0">
                <a:latin typeface="Calibri"/>
                <a:cs typeface="Calibri"/>
              </a:rPr>
              <a:t> </a:t>
            </a:r>
            <a:r>
              <a:rPr sz="1500" i="1" dirty="0">
                <a:latin typeface="Calibri"/>
                <a:cs typeface="Calibri"/>
              </a:rPr>
              <a:t>information</a:t>
            </a:r>
            <a:r>
              <a:rPr sz="1500" i="1" spc="-10" dirty="0">
                <a:latin typeface="Calibri"/>
                <a:cs typeface="Calibri"/>
              </a:rPr>
              <a:t> </a:t>
            </a:r>
            <a:r>
              <a:rPr sz="1500" i="1" dirty="0">
                <a:latin typeface="Calibri"/>
                <a:cs typeface="Calibri"/>
              </a:rPr>
              <a:t>about</a:t>
            </a:r>
            <a:r>
              <a:rPr sz="1500" i="1" spc="-10" dirty="0">
                <a:latin typeface="Calibri"/>
                <a:cs typeface="Calibri"/>
              </a:rPr>
              <a:t> </a:t>
            </a:r>
            <a:r>
              <a:rPr sz="1500" i="1" dirty="0">
                <a:latin typeface="Calibri"/>
                <a:cs typeface="Calibri"/>
              </a:rPr>
              <a:t>investing</a:t>
            </a:r>
            <a:r>
              <a:rPr sz="1500" i="1" spc="-10" dirty="0">
                <a:latin typeface="Calibri"/>
                <a:cs typeface="Calibri"/>
              </a:rPr>
              <a:t> </a:t>
            </a:r>
            <a:r>
              <a:rPr sz="1500" i="1" dirty="0">
                <a:latin typeface="Calibri"/>
                <a:cs typeface="Calibri"/>
              </a:rPr>
              <a:t>in</a:t>
            </a:r>
            <a:r>
              <a:rPr sz="1500" i="1" spc="-15" dirty="0">
                <a:latin typeface="Calibri"/>
                <a:cs typeface="Calibri"/>
              </a:rPr>
              <a:t> </a:t>
            </a:r>
            <a:r>
              <a:rPr sz="1500" i="1" dirty="0">
                <a:latin typeface="Calibri"/>
                <a:cs typeface="Calibri"/>
              </a:rPr>
              <a:t>stocks,</a:t>
            </a:r>
            <a:r>
              <a:rPr sz="1500" i="1" spc="-10" dirty="0">
                <a:latin typeface="Calibri"/>
                <a:cs typeface="Calibri"/>
              </a:rPr>
              <a:t> </a:t>
            </a:r>
            <a:r>
              <a:rPr sz="1500" i="1" dirty="0">
                <a:latin typeface="Calibri"/>
                <a:cs typeface="Calibri"/>
              </a:rPr>
              <a:t>you</a:t>
            </a:r>
            <a:r>
              <a:rPr sz="1500" i="1" spc="-10" dirty="0">
                <a:latin typeface="Calibri"/>
                <a:cs typeface="Calibri"/>
              </a:rPr>
              <a:t> </a:t>
            </a:r>
            <a:r>
              <a:rPr sz="1500" i="1" dirty="0">
                <a:latin typeface="Calibri"/>
                <a:cs typeface="Calibri"/>
              </a:rPr>
              <a:t>might</a:t>
            </a:r>
            <a:r>
              <a:rPr sz="1500" i="1" spc="-10" dirty="0">
                <a:latin typeface="Calibri"/>
                <a:cs typeface="Calibri"/>
              </a:rPr>
              <a:t> </a:t>
            </a:r>
            <a:r>
              <a:rPr sz="1500" i="1" dirty="0">
                <a:latin typeface="Calibri"/>
                <a:cs typeface="Calibri"/>
              </a:rPr>
              <a:t>direct</a:t>
            </a:r>
            <a:r>
              <a:rPr sz="1500" i="1" spc="-10" dirty="0">
                <a:latin typeface="Calibri"/>
                <a:cs typeface="Calibri"/>
              </a:rPr>
              <a:t> </a:t>
            </a:r>
            <a:r>
              <a:rPr sz="1500" i="1" dirty="0">
                <a:latin typeface="Calibri"/>
                <a:cs typeface="Calibri"/>
              </a:rPr>
              <a:t>them</a:t>
            </a:r>
            <a:r>
              <a:rPr sz="1500" i="1" spc="-15" dirty="0">
                <a:latin typeface="Calibri"/>
                <a:cs typeface="Calibri"/>
              </a:rPr>
              <a:t> </a:t>
            </a:r>
            <a:r>
              <a:rPr sz="1500" i="1" dirty="0">
                <a:latin typeface="Calibri"/>
                <a:cs typeface="Calibri"/>
              </a:rPr>
              <a:t>to</a:t>
            </a:r>
            <a:r>
              <a:rPr sz="1500" i="1" spc="-10" dirty="0">
                <a:latin typeface="Calibri"/>
                <a:cs typeface="Calibri"/>
              </a:rPr>
              <a:t> </a:t>
            </a:r>
            <a:r>
              <a:rPr sz="1500" i="1" spc="-25" dirty="0">
                <a:latin typeface="Calibri"/>
                <a:cs typeface="Calibri"/>
              </a:rPr>
              <a:t>the </a:t>
            </a:r>
            <a:r>
              <a:rPr sz="1500" i="1" dirty="0">
                <a:latin typeface="Calibri"/>
                <a:cs typeface="Calibri"/>
              </a:rPr>
              <a:t>material</a:t>
            </a:r>
            <a:r>
              <a:rPr sz="1500" i="1" spc="50" dirty="0">
                <a:latin typeface="Calibri"/>
                <a:cs typeface="Calibri"/>
              </a:rPr>
              <a:t> </a:t>
            </a:r>
            <a:r>
              <a:rPr sz="1500" i="1" dirty="0">
                <a:latin typeface="Calibri"/>
                <a:cs typeface="Calibri"/>
              </a:rPr>
              <a:t>at</a:t>
            </a:r>
            <a:r>
              <a:rPr sz="1500" i="1" spc="45" dirty="0">
                <a:latin typeface="Calibri"/>
                <a:cs typeface="Calibri"/>
              </a:rPr>
              <a:t> </a:t>
            </a:r>
            <a:r>
              <a:rPr sz="1500" i="1" spc="-10" dirty="0">
                <a:latin typeface="Calibri"/>
                <a:cs typeface="Calibri"/>
                <a:hlinkClick r:id="rId2"/>
              </a:rPr>
              <a:t>www.free-financial-advice.net/stock-</a:t>
            </a:r>
            <a:r>
              <a:rPr sz="1500" i="1" dirty="0">
                <a:latin typeface="Calibri"/>
                <a:cs typeface="Calibri"/>
                <a:hlinkClick r:id="rId2"/>
              </a:rPr>
              <a:t>market.html.</a:t>
            </a:r>
            <a:r>
              <a:rPr sz="1500" i="1" spc="50" dirty="0">
                <a:latin typeface="Calibri"/>
                <a:cs typeface="Calibri"/>
              </a:rPr>
              <a:t> </a:t>
            </a:r>
            <a:r>
              <a:rPr sz="1500" i="1" dirty="0">
                <a:latin typeface="Calibri"/>
                <a:cs typeface="Calibri"/>
              </a:rPr>
              <a:t>Industry</a:t>
            </a:r>
            <a:r>
              <a:rPr sz="1500" i="1" spc="50" dirty="0">
                <a:latin typeface="Calibri"/>
                <a:cs typeface="Calibri"/>
              </a:rPr>
              <a:t> </a:t>
            </a:r>
            <a:r>
              <a:rPr sz="1500" i="1" spc="-10" dirty="0">
                <a:latin typeface="Calibri"/>
                <a:cs typeface="Calibri"/>
              </a:rPr>
              <a:t>leader </a:t>
            </a:r>
            <a:r>
              <a:rPr sz="1500" i="1" dirty="0">
                <a:latin typeface="Calibri"/>
                <a:cs typeface="Calibri"/>
              </a:rPr>
              <a:t>Vanguard</a:t>
            </a:r>
            <a:r>
              <a:rPr sz="1500" i="1" spc="-10" dirty="0">
                <a:latin typeface="Calibri"/>
                <a:cs typeface="Calibri"/>
              </a:rPr>
              <a:t> </a:t>
            </a:r>
            <a:r>
              <a:rPr sz="1500" i="1" dirty="0">
                <a:latin typeface="Calibri"/>
                <a:cs typeface="Calibri"/>
              </a:rPr>
              <a:t>also</a:t>
            </a:r>
            <a:r>
              <a:rPr sz="1500" i="1" spc="-5" dirty="0">
                <a:latin typeface="Calibri"/>
                <a:cs typeface="Calibri"/>
              </a:rPr>
              <a:t> </a:t>
            </a:r>
            <a:r>
              <a:rPr sz="1500" i="1" dirty="0">
                <a:latin typeface="Calibri"/>
                <a:cs typeface="Calibri"/>
              </a:rPr>
              <a:t>offers</a:t>
            </a:r>
            <a:r>
              <a:rPr sz="1500" i="1" spc="-5" dirty="0">
                <a:latin typeface="Calibri"/>
                <a:cs typeface="Calibri"/>
              </a:rPr>
              <a:t> </a:t>
            </a:r>
            <a:r>
              <a:rPr sz="1500" i="1" dirty="0">
                <a:latin typeface="Calibri"/>
                <a:cs typeface="Calibri"/>
              </a:rPr>
              <a:t>free</a:t>
            </a:r>
            <a:r>
              <a:rPr sz="1500" i="1" spc="-5" dirty="0">
                <a:latin typeface="Calibri"/>
                <a:cs typeface="Calibri"/>
              </a:rPr>
              <a:t> </a:t>
            </a:r>
            <a:r>
              <a:rPr sz="1500" i="1" dirty="0">
                <a:latin typeface="Calibri"/>
                <a:cs typeface="Calibri"/>
              </a:rPr>
              <a:t>online</a:t>
            </a:r>
            <a:r>
              <a:rPr sz="1500" i="1" spc="-5" dirty="0">
                <a:latin typeface="Calibri"/>
                <a:cs typeface="Calibri"/>
              </a:rPr>
              <a:t> </a:t>
            </a:r>
            <a:r>
              <a:rPr sz="1500" i="1" dirty="0">
                <a:latin typeface="Calibri"/>
                <a:cs typeface="Calibri"/>
              </a:rPr>
              <a:t>information</a:t>
            </a:r>
            <a:r>
              <a:rPr sz="1500" i="1" spc="-5" dirty="0">
                <a:latin typeface="Calibri"/>
                <a:cs typeface="Calibri"/>
              </a:rPr>
              <a:t> </a:t>
            </a:r>
            <a:r>
              <a:rPr sz="1500" i="1" dirty="0">
                <a:latin typeface="Calibri"/>
                <a:cs typeface="Calibri"/>
              </a:rPr>
              <a:t>about</a:t>
            </a:r>
            <a:r>
              <a:rPr sz="1500" i="1" spc="-5" dirty="0">
                <a:latin typeface="Calibri"/>
                <a:cs typeface="Calibri"/>
              </a:rPr>
              <a:t> </a:t>
            </a:r>
            <a:r>
              <a:rPr sz="1500" i="1" dirty="0">
                <a:latin typeface="Calibri"/>
                <a:cs typeface="Calibri"/>
              </a:rPr>
              <a:t>investing</a:t>
            </a:r>
            <a:r>
              <a:rPr sz="1500" i="1" spc="-10" dirty="0">
                <a:latin typeface="Calibri"/>
                <a:cs typeface="Calibri"/>
              </a:rPr>
              <a:t> </a:t>
            </a:r>
            <a:r>
              <a:rPr sz="1500" i="1" dirty="0">
                <a:latin typeface="Calibri"/>
                <a:cs typeface="Calibri"/>
              </a:rPr>
              <a:t>at</a:t>
            </a:r>
            <a:r>
              <a:rPr sz="1500" i="1" spc="-10" dirty="0">
                <a:latin typeface="Calibri"/>
                <a:cs typeface="Calibri"/>
              </a:rPr>
              <a:t> </a:t>
            </a:r>
            <a:r>
              <a:rPr sz="1500" i="1" spc="-10" dirty="0">
                <a:latin typeface="Calibri"/>
                <a:cs typeface="Calibri"/>
                <a:hlinkClick r:id="rId3"/>
              </a:rPr>
              <a:t>www.vanguard.com.</a:t>
            </a:r>
            <a:r>
              <a:rPr sz="1500" i="1" spc="-10" dirty="0">
                <a:latin typeface="Calibri"/>
                <a:cs typeface="Calibri"/>
              </a:rPr>
              <a:t> </a:t>
            </a:r>
            <a:r>
              <a:rPr sz="1500" i="1" dirty="0">
                <a:latin typeface="Calibri"/>
                <a:cs typeface="Calibri"/>
              </a:rPr>
              <a:t>Also,</a:t>
            </a:r>
            <a:r>
              <a:rPr sz="1500" i="1" spc="-10" dirty="0">
                <a:latin typeface="Calibri"/>
                <a:cs typeface="Calibri"/>
              </a:rPr>
              <a:t> </a:t>
            </a:r>
            <a:r>
              <a:rPr sz="1500" i="1" dirty="0">
                <a:latin typeface="Calibri"/>
                <a:cs typeface="Calibri"/>
              </a:rPr>
              <a:t>many</a:t>
            </a:r>
            <a:r>
              <a:rPr sz="1500" i="1" spc="-10" dirty="0">
                <a:latin typeface="Calibri"/>
                <a:cs typeface="Calibri"/>
              </a:rPr>
              <a:t> </a:t>
            </a:r>
            <a:r>
              <a:rPr sz="1500" i="1" dirty="0">
                <a:latin typeface="Calibri"/>
                <a:cs typeface="Calibri"/>
              </a:rPr>
              <a:t>school</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community</a:t>
            </a:r>
            <a:r>
              <a:rPr sz="1500" i="1" spc="-10" dirty="0">
                <a:latin typeface="Calibri"/>
                <a:cs typeface="Calibri"/>
              </a:rPr>
              <a:t> </a:t>
            </a:r>
            <a:r>
              <a:rPr sz="1500" i="1" dirty="0">
                <a:latin typeface="Calibri"/>
                <a:cs typeface="Calibri"/>
              </a:rPr>
              <a:t>libraries</a:t>
            </a:r>
            <a:r>
              <a:rPr sz="1500" i="1" spc="-5" dirty="0">
                <a:latin typeface="Calibri"/>
                <a:cs typeface="Calibri"/>
              </a:rPr>
              <a:t> </a:t>
            </a:r>
            <a:r>
              <a:rPr sz="1500" i="1" dirty="0">
                <a:latin typeface="Calibri"/>
                <a:cs typeface="Calibri"/>
              </a:rPr>
              <a:t>can</a:t>
            </a:r>
            <a:r>
              <a:rPr sz="1500" i="1" spc="-10" dirty="0">
                <a:latin typeface="Calibri"/>
                <a:cs typeface="Calibri"/>
              </a:rPr>
              <a:t> </a:t>
            </a:r>
            <a:r>
              <a:rPr sz="1500" i="1" dirty="0">
                <a:latin typeface="Calibri"/>
                <a:cs typeface="Calibri"/>
              </a:rPr>
              <a:t>assist</a:t>
            </a:r>
            <a:r>
              <a:rPr sz="1500" i="1" spc="-10" dirty="0">
                <a:latin typeface="Calibri"/>
                <a:cs typeface="Calibri"/>
              </a:rPr>
              <a:t> </a:t>
            </a:r>
            <a:r>
              <a:rPr sz="1500" i="1" dirty="0">
                <a:latin typeface="Calibri"/>
                <a:cs typeface="Calibri"/>
              </a:rPr>
              <a:t>students</a:t>
            </a:r>
            <a:r>
              <a:rPr sz="1500" i="1" spc="-5" dirty="0">
                <a:latin typeface="Calibri"/>
                <a:cs typeface="Calibri"/>
              </a:rPr>
              <a:t> </a:t>
            </a:r>
            <a:r>
              <a:rPr sz="1500" i="1" dirty="0">
                <a:latin typeface="Calibri"/>
                <a:cs typeface="Calibri"/>
              </a:rPr>
              <a:t>in</a:t>
            </a:r>
            <a:r>
              <a:rPr sz="1500" i="1" spc="-10" dirty="0">
                <a:latin typeface="Calibri"/>
                <a:cs typeface="Calibri"/>
              </a:rPr>
              <a:t> </a:t>
            </a:r>
            <a:r>
              <a:rPr sz="1500" i="1" dirty="0">
                <a:latin typeface="Calibri"/>
                <a:cs typeface="Calibri"/>
              </a:rPr>
              <a:t>learning</a:t>
            </a:r>
            <a:r>
              <a:rPr sz="1500" i="1" spc="-5" dirty="0">
                <a:latin typeface="Calibri"/>
                <a:cs typeface="Calibri"/>
              </a:rPr>
              <a:t> </a:t>
            </a:r>
            <a:r>
              <a:rPr sz="1500" i="1" spc="-10" dirty="0">
                <a:latin typeface="Calibri"/>
                <a:cs typeface="Calibri"/>
              </a:rPr>
              <a:t>about </a:t>
            </a:r>
            <a:r>
              <a:rPr sz="1500" i="1" dirty="0">
                <a:latin typeface="Calibri"/>
                <a:cs typeface="Calibri"/>
              </a:rPr>
              <a:t>financial</a:t>
            </a:r>
            <a:r>
              <a:rPr sz="1500" i="1" spc="-15" dirty="0">
                <a:latin typeface="Calibri"/>
                <a:cs typeface="Calibri"/>
              </a:rPr>
              <a:t> </a:t>
            </a:r>
            <a:r>
              <a:rPr sz="1500" i="1" dirty="0">
                <a:latin typeface="Calibri"/>
                <a:cs typeface="Calibri"/>
              </a:rPr>
              <a:t>terms</a:t>
            </a:r>
            <a:r>
              <a:rPr sz="1500" i="1" spc="-1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concepts,</a:t>
            </a:r>
            <a:r>
              <a:rPr sz="1500" i="1" spc="-15" dirty="0">
                <a:latin typeface="Calibri"/>
                <a:cs typeface="Calibri"/>
              </a:rPr>
              <a:t> </a:t>
            </a:r>
            <a:r>
              <a:rPr sz="1500" i="1" dirty="0">
                <a:latin typeface="Calibri"/>
                <a:cs typeface="Calibri"/>
              </a:rPr>
              <a:t>including</a:t>
            </a:r>
            <a:r>
              <a:rPr sz="1500" i="1" spc="-10" dirty="0">
                <a:latin typeface="Calibri"/>
                <a:cs typeface="Calibri"/>
              </a:rPr>
              <a:t> </a:t>
            </a:r>
            <a:r>
              <a:rPr sz="1500" i="1" dirty="0">
                <a:latin typeface="Calibri"/>
                <a:cs typeface="Calibri"/>
              </a:rPr>
              <a:t>stock</a:t>
            </a:r>
            <a:r>
              <a:rPr sz="1500" i="1" spc="-15" dirty="0">
                <a:latin typeface="Calibri"/>
                <a:cs typeface="Calibri"/>
              </a:rPr>
              <a:t> </a:t>
            </a:r>
            <a:r>
              <a:rPr sz="1500" i="1" dirty="0">
                <a:latin typeface="Calibri"/>
                <a:cs typeface="Calibri"/>
              </a:rPr>
              <a:t>market</a:t>
            </a:r>
            <a:r>
              <a:rPr sz="1500" i="1" spc="-15" dirty="0">
                <a:latin typeface="Calibri"/>
                <a:cs typeface="Calibri"/>
              </a:rPr>
              <a:t> </a:t>
            </a:r>
            <a:r>
              <a:rPr sz="1500" i="1" spc="-10" dirty="0">
                <a:latin typeface="Calibri"/>
                <a:cs typeface="Calibri"/>
              </a:rPr>
              <a:t>investments.</a:t>
            </a:r>
            <a:endParaRPr sz="1500" dirty="0">
              <a:latin typeface="Calibri"/>
              <a:cs typeface="Calibri"/>
            </a:endParaRPr>
          </a:p>
        </p:txBody>
      </p:sp>
      <p:sp>
        <p:nvSpPr>
          <p:cNvPr id="7" name="object 7"/>
          <p:cNvSpPr txBox="1"/>
          <p:nvPr/>
        </p:nvSpPr>
        <p:spPr>
          <a:xfrm>
            <a:off x="0" y="7637772"/>
            <a:ext cx="7556500" cy="472437"/>
          </a:xfrm>
          <a:prstGeom prst="rect">
            <a:avLst/>
          </a:prstGeom>
        </p:spPr>
        <p:txBody>
          <a:bodyPr vert="horz" wrap="square" lIns="0" tIns="9525" rIns="0" bIns="0" rtlCol="0">
            <a:spAutoFit/>
          </a:bodyPr>
          <a:lstStyle/>
          <a:p>
            <a:pPr marL="241300" marR="5080" indent="-228600">
              <a:lnSpc>
                <a:spcPct val="101699"/>
              </a:lnSpc>
              <a:spcBef>
                <a:spcPts val="75"/>
              </a:spcBef>
            </a:pPr>
            <a:r>
              <a:rPr sz="1500" dirty="0">
                <a:latin typeface="Calibri"/>
                <a:cs typeface="Calibri"/>
              </a:rPr>
              <a:t>3.</a:t>
            </a:r>
            <a:r>
              <a:rPr sz="1500" spc="150" dirty="0">
                <a:latin typeface="Calibri"/>
                <a:cs typeface="Calibri"/>
              </a:rPr>
              <a:t>  </a:t>
            </a:r>
            <a:r>
              <a:rPr sz="1500" dirty="0">
                <a:latin typeface="Calibri"/>
                <a:cs typeface="Calibri"/>
              </a:rPr>
              <a:t>Visit</a:t>
            </a:r>
            <a:r>
              <a:rPr sz="1500" spc="15" dirty="0">
                <a:latin typeface="Calibri"/>
                <a:cs typeface="Calibri"/>
              </a:rPr>
              <a:t> </a:t>
            </a:r>
            <a:r>
              <a:rPr sz="1500" dirty="0">
                <a:latin typeface="Calibri"/>
                <a:cs typeface="Calibri"/>
              </a:rPr>
              <a:t>at</a:t>
            </a:r>
            <a:r>
              <a:rPr sz="1500" spc="10" dirty="0">
                <a:latin typeface="Calibri"/>
                <a:cs typeface="Calibri"/>
              </a:rPr>
              <a:t> </a:t>
            </a:r>
            <a:r>
              <a:rPr sz="1500" dirty="0">
                <a:latin typeface="Calibri"/>
                <a:cs typeface="Calibri"/>
              </a:rPr>
              <a:t>least</a:t>
            </a:r>
            <a:r>
              <a:rPr sz="1500" spc="10" dirty="0">
                <a:latin typeface="Calibri"/>
                <a:cs typeface="Calibri"/>
              </a:rPr>
              <a:t> </a:t>
            </a:r>
            <a:r>
              <a:rPr sz="1500" dirty="0">
                <a:latin typeface="Calibri"/>
                <a:cs typeface="Calibri"/>
              </a:rPr>
              <a:t>three</a:t>
            </a:r>
            <a:r>
              <a:rPr sz="1500" spc="15" dirty="0">
                <a:latin typeface="Calibri"/>
                <a:cs typeface="Calibri"/>
              </a:rPr>
              <a:t> </a:t>
            </a:r>
            <a:r>
              <a:rPr sz="1500" dirty="0">
                <a:latin typeface="Calibri"/>
                <a:cs typeface="Calibri"/>
              </a:rPr>
              <a:t>Web</a:t>
            </a:r>
            <a:r>
              <a:rPr sz="1500" spc="10" dirty="0">
                <a:latin typeface="Calibri"/>
                <a:cs typeface="Calibri"/>
              </a:rPr>
              <a:t> </a:t>
            </a:r>
            <a:r>
              <a:rPr sz="1500" dirty="0">
                <a:latin typeface="Calibri"/>
                <a:cs typeface="Calibri"/>
              </a:rPr>
              <a:t>sites</a:t>
            </a:r>
            <a:r>
              <a:rPr sz="1500" spc="10"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learn</a:t>
            </a:r>
            <a:r>
              <a:rPr sz="1500" spc="10" dirty="0">
                <a:latin typeface="Calibri"/>
                <a:cs typeface="Calibri"/>
              </a:rPr>
              <a:t> </a:t>
            </a:r>
            <a:r>
              <a:rPr sz="1500" dirty="0">
                <a:latin typeface="Calibri"/>
                <a:cs typeface="Calibri"/>
              </a:rPr>
              <a:t>more</a:t>
            </a:r>
            <a:r>
              <a:rPr sz="1500" spc="10" dirty="0">
                <a:latin typeface="Calibri"/>
                <a:cs typeface="Calibri"/>
              </a:rPr>
              <a:t> </a:t>
            </a:r>
            <a:r>
              <a:rPr sz="1500" dirty="0">
                <a:latin typeface="Calibri"/>
                <a:cs typeface="Calibri"/>
              </a:rPr>
              <a:t>about</a:t>
            </a:r>
            <a:r>
              <a:rPr sz="1500" spc="15" dirty="0">
                <a:latin typeface="Calibri"/>
                <a:cs typeface="Calibri"/>
              </a:rPr>
              <a:t> </a:t>
            </a:r>
            <a:r>
              <a:rPr sz="1500" dirty="0">
                <a:latin typeface="Calibri"/>
                <a:cs typeface="Calibri"/>
              </a:rPr>
              <a:t>agile</a:t>
            </a:r>
            <a:r>
              <a:rPr sz="1500" spc="10" dirty="0">
                <a:latin typeface="Calibri"/>
                <a:cs typeface="Calibri"/>
              </a:rPr>
              <a:t> </a:t>
            </a:r>
            <a:r>
              <a:rPr sz="1500" dirty="0">
                <a:latin typeface="Calibri"/>
                <a:cs typeface="Calibri"/>
              </a:rPr>
              <a:t>system</a:t>
            </a:r>
            <a:r>
              <a:rPr sz="1500" spc="10" dirty="0">
                <a:latin typeface="Calibri"/>
                <a:cs typeface="Calibri"/>
              </a:rPr>
              <a:t> </a:t>
            </a:r>
            <a:r>
              <a:rPr sz="1500" dirty="0">
                <a:latin typeface="Calibri"/>
                <a:cs typeface="Calibri"/>
              </a:rPr>
              <a:t>development</a:t>
            </a:r>
            <a:r>
              <a:rPr sz="1500" spc="10" dirty="0">
                <a:latin typeface="Calibri"/>
                <a:cs typeface="Calibri"/>
              </a:rPr>
              <a:t> </a:t>
            </a:r>
            <a:r>
              <a:rPr sz="1500" dirty="0">
                <a:latin typeface="Calibri"/>
                <a:cs typeface="Calibri"/>
              </a:rPr>
              <a:t>and</a:t>
            </a:r>
            <a:r>
              <a:rPr sz="1500" spc="10" dirty="0">
                <a:latin typeface="Calibri"/>
                <a:cs typeface="Calibri"/>
              </a:rPr>
              <a:t> </a:t>
            </a:r>
            <a:r>
              <a:rPr sz="1500" spc="-10" dirty="0">
                <a:latin typeface="Calibri"/>
                <a:cs typeface="Calibri"/>
              </a:rPr>
              <a:t>spiral </a:t>
            </a:r>
            <a:r>
              <a:rPr sz="1500" dirty="0">
                <a:latin typeface="Calibri"/>
                <a:cs typeface="Calibri"/>
              </a:rPr>
              <a:t>models.</a:t>
            </a:r>
            <a:r>
              <a:rPr sz="1500" spc="-15" dirty="0">
                <a:latin typeface="Calibri"/>
                <a:cs typeface="Calibri"/>
              </a:rPr>
              <a:t> </a:t>
            </a:r>
            <a:r>
              <a:rPr sz="1500" dirty="0">
                <a:latin typeface="Calibri"/>
                <a:cs typeface="Calibri"/>
              </a:rPr>
              <a:t>Prepare</a:t>
            </a:r>
            <a:r>
              <a:rPr sz="1500" spc="-20" dirty="0">
                <a:latin typeface="Calibri"/>
                <a:cs typeface="Calibri"/>
              </a:rPr>
              <a:t> </a:t>
            </a:r>
            <a:r>
              <a:rPr sz="1500" dirty="0">
                <a:latin typeface="Calibri"/>
                <a:cs typeface="Calibri"/>
              </a:rPr>
              <a:t>a</a:t>
            </a:r>
            <a:r>
              <a:rPr sz="1500" spc="-15" dirty="0">
                <a:latin typeface="Calibri"/>
                <a:cs typeface="Calibri"/>
              </a:rPr>
              <a:t> </a:t>
            </a:r>
            <a:r>
              <a:rPr sz="1500" dirty="0">
                <a:latin typeface="Calibri"/>
                <a:cs typeface="Calibri"/>
              </a:rPr>
              <a:t>list</a:t>
            </a:r>
            <a:r>
              <a:rPr sz="1500" spc="-10" dirty="0">
                <a:latin typeface="Calibri"/>
                <a:cs typeface="Calibri"/>
              </a:rPr>
              <a:t> </a:t>
            </a:r>
            <a:r>
              <a:rPr sz="1500" dirty="0">
                <a:latin typeface="Calibri"/>
                <a:cs typeface="Calibri"/>
              </a:rPr>
              <a:t>of</a:t>
            </a:r>
            <a:r>
              <a:rPr sz="1500" spc="-15"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sites</a:t>
            </a:r>
            <a:r>
              <a:rPr sz="1500" spc="-15" dirty="0">
                <a:latin typeface="Calibri"/>
                <a:cs typeface="Calibri"/>
              </a:rPr>
              <a:t> </a:t>
            </a:r>
            <a:r>
              <a:rPr sz="1500" dirty="0">
                <a:latin typeface="Calibri"/>
                <a:cs typeface="Calibri"/>
              </a:rPr>
              <a:t>you</a:t>
            </a:r>
            <a:r>
              <a:rPr sz="1500" spc="-10" dirty="0">
                <a:latin typeface="Calibri"/>
                <a:cs typeface="Calibri"/>
              </a:rPr>
              <a:t> </a:t>
            </a:r>
            <a:r>
              <a:rPr sz="1500" dirty="0">
                <a:latin typeface="Calibri"/>
                <a:cs typeface="Calibri"/>
              </a:rPr>
              <a:t>visited</a:t>
            </a:r>
            <a:r>
              <a:rPr sz="1500" spc="-15"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a</a:t>
            </a:r>
            <a:r>
              <a:rPr sz="1500" spc="-15" dirty="0">
                <a:latin typeface="Calibri"/>
                <a:cs typeface="Calibri"/>
              </a:rPr>
              <a:t> </a:t>
            </a:r>
            <a:r>
              <a:rPr sz="1500" dirty="0">
                <a:latin typeface="Calibri"/>
                <a:cs typeface="Calibri"/>
              </a:rPr>
              <a:t>summary</a:t>
            </a:r>
            <a:r>
              <a:rPr sz="1500" spc="-10" dirty="0">
                <a:latin typeface="Calibri"/>
                <a:cs typeface="Calibri"/>
              </a:rPr>
              <a:t> </a:t>
            </a:r>
            <a:r>
              <a:rPr sz="1500" dirty="0">
                <a:latin typeface="Calibri"/>
                <a:cs typeface="Calibri"/>
              </a:rPr>
              <a:t>of</a:t>
            </a:r>
            <a:r>
              <a:rPr sz="1500" spc="-15" dirty="0">
                <a:latin typeface="Calibri"/>
                <a:cs typeface="Calibri"/>
              </a:rPr>
              <a:t> </a:t>
            </a:r>
            <a:r>
              <a:rPr sz="1500" dirty="0">
                <a:latin typeface="Calibri"/>
                <a:cs typeface="Calibri"/>
              </a:rPr>
              <a:t>the</a:t>
            </a:r>
            <a:r>
              <a:rPr sz="1500" spc="-15" dirty="0">
                <a:latin typeface="Calibri"/>
                <a:cs typeface="Calibri"/>
              </a:rPr>
              <a:t> </a:t>
            </a:r>
            <a:r>
              <a:rPr sz="1500" spc="-10" dirty="0">
                <a:latin typeface="Calibri"/>
                <a:cs typeface="Calibri"/>
              </a:rPr>
              <a:t>results.</a:t>
            </a:r>
            <a:endParaRPr sz="1500" dirty="0">
              <a:latin typeface="Calibri"/>
              <a:cs typeface="Calibri"/>
            </a:endParaRPr>
          </a:p>
        </p:txBody>
      </p:sp>
      <p:sp>
        <p:nvSpPr>
          <p:cNvPr id="8" name="object 8"/>
          <p:cNvSpPr txBox="1"/>
          <p:nvPr/>
        </p:nvSpPr>
        <p:spPr>
          <a:xfrm>
            <a:off x="0" y="8193096"/>
            <a:ext cx="7556500" cy="642355"/>
          </a:xfrm>
          <a:prstGeom prst="rect">
            <a:avLst/>
          </a:prstGeom>
          <a:solidFill>
            <a:srgbClr val="D5DCE4"/>
          </a:solidFill>
        </p:spPr>
        <p:txBody>
          <a:bodyPr vert="horz" wrap="square" lIns="0" tIns="0" rIns="0" bIns="0" rtlCol="0">
            <a:spAutoFit/>
          </a:bodyPr>
          <a:lstStyle/>
          <a:p>
            <a:pPr marL="16510">
              <a:lnSpc>
                <a:spcPts val="1390"/>
              </a:lnSpc>
            </a:pPr>
            <a:r>
              <a:rPr sz="1500" i="1" dirty="0">
                <a:latin typeface="Calibri"/>
                <a:cs typeface="Calibri"/>
              </a:rPr>
              <a:t>Many</a:t>
            </a:r>
            <a:r>
              <a:rPr sz="1500" i="1" spc="-10" dirty="0">
                <a:latin typeface="Calibri"/>
                <a:cs typeface="Calibri"/>
              </a:rPr>
              <a:t> </a:t>
            </a:r>
            <a:r>
              <a:rPr sz="1500" i="1" dirty="0">
                <a:latin typeface="Calibri"/>
                <a:cs typeface="Calibri"/>
              </a:rPr>
              <a:t>sites</a:t>
            </a:r>
            <a:r>
              <a:rPr sz="1500" i="1" spc="-10" dirty="0">
                <a:latin typeface="Calibri"/>
                <a:cs typeface="Calibri"/>
              </a:rPr>
              <a:t> </a:t>
            </a:r>
            <a:r>
              <a:rPr sz="1500" i="1" dirty="0">
                <a:latin typeface="Calibri"/>
                <a:cs typeface="Calibri"/>
              </a:rPr>
              <a:t>describe</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discuss</a:t>
            </a:r>
            <a:r>
              <a:rPr sz="1500" i="1" spc="-10" dirty="0">
                <a:latin typeface="Calibri"/>
                <a:cs typeface="Calibri"/>
              </a:rPr>
              <a:t> </a:t>
            </a:r>
            <a:r>
              <a:rPr sz="1500" i="1" dirty="0">
                <a:latin typeface="Calibri"/>
                <a:cs typeface="Calibri"/>
              </a:rPr>
              <a:t>agile</a:t>
            </a:r>
            <a:r>
              <a:rPr sz="1500" i="1" spc="-5" dirty="0">
                <a:latin typeface="Calibri"/>
                <a:cs typeface="Calibri"/>
              </a:rPr>
              <a:t> </a:t>
            </a:r>
            <a:r>
              <a:rPr sz="1500" i="1" dirty="0">
                <a:latin typeface="Calibri"/>
                <a:cs typeface="Calibri"/>
              </a:rPr>
              <a:t>methods.</a:t>
            </a:r>
            <a:r>
              <a:rPr sz="1500" i="1" spc="-10" dirty="0">
                <a:latin typeface="Calibri"/>
                <a:cs typeface="Calibri"/>
              </a:rPr>
              <a:t> </a:t>
            </a:r>
            <a:r>
              <a:rPr sz="1500" i="1" dirty="0">
                <a:latin typeface="Calibri"/>
                <a:cs typeface="Calibri"/>
              </a:rPr>
              <a:t>Students</a:t>
            </a:r>
            <a:r>
              <a:rPr sz="1500" i="1" spc="-10" dirty="0">
                <a:latin typeface="Calibri"/>
                <a:cs typeface="Calibri"/>
              </a:rPr>
              <a:t> </a:t>
            </a:r>
            <a:r>
              <a:rPr sz="1500" i="1" dirty="0">
                <a:latin typeface="Calibri"/>
                <a:cs typeface="Calibri"/>
              </a:rPr>
              <a:t>should</a:t>
            </a:r>
            <a:r>
              <a:rPr sz="1500" i="1" spc="-5" dirty="0">
                <a:latin typeface="Calibri"/>
                <a:cs typeface="Calibri"/>
              </a:rPr>
              <a:t> </a:t>
            </a:r>
            <a:r>
              <a:rPr sz="1500" i="1" dirty="0">
                <a:latin typeface="Calibri"/>
                <a:cs typeface="Calibri"/>
              </a:rPr>
              <a:t>have</a:t>
            </a:r>
            <a:r>
              <a:rPr sz="1500" i="1" spc="-10" dirty="0">
                <a:latin typeface="Calibri"/>
                <a:cs typeface="Calibri"/>
              </a:rPr>
              <a:t> </a:t>
            </a:r>
            <a:r>
              <a:rPr sz="1500" i="1" dirty="0">
                <a:latin typeface="Calibri"/>
                <a:cs typeface="Calibri"/>
              </a:rPr>
              <a:t>no</a:t>
            </a:r>
            <a:r>
              <a:rPr sz="1500" i="1" spc="-10" dirty="0">
                <a:latin typeface="Calibri"/>
                <a:cs typeface="Calibri"/>
              </a:rPr>
              <a:t> </a:t>
            </a:r>
            <a:r>
              <a:rPr sz="1500" i="1" dirty="0">
                <a:latin typeface="Calibri"/>
                <a:cs typeface="Calibri"/>
              </a:rPr>
              <a:t>trouble</a:t>
            </a:r>
            <a:r>
              <a:rPr sz="1500" i="1" spc="-5" dirty="0">
                <a:latin typeface="Calibri"/>
                <a:cs typeface="Calibri"/>
              </a:rPr>
              <a:t> </a:t>
            </a:r>
            <a:r>
              <a:rPr sz="1500" i="1" spc="-10" dirty="0">
                <a:latin typeface="Calibri"/>
                <a:cs typeface="Calibri"/>
              </a:rPr>
              <a:t>finding</a:t>
            </a:r>
            <a:endParaRPr sz="1500" dirty="0">
              <a:latin typeface="Calibri"/>
              <a:cs typeface="Calibri"/>
            </a:endParaRPr>
          </a:p>
          <a:p>
            <a:pPr marL="16510" marR="146050">
              <a:lnSpc>
                <a:spcPct val="101699"/>
              </a:lnSpc>
            </a:pPr>
            <a:r>
              <a:rPr sz="1500" i="1" dirty="0">
                <a:latin typeface="Calibri"/>
                <a:cs typeface="Calibri"/>
              </a:rPr>
              <a:t>material</a:t>
            </a:r>
            <a:r>
              <a:rPr sz="1500" i="1" spc="-10" dirty="0">
                <a:latin typeface="Calibri"/>
                <a:cs typeface="Calibri"/>
              </a:rPr>
              <a:t> </a:t>
            </a:r>
            <a:r>
              <a:rPr sz="1500" i="1" dirty="0">
                <a:latin typeface="Calibri"/>
                <a:cs typeface="Calibri"/>
              </a:rPr>
              <a:t>on</a:t>
            </a:r>
            <a:r>
              <a:rPr sz="1500" i="1" spc="-5" dirty="0">
                <a:latin typeface="Calibri"/>
                <a:cs typeface="Calibri"/>
              </a:rPr>
              <a:t> </a:t>
            </a:r>
            <a:r>
              <a:rPr sz="1500" i="1" dirty="0">
                <a:latin typeface="Calibri"/>
                <a:cs typeface="Calibri"/>
              </a:rPr>
              <a:t>agile</a:t>
            </a:r>
            <a:r>
              <a:rPr sz="1500" i="1" spc="-10" dirty="0">
                <a:latin typeface="Calibri"/>
                <a:cs typeface="Calibri"/>
              </a:rPr>
              <a:t> </a:t>
            </a:r>
            <a:r>
              <a:rPr sz="1500" i="1" dirty="0">
                <a:latin typeface="Calibri"/>
                <a:cs typeface="Calibri"/>
              </a:rPr>
              <a:t>methods</a:t>
            </a:r>
            <a:r>
              <a:rPr sz="1500" i="1" spc="-5"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spiral</a:t>
            </a:r>
            <a:r>
              <a:rPr sz="1500" i="1" spc="-10" dirty="0">
                <a:latin typeface="Calibri"/>
                <a:cs typeface="Calibri"/>
              </a:rPr>
              <a:t> </a:t>
            </a:r>
            <a:r>
              <a:rPr sz="1500" i="1" dirty="0">
                <a:latin typeface="Calibri"/>
                <a:cs typeface="Calibri"/>
              </a:rPr>
              <a:t>models</a:t>
            </a:r>
            <a:r>
              <a:rPr sz="1500" i="1" spc="-5" dirty="0">
                <a:latin typeface="Calibri"/>
                <a:cs typeface="Calibri"/>
              </a:rPr>
              <a:t> </a:t>
            </a:r>
            <a:r>
              <a:rPr sz="1500" i="1" dirty="0">
                <a:latin typeface="Calibri"/>
                <a:cs typeface="Calibri"/>
              </a:rPr>
              <a:t>and</a:t>
            </a:r>
            <a:r>
              <a:rPr sz="1500" i="1" spc="-10" dirty="0">
                <a:latin typeface="Calibri"/>
                <a:cs typeface="Calibri"/>
              </a:rPr>
              <a:t> </a:t>
            </a:r>
            <a:r>
              <a:rPr sz="1500" i="1" dirty="0">
                <a:latin typeface="Calibri"/>
                <a:cs typeface="Calibri"/>
              </a:rPr>
              <a:t>preparing</a:t>
            </a:r>
            <a:r>
              <a:rPr sz="1500" i="1" spc="-5" dirty="0">
                <a:latin typeface="Calibri"/>
                <a:cs typeface="Calibri"/>
              </a:rPr>
              <a:t> </a:t>
            </a:r>
            <a:r>
              <a:rPr sz="1500" i="1" dirty="0">
                <a:latin typeface="Calibri"/>
                <a:cs typeface="Calibri"/>
              </a:rPr>
              <a:t>a</a:t>
            </a:r>
            <a:r>
              <a:rPr sz="1500" i="1" spc="-5" dirty="0">
                <a:latin typeface="Calibri"/>
                <a:cs typeface="Calibri"/>
              </a:rPr>
              <a:t> </a:t>
            </a:r>
            <a:r>
              <a:rPr sz="1500" i="1" dirty="0">
                <a:latin typeface="Calibri"/>
                <a:cs typeface="Calibri"/>
              </a:rPr>
              <a:t>summary</a:t>
            </a:r>
            <a:r>
              <a:rPr sz="1500" i="1" spc="-10" dirty="0">
                <a:latin typeface="Calibri"/>
                <a:cs typeface="Calibri"/>
              </a:rPr>
              <a:t> </a:t>
            </a:r>
            <a:r>
              <a:rPr sz="1500" i="1" dirty="0">
                <a:latin typeface="Calibri"/>
                <a:cs typeface="Calibri"/>
              </a:rPr>
              <a:t>of</a:t>
            </a:r>
            <a:r>
              <a:rPr sz="1500" i="1" spc="-5" dirty="0">
                <a:latin typeface="Calibri"/>
                <a:cs typeface="Calibri"/>
              </a:rPr>
              <a:t> </a:t>
            </a:r>
            <a:r>
              <a:rPr sz="1500" i="1" dirty="0">
                <a:latin typeface="Calibri"/>
                <a:cs typeface="Calibri"/>
              </a:rPr>
              <a:t>the</a:t>
            </a:r>
            <a:r>
              <a:rPr sz="1500" i="1" spc="-10" dirty="0">
                <a:latin typeface="Calibri"/>
                <a:cs typeface="Calibri"/>
              </a:rPr>
              <a:t> results. </a:t>
            </a:r>
            <a:r>
              <a:rPr sz="1500" i="1" dirty="0">
                <a:latin typeface="Calibri"/>
                <a:cs typeface="Calibri"/>
              </a:rPr>
              <a:t>Several</a:t>
            </a:r>
            <a:r>
              <a:rPr sz="1500" i="1" spc="-10" dirty="0">
                <a:latin typeface="Calibri"/>
                <a:cs typeface="Calibri"/>
              </a:rPr>
              <a:t> </a:t>
            </a:r>
            <a:r>
              <a:rPr sz="1500" i="1" dirty="0">
                <a:latin typeface="Calibri"/>
                <a:cs typeface="Calibri"/>
              </a:rPr>
              <a:t>sites</a:t>
            </a:r>
            <a:r>
              <a:rPr sz="1500" i="1" spc="-10" dirty="0">
                <a:latin typeface="Calibri"/>
                <a:cs typeface="Calibri"/>
              </a:rPr>
              <a:t> </a:t>
            </a:r>
            <a:r>
              <a:rPr sz="1500" i="1" dirty="0">
                <a:latin typeface="Calibri"/>
                <a:cs typeface="Calibri"/>
              </a:rPr>
              <a:t>are</a:t>
            </a:r>
            <a:r>
              <a:rPr sz="1500" i="1" spc="-5" dirty="0">
                <a:latin typeface="Calibri"/>
                <a:cs typeface="Calibri"/>
              </a:rPr>
              <a:t> </a:t>
            </a:r>
            <a:r>
              <a:rPr sz="1500" i="1" dirty="0">
                <a:latin typeface="Calibri"/>
                <a:cs typeface="Calibri"/>
              </a:rPr>
              <a:t>shown</a:t>
            </a:r>
            <a:r>
              <a:rPr sz="1500" i="1" spc="-10" dirty="0">
                <a:latin typeface="Calibri"/>
                <a:cs typeface="Calibri"/>
              </a:rPr>
              <a:t> </a:t>
            </a:r>
            <a:r>
              <a:rPr sz="1500" i="1" dirty="0">
                <a:latin typeface="Calibri"/>
                <a:cs typeface="Calibri"/>
              </a:rPr>
              <a:t>in</a:t>
            </a:r>
            <a:r>
              <a:rPr sz="1500" i="1" spc="-5" dirty="0">
                <a:latin typeface="Calibri"/>
                <a:cs typeface="Calibri"/>
              </a:rPr>
              <a:t> </a:t>
            </a:r>
            <a:r>
              <a:rPr sz="1500" i="1" dirty="0">
                <a:latin typeface="Calibri"/>
                <a:cs typeface="Calibri"/>
              </a:rPr>
              <a:t>the</a:t>
            </a:r>
            <a:r>
              <a:rPr sz="1500" i="1" spc="-10" dirty="0">
                <a:latin typeface="Calibri"/>
                <a:cs typeface="Calibri"/>
              </a:rPr>
              <a:t> </a:t>
            </a:r>
            <a:r>
              <a:rPr sz="1500" i="1" dirty="0">
                <a:latin typeface="Calibri"/>
                <a:cs typeface="Calibri"/>
              </a:rPr>
              <a:t>text,</a:t>
            </a:r>
            <a:r>
              <a:rPr sz="1500" i="1" spc="-10" dirty="0">
                <a:latin typeface="Calibri"/>
                <a:cs typeface="Calibri"/>
              </a:rPr>
              <a:t> </a:t>
            </a:r>
            <a:r>
              <a:rPr sz="1500" i="1" dirty="0">
                <a:latin typeface="Calibri"/>
                <a:cs typeface="Calibri"/>
              </a:rPr>
              <a:t>and</a:t>
            </a:r>
            <a:r>
              <a:rPr sz="1500" i="1" spc="-5" dirty="0">
                <a:latin typeface="Calibri"/>
                <a:cs typeface="Calibri"/>
              </a:rPr>
              <a:t> </a:t>
            </a:r>
            <a:r>
              <a:rPr sz="1500" i="1" dirty="0">
                <a:latin typeface="Calibri"/>
                <a:cs typeface="Calibri"/>
              </a:rPr>
              <a:t>a</a:t>
            </a:r>
            <a:r>
              <a:rPr sz="1500" i="1" spc="-10" dirty="0">
                <a:latin typeface="Calibri"/>
                <a:cs typeface="Calibri"/>
              </a:rPr>
              <a:t> </a:t>
            </a:r>
            <a:r>
              <a:rPr sz="1500" i="1" dirty="0">
                <a:latin typeface="Calibri"/>
                <a:cs typeface="Calibri"/>
              </a:rPr>
              <a:t>simple</a:t>
            </a:r>
            <a:r>
              <a:rPr sz="1500" i="1" spc="-5" dirty="0">
                <a:latin typeface="Calibri"/>
                <a:cs typeface="Calibri"/>
              </a:rPr>
              <a:t> </a:t>
            </a:r>
            <a:r>
              <a:rPr sz="1500" i="1" dirty="0">
                <a:latin typeface="Calibri"/>
                <a:cs typeface="Calibri"/>
              </a:rPr>
              <a:t>search</a:t>
            </a:r>
            <a:r>
              <a:rPr sz="1500" i="1" spc="-10" dirty="0">
                <a:latin typeface="Calibri"/>
                <a:cs typeface="Calibri"/>
              </a:rPr>
              <a:t> </a:t>
            </a:r>
            <a:r>
              <a:rPr sz="1500" i="1" dirty="0">
                <a:latin typeface="Calibri"/>
                <a:cs typeface="Calibri"/>
              </a:rPr>
              <a:t>will</a:t>
            </a:r>
            <a:r>
              <a:rPr sz="1500" i="1" spc="-5" dirty="0">
                <a:latin typeface="Calibri"/>
                <a:cs typeface="Calibri"/>
              </a:rPr>
              <a:t> </a:t>
            </a:r>
            <a:r>
              <a:rPr sz="1500" i="1" dirty="0">
                <a:latin typeface="Calibri"/>
                <a:cs typeface="Calibri"/>
              </a:rPr>
              <a:t>produce</a:t>
            </a:r>
            <a:r>
              <a:rPr sz="1500" i="1" spc="-10" dirty="0">
                <a:latin typeface="Calibri"/>
                <a:cs typeface="Calibri"/>
              </a:rPr>
              <a:t> </a:t>
            </a:r>
            <a:r>
              <a:rPr sz="1500" i="1" dirty="0">
                <a:latin typeface="Calibri"/>
                <a:cs typeface="Calibri"/>
              </a:rPr>
              <a:t>a</a:t>
            </a:r>
            <a:r>
              <a:rPr sz="1500" i="1" spc="-10" dirty="0">
                <a:latin typeface="Calibri"/>
                <a:cs typeface="Calibri"/>
              </a:rPr>
              <a:t> </a:t>
            </a:r>
            <a:r>
              <a:rPr sz="1500" i="1" dirty="0">
                <a:latin typeface="Calibri"/>
                <a:cs typeface="Calibri"/>
              </a:rPr>
              <a:t>list</a:t>
            </a:r>
            <a:r>
              <a:rPr sz="1500" i="1" spc="-5" dirty="0">
                <a:latin typeface="Calibri"/>
                <a:cs typeface="Calibri"/>
              </a:rPr>
              <a:t> </a:t>
            </a:r>
            <a:r>
              <a:rPr sz="1500" i="1" dirty="0">
                <a:latin typeface="Calibri"/>
                <a:cs typeface="Calibri"/>
              </a:rPr>
              <a:t>of</a:t>
            </a:r>
            <a:r>
              <a:rPr sz="1500" i="1" spc="-10" dirty="0">
                <a:latin typeface="Calibri"/>
                <a:cs typeface="Calibri"/>
              </a:rPr>
              <a:t> </a:t>
            </a:r>
            <a:r>
              <a:rPr sz="1500" i="1" spc="-20" dirty="0">
                <a:latin typeface="Calibri"/>
                <a:cs typeface="Calibri"/>
              </a:rPr>
              <a:t>many </a:t>
            </a:r>
            <a:r>
              <a:rPr sz="1500" i="1" spc="-10" dirty="0">
                <a:latin typeface="Calibri"/>
                <a:cs typeface="Calibri"/>
              </a:rPr>
              <a:t>more.</a:t>
            </a:r>
            <a:endParaRPr sz="15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4696" y="157731"/>
            <a:ext cx="5642610" cy="1379224"/>
          </a:xfrm>
          <a:prstGeom prst="rect">
            <a:avLst/>
          </a:prstGeom>
        </p:spPr>
        <p:txBody>
          <a:bodyPr vert="horz" wrap="square" lIns="0" tIns="9525" rIns="0" bIns="0" rtlCol="0">
            <a:spAutoFit/>
          </a:bodyPr>
          <a:lstStyle/>
          <a:p>
            <a:pPr marL="241300" marR="5080" indent="-228600">
              <a:lnSpc>
                <a:spcPct val="101699"/>
              </a:lnSpc>
              <a:spcBef>
                <a:spcPts val="75"/>
              </a:spcBef>
            </a:pPr>
            <a:r>
              <a:rPr sz="2200" dirty="0">
                <a:latin typeface="Calibri"/>
                <a:cs typeface="Calibri"/>
              </a:rPr>
              <a:t>4.</a:t>
            </a:r>
            <a:r>
              <a:rPr sz="2200" spc="155" dirty="0">
                <a:latin typeface="Calibri"/>
                <a:cs typeface="Calibri"/>
              </a:rPr>
              <a:t>  </a:t>
            </a:r>
            <a:r>
              <a:rPr sz="2200" dirty="0">
                <a:latin typeface="Calibri"/>
                <a:cs typeface="Calibri"/>
              </a:rPr>
              <a:t>Explore</a:t>
            </a:r>
            <a:r>
              <a:rPr sz="2200" spc="25"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Critical</a:t>
            </a:r>
            <a:r>
              <a:rPr sz="2200" spc="25" dirty="0">
                <a:latin typeface="Calibri"/>
                <a:cs typeface="Calibri"/>
              </a:rPr>
              <a:t> </a:t>
            </a:r>
            <a:r>
              <a:rPr sz="2200" dirty="0">
                <a:latin typeface="Calibri"/>
                <a:cs typeface="Calibri"/>
              </a:rPr>
              <a:t>Thinking</a:t>
            </a:r>
            <a:r>
              <a:rPr sz="2200" spc="25" dirty="0">
                <a:latin typeface="Calibri"/>
                <a:cs typeface="Calibri"/>
              </a:rPr>
              <a:t> </a:t>
            </a:r>
            <a:r>
              <a:rPr sz="2200" dirty="0">
                <a:latin typeface="Calibri"/>
                <a:cs typeface="Calibri"/>
              </a:rPr>
              <a:t>Community</a:t>
            </a:r>
            <a:r>
              <a:rPr sz="2200" spc="30" dirty="0">
                <a:latin typeface="Calibri"/>
                <a:cs typeface="Calibri"/>
              </a:rPr>
              <a:t> </a:t>
            </a:r>
            <a:r>
              <a:rPr sz="2200" dirty="0">
                <a:latin typeface="Calibri"/>
                <a:cs typeface="Calibri"/>
              </a:rPr>
              <a:t>Web</a:t>
            </a:r>
            <a:r>
              <a:rPr sz="2200" spc="25" dirty="0">
                <a:latin typeface="Calibri"/>
                <a:cs typeface="Calibri"/>
              </a:rPr>
              <a:t> </a:t>
            </a:r>
            <a:r>
              <a:rPr sz="2200" dirty="0">
                <a:latin typeface="Calibri"/>
                <a:cs typeface="Calibri"/>
              </a:rPr>
              <a:t>site</a:t>
            </a:r>
            <a:r>
              <a:rPr sz="2200" spc="25" dirty="0">
                <a:latin typeface="Calibri"/>
                <a:cs typeface="Calibri"/>
              </a:rPr>
              <a:t> </a:t>
            </a:r>
            <a:r>
              <a:rPr sz="2200" dirty="0">
                <a:latin typeface="Calibri"/>
                <a:cs typeface="Calibri"/>
              </a:rPr>
              <a:t>at</a:t>
            </a:r>
            <a:r>
              <a:rPr sz="2200" spc="25" dirty="0">
                <a:latin typeface="Calibri"/>
                <a:cs typeface="Calibri"/>
              </a:rPr>
              <a:t> </a:t>
            </a:r>
            <a:r>
              <a:rPr sz="2200" dirty="0">
                <a:latin typeface="Calibri"/>
                <a:cs typeface="Calibri"/>
              </a:rPr>
              <a:t>criticalthinking.org.</a:t>
            </a:r>
            <a:r>
              <a:rPr sz="2200" spc="25" dirty="0">
                <a:latin typeface="Calibri"/>
                <a:cs typeface="Calibri"/>
              </a:rPr>
              <a:t> </a:t>
            </a:r>
            <a:r>
              <a:rPr sz="2200" dirty="0">
                <a:latin typeface="Calibri"/>
                <a:cs typeface="Calibri"/>
              </a:rPr>
              <a:t>Identify</a:t>
            </a:r>
            <a:r>
              <a:rPr sz="2200" spc="30" dirty="0">
                <a:latin typeface="Calibri"/>
                <a:cs typeface="Calibri"/>
              </a:rPr>
              <a:t> </a:t>
            </a:r>
            <a:r>
              <a:rPr sz="2200" spc="-10" dirty="0">
                <a:latin typeface="Calibri"/>
                <a:cs typeface="Calibri"/>
              </a:rPr>
              <a:t>three </a:t>
            </a:r>
            <a:r>
              <a:rPr sz="2200" dirty="0">
                <a:latin typeface="Calibri"/>
                <a:cs typeface="Calibri"/>
              </a:rPr>
              <a:t>important</a:t>
            </a:r>
            <a:r>
              <a:rPr sz="2200" spc="-20" dirty="0">
                <a:latin typeface="Calibri"/>
                <a:cs typeface="Calibri"/>
              </a:rPr>
              <a:t> </a:t>
            </a:r>
            <a:r>
              <a:rPr sz="2200" dirty="0">
                <a:latin typeface="Calibri"/>
                <a:cs typeface="Calibri"/>
              </a:rPr>
              <a:t>topics</a:t>
            </a:r>
            <a:r>
              <a:rPr sz="2200" spc="-20" dirty="0">
                <a:latin typeface="Calibri"/>
                <a:cs typeface="Calibri"/>
              </a:rPr>
              <a:t> </a:t>
            </a:r>
            <a:r>
              <a:rPr sz="2200" dirty="0">
                <a:latin typeface="Calibri"/>
                <a:cs typeface="Calibri"/>
              </a:rPr>
              <a:t>currently</a:t>
            </a:r>
            <a:r>
              <a:rPr sz="2200" spc="-15" dirty="0">
                <a:latin typeface="Calibri"/>
                <a:cs typeface="Calibri"/>
              </a:rPr>
              <a:t> </a:t>
            </a:r>
            <a:r>
              <a:rPr sz="2200" dirty="0">
                <a:latin typeface="Calibri"/>
                <a:cs typeface="Calibri"/>
              </a:rPr>
              <a:t>being</a:t>
            </a:r>
            <a:r>
              <a:rPr sz="2200" spc="-20" dirty="0">
                <a:latin typeface="Calibri"/>
                <a:cs typeface="Calibri"/>
              </a:rPr>
              <a:t> </a:t>
            </a:r>
            <a:r>
              <a:rPr sz="2200" dirty="0">
                <a:latin typeface="Calibri"/>
                <a:cs typeface="Calibri"/>
              </a:rPr>
              <a:t>discussed,</a:t>
            </a:r>
            <a:r>
              <a:rPr sz="2200" spc="-15" dirty="0">
                <a:latin typeface="Calibri"/>
                <a:cs typeface="Calibri"/>
              </a:rPr>
              <a:t> </a:t>
            </a:r>
            <a:r>
              <a:rPr sz="2200" dirty="0">
                <a:latin typeface="Calibri"/>
                <a:cs typeface="Calibri"/>
              </a:rPr>
              <a:t>and</a:t>
            </a:r>
            <a:r>
              <a:rPr sz="2200" spc="-20" dirty="0">
                <a:latin typeface="Calibri"/>
                <a:cs typeface="Calibri"/>
              </a:rPr>
              <a:t> </a:t>
            </a:r>
            <a:r>
              <a:rPr sz="2200" dirty="0">
                <a:latin typeface="Calibri"/>
                <a:cs typeface="Calibri"/>
              </a:rPr>
              <a:t>describe</a:t>
            </a:r>
            <a:r>
              <a:rPr sz="2200" spc="-15" dirty="0">
                <a:latin typeface="Calibri"/>
                <a:cs typeface="Calibri"/>
              </a:rPr>
              <a:t> </a:t>
            </a:r>
            <a:r>
              <a:rPr sz="2200" dirty="0">
                <a:latin typeface="Calibri"/>
                <a:cs typeface="Calibri"/>
              </a:rPr>
              <a:t>your</a:t>
            </a:r>
            <a:r>
              <a:rPr sz="2200" spc="-20" dirty="0">
                <a:latin typeface="Calibri"/>
                <a:cs typeface="Calibri"/>
              </a:rPr>
              <a:t> </a:t>
            </a:r>
            <a:r>
              <a:rPr sz="2200" spc="-10" dirty="0">
                <a:latin typeface="Calibri"/>
                <a:cs typeface="Calibri"/>
              </a:rPr>
              <a:t>findings.</a:t>
            </a:r>
            <a:endParaRPr sz="2200" dirty="0">
              <a:latin typeface="Calibri"/>
              <a:cs typeface="Calibri"/>
            </a:endParaRPr>
          </a:p>
        </p:txBody>
      </p:sp>
      <p:sp>
        <p:nvSpPr>
          <p:cNvPr id="3" name="object 3"/>
          <p:cNvSpPr txBox="1"/>
          <p:nvPr/>
        </p:nvSpPr>
        <p:spPr>
          <a:xfrm>
            <a:off x="952501" y="1856984"/>
            <a:ext cx="5513705" cy="2031325"/>
          </a:xfrm>
          <a:prstGeom prst="rect">
            <a:avLst/>
          </a:prstGeom>
          <a:solidFill>
            <a:srgbClr val="D5DCE4"/>
          </a:solidFill>
        </p:spPr>
        <p:txBody>
          <a:bodyPr vert="horz" wrap="square" lIns="0" tIns="0" rIns="0" bIns="0" rtlCol="0">
            <a:spAutoFit/>
          </a:bodyPr>
          <a:lstStyle/>
          <a:p>
            <a:pPr marL="16510"/>
            <a:r>
              <a:rPr sz="2200" i="1" dirty="0">
                <a:latin typeface="Calibri"/>
                <a:cs typeface="Calibri"/>
              </a:rPr>
              <a:t>You</a:t>
            </a:r>
            <a:r>
              <a:rPr sz="2200" i="1" spc="-15" dirty="0">
                <a:latin typeface="Calibri"/>
                <a:cs typeface="Calibri"/>
              </a:rPr>
              <a:t> </a:t>
            </a:r>
            <a:r>
              <a:rPr sz="2200" i="1" dirty="0">
                <a:latin typeface="Calibri"/>
                <a:cs typeface="Calibri"/>
              </a:rPr>
              <a:t>might</a:t>
            </a:r>
            <a:r>
              <a:rPr sz="2200" i="1" spc="-10" dirty="0">
                <a:latin typeface="Calibri"/>
                <a:cs typeface="Calibri"/>
              </a:rPr>
              <a:t> </a:t>
            </a:r>
            <a:r>
              <a:rPr sz="2200" i="1" dirty="0">
                <a:latin typeface="Calibri"/>
                <a:cs typeface="Calibri"/>
              </a:rPr>
              <a:t>encourage</a:t>
            </a:r>
            <a:r>
              <a:rPr sz="2200" i="1" spc="-10" dirty="0">
                <a:latin typeface="Calibri"/>
                <a:cs typeface="Calibri"/>
              </a:rPr>
              <a:t> </a:t>
            </a:r>
            <a:r>
              <a:rPr sz="2200" i="1" dirty="0">
                <a:latin typeface="Calibri"/>
                <a:cs typeface="Calibri"/>
              </a:rPr>
              <a:t>students</a:t>
            </a:r>
            <a:r>
              <a:rPr sz="2200" i="1" spc="-15" dirty="0">
                <a:latin typeface="Calibri"/>
                <a:cs typeface="Calibri"/>
              </a:rPr>
              <a:t> </a:t>
            </a:r>
            <a:r>
              <a:rPr sz="2200" i="1" dirty="0">
                <a:latin typeface="Calibri"/>
                <a:cs typeface="Calibri"/>
              </a:rPr>
              <a:t>to</a:t>
            </a:r>
            <a:r>
              <a:rPr sz="2200" i="1" spc="-10" dirty="0">
                <a:latin typeface="Calibri"/>
                <a:cs typeface="Calibri"/>
              </a:rPr>
              <a:t> </a:t>
            </a:r>
            <a:r>
              <a:rPr sz="2200" i="1" dirty="0">
                <a:latin typeface="Calibri"/>
                <a:cs typeface="Calibri"/>
              </a:rPr>
              <a:t>explore</a:t>
            </a:r>
            <a:r>
              <a:rPr sz="2200" i="1" spc="-10" dirty="0">
                <a:latin typeface="Calibri"/>
                <a:cs typeface="Calibri"/>
              </a:rPr>
              <a:t> </a:t>
            </a:r>
            <a:r>
              <a:rPr sz="2200" i="1" dirty="0">
                <a:latin typeface="Calibri"/>
                <a:cs typeface="Calibri"/>
              </a:rPr>
              <a:t>beyond</a:t>
            </a:r>
            <a:r>
              <a:rPr sz="2200" i="1" spc="-15"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suggested</a:t>
            </a:r>
            <a:r>
              <a:rPr sz="2200" i="1" spc="-10" dirty="0">
                <a:latin typeface="Calibri"/>
                <a:cs typeface="Calibri"/>
              </a:rPr>
              <a:t> </a:t>
            </a:r>
            <a:r>
              <a:rPr sz="2200" i="1" dirty="0">
                <a:latin typeface="Calibri"/>
                <a:cs typeface="Calibri"/>
              </a:rPr>
              <a:t>link,</a:t>
            </a:r>
            <a:r>
              <a:rPr sz="2200" i="1" spc="-15" dirty="0">
                <a:latin typeface="Calibri"/>
                <a:cs typeface="Calibri"/>
              </a:rPr>
              <a:t> </a:t>
            </a:r>
            <a:r>
              <a:rPr sz="2200" i="1" dirty="0">
                <a:latin typeface="Calibri"/>
                <a:cs typeface="Calibri"/>
              </a:rPr>
              <a:t>and</a:t>
            </a:r>
            <a:r>
              <a:rPr sz="2200" i="1" spc="-10" dirty="0">
                <a:latin typeface="Calibri"/>
                <a:cs typeface="Calibri"/>
              </a:rPr>
              <a:t> challenge</a:t>
            </a:r>
            <a:endParaRPr sz="2200" dirty="0">
              <a:latin typeface="Calibri"/>
              <a:cs typeface="Calibri"/>
            </a:endParaRPr>
          </a:p>
          <a:p>
            <a:pPr marL="16510" marR="62230"/>
            <a:r>
              <a:rPr sz="2200" i="1" dirty="0">
                <a:latin typeface="Calibri"/>
                <a:cs typeface="Calibri"/>
              </a:rPr>
              <a:t>them</a:t>
            </a:r>
            <a:r>
              <a:rPr sz="2200" i="1" spc="-15" dirty="0">
                <a:latin typeface="Calibri"/>
                <a:cs typeface="Calibri"/>
              </a:rPr>
              <a:t> </a:t>
            </a:r>
            <a:r>
              <a:rPr sz="2200" i="1" dirty="0">
                <a:latin typeface="Calibri"/>
                <a:cs typeface="Calibri"/>
              </a:rPr>
              <a:t>to</a:t>
            </a:r>
            <a:r>
              <a:rPr sz="2200" i="1" spc="-10" dirty="0">
                <a:latin typeface="Calibri"/>
                <a:cs typeface="Calibri"/>
              </a:rPr>
              <a:t> </a:t>
            </a:r>
            <a:r>
              <a:rPr sz="2200" i="1" dirty="0">
                <a:latin typeface="Calibri"/>
                <a:cs typeface="Calibri"/>
              </a:rPr>
              <a:t>identify</a:t>
            </a:r>
            <a:r>
              <a:rPr sz="2200" i="1" spc="-10" dirty="0">
                <a:latin typeface="Calibri"/>
                <a:cs typeface="Calibri"/>
              </a:rPr>
              <a:t> </a:t>
            </a:r>
            <a:r>
              <a:rPr sz="2200" i="1" dirty="0">
                <a:latin typeface="Calibri"/>
                <a:cs typeface="Calibri"/>
              </a:rPr>
              <a:t>additional</a:t>
            </a:r>
            <a:r>
              <a:rPr sz="2200" i="1" spc="-10" dirty="0">
                <a:latin typeface="Calibri"/>
                <a:cs typeface="Calibri"/>
              </a:rPr>
              <a:t> </a:t>
            </a:r>
            <a:r>
              <a:rPr sz="2200" i="1" dirty="0">
                <a:latin typeface="Calibri"/>
                <a:cs typeface="Calibri"/>
              </a:rPr>
              <a:t>resources</a:t>
            </a:r>
            <a:r>
              <a:rPr sz="2200" i="1" spc="-10" dirty="0">
                <a:latin typeface="Calibri"/>
                <a:cs typeface="Calibri"/>
              </a:rPr>
              <a:t> </a:t>
            </a:r>
            <a:r>
              <a:rPr sz="2200" i="1" dirty="0">
                <a:latin typeface="Calibri"/>
                <a:cs typeface="Calibri"/>
              </a:rPr>
              <a:t>and</a:t>
            </a:r>
            <a:r>
              <a:rPr sz="2200" i="1" spc="-10" dirty="0">
                <a:latin typeface="Calibri"/>
                <a:cs typeface="Calibri"/>
              </a:rPr>
              <a:t> </a:t>
            </a:r>
            <a:r>
              <a:rPr sz="2200" i="1" dirty="0">
                <a:latin typeface="Calibri"/>
                <a:cs typeface="Calibri"/>
              </a:rPr>
              <a:t>issues.</a:t>
            </a:r>
            <a:r>
              <a:rPr sz="2200" i="1" spc="-10" dirty="0">
                <a:latin typeface="Calibri"/>
                <a:cs typeface="Calibri"/>
              </a:rPr>
              <a:t> </a:t>
            </a:r>
            <a:r>
              <a:rPr sz="2200" i="1" dirty="0">
                <a:latin typeface="Calibri"/>
                <a:cs typeface="Calibri"/>
              </a:rPr>
              <a:t>Also</a:t>
            </a:r>
            <a:r>
              <a:rPr sz="2200" i="1" spc="-10" dirty="0">
                <a:latin typeface="Calibri"/>
                <a:cs typeface="Calibri"/>
              </a:rPr>
              <a:t> </a:t>
            </a:r>
            <a:r>
              <a:rPr sz="2200" i="1" dirty="0">
                <a:latin typeface="Calibri"/>
                <a:cs typeface="Calibri"/>
              </a:rPr>
              <a:t>consider</a:t>
            </a:r>
            <a:r>
              <a:rPr sz="2200" i="1" spc="-10" dirty="0">
                <a:latin typeface="Calibri"/>
                <a:cs typeface="Calibri"/>
              </a:rPr>
              <a:t> </a:t>
            </a:r>
            <a:r>
              <a:rPr sz="2200" i="1" dirty="0">
                <a:latin typeface="Calibri"/>
                <a:cs typeface="Calibri"/>
              </a:rPr>
              <a:t>asking</a:t>
            </a:r>
            <a:r>
              <a:rPr sz="2200" i="1" spc="-10" dirty="0">
                <a:latin typeface="Calibri"/>
                <a:cs typeface="Calibri"/>
              </a:rPr>
              <a:t> </a:t>
            </a:r>
            <a:r>
              <a:rPr sz="2200" i="1" dirty="0">
                <a:latin typeface="Calibri"/>
                <a:cs typeface="Calibri"/>
              </a:rPr>
              <a:t>them</a:t>
            </a:r>
            <a:r>
              <a:rPr sz="2200" i="1" spc="-15" dirty="0">
                <a:latin typeface="Calibri"/>
                <a:cs typeface="Calibri"/>
              </a:rPr>
              <a:t> </a:t>
            </a:r>
            <a:r>
              <a:rPr sz="2200" i="1" dirty="0">
                <a:latin typeface="Calibri"/>
                <a:cs typeface="Calibri"/>
              </a:rPr>
              <a:t>to</a:t>
            </a:r>
            <a:r>
              <a:rPr sz="2200" i="1" spc="-10" dirty="0">
                <a:latin typeface="Calibri"/>
                <a:cs typeface="Calibri"/>
              </a:rPr>
              <a:t> examine </a:t>
            </a:r>
            <a:r>
              <a:rPr sz="2200" i="1" dirty="0">
                <a:latin typeface="Calibri"/>
                <a:cs typeface="Calibri"/>
              </a:rPr>
              <a:t>their</a:t>
            </a:r>
            <a:r>
              <a:rPr sz="2200" i="1" spc="-15" dirty="0">
                <a:latin typeface="Calibri"/>
                <a:cs typeface="Calibri"/>
              </a:rPr>
              <a:t> </a:t>
            </a:r>
            <a:r>
              <a:rPr sz="2200" i="1" dirty="0">
                <a:latin typeface="Calibri"/>
                <a:cs typeface="Calibri"/>
              </a:rPr>
              <a:t>own</a:t>
            </a:r>
            <a:r>
              <a:rPr sz="2200" i="1" spc="-15" dirty="0">
                <a:latin typeface="Calibri"/>
                <a:cs typeface="Calibri"/>
              </a:rPr>
              <a:t> </a:t>
            </a:r>
            <a:r>
              <a:rPr sz="2200" i="1" dirty="0">
                <a:latin typeface="Calibri"/>
                <a:cs typeface="Calibri"/>
              </a:rPr>
              <a:t>approach</a:t>
            </a:r>
            <a:r>
              <a:rPr sz="2200" i="1" spc="-15" dirty="0">
                <a:latin typeface="Calibri"/>
                <a:cs typeface="Calibri"/>
              </a:rPr>
              <a:t> </a:t>
            </a:r>
            <a:r>
              <a:rPr sz="2200" i="1" dirty="0">
                <a:latin typeface="Calibri"/>
                <a:cs typeface="Calibri"/>
              </a:rPr>
              <a:t>to</a:t>
            </a:r>
            <a:r>
              <a:rPr sz="2200" i="1" spc="-15" dirty="0">
                <a:latin typeface="Calibri"/>
                <a:cs typeface="Calibri"/>
              </a:rPr>
              <a:t> </a:t>
            </a:r>
            <a:r>
              <a:rPr sz="2200" i="1" dirty="0">
                <a:latin typeface="Calibri"/>
                <a:cs typeface="Calibri"/>
              </a:rPr>
              <a:t>learning,</a:t>
            </a:r>
            <a:r>
              <a:rPr sz="2200" i="1" spc="-15" dirty="0">
                <a:latin typeface="Calibri"/>
                <a:cs typeface="Calibri"/>
              </a:rPr>
              <a:t> </a:t>
            </a:r>
            <a:r>
              <a:rPr sz="2200" i="1" dirty="0">
                <a:latin typeface="Calibri"/>
                <a:cs typeface="Calibri"/>
              </a:rPr>
              <a:t>and</a:t>
            </a:r>
            <a:r>
              <a:rPr sz="2200" i="1" spc="-15" dirty="0">
                <a:latin typeface="Calibri"/>
                <a:cs typeface="Calibri"/>
              </a:rPr>
              <a:t> </a:t>
            </a:r>
            <a:r>
              <a:rPr sz="2200" i="1" dirty="0">
                <a:latin typeface="Calibri"/>
                <a:cs typeface="Calibri"/>
              </a:rPr>
              <a:t>whether</a:t>
            </a:r>
            <a:r>
              <a:rPr sz="2200" i="1" spc="-15"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would</a:t>
            </a:r>
            <a:r>
              <a:rPr sz="2200" i="1" spc="-15" dirty="0">
                <a:latin typeface="Calibri"/>
                <a:cs typeface="Calibri"/>
              </a:rPr>
              <a:t> </a:t>
            </a:r>
            <a:r>
              <a:rPr sz="2200" i="1" dirty="0">
                <a:latin typeface="Calibri"/>
                <a:cs typeface="Calibri"/>
              </a:rPr>
              <a:t>consider</a:t>
            </a:r>
            <a:r>
              <a:rPr sz="2200" i="1" spc="-15" dirty="0">
                <a:latin typeface="Calibri"/>
                <a:cs typeface="Calibri"/>
              </a:rPr>
              <a:t> </a:t>
            </a:r>
            <a:r>
              <a:rPr sz="2200" i="1" dirty="0">
                <a:latin typeface="Calibri"/>
                <a:cs typeface="Calibri"/>
              </a:rPr>
              <a:t>themselves</a:t>
            </a:r>
            <a:r>
              <a:rPr sz="2200" i="1" spc="-15" dirty="0">
                <a:latin typeface="Calibri"/>
                <a:cs typeface="Calibri"/>
              </a:rPr>
              <a:t> </a:t>
            </a:r>
            <a:r>
              <a:rPr sz="2200" i="1" dirty="0">
                <a:latin typeface="Calibri"/>
                <a:cs typeface="Calibri"/>
              </a:rPr>
              <a:t>to</a:t>
            </a:r>
            <a:r>
              <a:rPr sz="2200" i="1" spc="-15" dirty="0">
                <a:latin typeface="Calibri"/>
                <a:cs typeface="Calibri"/>
              </a:rPr>
              <a:t> </a:t>
            </a:r>
            <a:r>
              <a:rPr sz="2200" i="1" spc="-25" dirty="0">
                <a:latin typeface="Calibri"/>
                <a:cs typeface="Calibri"/>
              </a:rPr>
              <a:t>be </a:t>
            </a:r>
            <a:r>
              <a:rPr sz="2200" i="1" dirty="0">
                <a:latin typeface="Calibri"/>
                <a:cs typeface="Calibri"/>
              </a:rPr>
              <a:t>critical</a:t>
            </a:r>
            <a:r>
              <a:rPr sz="2200" i="1" spc="-20" dirty="0">
                <a:latin typeface="Calibri"/>
                <a:cs typeface="Calibri"/>
              </a:rPr>
              <a:t> </a:t>
            </a:r>
            <a:r>
              <a:rPr sz="2200" i="1" spc="-10" dirty="0">
                <a:latin typeface="Calibri"/>
                <a:cs typeface="Calibri"/>
              </a:rPr>
              <a:t>thinkers.</a:t>
            </a:r>
            <a:endParaRPr sz="2200" dirty="0">
              <a:latin typeface="Calibri"/>
              <a:cs typeface="Calibri"/>
            </a:endParaRPr>
          </a:p>
        </p:txBody>
      </p:sp>
      <p:sp>
        <p:nvSpPr>
          <p:cNvPr id="4" name="object 4"/>
          <p:cNvSpPr txBox="1"/>
          <p:nvPr/>
        </p:nvSpPr>
        <p:spPr>
          <a:xfrm>
            <a:off x="736601" y="4383394"/>
            <a:ext cx="5638800" cy="2055050"/>
          </a:xfrm>
          <a:prstGeom prst="rect">
            <a:avLst/>
          </a:prstGeom>
        </p:spPr>
        <p:txBody>
          <a:bodyPr vert="horz" wrap="square" lIns="0" tIns="23495" rIns="0" bIns="0" rtlCol="0">
            <a:spAutoFit/>
          </a:bodyPr>
          <a:lstStyle/>
          <a:p>
            <a:pPr marL="241300" marR="5080" indent="-228600" algn="just">
              <a:spcBef>
                <a:spcPts val="185"/>
              </a:spcBef>
            </a:pPr>
            <a:r>
              <a:rPr sz="2200" dirty="0">
                <a:latin typeface="+mj-lt"/>
                <a:cs typeface="Times New Roman"/>
              </a:rPr>
              <a:t>5.</a:t>
            </a:r>
            <a:r>
              <a:rPr sz="2200" spc="150" dirty="0">
                <a:latin typeface="+mj-lt"/>
                <a:cs typeface="Times New Roman"/>
              </a:rPr>
              <a:t>  </a:t>
            </a:r>
            <a:r>
              <a:rPr sz="2200" dirty="0">
                <a:latin typeface="+mj-lt"/>
                <a:cs typeface="Times New Roman"/>
              </a:rPr>
              <a:t>Read</a:t>
            </a:r>
            <a:r>
              <a:rPr sz="2200" spc="-45" dirty="0">
                <a:latin typeface="+mj-lt"/>
                <a:cs typeface="Times New Roman"/>
              </a:rPr>
              <a:t> </a:t>
            </a:r>
            <a:r>
              <a:rPr sz="2200" spc="-10" dirty="0">
                <a:latin typeface="+mj-lt"/>
                <a:cs typeface="Times New Roman"/>
              </a:rPr>
              <a:t>about</a:t>
            </a:r>
            <a:r>
              <a:rPr sz="2200" spc="-45" dirty="0">
                <a:latin typeface="+mj-lt"/>
                <a:cs typeface="Times New Roman"/>
              </a:rPr>
              <a:t> </a:t>
            </a:r>
            <a:r>
              <a:rPr sz="2200" dirty="0">
                <a:latin typeface="+mj-lt"/>
                <a:cs typeface="Times New Roman"/>
              </a:rPr>
              <a:t>the</a:t>
            </a:r>
            <a:r>
              <a:rPr sz="2200" spc="-45" dirty="0">
                <a:latin typeface="+mj-lt"/>
                <a:cs typeface="Times New Roman"/>
              </a:rPr>
              <a:t> </a:t>
            </a:r>
            <a:r>
              <a:rPr sz="2200" spc="-10" dirty="0">
                <a:latin typeface="+mj-lt"/>
                <a:cs typeface="Times New Roman"/>
              </a:rPr>
              <a:t>corporate</a:t>
            </a:r>
            <a:r>
              <a:rPr sz="2200" spc="-40" dirty="0">
                <a:latin typeface="+mj-lt"/>
                <a:cs typeface="Times New Roman"/>
              </a:rPr>
              <a:t> </a:t>
            </a:r>
            <a:r>
              <a:rPr sz="2200" spc="-10" dirty="0">
                <a:latin typeface="+mj-lt"/>
                <a:cs typeface="Times New Roman"/>
              </a:rPr>
              <a:t>culture</a:t>
            </a:r>
            <a:r>
              <a:rPr sz="2200" spc="-45" dirty="0">
                <a:latin typeface="+mj-lt"/>
                <a:cs typeface="Times New Roman"/>
              </a:rPr>
              <a:t> </a:t>
            </a:r>
            <a:r>
              <a:rPr sz="2200" dirty="0">
                <a:latin typeface="+mj-lt"/>
                <a:cs typeface="Times New Roman"/>
              </a:rPr>
              <a:t>of</a:t>
            </a:r>
            <a:r>
              <a:rPr sz="2200" spc="-45" dirty="0">
                <a:latin typeface="+mj-lt"/>
                <a:cs typeface="Times New Roman"/>
              </a:rPr>
              <a:t> </a:t>
            </a:r>
            <a:r>
              <a:rPr sz="2200" spc="-10" dirty="0">
                <a:latin typeface="+mj-lt"/>
                <a:cs typeface="Times New Roman"/>
              </a:rPr>
              <a:t>three</a:t>
            </a:r>
            <a:r>
              <a:rPr sz="2200" spc="-45" dirty="0">
                <a:latin typeface="+mj-lt"/>
                <a:cs typeface="Times New Roman"/>
              </a:rPr>
              <a:t> </a:t>
            </a:r>
            <a:r>
              <a:rPr sz="2200" spc="-10" dirty="0">
                <a:latin typeface="+mj-lt"/>
                <a:cs typeface="Times New Roman"/>
              </a:rPr>
              <a:t>leading</a:t>
            </a:r>
            <a:r>
              <a:rPr sz="2200" spc="-45" dirty="0">
                <a:latin typeface="+mj-lt"/>
                <a:cs typeface="Times New Roman"/>
              </a:rPr>
              <a:t> </a:t>
            </a:r>
            <a:r>
              <a:rPr sz="2200" dirty="0">
                <a:latin typeface="+mj-lt"/>
                <a:cs typeface="Times New Roman"/>
              </a:rPr>
              <a:t>IT</a:t>
            </a:r>
            <a:r>
              <a:rPr sz="2200" spc="-45" dirty="0">
                <a:latin typeface="+mj-lt"/>
                <a:cs typeface="Times New Roman"/>
              </a:rPr>
              <a:t> </a:t>
            </a:r>
            <a:r>
              <a:rPr sz="2200" spc="-10" dirty="0">
                <a:latin typeface="+mj-lt"/>
                <a:cs typeface="Times New Roman"/>
              </a:rPr>
              <a:t>companies,</a:t>
            </a:r>
            <a:r>
              <a:rPr sz="2200" spc="-40" dirty="0">
                <a:latin typeface="+mj-lt"/>
                <a:cs typeface="Times New Roman"/>
              </a:rPr>
              <a:t> </a:t>
            </a:r>
            <a:r>
              <a:rPr sz="2200" dirty="0">
                <a:latin typeface="+mj-lt"/>
                <a:cs typeface="Times New Roman"/>
              </a:rPr>
              <a:t>such</a:t>
            </a:r>
            <a:r>
              <a:rPr sz="2200" spc="-45" dirty="0">
                <a:latin typeface="+mj-lt"/>
                <a:cs typeface="Times New Roman"/>
              </a:rPr>
              <a:t> </a:t>
            </a:r>
            <a:r>
              <a:rPr sz="2200" dirty="0">
                <a:latin typeface="+mj-lt"/>
                <a:cs typeface="Times New Roman"/>
              </a:rPr>
              <a:t>as</a:t>
            </a:r>
            <a:r>
              <a:rPr sz="2200" spc="-45" dirty="0">
                <a:latin typeface="+mj-lt"/>
                <a:cs typeface="Times New Roman"/>
              </a:rPr>
              <a:t> </a:t>
            </a:r>
            <a:r>
              <a:rPr sz="2200" dirty="0">
                <a:latin typeface="+mj-lt"/>
                <a:cs typeface="Times New Roman"/>
              </a:rPr>
              <a:t>that</a:t>
            </a:r>
            <a:r>
              <a:rPr sz="2200" spc="-45" dirty="0">
                <a:latin typeface="+mj-lt"/>
                <a:cs typeface="Times New Roman"/>
              </a:rPr>
              <a:t> </a:t>
            </a:r>
            <a:r>
              <a:rPr sz="2200" dirty="0">
                <a:latin typeface="+mj-lt"/>
                <a:cs typeface="Times New Roman"/>
              </a:rPr>
              <a:t>from</a:t>
            </a:r>
            <a:r>
              <a:rPr sz="2200" spc="-45" dirty="0">
                <a:latin typeface="+mj-lt"/>
                <a:cs typeface="Times New Roman"/>
              </a:rPr>
              <a:t> </a:t>
            </a:r>
            <a:r>
              <a:rPr sz="2200" spc="-10" dirty="0">
                <a:latin typeface="+mj-lt"/>
                <a:cs typeface="Times New Roman"/>
              </a:rPr>
              <a:t>Google </a:t>
            </a:r>
            <a:r>
              <a:rPr sz="2200" dirty="0">
                <a:latin typeface="+mj-lt"/>
                <a:cs typeface="Times New Roman"/>
              </a:rPr>
              <a:t>shown</a:t>
            </a:r>
            <a:r>
              <a:rPr sz="2200" spc="225" dirty="0">
                <a:latin typeface="+mj-lt"/>
                <a:cs typeface="Times New Roman"/>
              </a:rPr>
              <a:t> </a:t>
            </a:r>
            <a:r>
              <a:rPr sz="2200" dirty="0">
                <a:latin typeface="+mj-lt"/>
                <a:cs typeface="Times New Roman"/>
              </a:rPr>
              <a:t>in</a:t>
            </a:r>
            <a:r>
              <a:rPr sz="2200" spc="225" dirty="0">
                <a:latin typeface="+mj-lt"/>
                <a:cs typeface="Times New Roman"/>
              </a:rPr>
              <a:t> </a:t>
            </a:r>
            <a:r>
              <a:rPr sz="2200" dirty="0">
                <a:latin typeface="+mj-lt"/>
                <a:cs typeface="Times New Roman"/>
              </a:rPr>
              <a:t>Figure</a:t>
            </a:r>
            <a:r>
              <a:rPr sz="2200" spc="225" dirty="0">
                <a:latin typeface="+mj-lt"/>
                <a:cs typeface="Times New Roman"/>
              </a:rPr>
              <a:t> </a:t>
            </a:r>
            <a:r>
              <a:rPr sz="2200" spc="-10" dirty="0">
                <a:latin typeface="+mj-lt"/>
                <a:cs typeface="Times New Roman"/>
              </a:rPr>
              <a:t>1-</a:t>
            </a:r>
            <a:r>
              <a:rPr sz="2200" dirty="0">
                <a:latin typeface="+mj-lt"/>
                <a:cs typeface="Times New Roman"/>
              </a:rPr>
              <a:t>27.</a:t>
            </a:r>
            <a:r>
              <a:rPr sz="2200" spc="225" dirty="0">
                <a:latin typeface="+mj-lt"/>
                <a:cs typeface="Times New Roman"/>
              </a:rPr>
              <a:t> </a:t>
            </a:r>
            <a:r>
              <a:rPr sz="2200" dirty="0">
                <a:latin typeface="+mj-lt"/>
                <a:cs typeface="Times New Roman"/>
              </a:rPr>
              <a:t>Compare</a:t>
            </a:r>
            <a:r>
              <a:rPr sz="2200" spc="225" dirty="0">
                <a:latin typeface="+mj-lt"/>
                <a:cs typeface="Times New Roman"/>
              </a:rPr>
              <a:t> </a:t>
            </a:r>
            <a:r>
              <a:rPr sz="2200" dirty="0">
                <a:latin typeface="+mj-lt"/>
                <a:cs typeface="Times New Roman"/>
              </a:rPr>
              <a:t>each</a:t>
            </a:r>
            <a:r>
              <a:rPr sz="2200" spc="220" dirty="0">
                <a:latin typeface="+mj-lt"/>
                <a:cs typeface="Times New Roman"/>
              </a:rPr>
              <a:t> </a:t>
            </a:r>
            <a:r>
              <a:rPr sz="2200" dirty="0">
                <a:latin typeface="+mj-lt"/>
                <a:cs typeface="Times New Roman"/>
              </a:rPr>
              <a:t>statement</a:t>
            </a:r>
            <a:r>
              <a:rPr sz="2200" spc="225" dirty="0">
                <a:latin typeface="+mj-lt"/>
                <a:cs typeface="Times New Roman"/>
              </a:rPr>
              <a:t> </a:t>
            </a:r>
            <a:r>
              <a:rPr sz="2200" dirty="0">
                <a:latin typeface="+mj-lt"/>
                <a:cs typeface="Times New Roman"/>
              </a:rPr>
              <a:t>of</a:t>
            </a:r>
            <a:r>
              <a:rPr sz="2200" spc="225" dirty="0">
                <a:latin typeface="+mj-lt"/>
                <a:cs typeface="Times New Roman"/>
              </a:rPr>
              <a:t> </a:t>
            </a:r>
            <a:r>
              <a:rPr sz="2200" dirty="0">
                <a:latin typeface="+mj-lt"/>
                <a:cs typeface="Times New Roman"/>
              </a:rPr>
              <a:t>values</a:t>
            </a:r>
            <a:r>
              <a:rPr sz="2200" spc="225" dirty="0">
                <a:latin typeface="+mj-lt"/>
                <a:cs typeface="Times New Roman"/>
              </a:rPr>
              <a:t> </a:t>
            </a:r>
            <a:r>
              <a:rPr sz="2200" dirty="0">
                <a:latin typeface="+mj-lt"/>
                <a:cs typeface="Times New Roman"/>
              </a:rPr>
              <a:t>and</a:t>
            </a:r>
            <a:r>
              <a:rPr sz="2200" spc="225" dirty="0">
                <a:latin typeface="+mj-lt"/>
                <a:cs typeface="Times New Roman"/>
              </a:rPr>
              <a:t> </a:t>
            </a:r>
            <a:r>
              <a:rPr sz="2200" dirty="0">
                <a:latin typeface="+mj-lt"/>
                <a:cs typeface="Times New Roman"/>
              </a:rPr>
              <a:t>describe</a:t>
            </a:r>
            <a:r>
              <a:rPr sz="2200" spc="225" dirty="0">
                <a:latin typeface="+mj-lt"/>
                <a:cs typeface="Times New Roman"/>
              </a:rPr>
              <a:t> </a:t>
            </a:r>
            <a:r>
              <a:rPr sz="2200" dirty="0">
                <a:latin typeface="+mj-lt"/>
                <a:cs typeface="Times New Roman"/>
              </a:rPr>
              <a:t>the</a:t>
            </a:r>
            <a:r>
              <a:rPr sz="2200" spc="225" dirty="0">
                <a:latin typeface="+mj-lt"/>
                <a:cs typeface="Times New Roman"/>
              </a:rPr>
              <a:t> </a:t>
            </a:r>
            <a:r>
              <a:rPr sz="2200" dirty="0">
                <a:latin typeface="+mj-lt"/>
                <a:cs typeface="Times New Roman"/>
              </a:rPr>
              <a:t>type</a:t>
            </a:r>
            <a:r>
              <a:rPr sz="2200" spc="225" dirty="0">
                <a:latin typeface="+mj-lt"/>
                <a:cs typeface="Times New Roman"/>
              </a:rPr>
              <a:t> </a:t>
            </a:r>
            <a:r>
              <a:rPr sz="2200" spc="-25" dirty="0">
                <a:latin typeface="+mj-lt"/>
                <a:cs typeface="Times New Roman"/>
              </a:rPr>
              <a:t>of </a:t>
            </a:r>
            <a:r>
              <a:rPr sz="2200" dirty="0">
                <a:latin typeface="+mj-lt"/>
                <a:cs typeface="Times New Roman"/>
              </a:rPr>
              <a:t>employee</a:t>
            </a:r>
            <a:r>
              <a:rPr sz="2200" spc="-35" dirty="0">
                <a:latin typeface="+mj-lt"/>
                <a:cs typeface="Times New Roman"/>
              </a:rPr>
              <a:t> </a:t>
            </a:r>
            <a:r>
              <a:rPr sz="2200" dirty="0">
                <a:latin typeface="+mj-lt"/>
                <a:cs typeface="Times New Roman"/>
              </a:rPr>
              <a:t>you</a:t>
            </a:r>
            <a:r>
              <a:rPr sz="2200" spc="-25" dirty="0">
                <a:latin typeface="+mj-lt"/>
                <a:cs typeface="Times New Roman"/>
              </a:rPr>
              <a:t> </a:t>
            </a:r>
            <a:r>
              <a:rPr sz="2200" dirty="0">
                <a:latin typeface="+mj-lt"/>
                <a:cs typeface="Times New Roman"/>
              </a:rPr>
              <a:t>think</a:t>
            </a:r>
            <a:r>
              <a:rPr sz="2200" spc="-25" dirty="0">
                <a:latin typeface="+mj-lt"/>
                <a:cs typeface="Times New Roman"/>
              </a:rPr>
              <a:t> </a:t>
            </a:r>
            <a:r>
              <a:rPr sz="2200" dirty="0">
                <a:latin typeface="+mj-lt"/>
                <a:cs typeface="Times New Roman"/>
              </a:rPr>
              <a:t>each</a:t>
            </a:r>
            <a:r>
              <a:rPr sz="2200" spc="-25" dirty="0">
                <a:latin typeface="+mj-lt"/>
                <a:cs typeface="Times New Roman"/>
              </a:rPr>
              <a:t> </a:t>
            </a:r>
            <a:r>
              <a:rPr sz="2200" dirty="0">
                <a:latin typeface="+mj-lt"/>
                <a:cs typeface="Times New Roman"/>
              </a:rPr>
              <a:t>company</a:t>
            </a:r>
            <a:r>
              <a:rPr sz="2200" spc="-25" dirty="0">
                <a:latin typeface="+mj-lt"/>
                <a:cs typeface="Times New Roman"/>
              </a:rPr>
              <a:t> </a:t>
            </a:r>
            <a:r>
              <a:rPr sz="2200" dirty="0">
                <a:latin typeface="+mj-lt"/>
                <a:cs typeface="Times New Roman"/>
              </a:rPr>
              <a:t>is</a:t>
            </a:r>
            <a:r>
              <a:rPr sz="2200" spc="-30" dirty="0">
                <a:latin typeface="+mj-lt"/>
                <a:cs typeface="Times New Roman"/>
              </a:rPr>
              <a:t> </a:t>
            </a:r>
            <a:r>
              <a:rPr sz="2200" dirty="0">
                <a:latin typeface="+mj-lt"/>
                <a:cs typeface="Times New Roman"/>
              </a:rPr>
              <a:t>looking</a:t>
            </a:r>
            <a:r>
              <a:rPr sz="2200" spc="-25" dirty="0">
                <a:latin typeface="+mj-lt"/>
                <a:cs typeface="Times New Roman"/>
              </a:rPr>
              <a:t> </a:t>
            </a:r>
            <a:r>
              <a:rPr sz="2200" spc="-20" dirty="0">
                <a:latin typeface="+mj-lt"/>
                <a:cs typeface="Times New Roman"/>
              </a:rPr>
              <a:t>for.</a:t>
            </a:r>
            <a:endParaRPr sz="2200" dirty="0">
              <a:latin typeface="+mj-lt"/>
              <a:cs typeface="Times New Roman"/>
            </a:endParaRPr>
          </a:p>
        </p:txBody>
      </p:sp>
      <p:sp>
        <p:nvSpPr>
          <p:cNvPr id="5" name="object 5"/>
          <p:cNvSpPr txBox="1"/>
          <p:nvPr/>
        </p:nvSpPr>
        <p:spPr>
          <a:xfrm>
            <a:off x="952501" y="6762388"/>
            <a:ext cx="5422900" cy="3724096"/>
          </a:xfrm>
          <a:prstGeom prst="rect">
            <a:avLst/>
          </a:prstGeom>
          <a:solidFill>
            <a:srgbClr val="D5DCE4"/>
          </a:solidFill>
        </p:spPr>
        <p:txBody>
          <a:bodyPr vert="horz" wrap="square" lIns="0" tIns="0" rIns="0" bIns="0" rtlCol="0">
            <a:spAutoFit/>
          </a:bodyPr>
          <a:lstStyle/>
          <a:p>
            <a:pPr marL="16510"/>
            <a:r>
              <a:rPr sz="2200" i="1" dirty="0">
                <a:latin typeface="Calibri"/>
                <a:cs typeface="Calibri"/>
              </a:rPr>
              <a:t>It</a:t>
            </a:r>
            <a:r>
              <a:rPr sz="2200" i="1" spc="-10" dirty="0">
                <a:latin typeface="Calibri"/>
                <a:cs typeface="Calibri"/>
              </a:rPr>
              <a:t> </a:t>
            </a:r>
            <a:r>
              <a:rPr sz="2200" i="1" dirty="0">
                <a:latin typeface="Calibri"/>
                <a:cs typeface="Calibri"/>
              </a:rPr>
              <a:t>would</a:t>
            </a:r>
            <a:r>
              <a:rPr sz="2200" i="1" spc="-10" dirty="0">
                <a:latin typeface="Calibri"/>
                <a:cs typeface="Calibri"/>
              </a:rPr>
              <a:t> </a:t>
            </a:r>
            <a:r>
              <a:rPr sz="2200" i="1" dirty="0">
                <a:latin typeface="Calibri"/>
                <a:cs typeface="Calibri"/>
              </a:rPr>
              <a:t>be</a:t>
            </a:r>
            <a:r>
              <a:rPr sz="2200" i="1" spc="-5" dirty="0">
                <a:latin typeface="Calibri"/>
                <a:cs typeface="Calibri"/>
              </a:rPr>
              <a:t> </a:t>
            </a:r>
            <a:r>
              <a:rPr sz="2200" i="1" dirty="0">
                <a:latin typeface="Calibri"/>
                <a:cs typeface="Calibri"/>
              </a:rPr>
              <a:t>insightful</a:t>
            </a:r>
            <a:r>
              <a:rPr sz="2200" i="1" spc="-10" dirty="0">
                <a:latin typeface="Calibri"/>
                <a:cs typeface="Calibri"/>
              </a:rPr>
              <a:t> </a:t>
            </a:r>
            <a:r>
              <a:rPr sz="2200" i="1" dirty="0">
                <a:latin typeface="Calibri"/>
                <a:cs typeface="Calibri"/>
              </a:rPr>
              <a:t>for</a:t>
            </a:r>
            <a:r>
              <a:rPr sz="2200" i="1" spc="-10" dirty="0">
                <a:latin typeface="Calibri"/>
                <a:cs typeface="Calibri"/>
              </a:rPr>
              <a:t> </a:t>
            </a:r>
            <a:r>
              <a:rPr sz="2200" i="1" dirty="0">
                <a:latin typeface="Calibri"/>
                <a:cs typeface="Calibri"/>
              </a:rPr>
              <a:t>examine</a:t>
            </a:r>
            <a:r>
              <a:rPr sz="2200" i="1" spc="-5" dirty="0">
                <a:latin typeface="Calibri"/>
                <a:cs typeface="Calibri"/>
              </a:rPr>
              <a:t> </a:t>
            </a:r>
            <a:r>
              <a:rPr sz="2200" i="1" dirty="0">
                <a:latin typeface="Calibri"/>
                <a:cs typeface="Calibri"/>
              </a:rPr>
              <a:t>a</a:t>
            </a:r>
            <a:r>
              <a:rPr sz="2200" i="1" spc="-10" dirty="0">
                <a:latin typeface="Calibri"/>
                <a:cs typeface="Calibri"/>
              </a:rPr>
              <a:t> </a:t>
            </a:r>
            <a:r>
              <a:rPr sz="2200" i="1" dirty="0">
                <a:latin typeface="Calibri"/>
                <a:cs typeface="Calibri"/>
              </a:rPr>
              <a:t>traditional</a:t>
            </a:r>
            <a:r>
              <a:rPr sz="2200" i="1" spc="-10" dirty="0">
                <a:latin typeface="Calibri"/>
                <a:cs typeface="Calibri"/>
              </a:rPr>
              <a:t> </a:t>
            </a:r>
            <a:r>
              <a:rPr sz="2200" i="1" dirty="0">
                <a:latin typeface="Calibri"/>
                <a:cs typeface="Calibri"/>
              </a:rPr>
              <a:t>company,</a:t>
            </a:r>
            <a:r>
              <a:rPr sz="2200" i="1" spc="-5" dirty="0">
                <a:latin typeface="Calibri"/>
                <a:cs typeface="Calibri"/>
              </a:rPr>
              <a:t> </a:t>
            </a:r>
            <a:r>
              <a:rPr sz="2200" i="1" dirty="0">
                <a:latin typeface="Calibri"/>
                <a:cs typeface="Calibri"/>
              </a:rPr>
              <a:t>such</a:t>
            </a:r>
            <a:r>
              <a:rPr sz="2200" i="1" spc="-10" dirty="0">
                <a:latin typeface="Calibri"/>
                <a:cs typeface="Calibri"/>
              </a:rPr>
              <a:t> </a:t>
            </a:r>
            <a:r>
              <a:rPr sz="2200" i="1" dirty="0">
                <a:latin typeface="Calibri"/>
                <a:cs typeface="Calibri"/>
              </a:rPr>
              <a:t>as</a:t>
            </a:r>
            <a:r>
              <a:rPr sz="2200" i="1" spc="-10" dirty="0">
                <a:latin typeface="Calibri"/>
                <a:cs typeface="Calibri"/>
              </a:rPr>
              <a:t> </a:t>
            </a:r>
            <a:r>
              <a:rPr sz="2200" i="1" dirty="0">
                <a:latin typeface="Calibri"/>
                <a:cs typeface="Calibri"/>
              </a:rPr>
              <a:t>IBM,</a:t>
            </a:r>
            <a:r>
              <a:rPr sz="2200" i="1" spc="-5" dirty="0">
                <a:latin typeface="Calibri"/>
                <a:cs typeface="Calibri"/>
              </a:rPr>
              <a:t> </a:t>
            </a:r>
            <a:r>
              <a:rPr sz="2200" i="1" dirty="0">
                <a:latin typeface="Calibri"/>
                <a:cs typeface="Calibri"/>
              </a:rPr>
              <a:t>which</a:t>
            </a:r>
            <a:r>
              <a:rPr sz="2200" i="1" spc="-10" dirty="0">
                <a:latin typeface="Calibri"/>
                <a:cs typeface="Calibri"/>
              </a:rPr>
              <a:t> </a:t>
            </a:r>
            <a:r>
              <a:rPr sz="2200" i="1" dirty="0">
                <a:latin typeface="Calibri"/>
                <a:cs typeface="Calibri"/>
              </a:rPr>
              <a:t>has</a:t>
            </a:r>
            <a:r>
              <a:rPr sz="2200" i="1" spc="-10" dirty="0">
                <a:latin typeface="Calibri"/>
                <a:cs typeface="Calibri"/>
              </a:rPr>
              <a:t> </a:t>
            </a:r>
            <a:r>
              <a:rPr sz="2200" i="1" spc="-25" dirty="0">
                <a:latin typeface="Calibri"/>
                <a:cs typeface="Calibri"/>
              </a:rPr>
              <a:t>an</a:t>
            </a:r>
            <a:endParaRPr sz="2200" dirty="0">
              <a:latin typeface="Calibri"/>
              <a:cs typeface="Calibri"/>
            </a:endParaRPr>
          </a:p>
          <a:p>
            <a:pPr marL="16510" marR="137795"/>
            <a:r>
              <a:rPr sz="2200" i="1" dirty="0">
                <a:latin typeface="Calibri"/>
                <a:cs typeface="Calibri"/>
              </a:rPr>
              <a:t>established</a:t>
            </a:r>
            <a:r>
              <a:rPr sz="2200" i="1" spc="-15" dirty="0">
                <a:latin typeface="Calibri"/>
                <a:cs typeface="Calibri"/>
              </a:rPr>
              <a:t> </a:t>
            </a:r>
            <a:r>
              <a:rPr sz="2200" i="1" dirty="0">
                <a:latin typeface="Calibri"/>
                <a:cs typeface="Calibri"/>
              </a:rPr>
              <a:t>but</a:t>
            </a:r>
            <a:r>
              <a:rPr sz="2200" i="1" spc="-10" dirty="0">
                <a:latin typeface="Calibri"/>
                <a:cs typeface="Calibri"/>
              </a:rPr>
              <a:t> </a:t>
            </a:r>
            <a:r>
              <a:rPr sz="2200" i="1" dirty="0">
                <a:latin typeface="Calibri"/>
                <a:cs typeface="Calibri"/>
              </a:rPr>
              <a:t>dynamic</a:t>
            </a:r>
            <a:r>
              <a:rPr sz="2200" i="1" spc="-10" dirty="0">
                <a:latin typeface="Calibri"/>
                <a:cs typeface="Calibri"/>
              </a:rPr>
              <a:t> </a:t>
            </a:r>
            <a:r>
              <a:rPr sz="2200" i="1" dirty="0">
                <a:latin typeface="Calibri"/>
                <a:cs typeface="Calibri"/>
              </a:rPr>
              <a:t>corporate</a:t>
            </a:r>
            <a:r>
              <a:rPr sz="2200" i="1" spc="-10" dirty="0">
                <a:latin typeface="Calibri"/>
                <a:cs typeface="Calibri"/>
              </a:rPr>
              <a:t> </a:t>
            </a:r>
            <a:r>
              <a:rPr sz="2200" i="1" dirty="0">
                <a:latin typeface="Calibri"/>
                <a:cs typeface="Calibri"/>
              </a:rPr>
              <a:t>culture</a:t>
            </a:r>
            <a:r>
              <a:rPr sz="2200" i="1" spc="-15" dirty="0">
                <a:latin typeface="Calibri"/>
                <a:cs typeface="Calibri"/>
              </a:rPr>
              <a:t> </a:t>
            </a:r>
            <a:r>
              <a:rPr sz="2200" i="1" dirty="0">
                <a:latin typeface="Calibri"/>
                <a:cs typeface="Calibri"/>
              </a:rPr>
              <a:t>that</a:t>
            </a:r>
            <a:r>
              <a:rPr sz="2200" i="1" spc="-10" dirty="0">
                <a:latin typeface="Calibri"/>
                <a:cs typeface="Calibri"/>
              </a:rPr>
              <a:t> </a:t>
            </a:r>
            <a:r>
              <a:rPr sz="2200" i="1" dirty="0">
                <a:latin typeface="Calibri"/>
                <a:cs typeface="Calibri"/>
              </a:rPr>
              <a:t>has</a:t>
            </a:r>
            <a:r>
              <a:rPr sz="2200" i="1" spc="-10" dirty="0">
                <a:latin typeface="Calibri"/>
                <a:cs typeface="Calibri"/>
              </a:rPr>
              <a:t> </a:t>
            </a:r>
            <a:r>
              <a:rPr sz="2200" i="1" dirty="0">
                <a:latin typeface="Calibri"/>
                <a:cs typeface="Calibri"/>
              </a:rPr>
              <a:t>withstood</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test</a:t>
            </a:r>
            <a:r>
              <a:rPr sz="2200" i="1" spc="-1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time.</a:t>
            </a:r>
            <a:r>
              <a:rPr sz="2200" i="1" spc="-10" dirty="0">
                <a:latin typeface="Calibri"/>
                <a:cs typeface="Calibri"/>
              </a:rPr>
              <a:t> Newer </a:t>
            </a:r>
            <a:r>
              <a:rPr sz="2200" i="1" dirty="0">
                <a:latin typeface="Calibri"/>
                <a:cs typeface="Calibri"/>
              </a:rPr>
              <a:t>companies</a:t>
            </a:r>
            <a:r>
              <a:rPr sz="2200" i="1" spc="-10" dirty="0">
                <a:latin typeface="Calibri"/>
                <a:cs typeface="Calibri"/>
              </a:rPr>
              <a:t> </a:t>
            </a:r>
            <a:r>
              <a:rPr sz="2200" i="1" dirty="0">
                <a:latin typeface="Calibri"/>
                <a:cs typeface="Calibri"/>
              </a:rPr>
              <a:t>such</a:t>
            </a:r>
            <a:r>
              <a:rPr sz="2200" i="1" spc="-10" dirty="0">
                <a:latin typeface="Calibri"/>
                <a:cs typeface="Calibri"/>
              </a:rPr>
              <a:t> </a:t>
            </a:r>
            <a:r>
              <a:rPr sz="2200" i="1" dirty="0">
                <a:latin typeface="Calibri"/>
                <a:cs typeface="Calibri"/>
              </a:rPr>
              <a:t>as</a:t>
            </a:r>
            <a:r>
              <a:rPr sz="2200" i="1" spc="-5" dirty="0">
                <a:latin typeface="Calibri"/>
                <a:cs typeface="Calibri"/>
              </a:rPr>
              <a:t> </a:t>
            </a:r>
            <a:r>
              <a:rPr sz="2200" i="1" dirty="0">
                <a:latin typeface="Calibri"/>
                <a:cs typeface="Calibri"/>
              </a:rPr>
              <a:t>Facebook</a:t>
            </a:r>
            <a:r>
              <a:rPr sz="2200" i="1" spc="-10" dirty="0">
                <a:latin typeface="Calibri"/>
                <a:cs typeface="Calibri"/>
              </a:rPr>
              <a:t> </a:t>
            </a:r>
            <a:r>
              <a:rPr sz="2200" i="1" dirty="0">
                <a:latin typeface="Calibri"/>
                <a:cs typeface="Calibri"/>
              </a:rPr>
              <a:t>are</a:t>
            </a:r>
            <a:r>
              <a:rPr sz="2200" i="1" spc="-5" dirty="0">
                <a:latin typeface="Calibri"/>
                <a:cs typeface="Calibri"/>
              </a:rPr>
              <a:t> </a:t>
            </a:r>
            <a:r>
              <a:rPr sz="2200" i="1" dirty="0">
                <a:latin typeface="Calibri"/>
                <a:cs typeface="Calibri"/>
              </a:rPr>
              <a:t>also</a:t>
            </a:r>
            <a:r>
              <a:rPr sz="2200" i="1" spc="-10" dirty="0">
                <a:latin typeface="Calibri"/>
                <a:cs typeface="Calibri"/>
              </a:rPr>
              <a:t> </a:t>
            </a:r>
            <a:r>
              <a:rPr sz="2200" i="1" dirty="0">
                <a:latin typeface="Calibri"/>
                <a:cs typeface="Calibri"/>
              </a:rPr>
              <a:t>quite</a:t>
            </a:r>
            <a:r>
              <a:rPr sz="2200" i="1" spc="-5" dirty="0">
                <a:latin typeface="Calibri"/>
                <a:cs typeface="Calibri"/>
              </a:rPr>
              <a:t> </a:t>
            </a:r>
            <a:r>
              <a:rPr sz="2200" i="1" dirty="0">
                <a:latin typeface="Calibri"/>
                <a:cs typeface="Calibri"/>
              </a:rPr>
              <a:t>large,</a:t>
            </a:r>
            <a:r>
              <a:rPr sz="2200" i="1" spc="-10" dirty="0">
                <a:latin typeface="Calibri"/>
                <a:cs typeface="Calibri"/>
              </a:rPr>
              <a:t> </a:t>
            </a:r>
            <a:r>
              <a:rPr sz="2200" i="1" dirty="0">
                <a:latin typeface="Calibri"/>
                <a:cs typeface="Calibri"/>
              </a:rPr>
              <a:t>but</a:t>
            </a:r>
            <a:r>
              <a:rPr sz="2200" i="1" spc="-5" dirty="0">
                <a:latin typeface="Calibri"/>
                <a:cs typeface="Calibri"/>
              </a:rPr>
              <a:t> </a:t>
            </a:r>
            <a:r>
              <a:rPr sz="2200" i="1" dirty="0">
                <a:latin typeface="Calibri"/>
                <a:cs typeface="Calibri"/>
              </a:rPr>
              <a:t>their</a:t>
            </a:r>
            <a:r>
              <a:rPr sz="2200" i="1" spc="-10" dirty="0">
                <a:latin typeface="Calibri"/>
                <a:cs typeface="Calibri"/>
              </a:rPr>
              <a:t> </a:t>
            </a:r>
            <a:r>
              <a:rPr sz="2200" i="1" dirty="0">
                <a:latin typeface="Calibri"/>
                <a:cs typeface="Calibri"/>
              </a:rPr>
              <a:t>culture</a:t>
            </a:r>
            <a:r>
              <a:rPr sz="2200" i="1" spc="-5" dirty="0">
                <a:latin typeface="Calibri"/>
                <a:cs typeface="Calibri"/>
              </a:rPr>
              <a:t> </a:t>
            </a:r>
            <a:r>
              <a:rPr sz="2200" i="1" dirty="0">
                <a:latin typeface="Calibri"/>
                <a:cs typeface="Calibri"/>
              </a:rPr>
              <a:t>originates</a:t>
            </a:r>
            <a:r>
              <a:rPr sz="2200" i="1" spc="-10" dirty="0">
                <a:latin typeface="Calibri"/>
                <a:cs typeface="Calibri"/>
              </a:rPr>
              <a:t> </a:t>
            </a:r>
            <a:r>
              <a:rPr sz="2200" i="1" dirty="0">
                <a:latin typeface="Calibri"/>
                <a:cs typeface="Calibri"/>
              </a:rPr>
              <a:t>in</a:t>
            </a:r>
            <a:r>
              <a:rPr sz="2200" i="1" spc="-5" dirty="0">
                <a:latin typeface="Calibri"/>
                <a:cs typeface="Calibri"/>
              </a:rPr>
              <a:t> </a:t>
            </a:r>
            <a:r>
              <a:rPr sz="2200" i="1" spc="-50" dirty="0">
                <a:latin typeface="Calibri"/>
                <a:cs typeface="Calibri"/>
              </a:rPr>
              <a:t>a </a:t>
            </a:r>
            <a:r>
              <a:rPr sz="2200" i="1" dirty="0">
                <a:latin typeface="Calibri"/>
                <a:cs typeface="Calibri"/>
              </a:rPr>
              <a:t>different</a:t>
            </a:r>
            <a:r>
              <a:rPr sz="2200" i="1" spc="-10" dirty="0">
                <a:latin typeface="Calibri"/>
                <a:cs typeface="Calibri"/>
              </a:rPr>
              <a:t> </a:t>
            </a:r>
            <a:r>
              <a:rPr sz="2200" i="1" dirty="0">
                <a:latin typeface="Calibri"/>
                <a:cs typeface="Calibri"/>
              </a:rPr>
              <a:t>space</a:t>
            </a:r>
            <a:r>
              <a:rPr sz="2200" i="1" spc="-5" dirty="0">
                <a:latin typeface="Calibri"/>
                <a:cs typeface="Calibri"/>
              </a:rPr>
              <a:t> </a:t>
            </a:r>
            <a:r>
              <a:rPr sz="2200" i="1" dirty="0">
                <a:latin typeface="Calibri"/>
                <a:cs typeface="Calibri"/>
              </a:rPr>
              <a:t>than</a:t>
            </a:r>
            <a:r>
              <a:rPr sz="2200" i="1" spc="-10" dirty="0">
                <a:latin typeface="Calibri"/>
                <a:cs typeface="Calibri"/>
              </a:rPr>
              <a:t> </a:t>
            </a:r>
            <a:r>
              <a:rPr sz="2200" i="1" dirty="0">
                <a:latin typeface="Calibri"/>
                <a:cs typeface="Calibri"/>
              </a:rPr>
              <a:t>that</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IBM.</a:t>
            </a:r>
            <a:r>
              <a:rPr sz="2200" i="1" spc="-5"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culture</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a</a:t>
            </a:r>
            <a:r>
              <a:rPr sz="2200" i="1" spc="-5" dirty="0">
                <a:latin typeface="Calibri"/>
                <a:cs typeface="Calibri"/>
              </a:rPr>
              <a:t> </a:t>
            </a:r>
            <a:r>
              <a:rPr sz="2200" i="1" dirty="0">
                <a:latin typeface="Calibri"/>
                <a:cs typeface="Calibri"/>
              </a:rPr>
              <a:t>Silicon</a:t>
            </a:r>
            <a:r>
              <a:rPr sz="2200" i="1" spc="-10" dirty="0">
                <a:latin typeface="Calibri"/>
                <a:cs typeface="Calibri"/>
              </a:rPr>
              <a:t> </a:t>
            </a:r>
            <a:r>
              <a:rPr sz="2200" i="1" dirty="0">
                <a:latin typeface="Calibri"/>
                <a:cs typeface="Calibri"/>
              </a:rPr>
              <a:t>Valley</a:t>
            </a:r>
            <a:r>
              <a:rPr sz="2200" i="1" spc="-5" dirty="0">
                <a:latin typeface="Calibri"/>
                <a:cs typeface="Calibri"/>
              </a:rPr>
              <a:t> </a:t>
            </a:r>
            <a:r>
              <a:rPr sz="2200" i="1" dirty="0">
                <a:latin typeface="Calibri"/>
                <a:cs typeface="Calibri"/>
              </a:rPr>
              <a:t>startup</a:t>
            </a:r>
            <a:r>
              <a:rPr sz="2200" i="1" spc="-10" dirty="0">
                <a:latin typeface="Calibri"/>
                <a:cs typeface="Calibri"/>
              </a:rPr>
              <a:t> </a:t>
            </a:r>
            <a:r>
              <a:rPr sz="2200" i="1" dirty="0">
                <a:latin typeface="Calibri"/>
                <a:cs typeface="Calibri"/>
              </a:rPr>
              <a:t>is</a:t>
            </a:r>
            <a:r>
              <a:rPr sz="2200" i="1" spc="-5" dirty="0">
                <a:latin typeface="Calibri"/>
                <a:cs typeface="Calibri"/>
              </a:rPr>
              <a:t> </a:t>
            </a:r>
            <a:r>
              <a:rPr sz="2200" i="1" dirty="0">
                <a:latin typeface="Calibri"/>
                <a:cs typeface="Calibri"/>
              </a:rPr>
              <a:t>different</a:t>
            </a:r>
            <a:r>
              <a:rPr sz="2200" i="1" spc="-10" dirty="0">
                <a:latin typeface="Calibri"/>
                <a:cs typeface="Calibri"/>
              </a:rPr>
              <a:t> </a:t>
            </a:r>
            <a:r>
              <a:rPr sz="2200" i="1" spc="-25" dirty="0">
                <a:latin typeface="Calibri"/>
                <a:cs typeface="Calibri"/>
              </a:rPr>
              <a:t>yet </a:t>
            </a:r>
            <a:r>
              <a:rPr sz="2200" i="1" dirty="0">
                <a:latin typeface="Calibri"/>
                <a:cs typeface="Calibri"/>
              </a:rPr>
              <a:t>again,</a:t>
            </a:r>
            <a:r>
              <a:rPr sz="2200" i="1" spc="-10" dirty="0">
                <a:latin typeface="Calibri"/>
                <a:cs typeface="Calibri"/>
              </a:rPr>
              <a:t> </a:t>
            </a:r>
            <a:r>
              <a:rPr sz="2200" i="1" dirty="0">
                <a:latin typeface="Calibri"/>
                <a:cs typeface="Calibri"/>
              </a:rPr>
              <a:t>and</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type</a:t>
            </a:r>
            <a:r>
              <a:rPr sz="2200" i="1" spc="-10"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employee</a:t>
            </a:r>
            <a:r>
              <a:rPr sz="2200" i="1" spc="-5"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seek</a:t>
            </a:r>
            <a:r>
              <a:rPr sz="2200" i="1" spc="-10" dirty="0">
                <a:latin typeface="Calibri"/>
                <a:cs typeface="Calibri"/>
              </a:rPr>
              <a:t> </a:t>
            </a:r>
            <a:r>
              <a:rPr sz="2200" i="1" dirty="0">
                <a:latin typeface="Calibri"/>
                <a:cs typeface="Calibri"/>
              </a:rPr>
              <a:t>may</a:t>
            </a:r>
            <a:r>
              <a:rPr sz="2200" i="1" spc="-10" dirty="0">
                <a:latin typeface="Calibri"/>
                <a:cs typeface="Calibri"/>
              </a:rPr>
              <a:t> </a:t>
            </a:r>
            <a:r>
              <a:rPr sz="2200" i="1" dirty="0">
                <a:latin typeface="Calibri"/>
                <a:cs typeface="Calibri"/>
              </a:rPr>
              <a:t>have</a:t>
            </a:r>
            <a:r>
              <a:rPr sz="2200" i="1" spc="-10" dirty="0">
                <a:latin typeface="Calibri"/>
                <a:cs typeface="Calibri"/>
              </a:rPr>
              <a:t> </a:t>
            </a:r>
            <a:r>
              <a:rPr sz="2200" i="1" dirty="0">
                <a:latin typeface="Calibri"/>
                <a:cs typeface="Calibri"/>
              </a:rPr>
              <a:t>different</a:t>
            </a:r>
            <a:r>
              <a:rPr sz="2200" i="1" spc="-5" dirty="0">
                <a:latin typeface="Calibri"/>
                <a:cs typeface="Calibri"/>
              </a:rPr>
              <a:t> </a:t>
            </a:r>
            <a:r>
              <a:rPr sz="2200" i="1" dirty="0">
                <a:latin typeface="Calibri"/>
                <a:cs typeface="Calibri"/>
              </a:rPr>
              <a:t>professional</a:t>
            </a:r>
            <a:r>
              <a:rPr sz="2200" i="1" spc="-10" dirty="0">
                <a:latin typeface="Calibri"/>
                <a:cs typeface="Calibri"/>
              </a:rPr>
              <a:t> </a:t>
            </a:r>
            <a:r>
              <a:rPr sz="2200" i="1" dirty="0">
                <a:latin typeface="Calibri"/>
                <a:cs typeface="Calibri"/>
              </a:rPr>
              <a:t>goals</a:t>
            </a:r>
            <a:r>
              <a:rPr sz="2200" i="1" spc="-15" dirty="0">
                <a:latin typeface="Calibri"/>
                <a:cs typeface="Calibri"/>
              </a:rPr>
              <a:t> </a:t>
            </a:r>
            <a:r>
              <a:rPr sz="2200" i="1" spc="-50" dirty="0">
                <a:latin typeface="Calibri"/>
                <a:cs typeface="Calibri"/>
              </a:rPr>
              <a:t>– </a:t>
            </a:r>
            <a:r>
              <a:rPr sz="2200" i="1" dirty="0">
                <a:latin typeface="Calibri"/>
                <a:cs typeface="Calibri"/>
              </a:rPr>
              <a:t>particularly</a:t>
            </a:r>
            <a:r>
              <a:rPr sz="2200" i="1" spc="-10" dirty="0">
                <a:latin typeface="Calibri"/>
                <a:cs typeface="Calibri"/>
              </a:rPr>
              <a:t> </a:t>
            </a:r>
            <a:r>
              <a:rPr sz="2200" i="1" dirty="0">
                <a:latin typeface="Calibri"/>
                <a:cs typeface="Calibri"/>
              </a:rPr>
              <a:t>if</a:t>
            </a:r>
            <a:r>
              <a:rPr sz="2200" i="1" spc="-10" dirty="0">
                <a:latin typeface="Calibri"/>
                <a:cs typeface="Calibri"/>
              </a:rPr>
              <a:t> </a:t>
            </a:r>
            <a:r>
              <a:rPr sz="2200" i="1" dirty="0">
                <a:latin typeface="Calibri"/>
                <a:cs typeface="Calibri"/>
              </a:rPr>
              <a:t>they</a:t>
            </a:r>
            <a:r>
              <a:rPr sz="2200" i="1" spc="-10" dirty="0">
                <a:latin typeface="Calibri"/>
                <a:cs typeface="Calibri"/>
              </a:rPr>
              <a:t> </a:t>
            </a:r>
            <a:r>
              <a:rPr sz="2200" i="1" dirty="0">
                <a:latin typeface="Calibri"/>
                <a:cs typeface="Calibri"/>
              </a:rPr>
              <a:t>are</a:t>
            </a:r>
            <a:r>
              <a:rPr sz="2200" i="1" spc="-5" dirty="0">
                <a:latin typeface="Calibri"/>
                <a:cs typeface="Calibri"/>
              </a:rPr>
              <a:t> </a:t>
            </a:r>
            <a:r>
              <a:rPr sz="2200" i="1" dirty="0">
                <a:latin typeface="Calibri"/>
                <a:cs typeface="Calibri"/>
              </a:rPr>
              <a:t>at</a:t>
            </a:r>
            <a:r>
              <a:rPr sz="2200" i="1" spc="-10" dirty="0">
                <a:latin typeface="Calibri"/>
                <a:cs typeface="Calibri"/>
              </a:rPr>
              <a:t> </a:t>
            </a:r>
            <a:r>
              <a:rPr sz="2200" i="1" dirty="0">
                <a:latin typeface="Calibri"/>
                <a:cs typeface="Calibri"/>
              </a:rPr>
              <a:t>the</a:t>
            </a:r>
            <a:r>
              <a:rPr sz="2200" i="1" spc="-10" dirty="0">
                <a:latin typeface="Calibri"/>
                <a:cs typeface="Calibri"/>
              </a:rPr>
              <a:t> </a:t>
            </a:r>
            <a:r>
              <a:rPr sz="2200" i="1" dirty="0">
                <a:latin typeface="Calibri"/>
                <a:cs typeface="Calibri"/>
              </a:rPr>
              <a:t>start</a:t>
            </a:r>
            <a:r>
              <a:rPr sz="2200" i="1" spc="-5" dirty="0">
                <a:latin typeface="Calibri"/>
                <a:cs typeface="Calibri"/>
              </a:rPr>
              <a:t> </a:t>
            </a:r>
            <a:r>
              <a:rPr sz="2200" i="1" dirty="0">
                <a:latin typeface="Calibri"/>
                <a:cs typeface="Calibri"/>
              </a:rPr>
              <a:t>of</a:t>
            </a:r>
            <a:r>
              <a:rPr sz="2200" i="1" spc="-10" dirty="0">
                <a:latin typeface="Calibri"/>
                <a:cs typeface="Calibri"/>
              </a:rPr>
              <a:t> </a:t>
            </a:r>
            <a:r>
              <a:rPr sz="2200" i="1" dirty="0">
                <a:latin typeface="Calibri"/>
                <a:cs typeface="Calibri"/>
              </a:rPr>
              <a:t>their</a:t>
            </a:r>
            <a:r>
              <a:rPr sz="2200" i="1" spc="-10" dirty="0">
                <a:latin typeface="Calibri"/>
                <a:cs typeface="Calibri"/>
              </a:rPr>
              <a:t> career.</a:t>
            </a:r>
            <a:endParaRPr sz="22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9627" y="2144233"/>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3823996"/>
          </a:xfrm>
          <a:prstGeom prst="rect">
            <a:avLst/>
          </a:prstGeom>
        </p:spPr>
        <p:txBody>
          <a:bodyPr vert="horz" wrap="square" lIns="0" tIns="12700" rIns="0" bIns="0" rtlCol="0">
            <a:spAutoFit/>
          </a:bodyPr>
          <a:lstStyle/>
          <a:p>
            <a:pPr>
              <a:lnSpc>
                <a:spcPct val="150000"/>
              </a:lnSpc>
            </a:pPr>
            <a:r>
              <a:rPr lang="en-US" sz="2800" b="1" dirty="0">
                <a:latin typeface="+mj-lt"/>
              </a:rPr>
              <a:t>Which phase of the SDLC involves gathering detailed user requirements?</a:t>
            </a:r>
          </a:p>
          <a:p>
            <a:pPr>
              <a:lnSpc>
                <a:spcPct val="150000"/>
              </a:lnSpc>
            </a:pPr>
            <a:r>
              <a:rPr lang="en-US" sz="2800" dirty="0">
                <a:latin typeface="+mj-lt"/>
              </a:rPr>
              <a:t>a) Design</a:t>
            </a:r>
          </a:p>
          <a:p>
            <a:pPr>
              <a:lnSpc>
                <a:spcPct val="150000"/>
              </a:lnSpc>
            </a:pPr>
            <a:r>
              <a:rPr lang="en-US" sz="2800" dirty="0">
                <a:latin typeface="+mj-lt"/>
              </a:rPr>
              <a:t>b) Planning</a:t>
            </a:r>
          </a:p>
          <a:p>
            <a:pPr>
              <a:lnSpc>
                <a:spcPct val="150000"/>
              </a:lnSpc>
            </a:pPr>
            <a:r>
              <a:rPr lang="en-US" sz="2800" dirty="0">
                <a:latin typeface="+mj-lt"/>
              </a:rPr>
              <a:t>c) Analysis</a:t>
            </a:r>
          </a:p>
          <a:p>
            <a:pPr>
              <a:lnSpc>
                <a:spcPct val="150000"/>
              </a:lnSpc>
            </a:pPr>
            <a:r>
              <a:rPr lang="en-US" sz="2800" dirty="0">
                <a:latin typeface="+mj-lt"/>
              </a:rPr>
              <a:t>d) Testing</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0" y="538982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093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4470326"/>
          </a:xfrm>
          <a:prstGeom prst="rect">
            <a:avLst/>
          </a:prstGeom>
        </p:spPr>
        <p:txBody>
          <a:bodyPr vert="horz" wrap="square" lIns="0" tIns="12700" rIns="0" bIns="0" rtlCol="0">
            <a:spAutoFit/>
          </a:bodyPr>
          <a:lstStyle/>
          <a:p>
            <a:pPr>
              <a:lnSpc>
                <a:spcPct val="150000"/>
              </a:lnSpc>
            </a:pPr>
            <a:r>
              <a:rPr lang="en-US" sz="2800" b="1" dirty="0">
                <a:latin typeface="+mj-lt"/>
              </a:rPr>
              <a:t>Which of the following is a benefit of using CASE tools?</a:t>
            </a:r>
          </a:p>
          <a:p>
            <a:pPr>
              <a:lnSpc>
                <a:spcPct val="150000"/>
              </a:lnSpc>
            </a:pPr>
            <a:r>
              <a:rPr lang="en-US" sz="2800" dirty="0">
                <a:latin typeface="+mj-lt"/>
              </a:rPr>
              <a:t>a) Increased manual coding</a:t>
            </a:r>
          </a:p>
          <a:p>
            <a:pPr>
              <a:lnSpc>
                <a:spcPct val="150000"/>
              </a:lnSpc>
            </a:pPr>
            <a:r>
              <a:rPr lang="en-US" sz="2800" dirty="0">
                <a:latin typeface="+mj-lt"/>
              </a:rPr>
              <a:t>b) Reduced documentation</a:t>
            </a:r>
          </a:p>
          <a:p>
            <a:pPr>
              <a:lnSpc>
                <a:spcPct val="150000"/>
              </a:lnSpc>
            </a:pPr>
            <a:r>
              <a:rPr lang="en-US" sz="2800" dirty="0">
                <a:latin typeface="+mj-lt"/>
              </a:rPr>
              <a:t>c) Improved accuracy</a:t>
            </a:r>
          </a:p>
          <a:p>
            <a:pPr>
              <a:lnSpc>
                <a:spcPct val="150000"/>
              </a:lnSpc>
            </a:pPr>
            <a:r>
              <a:rPr lang="en-US" sz="2800" dirty="0">
                <a:latin typeface="+mj-lt"/>
              </a:rPr>
              <a:t>d) Longer development time</a:t>
            </a:r>
          </a:p>
          <a:p>
            <a:pPr>
              <a:lnSpc>
                <a:spcPct val="150000"/>
              </a:lnSpc>
            </a:pPr>
            <a:endParaRPr lang="en-US" sz="2800" dirty="0">
              <a:latin typeface="+mj-lt"/>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0" y="538982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4814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2598147"/>
          </a:xfrm>
          <a:prstGeom prst="rect">
            <a:avLst/>
          </a:prstGeom>
        </p:spPr>
        <p:txBody>
          <a:bodyPr vert="horz" wrap="square" lIns="0" tIns="12700" rIns="0" bIns="0" rtlCol="0">
            <a:spAutoFit/>
          </a:bodyPr>
          <a:lstStyle/>
          <a:p>
            <a:r>
              <a:rPr lang="en-US" sz="2800" b="1" dirty="0">
                <a:latin typeface="+mj-lt"/>
              </a:rPr>
              <a:t>What is a key characteristic of Agile Development?</a:t>
            </a:r>
          </a:p>
          <a:p>
            <a:r>
              <a:rPr lang="en-US" sz="2800" dirty="0">
                <a:latin typeface="+mj-lt"/>
              </a:rPr>
              <a:t>a) Linear progression</a:t>
            </a:r>
          </a:p>
          <a:p>
            <a:r>
              <a:rPr lang="en-US" sz="2800" dirty="0">
                <a:latin typeface="+mj-lt"/>
              </a:rPr>
              <a:t>b) Iterative development</a:t>
            </a:r>
          </a:p>
          <a:p>
            <a:r>
              <a:rPr lang="en-US" sz="2800" dirty="0">
                <a:latin typeface="+mj-lt"/>
              </a:rPr>
              <a:t>c) Fixed requirements</a:t>
            </a:r>
          </a:p>
          <a:p>
            <a:r>
              <a:rPr lang="en-US" sz="2800" dirty="0">
                <a:latin typeface="+mj-lt"/>
              </a:rPr>
              <a:t>d) Single release</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43489" y="3925667"/>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280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46703" y="2094009"/>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Questions</a:t>
            </a:r>
            <a:endParaRPr sz="2800" b="1" dirty="0">
              <a:latin typeface="+mj-lt"/>
              <a:cs typeface="Times New Roman"/>
            </a:endParaRPr>
          </a:p>
        </p:txBody>
      </p:sp>
      <p:sp>
        <p:nvSpPr>
          <p:cNvPr id="7" name="object 7"/>
          <p:cNvSpPr txBox="1"/>
          <p:nvPr/>
        </p:nvSpPr>
        <p:spPr>
          <a:xfrm>
            <a:off x="9627" y="2626594"/>
            <a:ext cx="7359650" cy="3823996"/>
          </a:xfrm>
          <a:prstGeom prst="rect">
            <a:avLst/>
          </a:prstGeom>
        </p:spPr>
        <p:txBody>
          <a:bodyPr vert="horz" wrap="square" lIns="0" tIns="12700" rIns="0" bIns="0" rtlCol="0">
            <a:spAutoFit/>
          </a:bodyPr>
          <a:lstStyle/>
          <a:p>
            <a:pPr>
              <a:lnSpc>
                <a:spcPct val="150000"/>
              </a:lnSpc>
            </a:pPr>
            <a:r>
              <a:rPr lang="en-US" sz="2800" b="1" dirty="0">
                <a:latin typeface="+mj-lt"/>
              </a:rPr>
              <a:t>What is a primary advantage of using Object-Oriented Analysis and Design?</a:t>
            </a:r>
          </a:p>
          <a:p>
            <a:pPr>
              <a:lnSpc>
                <a:spcPct val="150000"/>
              </a:lnSpc>
            </a:pPr>
            <a:r>
              <a:rPr lang="en-US" sz="2800" dirty="0">
                <a:latin typeface="+mj-lt"/>
              </a:rPr>
              <a:t>a) Less modular design</a:t>
            </a:r>
          </a:p>
          <a:p>
            <a:pPr>
              <a:lnSpc>
                <a:spcPct val="150000"/>
              </a:lnSpc>
            </a:pPr>
            <a:r>
              <a:rPr lang="en-US" sz="2800" dirty="0">
                <a:latin typeface="+mj-lt"/>
              </a:rPr>
              <a:t>b) Limited scalability</a:t>
            </a:r>
          </a:p>
          <a:p>
            <a:pPr>
              <a:lnSpc>
                <a:spcPct val="150000"/>
              </a:lnSpc>
            </a:pPr>
            <a:r>
              <a:rPr lang="en-US" sz="2800" dirty="0">
                <a:latin typeface="+mj-lt"/>
              </a:rPr>
              <a:t>c) Promotes reusability</a:t>
            </a:r>
          </a:p>
          <a:p>
            <a:pPr>
              <a:lnSpc>
                <a:spcPct val="150000"/>
              </a:lnSpc>
            </a:pPr>
            <a:r>
              <a:rPr lang="en-US" sz="2800" dirty="0">
                <a:latin typeface="+mj-lt"/>
              </a:rPr>
              <a:t>d) Linear development</a:t>
            </a: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2" name="Rectangle: Rounded Corners 11">
            <a:extLst>
              <a:ext uri="{FF2B5EF4-FFF2-40B4-BE49-F238E27FC236}">
                <a16:creationId xmlns:a16="http://schemas.microsoft.com/office/drawing/2014/main" id="{66315C78-BFA1-F32A-1C0B-74BD612C718F}"/>
              </a:ext>
            </a:extLst>
          </p:cNvPr>
          <p:cNvSpPr/>
          <p:nvPr/>
        </p:nvSpPr>
        <p:spPr>
          <a:xfrm>
            <a:off x="-7967" y="5349296"/>
            <a:ext cx="4311650" cy="414074"/>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478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2298700"/>
            <a:ext cx="7552872" cy="7848302"/>
          </a:xfrm>
          <a:prstGeom prst="rect">
            <a:avLst/>
          </a:prstGeom>
          <a:noFill/>
        </p:spPr>
        <p:txBody>
          <a:bodyPr wrap="square">
            <a:spAutoFit/>
          </a:bodyPr>
          <a:lstStyle/>
          <a:p>
            <a:r>
              <a:rPr lang="en-US" sz="2800" b="1" dirty="0">
                <a:latin typeface="+mj-lt"/>
              </a:rPr>
              <a:t>Step-by-Step Instructions for the Group Assessment</a:t>
            </a:r>
          </a:p>
          <a:p>
            <a:r>
              <a:rPr lang="en-US" sz="2800" b="1" dirty="0">
                <a:latin typeface="+mj-lt"/>
              </a:rPr>
              <a:t>Step 1: Join a Group</a:t>
            </a:r>
          </a:p>
          <a:p>
            <a:pPr>
              <a:buFont typeface="+mj-lt"/>
              <a:buAutoNum type="arabicPeriod"/>
            </a:pPr>
            <a:r>
              <a:rPr lang="en-US" sz="2800" b="1" dirty="0">
                <a:latin typeface="+mj-lt"/>
              </a:rPr>
              <a:t> Access the Group Page</a:t>
            </a:r>
            <a:r>
              <a:rPr lang="en-US" sz="2800" dirty="0">
                <a:latin typeface="+mj-lt"/>
              </a:rPr>
              <a:t>: Navigate to the group enrolment section on your course's Blackboard site.</a:t>
            </a:r>
          </a:p>
          <a:p>
            <a:pPr>
              <a:buFont typeface="+mj-lt"/>
              <a:buAutoNum type="arabicPeriod"/>
            </a:pPr>
            <a:r>
              <a:rPr lang="en-US" sz="2800" b="1" dirty="0">
                <a:latin typeface="+mj-lt"/>
              </a:rPr>
              <a:t> Find a Group</a:t>
            </a:r>
            <a:r>
              <a:rPr lang="en-US" sz="2800" dirty="0">
                <a:latin typeface="+mj-lt"/>
              </a:rPr>
              <a:t>: Discuss with your classmates and identify students you want to collaborate with. Ensure they are from the same campus.</a:t>
            </a:r>
          </a:p>
          <a:p>
            <a:pPr>
              <a:buFont typeface="+mj-lt"/>
              <a:buAutoNum type="arabicPeriod"/>
            </a:pPr>
            <a:r>
              <a:rPr lang="en-US" sz="2800" b="1" dirty="0">
                <a:latin typeface="+mj-lt"/>
              </a:rPr>
              <a:t> Join Together</a:t>
            </a:r>
            <a:r>
              <a:rPr lang="en-US" sz="2800" dirty="0">
                <a:latin typeface="+mj-lt"/>
              </a:rPr>
              <a:t>: Coordinate with your chosen group members to join the group simultaneously to avoid unwanted members.</a:t>
            </a:r>
          </a:p>
          <a:p>
            <a:pPr>
              <a:buFont typeface="+mj-lt"/>
              <a:buAutoNum type="arabicPeriod"/>
            </a:pPr>
            <a:r>
              <a:rPr lang="en-US" sz="2800" b="1" dirty="0">
                <a:latin typeface="+mj-lt"/>
              </a:rPr>
              <a:t> Confirm Membership</a:t>
            </a:r>
            <a:r>
              <a:rPr lang="en-US" sz="2800" dirty="0">
                <a:latin typeface="+mj-lt"/>
              </a:rPr>
              <a:t>: Once all members have joined, verify the group composition.</a:t>
            </a:r>
          </a:p>
          <a:p>
            <a:r>
              <a:rPr lang="en-US" sz="2800" i="1" dirty="0">
                <a:latin typeface="+mj-lt"/>
              </a:rPr>
              <a:t>Example</a:t>
            </a:r>
            <a:r>
              <a:rPr lang="en-US" sz="2800" dirty="0">
                <a:latin typeface="+mj-lt"/>
              </a:rPr>
              <a:t>: Alice, Bob, Charlie, and Dana decide to form a group. They coordinate via a chat application and join the group at the same time to ensure all desired members are included.</a:t>
            </a:r>
          </a:p>
        </p:txBody>
      </p:sp>
    </p:spTree>
    <p:extLst>
      <p:ext uri="{BB962C8B-B14F-4D97-AF65-F5344CB8AC3E}">
        <p14:creationId xmlns:p14="http://schemas.microsoft.com/office/powerpoint/2010/main" val="368873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784597"/>
          </a:xfrm>
          <a:prstGeom prst="rect">
            <a:avLst/>
          </a:prstGeom>
        </p:spPr>
        <p:txBody>
          <a:bodyPr vert="horz" wrap="square" lIns="0" tIns="12700" rIns="0" bIns="0" rtlCol="0">
            <a:spAutoFit/>
          </a:bodyPr>
          <a:lstStyle/>
          <a:p>
            <a:pPr marL="191770" marR="6350" algn="just">
              <a:lnSpc>
                <a:spcPct val="143300"/>
              </a:lnSpc>
              <a:spcBef>
                <a:spcPts val="100"/>
              </a:spcBef>
            </a:pPr>
            <a:r>
              <a:rPr lang="en-US" sz="2400" b="1" dirty="0">
                <a:latin typeface="+mj-lt"/>
                <a:cs typeface="Times New Roman"/>
              </a:rPr>
              <a:t>What are the key phases of the Systems Development Life Cycle (SDLC) and how do they contribute to the overall success of a project?</a:t>
            </a:r>
          </a:p>
          <a:p>
            <a:pPr marL="191770" marR="6350" algn="just">
              <a:lnSpc>
                <a:spcPct val="143300"/>
              </a:lnSpc>
              <a:spcBef>
                <a:spcPts val="100"/>
              </a:spcBef>
            </a:pPr>
            <a:r>
              <a:rPr lang="en-US" sz="2400" dirty="0">
                <a:latin typeface="+mj-lt"/>
                <a:cs typeface="Times New Roman"/>
              </a:rPr>
              <a:t>The key phases of the SDLC include planning, analysis, design, implementation, testing, deployment, and maintenance. Each phase plays a vital role in ensuring that the project meets its objectives, stays within budget, and is delivered on time. For example, the analysis phase helps identify system requirements in detail, which reduces the risk of project failure due to unmet user needs.</a:t>
            </a:r>
            <a:endParaRPr sz="24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8347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2087108"/>
            <a:ext cx="7552872" cy="8409995"/>
          </a:xfrm>
          <a:prstGeom prst="rect">
            <a:avLst/>
          </a:prstGeom>
          <a:noFill/>
        </p:spPr>
        <p:txBody>
          <a:bodyPr wrap="square">
            <a:spAutoFit/>
          </a:bodyPr>
          <a:lstStyle/>
          <a:p>
            <a:r>
              <a:rPr lang="en-US" sz="2350" b="1" dirty="0">
                <a:latin typeface="+mj-lt"/>
              </a:rPr>
              <a:t>Step 2: Download Assignment Documents</a:t>
            </a:r>
          </a:p>
          <a:p>
            <a:pPr>
              <a:buFont typeface="+mj-lt"/>
              <a:buAutoNum type="arabicPeriod"/>
            </a:pPr>
            <a:r>
              <a:rPr lang="en-US" sz="2350" b="1" dirty="0">
                <a:latin typeface="+mj-lt"/>
              </a:rPr>
              <a:t> Locate Documents</a:t>
            </a:r>
            <a:r>
              <a:rPr lang="en-US" sz="2350" dirty="0">
                <a:latin typeface="+mj-lt"/>
              </a:rPr>
              <a:t>: Find the documents attached in the group assignment section of Blackboard.</a:t>
            </a:r>
          </a:p>
          <a:p>
            <a:pPr>
              <a:buFont typeface="+mj-lt"/>
              <a:buAutoNum type="arabicPeriod"/>
            </a:pPr>
            <a:r>
              <a:rPr lang="en-US" sz="2350" b="1" dirty="0">
                <a:latin typeface="+mj-lt"/>
              </a:rPr>
              <a:t> Download</a:t>
            </a:r>
            <a:r>
              <a:rPr lang="en-US" sz="2350" dirty="0">
                <a:latin typeface="+mj-lt"/>
              </a:rPr>
              <a:t>: Save the files to your computer for easy access.</a:t>
            </a:r>
          </a:p>
          <a:p>
            <a:r>
              <a:rPr lang="en-US" sz="2350" i="1" dirty="0">
                <a:latin typeface="+mj-lt"/>
              </a:rPr>
              <a:t>Example</a:t>
            </a:r>
            <a:r>
              <a:rPr lang="en-US" sz="2350" dirty="0">
                <a:latin typeface="+mj-lt"/>
              </a:rPr>
              <a:t>: Alice downloads the "Group Assignment Cover Sheet 2024.docx" and the detailed group assignment specifications.</a:t>
            </a:r>
          </a:p>
          <a:p>
            <a:r>
              <a:rPr lang="en-US" sz="2350" b="1" dirty="0">
                <a:latin typeface="+mj-lt"/>
              </a:rPr>
              <a:t>Step 3: Read Assignment Requirements</a:t>
            </a:r>
          </a:p>
          <a:p>
            <a:pPr>
              <a:buFont typeface="+mj-lt"/>
              <a:buAutoNum type="arabicPeriod"/>
            </a:pPr>
            <a:r>
              <a:rPr lang="en-US" sz="2350" b="1" dirty="0">
                <a:latin typeface="+mj-lt"/>
              </a:rPr>
              <a:t> Cover Sheet</a:t>
            </a:r>
            <a:r>
              <a:rPr lang="en-US" sz="2350" dirty="0">
                <a:latin typeface="+mj-lt"/>
              </a:rPr>
              <a:t>: Ensure your assignment includes a completed cover sheet with all contributing members listed.</a:t>
            </a:r>
          </a:p>
          <a:p>
            <a:pPr>
              <a:buFont typeface="+mj-lt"/>
              <a:buAutoNum type="arabicPeriod"/>
            </a:pPr>
            <a:r>
              <a:rPr lang="en-US" sz="2350" b="1" dirty="0">
                <a:latin typeface="+mj-lt"/>
              </a:rPr>
              <a:t> Format</a:t>
            </a:r>
            <a:r>
              <a:rPr lang="en-US" sz="2350" dirty="0">
                <a:latin typeface="+mj-lt"/>
              </a:rPr>
              <a:t>: Prepare your assignment in Microsoft Word format. No other formats will be accepted.</a:t>
            </a:r>
          </a:p>
          <a:p>
            <a:pPr>
              <a:buFont typeface="+mj-lt"/>
              <a:buAutoNum type="arabicPeriod"/>
            </a:pPr>
            <a:r>
              <a:rPr lang="en-US" sz="2350" b="1" dirty="0">
                <a:latin typeface="+mj-lt"/>
              </a:rPr>
              <a:t> References</a:t>
            </a:r>
            <a:r>
              <a:rPr lang="en-US" sz="2350" dirty="0">
                <a:latin typeface="+mj-lt"/>
              </a:rPr>
              <a:t>: Properly reference all sources used in your assignment.</a:t>
            </a:r>
          </a:p>
          <a:p>
            <a:pPr>
              <a:buFont typeface="+mj-lt"/>
              <a:buAutoNum type="arabicPeriod"/>
            </a:pPr>
            <a:r>
              <a:rPr lang="en-US" sz="2350" b="1" dirty="0">
                <a:latin typeface="+mj-lt"/>
              </a:rPr>
              <a:t> Submission Attempts</a:t>
            </a:r>
            <a:r>
              <a:rPr lang="en-US" sz="2350" dirty="0">
                <a:latin typeface="+mj-lt"/>
              </a:rPr>
              <a:t>: Remember, you have three submission attempts, but only the final submission will be marked.</a:t>
            </a:r>
          </a:p>
          <a:p>
            <a:pPr>
              <a:buFont typeface="+mj-lt"/>
              <a:buAutoNum type="arabicPeriod"/>
            </a:pPr>
            <a:r>
              <a:rPr lang="en-US" sz="2350" b="1" dirty="0">
                <a:latin typeface="+mj-lt"/>
              </a:rPr>
              <a:t> Submission Device</a:t>
            </a:r>
            <a:r>
              <a:rPr lang="en-US" sz="2350" dirty="0">
                <a:latin typeface="+mj-lt"/>
              </a:rPr>
              <a:t>: Use a desktop or laptop to submit your assignment. Avoid using smartphones or tablets.</a:t>
            </a:r>
          </a:p>
          <a:p>
            <a:r>
              <a:rPr lang="en-US" sz="2350" i="1" dirty="0">
                <a:latin typeface="+mj-lt"/>
              </a:rPr>
              <a:t>Example</a:t>
            </a:r>
            <a:r>
              <a:rPr lang="en-US" sz="2350" dirty="0">
                <a:latin typeface="+mj-lt"/>
              </a:rPr>
              <a:t>: Bob checks that the cover sheet includes everyone's names and IDs, and the document is saved as a .docx file.</a:t>
            </a:r>
          </a:p>
        </p:txBody>
      </p:sp>
    </p:spTree>
    <p:extLst>
      <p:ext uri="{BB962C8B-B14F-4D97-AF65-F5344CB8AC3E}">
        <p14:creationId xmlns:p14="http://schemas.microsoft.com/office/powerpoint/2010/main" val="176789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2087108"/>
            <a:ext cx="7552872" cy="6370975"/>
          </a:xfrm>
          <a:prstGeom prst="rect">
            <a:avLst/>
          </a:prstGeom>
          <a:noFill/>
        </p:spPr>
        <p:txBody>
          <a:bodyPr wrap="square">
            <a:spAutoFit/>
          </a:bodyPr>
          <a:lstStyle/>
          <a:p>
            <a:r>
              <a:rPr lang="en-US" sz="2400" b="1" dirty="0">
                <a:latin typeface="+mj-lt"/>
              </a:rPr>
              <a:t>Step 4: Complete Your Group Assignment</a:t>
            </a:r>
          </a:p>
          <a:p>
            <a:pPr>
              <a:buFont typeface="+mj-lt"/>
              <a:buAutoNum type="arabicPeriod"/>
            </a:pPr>
            <a:r>
              <a:rPr lang="en-US" sz="2400" b="1" dirty="0">
                <a:latin typeface="+mj-lt"/>
              </a:rPr>
              <a:t> Collaborate</a:t>
            </a:r>
            <a:r>
              <a:rPr lang="en-US" sz="2400" dirty="0">
                <a:latin typeface="+mj-lt"/>
              </a:rPr>
              <a:t>: Work together with your group members to complete the assignment.</a:t>
            </a:r>
          </a:p>
          <a:p>
            <a:pPr>
              <a:buFont typeface="+mj-lt"/>
              <a:buAutoNum type="arabicPeriod"/>
            </a:pPr>
            <a:r>
              <a:rPr lang="en-US" sz="2400" b="1" dirty="0">
                <a:latin typeface="+mj-lt"/>
              </a:rPr>
              <a:t> Divide Tasks</a:t>
            </a:r>
            <a:r>
              <a:rPr lang="en-US" sz="2400" dirty="0">
                <a:latin typeface="+mj-lt"/>
              </a:rPr>
              <a:t>: Assign specific sections or tasks to each group member based on their strengths.</a:t>
            </a:r>
          </a:p>
          <a:p>
            <a:r>
              <a:rPr lang="en-US" sz="2400" i="1" dirty="0">
                <a:latin typeface="+mj-lt"/>
              </a:rPr>
              <a:t>Example</a:t>
            </a:r>
            <a:r>
              <a:rPr lang="en-US" sz="2400" dirty="0">
                <a:latin typeface="+mj-lt"/>
              </a:rPr>
              <a:t>: Charlie is good at research, so he gathers sources. Dana excels at writing, so she compiles the final document.</a:t>
            </a:r>
          </a:p>
          <a:p>
            <a:r>
              <a:rPr lang="en-US" sz="2400" b="1" dirty="0">
                <a:latin typeface="+mj-lt"/>
              </a:rPr>
              <a:t>Step 5: Submit the Completed Assignment</a:t>
            </a:r>
          </a:p>
          <a:p>
            <a:pPr>
              <a:buFont typeface="+mj-lt"/>
              <a:buAutoNum type="arabicPeriod"/>
            </a:pPr>
            <a:r>
              <a:rPr lang="en-US" sz="2400" b="1" dirty="0">
                <a:latin typeface="+mj-lt"/>
              </a:rPr>
              <a:t> Include Cover Sheet</a:t>
            </a:r>
            <a:r>
              <a:rPr lang="en-US" sz="2400" dirty="0">
                <a:latin typeface="+mj-lt"/>
              </a:rPr>
              <a:t>: Ensure the cover sheet is completed and included in your submission.</a:t>
            </a:r>
          </a:p>
          <a:p>
            <a:pPr>
              <a:buFont typeface="+mj-lt"/>
              <a:buAutoNum type="arabicPeriod"/>
            </a:pPr>
            <a:r>
              <a:rPr lang="en-US" sz="2400" b="1" dirty="0">
                <a:latin typeface="+mj-lt"/>
              </a:rPr>
              <a:t> Final Check</a:t>
            </a:r>
            <a:r>
              <a:rPr lang="en-US" sz="2400" dirty="0">
                <a:latin typeface="+mj-lt"/>
              </a:rPr>
              <a:t>: Review the entire document to ensure it meets all requirements.</a:t>
            </a:r>
          </a:p>
          <a:p>
            <a:pPr>
              <a:buFont typeface="+mj-lt"/>
              <a:buAutoNum type="arabicPeriod"/>
            </a:pPr>
            <a:r>
              <a:rPr lang="en-US" sz="2400" b="1" dirty="0">
                <a:latin typeface="+mj-lt"/>
              </a:rPr>
              <a:t> Submission Link</a:t>
            </a:r>
            <a:r>
              <a:rPr lang="en-US" sz="2400" dirty="0">
                <a:latin typeface="+mj-lt"/>
              </a:rPr>
              <a:t>: Navigate to the submission link on Blackboard and upload your assignment.</a:t>
            </a:r>
          </a:p>
          <a:p>
            <a:r>
              <a:rPr lang="en-US" sz="2400" i="1" dirty="0">
                <a:latin typeface="+mj-lt"/>
              </a:rPr>
              <a:t>Example</a:t>
            </a:r>
            <a:r>
              <a:rPr lang="en-US" sz="2400" dirty="0">
                <a:latin typeface="+mj-lt"/>
              </a:rPr>
              <a:t>: Before submitting, Alice checks that the cover sheet is filled out, and all group members are listed. Bob submits the assignment using his laptop.</a:t>
            </a:r>
          </a:p>
        </p:txBody>
      </p:sp>
    </p:spTree>
    <p:extLst>
      <p:ext uri="{BB962C8B-B14F-4D97-AF65-F5344CB8AC3E}">
        <p14:creationId xmlns:p14="http://schemas.microsoft.com/office/powerpoint/2010/main" val="381823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
        <p:nvSpPr>
          <p:cNvPr id="14" name="TextBox 13">
            <a:extLst>
              <a:ext uri="{FF2B5EF4-FFF2-40B4-BE49-F238E27FC236}">
                <a16:creationId xmlns:a16="http://schemas.microsoft.com/office/drawing/2014/main" id="{45095CE8-486F-C1DB-E645-4B93DF05888B}"/>
              </a:ext>
            </a:extLst>
          </p:cNvPr>
          <p:cNvSpPr txBox="1"/>
          <p:nvPr/>
        </p:nvSpPr>
        <p:spPr>
          <a:xfrm>
            <a:off x="0" y="1822243"/>
            <a:ext cx="7552872" cy="8894743"/>
          </a:xfrm>
          <a:prstGeom prst="rect">
            <a:avLst/>
          </a:prstGeom>
          <a:solidFill>
            <a:schemeClr val="bg1"/>
          </a:solidFill>
        </p:spPr>
        <p:txBody>
          <a:bodyPr wrap="square">
            <a:spAutoFit/>
          </a:bodyPr>
          <a:lstStyle/>
          <a:p>
            <a:r>
              <a:rPr lang="en-US" sz="2200" b="1" dirty="0">
                <a:latin typeface="+mj-lt"/>
              </a:rPr>
              <a:t>Important Notes</a:t>
            </a:r>
          </a:p>
          <a:p>
            <a:pPr>
              <a:buFont typeface="Arial" panose="020B0604020202020204" pitchFamily="34" charset="0"/>
              <a:buChar char="•"/>
            </a:pPr>
            <a:r>
              <a:rPr lang="en-US" sz="2200" b="1" dirty="0">
                <a:latin typeface="+mj-lt"/>
              </a:rPr>
              <a:t> Joining Groups</a:t>
            </a:r>
            <a:r>
              <a:rPr lang="en-US" sz="2200" dirty="0">
                <a:latin typeface="+mj-lt"/>
              </a:rPr>
              <a:t>: You must join a group by 23 September. After this date, you can only submit assignments solo with a 20% penalty.</a:t>
            </a:r>
          </a:p>
          <a:p>
            <a:pPr>
              <a:buFont typeface="Arial" panose="020B0604020202020204" pitchFamily="34" charset="0"/>
              <a:buChar char="•"/>
            </a:pPr>
            <a:r>
              <a:rPr lang="en-US" sz="2200" b="1" dirty="0">
                <a:latin typeface="+mj-lt"/>
              </a:rPr>
              <a:t> Changing Groups</a:t>
            </a:r>
            <a:r>
              <a:rPr lang="en-US" sz="2200" dirty="0">
                <a:latin typeface="+mj-lt"/>
              </a:rPr>
              <a:t>: If you need to switch groups, contact Blackboard Helpdesk immediately with the unit code, group number, and campus information.</a:t>
            </a:r>
          </a:p>
          <a:p>
            <a:pPr>
              <a:buFont typeface="Arial" panose="020B0604020202020204" pitchFamily="34" charset="0"/>
              <a:buChar char="•"/>
            </a:pPr>
            <a:r>
              <a:rPr lang="en-US" sz="2200" b="1" dirty="0">
                <a:latin typeface="+mj-lt"/>
              </a:rPr>
              <a:t> Submission Issues</a:t>
            </a:r>
            <a:r>
              <a:rPr lang="en-US" sz="2200" dirty="0">
                <a:latin typeface="+mj-lt"/>
              </a:rPr>
              <a:t>: Ensure all submissions are made in the correct format and from a desktop or laptop to avoid penalties.</a:t>
            </a:r>
          </a:p>
          <a:p>
            <a:r>
              <a:rPr lang="en-US" sz="2200" b="1" dirty="0">
                <a:latin typeface="+mj-lt"/>
              </a:rPr>
              <a:t>Example of Group Case Study</a:t>
            </a:r>
          </a:p>
          <a:p>
            <a:r>
              <a:rPr lang="en-US" sz="2200" i="1" dirty="0">
                <a:latin typeface="+mj-lt"/>
              </a:rPr>
              <a:t>Note: Below is a hypothetical example to illustrate each step without providing exact answers.</a:t>
            </a:r>
            <a:endParaRPr lang="en-US" sz="2200" dirty="0">
              <a:latin typeface="+mj-lt"/>
            </a:endParaRPr>
          </a:p>
          <a:p>
            <a:r>
              <a:rPr lang="en-US" sz="2200" b="1" dirty="0">
                <a:latin typeface="+mj-lt"/>
              </a:rPr>
              <a:t>Case Study Topic</a:t>
            </a:r>
            <a:r>
              <a:rPr lang="en-US" sz="2200" dirty="0">
                <a:latin typeface="+mj-lt"/>
              </a:rPr>
              <a:t>: The Impact of Social Media on Mental Health</a:t>
            </a:r>
          </a:p>
          <a:p>
            <a:pPr>
              <a:buFont typeface="+mj-lt"/>
              <a:buAutoNum type="arabicPeriod"/>
            </a:pPr>
            <a:r>
              <a:rPr lang="en-US" sz="2200" b="1" dirty="0">
                <a:latin typeface="+mj-lt"/>
              </a:rPr>
              <a:t> Introduction</a:t>
            </a:r>
            <a:r>
              <a:rPr lang="en-US" sz="2200" dirty="0">
                <a:latin typeface="+mj-lt"/>
              </a:rPr>
              <a:t>: Define the scope and purpose of the study.</a:t>
            </a:r>
          </a:p>
          <a:p>
            <a:pPr>
              <a:buFont typeface="+mj-lt"/>
              <a:buAutoNum type="arabicPeriod"/>
            </a:pPr>
            <a:r>
              <a:rPr lang="en-US" sz="2200" b="1" dirty="0">
                <a:latin typeface="+mj-lt"/>
              </a:rPr>
              <a:t> Literature Review</a:t>
            </a:r>
            <a:r>
              <a:rPr lang="en-US" sz="2200" dirty="0">
                <a:latin typeface="+mj-lt"/>
              </a:rPr>
              <a:t>: Summarize key studies on social media and mental health.</a:t>
            </a:r>
          </a:p>
          <a:p>
            <a:pPr>
              <a:buFont typeface="+mj-lt"/>
              <a:buAutoNum type="arabicPeriod"/>
            </a:pPr>
            <a:r>
              <a:rPr lang="en-US" sz="2200" b="1" dirty="0">
                <a:latin typeface="+mj-lt"/>
              </a:rPr>
              <a:t> Methodology</a:t>
            </a:r>
            <a:r>
              <a:rPr lang="en-US" sz="2200" dirty="0">
                <a:latin typeface="+mj-lt"/>
              </a:rPr>
              <a:t>: Explain how you collected and analyzed data.</a:t>
            </a:r>
          </a:p>
          <a:p>
            <a:pPr>
              <a:buFont typeface="+mj-lt"/>
              <a:buAutoNum type="arabicPeriod"/>
            </a:pPr>
            <a:r>
              <a:rPr lang="en-US" sz="2200" b="1" dirty="0">
                <a:latin typeface="+mj-lt"/>
              </a:rPr>
              <a:t> Findings</a:t>
            </a:r>
            <a:r>
              <a:rPr lang="en-US" sz="2200" dirty="0">
                <a:latin typeface="+mj-lt"/>
              </a:rPr>
              <a:t>: Present the main findings of your research.</a:t>
            </a:r>
          </a:p>
          <a:p>
            <a:pPr>
              <a:buFont typeface="+mj-lt"/>
              <a:buAutoNum type="arabicPeriod"/>
            </a:pPr>
            <a:r>
              <a:rPr lang="en-US" sz="2200" b="1" dirty="0">
                <a:latin typeface="+mj-lt"/>
              </a:rPr>
              <a:t> Discussion</a:t>
            </a:r>
            <a:r>
              <a:rPr lang="en-US" sz="2200" dirty="0">
                <a:latin typeface="+mj-lt"/>
              </a:rPr>
              <a:t>: Interpret the results and discuss implications.</a:t>
            </a:r>
          </a:p>
          <a:p>
            <a:pPr>
              <a:buFont typeface="+mj-lt"/>
              <a:buAutoNum type="arabicPeriod"/>
            </a:pPr>
            <a:r>
              <a:rPr lang="en-US" sz="2200" b="1" dirty="0">
                <a:latin typeface="+mj-lt"/>
              </a:rPr>
              <a:t> Conclusion</a:t>
            </a:r>
            <a:r>
              <a:rPr lang="en-US" sz="2200" dirty="0">
                <a:latin typeface="+mj-lt"/>
              </a:rPr>
              <a:t>: Summarize the study and suggest areas for future research.</a:t>
            </a:r>
          </a:p>
          <a:p>
            <a:r>
              <a:rPr lang="en-US" sz="2200" i="1" dirty="0">
                <a:latin typeface="+mj-lt"/>
              </a:rPr>
              <a:t>Example Section</a:t>
            </a:r>
            <a:r>
              <a:rPr lang="en-US" sz="2200" dirty="0">
                <a:latin typeface="+mj-lt"/>
              </a:rPr>
              <a:t>:</a:t>
            </a:r>
          </a:p>
          <a:p>
            <a:pPr>
              <a:buFont typeface="Arial" panose="020B0604020202020204" pitchFamily="34" charset="0"/>
              <a:buChar char="•"/>
            </a:pPr>
            <a:r>
              <a:rPr lang="en-US" sz="2200" b="1" dirty="0">
                <a:latin typeface="+mj-lt"/>
              </a:rPr>
              <a:t>Literature Review</a:t>
            </a:r>
            <a:r>
              <a:rPr lang="en-US" sz="2200" dirty="0">
                <a:latin typeface="+mj-lt"/>
              </a:rPr>
              <a:t>: "Several studies have indicated a strong correlation between excessive social media use and increased levels of anxiety and depression among teenagers (Smith et al., 2020; Johnson, 2021)."</a:t>
            </a:r>
          </a:p>
        </p:txBody>
      </p:sp>
    </p:spTree>
    <p:extLst>
      <p:ext uri="{BB962C8B-B14F-4D97-AF65-F5344CB8AC3E}">
        <p14:creationId xmlns:p14="http://schemas.microsoft.com/office/powerpoint/2010/main" val="197343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graphicFrame>
        <p:nvGraphicFramePr>
          <p:cNvPr id="2" name="Table 1">
            <a:extLst>
              <a:ext uri="{FF2B5EF4-FFF2-40B4-BE49-F238E27FC236}">
                <a16:creationId xmlns:a16="http://schemas.microsoft.com/office/drawing/2014/main" id="{29754582-12BC-1D3B-42EC-8060E7A46C5C}"/>
              </a:ext>
            </a:extLst>
          </p:cNvPr>
          <p:cNvGraphicFramePr>
            <a:graphicFrameLocks noGrp="1"/>
          </p:cNvGraphicFramePr>
          <p:nvPr>
            <p:extLst>
              <p:ext uri="{D42A27DB-BD31-4B8C-83A1-F6EECF244321}">
                <p14:modId xmlns:p14="http://schemas.microsoft.com/office/powerpoint/2010/main" val="2687835050"/>
              </p:ext>
            </p:extLst>
          </p:nvPr>
        </p:nvGraphicFramePr>
        <p:xfrm>
          <a:off x="82364" y="7319974"/>
          <a:ext cx="7391772" cy="2651760"/>
        </p:xfrm>
        <a:graphic>
          <a:graphicData uri="http://schemas.openxmlformats.org/drawingml/2006/table">
            <a:tbl>
              <a:tblPr/>
              <a:tblGrid>
                <a:gridCol w="1847943">
                  <a:extLst>
                    <a:ext uri="{9D8B030D-6E8A-4147-A177-3AD203B41FA5}">
                      <a16:colId xmlns:a16="http://schemas.microsoft.com/office/drawing/2014/main" val="799113500"/>
                    </a:ext>
                  </a:extLst>
                </a:gridCol>
                <a:gridCol w="1847943">
                  <a:extLst>
                    <a:ext uri="{9D8B030D-6E8A-4147-A177-3AD203B41FA5}">
                      <a16:colId xmlns:a16="http://schemas.microsoft.com/office/drawing/2014/main" val="210122321"/>
                    </a:ext>
                  </a:extLst>
                </a:gridCol>
                <a:gridCol w="1847943">
                  <a:extLst>
                    <a:ext uri="{9D8B030D-6E8A-4147-A177-3AD203B41FA5}">
                      <a16:colId xmlns:a16="http://schemas.microsoft.com/office/drawing/2014/main" val="1308662889"/>
                    </a:ext>
                  </a:extLst>
                </a:gridCol>
                <a:gridCol w="1847943">
                  <a:extLst>
                    <a:ext uri="{9D8B030D-6E8A-4147-A177-3AD203B41FA5}">
                      <a16:colId xmlns:a16="http://schemas.microsoft.com/office/drawing/2014/main" val="382826602"/>
                    </a:ext>
                  </a:extLst>
                </a:gridCol>
              </a:tblGrid>
              <a:tr h="0">
                <a:tc>
                  <a:txBody>
                    <a:bodyPr/>
                    <a:lstStyle/>
                    <a:p>
                      <a:r>
                        <a:rPr lang="en-US" sz="2400" b="1" dirty="0"/>
                        <a:t>Student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t>First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t>Family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t>Contribution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588548"/>
                  </a:ext>
                </a:extLst>
              </a:tr>
              <a:tr h="0">
                <a:tc>
                  <a:txBody>
                    <a:bodyPr/>
                    <a:lstStyle/>
                    <a:p>
                      <a:r>
                        <a:rPr lang="en-US" sz="2400"/>
                        <a:t>123456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Smith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7957535"/>
                  </a:ext>
                </a:extLst>
              </a:tr>
              <a:tr h="0">
                <a:tc>
                  <a:txBody>
                    <a:bodyPr/>
                    <a:lstStyle/>
                    <a:p>
                      <a:r>
                        <a:rPr lang="en-US" sz="2400"/>
                        <a:t>789012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Brown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5394986"/>
                  </a:ext>
                </a:extLst>
              </a:tr>
              <a:tr h="0">
                <a:tc>
                  <a:txBody>
                    <a:bodyPr/>
                    <a:lstStyle/>
                    <a:p>
                      <a:r>
                        <a:rPr lang="en-US" sz="2400"/>
                        <a:t>345678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Charlie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Davis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815953"/>
                  </a:ext>
                </a:extLst>
              </a:tr>
              <a:tr h="0">
                <a:tc>
                  <a:txBody>
                    <a:bodyPr/>
                    <a:lstStyle/>
                    <a:p>
                      <a:r>
                        <a:rPr lang="en-US" sz="2400"/>
                        <a:t>901234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Dana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a:t>Johnson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480022"/>
                  </a:ext>
                </a:extLst>
              </a:tr>
            </a:tbl>
          </a:graphicData>
        </a:graphic>
      </p:graphicFrame>
      <p:sp>
        <p:nvSpPr>
          <p:cNvPr id="3" name="Rectangle 1">
            <a:extLst>
              <a:ext uri="{FF2B5EF4-FFF2-40B4-BE49-F238E27FC236}">
                <a16:creationId xmlns:a16="http://schemas.microsoft.com/office/drawing/2014/main" id="{ADE9843B-B3EB-2150-8969-451CA83D4BAE}"/>
              </a:ext>
            </a:extLst>
          </p:cNvPr>
          <p:cNvSpPr>
            <a:spLocks noChangeArrowheads="1"/>
          </p:cNvSpPr>
          <p:nvPr/>
        </p:nvSpPr>
        <p:spPr bwMode="auto">
          <a:xfrm>
            <a:off x="0" y="2063522"/>
            <a:ext cx="747351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Group Assignment Cover Sheet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Ensure to include the following details on your cover sheet (template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Unit Details</a:t>
            </a:r>
            <a:r>
              <a:rPr kumimoji="0" lang="en-US" altLang="en-US" sz="2400" b="0" i="0" u="none" strike="noStrike" cap="none" normalizeH="0" baseline="0" dirty="0">
                <a:ln>
                  <a:noFill/>
                </a:ln>
                <a:solidFill>
                  <a:schemeClr val="tx1"/>
                </a:solidFill>
                <a:effectLst/>
                <a:latin typeface="+mj-lt"/>
              </a:rPr>
              <a:t>: Unit Name, Code, Year, Trimester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Assessment Details</a:t>
            </a:r>
            <a:r>
              <a:rPr kumimoji="0" lang="en-US" altLang="en-US" sz="2400" b="0" i="0" u="none" strike="noStrike" cap="none" normalizeH="0" baseline="0" dirty="0">
                <a:ln>
                  <a:noFill/>
                </a:ln>
                <a:solidFill>
                  <a:schemeClr val="tx1"/>
                </a:solidFill>
                <a:effectLst/>
                <a:latin typeface="+mj-lt"/>
              </a:rPr>
              <a:t>: Assessment Name, Due Date, Group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Group Details</a:t>
            </a:r>
            <a:r>
              <a:rPr kumimoji="0" lang="en-US" altLang="en-US" sz="2400" b="0" i="0" u="none" strike="noStrike" cap="none" normalizeH="0" baseline="0" dirty="0">
                <a:ln>
                  <a:noFill/>
                </a:ln>
                <a:solidFill>
                  <a:schemeClr val="tx1"/>
                </a:solidFill>
                <a:effectLst/>
                <a:latin typeface="+mj-lt"/>
              </a:rPr>
              <a:t>: Student ID, First Name, Family Name, Contribution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Integrity Declaration</a:t>
            </a:r>
            <a:r>
              <a:rPr kumimoji="0" lang="en-US" altLang="en-US" sz="2400" b="0" i="0" u="none" strike="noStrike" cap="none" normalizeH="0" baseline="0" dirty="0">
                <a:ln>
                  <a:noFill/>
                </a:ln>
                <a:solidFill>
                  <a:schemeClr val="tx1"/>
                </a:solidFill>
                <a:effectLst/>
                <a:latin typeface="+mj-lt"/>
              </a:rPr>
              <a:t>: All group members must sign the integrity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Example Cover Sheet (Partial)</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Following these steps ensures a smooth and organized approach to completing your group assessment.</a:t>
            </a:r>
          </a:p>
        </p:txBody>
      </p:sp>
    </p:spTree>
    <p:extLst>
      <p:ext uri="{BB962C8B-B14F-4D97-AF65-F5344CB8AC3E}">
        <p14:creationId xmlns:p14="http://schemas.microsoft.com/office/powerpoint/2010/main" val="274107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20959"/>
            <a:ext cx="7552872" cy="10002738"/>
          </a:xfrm>
          <a:prstGeom prst="rect">
            <a:avLst/>
          </a:prstGeom>
          <a:noFill/>
        </p:spPr>
        <p:txBody>
          <a:bodyPr wrap="square">
            <a:spAutoFit/>
          </a:bodyPr>
          <a:lstStyle/>
          <a:p>
            <a:r>
              <a:rPr lang="en-US" sz="2800" b="1" dirty="0">
                <a:latin typeface="+mj-lt"/>
              </a:rPr>
              <a:t>Step-by-Step Instructions for the Individual Assessment</a:t>
            </a:r>
          </a:p>
          <a:p>
            <a:r>
              <a:rPr lang="en-US" sz="2800" b="1" dirty="0">
                <a:latin typeface="+mj-lt"/>
              </a:rPr>
              <a:t>Step 1: Understand the Requirements</a:t>
            </a:r>
          </a:p>
          <a:p>
            <a:pPr>
              <a:buFont typeface="+mj-lt"/>
              <a:buAutoNum type="arabicPeriod"/>
            </a:pPr>
            <a:r>
              <a:rPr lang="en-US" sz="2800" b="1" dirty="0">
                <a:latin typeface="+mj-lt"/>
              </a:rPr>
              <a:t> Assignment Topic</a:t>
            </a:r>
            <a:r>
              <a:rPr lang="en-US" sz="2800" dirty="0">
                <a:latin typeface="+mj-lt"/>
              </a:rPr>
              <a:t>: Review the instructions provided in the document. The topic involves writing a literature review on one of the Agile Software Development Methods (ASDM).</a:t>
            </a:r>
          </a:p>
          <a:p>
            <a:pPr>
              <a:buFont typeface="+mj-lt"/>
              <a:buAutoNum type="arabicPeriod"/>
            </a:pPr>
            <a:r>
              <a:rPr lang="en-US" sz="2800" b="1" dirty="0">
                <a:latin typeface="+mj-lt"/>
              </a:rPr>
              <a:t> Choose ASDM</a:t>
            </a:r>
            <a:r>
              <a:rPr lang="en-US" sz="2800" dirty="0">
                <a:latin typeface="+mj-lt"/>
              </a:rPr>
              <a:t>: Select one method from the list provided (</a:t>
            </a:r>
            <a:r>
              <a:rPr lang="en-US" sz="2800" dirty="0" err="1">
                <a:latin typeface="+mj-lt"/>
              </a:rPr>
              <a:t>eXtreme</a:t>
            </a:r>
            <a:r>
              <a:rPr lang="en-US" sz="2800" dirty="0">
                <a:latin typeface="+mj-lt"/>
              </a:rPr>
              <a:t> Programming, Scrum, Crystal, Adaptive Software Development, Lean software development, Dynamic Systems Development Method, or Feature Driven Development).</a:t>
            </a:r>
          </a:p>
          <a:p>
            <a:pPr>
              <a:buFont typeface="+mj-lt"/>
              <a:buAutoNum type="arabicPeriod"/>
            </a:pPr>
            <a:r>
              <a:rPr lang="en-US" sz="2800" b="1" dirty="0">
                <a:latin typeface="+mj-lt"/>
              </a:rPr>
              <a:t> Research Papers</a:t>
            </a:r>
            <a:r>
              <a:rPr lang="en-US" sz="2800" dirty="0">
                <a:latin typeface="+mj-lt"/>
              </a:rPr>
              <a:t>: Find at least ten academic research papers related to your chosen ASDM.</a:t>
            </a:r>
          </a:p>
          <a:p>
            <a:r>
              <a:rPr lang="en-US" sz="2800" i="1" dirty="0">
                <a:latin typeface="+mj-lt"/>
              </a:rPr>
              <a:t>Example</a:t>
            </a:r>
            <a:r>
              <a:rPr lang="en-US" sz="2800" dirty="0">
                <a:latin typeface="+mj-lt"/>
              </a:rPr>
              <a:t>: You choose to write about Scrum.</a:t>
            </a:r>
          </a:p>
          <a:p>
            <a:r>
              <a:rPr lang="en-US" sz="2800" b="1" dirty="0">
                <a:latin typeface="+mj-lt"/>
              </a:rPr>
              <a:t>Step 2: Collect Resources</a:t>
            </a:r>
          </a:p>
          <a:p>
            <a:pPr>
              <a:buFont typeface="+mj-lt"/>
              <a:buAutoNum type="arabicPeriod"/>
            </a:pPr>
            <a:r>
              <a:rPr lang="en-US" sz="2800" b="1" dirty="0">
                <a:latin typeface="+mj-lt"/>
              </a:rPr>
              <a:t> Search for Papers</a:t>
            </a:r>
            <a:r>
              <a:rPr lang="en-US" sz="2800" dirty="0">
                <a:latin typeface="+mj-lt"/>
              </a:rPr>
              <a:t>: Use ProQuest or Google Scholar to find relevant academic papers.</a:t>
            </a:r>
          </a:p>
          <a:p>
            <a:pPr>
              <a:buFont typeface="+mj-lt"/>
              <a:buAutoNum type="arabicPeriod"/>
            </a:pPr>
            <a:r>
              <a:rPr lang="en-US" sz="2800" b="1" dirty="0">
                <a:latin typeface="+mj-lt"/>
              </a:rPr>
              <a:t> Download Papers</a:t>
            </a:r>
            <a:r>
              <a:rPr lang="en-US" sz="2800" dirty="0">
                <a:latin typeface="+mj-lt"/>
              </a:rPr>
              <a:t>: Ensure you have full-text access to all papers you intend to reference.</a:t>
            </a:r>
          </a:p>
          <a:p>
            <a:r>
              <a:rPr lang="en-US" sz="2800" i="1" dirty="0">
                <a:latin typeface="+mj-lt"/>
              </a:rPr>
              <a:t>Example</a:t>
            </a:r>
            <a:r>
              <a:rPr lang="en-US" sz="2800" dirty="0">
                <a:latin typeface="+mj-lt"/>
              </a:rPr>
              <a:t>: You search for "Scrum methodology in software development" and find ten relevant papers.</a:t>
            </a:r>
          </a:p>
        </p:txBody>
      </p:sp>
    </p:spTree>
    <p:extLst>
      <p:ext uri="{BB962C8B-B14F-4D97-AF65-F5344CB8AC3E}">
        <p14:creationId xmlns:p14="http://schemas.microsoft.com/office/powerpoint/2010/main" val="2156266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63500"/>
            <a:ext cx="7552872" cy="10802957"/>
          </a:xfrm>
          <a:prstGeom prst="rect">
            <a:avLst/>
          </a:prstGeom>
          <a:noFill/>
        </p:spPr>
        <p:txBody>
          <a:bodyPr wrap="square">
            <a:spAutoFit/>
          </a:bodyPr>
          <a:lstStyle/>
          <a:p>
            <a:r>
              <a:rPr lang="en-US" sz="2400" b="1" dirty="0">
                <a:latin typeface="+mj-lt"/>
              </a:rPr>
              <a:t>Step 3: Draft the Review</a:t>
            </a:r>
          </a:p>
          <a:p>
            <a:pPr>
              <a:buFont typeface="+mj-lt"/>
              <a:buAutoNum type="arabicPeriod"/>
            </a:pPr>
            <a:r>
              <a:rPr lang="en-US" sz="2400" b="1" dirty="0">
                <a:latin typeface="+mj-lt"/>
              </a:rPr>
              <a:t> Cover Page</a:t>
            </a:r>
            <a:r>
              <a:rPr lang="en-US" sz="2400" dirty="0">
                <a:latin typeface="+mj-lt"/>
              </a:rPr>
              <a:t>: Include a cover page with your details (unit name, code, year, trimester, assessment name, due date, student number, first name, family name, and integrity declaration).</a:t>
            </a:r>
          </a:p>
          <a:p>
            <a:pPr>
              <a:buFont typeface="+mj-lt"/>
              <a:buAutoNum type="arabicPeriod"/>
            </a:pPr>
            <a:r>
              <a:rPr lang="en-US" sz="2400" b="1" dirty="0">
                <a:latin typeface="+mj-lt"/>
              </a:rPr>
              <a:t> Abstract</a:t>
            </a:r>
            <a:r>
              <a:rPr lang="en-US" sz="2400" dirty="0">
                <a:latin typeface="+mj-lt"/>
              </a:rPr>
              <a:t>: Write a brief summary of your research paper (150-250 words).</a:t>
            </a:r>
          </a:p>
          <a:p>
            <a:r>
              <a:rPr lang="en-US" sz="2400" i="1" dirty="0">
                <a:latin typeface="+mj-lt"/>
              </a:rPr>
              <a:t>Example</a:t>
            </a:r>
            <a:r>
              <a:rPr lang="en-US" sz="2400" dirty="0">
                <a:latin typeface="+mj-lt"/>
              </a:rPr>
              <a:t>: Your abstract briefly explains Scrum and its significance in software development.</a:t>
            </a:r>
          </a:p>
          <a:p>
            <a:r>
              <a:rPr lang="en-US" sz="2400" b="1" dirty="0">
                <a:latin typeface="+mj-lt"/>
              </a:rPr>
              <a:t>Step 4: Write the Main Sections</a:t>
            </a:r>
          </a:p>
          <a:p>
            <a:pPr>
              <a:buFont typeface="+mj-lt"/>
              <a:buAutoNum type="arabicPeriod"/>
            </a:pPr>
            <a:r>
              <a:rPr lang="en-US" sz="2400" b="1" dirty="0">
                <a:latin typeface="+mj-lt"/>
              </a:rPr>
              <a:t> Introduction</a:t>
            </a:r>
            <a:r>
              <a:rPr lang="en-US" sz="2400" dirty="0">
                <a:latin typeface="+mj-lt"/>
              </a:rPr>
              <a:t>: Introduce the ASDM and provide background information.</a:t>
            </a:r>
          </a:p>
          <a:p>
            <a:pPr>
              <a:buFont typeface="+mj-lt"/>
              <a:buAutoNum type="arabicPeriod"/>
            </a:pPr>
            <a:r>
              <a:rPr lang="en-US" sz="2400" b="1" dirty="0">
                <a:latin typeface="+mj-lt"/>
              </a:rPr>
              <a:t> Literature Review</a:t>
            </a:r>
            <a:r>
              <a:rPr lang="en-US" sz="2400" dirty="0">
                <a:latin typeface="+mj-lt"/>
              </a:rPr>
              <a:t>:</a:t>
            </a:r>
          </a:p>
          <a:p>
            <a:pPr marL="800100" lvl="1" indent="-342900">
              <a:buFont typeface="Arial" panose="020B0604020202020204" pitchFamily="34" charset="0"/>
              <a:buChar char="•"/>
            </a:pPr>
            <a:r>
              <a:rPr lang="en-US" sz="2400" b="1" dirty="0">
                <a:latin typeface="+mj-lt"/>
              </a:rPr>
              <a:t>Overview</a:t>
            </a:r>
            <a:r>
              <a:rPr lang="en-US" sz="2400" dirty="0">
                <a:latin typeface="+mj-lt"/>
              </a:rPr>
              <a:t>: Describe the selected ASDM.</a:t>
            </a:r>
          </a:p>
          <a:p>
            <a:pPr marL="800100" lvl="1" indent="-342900">
              <a:buFont typeface="Arial" panose="020B0604020202020204" pitchFamily="34" charset="0"/>
              <a:buChar char="•"/>
            </a:pPr>
            <a:r>
              <a:rPr lang="en-US" sz="2400" b="1" dirty="0">
                <a:latin typeface="+mj-lt"/>
              </a:rPr>
              <a:t>Characteristics and Implementation</a:t>
            </a:r>
            <a:r>
              <a:rPr lang="en-US" sz="2400" dirty="0">
                <a:latin typeface="+mj-lt"/>
              </a:rPr>
              <a:t>: Explain the key features and how it is implemented.</a:t>
            </a:r>
          </a:p>
          <a:p>
            <a:pPr marL="800100" lvl="1" indent="-342900">
              <a:buFont typeface="Arial" panose="020B0604020202020204" pitchFamily="34" charset="0"/>
              <a:buChar char="•"/>
            </a:pPr>
            <a:r>
              <a:rPr lang="en-US" sz="2400" b="1" dirty="0">
                <a:latin typeface="+mj-lt"/>
              </a:rPr>
              <a:t>System Analysis and Design Approach</a:t>
            </a:r>
            <a:r>
              <a:rPr lang="en-US" sz="2400" dirty="0">
                <a:latin typeface="+mj-lt"/>
              </a:rPr>
              <a:t>: Detail the methodology.</a:t>
            </a:r>
          </a:p>
          <a:p>
            <a:pPr marL="800100" lvl="1" indent="-342900">
              <a:buFont typeface="Arial" panose="020B0604020202020204" pitchFamily="34" charset="0"/>
              <a:buChar char="•"/>
            </a:pPr>
            <a:r>
              <a:rPr lang="en-US" sz="2400" b="1" dirty="0">
                <a:latin typeface="+mj-lt"/>
              </a:rPr>
              <a:t>Strengths and Weaknesses</a:t>
            </a:r>
            <a:r>
              <a:rPr lang="en-US" sz="2400" dirty="0">
                <a:latin typeface="+mj-lt"/>
              </a:rPr>
              <a:t>: Discuss the pros and cons.</a:t>
            </a:r>
          </a:p>
          <a:p>
            <a:r>
              <a:rPr lang="en-US" sz="2400" i="1" dirty="0">
                <a:latin typeface="+mj-lt"/>
              </a:rPr>
              <a:t>Example</a:t>
            </a:r>
            <a:r>
              <a:rPr lang="en-US" sz="2400" dirty="0">
                <a:latin typeface="+mj-lt"/>
              </a:rPr>
              <a:t>: In the introduction, you outline the history of Scrum and its evolution.</a:t>
            </a:r>
          </a:p>
          <a:p>
            <a:r>
              <a:rPr lang="en-US" sz="2400" b="1" dirty="0">
                <a:latin typeface="+mj-lt"/>
              </a:rPr>
              <a:t>Step 5: Discussion and Conclusion</a:t>
            </a:r>
          </a:p>
          <a:p>
            <a:pPr marL="342900" indent="-342900">
              <a:buFont typeface="Arial" panose="020B0604020202020204" pitchFamily="34" charset="0"/>
              <a:buChar char="•"/>
            </a:pPr>
            <a:r>
              <a:rPr lang="en-US" sz="2400" b="1" dirty="0">
                <a:latin typeface="+mj-lt"/>
              </a:rPr>
              <a:t>Discussion</a:t>
            </a:r>
            <a:r>
              <a:rPr lang="en-US" sz="2400" dirty="0">
                <a:latin typeface="+mj-lt"/>
              </a:rPr>
              <a:t>: Discuss trends and future adaptations of the ASDM. Offer your views on how it can be enhanced.</a:t>
            </a:r>
          </a:p>
          <a:p>
            <a:pPr marL="342900" indent="-342900">
              <a:buFont typeface="Arial" panose="020B0604020202020204" pitchFamily="34" charset="0"/>
              <a:buChar char="•"/>
            </a:pPr>
            <a:r>
              <a:rPr lang="en-US" sz="2400" b="1" dirty="0">
                <a:latin typeface="+mj-lt"/>
              </a:rPr>
              <a:t>Conclusion</a:t>
            </a:r>
            <a:r>
              <a:rPr lang="en-US" sz="2400" dirty="0">
                <a:latin typeface="+mj-lt"/>
              </a:rPr>
              <a:t>: Summarize your findings, highlighting the main points.</a:t>
            </a:r>
          </a:p>
          <a:p>
            <a:r>
              <a:rPr lang="en-US" sz="2400" i="1" dirty="0">
                <a:latin typeface="+mj-lt"/>
              </a:rPr>
              <a:t>Example</a:t>
            </a:r>
            <a:r>
              <a:rPr lang="en-US" sz="2400" dirty="0">
                <a:latin typeface="+mj-lt"/>
              </a:rPr>
              <a:t>: In the discussion, you mention the rise of hybrid models combining Scrum with other methodologies.</a:t>
            </a:r>
          </a:p>
        </p:txBody>
      </p:sp>
    </p:spTree>
    <p:extLst>
      <p:ext uri="{BB962C8B-B14F-4D97-AF65-F5344CB8AC3E}">
        <p14:creationId xmlns:p14="http://schemas.microsoft.com/office/powerpoint/2010/main" val="2021368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63500"/>
            <a:ext cx="7552872" cy="7417415"/>
          </a:xfrm>
          <a:prstGeom prst="rect">
            <a:avLst/>
          </a:prstGeom>
          <a:noFill/>
        </p:spPr>
        <p:txBody>
          <a:bodyPr wrap="square">
            <a:spAutoFit/>
          </a:bodyPr>
          <a:lstStyle/>
          <a:p>
            <a:r>
              <a:rPr lang="en-US" sz="2800" b="1" dirty="0">
                <a:latin typeface="+mj-lt"/>
              </a:rPr>
              <a:t>Step 6: Reference List</a:t>
            </a:r>
          </a:p>
          <a:p>
            <a:pPr>
              <a:buFont typeface="+mj-lt"/>
              <a:buAutoNum type="arabicPeriod"/>
            </a:pPr>
            <a:r>
              <a:rPr lang="en-US" sz="2800" b="1" dirty="0">
                <a:latin typeface="+mj-lt"/>
              </a:rPr>
              <a:t> References</a:t>
            </a:r>
            <a:r>
              <a:rPr lang="en-US" sz="2800" dirty="0">
                <a:latin typeface="+mj-lt"/>
              </a:rPr>
              <a:t>: List all the sources cited in your paper using the Holmes Adapted Harvard referencing style. Ensure each reference includes a hyperlink to the full text.</a:t>
            </a:r>
          </a:p>
          <a:p>
            <a:r>
              <a:rPr lang="en-US" sz="2800" i="1" dirty="0">
                <a:latin typeface="+mj-lt"/>
              </a:rPr>
              <a:t>Example</a:t>
            </a:r>
            <a:r>
              <a:rPr lang="en-US" sz="2800" dirty="0">
                <a:latin typeface="+mj-lt"/>
              </a:rPr>
              <a:t>: Your reference list includes ten academic papers, properly cited and formatted.</a:t>
            </a:r>
          </a:p>
          <a:p>
            <a:r>
              <a:rPr lang="en-US" sz="2800" b="1" dirty="0">
                <a:latin typeface="+mj-lt"/>
              </a:rPr>
              <a:t>Step 7: Review and Submit</a:t>
            </a:r>
          </a:p>
          <a:p>
            <a:pPr>
              <a:buFont typeface="+mj-lt"/>
              <a:buAutoNum type="arabicPeriod"/>
            </a:pPr>
            <a:r>
              <a:rPr lang="en-US" sz="2800" b="1" dirty="0">
                <a:latin typeface="+mj-lt"/>
              </a:rPr>
              <a:t> Check Formatting</a:t>
            </a:r>
            <a:r>
              <a:rPr lang="en-US" sz="2800" dirty="0">
                <a:latin typeface="+mj-lt"/>
              </a:rPr>
              <a:t>: Ensure your document follows the format instructions (11-pt Calibri font, 2cm margins, section headings, page numbers).</a:t>
            </a:r>
          </a:p>
          <a:p>
            <a:pPr>
              <a:buFont typeface="+mj-lt"/>
              <a:buAutoNum type="arabicPeriod"/>
            </a:pPr>
            <a:r>
              <a:rPr lang="en-US" sz="2800" b="1" dirty="0">
                <a:latin typeface="+mj-lt"/>
              </a:rPr>
              <a:t> Proofread</a:t>
            </a:r>
            <a:r>
              <a:rPr lang="en-US" sz="2800" dirty="0">
                <a:latin typeface="+mj-lt"/>
              </a:rPr>
              <a:t>: Check for spelling and grammatical errors.</a:t>
            </a:r>
          </a:p>
          <a:p>
            <a:pPr>
              <a:buFont typeface="+mj-lt"/>
              <a:buAutoNum type="arabicPeriod"/>
            </a:pPr>
            <a:r>
              <a:rPr lang="en-US" sz="2800" b="1" dirty="0">
                <a:latin typeface="+mj-lt"/>
              </a:rPr>
              <a:t> Submission</a:t>
            </a:r>
            <a:r>
              <a:rPr lang="en-US" sz="2800" dirty="0">
                <a:latin typeface="+mj-lt"/>
              </a:rPr>
              <a:t>: Submit your assignment via Blackboard by the due date.</a:t>
            </a:r>
          </a:p>
          <a:p>
            <a:r>
              <a:rPr lang="en-US" sz="2800" i="1" dirty="0">
                <a:latin typeface="+mj-lt"/>
              </a:rPr>
              <a:t>Example</a:t>
            </a:r>
            <a:r>
              <a:rPr lang="en-US" sz="2800" dirty="0">
                <a:latin typeface="+mj-lt"/>
              </a:rPr>
              <a:t>: You save your document as "HI5030-12345678.docx" and submit it before the deadline.</a:t>
            </a:r>
          </a:p>
        </p:txBody>
      </p:sp>
    </p:spTree>
    <p:extLst>
      <p:ext uri="{BB962C8B-B14F-4D97-AF65-F5344CB8AC3E}">
        <p14:creationId xmlns:p14="http://schemas.microsoft.com/office/powerpoint/2010/main" val="1187423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63500"/>
            <a:ext cx="7552872" cy="10926068"/>
          </a:xfrm>
          <a:prstGeom prst="rect">
            <a:avLst/>
          </a:prstGeom>
          <a:noFill/>
        </p:spPr>
        <p:txBody>
          <a:bodyPr wrap="square">
            <a:spAutoFit/>
          </a:bodyPr>
          <a:lstStyle/>
          <a:p>
            <a:r>
              <a:rPr lang="en-US" sz="2200" b="1" dirty="0">
                <a:latin typeface="+mj-lt"/>
              </a:rPr>
              <a:t>Example of Individual Research Paper Sections</a:t>
            </a:r>
          </a:p>
          <a:p>
            <a:r>
              <a:rPr lang="en-US" sz="2200" i="1" dirty="0">
                <a:latin typeface="+mj-lt"/>
              </a:rPr>
              <a:t>Note: Below is a hypothetical example to illustrate each step without providing exact answers.</a:t>
            </a:r>
            <a:endParaRPr lang="en-US" sz="2200" dirty="0">
              <a:latin typeface="+mj-lt"/>
            </a:endParaRPr>
          </a:p>
          <a:p>
            <a:r>
              <a:rPr lang="en-US" sz="2200" b="1" dirty="0">
                <a:latin typeface="+mj-lt"/>
              </a:rPr>
              <a:t>Abstract</a:t>
            </a:r>
          </a:p>
          <a:p>
            <a:r>
              <a:rPr lang="en-US" sz="2200" dirty="0">
                <a:latin typeface="+mj-lt"/>
              </a:rPr>
              <a:t>"This paper explores the Scrum methodology, its key characteristics, and its application in modern software development. Through a review of current literature, the paper identifies the strengths and weaknesses of Scrum and suggests potential future adaptations."</a:t>
            </a:r>
          </a:p>
          <a:p>
            <a:r>
              <a:rPr lang="en-US" sz="2200" b="1" dirty="0">
                <a:latin typeface="+mj-lt"/>
              </a:rPr>
              <a:t>Introduction</a:t>
            </a:r>
          </a:p>
          <a:p>
            <a:r>
              <a:rPr lang="en-US" sz="2200" dirty="0">
                <a:latin typeface="+mj-lt"/>
              </a:rPr>
              <a:t>"Scrum is an Agile methodology that focuses on iterative progress through collaboration and flexibility. This introduction provides an overview of Scrum's development and its role in the software industry."</a:t>
            </a:r>
          </a:p>
          <a:p>
            <a:r>
              <a:rPr lang="en-US" sz="2200" b="1" dirty="0">
                <a:latin typeface="+mj-lt"/>
              </a:rPr>
              <a:t>Literature Review</a:t>
            </a:r>
          </a:p>
          <a:p>
            <a:r>
              <a:rPr lang="en-US" sz="2200" b="1" dirty="0">
                <a:latin typeface="+mj-lt"/>
              </a:rPr>
              <a:t>Overview of Scrum</a:t>
            </a:r>
            <a:r>
              <a:rPr lang="en-US" sz="2200" dirty="0">
                <a:latin typeface="+mj-lt"/>
              </a:rPr>
              <a:t>: "Scrum is defined by its emphasis on teamwork, accountability, and iterative progress towards a well-defined goal. Originating in the early 1990s, Scrum has become one of the most popular Agile methodologies."</a:t>
            </a:r>
          </a:p>
          <a:p>
            <a:r>
              <a:rPr lang="en-US" sz="2200" b="1" dirty="0">
                <a:latin typeface="+mj-lt"/>
              </a:rPr>
              <a:t>Characteristics and Implementation</a:t>
            </a:r>
            <a:r>
              <a:rPr lang="en-US" sz="2200" dirty="0">
                <a:latin typeface="+mj-lt"/>
              </a:rPr>
              <a:t>: "Scrum is characterized by its use of sprints, daily stand-up meetings, and roles such as Scrum Master and Product Owner. Implementation varies across organizations but follows a common framework aimed at delivering incremental value."</a:t>
            </a:r>
          </a:p>
          <a:p>
            <a:r>
              <a:rPr lang="en-US" sz="2200" b="1" dirty="0">
                <a:latin typeface="+mj-lt"/>
              </a:rPr>
              <a:t>System Analysis and Design Approach</a:t>
            </a:r>
            <a:r>
              <a:rPr lang="en-US" sz="2200" dirty="0">
                <a:latin typeface="+mj-lt"/>
              </a:rPr>
              <a:t>: "Scrum's approach to system analysis and design involves continuous feedback and adaptation, making it suitable for dynamic and complex projects."</a:t>
            </a:r>
          </a:p>
          <a:p>
            <a:r>
              <a:rPr lang="en-US" sz="2200" b="1" dirty="0">
                <a:latin typeface="+mj-lt"/>
              </a:rPr>
              <a:t>Strengths and Weaknesses</a:t>
            </a:r>
            <a:r>
              <a:rPr lang="en-US" sz="2200" dirty="0">
                <a:latin typeface="+mj-lt"/>
              </a:rPr>
              <a:t>: "Strengths of Scrum include increased flexibility, improved team communication, and faster delivery times. However, its weaknesses include challenges in large-scale implementation and dependency on team maturity."</a:t>
            </a:r>
          </a:p>
        </p:txBody>
      </p:sp>
    </p:spTree>
    <p:extLst>
      <p:ext uri="{BB962C8B-B14F-4D97-AF65-F5344CB8AC3E}">
        <p14:creationId xmlns:p14="http://schemas.microsoft.com/office/powerpoint/2010/main" val="3800806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7A28F-5260-B219-26D5-C3ACE56310AB}"/>
              </a:ext>
            </a:extLst>
          </p:cNvPr>
          <p:cNvSpPr txBox="1"/>
          <p:nvPr/>
        </p:nvSpPr>
        <p:spPr>
          <a:xfrm>
            <a:off x="3628" y="0"/>
            <a:ext cx="7552872" cy="8171468"/>
          </a:xfrm>
          <a:prstGeom prst="rect">
            <a:avLst/>
          </a:prstGeom>
          <a:noFill/>
        </p:spPr>
        <p:txBody>
          <a:bodyPr wrap="square">
            <a:spAutoFit/>
          </a:bodyPr>
          <a:lstStyle/>
          <a:p>
            <a:r>
              <a:rPr lang="en-US" sz="2500" b="1" dirty="0">
                <a:latin typeface="+mj-lt"/>
              </a:rPr>
              <a:t>Discussion</a:t>
            </a:r>
          </a:p>
          <a:p>
            <a:r>
              <a:rPr lang="en-US" sz="2500" dirty="0">
                <a:latin typeface="+mj-lt"/>
              </a:rPr>
              <a:t>"Future trends in Scrum involve its integration with other methodologies such as DevOps to enhance continuous delivery and integration. Additionally, adapting Scrum to fit various industries beyond software development is a growing area of interest."</a:t>
            </a:r>
          </a:p>
          <a:p>
            <a:r>
              <a:rPr lang="en-US" sz="2500" b="1" dirty="0">
                <a:latin typeface="+mj-lt"/>
              </a:rPr>
              <a:t>Conclusion</a:t>
            </a:r>
          </a:p>
          <a:p>
            <a:r>
              <a:rPr lang="en-US" sz="2500" dirty="0">
                <a:latin typeface="+mj-lt"/>
              </a:rPr>
              <a:t>"Scrum remains a vital methodology in the software development landscape. This paper has highlighted its key features, benefits, and areas for future improvement, demonstrating its continued relevance and adaptability.“</a:t>
            </a:r>
          </a:p>
          <a:p>
            <a:r>
              <a:rPr lang="en-US" sz="2500" b="1" dirty="0">
                <a:latin typeface="+mj-lt"/>
              </a:rPr>
              <a:t>References</a:t>
            </a:r>
          </a:p>
          <a:p>
            <a:pPr>
              <a:buFont typeface="+mj-lt"/>
              <a:buAutoNum type="arabicPeriod"/>
            </a:pPr>
            <a:r>
              <a:rPr lang="en-US" sz="2500" dirty="0">
                <a:latin typeface="+mj-lt"/>
              </a:rPr>
              <a:t> Smith, J., 2020. </a:t>
            </a:r>
            <a:r>
              <a:rPr lang="en-US" sz="2500" i="1" dirty="0">
                <a:latin typeface="+mj-lt"/>
              </a:rPr>
              <a:t>The Impact of Scrum on Project Management</a:t>
            </a:r>
            <a:r>
              <a:rPr lang="en-US" sz="2500" dirty="0">
                <a:latin typeface="+mj-lt"/>
              </a:rPr>
              <a:t>. Journal of Software Engineering, 15(3), pp.327-345. [Link to full text]</a:t>
            </a:r>
          </a:p>
          <a:p>
            <a:pPr>
              <a:buFont typeface="+mj-lt"/>
              <a:buAutoNum type="arabicPeriod"/>
            </a:pPr>
            <a:r>
              <a:rPr lang="en-US" sz="2500" dirty="0">
                <a:latin typeface="+mj-lt"/>
              </a:rPr>
              <a:t> Doe, A., 2021. </a:t>
            </a:r>
            <a:r>
              <a:rPr lang="en-US" sz="2500" i="1" dirty="0">
                <a:latin typeface="+mj-lt"/>
              </a:rPr>
              <a:t>Scrum in Practice: Case Studies and Analysis</a:t>
            </a:r>
            <a:r>
              <a:rPr lang="en-US" sz="2500" dirty="0">
                <a:latin typeface="+mj-lt"/>
              </a:rPr>
              <a:t>. International Journal of Information Systems, 22(4), pp.213-230. [Link to full text]</a:t>
            </a:r>
          </a:p>
          <a:p>
            <a:r>
              <a:rPr lang="en-US" sz="2500" dirty="0">
                <a:latin typeface="+mj-lt"/>
              </a:rPr>
              <a:t>Following these steps ensures you produce a well-organized and comprehensive individual research paper.</a:t>
            </a:r>
          </a:p>
        </p:txBody>
      </p:sp>
    </p:spTree>
    <p:extLst>
      <p:ext uri="{BB962C8B-B14F-4D97-AF65-F5344CB8AC3E}">
        <p14:creationId xmlns:p14="http://schemas.microsoft.com/office/powerpoint/2010/main" val="80935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4187300"/>
          </a:xfrm>
          <a:prstGeom prst="rect">
            <a:avLst/>
          </a:prstGeom>
        </p:spPr>
        <p:txBody>
          <a:bodyPr vert="horz" wrap="square" lIns="0" tIns="12700" rIns="0" bIns="0" rtlCol="0">
            <a:spAutoFit/>
          </a:bodyPr>
          <a:lstStyle/>
          <a:p>
            <a:pPr marL="191770" marR="6350" algn="just">
              <a:lnSpc>
                <a:spcPct val="143300"/>
              </a:lnSpc>
              <a:spcBef>
                <a:spcPts val="100"/>
              </a:spcBef>
            </a:pPr>
            <a:r>
              <a:rPr lang="en-US" sz="2400" dirty="0">
                <a:latin typeface="+mj-lt"/>
                <a:cs typeface="Times New Roman"/>
              </a:rPr>
              <a:t>Consider the implementation of a new public transportation ticketing system in Sydney. The planning phase involved assessing the needs of daily commuters, the analysis phase included gathering detailed user requirements, and the design phase developed user-friendly interfaces. The implementation and testing phases ensured the system was robust before full deployment.</a:t>
            </a:r>
            <a:endParaRPr sz="24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348197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681556" y="2352619"/>
            <a:ext cx="6373294" cy="3062377"/>
          </a:xfrm>
          <a:prstGeom prst="rect">
            <a:avLst/>
          </a:prstGeom>
        </p:spPr>
        <p:txBody>
          <a:bodyPr vert="horz" wrap="square" lIns="0" tIns="12700" rIns="0" bIns="0" rtlCol="0">
            <a:spAutoFit/>
          </a:bodyPr>
          <a:lstStyle/>
          <a:p>
            <a:pPr marL="12700">
              <a:lnSpc>
                <a:spcPct val="100000"/>
              </a:lnSpc>
              <a:spcBef>
                <a:spcPts val="100"/>
              </a:spcBef>
            </a:pPr>
            <a:r>
              <a:rPr sz="1100" dirty="0">
                <a:latin typeface="Times New Roman"/>
                <a:cs typeface="Times New Roman"/>
              </a:rPr>
              <a:t>Please</a:t>
            </a:r>
            <a:r>
              <a:rPr sz="1100" spc="-35" dirty="0">
                <a:latin typeface="Times New Roman"/>
                <a:cs typeface="Times New Roman"/>
              </a:rPr>
              <a:t> </a:t>
            </a:r>
            <a:r>
              <a:rPr sz="1100" dirty="0">
                <a:latin typeface="Times New Roman"/>
                <a:cs typeface="Times New Roman"/>
              </a:rPr>
              <a:t>answers</a:t>
            </a:r>
            <a:r>
              <a:rPr sz="1100" spc="-25" dirty="0">
                <a:latin typeface="Times New Roman"/>
                <a:cs typeface="Times New Roman"/>
              </a:rPr>
              <a:t> </a:t>
            </a:r>
            <a:r>
              <a:rPr sz="1100" dirty="0">
                <a:latin typeface="Times New Roman"/>
                <a:cs typeface="Times New Roman"/>
              </a:rPr>
              <a:t>the</a:t>
            </a:r>
            <a:r>
              <a:rPr sz="1100" spc="-25" dirty="0">
                <a:latin typeface="Times New Roman"/>
                <a:cs typeface="Times New Roman"/>
              </a:rPr>
              <a:t> </a:t>
            </a:r>
            <a:r>
              <a:rPr sz="1100" dirty="0">
                <a:latin typeface="Times New Roman"/>
                <a:cs typeface="Times New Roman"/>
              </a:rPr>
              <a:t>below</a:t>
            </a:r>
            <a:r>
              <a:rPr sz="1100" spc="-25" dirty="0">
                <a:latin typeface="Times New Roman"/>
                <a:cs typeface="Times New Roman"/>
              </a:rPr>
              <a:t> </a:t>
            </a:r>
            <a:r>
              <a:rPr sz="1100" dirty="0">
                <a:latin typeface="Times New Roman"/>
                <a:cs typeface="Times New Roman"/>
              </a:rPr>
              <a:t>tutorial</a:t>
            </a:r>
            <a:r>
              <a:rPr sz="1100" spc="-25" dirty="0">
                <a:latin typeface="Times New Roman"/>
                <a:cs typeface="Times New Roman"/>
              </a:rPr>
              <a:t> </a:t>
            </a:r>
            <a:r>
              <a:rPr sz="1100" dirty="0">
                <a:latin typeface="Times New Roman"/>
                <a:cs typeface="Times New Roman"/>
              </a:rPr>
              <a:t>questions.</a:t>
            </a:r>
            <a:r>
              <a:rPr sz="1100" spc="-20" dirty="0">
                <a:latin typeface="Times New Roman"/>
                <a:cs typeface="Times New Roman"/>
              </a:rPr>
              <a:t> </a:t>
            </a:r>
            <a:r>
              <a:rPr sz="1100" dirty="0">
                <a:latin typeface="Times New Roman"/>
                <a:cs typeface="Times New Roman"/>
              </a:rPr>
              <a:t>Please</a:t>
            </a:r>
            <a:r>
              <a:rPr sz="1100" spc="-25" dirty="0">
                <a:latin typeface="Times New Roman"/>
                <a:cs typeface="Times New Roman"/>
              </a:rPr>
              <a:t> </a:t>
            </a:r>
            <a:r>
              <a:rPr sz="1100" dirty="0">
                <a:latin typeface="Times New Roman"/>
                <a:cs typeface="Times New Roman"/>
              </a:rPr>
              <a:t>note</a:t>
            </a:r>
            <a:r>
              <a:rPr sz="1100" spc="-25" dirty="0">
                <a:latin typeface="Times New Roman"/>
                <a:cs typeface="Times New Roman"/>
              </a:rPr>
              <a:t> </a:t>
            </a:r>
            <a:r>
              <a:rPr sz="1100" dirty="0">
                <a:latin typeface="Times New Roman"/>
                <a:cs typeface="Times New Roman"/>
              </a:rPr>
              <a:t>all</a:t>
            </a:r>
            <a:r>
              <a:rPr sz="1100" spc="-25" dirty="0">
                <a:latin typeface="Times New Roman"/>
                <a:cs typeface="Times New Roman"/>
              </a:rPr>
              <a:t> </a:t>
            </a:r>
            <a:r>
              <a:rPr sz="1100" dirty="0">
                <a:latin typeface="Times New Roman"/>
                <a:cs typeface="Times New Roman"/>
              </a:rPr>
              <a:t>questions</a:t>
            </a:r>
            <a:r>
              <a:rPr sz="1100" spc="-25" dirty="0">
                <a:latin typeface="Times New Roman"/>
                <a:cs typeface="Times New Roman"/>
              </a:rPr>
              <a:t> </a:t>
            </a:r>
            <a:r>
              <a:rPr sz="1100" dirty="0">
                <a:latin typeface="Times New Roman"/>
                <a:cs typeface="Times New Roman"/>
              </a:rPr>
              <a:t>are</a:t>
            </a:r>
            <a:r>
              <a:rPr sz="1100" spc="-20" dirty="0">
                <a:latin typeface="Times New Roman"/>
                <a:cs typeface="Times New Roman"/>
              </a:rPr>
              <a:t> </a:t>
            </a:r>
            <a:r>
              <a:rPr sz="1100" spc="-10" dirty="0">
                <a:latin typeface="Times New Roman"/>
                <a:cs typeface="Times New Roman"/>
              </a:rPr>
              <a:t>compulsory.</a:t>
            </a:r>
            <a:endParaRPr sz="1100" dirty="0">
              <a:latin typeface="Times New Roman"/>
              <a:cs typeface="Times New Roman"/>
            </a:endParaRPr>
          </a:p>
          <a:p>
            <a:pPr>
              <a:lnSpc>
                <a:spcPct val="100000"/>
              </a:lnSpc>
              <a:spcBef>
                <a:spcPts val="1175"/>
              </a:spcBef>
            </a:pPr>
            <a:endParaRPr sz="1100" dirty="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Discussion</a:t>
            </a:r>
            <a:r>
              <a:rPr sz="1400" b="1" u="heavy" spc="-85"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Questions:</a:t>
            </a:r>
            <a:endParaRPr sz="1400" dirty="0">
              <a:latin typeface="Times New Roman"/>
              <a:cs typeface="Times New Roman"/>
            </a:endParaRPr>
          </a:p>
          <a:p>
            <a:pPr>
              <a:lnSpc>
                <a:spcPct val="100000"/>
              </a:lnSpc>
              <a:spcBef>
                <a:spcPts val="1065"/>
              </a:spcBef>
            </a:pPr>
            <a:endParaRPr sz="1400" dirty="0">
              <a:latin typeface="Times New Roman"/>
              <a:cs typeface="Times New Roman"/>
            </a:endParaRPr>
          </a:p>
          <a:p>
            <a:pPr marL="198120" indent="-185420">
              <a:lnSpc>
                <a:spcPct val="100000"/>
              </a:lnSpc>
              <a:buAutoNum type="arabicPeriod"/>
              <a:tabLst>
                <a:tab pos="198120" algn="l"/>
              </a:tabLst>
            </a:pPr>
            <a:r>
              <a:rPr sz="1100" b="1" dirty="0">
                <a:latin typeface="Times New Roman"/>
                <a:cs typeface="Times New Roman"/>
              </a:rPr>
              <a:t>List</a:t>
            </a:r>
            <a:r>
              <a:rPr sz="1100" b="1" spc="-20" dirty="0">
                <a:latin typeface="Times New Roman"/>
                <a:cs typeface="Times New Roman"/>
              </a:rPr>
              <a:t> </a:t>
            </a:r>
            <a:r>
              <a:rPr sz="1100" b="1" dirty="0">
                <a:latin typeface="Times New Roman"/>
                <a:cs typeface="Times New Roman"/>
              </a:rPr>
              <a:t>and</a:t>
            </a:r>
            <a:r>
              <a:rPr sz="1100" b="1" spc="-15" dirty="0">
                <a:latin typeface="Times New Roman"/>
                <a:cs typeface="Times New Roman"/>
              </a:rPr>
              <a:t> </a:t>
            </a:r>
            <a:r>
              <a:rPr sz="1100" b="1" dirty="0">
                <a:latin typeface="Times New Roman"/>
                <a:cs typeface="Times New Roman"/>
              </a:rPr>
              <a:t>briefly</a:t>
            </a:r>
            <a:r>
              <a:rPr sz="1100" b="1" spc="-20" dirty="0">
                <a:latin typeface="Times New Roman"/>
                <a:cs typeface="Times New Roman"/>
              </a:rPr>
              <a:t> </a:t>
            </a:r>
            <a:r>
              <a:rPr sz="1100" b="1" dirty="0">
                <a:latin typeface="Times New Roman"/>
                <a:cs typeface="Times New Roman"/>
              </a:rPr>
              <a:t>define</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seven</a:t>
            </a:r>
            <a:r>
              <a:rPr sz="1100" b="1" spc="-15" dirty="0">
                <a:latin typeface="Times New Roman"/>
                <a:cs typeface="Times New Roman"/>
              </a:rPr>
              <a:t> </a:t>
            </a:r>
            <a:r>
              <a:rPr sz="1100" b="1" dirty="0">
                <a:latin typeface="Times New Roman"/>
                <a:cs typeface="Times New Roman"/>
              </a:rPr>
              <a:t>phases</a:t>
            </a:r>
            <a:r>
              <a:rPr sz="1100" b="1" spc="-20" dirty="0">
                <a:latin typeface="Times New Roman"/>
                <a:cs typeface="Times New Roman"/>
              </a:rPr>
              <a:t> </a:t>
            </a:r>
            <a:r>
              <a:rPr sz="1100" b="1" dirty="0">
                <a:latin typeface="Times New Roman"/>
                <a:cs typeface="Times New Roman"/>
              </a:rPr>
              <a:t>of</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systems</a:t>
            </a:r>
            <a:r>
              <a:rPr sz="1100" b="1" spc="-15" dirty="0">
                <a:latin typeface="Times New Roman"/>
                <a:cs typeface="Times New Roman"/>
              </a:rPr>
              <a:t> </a:t>
            </a:r>
            <a:r>
              <a:rPr sz="1100" b="1" dirty="0">
                <a:latin typeface="Times New Roman"/>
                <a:cs typeface="Times New Roman"/>
              </a:rPr>
              <a:t>development</a:t>
            </a:r>
            <a:r>
              <a:rPr sz="1100" b="1" spc="-20" dirty="0">
                <a:latin typeface="Times New Roman"/>
                <a:cs typeface="Times New Roman"/>
              </a:rPr>
              <a:t> </a:t>
            </a:r>
            <a:r>
              <a:rPr sz="1100" b="1" dirty="0">
                <a:latin typeface="Times New Roman"/>
                <a:cs typeface="Times New Roman"/>
              </a:rPr>
              <a:t>life</a:t>
            </a:r>
            <a:r>
              <a:rPr sz="1100" b="1" spc="-15" dirty="0">
                <a:latin typeface="Times New Roman"/>
                <a:cs typeface="Times New Roman"/>
              </a:rPr>
              <a:t> </a:t>
            </a:r>
            <a:r>
              <a:rPr sz="1100" b="1" dirty="0">
                <a:latin typeface="Times New Roman"/>
                <a:cs typeface="Times New Roman"/>
              </a:rPr>
              <a:t>cycle</a:t>
            </a:r>
            <a:r>
              <a:rPr sz="1100" b="1" spc="-20" dirty="0">
                <a:latin typeface="Times New Roman"/>
                <a:cs typeface="Times New Roman"/>
              </a:rPr>
              <a:t> </a:t>
            </a:r>
            <a:r>
              <a:rPr sz="1100" b="1" spc="-10" dirty="0">
                <a:latin typeface="Times New Roman"/>
                <a:cs typeface="Times New Roman"/>
              </a:rPr>
              <a:t>(SDLC).</a:t>
            </a:r>
            <a:r>
              <a:rPr lang="en-US" sz="1100" b="1" spc="-10" dirty="0">
                <a:latin typeface="Times New Roman"/>
                <a:cs typeface="Times New Roman"/>
              </a:rPr>
              <a:t> (Overview of the Seven Phases of the Systems Development Life Cycle (SDLC))</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25" dirty="0">
                <a:latin typeface="Times New Roman"/>
                <a:cs typeface="Times New Roman"/>
              </a:rPr>
              <a:t> </a:t>
            </a:r>
            <a:r>
              <a:rPr sz="1100" b="1" dirty="0">
                <a:latin typeface="Times New Roman"/>
                <a:cs typeface="Times New Roman"/>
              </a:rPr>
              <a:t>are</a:t>
            </a:r>
            <a:r>
              <a:rPr sz="1100" b="1" spc="-20" dirty="0">
                <a:latin typeface="Times New Roman"/>
                <a:cs typeface="Times New Roman"/>
              </a:rPr>
              <a:t> </a:t>
            </a:r>
            <a:r>
              <a:rPr sz="1100" b="1" dirty="0">
                <a:latin typeface="Times New Roman"/>
                <a:cs typeface="Times New Roman"/>
              </a:rPr>
              <a:t>CASE</a:t>
            </a:r>
            <a:r>
              <a:rPr sz="1100" b="1" spc="-20" dirty="0">
                <a:latin typeface="Times New Roman"/>
                <a:cs typeface="Times New Roman"/>
              </a:rPr>
              <a:t> </a:t>
            </a:r>
            <a:r>
              <a:rPr sz="1100" b="1" dirty="0">
                <a:latin typeface="Times New Roman"/>
                <a:cs typeface="Times New Roman"/>
              </a:rPr>
              <a:t>tools</a:t>
            </a:r>
            <a:r>
              <a:rPr sz="1100" b="1" spc="-20" dirty="0">
                <a:latin typeface="Times New Roman"/>
                <a:cs typeface="Times New Roman"/>
              </a:rPr>
              <a:t> </a:t>
            </a:r>
            <a:r>
              <a:rPr sz="1100" b="1" dirty="0">
                <a:latin typeface="Times New Roman"/>
                <a:cs typeface="Times New Roman"/>
              </a:rPr>
              <a:t>used</a:t>
            </a:r>
            <a:r>
              <a:rPr sz="1100" b="1" spc="-20" dirty="0">
                <a:latin typeface="Times New Roman"/>
                <a:cs typeface="Times New Roman"/>
              </a:rPr>
              <a:t> for?</a:t>
            </a:r>
            <a:r>
              <a:rPr lang="en-US" sz="1100" b="1" spc="-20" dirty="0">
                <a:latin typeface="Times New Roman"/>
                <a:cs typeface="Times New Roman"/>
              </a:rPr>
              <a:t> (Understanding the Uses of CASE Tools)</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20" dirty="0">
                <a:latin typeface="Times New Roman"/>
                <a:cs typeface="Times New Roman"/>
              </a:rPr>
              <a:t> </a:t>
            </a:r>
            <a:r>
              <a:rPr sz="1100" b="1" dirty="0">
                <a:latin typeface="Times New Roman"/>
                <a:cs typeface="Times New Roman"/>
              </a:rPr>
              <a:t>are</a:t>
            </a:r>
            <a:r>
              <a:rPr sz="1100" b="1" spc="-15" dirty="0">
                <a:latin typeface="Times New Roman"/>
                <a:cs typeface="Times New Roman"/>
              </a:rPr>
              <a:t> </a:t>
            </a:r>
            <a:r>
              <a:rPr sz="1100" b="1" dirty="0">
                <a:latin typeface="Times New Roman"/>
                <a:cs typeface="Times New Roman"/>
              </a:rPr>
              <a:t>the</a:t>
            </a:r>
            <a:r>
              <a:rPr sz="1100" b="1" spc="-20" dirty="0">
                <a:latin typeface="Times New Roman"/>
                <a:cs typeface="Times New Roman"/>
              </a:rPr>
              <a:t> </a:t>
            </a:r>
            <a:r>
              <a:rPr sz="1100" b="1" dirty="0">
                <a:latin typeface="Times New Roman"/>
                <a:cs typeface="Times New Roman"/>
              </a:rPr>
              <a:t>stages</a:t>
            </a:r>
            <a:r>
              <a:rPr sz="1100" b="1" spc="-15" dirty="0">
                <a:latin typeface="Times New Roman"/>
                <a:cs typeface="Times New Roman"/>
              </a:rPr>
              <a:t> </a:t>
            </a:r>
            <a:r>
              <a:rPr sz="1100" b="1" dirty="0">
                <a:latin typeface="Times New Roman"/>
                <a:cs typeface="Times New Roman"/>
              </a:rPr>
              <a:t>in</a:t>
            </a:r>
            <a:r>
              <a:rPr sz="1100" b="1" spc="-20" dirty="0">
                <a:latin typeface="Times New Roman"/>
                <a:cs typeface="Times New Roman"/>
              </a:rPr>
              <a:t> </a:t>
            </a:r>
            <a:r>
              <a:rPr sz="1100" b="1" dirty="0">
                <a:latin typeface="Times New Roman"/>
                <a:cs typeface="Times New Roman"/>
              </a:rPr>
              <a:t>agile</a:t>
            </a:r>
            <a:r>
              <a:rPr sz="1100" b="1" spc="-20" dirty="0">
                <a:latin typeface="Times New Roman"/>
                <a:cs typeface="Times New Roman"/>
              </a:rPr>
              <a:t> </a:t>
            </a:r>
            <a:r>
              <a:rPr sz="1100" b="1" spc="-10" dirty="0">
                <a:latin typeface="Times New Roman"/>
                <a:cs typeface="Times New Roman"/>
              </a:rPr>
              <a:t>development?</a:t>
            </a:r>
            <a:r>
              <a:rPr lang="en-US" sz="1100" b="1" spc="-10" dirty="0">
                <a:latin typeface="Times New Roman"/>
                <a:cs typeface="Times New Roman"/>
              </a:rPr>
              <a:t> (Stages of Agile Development)</a:t>
            </a:r>
            <a:endParaRPr sz="1100" dirty="0">
              <a:latin typeface="Times New Roman"/>
              <a:cs typeface="Times New Roman"/>
            </a:endParaRPr>
          </a:p>
          <a:p>
            <a:pPr marL="198120" indent="-185420">
              <a:lnSpc>
                <a:spcPct val="100000"/>
              </a:lnSpc>
              <a:spcBef>
                <a:spcPts val="580"/>
              </a:spcBef>
              <a:buAutoNum type="arabicPeriod"/>
              <a:tabLst>
                <a:tab pos="198120" algn="l"/>
              </a:tabLst>
            </a:pPr>
            <a:r>
              <a:rPr sz="1100" b="1" dirty="0">
                <a:latin typeface="Times New Roman"/>
                <a:cs typeface="Times New Roman"/>
              </a:rPr>
              <a:t>Define</a:t>
            </a:r>
            <a:r>
              <a:rPr sz="1100" b="1" spc="-20" dirty="0">
                <a:latin typeface="Times New Roman"/>
                <a:cs typeface="Times New Roman"/>
              </a:rPr>
              <a:t> </a:t>
            </a:r>
            <a:r>
              <a:rPr sz="1100" b="1" dirty="0">
                <a:latin typeface="Times New Roman"/>
                <a:cs typeface="Times New Roman"/>
              </a:rPr>
              <a:t>term</a:t>
            </a:r>
            <a:r>
              <a:rPr sz="1100" b="1" spc="-20" dirty="0">
                <a:latin typeface="Times New Roman"/>
                <a:cs typeface="Times New Roman"/>
              </a:rPr>
              <a:t> </a:t>
            </a:r>
            <a:r>
              <a:rPr sz="1100" b="1" spc="-10" dirty="0">
                <a:latin typeface="Times New Roman"/>
                <a:cs typeface="Times New Roman"/>
              </a:rPr>
              <a:t>object-</a:t>
            </a:r>
            <a:r>
              <a:rPr sz="1100" b="1" dirty="0">
                <a:latin typeface="Times New Roman"/>
                <a:cs typeface="Times New Roman"/>
              </a:rPr>
              <a:t>oriented</a:t>
            </a:r>
            <a:r>
              <a:rPr sz="1100" b="1" spc="-20" dirty="0">
                <a:latin typeface="Times New Roman"/>
                <a:cs typeface="Times New Roman"/>
              </a:rPr>
              <a:t> </a:t>
            </a:r>
            <a:r>
              <a:rPr sz="1100" b="1" dirty="0">
                <a:latin typeface="Times New Roman"/>
                <a:cs typeface="Times New Roman"/>
              </a:rPr>
              <a:t>analysis</a:t>
            </a:r>
            <a:r>
              <a:rPr sz="1100" b="1" spc="-15" dirty="0">
                <a:latin typeface="Times New Roman"/>
                <a:cs typeface="Times New Roman"/>
              </a:rPr>
              <a:t> </a:t>
            </a:r>
            <a:r>
              <a:rPr sz="1100" b="1" dirty="0">
                <a:latin typeface="Times New Roman"/>
                <a:cs typeface="Times New Roman"/>
              </a:rPr>
              <a:t>and</a:t>
            </a:r>
            <a:r>
              <a:rPr sz="1100" b="1" spc="-20" dirty="0">
                <a:latin typeface="Times New Roman"/>
                <a:cs typeface="Times New Roman"/>
              </a:rPr>
              <a:t> </a:t>
            </a:r>
            <a:r>
              <a:rPr sz="1100" b="1" spc="-10" dirty="0">
                <a:latin typeface="Times New Roman"/>
                <a:cs typeface="Times New Roman"/>
              </a:rPr>
              <a:t>design.</a:t>
            </a:r>
            <a:r>
              <a:rPr lang="en-US" sz="1100" b="1" spc="-10" dirty="0">
                <a:latin typeface="Times New Roman"/>
                <a:cs typeface="Times New Roman"/>
              </a:rPr>
              <a:t> (Introduction to Object-Oriented Analysis and Design)</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0" dirty="0">
                <a:latin typeface="Times New Roman"/>
                <a:cs typeface="Times New Roman"/>
              </a:rPr>
              <a:t> </a:t>
            </a:r>
            <a:r>
              <a:rPr sz="1100" b="1" dirty="0">
                <a:latin typeface="Times New Roman"/>
                <a:cs typeface="Times New Roman"/>
              </a:rPr>
              <a:t>is</a:t>
            </a:r>
            <a:r>
              <a:rPr sz="1100" b="1" spc="-10" dirty="0">
                <a:latin typeface="Times New Roman"/>
                <a:cs typeface="Times New Roman"/>
              </a:rPr>
              <a:t> </a:t>
            </a:r>
            <a:r>
              <a:rPr sz="1100" b="1" spc="-20" dirty="0">
                <a:latin typeface="Times New Roman"/>
                <a:cs typeface="Times New Roman"/>
              </a:rPr>
              <a:t>UML?</a:t>
            </a:r>
            <a:r>
              <a:rPr lang="en-US" sz="1100" b="1" spc="-20" dirty="0">
                <a:latin typeface="Times New Roman"/>
                <a:cs typeface="Times New Roman"/>
              </a:rPr>
              <a:t> (Understanding Unified Modeling Language (UML))</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0" dirty="0">
                <a:latin typeface="Times New Roman"/>
                <a:cs typeface="Times New Roman"/>
              </a:rPr>
              <a:t> </a:t>
            </a:r>
            <a:r>
              <a:rPr sz="1100" b="1" dirty="0">
                <a:latin typeface="Times New Roman"/>
                <a:cs typeface="Times New Roman"/>
              </a:rPr>
              <a:t>is</a:t>
            </a:r>
            <a:r>
              <a:rPr sz="1100" b="1" spc="-5" dirty="0">
                <a:latin typeface="Times New Roman"/>
                <a:cs typeface="Times New Roman"/>
              </a:rPr>
              <a:t> </a:t>
            </a:r>
            <a:r>
              <a:rPr sz="1100" b="1" spc="-10" dirty="0">
                <a:latin typeface="Times New Roman"/>
                <a:cs typeface="Times New Roman"/>
              </a:rPr>
              <a:t>open-</a:t>
            </a:r>
            <a:r>
              <a:rPr sz="1100" b="1" dirty="0">
                <a:latin typeface="Times New Roman"/>
                <a:cs typeface="Times New Roman"/>
              </a:rPr>
              <a:t>source</a:t>
            </a:r>
            <a:r>
              <a:rPr sz="1100" b="1" spc="-5" dirty="0">
                <a:latin typeface="Times New Roman"/>
                <a:cs typeface="Times New Roman"/>
              </a:rPr>
              <a:t> </a:t>
            </a:r>
            <a:r>
              <a:rPr sz="1100" b="1" spc="-10" dirty="0">
                <a:latin typeface="Times New Roman"/>
                <a:cs typeface="Times New Roman"/>
              </a:rPr>
              <a:t>software?</a:t>
            </a:r>
            <a:r>
              <a:rPr lang="en-US" sz="1100" b="1" spc="-10" dirty="0">
                <a:latin typeface="Times New Roman"/>
                <a:cs typeface="Times New Roman"/>
              </a:rPr>
              <a:t> (Exploring Open-Source Software)</a:t>
            </a:r>
            <a:endParaRPr sz="1100" dirty="0">
              <a:latin typeface="Times New Roman"/>
              <a:cs typeface="Times New Roman"/>
            </a:endParaRPr>
          </a:p>
          <a:p>
            <a:pPr marL="198120" indent="-185420">
              <a:lnSpc>
                <a:spcPct val="100000"/>
              </a:lnSpc>
              <a:spcBef>
                <a:spcPts val="575"/>
              </a:spcBef>
              <a:buAutoNum type="arabicPeriod"/>
              <a:tabLst>
                <a:tab pos="198120" algn="l"/>
              </a:tabLst>
            </a:pPr>
            <a:r>
              <a:rPr sz="1100" b="1" dirty="0">
                <a:latin typeface="Times New Roman"/>
                <a:cs typeface="Times New Roman"/>
              </a:rPr>
              <a:t>What</a:t>
            </a:r>
            <a:r>
              <a:rPr sz="1100" b="1" spc="-15" dirty="0">
                <a:latin typeface="Times New Roman"/>
                <a:cs typeface="Times New Roman"/>
              </a:rPr>
              <a:t> </a:t>
            </a:r>
            <a:r>
              <a:rPr sz="1100" b="1" dirty="0">
                <a:latin typeface="Times New Roman"/>
                <a:cs typeface="Times New Roman"/>
              </a:rPr>
              <a:t>is</a:t>
            </a:r>
            <a:r>
              <a:rPr sz="1100" b="1" spc="-15" dirty="0">
                <a:latin typeface="Times New Roman"/>
                <a:cs typeface="Times New Roman"/>
              </a:rPr>
              <a:t> </a:t>
            </a:r>
            <a:r>
              <a:rPr sz="1100" b="1" dirty="0">
                <a:latin typeface="Times New Roman"/>
                <a:cs typeface="Times New Roman"/>
              </a:rPr>
              <a:t>the</a:t>
            </a:r>
            <a:r>
              <a:rPr sz="1100" b="1" spc="-10" dirty="0">
                <a:latin typeface="Times New Roman"/>
                <a:cs typeface="Times New Roman"/>
              </a:rPr>
              <a:t> </a:t>
            </a:r>
            <a:r>
              <a:rPr sz="1100" b="1" dirty="0">
                <a:latin typeface="Times New Roman"/>
                <a:cs typeface="Times New Roman"/>
              </a:rPr>
              <a:t>role</a:t>
            </a:r>
            <a:r>
              <a:rPr sz="1100" b="1" spc="-15" dirty="0">
                <a:latin typeface="Times New Roman"/>
                <a:cs typeface="Times New Roman"/>
              </a:rPr>
              <a:t> </a:t>
            </a:r>
            <a:r>
              <a:rPr sz="1100" b="1" dirty="0">
                <a:latin typeface="Times New Roman"/>
                <a:cs typeface="Times New Roman"/>
              </a:rPr>
              <a:t>of</a:t>
            </a:r>
            <a:r>
              <a:rPr sz="1100" b="1" spc="-10" dirty="0">
                <a:latin typeface="Times New Roman"/>
                <a:cs typeface="Times New Roman"/>
              </a:rPr>
              <a:t> </a:t>
            </a:r>
            <a:r>
              <a:rPr sz="1100" b="1" dirty="0">
                <a:latin typeface="Times New Roman"/>
                <a:cs typeface="Times New Roman"/>
              </a:rPr>
              <a:t>a</a:t>
            </a:r>
            <a:r>
              <a:rPr sz="1100" b="1" spc="-15" dirty="0">
                <a:latin typeface="Times New Roman"/>
                <a:cs typeface="Times New Roman"/>
              </a:rPr>
              <a:t> </a:t>
            </a:r>
            <a:r>
              <a:rPr sz="1100" b="1" dirty="0">
                <a:latin typeface="Times New Roman"/>
                <a:cs typeface="Times New Roman"/>
              </a:rPr>
              <a:t>systems</a:t>
            </a:r>
            <a:r>
              <a:rPr sz="1100" b="1" spc="-10" dirty="0">
                <a:latin typeface="Times New Roman"/>
                <a:cs typeface="Times New Roman"/>
              </a:rPr>
              <a:t> </a:t>
            </a:r>
            <a:r>
              <a:rPr sz="1100" b="1" dirty="0">
                <a:latin typeface="Times New Roman"/>
                <a:cs typeface="Times New Roman"/>
              </a:rPr>
              <a:t>analyst</a:t>
            </a:r>
            <a:r>
              <a:rPr sz="1100" b="1" spc="-15" dirty="0">
                <a:latin typeface="Times New Roman"/>
                <a:cs typeface="Times New Roman"/>
              </a:rPr>
              <a:t> </a:t>
            </a:r>
            <a:r>
              <a:rPr sz="1100" b="1" dirty="0">
                <a:latin typeface="Times New Roman"/>
                <a:cs typeface="Times New Roman"/>
              </a:rPr>
              <a:t>in</a:t>
            </a:r>
            <a:r>
              <a:rPr sz="1100" b="1" spc="-10" dirty="0">
                <a:latin typeface="Times New Roman"/>
                <a:cs typeface="Times New Roman"/>
              </a:rPr>
              <a:t> </a:t>
            </a:r>
            <a:r>
              <a:rPr sz="1100" b="1" dirty="0">
                <a:latin typeface="Times New Roman"/>
                <a:cs typeface="Times New Roman"/>
              </a:rPr>
              <a:t>the</a:t>
            </a:r>
            <a:r>
              <a:rPr sz="1100" b="1" spc="-15" dirty="0">
                <a:latin typeface="Times New Roman"/>
                <a:cs typeface="Times New Roman"/>
              </a:rPr>
              <a:t> </a:t>
            </a:r>
            <a:r>
              <a:rPr sz="1100" b="1" dirty="0">
                <a:latin typeface="Times New Roman"/>
                <a:cs typeface="Times New Roman"/>
              </a:rPr>
              <a:t>development</a:t>
            </a:r>
            <a:r>
              <a:rPr sz="1100" b="1" spc="-15" dirty="0">
                <a:latin typeface="Times New Roman"/>
                <a:cs typeface="Times New Roman"/>
              </a:rPr>
              <a:t> </a:t>
            </a:r>
            <a:r>
              <a:rPr sz="1100" b="1" dirty="0">
                <a:latin typeface="Times New Roman"/>
                <a:cs typeface="Times New Roman"/>
              </a:rPr>
              <a:t>of</a:t>
            </a:r>
            <a:r>
              <a:rPr sz="1100" b="1" spc="-10" dirty="0">
                <a:latin typeface="Times New Roman"/>
                <a:cs typeface="Times New Roman"/>
              </a:rPr>
              <a:t> open-</a:t>
            </a:r>
            <a:r>
              <a:rPr sz="1100" b="1" dirty="0">
                <a:latin typeface="Times New Roman"/>
                <a:cs typeface="Times New Roman"/>
              </a:rPr>
              <a:t>source</a:t>
            </a:r>
            <a:r>
              <a:rPr sz="1100" b="1" spc="-15" dirty="0">
                <a:latin typeface="Times New Roman"/>
                <a:cs typeface="Times New Roman"/>
              </a:rPr>
              <a:t> </a:t>
            </a:r>
            <a:r>
              <a:rPr sz="1100" b="1" spc="-10" dirty="0">
                <a:latin typeface="Times New Roman"/>
                <a:cs typeface="Times New Roman"/>
              </a:rPr>
              <a:t>software?</a:t>
            </a:r>
            <a:r>
              <a:rPr lang="en-US" sz="1100" b="1" spc="-10" dirty="0">
                <a:latin typeface="Times New Roman"/>
                <a:cs typeface="Times New Roman"/>
              </a:rPr>
              <a:t> (The Role of Systems Analysts in Open-Source Software Development)</a:t>
            </a:r>
            <a:endParaRPr sz="1100" dirty="0">
              <a:latin typeface="Times New Roman"/>
              <a:cs typeface="Times New Roman"/>
            </a:endParaRPr>
          </a:p>
        </p:txBody>
      </p:sp>
      <p:sp>
        <p:nvSpPr>
          <p:cNvPr id="7" name="object 7"/>
          <p:cNvSpPr txBox="1"/>
          <p:nvPr/>
        </p:nvSpPr>
        <p:spPr>
          <a:xfrm>
            <a:off x="681556" y="5653603"/>
            <a:ext cx="5877560" cy="4089400"/>
          </a:xfrm>
          <a:prstGeom prst="rect">
            <a:avLst/>
          </a:prstGeom>
        </p:spPr>
        <p:txBody>
          <a:bodyPr vert="horz" wrap="square" lIns="0" tIns="12700" rIns="0" bIns="0" rtlCol="0">
            <a:spAutoFit/>
          </a:bodyPr>
          <a:lstStyle/>
          <a:p>
            <a:pPr marL="191770" marR="6350" algn="just">
              <a:lnSpc>
                <a:spcPct val="143300"/>
              </a:lnSpc>
              <a:spcBef>
                <a:spcPts val="100"/>
              </a:spcBef>
            </a:pPr>
            <a:r>
              <a:rPr sz="1200" b="1" dirty="0">
                <a:latin typeface="Times New Roman"/>
                <a:cs typeface="Times New Roman"/>
              </a:rPr>
              <a:t>The</a:t>
            </a:r>
            <a:r>
              <a:rPr sz="1200" b="1" spc="160" dirty="0">
                <a:latin typeface="Times New Roman"/>
                <a:cs typeface="Times New Roman"/>
              </a:rPr>
              <a:t> </a:t>
            </a:r>
            <a:r>
              <a:rPr sz="1200" b="1" dirty="0">
                <a:latin typeface="Times New Roman"/>
                <a:cs typeface="Times New Roman"/>
              </a:rPr>
              <a:t>following</a:t>
            </a:r>
            <a:r>
              <a:rPr sz="1200" b="1" spc="165" dirty="0">
                <a:latin typeface="Times New Roman"/>
                <a:cs typeface="Times New Roman"/>
              </a:rPr>
              <a:t> </a:t>
            </a:r>
            <a:r>
              <a:rPr lang="en-US" sz="1200" b="1" dirty="0">
                <a:latin typeface="Times New Roman"/>
                <a:cs typeface="Times New Roman"/>
              </a:rPr>
              <a:t>case</a:t>
            </a:r>
            <a:r>
              <a:rPr sz="1200" b="1" spc="165" dirty="0">
                <a:latin typeface="Times New Roman"/>
                <a:cs typeface="Times New Roman"/>
              </a:rPr>
              <a:t> </a:t>
            </a:r>
            <a:r>
              <a:rPr sz="1200" b="1" dirty="0">
                <a:latin typeface="Times New Roman"/>
                <a:cs typeface="Times New Roman"/>
              </a:rPr>
              <a:t>studies</a:t>
            </a:r>
            <a:r>
              <a:rPr sz="1200" b="1" spc="165" dirty="0">
                <a:latin typeface="Times New Roman"/>
                <a:cs typeface="Times New Roman"/>
              </a:rPr>
              <a:t> </a:t>
            </a:r>
            <a:r>
              <a:rPr sz="1200" b="1" dirty="0">
                <a:latin typeface="Times New Roman"/>
                <a:cs typeface="Times New Roman"/>
              </a:rPr>
              <a:t>will</a:t>
            </a:r>
            <a:r>
              <a:rPr sz="1200" b="1" spc="165" dirty="0">
                <a:latin typeface="Times New Roman"/>
                <a:cs typeface="Times New Roman"/>
              </a:rPr>
              <a:t> </a:t>
            </a:r>
            <a:r>
              <a:rPr sz="1200" b="1" dirty="0">
                <a:latin typeface="Times New Roman"/>
                <a:cs typeface="Times New Roman"/>
              </a:rPr>
              <a:t>continue</a:t>
            </a:r>
            <a:r>
              <a:rPr sz="1200" b="1" spc="165" dirty="0">
                <a:latin typeface="Times New Roman"/>
                <a:cs typeface="Times New Roman"/>
              </a:rPr>
              <a:t> </a:t>
            </a:r>
            <a:r>
              <a:rPr sz="1200" b="1" dirty="0">
                <a:latin typeface="Times New Roman"/>
                <a:cs typeface="Times New Roman"/>
              </a:rPr>
              <a:t>throughout</a:t>
            </a:r>
            <a:r>
              <a:rPr sz="1200" b="1" spc="165" dirty="0">
                <a:latin typeface="Times New Roman"/>
                <a:cs typeface="Times New Roman"/>
              </a:rPr>
              <a:t> </a:t>
            </a:r>
            <a:r>
              <a:rPr sz="1200" b="1" dirty="0">
                <a:latin typeface="Times New Roman"/>
                <a:cs typeface="Times New Roman"/>
              </a:rPr>
              <a:t>this</a:t>
            </a:r>
            <a:r>
              <a:rPr sz="1200" b="1" spc="165" dirty="0">
                <a:latin typeface="Times New Roman"/>
                <a:cs typeface="Times New Roman"/>
              </a:rPr>
              <a:t> </a:t>
            </a:r>
            <a:r>
              <a:rPr sz="1200" b="1" dirty="0">
                <a:latin typeface="Times New Roman"/>
                <a:cs typeface="Times New Roman"/>
              </a:rPr>
              <a:t>teaching</a:t>
            </a:r>
            <a:r>
              <a:rPr sz="1200" b="1" spc="160" dirty="0">
                <a:latin typeface="Times New Roman"/>
                <a:cs typeface="Times New Roman"/>
              </a:rPr>
              <a:t> </a:t>
            </a:r>
            <a:r>
              <a:rPr sz="1200" b="1" dirty="0">
                <a:latin typeface="Times New Roman"/>
                <a:cs typeface="Times New Roman"/>
              </a:rPr>
              <a:t>period.</a:t>
            </a:r>
            <a:r>
              <a:rPr sz="1200" b="1" spc="165" dirty="0">
                <a:latin typeface="Times New Roman"/>
                <a:cs typeface="Times New Roman"/>
              </a:rPr>
              <a:t> </a:t>
            </a:r>
            <a:r>
              <a:rPr sz="1200" b="1" spc="-10" dirty="0">
                <a:latin typeface="Times New Roman"/>
                <a:cs typeface="Times New Roman"/>
              </a:rPr>
              <a:t>Therefore, </a:t>
            </a:r>
            <a:r>
              <a:rPr sz="1200" b="1" dirty="0">
                <a:latin typeface="Times New Roman"/>
                <a:cs typeface="Times New Roman"/>
              </a:rPr>
              <a:t>please</a:t>
            </a:r>
            <a:r>
              <a:rPr sz="1200" b="1" spc="-5" dirty="0">
                <a:latin typeface="Times New Roman"/>
                <a:cs typeface="Times New Roman"/>
              </a:rPr>
              <a:t> </a:t>
            </a:r>
            <a:r>
              <a:rPr sz="1200" b="1" dirty="0">
                <a:latin typeface="Times New Roman"/>
                <a:cs typeface="Times New Roman"/>
              </a:rPr>
              <a:t>be</a:t>
            </a:r>
            <a:r>
              <a:rPr sz="1200" b="1" spc="-10" dirty="0">
                <a:latin typeface="Times New Roman"/>
                <a:cs typeface="Times New Roman"/>
              </a:rPr>
              <a:t> familiarize </a:t>
            </a:r>
            <a:r>
              <a:rPr sz="1200" b="1" dirty="0">
                <a:latin typeface="Times New Roman"/>
                <a:cs typeface="Times New Roman"/>
              </a:rPr>
              <a:t>with</a:t>
            </a:r>
            <a:r>
              <a:rPr sz="1200" b="1" spc="-5" dirty="0">
                <a:latin typeface="Times New Roman"/>
                <a:cs typeface="Times New Roman"/>
              </a:rPr>
              <a:t> </a:t>
            </a:r>
            <a:r>
              <a:rPr sz="1200" b="1" dirty="0">
                <a:latin typeface="Times New Roman"/>
                <a:cs typeface="Times New Roman"/>
              </a:rPr>
              <a:t>this</a:t>
            </a:r>
            <a:r>
              <a:rPr sz="1200" b="1" spc="-5" dirty="0">
                <a:latin typeface="Times New Roman"/>
                <a:cs typeface="Times New Roman"/>
              </a:rPr>
              <a:t> </a:t>
            </a:r>
            <a:r>
              <a:rPr sz="1200" b="1" spc="-10" dirty="0">
                <a:latin typeface="Times New Roman"/>
                <a:cs typeface="Times New Roman"/>
              </a:rPr>
              <a:t>scenarios.</a:t>
            </a:r>
            <a:endParaRPr sz="1200" dirty="0">
              <a:latin typeface="Times New Roman"/>
              <a:cs typeface="Times New Roman"/>
            </a:endParaRPr>
          </a:p>
          <a:p>
            <a:pPr>
              <a:lnSpc>
                <a:spcPct val="100000"/>
              </a:lnSpc>
              <a:spcBef>
                <a:spcPts val="1105"/>
              </a:spcBef>
            </a:pPr>
            <a:endParaRPr sz="1200" dirty="0">
              <a:latin typeface="Times New Roman"/>
              <a:cs typeface="Times New Roman"/>
            </a:endParaRPr>
          </a:p>
          <a:p>
            <a:pPr marL="12700">
              <a:lnSpc>
                <a:spcPct val="100000"/>
              </a:lnSpc>
            </a:pPr>
            <a:r>
              <a:rPr sz="1400" b="1" u="heavy" dirty="0">
                <a:uFill>
                  <a:solidFill>
                    <a:srgbClr val="000000"/>
                  </a:solidFill>
                </a:uFill>
                <a:latin typeface="Times New Roman"/>
                <a:cs typeface="Times New Roman"/>
              </a:rPr>
              <a:t>Running</a:t>
            </a:r>
            <a:r>
              <a:rPr sz="1400" b="1" u="heavy" spc="-45" dirty="0">
                <a:uFill>
                  <a:solidFill>
                    <a:srgbClr val="000000"/>
                  </a:solidFill>
                </a:uFill>
                <a:latin typeface="Times New Roman"/>
                <a:cs typeface="Times New Roman"/>
              </a:rPr>
              <a:t> </a:t>
            </a:r>
            <a:r>
              <a:rPr sz="1400" b="1" u="heavy" dirty="0">
                <a:uFill>
                  <a:solidFill>
                    <a:srgbClr val="000000"/>
                  </a:solidFill>
                </a:uFill>
                <a:latin typeface="Times New Roman"/>
                <a:cs typeface="Times New Roman"/>
              </a:rPr>
              <a:t>Case</a:t>
            </a:r>
            <a:r>
              <a:rPr sz="1400" b="1" u="heavy" spc="-40"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Study:</a:t>
            </a:r>
            <a:endParaRPr sz="1400" dirty="0">
              <a:latin typeface="Times New Roman"/>
              <a:cs typeface="Times New Roman"/>
            </a:endParaRPr>
          </a:p>
          <a:p>
            <a:pPr marL="191770" algn="just">
              <a:lnSpc>
                <a:spcPct val="100000"/>
              </a:lnSpc>
              <a:spcBef>
                <a:spcPts val="1340"/>
              </a:spcBef>
            </a:pPr>
            <a:r>
              <a:rPr sz="1600" dirty="0">
                <a:latin typeface="Times New Roman"/>
                <a:cs typeface="Times New Roman"/>
              </a:rPr>
              <a:t>Central</a:t>
            </a:r>
            <a:r>
              <a:rPr sz="1600" spc="-55" dirty="0">
                <a:latin typeface="Times New Roman"/>
                <a:cs typeface="Times New Roman"/>
              </a:rPr>
              <a:t> </a:t>
            </a:r>
            <a:r>
              <a:rPr sz="1600" dirty="0">
                <a:latin typeface="Times New Roman"/>
                <a:cs typeface="Times New Roman"/>
              </a:rPr>
              <a:t>Pacific</a:t>
            </a:r>
            <a:r>
              <a:rPr sz="1600" spc="-50" dirty="0">
                <a:latin typeface="Times New Roman"/>
                <a:cs typeface="Times New Roman"/>
              </a:rPr>
              <a:t> </a:t>
            </a:r>
            <a:r>
              <a:rPr sz="1600" spc="-10" dirty="0">
                <a:latin typeface="Times New Roman"/>
                <a:cs typeface="Times New Roman"/>
              </a:rPr>
              <a:t>University:</a:t>
            </a:r>
            <a:endParaRPr sz="1600" dirty="0">
              <a:latin typeface="Times New Roman"/>
              <a:cs typeface="Times New Roman"/>
            </a:endParaRPr>
          </a:p>
          <a:p>
            <a:pPr marL="191770" marR="5080" algn="just">
              <a:lnSpc>
                <a:spcPct val="110500"/>
              </a:lnSpc>
              <a:spcBef>
                <a:spcPts val="70"/>
              </a:spcBef>
            </a:pPr>
            <a:r>
              <a:rPr sz="1100" dirty="0">
                <a:latin typeface="Times New Roman"/>
                <a:cs typeface="Times New Roman"/>
              </a:rPr>
              <a:t>On</a:t>
            </a:r>
            <a:r>
              <a:rPr sz="1100" spc="30"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warm,</a:t>
            </a:r>
            <a:r>
              <a:rPr sz="1100" spc="30" dirty="0">
                <a:latin typeface="Times New Roman"/>
                <a:cs typeface="Times New Roman"/>
              </a:rPr>
              <a:t> </a:t>
            </a:r>
            <a:r>
              <a:rPr sz="1100" dirty="0">
                <a:latin typeface="Times New Roman"/>
                <a:cs typeface="Times New Roman"/>
              </a:rPr>
              <a:t>sunny</a:t>
            </a:r>
            <a:r>
              <a:rPr sz="1100" spc="30" dirty="0">
                <a:latin typeface="Times New Roman"/>
                <a:cs typeface="Times New Roman"/>
              </a:rPr>
              <a:t> </a:t>
            </a:r>
            <a:r>
              <a:rPr sz="1100" dirty="0">
                <a:latin typeface="Times New Roman"/>
                <a:cs typeface="Times New Roman"/>
              </a:rPr>
              <a:t>day</a:t>
            </a:r>
            <a:r>
              <a:rPr sz="1100" spc="30" dirty="0">
                <a:latin typeface="Times New Roman"/>
                <a:cs typeface="Times New Roman"/>
              </a:rPr>
              <a:t> </a:t>
            </a:r>
            <a:r>
              <a:rPr sz="1100" dirty="0">
                <a:latin typeface="Times New Roman"/>
                <a:cs typeface="Times New Roman"/>
              </a:rPr>
              <a:t>in</a:t>
            </a:r>
            <a:r>
              <a:rPr sz="1100" spc="30" dirty="0">
                <a:latin typeface="Times New Roman"/>
                <a:cs typeface="Times New Roman"/>
              </a:rPr>
              <a:t> </a:t>
            </a:r>
            <a:r>
              <a:rPr sz="1100" dirty="0">
                <a:latin typeface="Times New Roman"/>
                <a:cs typeface="Times New Roman"/>
              </a:rPr>
              <a:t>late</a:t>
            </a:r>
            <a:r>
              <a:rPr sz="1100" spc="30" dirty="0">
                <a:latin typeface="Times New Roman"/>
                <a:cs typeface="Times New Roman"/>
              </a:rPr>
              <a:t> </a:t>
            </a:r>
            <a:r>
              <a:rPr sz="1100" dirty="0">
                <a:latin typeface="Times New Roman"/>
                <a:cs typeface="Times New Roman"/>
              </a:rPr>
              <a:t>October,</a:t>
            </a:r>
            <a:r>
              <a:rPr sz="1100" spc="30" dirty="0">
                <a:latin typeface="Times New Roman"/>
                <a:cs typeface="Times New Roman"/>
              </a:rPr>
              <a:t> </a:t>
            </a:r>
            <a:r>
              <a:rPr sz="1100" dirty="0">
                <a:latin typeface="Times New Roman"/>
                <a:cs typeface="Times New Roman"/>
              </a:rPr>
              <a:t>Chip</a:t>
            </a:r>
            <a:r>
              <a:rPr sz="1100" spc="30" dirty="0">
                <a:latin typeface="Times New Roman"/>
                <a:cs typeface="Times New Roman"/>
              </a:rPr>
              <a:t> </a:t>
            </a:r>
            <a:r>
              <a:rPr sz="1100" dirty="0">
                <a:latin typeface="Times New Roman"/>
                <a:cs typeface="Times New Roman"/>
              </a:rPr>
              <a:t>Puller</a:t>
            </a:r>
            <a:r>
              <a:rPr sz="1100" spc="30" dirty="0">
                <a:latin typeface="Times New Roman"/>
                <a:cs typeface="Times New Roman"/>
              </a:rPr>
              <a:t> </a:t>
            </a:r>
            <a:r>
              <a:rPr sz="1100" dirty="0">
                <a:latin typeface="Times New Roman"/>
                <a:cs typeface="Times New Roman"/>
              </a:rPr>
              <a:t>parks</a:t>
            </a:r>
            <a:r>
              <a:rPr sz="1100" spc="30" dirty="0">
                <a:latin typeface="Times New Roman"/>
                <a:cs typeface="Times New Roman"/>
              </a:rPr>
              <a:t> </a:t>
            </a:r>
            <a:r>
              <a:rPr sz="1100" dirty="0">
                <a:latin typeface="Times New Roman"/>
                <a:cs typeface="Times New Roman"/>
              </a:rPr>
              <a:t>his</a:t>
            </a:r>
            <a:r>
              <a:rPr sz="1100" spc="30" dirty="0">
                <a:latin typeface="Times New Roman"/>
                <a:cs typeface="Times New Roman"/>
              </a:rPr>
              <a:t> </a:t>
            </a:r>
            <a:r>
              <a:rPr sz="1100" dirty="0">
                <a:latin typeface="Times New Roman"/>
                <a:cs typeface="Times New Roman"/>
              </a:rPr>
              <a:t>car</a:t>
            </a:r>
            <a:r>
              <a:rPr sz="1100" spc="30" dirty="0">
                <a:latin typeface="Times New Roman"/>
                <a:cs typeface="Times New Roman"/>
              </a:rPr>
              <a:t> </a:t>
            </a:r>
            <a:r>
              <a:rPr sz="1100" dirty="0">
                <a:latin typeface="Times New Roman"/>
                <a:cs typeface="Times New Roman"/>
              </a:rPr>
              <a:t>and</a:t>
            </a:r>
            <a:r>
              <a:rPr sz="1100" spc="30" dirty="0">
                <a:latin typeface="Times New Roman"/>
                <a:cs typeface="Times New Roman"/>
              </a:rPr>
              <a:t> </a:t>
            </a:r>
            <a:r>
              <a:rPr sz="1100" dirty="0">
                <a:latin typeface="Times New Roman"/>
                <a:cs typeface="Times New Roman"/>
              </a:rPr>
              <a:t>walks</a:t>
            </a:r>
            <a:r>
              <a:rPr sz="1100" spc="30" dirty="0">
                <a:latin typeface="Times New Roman"/>
                <a:cs typeface="Times New Roman"/>
              </a:rPr>
              <a:t> </a:t>
            </a:r>
            <a:r>
              <a:rPr sz="1100" dirty="0">
                <a:latin typeface="Times New Roman"/>
                <a:cs typeface="Times New Roman"/>
              </a:rPr>
              <a:t>into</a:t>
            </a:r>
            <a:r>
              <a:rPr sz="1100" spc="30" dirty="0">
                <a:latin typeface="Times New Roman"/>
                <a:cs typeface="Times New Roman"/>
              </a:rPr>
              <a:t> </a:t>
            </a:r>
            <a:r>
              <a:rPr sz="1100" dirty="0">
                <a:latin typeface="Times New Roman"/>
                <a:cs typeface="Times New Roman"/>
              </a:rPr>
              <a:t>his</a:t>
            </a:r>
            <a:r>
              <a:rPr sz="1100" spc="30" dirty="0">
                <a:latin typeface="Times New Roman"/>
                <a:cs typeface="Times New Roman"/>
              </a:rPr>
              <a:t> </a:t>
            </a:r>
            <a:r>
              <a:rPr sz="1100" dirty="0">
                <a:latin typeface="Times New Roman"/>
                <a:cs typeface="Times New Roman"/>
              </a:rPr>
              <a:t>office</a:t>
            </a:r>
            <a:r>
              <a:rPr sz="1100" spc="30" dirty="0">
                <a:latin typeface="Times New Roman"/>
                <a:cs typeface="Times New Roman"/>
              </a:rPr>
              <a:t> </a:t>
            </a:r>
            <a:r>
              <a:rPr sz="1100" dirty="0">
                <a:latin typeface="Times New Roman"/>
                <a:cs typeface="Times New Roman"/>
              </a:rPr>
              <a:t>at</a:t>
            </a:r>
            <a:r>
              <a:rPr sz="1100" spc="20" dirty="0">
                <a:latin typeface="Times New Roman"/>
                <a:cs typeface="Times New Roman"/>
              </a:rPr>
              <a:t> </a:t>
            </a:r>
            <a:r>
              <a:rPr sz="1100" spc="-10" dirty="0">
                <a:latin typeface="Times New Roman"/>
                <a:cs typeface="Times New Roman"/>
              </a:rPr>
              <a:t>Central </a:t>
            </a:r>
            <a:r>
              <a:rPr sz="1100" dirty="0">
                <a:latin typeface="Times New Roman"/>
                <a:cs typeface="Times New Roman"/>
              </a:rPr>
              <a:t>Pacific</a:t>
            </a:r>
            <a:r>
              <a:rPr sz="1100" spc="135" dirty="0">
                <a:latin typeface="Times New Roman"/>
                <a:cs typeface="Times New Roman"/>
              </a:rPr>
              <a:t> </a:t>
            </a:r>
            <a:r>
              <a:rPr sz="1100" dirty="0">
                <a:latin typeface="Times New Roman"/>
                <a:cs typeface="Times New Roman"/>
              </a:rPr>
              <a:t>University.</a:t>
            </a:r>
            <a:r>
              <a:rPr sz="1100" spc="135" dirty="0">
                <a:latin typeface="Times New Roman"/>
                <a:cs typeface="Times New Roman"/>
              </a:rPr>
              <a:t> </a:t>
            </a:r>
            <a:r>
              <a:rPr sz="1100" dirty="0">
                <a:latin typeface="Times New Roman"/>
                <a:cs typeface="Times New Roman"/>
              </a:rPr>
              <a:t>It</a:t>
            </a:r>
            <a:r>
              <a:rPr sz="1100" spc="135" dirty="0">
                <a:latin typeface="Times New Roman"/>
                <a:cs typeface="Times New Roman"/>
              </a:rPr>
              <a:t> </a:t>
            </a:r>
            <a:r>
              <a:rPr sz="1100" dirty="0">
                <a:latin typeface="Times New Roman"/>
                <a:cs typeface="Times New Roman"/>
              </a:rPr>
              <a:t>feels</a:t>
            </a:r>
            <a:r>
              <a:rPr sz="1100" spc="135" dirty="0">
                <a:latin typeface="Times New Roman"/>
                <a:cs typeface="Times New Roman"/>
              </a:rPr>
              <a:t> </a:t>
            </a:r>
            <a:r>
              <a:rPr sz="1100" dirty="0">
                <a:latin typeface="Times New Roman"/>
                <a:cs typeface="Times New Roman"/>
              </a:rPr>
              <a:t>good</a:t>
            </a:r>
            <a:r>
              <a:rPr sz="1100" spc="135" dirty="0">
                <a:latin typeface="Times New Roman"/>
                <a:cs typeface="Times New Roman"/>
              </a:rPr>
              <a:t> </a:t>
            </a:r>
            <a:r>
              <a:rPr sz="1100" dirty="0">
                <a:latin typeface="Times New Roman"/>
                <a:cs typeface="Times New Roman"/>
              </a:rPr>
              <a:t>to</a:t>
            </a:r>
            <a:r>
              <a:rPr sz="1100" spc="135" dirty="0">
                <a:latin typeface="Times New Roman"/>
                <a:cs typeface="Times New Roman"/>
              </a:rPr>
              <a:t> </a:t>
            </a:r>
            <a:r>
              <a:rPr sz="1100" dirty="0">
                <a:latin typeface="Times New Roman"/>
                <a:cs typeface="Times New Roman"/>
              </a:rPr>
              <a:t>be</a:t>
            </a:r>
            <a:r>
              <a:rPr sz="1100" spc="135" dirty="0">
                <a:latin typeface="Times New Roman"/>
                <a:cs typeface="Times New Roman"/>
              </a:rPr>
              <a:t> </a:t>
            </a:r>
            <a:r>
              <a:rPr sz="1100" dirty="0">
                <a:latin typeface="Times New Roman"/>
                <a:cs typeface="Times New Roman"/>
              </a:rPr>
              <a:t>starting</a:t>
            </a:r>
            <a:r>
              <a:rPr sz="1100" spc="135" dirty="0">
                <a:latin typeface="Times New Roman"/>
                <a:cs typeface="Times New Roman"/>
              </a:rPr>
              <a:t> </a:t>
            </a:r>
            <a:r>
              <a:rPr sz="1100" dirty="0">
                <a:latin typeface="Times New Roman"/>
                <a:cs typeface="Times New Roman"/>
              </a:rPr>
              <a:t>as</a:t>
            </a:r>
            <a:r>
              <a:rPr sz="1100" spc="135" dirty="0">
                <a:latin typeface="Times New Roman"/>
                <a:cs typeface="Times New Roman"/>
              </a:rPr>
              <a:t> </a:t>
            </a:r>
            <a:r>
              <a:rPr sz="1100" dirty="0">
                <a:latin typeface="Times New Roman"/>
                <a:cs typeface="Times New Roman"/>
              </a:rPr>
              <a:t>a</a:t>
            </a:r>
            <a:r>
              <a:rPr sz="1100" spc="135" dirty="0">
                <a:latin typeface="Times New Roman"/>
                <a:cs typeface="Times New Roman"/>
              </a:rPr>
              <a:t> </a:t>
            </a:r>
            <a:r>
              <a:rPr sz="1100" dirty="0">
                <a:latin typeface="Times New Roman"/>
                <a:cs typeface="Times New Roman"/>
              </a:rPr>
              <a:t>systems</a:t>
            </a:r>
            <a:r>
              <a:rPr sz="1100" spc="135" dirty="0">
                <a:latin typeface="Times New Roman"/>
                <a:cs typeface="Times New Roman"/>
              </a:rPr>
              <a:t> </a:t>
            </a:r>
            <a:r>
              <a:rPr sz="1100" dirty="0">
                <a:latin typeface="Times New Roman"/>
                <a:cs typeface="Times New Roman"/>
              </a:rPr>
              <a:t>analyst,</a:t>
            </a:r>
            <a:r>
              <a:rPr sz="1100" spc="135" dirty="0">
                <a:latin typeface="Times New Roman"/>
                <a:cs typeface="Times New Roman"/>
              </a:rPr>
              <a:t> </a:t>
            </a:r>
            <a:r>
              <a:rPr sz="1100" dirty="0">
                <a:latin typeface="Times New Roman"/>
                <a:cs typeface="Times New Roman"/>
              </a:rPr>
              <a:t>and</a:t>
            </a:r>
            <a:r>
              <a:rPr sz="1100" spc="135" dirty="0">
                <a:latin typeface="Times New Roman"/>
                <a:cs typeface="Times New Roman"/>
              </a:rPr>
              <a:t> </a:t>
            </a:r>
            <a:r>
              <a:rPr sz="1100" dirty="0">
                <a:latin typeface="Times New Roman"/>
                <a:cs typeface="Times New Roman"/>
              </a:rPr>
              <a:t>he</a:t>
            </a:r>
            <a:r>
              <a:rPr sz="1100" spc="135" dirty="0">
                <a:latin typeface="Times New Roman"/>
                <a:cs typeface="Times New Roman"/>
              </a:rPr>
              <a:t> </a:t>
            </a:r>
            <a:r>
              <a:rPr sz="1100" dirty="0">
                <a:latin typeface="Times New Roman"/>
                <a:cs typeface="Times New Roman"/>
              </a:rPr>
              <a:t>is</a:t>
            </a:r>
            <a:r>
              <a:rPr sz="1100" spc="135" dirty="0">
                <a:latin typeface="Times New Roman"/>
                <a:cs typeface="Times New Roman"/>
              </a:rPr>
              <a:t> </a:t>
            </a:r>
            <a:r>
              <a:rPr sz="1100" dirty="0">
                <a:latin typeface="Times New Roman"/>
                <a:cs typeface="Times New Roman"/>
              </a:rPr>
              <a:t>looking</a:t>
            </a:r>
            <a:r>
              <a:rPr sz="1100" spc="135" dirty="0">
                <a:latin typeface="Times New Roman"/>
                <a:cs typeface="Times New Roman"/>
              </a:rPr>
              <a:t> </a:t>
            </a:r>
            <a:r>
              <a:rPr sz="1100" dirty="0">
                <a:latin typeface="Times New Roman"/>
                <a:cs typeface="Times New Roman"/>
              </a:rPr>
              <a:t>forward</a:t>
            </a:r>
            <a:r>
              <a:rPr sz="1100" spc="135" dirty="0">
                <a:latin typeface="Times New Roman"/>
                <a:cs typeface="Times New Roman"/>
              </a:rPr>
              <a:t> </a:t>
            </a:r>
            <a:r>
              <a:rPr sz="1100" spc="-25" dirty="0">
                <a:latin typeface="Times New Roman"/>
                <a:cs typeface="Times New Roman"/>
              </a:rPr>
              <a:t>to </a:t>
            </a:r>
            <a:r>
              <a:rPr sz="1100" dirty="0">
                <a:latin typeface="Times New Roman"/>
                <a:cs typeface="Times New Roman"/>
              </a:rPr>
              <a:t>meeting</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other</a:t>
            </a:r>
            <a:r>
              <a:rPr sz="1100" spc="-10" dirty="0">
                <a:latin typeface="Times New Roman"/>
                <a:cs typeface="Times New Roman"/>
              </a:rPr>
              <a:t> </a:t>
            </a:r>
            <a:r>
              <a:rPr sz="1100" dirty="0">
                <a:latin typeface="Times New Roman"/>
                <a:cs typeface="Times New Roman"/>
              </a:rPr>
              <a:t>staff.</a:t>
            </a:r>
            <a:r>
              <a:rPr sz="1100" spc="-1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office,</a:t>
            </a:r>
            <a:r>
              <a:rPr sz="1100" spc="-15" dirty="0">
                <a:latin typeface="Times New Roman"/>
                <a:cs typeface="Times New Roman"/>
              </a:rPr>
              <a:t> </a:t>
            </a:r>
            <a:r>
              <a:rPr sz="1100" dirty="0">
                <a:latin typeface="Times New Roman"/>
                <a:cs typeface="Times New Roman"/>
              </a:rPr>
              <a:t>Anna</a:t>
            </a:r>
            <a:r>
              <a:rPr sz="1100" spc="-20" dirty="0">
                <a:latin typeface="Times New Roman"/>
                <a:cs typeface="Times New Roman"/>
              </a:rPr>
              <a:t> </a:t>
            </a:r>
            <a:r>
              <a:rPr sz="1100" dirty="0">
                <a:latin typeface="Times New Roman"/>
                <a:cs typeface="Times New Roman"/>
              </a:rPr>
              <a:t>Liszt</a:t>
            </a:r>
            <a:r>
              <a:rPr sz="1100" spc="-10" dirty="0">
                <a:latin typeface="Times New Roman"/>
                <a:cs typeface="Times New Roman"/>
              </a:rPr>
              <a:t> </a:t>
            </a:r>
            <a:r>
              <a:rPr sz="1100" dirty="0">
                <a:latin typeface="Times New Roman"/>
                <a:cs typeface="Times New Roman"/>
              </a:rPr>
              <a:t>introduces</a:t>
            </a:r>
            <a:r>
              <a:rPr sz="1100" spc="-15" dirty="0">
                <a:latin typeface="Times New Roman"/>
                <a:cs typeface="Times New Roman"/>
              </a:rPr>
              <a:t> </a:t>
            </a:r>
            <a:r>
              <a:rPr sz="1100" dirty="0">
                <a:latin typeface="Times New Roman"/>
                <a:cs typeface="Times New Roman"/>
              </a:rPr>
              <a:t>herself.</a:t>
            </a:r>
            <a:r>
              <a:rPr sz="1100" spc="-15" dirty="0">
                <a:latin typeface="Times New Roman"/>
                <a:cs typeface="Times New Roman"/>
              </a:rPr>
              <a:t> </a:t>
            </a:r>
            <a:r>
              <a:rPr sz="1100" dirty="0">
                <a:latin typeface="Times New Roman"/>
                <a:cs typeface="Times New Roman"/>
              </a:rPr>
              <a:t>“We’ve</a:t>
            </a:r>
            <a:r>
              <a:rPr sz="1100" spc="-15" dirty="0">
                <a:latin typeface="Times New Roman"/>
                <a:cs typeface="Times New Roman"/>
              </a:rPr>
              <a:t> </a:t>
            </a:r>
            <a:r>
              <a:rPr sz="1100" dirty="0">
                <a:latin typeface="Times New Roman"/>
                <a:cs typeface="Times New Roman"/>
              </a:rPr>
              <a:t>been</a:t>
            </a:r>
            <a:r>
              <a:rPr sz="1100" spc="-20" dirty="0">
                <a:latin typeface="Times New Roman"/>
                <a:cs typeface="Times New Roman"/>
              </a:rPr>
              <a:t> </a:t>
            </a:r>
            <a:r>
              <a:rPr sz="1100" dirty="0">
                <a:latin typeface="Times New Roman"/>
                <a:cs typeface="Times New Roman"/>
              </a:rPr>
              <a:t>assigned</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work</a:t>
            </a:r>
            <a:r>
              <a:rPr sz="1100" spc="-20" dirty="0">
                <a:latin typeface="Times New Roman"/>
                <a:cs typeface="Times New Roman"/>
              </a:rPr>
              <a:t> </a:t>
            </a:r>
            <a:r>
              <a:rPr sz="1100" spc="-25" dirty="0">
                <a:latin typeface="Times New Roman"/>
                <a:cs typeface="Times New Roman"/>
              </a:rPr>
              <a:t>as </a:t>
            </a:r>
            <a:r>
              <a:rPr sz="1100" dirty="0">
                <a:latin typeface="Times New Roman"/>
                <a:cs typeface="Times New Roman"/>
              </a:rPr>
              <a:t>a</a:t>
            </a:r>
            <a:r>
              <a:rPr sz="1100" spc="40" dirty="0">
                <a:latin typeface="Times New Roman"/>
                <a:cs typeface="Times New Roman"/>
              </a:rPr>
              <a:t> </a:t>
            </a:r>
            <a:r>
              <a:rPr sz="1100" dirty="0">
                <a:latin typeface="Times New Roman"/>
                <a:cs typeface="Times New Roman"/>
              </a:rPr>
              <a:t>team</a:t>
            </a:r>
            <a:r>
              <a:rPr sz="1100" spc="45" dirty="0">
                <a:latin typeface="Times New Roman"/>
                <a:cs typeface="Times New Roman"/>
              </a:rPr>
              <a:t> </a:t>
            </a:r>
            <a:r>
              <a:rPr sz="1100" dirty="0">
                <a:latin typeface="Times New Roman"/>
                <a:cs typeface="Times New Roman"/>
              </a:rPr>
              <a:t>on</a:t>
            </a:r>
            <a:r>
              <a:rPr sz="1100" spc="45" dirty="0">
                <a:latin typeface="Times New Roman"/>
                <a:cs typeface="Times New Roman"/>
              </a:rPr>
              <a:t> </a:t>
            </a:r>
            <a:r>
              <a:rPr sz="1100" dirty="0">
                <a:latin typeface="Times New Roman"/>
                <a:cs typeface="Times New Roman"/>
              </a:rPr>
              <a:t>a</a:t>
            </a:r>
            <a:r>
              <a:rPr sz="1100" spc="40" dirty="0">
                <a:latin typeface="Times New Roman"/>
                <a:cs typeface="Times New Roman"/>
              </a:rPr>
              <a:t> </a:t>
            </a:r>
            <a:r>
              <a:rPr sz="1100" dirty="0">
                <a:latin typeface="Times New Roman"/>
                <a:cs typeface="Times New Roman"/>
              </a:rPr>
              <a:t>new</a:t>
            </a:r>
            <a:r>
              <a:rPr sz="1100" spc="45" dirty="0">
                <a:latin typeface="Times New Roman"/>
                <a:cs typeface="Times New Roman"/>
              </a:rPr>
              <a:t> </a:t>
            </a:r>
            <a:r>
              <a:rPr sz="1100" dirty="0">
                <a:latin typeface="Times New Roman"/>
                <a:cs typeface="Times New Roman"/>
              </a:rPr>
              <a:t>project.</a:t>
            </a:r>
            <a:r>
              <a:rPr sz="1100" spc="45" dirty="0">
                <a:latin typeface="Times New Roman"/>
                <a:cs typeface="Times New Roman"/>
              </a:rPr>
              <a:t> </a:t>
            </a:r>
            <a:r>
              <a:rPr sz="1100" dirty="0">
                <a:latin typeface="Times New Roman"/>
                <a:cs typeface="Times New Roman"/>
              </a:rPr>
              <a:t>Why</a:t>
            </a:r>
            <a:r>
              <a:rPr sz="1100" spc="45" dirty="0">
                <a:latin typeface="Times New Roman"/>
                <a:cs typeface="Times New Roman"/>
              </a:rPr>
              <a:t> </a:t>
            </a:r>
            <a:r>
              <a:rPr sz="1100" dirty="0">
                <a:latin typeface="Times New Roman"/>
                <a:cs typeface="Times New Roman"/>
              </a:rPr>
              <a:t>don’t</a:t>
            </a:r>
            <a:r>
              <a:rPr sz="1100" spc="40" dirty="0">
                <a:latin typeface="Times New Roman"/>
                <a:cs typeface="Times New Roman"/>
              </a:rPr>
              <a:t> </a:t>
            </a:r>
            <a:r>
              <a:rPr sz="1100" dirty="0">
                <a:latin typeface="Times New Roman"/>
                <a:cs typeface="Times New Roman"/>
              </a:rPr>
              <a:t>I</a:t>
            </a:r>
            <a:r>
              <a:rPr sz="1100" spc="45" dirty="0">
                <a:latin typeface="Times New Roman"/>
                <a:cs typeface="Times New Roman"/>
              </a:rPr>
              <a:t> </a:t>
            </a:r>
            <a:r>
              <a:rPr sz="1100" dirty="0">
                <a:latin typeface="Times New Roman"/>
                <a:cs typeface="Times New Roman"/>
              </a:rPr>
              <a:t>fill</a:t>
            </a:r>
            <a:r>
              <a:rPr sz="1100" spc="45" dirty="0">
                <a:latin typeface="Times New Roman"/>
                <a:cs typeface="Times New Roman"/>
              </a:rPr>
              <a:t> </a:t>
            </a:r>
            <a:r>
              <a:rPr sz="1100" dirty="0">
                <a:latin typeface="Times New Roman"/>
                <a:cs typeface="Times New Roman"/>
              </a:rPr>
              <a:t>you</a:t>
            </a:r>
            <a:r>
              <a:rPr sz="1100" spc="45" dirty="0">
                <a:latin typeface="Times New Roman"/>
                <a:cs typeface="Times New Roman"/>
              </a:rPr>
              <a:t> </a:t>
            </a:r>
            <a:r>
              <a:rPr sz="1100" dirty="0">
                <a:latin typeface="Times New Roman"/>
                <a:cs typeface="Times New Roman"/>
              </a:rPr>
              <a:t>in</a:t>
            </a:r>
            <a:r>
              <a:rPr sz="1100" spc="40" dirty="0">
                <a:latin typeface="Times New Roman"/>
                <a:cs typeface="Times New Roman"/>
              </a:rPr>
              <a:t> </a:t>
            </a:r>
            <a:r>
              <a:rPr sz="1100" dirty="0">
                <a:latin typeface="Times New Roman"/>
                <a:cs typeface="Times New Roman"/>
              </a:rPr>
              <a:t>with</a:t>
            </a:r>
            <a:r>
              <a:rPr sz="1100" spc="45" dirty="0">
                <a:latin typeface="Times New Roman"/>
                <a:cs typeface="Times New Roman"/>
              </a:rPr>
              <a: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details,</a:t>
            </a:r>
            <a:r>
              <a:rPr sz="1100" spc="45" dirty="0">
                <a:latin typeface="Times New Roman"/>
                <a:cs typeface="Times New Roman"/>
              </a:rPr>
              <a:t> </a:t>
            </a:r>
            <a:r>
              <a:rPr sz="1100" dirty="0">
                <a:latin typeface="Times New Roman"/>
                <a:cs typeface="Times New Roman"/>
              </a:rPr>
              <a:t>and</a:t>
            </a:r>
            <a:r>
              <a:rPr sz="1100" spc="40" dirty="0">
                <a:latin typeface="Times New Roman"/>
                <a:cs typeface="Times New Roman"/>
              </a:rPr>
              <a:t> </a:t>
            </a:r>
            <a:r>
              <a:rPr sz="1100" dirty="0">
                <a:latin typeface="Times New Roman"/>
                <a:cs typeface="Times New Roman"/>
              </a:rPr>
              <a:t>then</a:t>
            </a:r>
            <a:r>
              <a:rPr sz="1100" spc="45" dirty="0">
                <a:latin typeface="Times New Roman"/>
                <a:cs typeface="Times New Roman"/>
              </a:rPr>
              <a:t> </a:t>
            </a:r>
            <a:r>
              <a:rPr sz="1100" dirty="0">
                <a:latin typeface="Times New Roman"/>
                <a:cs typeface="Times New Roman"/>
              </a:rPr>
              <a:t>we</a:t>
            </a:r>
            <a:r>
              <a:rPr sz="1100" spc="45" dirty="0">
                <a:latin typeface="Times New Roman"/>
                <a:cs typeface="Times New Roman"/>
              </a:rPr>
              <a:t> </a:t>
            </a:r>
            <a:r>
              <a:rPr sz="1100" dirty="0">
                <a:latin typeface="Times New Roman"/>
                <a:cs typeface="Times New Roman"/>
              </a:rPr>
              <a:t>can</a:t>
            </a:r>
            <a:r>
              <a:rPr sz="1100" spc="45" dirty="0">
                <a:latin typeface="Times New Roman"/>
                <a:cs typeface="Times New Roman"/>
              </a:rPr>
              <a:t> </a:t>
            </a:r>
            <a:r>
              <a:rPr sz="1100" dirty="0">
                <a:latin typeface="Times New Roman"/>
                <a:cs typeface="Times New Roman"/>
              </a:rPr>
              <a:t>take</a:t>
            </a:r>
            <a:r>
              <a:rPr sz="1100" spc="40" dirty="0">
                <a:latin typeface="Times New Roman"/>
                <a:cs typeface="Times New Roman"/>
              </a:rPr>
              <a:t> </a:t>
            </a:r>
            <a:r>
              <a:rPr sz="1100" dirty="0">
                <a:latin typeface="Times New Roman"/>
                <a:cs typeface="Times New Roman"/>
              </a:rPr>
              <a:t>a</a:t>
            </a:r>
            <a:r>
              <a:rPr sz="1100" spc="45" dirty="0">
                <a:latin typeface="Times New Roman"/>
                <a:cs typeface="Times New Roman"/>
              </a:rPr>
              <a:t> </a:t>
            </a:r>
            <a:r>
              <a:rPr sz="1100" dirty="0">
                <a:latin typeface="Times New Roman"/>
                <a:cs typeface="Times New Roman"/>
              </a:rPr>
              <a:t>tour</a:t>
            </a:r>
            <a:r>
              <a:rPr sz="1100" spc="45" dirty="0">
                <a:latin typeface="Times New Roman"/>
                <a:cs typeface="Times New Roman"/>
              </a:rPr>
              <a:t> </a:t>
            </a:r>
            <a:r>
              <a:rPr sz="1100" dirty="0">
                <a:latin typeface="Times New Roman"/>
                <a:cs typeface="Times New Roman"/>
              </a:rPr>
              <a:t>of</a:t>
            </a:r>
            <a:r>
              <a:rPr sz="1100" spc="40" dirty="0">
                <a:latin typeface="Times New Roman"/>
                <a:cs typeface="Times New Roman"/>
              </a:rPr>
              <a:t> </a:t>
            </a:r>
            <a:r>
              <a:rPr sz="1100" spc="-25" dirty="0">
                <a:latin typeface="Times New Roman"/>
                <a:cs typeface="Times New Roman"/>
              </a:rPr>
              <a:t>the </a:t>
            </a:r>
            <a:r>
              <a:rPr sz="1100" spc="-10" dirty="0">
                <a:latin typeface="Times New Roman"/>
                <a:cs typeface="Times New Roman"/>
              </a:rPr>
              <a:t>facilities?”</a:t>
            </a:r>
            <a:endParaRPr sz="1100" dirty="0">
              <a:latin typeface="Times New Roman"/>
              <a:cs typeface="Times New Roman"/>
            </a:endParaRPr>
          </a:p>
          <a:p>
            <a:pPr marL="191770" algn="just">
              <a:lnSpc>
                <a:spcPct val="100000"/>
              </a:lnSpc>
              <a:spcBef>
                <a:spcPts val="120"/>
              </a:spcBef>
            </a:pPr>
            <a:r>
              <a:rPr sz="1100" spc="-10" dirty="0">
                <a:latin typeface="Times New Roman"/>
                <a:cs typeface="Times New Roman"/>
              </a:rPr>
              <a:t>“That</a:t>
            </a:r>
            <a:r>
              <a:rPr sz="1100" spc="-35" dirty="0">
                <a:latin typeface="Times New Roman"/>
                <a:cs typeface="Times New Roman"/>
              </a:rPr>
              <a:t> </a:t>
            </a:r>
            <a:r>
              <a:rPr sz="1100" spc="-10" dirty="0">
                <a:latin typeface="Times New Roman"/>
                <a:cs typeface="Times New Roman"/>
              </a:rPr>
              <a:t>sounds</a:t>
            </a:r>
            <a:r>
              <a:rPr sz="1100" spc="-30" dirty="0">
                <a:latin typeface="Times New Roman"/>
                <a:cs typeface="Times New Roman"/>
              </a:rPr>
              <a:t> </a:t>
            </a:r>
            <a:r>
              <a:rPr sz="1100" spc="-10" dirty="0">
                <a:latin typeface="Times New Roman"/>
                <a:cs typeface="Times New Roman"/>
              </a:rPr>
              <a:t>good</a:t>
            </a:r>
            <a:r>
              <a:rPr sz="1100" spc="-35"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me,”</a:t>
            </a:r>
            <a:r>
              <a:rPr sz="1100" spc="-35" dirty="0">
                <a:latin typeface="Times New Roman"/>
                <a:cs typeface="Times New Roman"/>
              </a:rPr>
              <a:t> </a:t>
            </a:r>
            <a:r>
              <a:rPr sz="1100" spc="-1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replies.</a:t>
            </a:r>
            <a:r>
              <a:rPr sz="1100" spc="-30" dirty="0">
                <a:latin typeface="Times New Roman"/>
                <a:cs typeface="Times New Roman"/>
              </a:rPr>
              <a:t> </a:t>
            </a:r>
            <a:r>
              <a:rPr sz="1100" spc="-10" dirty="0">
                <a:latin typeface="Times New Roman"/>
                <a:cs typeface="Times New Roman"/>
              </a:rPr>
              <a:t>“How</a:t>
            </a:r>
            <a:r>
              <a:rPr sz="1100" spc="-35" dirty="0">
                <a:latin typeface="Times New Roman"/>
                <a:cs typeface="Times New Roman"/>
              </a:rPr>
              <a:t> </a:t>
            </a:r>
            <a:r>
              <a:rPr sz="1100" dirty="0">
                <a:latin typeface="Times New Roman"/>
                <a:cs typeface="Times New Roman"/>
              </a:rPr>
              <a:t>long</a:t>
            </a:r>
            <a:r>
              <a:rPr sz="1100" spc="-40" dirty="0">
                <a:latin typeface="Times New Roman"/>
                <a:cs typeface="Times New Roman"/>
              </a:rPr>
              <a:t> </a:t>
            </a:r>
            <a:r>
              <a:rPr sz="1100" spc="-10" dirty="0">
                <a:latin typeface="Times New Roman"/>
                <a:cs typeface="Times New Roman"/>
              </a:rPr>
              <a:t>have</a:t>
            </a:r>
            <a:r>
              <a:rPr sz="1100" spc="-35" dirty="0">
                <a:latin typeface="Times New Roman"/>
                <a:cs typeface="Times New Roman"/>
              </a:rPr>
              <a:t> </a:t>
            </a:r>
            <a:r>
              <a:rPr sz="1100" dirty="0">
                <a:latin typeface="Times New Roman"/>
                <a:cs typeface="Times New Roman"/>
              </a:rPr>
              <a:t>you</a:t>
            </a:r>
            <a:r>
              <a:rPr sz="1100" spc="-35" dirty="0">
                <a:latin typeface="Times New Roman"/>
                <a:cs typeface="Times New Roman"/>
              </a:rPr>
              <a:t> </a:t>
            </a:r>
            <a:r>
              <a:rPr sz="1100" spc="-10" dirty="0">
                <a:latin typeface="Times New Roman"/>
                <a:cs typeface="Times New Roman"/>
              </a:rPr>
              <a:t>been</a:t>
            </a:r>
            <a:r>
              <a:rPr sz="1100" spc="-40" dirty="0">
                <a:latin typeface="Times New Roman"/>
                <a:cs typeface="Times New Roman"/>
              </a:rPr>
              <a:t> </a:t>
            </a:r>
            <a:r>
              <a:rPr sz="1100" spc="-10" dirty="0">
                <a:latin typeface="Times New Roman"/>
                <a:cs typeface="Times New Roman"/>
              </a:rPr>
              <a:t>working</a:t>
            </a:r>
            <a:r>
              <a:rPr sz="1100" spc="-35" dirty="0">
                <a:latin typeface="Times New Roman"/>
                <a:cs typeface="Times New Roman"/>
              </a:rPr>
              <a:t> </a:t>
            </a:r>
            <a:r>
              <a:rPr sz="1100" spc="-10" dirty="0">
                <a:latin typeface="Times New Roman"/>
                <a:cs typeface="Times New Roman"/>
              </a:rPr>
              <a:t>here?”</a:t>
            </a:r>
            <a:r>
              <a:rPr sz="1100" spc="-40" dirty="0">
                <a:latin typeface="Times New Roman"/>
                <a:cs typeface="Times New Roman"/>
              </a:rPr>
              <a:t> </a:t>
            </a:r>
            <a:r>
              <a:rPr sz="1100" spc="-10" dirty="0">
                <a:latin typeface="Times New Roman"/>
                <a:cs typeface="Times New Roman"/>
              </a:rPr>
              <a:t>“About</a:t>
            </a:r>
            <a:r>
              <a:rPr sz="1100" spc="-30" dirty="0">
                <a:latin typeface="Times New Roman"/>
                <a:cs typeface="Times New Roman"/>
              </a:rPr>
              <a:t> </a:t>
            </a:r>
            <a:r>
              <a:rPr sz="1100" dirty="0">
                <a:latin typeface="Times New Roman"/>
                <a:cs typeface="Times New Roman"/>
              </a:rPr>
              <a:t>five</a:t>
            </a:r>
            <a:r>
              <a:rPr sz="1100" spc="-35" dirty="0">
                <a:latin typeface="Times New Roman"/>
                <a:cs typeface="Times New Roman"/>
              </a:rPr>
              <a:t> </a:t>
            </a:r>
            <a:r>
              <a:rPr sz="1100" spc="-10" dirty="0">
                <a:latin typeface="Times New Roman"/>
                <a:cs typeface="Times New Roman"/>
              </a:rPr>
              <a:t>years,”</a:t>
            </a:r>
            <a:endParaRPr sz="1100" dirty="0">
              <a:latin typeface="Times New Roman"/>
              <a:cs typeface="Times New Roman"/>
            </a:endParaRPr>
          </a:p>
          <a:p>
            <a:pPr marL="191770" marR="5080" algn="just">
              <a:lnSpc>
                <a:spcPct val="110100"/>
              </a:lnSpc>
              <a:spcBef>
                <a:spcPts val="10"/>
              </a:spcBef>
            </a:pPr>
            <a:r>
              <a:rPr sz="1100" dirty="0">
                <a:latin typeface="Times New Roman"/>
                <a:cs typeface="Times New Roman"/>
              </a:rPr>
              <a:t>answers</a:t>
            </a:r>
            <a:r>
              <a:rPr sz="1100" spc="135" dirty="0">
                <a:latin typeface="Times New Roman"/>
                <a:cs typeface="Times New Roman"/>
              </a:rPr>
              <a:t> </a:t>
            </a:r>
            <a:r>
              <a:rPr sz="1100" dirty="0">
                <a:latin typeface="Times New Roman"/>
                <a:cs typeface="Times New Roman"/>
              </a:rPr>
              <a:t>Anna.</a:t>
            </a:r>
            <a:r>
              <a:rPr sz="1100" spc="140" dirty="0">
                <a:latin typeface="Times New Roman"/>
                <a:cs typeface="Times New Roman"/>
              </a:rPr>
              <a:t> </a:t>
            </a:r>
            <a:r>
              <a:rPr sz="1100" dirty="0">
                <a:latin typeface="Times New Roman"/>
                <a:cs typeface="Times New Roman"/>
              </a:rPr>
              <a:t>“I</a:t>
            </a:r>
            <a:r>
              <a:rPr sz="1100" spc="135" dirty="0">
                <a:latin typeface="Times New Roman"/>
                <a:cs typeface="Times New Roman"/>
              </a:rPr>
              <a:t> </a:t>
            </a:r>
            <a:r>
              <a:rPr sz="1100" dirty="0">
                <a:latin typeface="Times New Roman"/>
                <a:cs typeface="Times New Roman"/>
              </a:rPr>
              <a:t>started</a:t>
            </a:r>
            <a:r>
              <a:rPr sz="1100" spc="140" dirty="0">
                <a:latin typeface="Times New Roman"/>
                <a:cs typeface="Times New Roman"/>
              </a:rPr>
              <a:t> </a:t>
            </a:r>
            <a:r>
              <a:rPr sz="1100" dirty="0">
                <a:latin typeface="Times New Roman"/>
                <a:cs typeface="Times New Roman"/>
              </a:rPr>
              <a:t>as</a:t>
            </a:r>
            <a:r>
              <a:rPr sz="1100" spc="135" dirty="0">
                <a:latin typeface="Times New Roman"/>
                <a:cs typeface="Times New Roman"/>
              </a:rPr>
              <a:t> </a:t>
            </a:r>
            <a:r>
              <a:rPr sz="1100" dirty="0">
                <a:latin typeface="Times New Roman"/>
                <a:cs typeface="Times New Roman"/>
              </a:rPr>
              <a:t>a</a:t>
            </a:r>
            <a:r>
              <a:rPr sz="1100" spc="140" dirty="0">
                <a:latin typeface="Times New Roman"/>
                <a:cs typeface="Times New Roman"/>
              </a:rPr>
              <a:t> </a:t>
            </a:r>
            <a:r>
              <a:rPr sz="1100" dirty="0">
                <a:latin typeface="Times New Roman"/>
                <a:cs typeface="Times New Roman"/>
              </a:rPr>
              <a:t>programmer</a:t>
            </a:r>
            <a:r>
              <a:rPr sz="1100" spc="140" dirty="0">
                <a:latin typeface="Times New Roman"/>
                <a:cs typeface="Times New Roman"/>
              </a:rPr>
              <a:t> </a:t>
            </a:r>
            <a:r>
              <a:rPr sz="1100" dirty="0">
                <a:latin typeface="Times New Roman"/>
                <a:cs typeface="Times New Roman"/>
              </a:rPr>
              <a:t>analyst,</a:t>
            </a:r>
            <a:r>
              <a:rPr sz="1100" spc="135" dirty="0">
                <a:latin typeface="Times New Roman"/>
                <a:cs typeface="Times New Roman"/>
              </a:rPr>
              <a:t> </a:t>
            </a:r>
            <a:r>
              <a:rPr sz="1100" dirty="0">
                <a:latin typeface="Times New Roman"/>
                <a:cs typeface="Times New Roman"/>
              </a:rPr>
              <a:t>but</a:t>
            </a:r>
            <a:r>
              <a:rPr sz="1100" spc="140" dirty="0">
                <a:latin typeface="Times New Roman"/>
                <a:cs typeface="Times New Roman"/>
              </a:rPr>
              <a:t> </a:t>
            </a:r>
            <a:r>
              <a:rPr sz="1100" dirty="0">
                <a:latin typeface="Times New Roman"/>
                <a:cs typeface="Times New Roman"/>
              </a:rPr>
              <a:t>the</a:t>
            </a:r>
            <a:r>
              <a:rPr sz="1100" spc="135" dirty="0">
                <a:latin typeface="Times New Roman"/>
                <a:cs typeface="Times New Roman"/>
              </a:rPr>
              <a:t> </a:t>
            </a:r>
            <a:r>
              <a:rPr sz="1100" dirty="0">
                <a:latin typeface="Times New Roman"/>
                <a:cs typeface="Times New Roman"/>
              </a:rPr>
              <a:t>last</a:t>
            </a:r>
            <a:r>
              <a:rPr sz="1100" spc="140" dirty="0">
                <a:latin typeface="Times New Roman"/>
                <a:cs typeface="Times New Roman"/>
              </a:rPr>
              <a:t> </a:t>
            </a:r>
            <a:r>
              <a:rPr sz="1100" dirty="0">
                <a:latin typeface="Times New Roman"/>
                <a:cs typeface="Times New Roman"/>
              </a:rPr>
              <a:t>few</a:t>
            </a:r>
            <a:r>
              <a:rPr sz="1100" spc="140" dirty="0">
                <a:latin typeface="Times New Roman"/>
                <a:cs typeface="Times New Roman"/>
              </a:rPr>
              <a:t> </a:t>
            </a:r>
            <a:r>
              <a:rPr sz="1100" dirty="0">
                <a:latin typeface="Times New Roman"/>
                <a:cs typeface="Times New Roman"/>
              </a:rPr>
              <a:t>years</a:t>
            </a:r>
            <a:r>
              <a:rPr sz="1100" spc="135" dirty="0">
                <a:latin typeface="Times New Roman"/>
                <a:cs typeface="Times New Roman"/>
              </a:rPr>
              <a:t> </a:t>
            </a:r>
            <a:r>
              <a:rPr sz="1100" dirty="0">
                <a:latin typeface="Times New Roman"/>
                <a:cs typeface="Times New Roman"/>
              </a:rPr>
              <a:t>have</a:t>
            </a:r>
            <a:r>
              <a:rPr sz="1100" spc="140" dirty="0">
                <a:latin typeface="Times New Roman"/>
                <a:cs typeface="Times New Roman"/>
              </a:rPr>
              <a:t> </a:t>
            </a:r>
            <a:r>
              <a:rPr sz="1100" dirty="0">
                <a:latin typeface="Times New Roman"/>
                <a:cs typeface="Times New Roman"/>
              </a:rPr>
              <a:t>been</a:t>
            </a:r>
            <a:r>
              <a:rPr sz="1100" spc="125" dirty="0">
                <a:latin typeface="Times New Roman"/>
                <a:cs typeface="Times New Roman"/>
              </a:rPr>
              <a:t> </a:t>
            </a:r>
            <a:r>
              <a:rPr sz="1100" dirty="0">
                <a:latin typeface="Times New Roman"/>
                <a:cs typeface="Times New Roman"/>
              </a:rPr>
              <a:t>dedicated</a:t>
            </a:r>
            <a:r>
              <a:rPr sz="1100" spc="140" dirty="0">
                <a:latin typeface="Times New Roman"/>
                <a:cs typeface="Times New Roman"/>
              </a:rPr>
              <a:t> </a:t>
            </a:r>
            <a:r>
              <a:rPr sz="1100" spc="-25" dirty="0">
                <a:latin typeface="Times New Roman"/>
                <a:cs typeface="Times New Roman"/>
              </a:rPr>
              <a:t>to </a:t>
            </a:r>
            <a:r>
              <a:rPr sz="1100" dirty="0">
                <a:latin typeface="Times New Roman"/>
                <a:cs typeface="Times New Roman"/>
              </a:rPr>
              <a:t>analysis</a:t>
            </a:r>
            <a:r>
              <a:rPr sz="1100" spc="-25" dirty="0">
                <a:latin typeface="Times New Roman"/>
                <a:cs typeface="Times New Roman"/>
              </a:rPr>
              <a:t> </a:t>
            </a:r>
            <a:r>
              <a:rPr sz="1100" dirty="0">
                <a:latin typeface="Times New Roman"/>
                <a:cs typeface="Times New Roman"/>
              </a:rPr>
              <a:t>and</a:t>
            </a:r>
            <a:r>
              <a:rPr sz="1100" spc="-20" dirty="0">
                <a:latin typeface="Times New Roman"/>
                <a:cs typeface="Times New Roman"/>
              </a:rPr>
              <a:t> </a:t>
            </a:r>
            <a:r>
              <a:rPr sz="1100" dirty="0">
                <a:latin typeface="Times New Roman"/>
                <a:cs typeface="Times New Roman"/>
              </a:rPr>
              <a:t>design.</a:t>
            </a:r>
            <a:r>
              <a:rPr sz="1100" spc="-25" dirty="0">
                <a:latin typeface="Times New Roman"/>
                <a:cs typeface="Times New Roman"/>
              </a:rPr>
              <a:t> </a:t>
            </a:r>
            <a:r>
              <a:rPr sz="1100" dirty="0">
                <a:latin typeface="Times New Roman"/>
                <a:cs typeface="Times New Roman"/>
              </a:rPr>
              <a:t>I’m</a:t>
            </a:r>
            <a:r>
              <a:rPr sz="1100" spc="-20" dirty="0">
                <a:latin typeface="Times New Roman"/>
                <a:cs typeface="Times New Roman"/>
              </a:rPr>
              <a:t> </a:t>
            </a:r>
            <a:r>
              <a:rPr sz="1100" dirty="0">
                <a:latin typeface="Times New Roman"/>
                <a:cs typeface="Times New Roman"/>
              </a:rPr>
              <a:t>hoping</a:t>
            </a:r>
            <a:r>
              <a:rPr sz="1100" spc="-25" dirty="0">
                <a:latin typeface="Times New Roman"/>
                <a:cs typeface="Times New Roman"/>
              </a:rPr>
              <a:t> </a:t>
            </a:r>
            <a:r>
              <a:rPr sz="1100" dirty="0">
                <a:latin typeface="Times New Roman"/>
                <a:cs typeface="Times New Roman"/>
              </a:rPr>
              <a:t>we’ll</a:t>
            </a:r>
            <a:r>
              <a:rPr sz="1100" spc="-20" dirty="0">
                <a:latin typeface="Times New Roman"/>
                <a:cs typeface="Times New Roman"/>
              </a:rPr>
              <a:t> </a:t>
            </a:r>
            <a:r>
              <a:rPr sz="1100" dirty="0">
                <a:latin typeface="Times New Roman"/>
                <a:cs typeface="Times New Roman"/>
              </a:rPr>
              <a:t>find</a:t>
            </a:r>
            <a:r>
              <a:rPr sz="1100" spc="-20" dirty="0">
                <a:latin typeface="Times New Roman"/>
                <a:cs typeface="Times New Roman"/>
              </a:rPr>
              <a:t> </a:t>
            </a:r>
            <a:r>
              <a:rPr sz="1100" dirty="0">
                <a:latin typeface="Times New Roman"/>
                <a:cs typeface="Times New Roman"/>
              </a:rPr>
              <a:t>some</a:t>
            </a:r>
            <a:r>
              <a:rPr sz="1100" spc="-25" dirty="0">
                <a:latin typeface="Times New Roman"/>
                <a:cs typeface="Times New Roman"/>
              </a:rPr>
              <a:t> </a:t>
            </a:r>
            <a:r>
              <a:rPr sz="1100" dirty="0">
                <a:latin typeface="Times New Roman"/>
                <a:cs typeface="Times New Roman"/>
              </a:rPr>
              <a:t>ways</a:t>
            </a:r>
            <a:r>
              <a:rPr sz="1100" spc="-20" dirty="0">
                <a:latin typeface="Times New Roman"/>
                <a:cs typeface="Times New Roman"/>
              </a:rPr>
              <a:t> </a:t>
            </a:r>
            <a:r>
              <a:rPr sz="1100" dirty="0">
                <a:latin typeface="Times New Roman"/>
                <a:cs typeface="Times New Roman"/>
              </a:rPr>
              <a:t>to</a:t>
            </a:r>
            <a:r>
              <a:rPr sz="1100" spc="-25" dirty="0">
                <a:latin typeface="Times New Roman"/>
                <a:cs typeface="Times New Roman"/>
              </a:rPr>
              <a:t> </a:t>
            </a:r>
            <a:r>
              <a:rPr sz="1100" dirty="0">
                <a:latin typeface="Times New Roman"/>
                <a:cs typeface="Times New Roman"/>
              </a:rPr>
              <a:t>increase</a:t>
            </a:r>
            <a:r>
              <a:rPr sz="1100" spc="-20" dirty="0">
                <a:latin typeface="Times New Roman"/>
                <a:cs typeface="Times New Roman"/>
              </a:rPr>
              <a:t> </a:t>
            </a:r>
            <a:r>
              <a:rPr sz="1100" dirty="0">
                <a:latin typeface="Times New Roman"/>
                <a:cs typeface="Times New Roman"/>
              </a:rPr>
              <a:t>our</a:t>
            </a:r>
            <a:r>
              <a:rPr sz="1100" spc="-25" dirty="0">
                <a:latin typeface="Times New Roman"/>
                <a:cs typeface="Times New Roman"/>
              </a:rPr>
              <a:t> </a:t>
            </a:r>
            <a:r>
              <a:rPr sz="1100" dirty="0">
                <a:latin typeface="Times New Roman"/>
                <a:cs typeface="Times New Roman"/>
              </a:rPr>
              <a:t>productivity,”</a:t>
            </a:r>
            <a:r>
              <a:rPr sz="1100" spc="-20" dirty="0">
                <a:latin typeface="Times New Roman"/>
                <a:cs typeface="Times New Roman"/>
              </a:rPr>
              <a:t> </a:t>
            </a:r>
            <a:r>
              <a:rPr sz="1100" dirty="0">
                <a:latin typeface="Times New Roman"/>
                <a:cs typeface="Times New Roman"/>
              </a:rPr>
              <a:t>Anna</a:t>
            </a:r>
            <a:r>
              <a:rPr sz="1100" spc="-30" dirty="0">
                <a:latin typeface="Times New Roman"/>
                <a:cs typeface="Times New Roman"/>
              </a:rPr>
              <a:t> </a:t>
            </a:r>
            <a:r>
              <a:rPr sz="1100" spc="-10" dirty="0">
                <a:latin typeface="Times New Roman"/>
                <a:cs typeface="Times New Roman"/>
              </a:rPr>
              <a:t>continues. </a:t>
            </a:r>
            <a:r>
              <a:rPr sz="1100" dirty="0">
                <a:latin typeface="Times New Roman"/>
                <a:cs typeface="Times New Roman"/>
              </a:rPr>
              <a:t>“Tell</a:t>
            </a:r>
            <a:r>
              <a:rPr sz="1100" spc="-5" dirty="0">
                <a:latin typeface="Times New Roman"/>
                <a:cs typeface="Times New Roman"/>
              </a:rPr>
              <a:t> </a:t>
            </a:r>
            <a:r>
              <a:rPr sz="1100" dirty="0">
                <a:latin typeface="Times New Roman"/>
                <a:cs typeface="Times New Roman"/>
              </a:rPr>
              <a:t>me about</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new</a:t>
            </a:r>
            <a:r>
              <a:rPr sz="1100" spc="-5" dirty="0">
                <a:latin typeface="Times New Roman"/>
                <a:cs typeface="Times New Roman"/>
              </a:rPr>
              <a:t> </a:t>
            </a:r>
            <a:r>
              <a:rPr sz="1100" dirty="0">
                <a:latin typeface="Times New Roman"/>
                <a:cs typeface="Times New Roman"/>
              </a:rPr>
              <a:t>project,” Chip</a:t>
            </a:r>
            <a:r>
              <a:rPr sz="1100" spc="-5" dirty="0">
                <a:latin typeface="Times New Roman"/>
                <a:cs typeface="Times New Roman"/>
              </a:rPr>
              <a:t> </a:t>
            </a:r>
            <a:r>
              <a:rPr sz="1100" dirty="0">
                <a:latin typeface="Times New Roman"/>
                <a:cs typeface="Times New Roman"/>
              </a:rPr>
              <a:t>says.</a:t>
            </a:r>
            <a:r>
              <a:rPr sz="1100" spc="-10" dirty="0">
                <a:latin typeface="Times New Roman"/>
                <a:cs typeface="Times New Roman"/>
              </a:rPr>
              <a:t> </a:t>
            </a:r>
            <a:r>
              <a:rPr sz="1100" dirty="0">
                <a:latin typeface="Times New Roman"/>
                <a:cs typeface="Times New Roman"/>
              </a:rPr>
              <a:t>“Well,”</a:t>
            </a:r>
            <a:r>
              <a:rPr sz="1100" spc="-5" dirty="0">
                <a:latin typeface="Times New Roman"/>
                <a:cs typeface="Times New Roman"/>
              </a:rPr>
              <a:t> </a:t>
            </a:r>
            <a:r>
              <a:rPr sz="1100" dirty="0">
                <a:latin typeface="Times New Roman"/>
                <a:cs typeface="Times New Roman"/>
              </a:rPr>
              <a:t>Anna replies,</a:t>
            </a:r>
            <a:r>
              <a:rPr sz="1100" spc="-5" dirty="0">
                <a:latin typeface="Times New Roman"/>
                <a:cs typeface="Times New Roman"/>
              </a:rPr>
              <a:t> </a:t>
            </a:r>
            <a:r>
              <a:rPr sz="1100" dirty="0">
                <a:latin typeface="Times New Roman"/>
                <a:cs typeface="Times New Roman"/>
              </a:rPr>
              <a:t>“like so</a:t>
            </a:r>
            <a:r>
              <a:rPr sz="1100" spc="-5" dirty="0">
                <a:latin typeface="Times New Roman"/>
                <a:cs typeface="Times New Roman"/>
              </a:rPr>
              <a:t> </a:t>
            </a:r>
            <a:r>
              <a:rPr sz="1100" dirty="0">
                <a:latin typeface="Times New Roman"/>
                <a:cs typeface="Times New Roman"/>
              </a:rPr>
              <a:t>many other</a:t>
            </a:r>
            <a:r>
              <a:rPr sz="1100" spc="-5" dirty="0">
                <a:latin typeface="Times New Roman"/>
                <a:cs typeface="Times New Roman"/>
              </a:rPr>
              <a:t> </a:t>
            </a:r>
            <a:r>
              <a:rPr sz="1100" spc="-10" dirty="0">
                <a:latin typeface="Times New Roman"/>
                <a:cs typeface="Times New Roman"/>
              </a:rPr>
              <a:t>organizations, </a:t>
            </a:r>
            <a:r>
              <a:rPr sz="1100" dirty="0">
                <a:latin typeface="Times New Roman"/>
                <a:cs typeface="Times New Roman"/>
              </a:rPr>
              <a:t>we</a:t>
            </a:r>
            <a:r>
              <a:rPr sz="1100" spc="-15" dirty="0">
                <a:latin typeface="Times New Roman"/>
                <a:cs typeface="Times New Roman"/>
              </a:rPr>
              <a:t> </a:t>
            </a:r>
            <a:r>
              <a:rPr sz="1100" dirty="0">
                <a:latin typeface="Times New Roman"/>
                <a:cs typeface="Times New Roman"/>
              </a:rPr>
              <a:t>have</a:t>
            </a:r>
            <a:r>
              <a:rPr sz="1100" spc="-15" dirty="0">
                <a:latin typeface="Times New Roman"/>
                <a:cs typeface="Times New Roman"/>
              </a:rPr>
              <a:t> </a:t>
            </a:r>
            <a:r>
              <a:rPr sz="1100" dirty="0">
                <a:latin typeface="Times New Roman"/>
                <a:cs typeface="Times New Roman"/>
              </a:rPr>
              <a:t>a</a:t>
            </a:r>
            <a:r>
              <a:rPr sz="1100" spc="-15" dirty="0">
                <a:latin typeface="Times New Roman"/>
                <a:cs typeface="Times New Roman"/>
              </a:rPr>
              <a:t> </a:t>
            </a:r>
            <a:r>
              <a:rPr sz="1100" dirty="0">
                <a:latin typeface="Times New Roman"/>
                <a:cs typeface="Times New Roman"/>
              </a:rPr>
              <a:t>large</a:t>
            </a:r>
            <a:r>
              <a:rPr sz="1100" spc="-15" dirty="0">
                <a:latin typeface="Times New Roman"/>
                <a:cs typeface="Times New Roman"/>
              </a:rPr>
              <a:t> </a:t>
            </a:r>
            <a:r>
              <a:rPr sz="1100" dirty="0">
                <a:latin typeface="Times New Roman"/>
                <a:cs typeface="Times New Roman"/>
              </a:rPr>
              <a:t>number</a:t>
            </a:r>
            <a:r>
              <a:rPr sz="1100" spc="-10"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microcomputers</a:t>
            </a:r>
            <a:r>
              <a:rPr sz="1100" spc="-20" dirty="0">
                <a:latin typeface="Times New Roman"/>
                <a:cs typeface="Times New Roman"/>
              </a:rPr>
              <a:t> </a:t>
            </a:r>
            <a:r>
              <a:rPr sz="1100" dirty="0">
                <a:latin typeface="Times New Roman"/>
                <a:cs typeface="Times New Roman"/>
              </a:rPr>
              <a:t>with</a:t>
            </a:r>
            <a:r>
              <a:rPr sz="1100" spc="-15" dirty="0">
                <a:latin typeface="Times New Roman"/>
                <a:cs typeface="Times New Roman"/>
              </a:rPr>
              <a:t> </a:t>
            </a:r>
            <a:r>
              <a:rPr sz="1100" dirty="0">
                <a:latin typeface="Times New Roman"/>
                <a:cs typeface="Times New Roman"/>
              </a:rPr>
              <a:t>different</a:t>
            </a:r>
            <a:r>
              <a:rPr sz="1100" spc="-5" dirty="0">
                <a:latin typeface="Times New Roman"/>
                <a:cs typeface="Times New Roman"/>
              </a:rPr>
              <a:t> </a:t>
            </a:r>
            <a:r>
              <a:rPr sz="1100" dirty="0">
                <a:latin typeface="Times New Roman"/>
                <a:cs typeface="Times New Roman"/>
              </a:rPr>
              <a:t>software</a:t>
            </a:r>
            <a:r>
              <a:rPr sz="1100" spc="-15" dirty="0">
                <a:latin typeface="Times New Roman"/>
                <a:cs typeface="Times New Roman"/>
              </a:rPr>
              <a:t> </a:t>
            </a:r>
            <a:r>
              <a:rPr sz="1100" dirty="0">
                <a:latin typeface="Times New Roman"/>
                <a:cs typeface="Times New Roman"/>
              </a:rPr>
              <a:t>packages</a:t>
            </a:r>
            <a:r>
              <a:rPr sz="1100" spc="-15" dirty="0">
                <a:latin typeface="Times New Roman"/>
                <a:cs typeface="Times New Roman"/>
              </a:rPr>
              <a:t> </a:t>
            </a:r>
            <a:r>
              <a:rPr sz="1100" dirty="0">
                <a:latin typeface="Times New Roman"/>
                <a:cs typeface="Times New Roman"/>
              </a:rPr>
              <a:t>installed</a:t>
            </a:r>
            <a:r>
              <a:rPr sz="1100" spc="-15" dirty="0">
                <a:latin typeface="Times New Roman"/>
                <a:cs typeface="Times New Roman"/>
              </a:rPr>
              <a:t> </a:t>
            </a:r>
            <a:r>
              <a:rPr sz="1100" dirty="0">
                <a:latin typeface="Times New Roman"/>
                <a:cs typeface="Times New Roman"/>
              </a:rPr>
              <a:t>on</a:t>
            </a:r>
            <a:r>
              <a:rPr sz="1100" spc="-15" dirty="0">
                <a:latin typeface="Times New Roman"/>
                <a:cs typeface="Times New Roman"/>
              </a:rPr>
              <a:t> </a:t>
            </a:r>
            <a:r>
              <a:rPr sz="1100" dirty="0">
                <a:latin typeface="Times New Roman"/>
                <a:cs typeface="Times New Roman"/>
              </a:rPr>
              <a:t>them.</a:t>
            </a:r>
            <a:r>
              <a:rPr sz="1100" spc="-5" dirty="0">
                <a:latin typeface="Times New Roman"/>
                <a:cs typeface="Times New Roman"/>
              </a:rPr>
              <a:t> </a:t>
            </a:r>
            <a:r>
              <a:rPr sz="1100" spc="-20" dirty="0">
                <a:latin typeface="Times New Roman"/>
                <a:cs typeface="Times New Roman"/>
              </a:rPr>
              <a:t>From </a:t>
            </a:r>
            <a:r>
              <a:rPr sz="1100" dirty="0">
                <a:latin typeface="Times New Roman"/>
                <a:cs typeface="Times New Roman"/>
              </a:rPr>
              <a:t>what</a:t>
            </a:r>
            <a:r>
              <a:rPr sz="1100" spc="145" dirty="0">
                <a:latin typeface="Times New Roman"/>
                <a:cs typeface="Times New Roman"/>
              </a:rPr>
              <a:t> </a:t>
            </a:r>
            <a:r>
              <a:rPr sz="1100" dirty="0">
                <a:latin typeface="Times New Roman"/>
                <a:cs typeface="Times New Roman"/>
              </a:rPr>
              <a:t>I</a:t>
            </a:r>
            <a:r>
              <a:rPr sz="1100" spc="150" dirty="0">
                <a:latin typeface="Times New Roman"/>
                <a:cs typeface="Times New Roman"/>
              </a:rPr>
              <a:t> </a:t>
            </a:r>
            <a:r>
              <a:rPr sz="1100" dirty="0">
                <a:latin typeface="Times New Roman"/>
                <a:cs typeface="Times New Roman"/>
              </a:rPr>
              <a:t>understand,</a:t>
            </a:r>
            <a:r>
              <a:rPr sz="1100" spc="150" dirty="0">
                <a:latin typeface="Times New Roman"/>
                <a:cs typeface="Times New Roman"/>
              </a:rPr>
              <a:t> </a:t>
            </a:r>
            <a:r>
              <a:rPr sz="1100" dirty="0">
                <a:latin typeface="Times New Roman"/>
                <a:cs typeface="Times New Roman"/>
              </a:rPr>
              <a:t>in</a:t>
            </a:r>
            <a:r>
              <a:rPr sz="1100" spc="150" dirty="0">
                <a:latin typeface="Times New Roman"/>
                <a:cs typeface="Times New Roman"/>
              </a:rPr>
              <a:t> </a:t>
            </a:r>
            <a:r>
              <a:rPr sz="1100" dirty="0">
                <a:latin typeface="Times New Roman"/>
                <a:cs typeface="Times New Roman"/>
              </a:rPr>
              <a:t>the</a:t>
            </a:r>
            <a:r>
              <a:rPr sz="1100" spc="145" dirty="0">
                <a:latin typeface="Times New Roman"/>
                <a:cs typeface="Times New Roman"/>
              </a:rPr>
              <a:t> </a:t>
            </a:r>
            <a:r>
              <a:rPr sz="1100" dirty="0">
                <a:latin typeface="Times New Roman"/>
                <a:cs typeface="Times New Roman"/>
              </a:rPr>
              <a:t>1980s</a:t>
            </a:r>
            <a:r>
              <a:rPr sz="1100" spc="150" dirty="0">
                <a:latin typeface="Times New Roman"/>
                <a:cs typeface="Times New Roman"/>
              </a:rPr>
              <a:t> </a:t>
            </a:r>
            <a:r>
              <a:rPr sz="1100" dirty="0">
                <a:latin typeface="Times New Roman"/>
                <a:cs typeface="Times New Roman"/>
              </a:rPr>
              <a:t>there</a:t>
            </a:r>
            <a:r>
              <a:rPr sz="1100" spc="145" dirty="0">
                <a:latin typeface="Times New Roman"/>
                <a:cs typeface="Times New Roman"/>
              </a:rPr>
              <a:t> </a:t>
            </a:r>
            <a:r>
              <a:rPr sz="1100" dirty="0">
                <a:latin typeface="Times New Roman"/>
                <a:cs typeface="Times New Roman"/>
              </a:rPr>
              <a:t>were</a:t>
            </a:r>
            <a:r>
              <a:rPr sz="1100" spc="150" dirty="0">
                <a:latin typeface="Times New Roman"/>
                <a:cs typeface="Times New Roman"/>
              </a:rPr>
              <a:t> </a:t>
            </a:r>
            <a:r>
              <a:rPr sz="1100" dirty="0">
                <a:latin typeface="Times New Roman"/>
                <a:cs typeface="Times New Roman"/>
              </a:rPr>
              <a:t>few</a:t>
            </a:r>
            <a:r>
              <a:rPr sz="1100" spc="140" dirty="0">
                <a:latin typeface="Times New Roman"/>
                <a:cs typeface="Times New Roman"/>
              </a:rPr>
              <a:t> </a:t>
            </a:r>
            <a:r>
              <a:rPr sz="1100" dirty="0">
                <a:latin typeface="Times New Roman"/>
                <a:cs typeface="Times New Roman"/>
              </a:rPr>
              <a:t>personal</a:t>
            </a:r>
            <a:r>
              <a:rPr sz="1100" spc="155" dirty="0">
                <a:latin typeface="Times New Roman"/>
                <a:cs typeface="Times New Roman"/>
              </a:rPr>
              <a:t> </a:t>
            </a:r>
            <a:r>
              <a:rPr sz="1100" dirty="0">
                <a:latin typeface="Times New Roman"/>
                <a:cs typeface="Times New Roman"/>
              </a:rPr>
              <a:t>computers</a:t>
            </a:r>
            <a:r>
              <a:rPr sz="1100" spc="150" dirty="0">
                <a:latin typeface="Times New Roman"/>
                <a:cs typeface="Times New Roman"/>
              </a:rPr>
              <a:t> </a:t>
            </a:r>
            <a:r>
              <a:rPr sz="1100" dirty="0">
                <a:latin typeface="Times New Roman"/>
                <a:cs typeface="Times New Roman"/>
              </a:rPr>
              <a:t>and</a:t>
            </a:r>
            <a:r>
              <a:rPr sz="1100" spc="150" dirty="0">
                <a:latin typeface="Times New Roman"/>
                <a:cs typeface="Times New Roman"/>
              </a:rPr>
              <a:t> </a:t>
            </a:r>
            <a:r>
              <a:rPr sz="1100" dirty="0">
                <a:latin typeface="Times New Roman"/>
                <a:cs typeface="Times New Roman"/>
              </a:rPr>
              <a:t>a</a:t>
            </a:r>
            <a:r>
              <a:rPr sz="1100" spc="145" dirty="0">
                <a:latin typeface="Times New Roman"/>
                <a:cs typeface="Times New Roman"/>
              </a:rPr>
              <a:t> </a:t>
            </a:r>
            <a:r>
              <a:rPr sz="1100" dirty="0">
                <a:latin typeface="Times New Roman"/>
                <a:cs typeface="Times New Roman"/>
              </a:rPr>
              <a:t>scattered</a:t>
            </a:r>
            <a:r>
              <a:rPr sz="1100" spc="150" dirty="0">
                <a:latin typeface="Times New Roman"/>
                <a:cs typeface="Times New Roman"/>
              </a:rPr>
              <a:t> </a:t>
            </a:r>
            <a:r>
              <a:rPr sz="1100" dirty="0">
                <a:latin typeface="Times New Roman"/>
                <a:cs typeface="Times New Roman"/>
              </a:rPr>
              <a:t>collection</a:t>
            </a:r>
            <a:r>
              <a:rPr sz="1100" spc="145" dirty="0">
                <a:latin typeface="Times New Roman"/>
                <a:cs typeface="Times New Roman"/>
              </a:rPr>
              <a:t> </a:t>
            </a:r>
            <a:r>
              <a:rPr sz="1100" spc="-25" dirty="0">
                <a:latin typeface="Times New Roman"/>
                <a:cs typeface="Times New Roman"/>
              </a:rPr>
              <a:t>of </a:t>
            </a:r>
            <a:r>
              <a:rPr sz="1100" dirty="0">
                <a:latin typeface="Times New Roman"/>
                <a:cs typeface="Times New Roman"/>
              </a:rPr>
              <a:t>software.</a:t>
            </a:r>
            <a:r>
              <a:rPr sz="1100" spc="190" dirty="0">
                <a:latin typeface="Times New Roman"/>
                <a:cs typeface="Times New Roman"/>
              </a:rPr>
              <a:t> </a:t>
            </a:r>
            <a:r>
              <a:rPr sz="1100" dirty="0">
                <a:latin typeface="Times New Roman"/>
                <a:cs typeface="Times New Roman"/>
              </a:rPr>
              <a:t>This</a:t>
            </a:r>
            <a:r>
              <a:rPr sz="1100" spc="190" dirty="0">
                <a:latin typeface="Times New Roman"/>
                <a:cs typeface="Times New Roman"/>
              </a:rPr>
              <a:t> </a:t>
            </a:r>
            <a:r>
              <a:rPr sz="1100" dirty="0">
                <a:latin typeface="Times New Roman"/>
                <a:cs typeface="Times New Roman"/>
              </a:rPr>
              <a:t>expanded</a:t>
            </a:r>
            <a:r>
              <a:rPr sz="1100" spc="190" dirty="0">
                <a:latin typeface="Times New Roman"/>
                <a:cs typeface="Times New Roman"/>
              </a:rPr>
              <a:t> </a:t>
            </a:r>
            <a:r>
              <a:rPr sz="1100" dirty="0">
                <a:latin typeface="Times New Roman"/>
                <a:cs typeface="Times New Roman"/>
              </a:rPr>
              <a:t>rapidly</a:t>
            </a:r>
            <a:r>
              <a:rPr sz="1100" spc="190" dirty="0">
                <a:latin typeface="Times New Roman"/>
                <a:cs typeface="Times New Roman"/>
              </a:rPr>
              <a:t> </a:t>
            </a:r>
            <a:r>
              <a:rPr sz="1100" dirty="0">
                <a:latin typeface="Times New Roman"/>
                <a:cs typeface="Times New Roman"/>
              </a:rPr>
              <a:t>in</a:t>
            </a:r>
            <a:r>
              <a:rPr sz="1100" spc="190" dirty="0">
                <a:latin typeface="Times New Roman"/>
                <a:cs typeface="Times New Roman"/>
              </a:rPr>
              <a:t> </a:t>
            </a:r>
            <a:r>
              <a:rPr sz="1100" dirty="0">
                <a:latin typeface="Times New Roman"/>
                <a:cs typeface="Times New Roman"/>
              </a:rPr>
              <a:t>the</a:t>
            </a:r>
            <a:r>
              <a:rPr sz="1100" spc="190" dirty="0">
                <a:latin typeface="Times New Roman"/>
                <a:cs typeface="Times New Roman"/>
              </a:rPr>
              <a:t> </a:t>
            </a:r>
            <a:r>
              <a:rPr sz="1100" dirty="0">
                <a:latin typeface="Times New Roman"/>
                <a:cs typeface="Times New Roman"/>
              </a:rPr>
              <a:t>1990s,</a:t>
            </a:r>
            <a:r>
              <a:rPr sz="1100" spc="190" dirty="0">
                <a:latin typeface="Times New Roman"/>
                <a:cs typeface="Times New Roman"/>
              </a:rPr>
              <a:t> </a:t>
            </a:r>
            <a:r>
              <a:rPr sz="1100" dirty="0">
                <a:latin typeface="Times New Roman"/>
                <a:cs typeface="Times New Roman"/>
              </a:rPr>
              <a:t>and</a:t>
            </a:r>
            <a:r>
              <a:rPr sz="1100" spc="190" dirty="0">
                <a:latin typeface="Times New Roman"/>
                <a:cs typeface="Times New Roman"/>
              </a:rPr>
              <a:t> </a:t>
            </a:r>
            <a:r>
              <a:rPr sz="1100" dirty="0">
                <a:latin typeface="Times New Roman"/>
                <a:cs typeface="Times New Roman"/>
              </a:rPr>
              <a:t>now</a:t>
            </a:r>
            <a:r>
              <a:rPr sz="1100" spc="204" dirty="0">
                <a:latin typeface="Times New Roman"/>
                <a:cs typeface="Times New Roman"/>
              </a:rPr>
              <a:t> </a:t>
            </a:r>
            <a:r>
              <a:rPr sz="1100" dirty="0">
                <a:latin typeface="Times New Roman"/>
                <a:cs typeface="Times New Roman"/>
              </a:rPr>
              <a:t>everyone</a:t>
            </a:r>
            <a:r>
              <a:rPr sz="1100" spc="190" dirty="0">
                <a:latin typeface="Times New Roman"/>
                <a:cs typeface="Times New Roman"/>
              </a:rPr>
              <a:t> </a:t>
            </a:r>
            <a:r>
              <a:rPr sz="1100" dirty="0">
                <a:latin typeface="Times New Roman"/>
                <a:cs typeface="Times New Roman"/>
              </a:rPr>
              <a:t>uses</a:t>
            </a:r>
            <a:r>
              <a:rPr sz="1100" spc="190" dirty="0">
                <a:latin typeface="Times New Roman"/>
                <a:cs typeface="Times New Roman"/>
              </a:rPr>
              <a:t> </a:t>
            </a:r>
            <a:r>
              <a:rPr sz="1100" dirty="0">
                <a:latin typeface="Times New Roman"/>
                <a:cs typeface="Times New Roman"/>
              </a:rPr>
              <a:t>computers.</a:t>
            </a:r>
            <a:r>
              <a:rPr sz="1100" spc="190" dirty="0">
                <a:latin typeface="Times New Roman"/>
                <a:cs typeface="Times New Roman"/>
              </a:rPr>
              <a:t> </a:t>
            </a:r>
            <a:r>
              <a:rPr sz="1100" dirty="0">
                <a:latin typeface="Times New Roman"/>
                <a:cs typeface="Times New Roman"/>
              </a:rPr>
              <a:t>Some</a:t>
            </a:r>
            <a:r>
              <a:rPr sz="1100" spc="190" dirty="0">
                <a:latin typeface="Times New Roman"/>
                <a:cs typeface="Times New Roman"/>
              </a:rPr>
              <a:t> </a:t>
            </a:r>
            <a:r>
              <a:rPr sz="1100" spc="-10" dirty="0">
                <a:latin typeface="Times New Roman"/>
                <a:cs typeface="Times New Roman"/>
              </a:rPr>
              <a:t>faculty </a:t>
            </a:r>
            <a:r>
              <a:rPr sz="1100" dirty="0">
                <a:latin typeface="Times New Roman"/>
                <a:cs typeface="Times New Roman"/>
              </a:rPr>
              <a:t>members</a:t>
            </a:r>
            <a:r>
              <a:rPr sz="1100" spc="150" dirty="0">
                <a:latin typeface="Times New Roman"/>
                <a:cs typeface="Times New Roman"/>
              </a:rPr>
              <a:t> </a:t>
            </a:r>
            <a:r>
              <a:rPr sz="1100" dirty="0">
                <a:latin typeface="Times New Roman"/>
                <a:cs typeface="Times New Roman"/>
              </a:rPr>
              <a:t>use</a:t>
            </a:r>
            <a:r>
              <a:rPr sz="1100" spc="150" dirty="0">
                <a:latin typeface="Times New Roman"/>
                <a:cs typeface="Times New Roman"/>
              </a:rPr>
              <a:t> </a:t>
            </a:r>
            <a:r>
              <a:rPr sz="1100" dirty="0">
                <a:latin typeface="Times New Roman"/>
                <a:cs typeface="Times New Roman"/>
              </a:rPr>
              <a:t>more</a:t>
            </a:r>
            <a:r>
              <a:rPr sz="1100" spc="150" dirty="0">
                <a:latin typeface="Times New Roman"/>
                <a:cs typeface="Times New Roman"/>
              </a:rPr>
              <a:t> </a:t>
            </a:r>
            <a:r>
              <a:rPr sz="1100" dirty="0">
                <a:latin typeface="Times New Roman"/>
                <a:cs typeface="Times New Roman"/>
              </a:rPr>
              <a:t>than</a:t>
            </a:r>
            <a:r>
              <a:rPr sz="1100" spc="145" dirty="0">
                <a:latin typeface="Times New Roman"/>
                <a:cs typeface="Times New Roman"/>
              </a:rPr>
              <a:t> </a:t>
            </a:r>
            <a:r>
              <a:rPr sz="1100" dirty="0">
                <a:latin typeface="Times New Roman"/>
                <a:cs typeface="Times New Roman"/>
              </a:rPr>
              <a:t>one</a:t>
            </a:r>
            <a:r>
              <a:rPr sz="1100" spc="150" dirty="0">
                <a:latin typeface="Times New Roman"/>
                <a:cs typeface="Times New Roman"/>
              </a:rPr>
              <a:t> </a:t>
            </a:r>
            <a:r>
              <a:rPr sz="1100" dirty="0">
                <a:latin typeface="Times New Roman"/>
                <a:cs typeface="Times New Roman"/>
              </a:rPr>
              <a:t>computer.</a:t>
            </a:r>
            <a:r>
              <a:rPr sz="1100" spc="155" dirty="0">
                <a:latin typeface="Times New Roman"/>
                <a:cs typeface="Times New Roman"/>
              </a:rPr>
              <a:t> </a:t>
            </a:r>
            <a:r>
              <a:rPr sz="1100" dirty="0">
                <a:latin typeface="Times New Roman"/>
                <a:cs typeface="Times New Roman"/>
              </a:rPr>
              <a:t>The</a:t>
            </a:r>
            <a:r>
              <a:rPr sz="1100" spc="150" dirty="0">
                <a:latin typeface="Times New Roman"/>
                <a:cs typeface="Times New Roman"/>
              </a:rPr>
              <a:t> </a:t>
            </a:r>
            <a:r>
              <a:rPr sz="1100" dirty="0">
                <a:latin typeface="Times New Roman"/>
                <a:cs typeface="Times New Roman"/>
              </a:rPr>
              <a:t>current</a:t>
            </a:r>
            <a:r>
              <a:rPr sz="1100" spc="150" dirty="0">
                <a:latin typeface="Times New Roman"/>
                <a:cs typeface="Times New Roman"/>
              </a:rPr>
              <a:t> </a:t>
            </a:r>
            <a:r>
              <a:rPr sz="1100" dirty="0">
                <a:latin typeface="Times New Roman"/>
                <a:cs typeface="Times New Roman"/>
              </a:rPr>
              <a:t>system</a:t>
            </a:r>
            <a:r>
              <a:rPr sz="1100" spc="150" dirty="0">
                <a:latin typeface="Times New Roman"/>
                <a:cs typeface="Times New Roman"/>
              </a:rPr>
              <a:t> </a:t>
            </a:r>
            <a:r>
              <a:rPr sz="1100" dirty="0">
                <a:latin typeface="Times New Roman"/>
                <a:cs typeface="Times New Roman"/>
              </a:rPr>
              <a:t>that</a:t>
            </a:r>
            <a:r>
              <a:rPr sz="1100" spc="155" dirty="0">
                <a:latin typeface="Times New Roman"/>
                <a:cs typeface="Times New Roman"/>
              </a:rPr>
              <a:t> </a:t>
            </a:r>
            <a:r>
              <a:rPr sz="1100" dirty="0">
                <a:latin typeface="Times New Roman"/>
                <a:cs typeface="Times New Roman"/>
              </a:rPr>
              <a:t>is</a:t>
            </a:r>
            <a:r>
              <a:rPr sz="1100" spc="150" dirty="0">
                <a:latin typeface="Times New Roman"/>
                <a:cs typeface="Times New Roman"/>
              </a:rPr>
              <a:t> </a:t>
            </a:r>
            <a:r>
              <a:rPr sz="1100" dirty="0">
                <a:latin typeface="Times New Roman"/>
                <a:cs typeface="Times New Roman"/>
              </a:rPr>
              <a:t>used</a:t>
            </a:r>
            <a:r>
              <a:rPr sz="1100" spc="150" dirty="0">
                <a:latin typeface="Times New Roman"/>
                <a:cs typeface="Times New Roman"/>
              </a:rPr>
              <a:t> </a:t>
            </a:r>
            <a:r>
              <a:rPr sz="1100" dirty="0">
                <a:latin typeface="Times New Roman"/>
                <a:cs typeface="Times New Roman"/>
              </a:rPr>
              <a:t>to</a:t>
            </a:r>
            <a:r>
              <a:rPr sz="1100" spc="150" dirty="0">
                <a:latin typeface="Times New Roman"/>
                <a:cs typeface="Times New Roman"/>
              </a:rPr>
              <a:t> </a:t>
            </a:r>
            <a:r>
              <a:rPr sz="1100" dirty="0">
                <a:latin typeface="Times New Roman"/>
                <a:cs typeface="Times New Roman"/>
              </a:rPr>
              <a:t>maintain</a:t>
            </a:r>
            <a:r>
              <a:rPr sz="1100" spc="150" dirty="0">
                <a:latin typeface="Times New Roman"/>
                <a:cs typeface="Times New Roman"/>
              </a:rPr>
              <a:t> </a:t>
            </a:r>
            <a:r>
              <a:rPr sz="1100" dirty="0">
                <a:latin typeface="Times New Roman"/>
                <a:cs typeface="Times New Roman"/>
              </a:rPr>
              <a:t>software</a:t>
            </a:r>
            <a:r>
              <a:rPr sz="1100" spc="150" dirty="0">
                <a:latin typeface="Times New Roman"/>
                <a:cs typeface="Times New Roman"/>
              </a:rPr>
              <a:t> </a:t>
            </a:r>
            <a:r>
              <a:rPr sz="1100" spc="-25" dirty="0">
                <a:latin typeface="Times New Roman"/>
                <a:cs typeface="Times New Roman"/>
              </a:rPr>
              <a:t>and </a:t>
            </a:r>
            <a:r>
              <a:rPr sz="1100" dirty="0">
                <a:latin typeface="Times New Roman"/>
                <a:cs typeface="Times New Roman"/>
              </a:rPr>
              <a:t>hardware,</a:t>
            </a:r>
            <a:r>
              <a:rPr sz="1100" spc="-25" dirty="0">
                <a:latin typeface="Times New Roman"/>
                <a:cs typeface="Times New Roman"/>
              </a:rPr>
              <a:t> </a:t>
            </a:r>
            <a:r>
              <a:rPr sz="1100" dirty="0">
                <a:latin typeface="Times New Roman"/>
                <a:cs typeface="Times New Roman"/>
              </a:rPr>
              <a:t>which</a:t>
            </a:r>
            <a:r>
              <a:rPr sz="1100" spc="-25" dirty="0">
                <a:latin typeface="Times New Roman"/>
                <a:cs typeface="Times New Roman"/>
              </a:rPr>
              <a:t> </a:t>
            </a:r>
            <a:r>
              <a:rPr sz="1100" dirty="0">
                <a:latin typeface="Times New Roman"/>
                <a:cs typeface="Times New Roman"/>
              </a:rPr>
              <a:t>was</a:t>
            </a:r>
            <a:r>
              <a:rPr sz="1100" spc="-25" dirty="0">
                <a:latin typeface="Times New Roman"/>
                <a:cs typeface="Times New Roman"/>
              </a:rPr>
              <a:t> </a:t>
            </a:r>
            <a:r>
              <a:rPr sz="1100" dirty="0">
                <a:latin typeface="Times New Roman"/>
                <a:cs typeface="Times New Roman"/>
              </a:rPr>
              <a:t>originally</a:t>
            </a:r>
            <a:r>
              <a:rPr sz="1100" spc="-25" dirty="0">
                <a:latin typeface="Times New Roman"/>
                <a:cs typeface="Times New Roman"/>
              </a:rPr>
              <a:t> </a:t>
            </a:r>
            <a:r>
              <a:rPr sz="1100" dirty="0">
                <a:latin typeface="Times New Roman"/>
                <a:cs typeface="Times New Roman"/>
              </a:rPr>
              <a:t>quite</a:t>
            </a:r>
            <a:r>
              <a:rPr sz="1100" spc="-25" dirty="0">
                <a:latin typeface="Times New Roman"/>
                <a:cs typeface="Times New Roman"/>
              </a:rPr>
              <a:t> </a:t>
            </a:r>
            <a:r>
              <a:rPr sz="1100" dirty="0">
                <a:latin typeface="Times New Roman"/>
                <a:cs typeface="Times New Roman"/>
              </a:rPr>
              <a:t>useful,</a:t>
            </a:r>
            <a:r>
              <a:rPr sz="1100" spc="-25" dirty="0">
                <a:latin typeface="Times New Roman"/>
                <a:cs typeface="Times New Roman"/>
              </a:rPr>
              <a:t> </a:t>
            </a:r>
            <a:r>
              <a:rPr sz="1100" dirty="0">
                <a:latin typeface="Times New Roman"/>
                <a:cs typeface="Times New Roman"/>
              </a:rPr>
              <a:t>is</a:t>
            </a:r>
            <a:r>
              <a:rPr sz="1100" spc="-20" dirty="0">
                <a:latin typeface="Times New Roman"/>
                <a:cs typeface="Times New Roman"/>
              </a:rPr>
              <a:t> </a:t>
            </a:r>
            <a:r>
              <a:rPr sz="1100" dirty="0">
                <a:latin typeface="Times New Roman"/>
                <a:cs typeface="Times New Roman"/>
              </a:rPr>
              <a:t>now</a:t>
            </a:r>
            <a:r>
              <a:rPr sz="1100" spc="-25" dirty="0">
                <a:latin typeface="Times New Roman"/>
                <a:cs typeface="Times New Roman"/>
              </a:rPr>
              <a:t> </a:t>
            </a:r>
            <a:r>
              <a:rPr sz="1100" dirty="0">
                <a:latin typeface="Times New Roman"/>
                <a:cs typeface="Times New Roman"/>
              </a:rPr>
              <a:t>very</a:t>
            </a:r>
            <a:r>
              <a:rPr sz="1100" spc="-25" dirty="0">
                <a:latin typeface="Times New Roman"/>
                <a:cs typeface="Times New Roman"/>
              </a:rPr>
              <a:t> </a:t>
            </a:r>
            <a:r>
              <a:rPr sz="1100" dirty="0">
                <a:latin typeface="Times New Roman"/>
                <a:cs typeface="Times New Roman"/>
              </a:rPr>
              <a:t>outdated</a:t>
            </a:r>
            <a:r>
              <a:rPr sz="1100" spc="-25" dirty="0">
                <a:latin typeface="Times New Roman"/>
                <a:cs typeface="Times New Roman"/>
              </a:rPr>
              <a:t> </a:t>
            </a:r>
            <a:r>
              <a:rPr sz="1100" dirty="0">
                <a:latin typeface="Times New Roman"/>
                <a:cs typeface="Times New Roman"/>
              </a:rPr>
              <a:t>and</a:t>
            </a:r>
            <a:r>
              <a:rPr sz="1100" spc="-25" dirty="0">
                <a:latin typeface="Times New Roman"/>
                <a:cs typeface="Times New Roman"/>
              </a:rPr>
              <a:t> </a:t>
            </a:r>
            <a:r>
              <a:rPr sz="1100" dirty="0">
                <a:latin typeface="Times New Roman"/>
                <a:cs typeface="Times New Roman"/>
              </a:rPr>
              <a:t>quite</a:t>
            </a:r>
            <a:r>
              <a:rPr sz="1100" spc="-30" dirty="0">
                <a:latin typeface="Times New Roman"/>
                <a:cs typeface="Times New Roman"/>
              </a:rPr>
              <a:t> </a:t>
            </a:r>
            <a:r>
              <a:rPr sz="1100" spc="-10" dirty="0">
                <a:latin typeface="Times New Roman"/>
                <a:cs typeface="Times New Roman"/>
              </a:rPr>
              <a:t>overwhelmed.”</a:t>
            </a:r>
            <a:endParaRPr sz="1100" dirty="0">
              <a:latin typeface="Times New Roman"/>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44669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1260" y="585390"/>
            <a:ext cx="5698490" cy="3460750"/>
          </a:xfrm>
          <a:prstGeom prst="rect">
            <a:avLst/>
          </a:prstGeom>
        </p:spPr>
        <p:txBody>
          <a:bodyPr vert="horz" wrap="square" lIns="0" tIns="13335" rIns="0" bIns="0" rtlCol="0">
            <a:spAutoFit/>
          </a:bodyPr>
          <a:lstStyle/>
          <a:p>
            <a:pPr marL="12700" marR="5715" algn="just">
              <a:lnSpc>
                <a:spcPct val="110500"/>
              </a:lnSpc>
              <a:spcBef>
                <a:spcPts val="105"/>
              </a:spcBef>
            </a:pPr>
            <a:r>
              <a:rPr sz="1100" dirty="0">
                <a:latin typeface="Times New Roman"/>
                <a:cs typeface="Times New Roman"/>
              </a:rPr>
              <a:t>“What</a:t>
            </a:r>
            <a:r>
              <a:rPr sz="1100" spc="20" dirty="0">
                <a:latin typeface="Times New Roman"/>
                <a:cs typeface="Times New Roman"/>
              </a:rPr>
              <a:t> </a:t>
            </a:r>
            <a:r>
              <a:rPr sz="1100" dirty="0">
                <a:latin typeface="Times New Roman"/>
                <a:cs typeface="Times New Roman"/>
              </a:rPr>
              <a:t>about</a:t>
            </a:r>
            <a:r>
              <a:rPr sz="1100" spc="25" dirty="0">
                <a:latin typeface="Times New Roman"/>
                <a:cs typeface="Times New Roman"/>
              </a:rPr>
              <a:t> </a:t>
            </a:r>
            <a:r>
              <a:rPr sz="1100" dirty="0">
                <a:latin typeface="Times New Roman"/>
                <a:cs typeface="Times New Roman"/>
              </a:rPr>
              <a:t>the</a:t>
            </a:r>
            <a:r>
              <a:rPr sz="1100" spc="20" dirty="0">
                <a:latin typeface="Times New Roman"/>
                <a:cs typeface="Times New Roman"/>
              </a:rPr>
              <a:t> </a:t>
            </a:r>
            <a:r>
              <a:rPr sz="1100" dirty="0">
                <a:latin typeface="Times New Roman"/>
                <a:cs typeface="Times New Roman"/>
              </a:rPr>
              <a:t>users?</a:t>
            </a:r>
            <a:r>
              <a:rPr sz="1100" spc="15" dirty="0">
                <a:latin typeface="Times New Roman"/>
                <a:cs typeface="Times New Roman"/>
              </a:rPr>
              <a:t> </a:t>
            </a:r>
            <a:r>
              <a:rPr sz="1100" dirty="0">
                <a:latin typeface="Times New Roman"/>
                <a:cs typeface="Times New Roman"/>
              </a:rPr>
              <a:t>Who</a:t>
            </a:r>
            <a:r>
              <a:rPr sz="1100" spc="20" dirty="0">
                <a:latin typeface="Times New Roman"/>
                <a:cs typeface="Times New Roman"/>
              </a:rPr>
              <a:t> </a:t>
            </a:r>
            <a:r>
              <a:rPr sz="1100" dirty="0">
                <a:latin typeface="Times New Roman"/>
                <a:cs typeface="Times New Roman"/>
              </a:rPr>
              <a:t>should</a:t>
            </a:r>
            <a:r>
              <a:rPr sz="1100" spc="20" dirty="0">
                <a:latin typeface="Times New Roman"/>
                <a:cs typeface="Times New Roman"/>
              </a:rPr>
              <a:t> </a:t>
            </a:r>
            <a:r>
              <a:rPr sz="1100" dirty="0">
                <a:latin typeface="Times New Roman"/>
                <a:cs typeface="Times New Roman"/>
              </a:rPr>
              <a:t>I</a:t>
            </a:r>
            <a:r>
              <a:rPr sz="1100" spc="20" dirty="0">
                <a:latin typeface="Times New Roman"/>
                <a:cs typeface="Times New Roman"/>
              </a:rPr>
              <a:t> </a:t>
            </a:r>
            <a:r>
              <a:rPr sz="1100" dirty="0">
                <a:latin typeface="Times New Roman"/>
                <a:cs typeface="Times New Roman"/>
              </a:rPr>
              <a:t>know?</a:t>
            </a:r>
            <a:r>
              <a:rPr sz="1100" spc="20" dirty="0">
                <a:latin typeface="Times New Roman"/>
                <a:cs typeface="Times New Roman"/>
              </a:rPr>
              <a:t> </a:t>
            </a:r>
            <a:r>
              <a:rPr sz="1100" dirty="0">
                <a:latin typeface="Times New Roman"/>
                <a:cs typeface="Times New Roman"/>
              </a:rPr>
              <a:t>Who</a:t>
            </a:r>
            <a:r>
              <a:rPr sz="1100" spc="20" dirty="0">
                <a:latin typeface="Times New Roman"/>
                <a:cs typeface="Times New Roman"/>
              </a:rPr>
              <a:t> </a:t>
            </a:r>
            <a:r>
              <a:rPr sz="1100" dirty="0">
                <a:latin typeface="Times New Roman"/>
                <a:cs typeface="Times New Roman"/>
              </a:rPr>
              <a:t>do</a:t>
            </a:r>
            <a:r>
              <a:rPr sz="1100" spc="15" dirty="0">
                <a:latin typeface="Times New Roman"/>
                <a:cs typeface="Times New Roman"/>
              </a:rPr>
              <a:t> </a:t>
            </a:r>
            <a:r>
              <a:rPr sz="1100" dirty="0">
                <a:latin typeface="Times New Roman"/>
                <a:cs typeface="Times New Roman"/>
              </a:rPr>
              <a:t>you</a:t>
            </a:r>
            <a:r>
              <a:rPr sz="1100" spc="20" dirty="0">
                <a:latin typeface="Times New Roman"/>
                <a:cs typeface="Times New Roman"/>
              </a:rPr>
              <a:t> </a:t>
            </a:r>
            <a:r>
              <a:rPr sz="1100" dirty="0">
                <a:latin typeface="Times New Roman"/>
                <a:cs typeface="Times New Roman"/>
              </a:rPr>
              <a:t>think</a:t>
            </a:r>
            <a:r>
              <a:rPr sz="1100" spc="20" dirty="0">
                <a:latin typeface="Times New Roman"/>
                <a:cs typeface="Times New Roman"/>
              </a:rPr>
              <a:t> </a:t>
            </a:r>
            <a:r>
              <a:rPr sz="1100" dirty="0">
                <a:latin typeface="Times New Roman"/>
                <a:cs typeface="Times New Roman"/>
              </a:rPr>
              <a:t>will</a:t>
            </a:r>
            <a:r>
              <a:rPr sz="1100" spc="2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important</a:t>
            </a:r>
            <a:r>
              <a:rPr sz="1100" spc="25" dirty="0">
                <a:latin typeface="Times New Roman"/>
                <a:cs typeface="Times New Roman"/>
              </a:rPr>
              <a:t> </a:t>
            </a:r>
            <a:r>
              <a:rPr sz="1100" dirty="0">
                <a:latin typeface="Times New Roman"/>
                <a:cs typeface="Times New Roman"/>
              </a:rPr>
              <a:t>in</a:t>
            </a:r>
            <a:r>
              <a:rPr sz="1100" spc="20" dirty="0">
                <a:latin typeface="Times New Roman"/>
                <a:cs typeface="Times New Roman"/>
              </a:rPr>
              <a:t> </a:t>
            </a:r>
            <a:r>
              <a:rPr sz="1100" dirty="0">
                <a:latin typeface="Times New Roman"/>
                <a:cs typeface="Times New Roman"/>
              </a:rPr>
              <a:t>helping</a:t>
            </a:r>
            <a:r>
              <a:rPr sz="1100" spc="15" dirty="0">
                <a:latin typeface="Times New Roman"/>
                <a:cs typeface="Times New Roman"/>
              </a:rPr>
              <a:t> </a:t>
            </a:r>
            <a:r>
              <a:rPr sz="1100" dirty="0">
                <a:latin typeface="Times New Roman"/>
                <a:cs typeface="Times New Roman"/>
              </a:rPr>
              <a:t>us</a:t>
            </a:r>
            <a:r>
              <a:rPr sz="1100" spc="25" dirty="0">
                <a:latin typeface="Times New Roman"/>
                <a:cs typeface="Times New Roman"/>
              </a:rPr>
              <a:t> </a:t>
            </a:r>
            <a:r>
              <a:rPr sz="1100" spc="-20" dirty="0">
                <a:latin typeface="Times New Roman"/>
                <a:cs typeface="Times New Roman"/>
              </a:rPr>
              <a:t>with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new</a:t>
            </a:r>
            <a:r>
              <a:rPr sz="1100" spc="20" dirty="0">
                <a:latin typeface="Times New Roman"/>
                <a:cs typeface="Times New Roman"/>
              </a:rPr>
              <a:t> </a:t>
            </a:r>
            <a:r>
              <a:rPr sz="1100" dirty="0">
                <a:latin typeface="Times New Roman"/>
                <a:cs typeface="Times New Roman"/>
              </a:rPr>
              <a:t>system?”</a:t>
            </a:r>
            <a:r>
              <a:rPr sz="1100" spc="20" dirty="0">
                <a:latin typeface="Times New Roman"/>
                <a:cs typeface="Times New Roman"/>
              </a:rPr>
              <a:t> </a:t>
            </a:r>
            <a:r>
              <a:rPr sz="1100" dirty="0">
                <a:latin typeface="Times New Roman"/>
                <a:cs typeface="Times New Roman"/>
              </a:rPr>
              <a:t>Chip</a:t>
            </a:r>
            <a:r>
              <a:rPr sz="1100" spc="20" dirty="0">
                <a:latin typeface="Times New Roman"/>
                <a:cs typeface="Times New Roman"/>
              </a:rPr>
              <a:t> </a:t>
            </a:r>
            <a:r>
              <a:rPr sz="1100" dirty="0">
                <a:latin typeface="Times New Roman"/>
                <a:cs typeface="Times New Roman"/>
              </a:rPr>
              <a:t>asks.</a:t>
            </a:r>
            <a:r>
              <a:rPr sz="1100" spc="25" dirty="0">
                <a:latin typeface="Times New Roman"/>
                <a:cs typeface="Times New Roman"/>
              </a:rPr>
              <a:t> </a:t>
            </a:r>
            <a:r>
              <a:rPr sz="1100" dirty="0">
                <a:latin typeface="Times New Roman"/>
                <a:cs typeface="Times New Roman"/>
              </a:rPr>
              <a:t>“You’ll</a:t>
            </a:r>
            <a:r>
              <a:rPr sz="1100" spc="20" dirty="0">
                <a:latin typeface="Times New Roman"/>
                <a:cs typeface="Times New Roman"/>
              </a:rPr>
              <a:t> </a:t>
            </a:r>
            <a:r>
              <a:rPr sz="1100" dirty="0">
                <a:latin typeface="Times New Roman"/>
                <a:cs typeface="Times New Roman"/>
              </a:rPr>
              <a:t>meet</a:t>
            </a:r>
            <a:r>
              <a:rPr sz="1100" spc="20" dirty="0">
                <a:latin typeface="Times New Roman"/>
                <a:cs typeface="Times New Roman"/>
              </a:rPr>
              <a:t> </a:t>
            </a:r>
            <a:r>
              <a:rPr sz="1100" dirty="0">
                <a:latin typeface="Times New Roman"/>
                <a:cs typeface="Times New Roman"/>
              </a:rPr>
              <a:t>everyone,</a:t>
            </a:r>
            <a:r>
              <a:rPr sz="1100" spc="20" dirty="0">
                <a:latin typeface="Times New Roman"/>
                <a:cs typeface="Times New Roman"/>
              </a:rPr>
              <a:t> </a:t>
            </a:r>
            <a:r>
              <a:rPr sz="1100" dirty="0">
                <a:latin typeface="Times New Roman"/>
                <a:cs typeface="Times New Roman"/>
              </a:rPr>
              <a:t>but</a:t>
            </a:r>
            <a:r>
              <a:rPr sz="1100" spc="20" dirty="0">
                <a:latin typeface="Times New Roman"/>
                <a:cs typeface="Times New Roman"/>
              </a:rPr>
              <a:t> </a:t>
            </a:r>
            <a:r>
              <a:rPr sz="1100" dirty="0">
                <a:latin typeface="Times New Roman"/>
                <a:cs typeface="Times New Roman"/>
              </a:rPr>
              <a:t>there</a:t>
            </a:r>
            <a:r>
              <a:rPr sz="1100" spc="20" dirty="0">
                <a:latin typeface="Times New Roman"/>
                <a:cs typeface="Times New Roman"/>
              </a:rPr>
              <a:t> </a:t>
            </a:r>
            <a:r>
              <a:rPr sz="1100" dirty="0">
                <a:latin typeface="Times New Roman"/>
                <a:cs typeface="Times New Roman"/>
              </a:rPr>
              <a:t>are</a:t>
            </a:r>
            <a:r>
              <a:rPr sz="1100" spc="20" dirty="0">
                <a:latin typeface="Times New Roman"/>
                <a:cs typeface="Times New Roman"/>
              </a:rPr>
              <a:t> </a:t>
            </a:r>
            <a:r>
              <a:rPr sz="1100" dirty="0">
                <a:latin typeface="Times New Roman"/>
                <a:cs typeface="Times New Roman"/>
              </a:rPr>
              <a:t>key</a:t>
            </a:r>
            <a:r>
              <a:rPr sz="1100" spc="20" dirty="0">
                <a:latin typeface="Times New Roman"/>
                <a:cs typeface="Times New Roman"/>
              </a:rPr>
              <a:t> </a:t>
            </a:r>
            <a:r>
              <a:rPr sz="1100" dirty="0">
                <a:latin typeface="Times New Roman"/>
                <a:cs typeface="Times New Roman"/>
              </a:rPr>
              <a:t>people</a:t>
            </a:r>
            <a:r>
              <a:rPr sz="1100" spc="20" dirty="0">
                <a:latin typeface="Times New Roman"/>
                <a:cs typeface="Times New Roman"/>
              </a:rPr>
              <a:t> </a:t>
            </a:r>
            <a:r>
              <a:rPr sz="1100" dirty="0">
                <a:latin typeface="Times New Roman"/>
                <a:cs typeface="Times New Roman"/>
              </a:rPr>
              <a:t>I’ve</a:t>
            </a:r>
            <a:r>
              <a:rPr sz="1100" spc="15" dirty="0">
                <a:latin typeface="Times New Roman"/>
                <a:cs typeface="Times New Roman"/>
              </a:rPr>
              <a:t> </a:t>
            </a:r>
            <a:r>
              <a:rPr sz="1100" dirty="0">
                <a:latin typeface="Times New Roman"/>
                <a:cs typeface="Times New Roman"/>
              </a:rPr>
              <a:t>recently</a:t>
            </a:r>
            <a:r>
              <a:rPr sz="1100" spc="20" dirty="0">
                <a:latin typeface="Times New Roman"/>
                <a:cs typeface="Times New Roman"/>
              </a:rPr>
              <a:t> </a:t>
            </a:r>
            <a:r>
              <a:rPr sz="1100" dirty="0">
                <a:latin typeface="Times New Roman"/>
                <a:cs typeface="Times New Roman"/>
              </a:rPr>
              <a:t>met,</a:t>
            </a:r>
            <a:r>
              <a:rPr sz="1100" spc="20" dirty="0">
                <a:latin typeface="Times New Roman"/>
                <a:cs typeface="Times New Roman"/>
              </a:rPr>
              <a:t> </a:t>
            </a:r>
            <a:r>
              <a:rPr sz="1100" spc="-25" dirty="0">
                <a:latin typeface="Times New Roman"/>
                <a:cs typeface="Times New Roman"/>
              </a:rPr>
              <a:t>and </a:t>
            </a:r>
            <a:r>
              <a:rPr sz="1100" dirty="0">
                <a:latin typeface="Times New Roman"/>
                <a:cs typeface="Times New Roman"/>
              </a:rPr>
              <a:t>I’ll</a:t>
            </a:r>
            <a:r>
              <a:rPr sz="1100" spc="-45" dirty="0">
                <a:latin typeface="Times New Roman"/>
                <a:cs typeface="Times New Roman"/>
              </a:rPr>
              <a:t> </a:t>
            </a:r>
            <a:r>
              <a:rPr sz="1100" dirty="0">
                <a:latin typeface="Times New Roman"/>
                <a:cs typeface="Times New Roman"/>
              </a:rPr>
              <a:t>tell</a:t>
            </a:r>
            <a:r>
              <a:rPr sz="1100" spc="-45" dirty="0">
                <a:latin typeface="Times New Roman"/>
                <a:cs typeface="Times New Roman"/>
              </a:rPr>
              <a:t> </a:t>
            </a:r>
            <a:r>
              <a:rPr sz="1100" spc="-10" dirty="0">
                <a:latin typeface="Times New Roman"/>
                <a:cs typeface="Times New Roman"/>
              </a:rPr>
              <a:t>you</a:t>
            </a:r>
            <a:r>
              <a:rPr sz="1100" spc="-45" dirty="0">
                <a:latin typeface="Times New Roman"/>
                <a:cs typeface="Times New Roman"/>
              </a:rPr>
              <a:t> </a:t>
            </a:r>
            <a:r>
              <a:rPr sz="1100" spc="-10" dirty="0">
                <a:latin typeface="Times New Roman"/>
                <a:cs typeface="Times New Roman"/>
              </a:rPr>
              <a:t>what</a:t>
            </a:r>
            <a:r>
              <a:rPr sz="1100" spc="-40" dirty="0">
                <a:latin typeface="Times New Roman"/>
                <a:cs typeface="Times New Roman"/>
              </a:rPr>
              <a:t> </a:t>
            </a:r>
            <a:r>
              <a:rPr sz="1100" spc="-10" dirty="0">
                <a:latin typeface="Times New Roman"/>
                <a:cs typeface="Times New Roman"/>
              </a:rPr>
              <a:t>I’ve</a:t>
            </a:r>
            <a:r>
              <a:rPr sz="1100" spc="-45" dirty="0">
                <a:latin typeface="Times New Roman"/>
                <a:cs typeface="Times New Roman"/>
              </a:rPr>
              <a:t> </a:t>
            </a:r>
            <a:r>
              <a:rPr sz="1100" spc="-10" dirty="0">
                <a:latin typeface="Times New Roman"/>
                <a:cs typeface="Times New Roman"/>
              </a:rPr>
              <a:t>learned</a:t>
            </a:r>
            <a:r>
              <a:rPr sz="1100" spc="-40" dirty="0">
                <a:latin typeface="Times New Roman"/>
                <a:cs typeface="Times New Roman"/>
              </a:rPr>
              <a:t> </a:t>
            </a:r>
            <a:r>
              <a:rPr sz="1100" spc="-10" dirty="0">
                <a:latin typeface="Times New Roman"/>
                <a:cs typeface="Times New Roman"/>
              </a:rPr>
              <a:t>so</a:t>
            </a:r>
            <a:r>
              <a:rPr sz="1100" spc="-40" dirty="0">
                <a:latin typeface="Times New Roman"/>
                <a:cs typeface="Times New Roman"/>
              </a:rPr>
              <a:t> </a:t>
            </a:r>
            <a:r>
              <a:rPr sz="1100" spc="-10" dirty="0">
                <a:latin typeface="Times New Roman"/>
                <a:cs typeface="Times New Roman"/>
              </a:rPr>
              <a:t>you’ll</a:t>
            </a:r>
            <a:r>
              <a:rPr sz="1100" spc="-45" dirty="0">
                <a:latin typeface="Times New Roman"/>
                <a:cs typeface="Times New Roman"/>
              </a:rPr>
              <a:t> </a:t>
            </a:r>
            <a:r>
              <a:rPr sz="1100" spc="-10" dirty="0">
                <a:latin typeface="Times New Roman"/>
                <a:cs typeface="Times New Roman"/>
              </a:rPr>
              <a:t>remember</a:t>
            </a:r>
            <a:r>
              <a:rPr sz="1100" spc="-45" dirty="0">
                <a:latin typeface="Times New Roman"/>
                <a:cs typeface="Times New Roman"/>
              </a:rPr>
              <a:t> </a:t>
            </a:r>
            <a:r>
              <a:rPr sz="1100" dirty="0">
                <a:latin typeface="Times New Roman"/>
                <a:cs typeface="Times New Roman"/>
              </a:rPr>
              <a:t>them</a:t>
            </a:r>
            <a:r>
              <a:rPr sz="1100" spc="-40" dirty="0">
                <a:latin typeface="Times New Roman"/>
                <a:cs typeface="Times New Roman"/>
              </a:rPr>
              <a:t> </a:t>
            </a:r>
            <a:r>
              <a:rPr sz="1100" spc="-10" dirty="0">
                <a:latin typeface="Times New Roman"/>
                <a:cs typeface="Times New Roman"/>
              </a:rPr>
              <a:t>when</a:t>
            </a:r>
            <a:r>
              <a:rPr sz="1100" spc="-45" dirty="0">
                <a:latin typeface="Times New Roman"/>
                <a:cs typeface="Times New Roman"/>
              </a:rPr>
              <a:t> </a:t>
            </a:r>
            <a:r>
              <a:rPr sz="1100" spc="-10" dirty="0">
                <a:latin typeface="Times New Roman"/>
                <a:cs typeface="Times New Roman"/>
              </a:rPr>
              <a:t>you</a:t>
            </a:r>
            <a:r>
              <a:rPr sz="1100" spc="-45" dirty="0">
                <a:latin typeface="Times New Roman"/>
                <a:cs typeface="Times New Roman"/>
              </a:rPr>
              <a:t> </a:t>
            </a:r>
            <a:r>
              <a:rPr sz="1100" dirty="0">
                <a:latin typeface="Times New Roman"/>
                <a:cs typeface="Times New Roman"/>
              </a:rPr>
              <a:t>meet</a:t>
            </a:r>
            <a:r>
              <a:rPr sz="1100" spc="-40" dirty="0">
                <a:latin typeface="Times New Roman"/>
                <a:cs typeface="Times New Roman"/>
              </a:rPr>
              <a:t> </a:t>
            </a:r>
            <a:r>
              <a:rPr sz="1100" dirty="0">
                <a:latin typeface="Times New Roman"/>
                <a:cs typeface="Times New Roman"/>
              </a:rPr>
              <a:t>them.</a:t>
            </a:r>
            <a:r>
              <a:rPr sz="1100" spc="-35" dirty="0">
                <a:latin typeface="Times New Roman"/>
                <a:cs typeface="Times New Roman"/>
              </a:rPr>
              <a:t> </a:t>
            </a:r>
            <a:r>
              <a:rPr sz="1100" spc="-10" dirty="0">
                <a:latin typeface="Times New Roman"/>
                <a:cs typeface="Times New Roman"/>
              </a:rPr>
              <a:t>“Dot</a:t>
            </a:r>
            <a:r>
              <a:rPr sz="1100" spc="-40" dirty="0">
                <a:latin typeface="Times New Roman"/>
                <a:cs typeface="Times New Roman"/>
              </a:rPr>
              <a:t> </a:t>
            </a:r>
            <a:r>
              <a:rPr sz="1100" spc="-10" dirty="0">
                <a:latin typeface="Times New Roman"/>
                <a:cs typeface="Times New Roman"/>
              </a:rPr>
              <a:t>Matricks</a:t>
            </a:r>
            <a:r>
              <a:rPr sz="1100" spc="-45" dirty="0">
                <a:latin typeface="Times New Roman"/>
                <a:cs typeface="Times New Roman"/>
              </a:rPr>
              <a:t> </a:t>
            </a:r>
            <a:r>
              <a:rPr sz="1100" dirty="0">
                <a:latin typeface="Times New Roman"/>
                <a:cs typeface="Times New Roman"/>
              </a:rPr>
              <a:t>is</a:t>
            </a:r>
            <a:r>
              <a:rPr sz="1100" spc="-45" dirty="0">
                <a:latin typeface="Times New Roman"/>
                <a:cs typeface="Times New Roman"/>
              </a:rPr>
              <a:t> </a:t>
            </a:r>
            <a:r>
              <a:rPr sz="1100" spc="-10" dirty="0">
                <a:latin typeface="Times New Roman"/>
                <a:cs typeface="Times New Roman"/>
              </a:rPr>
              <a:t>manager </a:t>
            </a:r>
            <a:r>
              <a:rPr sz="1100" dirty="0">
                <a:latin typeface="Times New Roman"/>
                <a:cs typeface="Times New Roman"/>
              </a:rPr>
              <a:t>of</a:t>
            </a:r>
            <a:r>
              <a:rPr sz="1100" spc="-35" dirty="0">
                <a:latin typeface="Times New Roman"/>
                <a:cs typeface="Times New Roman"/>
              </a:rPr>
              <a:t> </a:t>
            </a:r>
            <a:r>
              <a:rPr sz="1100" dirty="0">
                <a:latin typeface="Times New Roman"/>
                <a:cs typeface="Times New Roman"/>
              </a:rPr>
              <a:t>all</a:t>
            </a:r>
            <a:r>
              <a:rPr sz="1100" spc="-30" dirty="0">
                <a:latin typeface="Times New Roman"/>
                <a:cs typeface="Times New Roman"/>
              </a:rPr>
              <a:t> </a:t>
            </a:r>
            <a:r>
              <a:rPr sz="1100" spc="-10" dirty="0">
                <a:latin typeface="Times New Roman"/>
                <a:cs typeface="Times New Roman"/>
              </a:rPr>
              <a:t>microcomputer</a:t>
            </a:r>
            <a:r>
              <a:rPr sz="1100" spc="-35" dirty="0">
                <a:latin typeface="Times New Roman"/>
                <a:cs typeface="Times New Roman"/>
              </a:rPr>
              <a:t> </a:t>
            </a:r>
            <a:r>
              <a:rPr sz="1100" dirty="0">
                <a:latin typeface="Times New Roman"/>
                <a:cs typeface="Times New Roman"/>
              </a:rPr>
              <a:t>systems</a:t>
            </a:r>
            <a:r>
              <a:rPr sz="1100" spc="-35" dirty="0">
                <a:latin typeface="Times New Roman"/>
                <a:cs typeface="Times New Roman"/>
              </a:rPr>
              <a:t> </a:t>
            </a:r>
            <a:r>
              <a:rPr sz="1100" dirty="0">
                <a:latin typeface="Times New Roman"/>
                <a:cs typeface="Times New Roman"/>
              </a:rPr>
              <a:t>at</a:t>
            </a:r>
            <a:r>
              <a:rPr sz="1100" spc="-30" dirty="0">
                <a:latin typeface="Times New Roman"/>
                <a:cs typeface="Times New Roman"/>
              </a:rPr>
              <a:t> </a:t>
            </a:r>
            <a:r>
              <a:rPr sz="1100" dirty="0">
                <a:latin typeface="Times New Roman"/>
                <a:cs typeface="Times New Roman"/>
              </a:rPr>
              <a:t>Central</a:t>
            </a:r>
            <a:r>
              <a:rPr sz="1100" spc="-25" dirty="0">
                <a:latin typeface="Times New Roman"/>
                <a:cs typeface="Times New Roman"/>
              </a:rPr>
              <a:t> </a:t>
            </a:r>
            <a:r>
              <a:rPr sz="1100" dirty="0">
                <a:latin typeface="Times New Roman"/>
                <a:cs typeface="Times New Roman"/>
              </a:rPr>
              <a:t>Pacific.</a:t>
            </a:r>
            <a:r>
              <a:rPr sz="1100" spc="-30" dirty="0">
                <a:latin typeface="Times New Roman"/>
                <a:cs typeface="Times New Roman"/>
              </a:rPr>
              <a:t> </a:t>
            </a:r>
            <a:r>
              <a:rPr sz="1100" dirty="0">
                <a:latin typeface="Times New Roman"/>
                <a:cs typeface="Times New Roman"/>
              </a:rPr>
              <a:t>We</a:t>
            </a:r>
            <a:r>
              <a:rPr sz="1100" spc="-35" dirty="0">
                <a:latin typeface="Times New Roman"/>
                <a:cs typeface="Times New Roman"/>
              </a:rPr>
              <a:t> </a:t>
            </a:r>
            <a:r>
              <a:rPr sz="1100" dirty="0">
                <a:latin typeface="Times New Roman"/>
                <a:cs typeface="Times New Roman"/>
              </a:rPr>
              <a:t>seem</a:t>
            </a:r>
            <a:r>
              <a:rPr sz="1100" spc="-35"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dirty="0">
                <a:latin typeface="Times New Roman"/>
                <a:cs typeface="Times New Roman"/>
              </a:rPr>
              <a:t>be</a:t>
            </a:r>
            <a:r>
              <a:rPr sz="1100" spc="-30" dirty="0">
                <a:latin typeface="Times New Roman"/>
                <a:cs typeface="Times New Roman"/>
              </a:rPr>
              <a:t> </a:t>
            </a:r>
            <a:r>
              <a:rPr sz="1100" dirty="0">
                <a:latin typeface="Times New Roman"/>
                <a:cs typeface="Times New Roman"/>
              </a:rPr>
              <a:t>able</a:t>
            </a:r>
            <a:r>
              <a:rPr sz="1100" spc="-35" dirty="0">
                <a:latin typeface="Times New Roman"/>
                <a:cs typeface="Times New Roman"/>
              </a:rPr>
              <a:t> </a:t>
            </a:r>
            <a:r>
              <a:rPr sz="1100" dirty="0">
                <a:latin typeface="Times New Roman"/>
                <a:cs typeface="Times New Roman"/>
              </a:rPr>
              <a:t>to</a:t>
            </a:r>
            <a:r>
              <a:rPr sz="1100" spc="-35" dirty="0">
                <a:latin typeface="Times New Roman"/>
                <a:cs typeface="Times New Roman"/>
              </a:rPr>
              <a:t> </a:t>
            </a:r>
            <a:r>
              <a:rPr sz="1100" dirty="0">
                <a:latin typeface="Times New Roman"/>
                <a:cs typeface="Times New Roman"/>
              </a:rPr>
              <a:t>work</a:t>
            </a:r>
            <a:r>
              <a:rPr sz="1100" spc="-30" dirty="0">
                <a:latin typeface="Times New Roman"/>
                <a:cs typeface="Times New Roman"/>
              </a:rPr>
              <a:t> </a:t>
            </a:r>
            <a:r>
              <a:rPr sz="1100" dirty="0">
                <a:latin typeface="Times New Roman"/>
                <a:cs typeface="Times New Roman"/>
              </a:rPr>
              <a:t>together</a:t>
            </a:r>
            <a:r>
              <a:rPr sz="1100" spc="-30" dirty="0">
                <a:latin typeface="Times New Roman"/>
                <a:cs typeface="Times New Roman"/>
              </a:rPr>
              <a:t> </a:t>
            </a:r>
            <a:r>
              <a:rPr sz="1100" dirty="0">
                <a:latin typeface="Times New Roman"/>
                <a:cs typeface="Times New Roman"/>
              </a:rPr>
              <a:t>well.</a:t>
            </a:r>
            <a:r>
              <a:rPr sz="1100" spc="-25" dirty="0">
                <a:latin typeface="Times New Roman"/>
                <a:cs typeface="Times New Roman"/>
              </a:rPr>
              <a:t> </a:t>
            </a:r>
            <a:r>
              <a:rPr sz="1100" dirty="0">
                <a:latin typeface="Times New Roman"/>
                <a:cs typeface="Times New Roman"/>
              </a:rPr>
              <a:t>She’s</a:t>
            </a:r>
            <a:r>
              <a:rPr sz="1100" spc="-30" dirty="0">
                <a:latin typeface="Times New Roman"/>
                <a:cs typeface="Times New Roman"/>
              </a:rPr>
              <a:t> </a:t>
            </a:r>
            <a:r>
              <a:rPr sz="1100" spc="-20" dirty="0">
                <a:latin typeface="Times New Roman"/>
                <a:cs typeface="Times New Roman"/>
              </a:rPr>
              <a:t>very </a:t>
            </a:r>
            <a:r>
              <a:rPr sz="1100" dirty="0">
                <a:latin typeface="Times New Roman"/>
                <a:cs typeface="Times New Roman"/>
              </a:rPr>
              <a:t>competent.</a:t>
            </a:r>
            <a:r>
              <a:rPr sz="1100" spc="-25" dirty="0">
                <a:latin typeface="Times New Roman"/>
                <a:cs typeface="Times New Roman"/>
              </a:rPr>
              <a:t> </a:t>
            </a:r>
            <a:r>
              <a:rPr sz="1100" dirty="0">
                <a:latin typeface="Times New Roman"/>
                <a:cs typeface="Times New Roman"/>
              </a:rPr>
              <a:t>She’d</a:t>
            </a:r>
            <a:r>
              <a:rPr sz="1100" spc="-20" dirty="0">
                <a:latin typeface="Times New Roman"/>
                <a:cs typeface="Times New Roman"/>
              </a:rPr>
              <a:t> </a:t>
            </a:r>
            <a:r>
              <a:rPr sz="1100" dirty="0">
                <a:latin typeface="Times New Roman"/>
                <a:cs typeface="Times New Roman"/>
              </a:rPr>
              <a:t>really</a:t>
            </a:r>
            <a:r>
              <a:rPr sz="1100" spc="-20" dirty="0">
                <a:latin typeface="Times New Roman"/>
                <a:cs typeface="Times New Roman"/>
              </a:rPr>
              <a:t> </a:t>
            </a:r>
            <a:r>
              <a:rPr sz="1100" dirty="0">
                <a:latin typeface="Times New Roman"/>
                <a:cs typeface="Times New Roman"/>
              </a:rPr>
              <a:t>like</a:t>
            </a:r>
            <a:r>
              <a:rPr sz="1100" spc="-20" dirty="0">
                <a:latin typeface="Times New Roman"/>
                <a:cs typeface="Times New Roman"/>
              </a:rPr>
              <a:t> </a:t>
            </a:r>
            <a:r>
              <a:rPr sz="1100" dirty="0">
                <a:latin typeface="Times New Roman"/>
                <a:cs typeface="Times New Roman"/>
              </a:rPr>
              <a:t>to</a:t>
            </a:r>
            <a:r>
              <a:rPr sz="1100" spc="-25" dirty="0">
                <a:latin typeface="Times New Roman"/>
                <a:cs typeface="Times New Roman"/>
              </a:rPr>
              <a:t> </a:t>
            </a:r>
            <a:r>
              <a:rPr sz="1100" dirty="0">
                <a:latin typeface="Times New Roman"/>
                <a:cs typeface="Times New Roman"/>
              </a:rPr>
              <a:t>be</a:t>
            </a:r>
            <a:r>
              <a:rPr sz="1100" spc="-20" dirty="0">
                <a:latin typeface="Times New Roman"/>
                <a:cs typeface="Times New Roman"/>
              </a:rPr>
              <a:t> </a:t>
            </a:r>
            <a:r>
              <a:rPr sz="1100" dirty="0">
                <a:latin typeface="Times New Roman"/>
                <a:cs typeface="Times New Roman"/>
              </a:rPr>
              <a:t>able</a:t>
            </a:r>
            <a:r>
              <a:rPr sz="1100" spc="-20" dirty="0">
                <a:latin typeface="Times New Roman"/>
                <a:cs typeface="Times New Roman"/>
              </a:rPr>
              <a:t> </a:t>
            </a:r>
            <a:r>
              <a:rPr sz="1100" dirty="0">
                <a:latin typeface="Times New Roman"/>
                <a:cs typeface="Times New Roman"/>
              </a:rPr>
              <a:t>to</a:t>
            </a:r>
            <a:r>
              <a:rPr sz="1100" spc="-20" dirty="0">
                <a:latin typeface="Times New Roman"/>
                <a:cs typeface="Times New Roman"/>
              </a:rPr>
              <a:t> </a:t>
            </a:r>
            <a:r>
              <a:rPr sz="1100" dirty="0">
                <a:latin typeface="Times New Roman"/>
                <a:cs typeface="Times New Roman"/>
              </a:rPr>
              <a:t>improve</a:t>
            </a:r>
            <a:r>
              <a:rPr sz="1100" spc="-20" dirty="0">
                <a:latin typeface="Times New Roman"/>
                <a:cs typeface="Times New Roman"/>
              </a:rPr>
              <a:t> </a:t>
            </a:r>
            <a:r>
              <a:rPr sz="1100" dirty="0">
                <a:latin typeface="Times New Roman"/>
                <a:cs typeface="Times New Roman"/>
              </a:rPr>
              <a:t>communication</a:t>
            </a:r>
            <a:r>
              <a:rPr sz="1100" spc="-25" dirty="0">
                <a:latin typeface="Times New Roman"/>
                <a:cs typeface="Times New Roman"/>
              </a:rPr>
              <a:t> </a:t>
            </a:r>
            <a:r>
              <a:rPr sz="1100" dirty="0">
                <a:latin typeface="Times New Roman"/>
                <a:cs typeface="Times New Roman"/>
              </a:rPr>
              <a:t>among</a:t>
            </a:r>
            <a:r>
              <a:rPr sz="1100" spc="-20" dirty="0">
                <a:latin typeface="Times New Roman"/>
                <a:cs typeface="Times New Roman"/>
              </a:rPr>
              <a:t> </a:t>
            </a:r>
            <a:r>
              <a:rPr sz="1100" dirty="0">
                <a:latin typeface="Times New Roman"/>
                <a:cs typeface="Times New Roman"/>
              </a:rPr>
              <a:t>users</a:t>
            </a:r>
            <a:r>
              <a:rPr sz="1100" spc="-30" dirty="0">
                <a:latin typeface="Times New Roman"/>
                <a:cs typeface="Times New Roman"/>
              </a:rPr>
              <a:t> </a:t>
            </a:r>
            <a:r>
              <a:rPr sz="1100" dirty="0">
                <a:latin typeface="Times New Roman"/>
                <a:cs typeface="Times New Roman"/>
              </a:rPr>
              <a:t>and</a:t>
            </a:r>
            <a:r>
              <a:rPr sz="1100" spc="-20" dirty="0">
                <a:latin typeface="Times New Roman"/>
                <a:cs typeface="Times New Roman"/>
              </a:rPr>
              <a:t> </a:t>
            </a:r>
            <a:r>
              <a:rPr sz="1100" spc="-10" dirty="0">
                <a:latin typeface="Times New Roman"/>
                <a:cs typeface="Times New Roman"/>
              </a:rPr>
              <a:t>analysts.”</a:t>
            </a:r>
            <a:endParaRPr sz="1100" dirty="0">
              <a:latin typeface="Times New Roman"/>
              <a:cs typeface="Times New Roman"/>
            </a:endParaRPr>
          </a:p>
          <a:p>
            <a:pPr marL="12700" algn="just">
              <a:lnSpc>
                <a:spcPct val="100000"/>
              </a:lnSpc>
              <a:spcBef>
                <a:spcPts val="120"/>
              </a:spcBef>
            </a:pPr>
            <a:r>
              <a:rPr sz="1100" dirty="0">
                <a:latin typeface="Times New Roman"/>
                <a:cs typeface="Times New Roman"/>
              </a:rPr>
              <a:t>“It</a:t>
            </a:r>
            <a:r>
              <a:rPr sz="1100" spc="-40" dirty="0">
                <a:latin typeface="Times New Roman"/>
                <a:cs typeface="Times New Roman"/>
              </a:rPr>
              <a:t> </a:t>
            </a:r>
            <a:r>
              <a:rPr sz="1100" dirty="0">
                <a:latin typeface="Times New Roman"/>
                <a:cs typeface="Times New Roman"/>
              </a:rPr>
              <a:t>will</a:t>
            </a:r>
            <a:r>
              <a:rPr sz="1100" spc="-40"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dirty="0">
                <a:latin typeface="Times New Roman"/>
                <a:cs typeface="Times New Roman"/>
              </a:rPr>
              <a:t>a</a:t>
            </a:r>
            <a:r>
              <a:rPr sz="1100" spc="-40" dirty="0">
                <a:latin typeface="Times New Roman"/>
                <a:cs typeface="Times New Roman"/>
              </a:rPr>
              <a:t> </a:t>
            </a:r>
            <a:r>
              <a:rPr sz="1100" spc="-10" dirty="0">
                <a:latin typeface="Times New Roman"/>
                <a:cs typeface="Times New Roman"/>
              </a:rPr>
              <a:t>pleasure</a:t>
            </a:r>
            <a:r>
              <a:rPr sz="1100" spc="-4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meet</a:t>
            </a:r>
            <a:r>
              <a:rPr sz="1100" spc="-35" dirty="0">
                <a:latin typeface="Times New Roman"/>
                <a:cs typeface="Times New Roman"/>
              </a:rPr>
              <a:t> </a:t>
            </a:r>
            <a:r>
              <a:rPr sz="1100" dirty="0">
                <a:latin typeface="Times New Roman"/>
                <a:cs typeface="Times New Roman"/>
              </a:rPr>
              <a:t>her,”</a:t>
            </a:r>
            <a:r>
              <a:rPr sz="1100" spc="-40" dirty="0">
                <a:latin typeface="Times New Roman"/>
                <a:cs typeface="Times New Roman"/>
              </a:rPr>
              <a:t> </a:t>
            </a:r>
            <a:r>
              <a:rPr sz="110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speculates.</a:t>
            </a:r>
            <a:r>
              <a:rPr sz="1100" spc="-50" dirty="0">
                <a:latin typeface="Times New Roman"/>
                <a:cs typeface="Times New Roman"/>
              </a:rPr>
              <a:t> </a:t>
            </a:r>
            <a:r>
              <a:rPr sz="1100" dirty="0">
                <a:latin typeface="Times New Roman"/>
                <a:cs typeface="Times New Roman"/>
              </a:rPr>
              <a:t>“Then</a:t>
            </a:r>
            <a:r>
              <a:rPr sz="1100" spc="-40" dirty="0">
                <a:latin typeface="Times New Roman"/>
                <a:cs typeface="Times New Roman"/>
              </a:rPr>
              <a:t> </a:t>
            </a:r>
            <a:r>
              <a:rPr sz="1100" dirty="0">
                <a:latin typeface="Times New Roman"/>
                <a:cs typeface="Times New Roman"/>
              </a:rPr>
              <a:t>there’s</a:t>
            </a:r>
            <a:r>
              <a:rPr sz="1100" spc="-40" dirty="0">
                <a:latin typeface="Times New Roman"/>
                <a:cs typeface="Times New Roman"/>
              </a:rPr>
              <a:t> </a:t>
            </a:r>
            <a:r>
              <a:rPr sz="1100" dirty="0">
                <a:latin typeface="Times New Roman"/>
                <a:cs typeface="Times New Roman"/>
              </a:rPr>
              <a:t>Mike</a:t>
            </a:r>
            <a:r>
              <a:rPr sz="1100" spc="-40" dirty="0">
                <a:latin typeface="Times New Roman"/>
                <a:cs typeface="Times New Roman"/>
              </a:rPr>
              <a:t> </a:t>
            </a:r>
            <a:r>
              <a:rPr sz="1100" spc="-10" dirty="0">
                <a:latin typeface="Times New Roman"/>
                <a:cs typeface="Times New Roman"/>
              </a:rPr>
              <a:t>Crowe,</a:t>
            </a:r>
            <a:r>
              <a:rPr sz="1100" spc="-35" dirty="0">
                <a:latin typeface="Times New Roman"/>
                <a:cs typeface="Times New Roman"/>
              </a:rPr>
              <a:t> </a:t>
            </a:r>
            <a:r>
              <a:rPr sz="1100" spc="-10" dirty="0">
                <a:latin typeface="Times New Roman"/>
                <a:cs typeface="Times New Roman"/>
              </a:rPr>
              <a:t>computer</a:t>
            </a:r>
            <a:r>
              <a:rPr sz="1100" spc="-40" dirty="0">
                <a:latin typeface="Times New Roman"/>
                <a:cs typeface="Times New Roman"/>
              </a:rPr>
              <a:t> </a:t>
            </a:r>
            <a:r>
              <a:rPr sz="1100" spc="-10" dirty="0">
                <a:latin typeface="Times New Roman"/>
                <a:cs typeface="Times New Roman"/>
              </a:rPr>
              <a:t>maintenance</a:t>
            </a:r>
            <a:endParaRPr sz="1100" dirty="0">
              <a:latin typeface="Times New Roman"/>
              <a:cs typeface="Times New Roman"/>
            </a:endParaRPr>
          </a:p>
          <a:p>
            <a:pPr marL="12700" marR="5080" algn="just">
              <a:lnSpc>
                <a:spcPct val="110000"/>
              </a:lnSpc>
              <a:spcBef>
                <a:spcPts val="10"/>
              </a:spcBef>
            </a:pPr>
            <a:r>
              <a:rPr sz="1100" dirty="0">
                <a:latin typeface="Times New Roman"/>
                <a:cs typeface="Times New Roman"/>
              </a:rPr>
              <a:t>expert.</a:t>
            </a:r>
            <a:r>
              <a:rPr sz="1100" spc="5" dirty="0">
                <a:latin typeface="Times New Roman"/>
                <a:cs typeface="Times New Roman"/>
              </a:rPr>
              <a:t> </a:t>
            </a:r>
            <a:r>
              <a:rPr sz="1100" dirty="0">
                <a:latin typeface="Times New Roman"/>
                <a:cs typeface="Times New Roman"/>
              </a:rPr>
              <a:t>He</a:t>
            </a:r>
            <a:r>
              <a:rPr sz="1100" spc="5" dirty="0">
                <a:latin typeface="Times New Roman"/>
                <a:cs typeface="Times New Roman"/>
              </a:rPr>
              <a:t> </a:t>
            </a:r>
            <a:r>
              <a:rPr sz="1100" dirty="0">
                <a:latin typeface="Times New Roman"/>
                <a:cs typeface="Times New Roman"/>
              </a:rPr>
              <a:t>really</a:t>
            </a:r>
            <a:r>
              <a:rPr sz="1100" spc="5" dirty="0">
                <a:latin typeface="Times New Roman"/>
                <a:cs typeface="Times New Roman"/>
              </a:rPr>
              <a:t> </a:t>
            </a:r>
            <a:r>
              <a:rPr sz="1100" dirty="0">
                <a:latin typeface="Times New Roman"/>
                <a:cs typeface="Times New Roman"/>
              </a:rPr>
              <a:t>seems</a:t>
            </a:r>
            <a:r>
              <a:rPr sz="1100" spc="5"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be</a:t>
            </a:r>
            <a:r>
              <a:rPr sz="1100" spc="5" dirty="0">
                <a:latin typeface="Times New Roman"/>
                <a:cs typeface="Times New Roman"/>
              </a:rPr>
              <a:t> </a:t>
            </a:r>
            <a:r>
              <a:rPr sz="1100" dirty="0">
                <a:latin typeface="Times New Roman"/>
                <a:cs typeface="Times New Roman"/>
              </a:rPr>
              <a:t>the</a:t>
            </a:r>
            <a:r>
              <a:rPr sz="1100" spc="5" dirty="0">
                <a:latin typeface="Times New Roman"/>
                <a:cs typeface="Times New Roman"/>
              </a:rPr>
              <a:t> </a:t>
            </a:r>
            <a:r>
              <a:rPr sz="1100" dirty="0">
                <a:latin typeface="Times New Roman"/>
                <a:cs typeface="Times New Roman"/>
              </a:rPr>
              <a:t>nicest</a:t>
            </a:r>
            <a:r>
              <a:rPr sz="1100" spc="10" dirty="0">
                <a:latin typeface="Times New Roman"/>
                <a:cs typeface="Times New Roman"/>
              </a:rPr>
              <a:t> </a:t>
            </a:r>
            <a:r>
              <a:rPr sz="1100" dirty="0">
                <a:latin typeface="Times New Roman"/>
                <a:cs typeface="Times New Roman"/>
              </a:rPr>
              <a:t>guy,</a:t>
            </a:r>
            <a:r>
              <a:rPr sz="1100" spc="5" dirty="0">
                <a:latin typeface="Times New Roman"/>
                <a:cs typeface="Times New Roman"/>
              </a:rPr>
              <a:t> </a:t>
            </a:r>
            <a:r>
              <a:rPr sz="1100" dirty="0">
                <a:latin typeface="Times New Roman"/>
                <a:cs typeface="Times New Roman"/>
              </a:rPr>
              <a:t>but</a:t>
            </a:r>
            <a:r>
              <a:rPr sz="1100" spc="5" dirty="0">
                <a:latin typeface="Times New Roman"/>
                <a:cs typeface="Times New Roman"/>
              </a:rPr>
              <a:t> </a:t>
            </a:r>
            <a:r>
              <a:rPr sz="1100" dirty="0">
                <a:latin typeface="Times New Roman"/>
                <a:cs typeface="Times New Roman"/>
              </a:rPr>
              <a:t>way</a:t>
            </a:r>
            <a:r>
              <a:rPr sz="1100" spc="5" dirty="0">
                <a:latin typeface="Times New Roman"/>
                <a:cs typeface="Times New Roman"/>
              </a:rPr>
              <a:t> </a:t>
            </a:r>
            <a:r>
              <a:rPr sz="1100" dirty="0">
                <a:latin typeface="Times New Roman"/>
                <a:cs typeface="Times New Roman"/>
              </a:rPr>
              <a:t>too</a:t>
            </a:r>
            <a:r>
              <a:rPr sz="1100" spc="5" dirty="0">
                <a:latin typeface="Times New Roman"/>
                <a:cs typeface="Times New Roman"/>
              </a:rPr>
              <a:t> </a:t>
            </a:r>
            <a:r>
              <a:rPr sz="1100" dirty="0">
                <a:latin typeface="Times New Roman"/>
                <a:cs typeface="Times New Roman"/>
              </a:rPr>
              <a:t>busy.</a:t>
            </a:r>
            <a:r>
              <a:rPr sz="1100" spc="5" dirty="0">
                <a:latin typeface="Times New Roman"/>
                <a:cs typeface="Times New Roman"/>
              </a:rPr>
              <a:t> </a:t>
            </a:r>
            <a:r>
              <a:rPr sz="1100" dirty="0">
                <a:latin typeface="Times New Roman"/>
                <a:cs typeface="Times New Roman"/>
              </a:rPr>
              <a:t>We</a:t>
            </a:r>
            <a:r>
              <a:rPr sz="1100" spc="5" dirty="0">
                <a:latin typeface="Times New Roman"/>
                <a:cs typeface="Times New Roman"/>
              </a:rPr>
              <a:t> </a:t>
            </a:r>
            <a:r>
              <a:rPr sz="1100" dirty="0">
                <a:latin typeface="Times New Roman"/>
                <a:cs typeface="Times New Roman"/>
              </a:rPr>
              <a:t>need</a:t>
            </a:r>
            <a:r>
              <a:rPr sz="1100" spc="10" dirty="0">
                <a:latin typeface="Times New Roman"/>
                <a:cs typeface="Times New Roman"/>
              </a:rPr>
              <a:t> </a:t>
            </a:r>
            <a:r>
              <a:rPr sz="1100" dirty="0">
                <a:latin typeface="Times New Roman"/>
                <a:cs typeface="Times New Roman"/>
              </a:rPr>
              <a:t>to</a:t>
            </a:r>
            <a:r>
              <a:rPr sz="1100" spc="5" dirty="0">
                <a:latin typeface="Times New Roman"/>
                <a:cs typeface="Times New Roman"/>
              </a:rPr>
              <a:t> </a:t>
            </a:r>
            <a:r>
              <a:rPr sz="1100" dirty="0">
                <a:latin typeface="Times New Roman"/>
                <a:cs typeface="Times New Roman"/>
              </a:rPr>
              <a:t>help</a:t>
            </a:r>
            <a:r>
              <a:rPr sz="1100" spc="5" dirty="0">
                <a:latin typeface="Times New Roman"/>
                <a:cs typeface="Times New Roman"/>
              </a:rPr>
              <a:t> </a:t>
            </a:r>
            <a:r>
              <a:rPr sz="1100" dirty="0">
                <a:latin typeface="Times New Roman"/>
                <a:cs typeface="Times New Roman"/>
              </a:rPr>
              <a:t>lighten</a:t>
            </a:r>
            <a:r>
              <a:rPr sz="1100" spc="5" dirty="0">
                <a:latin typeface="Times New Roman"/>
                <a:cs typeface="Times New Roman"/>
              </a:rPr>
              <a:t> </a:t>
            </a:r>
            <a:r>
              <a:rPr sz="1100" dirty="0">
                <a:latin typeface="Times New Roman"/>
                <a:cs typeface="Times New Roman"/>
              </a:rPr>
              <a:t>his</a:t>
            </a:r>
            <a:r>
              <a:rPr sz="1100" spc="5" dirty="0">
                <a:latin typeface="Times New Roman"/>
                <a:cs typeface="Times New Roman"/>
              </a:rPr>
              <a:t> </a:t>
            </a:r>
            <a:r>
              <a:rPr sz="1100" dirty="0">
                <a:latin typeface="Times New Roman"/>
                <a:cs typeface="Times New Roman"/>
              </a:rPr>
              <a:t>load.</a:t>
            </a:r>
            <a:r>
              <a:rPr sz="1100" spc="5" dirty="0">
                <a:latin typeface="Times New Roman"/>
                <a:cs typeface="Times New Roman"/>
              </a:rPr>
              <a:t> </a:t>
            </a:r>
            <a:r>
              <a:rPr sz="1100" spc="-25" dirty="0">
                <a:latin typeface="Times New Roman"/>
                <a:cs typeface="Times New Roman"/>
              </a:rPr>
              <a:t>The </a:t>
            </a:r>
            <a:r>
              <a:rPr sz="1100" dirty="0">
                <a:latin typeface="Times New Roman"/>
                <a:cs typeface="Times New Roman"/>
              </a:rPr>
              <a:t>software</a:t>
            </a:r>
            <a:r>
              <a:rPr sz="1100" spc="-30" dirty="0">
                <a:latin typeface="Times New Roman"/>
                <a:cs typeface="Times New Roman"/>
              </a:rPr>
              <a:t> </a:t>
            </a:r>
            <a:r>
              <a:rPr sz="1100" dirty="0">
                <a:latin typeface="Times New Roman"/>
                <a:cs typeface="Times New Roman"/>
              </a:rPr>
              <a:t>counterpart</a:t>
            </a:r>
            <a:r>
              <a:rPr sz="1100" spc="-25" dirty="0">
                <a:latin typeface="Times New Roman"/>
                <a:cs typeface="Times New Roman"/>
              </a:rPr>
              <a:t> </a:t>
            </a:r>
            <a:r>
              <a:rPr sz="1100" dirty="0">
                <a:latin typeface="Times New Roman"/>
                <a:cs typeface="Times New Roman"/>
              </a:rPr>
              <a:t>to</a:t>
            </a:r>
            <a:r>
              <a:rPr sz="1100" spc="-30" dirty="0">
                <a:latin typeface="Times New Roman"/>
                <a:cs typeface="Times New Roman"/>
              </a:rPr>
              <a:t> </a:t>
            </a:r>
            <a:r>
              <a:rPr sz="1100" dirty="0">
                <a:latin typeface="Times New Roman"/>
                <a:cs typeface="Times New Roman"/>
              </a:rPr>
              <a:t>Mike</a:t>
            </a:r>
            <a:r>
              <a:rPr sz="1100" spc="-25" dirty="0">
                <a:latin typeface="Times New Roman"/>
                <a:cs typeface="Times New Roman"/>
              </a:rPr>
              <a:t> </a:t>
            </a:r>
            <a:r>
              <a:rPr sz="1100" dirty="0">
                <a:latin typeface="Times New Roman"/>
                <a:cs typeface="Times New Roman"/>
              </a:rPr>
              <a:t>is</a:t>
            </a:r>
            <a:r>
              <a:rPr sz="1100" spc="-30" dirty="0">
                <a:latin typeface="Times New Roman"/>
                <a:cs typeface="Times New Roman"/>
              </a:rPr>
              <a:t> </a:t>
            </a:r>
            <a:r>
              <a:rPr sz="1100" dirty="0">
                <a:latin typeface="Times New Roman"/>
                <a:cs typeface="Times New Roman"/>
              </a:rPr>
              <a:t>Cher</a:t>
            </a:r>
            <a:r>
              <a:rPr sz="1100" spc="-25" dirty="0">
                <a:latin typeface="Times New Roman"/>
                <a:cs typeface="Times New Roman"/>
              </a:rPr>
              <a:t> </a:t>
            </a:r>
            <a:r>
              <a:rPr sz="1100" dirty="0">
                <a:latin typeface="Times New Roman"/>
                <a:cs typeface="Times New Roman"/>
              </a:rPr>
              <a:t>Ware.</a:t>
            </a:r>
            <a:r>
              <a:rPr sz="1100" spc="-30" dirty="0">
                <a:latin typeface="Times New Roman"/>
                <a:cs typeface="Times New Roman"/>
              </a:rPr>
              <a:t> </a:t>
            </a:r>
            <a:r>
              <a:rPr sz="1100" dirty="0">
                <a:latin typeface="Times New Roman"/>
                <a:cs typeface="Times New Roman"/>
              </a:rPr>
              <a:t>She’s</a:t>
            </a:r>
            <a:r>
              <a:rPr sz="1100" spc="-25"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free</a:t>
            </a:r>
            <a:r>
              <a:rPr sz="1100" spc="-15" dirty="0">
                <a:latin typeface="Times New Roman"/>
                <a:cs typeface="Times New Roman"/>
              </a:rPr>
              <a:t> </a:t>
            </a:r>
            <a:r>
              <a:rPr sz="1100" dirty="0">
                <a:latin typeface="Times New Roman"/>
                <a:cs typeface="Times New Roman"/>
              </a:rPr>
              <a:t>spirit,</a:t>
            </a:r>
            <a:r>
              <a:rPr sz="1100" spc="-30" dirty="0">
                <a:latin typeface="Times New Roman"/>
                <a:cs typeface="Times New Roman"/>
              </a:rPr>
              <a:t> </a:t>
            </a:r>
            <a:r>
              <a:rPr sz="1100" dirty="0">
                <a:latin typeface="Times New Roman"/>
                <a:cs typeface="Times New Roman"/>
              </a:rPr>
              <a:t>but</a:t>
            </a:r>
            <a:r>
              <a:rPr sz="1100" spc="-25" dirty="0">
                <a:latin typeface="Times New Roman"/>
                <a:cs typeface="Times New Roman"/>
              </a:rPr>
              <a:t> </a:t>
            </a:r>
            <a:r>
              <a:rPr sz="1100" dirty="0">
                <a:latin typeface="Times New Roman"/>
                <a:cs typeface="Times New Roman"/>
              </a:rPr>
              <a:t>don’t</a:t>
            </a:r>
            <a:r>
              <a:rPr sz="1100" spc="-30" dirty="0">
                <a:latin typeface="Times New Roman"/>
                <a:cs typeface="Times New Roman"/>
              </a:rPr>
              <a:t> </a:t>
            </a:r>
            <a:r>
              <a:rPr sz="1100" dirty="0">
                <a:latin typeface="Times New Roman"/>
                <a:cs typeface="Times New Roman"/>
              </a:rPr>
              <a:t>get</a:t>
            </a:r>
            <a:r>
              <a:rPr sz="1100" spc="-25" dirty="0">
                <a:latin typeface="Times New Roman"/>
                <a:cs typeface="Times New Roman"/>
              </a:rPr>
              <a:t> </a:t>
            </a:r>
            <a:r>
              <a:rPr sz="1100" dirty="0">
                <a:latin typeface="Times New Roman"/>
                <a:cs typeface="Times New Roman"/>
              </a:rPr>
              <a:t>me</a:t>
            </a:r>
            <a:r>
              <a:rPr sz="1100" spc="-30" dirty="0">
                <a:latin typeface="Times New Roman"/>
                <a:cs typeface="Times New Roman"/>
              </a:rPr>
              <a:t> </a:t>
            </a:r>
            <a:r>
              <a:rPr sz="1100" dirty="0">
                <a:latin typeface="Times New Roman"/>
                <a:cs typeface="Times New Roman"/>
              </a:rPr>
              <a:t>wrong,</a:t>
            </a:r>
            <a:r>
              <a:rPr sz="1100" spc="-25" dirty="0">
                <a:latin typeface="Times New Roman"/>
                <a:cs typeface="Times New Roman"/>
              </a:rPr>
              <a:t> </a:t>
            </a:r>
            <a:r>
              <a:rPr sz="1100" dirty="0">
                <a:latin typeface="Times New Roman"/>
                <a:cs typeface="Times New Roman"/>
              </a:rPr>
              <a:t>she</a:t>
            </a:r>
            <a:r>
              <a:rPr sz="1100" spc="-30" dirty="0">
                <a:latin typeface="Times New Roman"/>
                <a:cs typeface="Times New Roman"/>
              </a:rPr>
              <a:t> </a:t>
            </a:r>
            <a:r>
              <a:rPr sz="1100" dirty="0">
                <a:latin typeface="Times New Roman"/>
                <a:cs typeface="Times New Roman"/>
              </a:rPr>
              <a:t>knows</a:t>
            </a:r>
            <a:r>
              <a:rPr sz="1100" spc="-25" dirty="0">
                <a:latin typeface="Times New Roman"/>
                <a:cs typeface="Times New Roman"/>
              </a:rPr>
              <a:t> her </a:t>
            </a:r>
            <a:r>
              <a:rPr sz="1100" dirty="0">
                <a:latin typeface="Times New Roman"/>
                <a:cs typeface="Times New Roman"/>
              </a:rPr>
              <a:t>job,”</a:t>
            </a:r>
            <a:r>
              <a:rPr sz="1100" spc="-40" dirty="0">
                <a:latin typeface="Times New Roman"/>
                <a:cs typeface="Times New Roman"/>
              </a:rPr>
              <a:t> </a:t>
            </a:r>
            <a:r>
              <a:rPr sz="1100" spc="-10" dirty="0">
                <a:latin typeface="Times New Roman"/>
                <a:cs typeface="Times New Roman"/>
              </a:rPr>
              <a:t>Anna</a:t>
            </a:r>
            <a:r>
              <a:rPr sz="1100" spc="-40" dirty="0">
                <a:latin typeface="Times New Roman"/>
                <a:cs typeface="Times New Roman"/>
              </a:rPr>
              <a:t> </a:t>
            </a:r>
            <a:r>
              <a:rPr sz="1100" dirty="0">
                <a:latin typeface="Times New Roman"/>
                <a:cs typeface="Times New Roman"/>
              </a:rPr>
              <a:t>says.</a:t>
            </a:r>
            <a:r>
              <a:rPr sz="1100" spc="-35" dirty="0">
                <a:latin typeface="Times New Roman"/>
                <a:cs typeface="Times New Roman"/>
              </a:rPr>
              <a:t> </a:t>
            </a:r>
            <a:r>
              <a:rPr sz="1100" dirty="0">
                <a:latin typeface="Times New Roman"/>
                <a:cs typeface="Times New Roman"/>
              </a:rPr>
              <a:t>“She</a:t>
            </a:r>
            <a:r>
              <a:rPr sz="1100" spc="-40" dirty="0">
                <a:latin typeface="Times New Roman"/>
                <a:cs typeface="Times New Roman"/>
              </a:rPr>
              <a:t> </a:t>
            </a:r>
            <a:r>
              <a:rPr sz="1100" spc="-10" dirty="0">
                <a:latin typeface="Times New Roman"/>
                <a:cs typeface="Times New Roman"/>
              </a:rPr>
              <a:t>could</a:t>
            </a:r>
            <a:r>
              <a:rPr sz="1100" spc="-35"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dirty="0">
                <a:latin typeface="Times New Roman"/>
                <a:cs typeface="Times New Roman"/>
              </a:rPr>
              <a:t>fun</a:t>
            </a:r>
            <a:r>
              <a:rPr sz="1100" spc="-4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spc="-10" dirty="0">
                <a:latin typeface="Times New Roman"/>
                <a:cs typeface="Times New Roman"/>
              </a:rPr>
              <a:t>work</a:t>
            </a:r>
            <a:r>
              <a:rPr sz="1100" spc="-40" dirty="0">
                <a:latin typeface="Times New Roman"/>
                <a:cs typeface="Times New Roman"/>
              </a:rPr>
              <a:t> </a:t>
            </a:r>
            <a:r>
              <a:rPr sz="1100" spc="-10" dirty="0">
                <a:latin typeface="Times New Roman"/>
                <a:cs typeface="Times New Roman"/>
              </a:rPr>
              <a:t>with,”</a:t>
            </a:r>
            <a:r>
              <a:rPr sz="1100" spc="-35" dirty="0">
                <a:latin typeface="Times New Roman"/>
                <a:cs typeface="Times New Roman"/>
              </a:rPr>
              <a:t> </a:t>
            </a:r>
            <a:r>
              <a:rPr sz="1100" dirty="0">
                <a:latin typeface="Times New Roman"/>
                <a:cs typeface="Times New Roman"/>
              </a:rPr>
              <a:t>Chip</a:t>
            </a:r>
            <a:r>
              <a:rPr sz="1100" spc="-40" dirty="0">
                <a:latin typeface="Times New Roman"/>
                <a:cs typeface="Times New Roman"/>
              </a:rPr>
              <a:t> </a:t>
            </a:r>
            <a:r>
              <a:rPr sz="1100" spc="-10" dirty="0">
                <a:latin typeface="Times New Roman"/>
                <a:cs typeface="Times New Roman"/>
              </a:rPr>
              <a:t>muses.</a:t>
            </a:r>
            <a:r>
              <a:rPr sz="1100" spc="-40" dirty="0">
                <a:latin typeface="Times New Roman"/>
                <a:cs typeface="Times New Roman"/>
              </a:rPr>
              <a:t> </a:t>
            </a:r>
            <a:r>
              <a:rPr sz="1100" spc="-10" dirty="0">
                <a:latin typeface="Times New Roman"/>
                <a:cs typeface="Times New Roman"/>
              </a:rPr>
              <a:t>“Could</a:t>
            </a:r>
            <a:r>
              <a:rPr sz="1100" spc="-40" dirty="0">
                <a:latin typeface="Times New Roman"/>
                <a:cs typeface="Times New Roman"/>
              </a:rPr>
              <a:t> </a:t>
            </a:r>
            <a:r>
              <a:rPr sz="1100" dirty="0">
                <a:latin typeface="Times New Roman"/>
                <a:cs typeface="Times New Roman"/>
              </a:rPr>
              <a:t>be,”</a:t>
            </a:r>
            <a:r>
              <a:rPr sz="1100" spc="-40" dirty="0">
                <a:latin typeface="Times New Roman"/>
                <a:cs typeface="Times New Roman"/>
              </a:rPr>
              <a:t> </a:t>
            </a:r>
            <a:r>
              <a:rPr sz="1100" spc="-10" dirty="0">
                <a:latin typeface="Times New Roman"/>
                <a:cs typeface="Times New Roman"/>
              </a:rPr>
              <a:t>Anna</a:t>
            </a:r>
            <a:r>
              <a:rPr sz="1100" spc="-40" dirty="0">
                <a:latin typeface="Times New Roman"/>
                <a:cs typeface="Times New Roman"/>
              </a:rPr>
              <a:t> </a:t>
            </a:r>
            <a:r>
              <a:rPr sz="1100" spc="-10" dirty="0">
                <a:latin typeface="Times New Roman"/>
                <a:cs typeface="Times New Roman"/>
              </a:rPr>
              <a:t>agrees.</a:t>
            </a:r>
            <a:r>
              <a:rPr sz="1100" spc="-35" dirty="0">
                <a:latin typeface="Times New Roman"/>
                <a:cs typeface="Times New Roman"/>
              </a:rPr>
              <a:t> </a:t>
            </a:r>
            <a:r>
              <a:rPr sz="1100" spc="-10" dirty="0">
                <a:latin typeface="Times New Roman"/>
                <a:cs typeface="Times New Roman"/>
              </a:rPr>
              <a:t>“You’ll</a:t>
            </a:r>
            <a:r>
              <a:rPr sz="1100" spc="-40" dirty="0">
                <a:latin typeface="Times New Roman"/>
                <a:cs typeface="Times New Roman"/>
              </a:rPr>
              <a:t> </a:t>
            </a:r>
            <a:r>
              <a:rPr sz="1100" spc="-20" dirty="0">
                <a:latin typeface="Times New Roman"/>
                <a:cs typeface="Times New Roman"/>
              </a:rPr>
              <a:t>meet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financial</a:t>
            </a:r>
            <a:r>
              <a:rPr sz="1100" spc="-40" dirty="0">
                <a:latin typeface="Times New Roman"/>
                <a:cs typeface="Times New Roman"/>
              </a:rPr>
              <a:t> </a:t>
            </a:r>
            <a:r>
              <a:rPr sz="1100" dirty="0">
                <a:latin typeface="Times New Roman"/>
                <a:cs typeface="Times New Roman"/>
              </a:rPr>
              <a:t>analyst,</a:t>
            </a:r>
            <a:r>
              <a:rPr sz="1100" spc="-35" dirty="0">
                <a:latin typeface="Times New Roman"/>
                <a:cs typeface="Times New Roman"/>
              </a:rPr>
              <a:t> </a:t>
            </a:r>
            <a:r>
              <a:rPr sz="1100" dirty="0">
                <a:latin typeface="Times New Roman"/>
                <a:cs typeface="Times New Roman"/>
              </a:rPr>
              <a:t>Paige</a:t>
            </a:r>
            <a:r>
              <a:rPr sz="1100" spc="-45" dirty="0">
                <a:latin typeface="Times New Roman"/>
                <a:cs typeface="Times New Roman"/>
              </a:rPr>
              <a:t> </a:t>
            </a:r>
            <a:r>
              <a:rPr sz="1100" dirty="0">
                <a:latin typeface="Times New Roman"/>
                <a:cs typeface="Times New Roman"/>
              </a:rPr>
              <a:t>Prynter,</a:t>
            </a:r>
            <a:r>
              <a:rPr sz="1100" spc="-35" dirty="0">
                <a:latin typeface="Times New Roman"/>
                <a:cs typeface="Times New Roman"/>
              </a:rPr>
              <a:t> </a:t>
            </a:r>
            <a:r>
              <a:rPr sz="1100" dirty="0">
                <a:latin typeface="Times New Roman"/>
                <a:cs typeface="Times New Roman"/>
              </a:rPr>
              <a:t>too.</a:t>
            </a:r>
            <a:r>
              <a:rPr sz="1100" spc="-35" dirty="0">
                <a:latin typeface="Times New Roman"/>
                <a:cs typeface="Times New Roman"/>
              </a:rPr>
              <a:t> </a:t>
            </a:r>
            <a:r>
              <a:rPr sz="1100" dirty="0">
                <a:latin typeface="Times New Roman"/>
                <a:cs typeface="Times New Roman"/>
              </a:rPr>
              <a:t>I</a:t>
            </a:r>
            <a:r>
              <a:rPr sz="1100" spc="-40" dirty="0">
                <a:latin typeface="Times New Roman"/>
                <a:cs typeface="Times New Roman"/>
              </a:rPr>
              <a:t> </a:t>
            </a:r>
            <a:r>
              <a:rPr sz="1100" dirty="0">
                <a:latin typeface="Times New Roman"/>
                <a:cs typeface="Times New Roman"/>
              </a:rPr>
              <a:t>haven’t</a:t>
            </a:r>
            <a:r>
              <a:rPr sz="1100" spc="-35" dirty="0">
                <a:latin typeface="Times New Roman"/>
                <a:cs typeface="Times New Roman"/>
              </a:rPr>
              <a:t> </a:t>
            </a:r>
            <a:r>
              <a:rPr sz="1100" dirty="0">
                <a:latin typeface="Times New Roman"/>
                <a:cs typeface="Times New Roman"/>
              </a:rPr>
              <a:t>figured</a:t>
            </a:r>
            <a:r>
              <a:rPr sz="1100" spc="-45" dirty="0">
                <a:latin typeface="Times New Roman"/>
                <a:cs typeface="Times New Roman"/>
              </a:rPr>
              <a:t> </a:t>
            </a:r>
            <a:r>
              <a:rPr sz="1100" dirty="0">
                <a:latin typeface="Times New Roman"/>
                <a:cs typeface="Times New Roman"/>
              </a:rPr>
              <a:t>her</a:t>
            </a:r>
            <a:r>
              <a:rPr sz="1100" spc="-40" dirty="0">
                <a:latin typeface="Times New Roman"/>
                <a:cs typeface="Times New Roman"/>
              </a:rPr>
              <a:t> </a:t>
            </a:r>
            <a:r>
              <a:rPr sz="1100" dirty="0">
                <a:latin typeface="Times New Roman"/>
                <a:cs typeface="Times New Roman"/>
              </a:rPr>
              <a:t>out</a:t>
            </a:r>
            <a:r>
              <a:rPr sz="1100" spc="-35" dirty="0">
                <a:latin typeface="Times New Roman"/>
                <a:cs typeface="Times New Roman"/>
              </a:rPr>
              <a:t> </a:t>
            </a:r>
            <a:r>
              <a:rPr sz="1100" dirty="0">
                <a:latin typeface="Times New Roman"/>
                <a:cs typeface="Times New Roman"/>
              </a:rPr>
              <a:t>yet.”</a:t>
            </a:r>
            <a:r>
              <a:rPr sz="1100" spc="-45" dirty="0">
                <a:latin typeface="Times New Roman"/>
                <a:cs typeface="Times New Roman"/>
              </a:rPr>
              <a:t> </a:t>
            </a:r>
            <a:r>
              <a:rPr sz="1100" dirty="0">
                <a:latin typeface="Times New Roman"/>
                <a:cs typeface="Times New Roman"/>
              </a:rPr>
              <a:t>“Maybe</a:t>
            </a:r>
            <a:r>
              <a:rPr sz="1100" spc="-40" dirty="0">
                <a:latin typeface="Times New Roman"/>
                <a:cs typeface="Times New Roman"/>
              </a:rPr>
              <a:t> </a:t>
            </a:r>
            <a:r>
              <a:rPr sz="1100" dirty="0">
                <a:latin typeface="Times New Roman"/>
                <a:cs typeface="Times New Roman"/>
              </a:rPr>
              <a:t>I</a:t>
            </a:r>
            <a:r>
              <a:rPr sz="1100" spc="-45" dirty="0">
                <a:latin typeface="Times New Roman"/>
                <a:cs typeface="Times New Roman"/>
              </a:rPr>
              <a:t> </a:t>
            </a:r>
            <a:r>
              <a:rPr sz="1100" dirty="0">
                <a:latin typeface="Times New Roman"/>
                <a:cs typeface="Times New Roman"/>
              </a:rPr>
              <a:t>can</a:t>
            </a:r>
            <a:r>
              <a:rPr sz="1100" spc="-45" dirty="0">
                <a:latin typeface="Times New Roman"/>
                <a:cs typeface="Times New Roman"/>
              </a:rPr>
              <a:t> </a:t>
            </a:r>
            <a:r>
              <a:rPr sz="1100" dirty="0">
                <a:latin typeface="Times New Roman"/>
                <a:cs typeface="Times New Roman"/>
              </a:rPr>
              <a:t>help,”</a:t>
            </a:r>
            <a:r>
              <a:rPr sz="1100" spc="-40" dirty="0">
                <a:latin typeface="Times New Roman"/>
                <a:cs typeface="Times New Roman"/>
              </a:rPr>
              <a:t> </a:t>
            </a:r>
            <a:r>
              <a:rPr sz="1100" dirty="0">
                <a:latin typeface="Times New Roman"/>
                <a:cs typeface="Times New Roman"/>
              </a:rPr>
              <a:t>Chip</a:t>
            </a:r>
            <a:r>
              <a:rPr sz="1100" spc="-45" dirty="0">
                <a:latin typeface="Times New Roman"/>
                <a:cs typeface="Times New Roman"/>
              </a:rPr>
              <a:t> </a:t>
            </a:r>
            <a:r>
              <a:rPr sz="1100" spc="-10" dirty="0">
                <a:latin typeface="Times New Roman"/>
                <a:cs typeface="Times New Roman"/>
              </a:rPr>
              <a:t>says. </a:t>
            </a:r>
            <a:r>
              <a:rPr sz="1100" dirty="0">
                <a:latin typeface="Times New Roman"/>
                <a:cs typeface="Times New Roman"/>
              </a:rPr>
              <a:t>“Last,</a:t>
            </a:r>
            <a:r>
              <a:rPr sz="1100" spc="-35" dirty="0">
                <a:latin typeface="Times New Roman"/>
                <a:cs typeface="Times New Roman"/>
              </a:rPr>
              <a:t> </a:t>
            </a:r>
            <a:r>
              <a:rPr sz="1100" dirty="0">
                <a:latin typeface="Times New Roman"/>
                <a:cs typeface="Times New Roman"/>
              </a:rPr>
              <a:t>you</a:t>
            </a:r>
            <a:r>
              <a:rPr sz="1100" spc="-30" dirty="0">
                <a:latin typeface="Times New Roman"/>
                <a:cs typeface="Times New Roman"/>
              </a:rPr>
              <a:t> </a:t>
            </a:r>
            <a:r>
              <a:rPr sz="1100" spc="-10" dirty="0">
                <a:latin typeface="Times New Roman"/>
                <a:cs typeface="Times New Roman"/>
              </a:rPr>
              <a:t>should—</a:t>
            </a:r>
            <a:r>
              <a:rPr sz="1100" dirty="0">
                <a:latin typeface="Times New Roman"/>
                <a:cs typeface="Times New Roman"/>
              </a:rPr>
              <a:t>I</a:t>
            </a:r>
            <a:r>
              <a:rPr sz="1100" spc="-30" dirty="0">
                <a:latin typeface="Times New Roman"/>
                <a:cs typeface="Times New Roman"/>
              </a:rPr>
              <a:t> </a:t>
            </a:r>
            <a:r>
              <a:rPr sz="1100" dirty="0">
                <a:latin typeface="Times New Roman"/>
                <a:cs typeface="Times New Roman"/>
              </a:rPr>
              <a:t>mean,</a:t>
            </a:r>
            <a:r>
              <a:rPr sz="1100" spc="-30" dirty="0">
                <a:latin typeface="Times New Roman"/>
                <a:cs typeface="Times New Roman"/>
              </a:rPr>
              <a:t> </a:t>
            </a:r>
            <a:r>
              <a:rPr sz="1100" dirty="0">
                <a:latin typeface="Times New Roman"/>
                <a:cs typeface="Times New Roman"/>
              </a:rPr>
              <a:t>you</a:t>
            </a:r>
            <a:r>
              <a:rPr sz="1100" spc="-30" dirty="0">
                <a:latin typeface="Times New Roman"/>
                <a:cs typeface="Times New Roman"/>
              </a:rPr>
              <a:t> </a:t>
            </a:r>
            <a:r>
              <a:rPr sz="1100" spc="-10" dirty="0">
                <a:latin typeface="Times New Roman"/>
                <a:cs typeface="Times New Roman"/>
              </a:rPr>
              <a:t>will—</a:t>
            </a:r>
            <a:r>
              <a:rPr sz="1100" dirty="0">
                <a:latin typeface="Times New Roman"/>
                <a:cs typeface="Times New Roman"/>
              </a:rPr>
              <a:t>meet</a:t>
            </a:r>
            <a:r>
              <a:rPr sz="1100" spc="-30" dirty="0">
                <a:latin typeface="Times New Roman"/>
                <a:cs typeface="Times New Roman"/>
              </a:rPr>
              <a:t> </a:t>
            </a:r>
            <a:r>
              <a:rPr sz="1100" dirty="0">
                <a:latin typeface="Times New Roman"/>
                <a:cs typeface="Times New Roman"/>
              </a:rPr>
              <a:t>Hy</a:t>
            </a:r>
            <a:r>
              <a:rPr sz="1100" spc="-30" dirty="0">
                <a:latin typeface="Times New Roman"/>
                <a:cs typeface="Times New Roman"/>
              </a:rPr>
              <a:t> </a:t>
            </a:r>
            <a:r>
              <a:rPr sz="1100" dirty="0">
                <a:latin typeface="Times New Roman"/>
                <a:cs typeface="Times New Roman"/>
              </a:rPr>
              <a:t>Perteks,</a:t>
            </a:r>
            <a:r>
              <a:rPr sz="1100" spc="-30" dirty="0">
                <a:latin typeface="Times New Roman"/>
                <a:cs typeface="Times New Roman"/>
              </a:rPr>
              <a:t> </a:t>
            </a:r>
            <a:r>
              <a:rPr sz="1100" dirty="0">
                <a:latin typeface="Times New Roman"/>
                <a:cs typeface="Times New Roman"/>
              </a:rPr>
              <a:t>who</a:t>
            </a:r>
            <a:r>
              <a:rPr sz="1100" spc="-30" dirty="0">
                <a:latin typeface="Times New Roman"/>
                <a:cs typeface="Times New Roman"/>
              </a:rPr>
              <a:t> </a:t>
            </a:r>
            <a:r>
              <a:rPr sz="1100" dirty="0">
                <a:latin typeface="Times New Roman"/>
                <a:cs typeface="Times New Roman"/>
              </a:rPr>
              <a:t>does</a:t>
            </a:r>
            <a:r>
              <a:rPr sz="1100" spc="-30" dirty="0">
                <a:latin typeface="Times New Roman"/>
                <a:cs typeface="Times New Roman"/>
              </a:rPr>
              <a:t> </a:t>
            </a:r>
            <a:r>
              <a:rPr sz="1100" dirty="0">
                <a:latin typeface="Times New Roman"/>
                <a:cs typeface="Times New Roman"/>
              </a:rPr>
              <a:t>a</a:t>
            </a:r>
            <a:r>
              <a:rPr sz="1100" spc="-30" dirty="0">
                <a:latin typeface="Times New Roman"/>
                <a:cs typeface="Times New Roman"/>
              </a:rPr>
              <a:t> </a:t>
            </a:r>
            <a:r>
              <a:rPr sz="1100" dirty="0">
                <a:latin typeface="Times New Roman"/>
                <a:cs typeface="Times New Roman"/>
              </a:rPr>
              <a:t>great</a:t>
            </a:r>
            <a:r>
              <a:rPr sz="1100" spc="-30" dirty="0">
                <a:latin typeface="Times New Roman"/>
                <a:cs typeface="Times New Roman"/>
              </a:rPr>
              <a:t> </a:t>
            </a:r>
            <a:r>
              <a:rPr sz="1100" dirty="0">
                <a:latin typeface="Times New Roman"/>
                <a:cs typeface="Times New Roman"/>
              </a:rPr>
              <a:t>job</a:t>
            </a:r>
            <a:r>
              <a:rPr sz="1100" spc="-30" dirty="0">
                <a:latin typeface="Times New Roman"/>
                <a:cs typeface="Times New Roman"/>
              </a:rPr>
              <a:t> </a:t>
            </a:r>
            <a:r>
              <a:rPr sz="1100" dirty="0">
                <a:latin typeface="Times New Roman"/>
                <a:cs typeface="Times New Roman"/>
              </a:rPr>
              <a:t>running</a:t>
            </a:r>
            <a:r>
              <a:rPr sz="1100" spc="-30" dirty="0">
                <a:latin typeface="Times New Roman"/>
                <a:cs typeface="Times New Roman"/>
              </a:rPr>
              <a:t> </a:t>
            </a:r>
            <a:r>
              <a:rPr sz="1100" dirty="0">
                <a:latin typeface="Times New Roman"/>
                <a:cs typeface="Times New Roman"/>
              </a:rPr>
              <a:t>the</a:t>
            </a:r>
            <a:r>
              <a:rPr sz="1100" spc="-30" dirty="0">
                <a:latin typeface="Times New Roman"/>
                <a:cs typeface="Times New Roman"/>
              </a:rPr>
              <a:t> </a:t>
            </a:r>
            <a:r>
              <a:rPr sz="1100" spc="-10" dirty="0">
                <a:latin typeface="Times New Roman"/>
                <a:cs typeface="Times New Roman"/>
              </a:rPr>
              <a:t>Information </a:t>
            </a:r>
            <a:r>
              <a:rPr sz="1100" dirty="0">
                <a:latin typeface="Times New Roman"/>
                <a:cs typeface="Times New Roman"/>
              </a:rPr>
              <a:t>Center.</a:t>
            </a:r>
            <a:r>
              <a:rPr sz="1100" spc="15" dirty="0">
                <a:latin typeface="Times New Roman"/>
                <a:cs typeface="Times New Roman"/>
              </a:rPr>
              <a:t> </a:t>
            </a:r>
            <a:r>
              <a:rPr sz="1100" dirty="0">
                <a:latin typeface="Times New Roman"/>
                <a:cs typeface="Times New Roman"/>
              </a:rPr>
              <a:t>He’d</a:t>
            </a:r>
            <a:r>
              <a:rPr sz="1100" spc="15" dirty="0">
                <a:latin typeface="Times New Roman"/>
                <a:cs typeface="Times New Roman"/>
              </a:rPr>
              <a:t> </a:t>
            </a:r>
            <a:r>
              <a:rPr sz="1100" dirty="0">
                <a:latin typeface="Times New Roman"/>
                <a:cs typeface="Times New Roman"/>
              </a:rPr>
              <a:t>like</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see</a:t>
            </a:r>
            <a:r>
              <a:rPr sz="1100" spc="20" dirty="0">
                <a:latin typeface="Times New Roman"/>
                <a:cs typeface="Times New Roman"/>
              </a:rPr>
              <a:t> </a:t>
            </a:r>
            <a:r>
              <a:rPr sz="1100" dirty="0">
                <a:latin typeface="Times New Roman"/>
                <a:cs typeface="Times New Roman"/>
              </a:rPr>
              <a:t>us</a:t>
            </a:r>
            <a:r>
              <a:rPr sz="1100" spc="15" dirty="0">
                <a:latin typeface="Times New Roman"/>
                <a:cs typeface="Times New Roman"/>
              </a:rPr>
              <a:t> </a:t>
            </a:r>
            <a:r>
              <a:rPr sz="1100" dirty="0">
                <a:latin typeface="Times New Roman"/>
                <a:cs typeface="Times New Roman"/>
              </a:rPr>
              <a:t>be</a:t>
            </a:r>
            <a:r>
              <a:rPr sz="1100" spc="15" dirty="0">
                <a:latin typeface="Times New Roman"/>
                <a:cs typeface="Times New Roman"/>
              </a:rPr>
              <a:t> </a:t>
            </a:r>
            <a:r>
              <a:rPr sz="1100" dirty="0">
                <a:latin typeface="Times New Roman"/>
                <a:cs typeface="Times New Roman"/>
              </a:rPr>
              <a:t>able</a:t>
            </a:r>
            <a:r>
              <a:rPr sz="1100" spc="20"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dirty="0">
                <a:latin typeface="Times New Roman"/>
                <a:cs typeface="Times New Roman"/>
              </a:rPr>
              <a:t>integrate</a:t>
            </a:r>
            <a:r>
              <a:rPr sz="1100" spc="20" dirty="0">
                <a:latin typeface="Times New Roman"/>
                <a:cs typeface="Times New Roman"/>
              </a:rPr>
              <a:t> </a:t>
            </a:r>
            <a:r>
              <a:rPr sz="1100" dirty="0">
                <a:latin typeface="Times New Roman"/>
                <a:cs typeface="Times New Roman"/>
              </a:rPr>
              <a:t>our</a:t>
            </a:r>
            <a:r>
              <a:rPr sz="1100" spc="15" dirty="0">
                <a:latin typeface="Times New Roman"/>
                <a:cs typeface="Times New Roman"/>
              </a:rPr>
              <a:t> </a:t>
            </a:r>
            <a:r>
              <a:rPr sz="1100" dirty="0">
                <a:latin typeface="Times New Roman"/>
                <a:cs typeface="Times New Roman"/>
              </a:rPr>
              <a:t>life</a:t>
            </a:r>
            <a:r>
              <a:rPr sz="1100" spc="20" dirty="0">
                <a:latin typeface="Times New Roman"/>
                <a:cs typeface="Times New Roman"/>
              </a:rPr>
              <a:t> </a:t>
            </a:r>
            <a:r>
              <a:rPr sz="1100" dirty="0">
                <a:latin typeface="Times New Roman"/>
                <a:cs typeface="Times New Roman"/>
              </a:rPr>
              <a:t>cycle</a:t>
            </a:r>
            <a:r>
              <a:rPr sz="1100" spc="15" dirty="0">
                <a:latin typeface="Times New Roman"/>
                <a:cs typeface="Times New Roman"/>
              </a:rPr>
              <a:t> </a:t>
            </a:r>
            <a:r>
              <a:rPr sz="1100" dirty="0">
                <a:latin typeface="Times New Roman"/>
                <a:cs typeface="Times New Roman"/>
              </a:rPr>
              <a:t>activities.”</a:t>
            </a:r>
            <a:r>
              <a:rPr sz="1100" spc="10" dirty="0">
                <a:latin typeface="Times New Roman"/>
                <a:cs typeface="Times New Roman"/>
              </a:rPr>
              <a:t> </a:t>
            </a:r>
            <a:r>
              <a:rPr sz="1100" dirty="0">
                <a:latin typeface="Times New Roman"/>
                <a:cs typeface="Times New Roman"/>
              </a:rPr>
              <a:t>“It</a:t>
            </a:r>
            <a:r>
              <a:rPr sz="1100" spc="20" dirty="0">
                <a:latin typeface="Times New Roman"/>
                <a:cs typeface="Times New Roman"/>
              </a:rPr>
              <a:t> </a:t>
            </a:r>
            <a:r>
              <a:rPr sz="1100" dirty="0">
                <a:latin typeface="Times New Roman"/>
                <a:cs typeface="Times New Roman"/>
              </a:rPr>
              <a:t>sounds</a:t>
            </a:r>
            <a:r>
              <a:rPr sz="1100" spc="20" dirty="0">
                <a:latin typeface="Times New Roman"/>
                <a:cs typeface="Times New Roman"/>
              </a:rPr>
              <a:t> </a:t>
            </a:r>
            <a:r>
              <a:rPr sz="1100" dirty="0">
                <a:latin typeface="Times New Roman"/>
                <a:cs typeface="Times New Roman"/>
              </a:rPr>
              <a:t>promising,”</a:t>
            </a:r>
            <a:r>
              <a:rPr sz="1100" spc="20" dirty="0">
                <a:latin typeface="Times New Roman"/>
                <a:cs typeface="Times New Roman"/>
              </a:rPr>
              <a:t> </a:t>
            </a:r>
            <a:r>
              <a:rPr sz="1100" spc="-20" dirty="0">
                <a:latin typeface="Times New Roman"/>
                <a:cs typeface="Times New Roman"/>
              </a:rPr>
              <a:t>Chip </a:t>
            </a:r>
            <a:r>
              <a:rPr sz="1100" dirty="0">
                <a:latin typeface="Times New Roman"/>
                <a:cs typeface="Times New Roman"/>
              </a:rPr>
              <a:t>says.</a:t>
            </a:r>
            <a:r>
              <a:rPr sz="1100" spc="-10" dirty="0">
                <a:latin typeface="Times New Roman"/>
                <a:cs typeface="Times New Roman"/>
              </a:rPr>
              <a:t> </a:t>
            </a:r>
            <a:r>
              <a:rPr sz="1100" dirty="0">
                <a:latin typeface="Times New Roman"/>
                <a:cs typeface="Times New Roman"/>
              </a:rPr>
              <a:t>“I</a:t>
            </a:r>
            <a:r>
              <a:rPr sz="1100" spc="-10" dirty="0">
                <a:latin typeface="Times New Roman"/>
                <a:cs typeface="Times New Roman"/>
              </a:rPr>
              <a:t> </a:t>
            </a:r>
            <a:r>
              <a:rPr sz="1100" dirty="0">
                <a:latin typeface="Times New Roman"/>
                <a:cs typeface="Times New Roman"/>
              </a:rPr>
              <a:t>think</a:t>
            </a:r>
            <a:r>
              <a:rPr sz="1100" spc="-5" dirty="0">
                <a:latin typeface="Times New Roman"/>
                <a:cs typeface="Times New Roman"/>
              </a:rPr>
              <a:t> </a:t>
            </a:r>
            <a:r>
              <a:rPr sz="1100" dirty="0">
                <a:latin typeface="Times New Roman"/>
                <a:cs typeface="Times New Roman"/>
              </a:rPr>
              <a:t>I’m</a:t>
            </a:r>
            <a:r>
              <a:rPr sz="1100" spc="-10" dirty="0">
                <a:latin typeface="Times New Roman"/>
                <a:cs typeface="Times New Roman"/>
              </a:rPr>
              <a:t> </a:t>
            </a:r>
            <a:r>
              <a:rPr sz="1100" dirty="0">
                <a:latin typeface="Times New Roman"/>
                <a:cs typeface="Times New Roman"/>
              </a:rPr>
              <a:t>going</a:t>
            </a:r>
            <a:r>
              <a:rPr sz="1100" spc="-5" dirty="0">
                <a:latin typeface="Times New Roman"/>
                <a:cs typeface="Times New Roman"/>
              </a:rPr>
              <a:t> </a:t>
            </a:r>
            <a:r>
              <a:rPr sz="1100" dirty="0">
                <a:latin typeface="Times New Roman"/>
                <a:cs typeface="Times New Roman"/>
              </a:rPr>
              <a:t>to</a:t>
            </a:r>
            <a:r>
              <a:rPr sz="1100" spc="-10" dirty="0">
                <a:latin typeface="Times New Roman"/>
                <a:cs typeface="Times New Roman"/>
              </a:rPr>
              <a:t> </a:t>
            </a:r>
            <a:r>
              <a:rPr sz="1100" dirty="0">
                <a:latin typeface="Times New Roman"/>
                <a:cs typeface="Times New Roman"/>
              </a:rPr>
              <a:t>like</a:t>
            </a:r>
            <a:r>
              <a:rPr sz="1100" spc="-10" dirty="0">
                <a:latin typeface="Times New Roman"/>
                <a:cs typeface="Times New Roman"/>
              </a:rPr>
              <a:t> </a:t>
            </a:r>
            <a:r>
              <a:rPr sz="1100" dirty="0">
                <a:latin typeface="Times New Roman"/>
                <a:cs typeface="Times New Roman"/>
              </a:rPr>
              <a:t>it</a:t>
            </a:r>
            <a:r>
              <a:rPr sz="1100" spc="-5" dirty="0">
                <a:latin typeface="Times New Roman"/>
                <a:cs typeface="Times New Roman"/>
              </a:rPr>
              <a:t> </a:t>
            </a:r>
            <a:r>
              <a:rPr sz="1100" spc="-10" dirty="0">
                <a:latin typeface="Times New Roman"/>
                <a:cs typeface="Times New Roman"/>
              </a:rPr>
              <a:t>here.”</a:t>
            </a: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spcBef>
                <a:spcPts val="120"/>
              </a:spcBef>
            </a:pPr>
            <a:endParaRPr sz="1100" dirty="0">
              <a:latin typeface="Times New Roman"/>
              <a:cs typeface="Times New Roman"/>
            </a:endParaRPr>
          </a:p>
          <a:p>
            <a:pPr marL="12700">
              <a:lnSpc>
                <a:spcPct val="100000"/>
              </a:lnSpc>
            </a:pPr>
            <a:r>
              <a:rPr sz="1400" spc="-10" dirty="0">
                <a:solidFill>
                  <a:srgbClr val="0026CD"/>
                </a:solidFill>
                <a:latin typeface="Times New Roman"/>
                <a:cs typeface="Times New Roman"/>
              </a:rPr>
              <a:t>Exercise:</a:t>
            </a:r>
            <a:endParaRPr sz="1400" dirty="0">
              <a:latin typeface="Times New Roman"/>
              <a:cs typeface="Times New Roman"/>
            </a:endParaRPr>
          </a:p>
          <a:p>
            <a:pPr marL="12700" marR="10795">
              <a:lnSpc>
                <a:spcPts val="1270"/>
              </a:lnSpc>
              <a:spcBef>
                <a:spcPts val="1300"/>
              </a:spcBef>
              <a:tabLst>
                <a:tab pos="476250" algn="l"/>
              </a:tabLst>
            </a:pPr>
            <a:r>
              <a:rPr sz="1100" i="1" spc="-25" dirty="0">
                <a:latin typeface="Times New Roman"/>
                <a:cs typeface="Times New Roman"/>
              </a:rPr>
              <a:t>1.</a:t>
            </a:r>
            <a:r>
              <a:rPr sz="1100" i="1" dirty="0">
                <a:latin typeface="Times New Roman"/>
                <a:cs typeface="Times New Roman"/>
              </a:rPr>
              <a:t>	From</a:t>
            </a:r>
            <a:r>
              <a:rPr sz="1100" i="1" spc="-30" dirty="0">
                <a:latin typeface="Times New Roman"/>
                <a:cs typeface="Times New Roman"/>
              </a:rPr>
              <a:t> </a:t>
            </a:r>
            <a:r>
              <a:rPr sz="1100" i="1" dirty="0">
                <a:latin typeface="Times New Roman"/>
                <a:cs typeface="Times New Roman"/>
              </a:rPr>
              <a:t>the</a:t>
            </a:r>
            <a:r>
              <a:rPr sz="1100" i="1" spc="-25" dirty="0">
                <a:latin typeface="Times New Roman"/>
                <a:cs typeface="Times New Roman"/>
              </a:rPr>
              <a:t> </a:t>
            </a:r>
            <a:r>
              <a:rPr sz="1100" i="1" dirty="0">
                <a:latin typeface="Times New Roman"/>
                <a:cs typeface="Times New Roman"/>
              </a:rPr>
              <a:t>introductory</a:t>
            </a:r>
            <a:r>
              <a:rPr sz="1100" i="1" spc="-25" dirty="0">
                <a:latin typeface="Times New Roman"/>
                <a:cs typeface="Times New Roman"/>
              </a:rPr>
              <a:t> </a:t>
            </a:r>
            <a:r>
              <a:rPr sz="1100" i="1" dirty="0">
                <a:latin typeface="Times New Roman"/>
                <a:cs typeface="Times New Roman"/>
              </a:rPr>
              <a:t>conversation</a:t>
            </a:r>
            <a:r>
              <a:rPr sz="1100" i="1" spc="-25" dirty="0">
                <a:latin typeface="Times New Roman"/>
                <a:cs typeface="Times New Roman"/>
              </a:rPr>
              <a:t> </a:t>
            </a:r>
            <a:r>
              <a:rPr sz="1100" i="1" dirty="0">
                <a:latin typeface="Times New Roman"/>
                <a:cs typeface="Times New Roman"/>
              </a:rPr>
              <a:t>Chip</a:t>
            </a:r>
            <a:r>
              <a:rPr sz="1100" i="1" spc="-30" dirty="0">
                <a:latin typeface="Times New Roman"/>
                <a:cs typeface="Times New Roman"/>
              </a:rPr>
              <a:t> </a:t>
            </a:r>
            <a:r>
              <a:rPr sz="1100" i="1" dirty="0">
                <a:latin typeface="Times New Roman"/>
                <a:cs typeface="Times New Roman"/>
              </a:rPr>
              <a:t>and</a:t>
            </a:r>
            <a:r>
              <a:rPr sz="1100" i="1" spc="-25" dirty="0">
                <a:latin typeface="Times New Roman"/>
                <a:cs typeface="Times New Roman"/>
              </a:rPr>
              <a:t> </a:t>
            </a:r>
            <a:r>
              <a:rPr sz="1100" i="1" dirty="0">
                <a:latin typeface="Times New Roman"/>
                <a:cs typeface="Times New Roman"/>
              </a:rPr>
              <a:t>Anna</a:t>
            </a:r>
            <a:r>
              <a:rPr sz="1100" i="1" spc="-25" dirty="0">
                <a:latin typeface="Times New Roman"/>
                <a:cs typeface="Times New Roman"/>
              </a:rPr>
              <a:t> </a:t>
            </a:r>
            <a:r>
              <a:rPr sz="1100" i="1" dirty="0">
                <a:latin typeface="Times New Roman"/>
                <a:cs typeface="Times New Roman"/>
              </a:rPr>
              <a:t>shared,</a:t>
            </a:r>
            <a:r>
              <a:rPr sz="1100" i="1" spc="-20" dirty="0">
                <a:latin typeface="Times New Roman"/>
                <a:cs typeface="Times New Roman"/>
              </a:rPr>
              <a:t> </a:t>
            </a:r>
            <a:r>
              <a:rPr sz="1100" i="1" dirty="0">
                <a:latin typeface="Times New Roman"/>
                <a:cs typeface="Times New Roman"/>
              </a:rPr>
              <a:t>which</a:t>
            </a:r>
            <a:r>
              <a:rPr sz="1100" i="1" spc="-25" dirty="0">
                <a:latin typeface="Times New Roman"/>
                <a:cs typeface="Times New Roman"/>
              </a:rPr>
              <a:t> </a:t>
            </a:r>
            <a:r>
              <a:rPr sz="1100" i="1" dirty="0">
                <a:latin typeface="Times New Roman"/>
                <a:cs typeface="Times New Roman"/>
              </a:rPr>
              <a:t>elements</a:t>
            </a:r>
            <a:r>
              <a:rPr sz="1100" i="1" spc="-30" dirty="0">
                <a:latin typeface="Times New Roman"/>
                <a:cs typeface="Times New Roman"/>
              </a:rPr>
              <a:t> </a:t>
            </a:r>
            <a:r>
              <a:rPr sz="1100" i="1" dirty="0">
                <a:latin typeface="Times New Roman"/>
                <a:cs typeface="Times New Roman"/>
              </a:rPr>
              <a:t>mentioned</a:t>
            </a:r>
            <a:r>
              <a:rPr sz="1100" i="1" spc="-25" dirty="0">
                <a:latin typeface="Times New Roman"/>
                <a:cs typeface="Times New Roman"/>
              </a:rPr>
              <a:t> </a:t>
            </a:r>
            <a:r>
              <a:rPr sz="1100" i="1" spc="-10" dirty="0">
                <a:latin typeface="Times New Roman"/>
                <a:cs typeface="Times New Roman"/>
              </a:rPr>
              <a:t>might </a:t>
            </a:r>
            <a:r>
              <a:rPr sz="1100" i="1" dirty="0">
                <a:latin typeface="Times New Roman"/>
                <a:cs typeface="Times New Roman"/>
              </a:rPr>
              <a:t>suggest</a:t>
            </a:r>
            <a:r>
              <a:rPr sz="1100" i="1" spc="-5" dirty="0">
                <a:latin typeface="Times New Roman"/>
                <a:cs typeface="Times New Roman"/>
              </a:rPr>
              <a:t> </a:t>
            </a:r>
            <a:r>
              <a:rPr sz="1100" i="1" dirty="0">
                <a:latin typeface="Times New Roman"/>
                <a:cs typeface="Times New Roman"/>
              </a:rPr>
              <a:t>the</a:t>
            </a:r>
            <a:r>
              <a:rPr sz="1100" i="1" spc="-5" dirty="0">
                <a:latin typeface="Times New Roman"/>
                <a:cs typeface="Times New Roman"/>
              </a:rPr>
              <a:t> </a:t>
            </a:r>
            <a:r>
              <a:rPr sz="1100" i="1" dirty="0">
                <a:latin typeface="Times New Roman"/>
                <a:cs typeface="Times New Roman"/>
              </a:rPr>
              <a:t>use of</a:t>
            </a:r>
            <a:r>
              <a:rPr sz="1100" i="1" spc="-5" dirty="0">
                <a:latin typeface="Times New Roman"/>
                <a:cs typeface="Times New Roman"/>
              </a:rPr>
              <a:t> </a:t>
            </a:r>
            <a:r>
              <a:rPr sz="1100" i="1" dirty="0">
                <a:latin typeface="Times New Roman"/>
                <a:cs typeface="Times New Roman"/>
              </a:rPr>
              <a:t>CASE </a:t>
            </a:r>
            <a:r>
              <a:rPr sz="1100" i="1" spc="-10" dirty="0">
                <a:latin typeface="Times New Roman"/>
                <a:cs typeface="Times New Roman"/>
              </a:rPr>
              <a:t>tools?</a:t>
            </a:r>
            <a:endParaRPr sz="1100" dirty="0">
              <a:latin typeface="Times New Roman"/>
              <a:cs typeface="Times New Roman"/>
            </a:endParaRPr>
          </a:p>
        </p:txBody>
      </p:sp>
      <p:sp>
        <p:nvSpPr>
          <p:cNvPr id="3" name="object 3"/>
          <p:cNvSpPr txBox="1"/>
          <p:nvPr/>
        </p:nvSpPr>
        <p:spPr>
          <a:xfrm>
            <a:off x="861260" y="4489267"/>
            <a:ext cx="901065" cy="299720"/>
          </a:xfrm>
          <a:prstGeom prst="rect">
            <a:avLst/>
          </a:prstGeom>
        </p:spPr>
        <p:txBody>
          <a:bodyPr vert="horz" wrap="square" lIns="0" tIns="12700" rIns="0" bIns="0" rtlCol="0">
            <a:spAutoFit/>
          </a:bodyPr>
          <a:lstStyle/>
          <a:p>
            <a:pPr marL="12700">
              <a:lnSpc>
                <a:spcPct val="100000"/>
              </a:lnSpc>
              <a:spcBef>
                <a:spcPts val="100"/>
              </a:spcBef>
            </a:pPr>
            <a:r>
              <a:rPr sz="1800" b="1" u="heavy" spc="-10" dirty="0">
                <a:uFill>
                  <a:solidFill>
                    <a:srgbClr val="000000"/>
                  </a:solidFill>
                </a:uFill>
                <a:latin typeface="Times New Roman"/>
                <a:cs typeface="Times New Roman"/>
              </a:rPr>
              <a:t>Projects:</a:t>
            </a:r>
            <a:endParaRPr sz="1800">
              <a:latin typeface="Times New Roman"/>
              <a:cs typeface="Times New Roman"/>
            </a:endParaRPr>
          </a:p>
        </p:txBody>
      </p:sp>
      <p:sp>
        <p:nvSpPr>
          <p:cNvPr id="4" name="object 4"/>
          <p:cNvSpPr txBox="1"/>
          <p:nvPr/>
        </p:nvSpPr>
        <p:spPr>
          <a:xfrm>
            <a:off x="753944" y="5016572"/>
            <a:ext cx="6453305" cy="3237105"/>
          </a:xfrm>
          <a:prstGeom prst="rect">
            <a:avLst/>
          </a:prstGeom>
        </p:spPr>
        <p:txBody>
          <a:bodyPr vert="horz" wrap="square" lIns="0" tIns="23495" rIns="0" bIns="0" rtlCol="0">
            <a:spAutoFit/>
          </a:bodyPr>
          <a:lstStyle/>
          <a:p>
            <a:pPr marL="241300" marR="54610" indent="-228600">
              <a:lnSpc>
                <a:spcPts val="1390"/>
              </a:lnSpc>
              <a:spcBef>
                <a:spcPts val="185"/>
              </a:spcBef>
              <a:buAutoNum type="arabicPeriod"/>
              <a:tabLst>
                <a:tab pos="241300" algn="l"/>
              </a:tabLst>
            </a:pPr>
            <a:r>
              <a:rPr sz="1200" dirty="0">
                <a:latin typeface="Times New Roman"/>
                <a:cs typeface="Times New Roman"/>
              </a:rPr>
              <a:t>Contact</a:t>
            </a:r>
            <a:r>
              <a:rPr sz="1200" spc="-30" dirty="0">
                <a:latin typeface="Times New Roman"/>
                <a:cs typeface="Times New Roman"/>
              </a:rPr>
              <a:t> </a:t>
            </a:r>
            <a:r>
              <a:rPr sz="1200" dirty="0">
                <a:latin typeface="Times New Roman"/>
                <a:cs typeface="Times New Roman"/>
              </a:rPr>
              <a:t>four</a:t>
            </a:r>
            <a:r>
              <a:rPr sz="1200" spc="-30" dirty="0">
                <a:latin typeface="Times New Roman"/>
                <a:cs typeface="Times New Roman"/>
              </a:rPr>
              <a:t> </a:t>
            </a:r>
            <a:r>
              <a:rPr sz="1200" dirty="0">
                <a:latin typeface="Times New Roman"/>
                <a:cs typeface="Times New Roman"/>
              </a:rPr>
              <a:t>people</a:t>
            </a:r>
            <a:r>
              <a:rPr sz="1200" spc="-35" dirty="0">
                <a:latin typeface="Times New Roman"/>
                <a:cs typeface="Times New Roman"/>
              </a:rPr>
              <a:t> </a:t>
            </a:r>
            <a:r>
              <a:rPr sz="1200" dirty="0">
                <a:latin typeface="Times New Roman"/>
                <a:cs typeface="Times New Roman"/>
              </a:rPr>
              <a:t>at</a:t>
            </a:r>
            <a:r>
              <a:rPr sz="1200" spc="-30" dirty="0">
                <a:latin typeface="Times New Roman"/>
                <a:cs typeface="Times New Roman"/>
              </a:rPr>
              <a:t> </a:t>
            </a:r>
            <a:r>
              <a:rPr sz="1200" dirty="0">
                <a:latin typeface="Times New Roman"/>
                <a:cs typeface="Times New Roman"/>
              </a:rPr>
              <a:t>your</a:t>
            </a:r>
            <a:r>
              <a:rPr sz="1200" spc="-25" dirty="0">
                <a:latin typeface="Times New Roman"/>
                <a:cs typeface="Times New Roman"/>
              </a:rPr>
              <a:t> </a:t>
            </a:r>
            <a:r>
              <a:rPr sz="1200" dirty="0">
                <a:latin typeface="Times New Roman"/>
                <a:cs typeface="Times New Roman"/>
              </a:rPr>
              <a:t>school</a:t>
            </a:r>
            <a:r>
              <a:rPr sz="1200" spc="-30" dirty="0">
                <a:latin typeface="Times New Roman"/>
                <a:cs typeface="Times New Roman"/>
              </a:rPr>
              <a:t> </a:t>
            </a:r>
            <a:r>
              <a:rPr sz="1200" dirty="0">
                <a:latin typeface="Times New Roman"/>
                <a:cs typeface="Times New Roman"/>
              </a:rPr>
              <a:t>who</a:t>
            </a:r>
            <a:r>
              <a:rPr sz="1200" spc="-30" dirty="0">
                <a:latin typeface="Times New Roman"/>
                <a:cs typeface="Times New Roman"/>
              </a:rPr>
              <a:t> </a:t>
            </a:r>
            <a:r>
              <a:rPr sz="1200" dirty="0">
                <a:latin typeface="Times New Roman"/>
                <a:cs typeface="Times New Roman"/>
              </a:rPr>
              <a:t>use</a:t>
            </a:r>
            <a:r>
              <a:rPr sz="1200" spc="-35" dirty="0">
                <a:latin typeface="Times New Roman"/>
                <a:cs typeface="Times New Roman"/>
              </a:rPr>
              <a:t> </a:t>
            </a:r>
            <a:r>
              <a:rPr sz="1200" dirty="0">
                <a:latin typeface="Times New Roman"/>
                <a:cs typeface="Times New Roman"/>
              </a:rPr>
              <a:t>information</a:t>
            </a:r>
            <a:r>
              <a:rPr sz="1200" spc="-25" dirty="0">
                <a:latin typeface="Times New Roman"/>
                <a:cs typeface="Times New Roman"/>
              </a:rPr>
              <a:t> </a:t>
            </a:r>
            <a:r>
              <a:rPr sz="1200" dirty="0">
                <a:latin typeface="Times New Roman"/>
                <a:cs typeface="Times New Roman"/>
              </a:rPr>
              <a:t>systems.</a:t>
            </a:r>
            <a:r>
              <a:rPr sz="1200" spc="-30" dirty="0">
                <a:latin typeface="Times New Roman"/>
                <a:cs typeface="Times New Roman"/>
              </a:rPr>
              <a:t> </a:t>
            </a:r>
            <a:r>
              <a:rPr sz="1200" dirty="0">
                <a:latin typeface="Times New Roman"/>
                <a:cs typeface="Times New Roman"/>
              </a:rPr>
              <a:t>List</a:t>
            </a:r>
            <a:r>
              <a:rPr sz="1200" spc="-30" dirty="0">
                <a:latin typeface="Times New Roman"/>
                <a:cs typeface="Times New Roman"/>
              </a:rPr>
              <a:t> </a:t>
            </a:r>
            <a:r>
              <a:rPr sz="1200" dirty="0">
                <a:latin typeface="Times New Roman"/>
                <a:cs typeface="Times New Roman"/>
              </a:rPr>
              <a:t>their</a:t>
            </a:r>
            <a:r>
              <a:rPr sz="1200" spc="-30" dirty="0">
                <a:latin typeface="Times New Roman"/>
                <a:cs typeface="Times New Roman"/>
              </a:rPr>
              <a:t> </a:t>
            </a:r>
            <a:r>
              <a:rPr sz="1200" dirty="0">
                <a:latin typeface="Times New Roman"/>
                <a:cs typeface="Times New Roman"/>
              </a:rPr>
              <a:t>positions,</a:t>
            </a:r>
            <a:r>
              <a:rPr sz="1200" spc="-30" dirty="0">
                <a:latin typeface="Times New Roman"/>
                <a:cs typeface="Times New Roman"/>
              </a:rPr>
              <a:t> </a:t>
            </a:r>
            <a:r>
              <a:rPr sz="1200" spc="-25" dirty="0">
                <a:latin typeface="Times New Roman"/>
                <a:cs typeface="Times New Roman"/>
              </a:rPr>
              <a:t>the </a:t>
            </a:r>
            <a:r>
              <a:rPr sz="1200" dirty="0">
                <a:latin typeface="Times New Roman"/>
                <a:cs typeface="Times New Roman"/>
              </a:rPr>
              <a:t>systems</a:t>
            </a:r>
            <a:r>
              <a:rPr sz="1200" spc="-30"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dirty="0">
                <a:latin typeface="Times New Roman"/>
                <a:cs typeface="Times New Roman"/>
              </a:rPr>
              <a:t>use,</a:t>
            </a:r>
            <a:r>
              <a:rPr sz="1200" spc="-25"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business</a:t>
            </a:r>
            <a:r>
              <a:rPr sz="1200" spc="-25" dirty="0">
                <a:latin typeface="Times New Roman"/>
                <a:cs typeface="Times New Roman"/>
              </a:rPr>
              <a:t> </a:t>
            </a:r>
            <a:r>
              <a:rPr sz="1200" dirty="0">
                <a:latin typeface="Times New Roman"/>
                <a:cs typeface="Times New Roman"/>
              </a:rPr>
              <a:t>functions</a:t>
            </a:r>
            <a:r>
              <a:rPr sz="1200" spc="-25"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spc="-10" dirty="0">
                <a:latin typeface="Times New Roman"/>
                <a:cs typeface="Times New Roman"/>
              </a:rPr>
              <a:t>perform.</a:t>
            </a:r>
            <a:r>
              <a:rPr lang="en-US" sz="1200" spc="-10" dirty="0">
                <a:latin typeface="Times New Roman"/>
                <a:cs typeface="Times New Roman"/>
              </a:rPr>
              <a:t> (Information Systems Usage in Academic Settings)</a:t>
            </a:r>
            <a:endParaRPr sz="1200" dirty="0">
              <a:latin typeface="Times New Roman"/>
              <a:cs typeface="Times New Roman"/>
            </a:endParaRPr>
          </a:p>
          <a:p>
            <a:pPr marL="241300" marR="34290" indent="-228600">
              <a:lnSpc>
                <a:spcPct val="95600"/>
              </a:lnSpc>
              <a:spcBef>
                <a:spcPts val="1350"/>
              </a:spcBef>
              <a:buAutoNum type="arabicPeriod"/>
              <a:tabLst>
                <a:tab pos="241300" algn="l"/>
              </a:tabLst>
            </a:pPr>
            <a:r>
              <a:rPr sz="1200" dirty="0">
                <a:latin typeface="Times New Roman"/>
                <a:cs typeface="Times New Roman"/>
              </a:rPr>
              <a:t>Research</a:t>
            </a:r>
            <a:r>
              <a:rPr sz="1200" spc="-35" dirty="0">
                <a:latin typeface="Times New Roman"/>
                <a:cs typeface="Times New Roman"/>
              </a:rPr>
              <a:t> </a:t>
            </a:r>
            <a:r>
              <a:rPr sz="1200" dirty="0">
                <a:latin typeface="Times New Roman"/>
                <a:cs typeface="Times New Roman"/>
              </a:rPr>
              <a:t>newspaper,</a:t>
            </a:r>
            <a:r>
              <a:rPr sz="1200" spc="-35" dirty="0">
                <a:latin typeface="Times New Roman"/>
                <a:cs typeface="Times New Roman"/>
              </a:rPr>
              <a:t> </a:t>
            </a:r>
            <a:r>
              <a:rPr sz="1200" dirty="0">
                <a:latin typeface="Times New Roman"/>
                <a:cs typeface="Times New Roman"/>
              </a:rPr>
              <a:t>business</a:t>
            </a:r>
            <a:r>
              <a:rPr sz="1200" spc="-35" dirty="0">
                <a:latin typeface="Times New Roman"/>
                <a:cs typeface="Times New Roman"/>
              </a:rPr>
              <a:t> </a:t>
            </a:r>
            <a:r>
              <a:rPr sz="1200" dirty="0">
                <a:latin typeface="Times New Roman"/>
                <a:cs typeface="Times New Roman"/>
              </a:rPr>
              <a:t>magazine</a:t>
            </a:r>
            <a:r>
              <a:rPr sz="1200" spc="-35" dirty="0">
                <a:latin typeface="Times New Roman"/>
                <a:cs typeface="Times New Roman"/>
              </a:rPr>
              <a:t> </a:t>
            </a:r>
            <a:r>
              <a:rPr sz="1200" dirty="0">
                <a:latin typeface="Times New Roman"/>
                <a:cs typeface="Times New Roman"/>
              </a:rPr>
              <a:t>articles,</a:t>
            </a:r>
            <a:r>
              <a:rPr sz="1200" spc="-35" dirty="0">
                <a:latin typeface="Times New Roman"/>
                <a:cs typeface="Times New Roman"/>
              </a:rPr>
              <a:t> </a:t>
            </a:r>
            <a:r>
              <a:rPr sz="1200" dirty="0">
                <a:latin typeface="Times New Roman"/>
                <a:cs typeface="Times New Roman"/>
              </a:rPr>
              <a:t>or</a:t>
            </a:r>
            <a:r>
              <a:rPr sz="1200" spc="-3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Web</a:t>
            </a:r>
            <a:r>
              <a:rPr sz="1200" spc="-35" dirty="0">
                <a:latin typeface="Times New Roman"/>
                <a:cs typeface="Times New Roman"/>
              </a:rPr>
              <a:t> </a:t>
            </a:r>
            <a:r>
              <a:rPr sz="1200" dirty="0">
                <a:latin typeface="Times New Roman"/>
                <a:cs typeface="Times New Roman"/>
              </a:rPr>
              <a:t>to</a:t>
            </a:r>
            <a:r>
              <a:rPr sz="1200" spc="-35" dirty="0">
                <a:latin typeface="Times New Roman"/>
                <a:cs typeface="Times New Roman"/>
              </a:rPr>
              <a:t> </a:t>
            </a:r>
            <a:r>
              <a:rPr sz="1200" dirty="0">
                <a:latin typeface="Times New Roman"/>
                <a:cs typeface="Times New Roman"/>
              </a:rPr>
              <a:t>find</a:t>
            </a:r>
            <a:r>
              <a:rPr sz="1200" spc="-30" dirty="0">
                <a:latin typeface="Times New Roman"/>
                <a:cs typeface="Times New Roman"/>
              </a:rPr>
              <a:t> </a:t>
            </a:r>
            <a:r>
              <a:rPr sz="1200" dirty="0">
                <a:latin typeface="Times New Roman"/>
                <a:cs typeface="Times New Roman"/>
              </a:rPr>
              <a:t>IT</a:t>
            </a:r>
            <a:r>
              <a:rPr sz="1200" spc="-35" dirty="0">
                <a:latin typeface="Times New Roman"/>
                <a:cs typeface="Times New Roman"/>
              </a:rPr>
              <a:t> </a:t>
            </a:r>
            <a:r>
              <a:rPr sz="1200" dirty="0">
                <a:latin typeface="Times New Roman"/>
                <a:cs typeface="Times New Roman"/>
              </a:rPr>
              <a:t>companies</a:t>
            </a:r>
            <a:r>
              <a:rPr sz="1200" spc="-35" dirty="0">
                <a:latin typeface="Times New Roman"/>
                <a:cs typeface="Times New Roman"/>
              </a:rPr>
              <a:t> </a:t>
            </a:r>
            <a:r>
              <a:rPr sz="1200" spc="-10" dirty="0">
                <a:latin typeface="Times New Roman"/>
                <a:cs typeface="Times New Roman"/>
              </a:rPr>
              <a:t>whose </a:t>
            </a:r>
            <a:r>
              <a:rPr sz="1200" dirty="0">
                <a:latin typeface="Times New Roman"/>
                <a:cs typeface="Times New Roman"/>
              </a:rPr>
              <a:t>stock</a:t>
            </a:r>
            <a:r>
              <a:rPr sz="1200" spc="-2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traded</a:t>
            </a:r>
            <a:r>
              <a:rPr sz="1200" spc="-20" dirty="0">
                <a:latin typeface="Times New Roman"/>
                <a:cs typeface="Times New Roman"/>
              </a:rPr>
              <a:t> </a:t>
            </a:r>
            <a:r>
              <a:rPr sz="1200" dirty="0">
                <a:latin typeface="Times New Roman"/>
                <a:cs typeface="Times New Roman"/>
              </a:rPr>
              <a:t>publicly.</a:t>
            </a:r>
            <a:r>
              <a:rPr sz="1200" spc="-20" dirty="0">
                <a:latin typeface="Times New Roman"/>
                <a:cs typeface="Times New Roman"/>
              </a:rPr>
              <a:t> </a:t>
            </a:r>
            <a:r>
              <a:rPr sz="1200" dirty="0">
                <a:latin typeface="Times New Roman"/>
                <a:cs typeface="Times New Roman"/>
              </a:rPr>
              <a:t>Choose</a:t>
            </a:r>
            <a:r>
              <a:rPr sz="1200" spc="-25" dirty="0">
                <a:latin typeface="Times New Roman"/>
                <a:cs typeface="Times New Roman"/>
              </a:rPr>
              <a:t> </a:t>
            </a:r>
            <a:r>
              <a:rPr sz="1200" dirty="0">
                <a:latin typeface="Times New Roman"/>
                <a:cs typeface="Times New Roman"/>
              </a:rPr>
              <a:t>a</a:t>
            </a:r>
            <a:r>
              <a:rPr sz="1200" spc="-20" dirty="0">
                <a:latin typeface="Times New Roman"/>
                <a:cs typeface="Times New Roman"/>
              </a:rPr>
              <a:t> </a:t>
            </a:r>
            <a:r>
              <a:rPr sz="1200" dirty="0">
                <a:latin typeface="Times New Roman"/>
                <a:cs typeface="Times New Roman"/>
              </a:rPr>
              <a:t>company</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pretend</a:t>
            </a:r>
            <a:r>
              <a:rPr sz="1200" spc="-25" dirty="0">
                <a:latin typeface="Times New Roman"/>
                <a:cs typeface="Times New Roman"/>
              </a:rPr>
              <a:t>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buy</a:t>
            </a:r>
            <a:r>
              <a:rPr sz="1200" spc="-15" dirty="0">
                <a:latin typeface="Times New Roman"/>
                <a:cs typeface="Times New Roman"/>
              </a:rPr>
              <a:t> </a:t>
            </a:r>
            <a:r>
              <a:rPr sz="1200" dirty="0">
                <a:latin typeface="Times New Roman"/>
                <a:cs typeface="Times New Roman"/>
              </a:rPr>
              <a:t>$5,000</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its</a:t>
            </a:r>
            <a:r>
              <a:rPr sz="1200" spc="-20" dirty="0">
                <a:latin typeface="Times New Roman"/>
                <a:cs typeface="Times New Roman"/>
              </a:rPr>
              <a:t> </a:t>
            </a:r>
            <a:r>
              <a:rPr sz="1200" dirty="0">
                <a:latin typeface="Times New Roman"/>
                <a:cs typeface="Times New Roman"/>
              </a:rPr>
              <a:t>stock.</a:t>
            </a:r>
            <a:r>
              <a:rPr sz="1200" spc="-20" dirty="0">
                <a:latin typeface="Times New Roman"/>
                <a:cs typeface="Times New Roman"/>
              </a:rPr>
              <a:t> </a:t>
            </a:r>
            <a:r>
              <a:rPr sz="1200" spc="-25" dirty="0">
                <a:latin typeface="Times New Roman"/>
                <a:cs typeface="Times New Roman"/>
              </a:rPr>
              <a:t>Why </a:t>
            </a:r>
            <a:r>
              <a:rPr sz="1200" dirty="0">
                <a:latin typeface="Times New Roman"/>
                <a:cs typeface="Times New Roman"/>
              </a:rPr>
              <a:t>did</a:t>
            </a:r>
            <a:r>
              <a:rPr sz="1200" spc="-30" dirty="0">
                <a:latin typeface="Times New Roman"/>
                <a:cs typeface="Times New Roman"/>
              </a:rPr>
              <a:t> </a:t>
            </a:r>
            <a:r>
              <a:rPr sz="1200" dirty="0">
                <a:latin typeface="Times New Roman"/>
                <a:cs typeface="Times New Roman"/>
              </a:rPr>
              <a:t>you</a:t>
            </a:r>
            <a:r>
              <a:rPr sz="1200" spc="-30" dirty="0">
                <a:latin typeface="Times New Roman"/>
                <a:cs typeface="Times New Roman"/>
              </a:rPr>
              <a:t> </a:t>
            </a:r>
            <a:r>
              <a:rPr sz="1200" dirty="0">
                <a:latin typeface="Times New Roman"/>
                <a:cs typeface="Times New Roman"/>
              </a:rPr>
              <a:t>choose</a:t>
            </a:r>
            <a:r>
              <a:rPr sz="1200" spc="-30" dirty="0">
                <a:latin typeface="Times New Roman"/>
                <a:cs typeface="Times New Roman"/>
              </a:rPr>
              <a:t> </a:t>
            </a:r>
            <a:r>
              <a:rPr sz="1200" dirty="0">
                <a:latin typeface="Times New Roman"/>
                <a:cs typeface="Times New Roman"/>
              </a:rPr>
              <a:t>that</a:t>
            </a:r>
            <a:r>
              <a:rPr sz="1200" spc="-30" dirty="0">
                <a:latin typeface="Times New Roman"/>
                <a:cs typeface="Times New Roman"/>
              </a:rPr>
              <a:t> </a:t>
            </a:r>
            <a:r>
              <a:rPr sz="1200" dirty="0">
                <a:latin typeface="Times New Roman"/>
                <a:cs typeface="Times New Roman"/>
              </a:rPr>
              <a:t>company?</a:t>
            </a:r>
            <a:r>
              <a:rPr sz="1200" spc="-30" dirty="0">
                <a:latin typeface="Times New Roman"/>
                <a:cs typeface="Times New Roman"/>
              </a:rPr>
              <a:t> </a:t>
            </a:r>
            <a:r>
              <a:rPr sz="1200" dirty="0">
                <a:latin typeface="Times New Roman"/>
                <a:cs typeface="Times New Roman"/>
              </a:rPr>
              <a:t>What</a:t>
            </a:r>
            <a:r>
              <a:rPr sz="1200" spc="-30" dirty="0">
                <a:latin typeface="Times New Roman"/>
                <a:cs typeface="Times New Roman"/>
              </a:rPr>
              <a:t> </a:t>
            </a:r>
            <a:r>
              <a:rPr sz="1200" dirty="0">
                <a:latin typeface="Times New Roman"/>
                <a:cs typeface="Times New Roman"/>
              </a:rPr>
              <a:t>is</a:t>
            </a:r>
            <a:r>
              <a:rPr sz="1200" spc="-2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current</a:t>
            </a:r>
            <a:r>
              <a:rPr sz="1200" spc="-25" dirty="0">
                <a:latin typeface="Times New Roman"/>
                <a:cs typeface="Times New Roman"/>
              </a:rPr>
              <a:t> </a:t>
            </a:r>
            <a:r>
              <a:rPr sz="1200" dirty="0">
                <a:latin typeface="Times New Roman"/>
                <a:cs typeface="Times New Roman"/>
              </a:rPr>
              <a:t>price</a:t>
            </a:r>
            <a:r>
              <a:rPr sz="1200" spc="-35" dirty="0">
                <a:latin typeface="Times New Roman"/>
                <a:cs typeface="Times New Roman"/>
              </a:rPr>
              <a:t> </a:t>
            </a:r>
            <a:r>
              <a:rPr sz="1200" dirty="0">
                <a:latin typeface="Times New Roman"/>
                <a:cs typeface="Times New Roman"/>
              </a:rPr>
              <a:t>per</a:t>
            </a:r>
            <a:r>
              <a:rPr sz="1200" spc="-25" dirty="0">
                <a:latin typeface="Times New Roman"/>
                <a:cs typeface="Times New Roman"/>
              </a:rPr>
              <a:t> </a:t>
            </a:r>
            <a:r>
              <a:rPr sz="1200" dirty="0">
                <a:latin typeface="Times New Roman"/>
                <a:cs typeface="Times New Roman"/>
              </a:rPr>
              <a:t>share?</a:t>
            </a:r>
            <a:r>
              <a:rPr sz="1200" spc="-35" dirty="0">
                <a:latin typeface="Times New Roman"/>
                <a:cs typeface="Times New Roman"/>
              </a:rPr>
              <a:t> </a:t>
            </a:r>
            <a:r>
              <a:rPr sz="1200" dirty="0">
                <a:latin typeface="Times New Roman"/>
                <a:cs typeface="Times New Roman"/>
              </a:rPr>
              <a:t>Report</a:t>
            </a:r>
            <a:r>
              <a:rPr sz="1200" spc="-25" dirty="0">
                <a:latin typeface="Times New Roman"/>
                <a:cs typeface="Times New Roman"/>
              </a:rPr>
              <a:t> </a:t>
            </a:r>
            <a:r>
              <a:rPr sz="1200" dirty="0">
                <a:latin typeface="Times New Roman"/>
                <a:cs typeface="Times New Roman"/>
              </a:rPr>
              <a:t>each</a:t>
            </a:r>
            <a:r>
              <a:rPr sz="1200" spc="-30" dirty="0">
                <a:latin typeface="Times New Roman"/>
                <a:cs typeface="Times New Roman"/>
              </a:rPr>
              <a:t> </a:t>
            </a:r>
            <a:r>
              <a:rPr sz="1200" dirty="0">
                <a:latin typeface="Times New Roman"/>
                <a:cs typeface="Times New Roman"/>
              </a:rPr>
              <a:t>week</a:t>
            </a:r>
            <a:r>
              <a:rPr sz="1200" spc="-25" dirty="0">
                <a:latin typeface="Times New Roman"/>
                <a:cs typeface="Times New Roman"/>
              </a:rPr>
              <a:t> to </a:t>
            </a:r>
            <a:r>
              <a:rPr sz="1200" dirty="0">
                <a:latin typeface="Times New Roman"/>
                <a:cs typeface="Times New Roman"/>
              </a:rPr>
              <a:t>your</a:t>
            </a:r>
            <a:r>
              <a:rPr sz="1200" spc="-25" dirty="0">
                <a:latin typeface="Times New Roman"/>
                <a:cs typeface="Times New Roman"/>
              </a:rPr>
              <a:t> </a:t>
            </a:r>
            <a:r>
              <a:rPr sz="1200" spc="-10" dirty="0">
                <a:latin typeface="Times New Roman"/>
                <a:cs typeface="Times New Roman"/>
              </a:rPr>
              <a:t>class.</a:t>
            </a:r>
            <a:r>
              <a:rPr lang="en-US" sz="1200" spc="-10" dirty="0">
                <a:latin typeface="Times New Roman"/>
                <a:cs typeface="Times New Roman"/>
              </a:rPr>
              <a:t> (Analyzing Publicly Traded IT Companies)</a:t>
            </a:r>
            <a:endParaRPr sz="1200" dirty="0">
              <a:latin typeface="Times New Roman"/>
              <a:cs typeface="Times New Roman"/>
            </a:endParaRPr>
          </a:p>
          <a:p>
            <a:pPr>
              <a:lnSpc>
                <a:spcPct val="100000"/>
              </a:lnSpc>
              <a:spcBef>
                <a:spcPts val="25"/>
              </a:spcBef>
              <a:buFont typeface="Times New Roman"/>
              <a:buAutoNum type="arabicPeriod"/>
            </a:pPr>
            <a:endParaRPr sz="1200" dirty="0">
              <a:latin typeface="Times New Roman"/>
              <a:cs typeface="Times New Roman"/>
            </a:endParaRPr>
          </a:p>
          <a:p>
            <a:pPr marL="241300" marR="245745" indent="-228600">
              <a:lnSpc>
                <a:spcPts val="1390"/>
              </a:lnSpc>
              <a:buAutoNum type="arabicPeriod"/>
              <a:tabLst>
                <a:tab pos="241300" algn="l"/>
              </a:tabLst>
            </a:pPr>
            <a:r>
              <a:rPr sz="1200" dirty="0">
                <a:latin typeface="Times New Roman"/>
                <a:cs typeface="Times New Roman"/>
              </a:rPr>
              <a:t>Visit</a:t>
            </a:r>
            <a:r>
              <a:rPr sz="1200" spc="-25" dirty="0">
                <a:latin typeface="Times New Roman"/>
                <a:cs typeface="Times New Roman"/>
              </a:rPr>
              <a:t> </a:t>
            </a:r>
            <a:r>
              <a:rPr sz="1200" dirty="0">
                <a:latin typeface="Times New Roman"/>
                <a:cs typeface="Times New Roman"/>
              </a:rPr>
              <a:t>at</a:t>
            </a:r>
            <a:r>
              <a:rPr sz="1200" spc="-20" dirty="0">
                <a:latin typeface="Times New Roman"/>
                <a:cs typeface="Times New Roman"/>
              </a:rPr>
              <a:t> </a:t>
            </a:r>
            <a:r>
              <a:rPr sz="1200" dirty="0">
                <a:latin typeface="Times New Roman"/>
                <a:cs typeface="Times New Roman"/>
              </a:rPr>
              <a:t>least</a:t>
            </a:r>
            <a:r>
              <a:rPr sz="1200" spc="-20" dirty="0">
                <a:latin typeface="Times New Roman"/>
                <a:cs typeface="Times New Roman"/>
              </a:rPr>
              <a:t> </a:t>
            </a:r>
            <a:r>
              <a:rPr sz="1200" dirty="0">
                <a:latin typeface="Times New Roman"/>
                <a:cs typeface="Times New Roman"/>
              </a:rPr>
              <a:t>three</a:t>
            </a:r>
            <a:r>
              <a:rPr sz="1200" spc="-30" dirty="0">
                <a:latin typeface="Times New Roman"/>
                <a:cs typeface="Times New Roman"/>
              </a:rPr>
              <a:t> </a:t>
            </a:r>
            <a:r>
              <a:rPr sz="1200" dirty="0">
                <a:latin typeface="Times New Roman"/>
                <a:cs typeface="Times New Roman"/>
              </a:rPr>
              <a:t>Web</a:t>
            </a:r>
            <a:r>
              <a:rPr sz="1200" spc="-20" dirty="0">
                <a:latin typeface="Times New Roman"/>
                <a:cs typeface="Times New Roman"/>
              </a:rPr>
              <a:t> </a:t>
            </a:r>
            <a:r>
              <a:rPr sz="1200" dirty="0">
                <a:latin typeface="Times New Roman"/>
                <a:cs typeface="Times New Roman"/>
              </a:rPr>
              <a:t>sites</a:t>
            </a:r>
            <a:r>
              <a:rPr sz="1200" spc="-20"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learn</a:t>
            </a:r>
            <a:r>
              <a:rPr sz="1200" spc="-20" dirty="0">
                <a:latin typeface="Times New Roman"/>
                <a:cs typeface="Times New Roman"/>
              </a:rPr>
              <a:t> </a:t>
            </a:r>
            <a:r>
              <a:rPr sz="1200" dirty="0">
                <a:latin typeface="Times New Roman"/>
                <a:cs typeface="Times New Roman"/>
              </a:rPr>
              <a:t>more</a:t>
            </a:r>
            <a:r>
              <a:rPr sz="1200" spc="-25" dirty="0">
                <a:latin typeface="Times New Roman"/>
                <a:cs typeface="Times New Roman"/>
              </a:rPr>
              <a:t> </a:t>
            </a:r>
            <a:r>
              <a:rPr sz="1200" dirty="0">
                <a:latin typeface="Times New Roman"/>
                <a:cs typeface="Times New Roman"/>
              </a:rPr>
              <a:t>about</a:t>
            </a:r>
            <a:r>
              <a:rPr sz="1200" spc="-20" dirty="0">
                <a:latin typeface="Times New Roman"/>
                <a:cs typeface="Times New Roman"/>
              </a:rPr>
              <a:t> </a:t>
            </a:r>
            <a:r>
              <a:rPr sz="1200" dirty="0">
                <a:latin typeface="Times New Roman"/>
                <a:cs typeface="Times New Roman"/>
              </a:rPr>
              <a:t>agile</a:t>
            </a:r>
            <a:r>
              <a:rPr sz="1200" spc="-30" dirty="0">
                <a:latin typeface="Times New Roman"/>
                <a:cs typeface="Times New Roman"/>
              </a:rPr>
              <a:t> </a:t>
            </a:r>
            <a:r>
              <a:rPr sz="1200" dirty="0">
                <a:latin typeface="Times New Roman"/>
                <a:cs typeface="Times New Roman"/>
              </a:rPr>
              <a:t>system</a:t>
            </a:r>
            <a:r>
              <a:rPr sz="1200" spc="-20" dirty="0">
                <a:latin typeface="Times New Roman"/>
                <a:cs typeface="Times New Roman"/>
              </a:rPr>
              <a:t> </a:t>
            </a:r>
            <a:r>
              <a:rPr sz="1200" spc="-10" dirty="0">
                <a:latin typeface="Times New Roman"/>
                <a:cs typeface="Times New Roman"/>
              </a:rPr>
              <a:t>development</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spc="-10" dirty="0">
                <a:latin typeface="Times New Roman"/>
                <a:cs typeface="Times New Roman"/>
              </a:rPr>
              <a:t>spiral </a:t>
            </a:r>
            <a:r>
              <a:rPr sz="1200" dirty="0">
                <a:latin typeface="Times New Roman"/>
                <a:cs typeface="Times New Roman"/>
              </a:rPr>
              <a:t>models.</a:t>
            </a:r>
            <a:r>
              <a:rPr sz="1200" spc="-20" dirty="0">
                <a:latin typeface="Times New Roman"/>
                <a:cs typeface="Times New Roman"/>
              </a:rPr>
              <a:t> </a:t>
            </a:r>
            <a:r>
              <a:rPr sz="1200" dirty="0">
                <a:latin typeface="Times New Roman"/>
                <a:cs typeface="Times New Roman"/>
              </a:rPr>
              <a:t>Prepare</a:t>
            </a:r>
            <a:r>
              <a:rPr sz="1200" spc="-25"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list</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sites</a:t>
            </a:r>
            <a:r>
              <a:rPr sz="1200" spc="-20" dirty="0">
                <a:latin typeface="Times New Roman"/>
                <a:cs typeface="Times New Roman"/>
              </a:rPr>
              <a:t> </a:t>
            </a:r>
            <a:r>
              <a:rPr sz="1200" dirty="0">
                <a:latin typeface="Times New Roman"/>
                <a:cs typeface="Times New Roman"/>
              </a:rPr>
              <a:t>you</a:t>
            </a:r>
            <a:r>
              <a:rPr sz="1200" spc="-20" dirty="0">
                <a:latin typeface="Times New Roman"/>
                <a:cs typeface="Times New Roman"/>
              </a:rPr>
              <a:t> </a:t>
            </a:r>
            <a:r>
              <a:rPr sz="1200" dirty="0">
                <a:latin typeface="Times New Roman"/>
                <a:cs typeface="Times New Roman"/>
              </a:rPr>
              <a:t>visited</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a</a:t>
            </a:r>
            <a:r>
              <a:rPr sz="1200" spc="-25" dirty="0">
                <a:latin typeface="Times New Roman"/>
                <a:cs typeface="Times New Roman"/>
              </a:rPr>
              <a:t> </a:t>
            </a:r>
            <a:r>
              <a:rPr sz="1200" dirty="0">
                <a:latin typeface="Times New Roman"/>
                <a:cs typeface="Times New Roman"/>
              </a:rPr>
              <a:t>summary</a:t>
            </a:r>
            <a:r>
              <a:rPr sz="1200" spc="-20"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spc="-10" dirty="0">
                <a:latin typeface="Times New Roman"/>
                <a:cs typeface="Times New Roman"/>
              </a:rPr>
              <a:t>results.</a:t>
            </a:r>
            <a:r>
              <a:rPr lang="en-US" sz="1200" spc="-10" dirty="0">
                <a:latin typeface="Times New Roman"/>
                <a:cs typeface="Times New Roman"/>
              </a:rPr>
              <a:t> (Exploring Agile Development and Spiral Models)</a:t>
            </a:r>
            <a:endParaRPr sz="1200" dirty="0">
              <a:latin typeface="Times New Roman"/>
              <a:cs typeface="Times New Roman"/>
            </a:endParaRPr>
          </a:p>
          <a:p>
            <a:pPr>
              <a:lnSpc>
                <a:spcPct val="100000"/>
              </a:lnSpc>
              <a:spcBef>
                <a:spcPts val="10"/>
              </a:spcBef>
              <a:buFont typeface="Times New Roman"/>
              <a:buAutoNum type="arabicPeriod"/>
            </a:pPr>
            <a:endParaRPr sz="1200" dirty="0">
              <a:latin typeface="Times New Roman"/>
              <a:cs typeface="Times New Roman"/>
            </a:endParaRPr>
          </a:p>
          <a:p>
            <a:pPr marL="241300" marR="67945" indent="-228600">
              <a:lnSpc>
                <a:spcPts val="1370"/>
              </a:lnSpc>
              <a:buAutoNum type="arabicPeriod"/>
              <a:tabLst>
                <a:tab pos="241300" algn="l"/>
              </a:tabLst>
            </a:pPr>
            <a:r>
              <a:rPr sz="1200" dirty="0">
                <a:latin typeface="Times New Roman"/>
                <a:cs typeface="Times New Roman"/>
              </a:rPr>
              <a:t>Explore</a:t>
            </a:r>
            <a:r>
              <a:rPr sz="1200" spc="-3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dirty="0">
                <a:latin typeface="Times New Roman"/>
                <a:cs typeface="Times New Roman"/>
              </a:rPr>
              <a:t>Critical</a:t>
            </a:r>
            <a:r>
              <a:rPr sz="1200" spc="-25" dirty="0">
                <a:latin typeface="Times New Roman"/>
                <a:cs typeface="Times New Roman"/>
              </a:rPr>
              <a:t> </a:t>
            </a:r>
            <a:r>
              <a:rPr sz="1200" dirty="0">
                <a:latin typeface="Times New Roman"/>
                <a:cs typeface="Times New Roman"/>
              </a:rPr>
              <a:t>Thinking</a:t>
            </a:r>
            <a:r>
              <a:rPr sz="1200" spc="-20" dirty="0">
                <a:latin typeface="Times New Roman"/>
                <a:cs typeface="Times New Roman"/>
              </a:rPr>
              <a:t> </a:t>
            </a:r>
            <a:r>
              <a:rPr sz="1200" dirty="0">
                <a:latin typeface="Times New Roman"/>
                <a:cs typeface="Times New Roman"/>
              </a:rPr>
              <a:t>Community</a:t>
            </a:r>
            <a:r>
              <a:rPr sz="1200" spc="-30" dirty="0">
                <a:latin typeface="Times New Roman"/>
                <a:cs typeface="Times New Roman"/>
              </a:rPr>
              <a:t> </a:t>
            </a:r>
            <a:r>
              <a:rPr sz="1200" dirty="0">
                <a:latin typeface="Times New Roman"/>
                <a:cs typeface="Times New Roman"/>
              </a:rPr>
              <a:t>Web</a:t>
            </a:r>
            <a:r>
              <a:rPr sz="1200" spc="-20" dirty="0">
                <a:latin typeface="Times New Roman"/>
                <a:cs typeface="Times New Roman"/>
              </a:rPr>
              <a:t> </a:t>
            </a:r>
            <a:r>
              <a:rPr sz="1200" dirty="0">
                <a:latin typeface="Times New Roman"/>
                <a:cs typeface="Times New Roman"/>
              </a:rPr>
              <a:t>site</a:t>
            </a:r>
            <a:r>
              <a:rPr sz="1200" spc="-30" dirty="0">
                <a:latin typeface="Times New Roman"/>
                <a:cs typeface="Times New Roman"/>
              </a:rPr>
              <a:t> </a:t>
            </a:r>
            <a:r>
              <a:rPr sz="1200" dirty="0">
                <a:latin typeface="Times New Roman"/>
                <a:cs typeface="Times New Roman"/>
              </a:rPr>
              <a:t>at</a:t>
            </a:r>
            <a:r>
              <a:rPr sz="1200" spc="-20" dirty="0">
                <a:latin typeface="Times New Roman"/>
                <a:cs typeface="Times New Roman"/>
              </a:rPr>
              <a:t> </a:t>
            </a:r>
            <a:r>
              <a:rPr sz="1200" spc="-10" dirty="0">
                <a:latin typeface="Times New Roman"/>
                <a:cs typeface="Times New Roman"/>
              </a:rPr>
              <a:t>criticalthinking.org.</a:t>
            </a:r>
            <a:r>
              <a:rPr sz="1200" spc="-25" dirty="0">
                <a:latin typeface="Times New Roman"/>
                <a:cs typeface="Times New Roman"/>
              </a:rPr>
              <a:t> </a:t>
            </a:r>
            <a:r>
              <a:rPr sz="1200" dirty="0">
                <a:latin typeface="Times New Roman"/>
                <a:cs typeface="Times New Roman"/>
              </a:rPr>
              <a:t>Identify</a:t>
            </a:r>
            <a:r>
              <a:rPr sz="1200" spc="-25" dirty="0">
                <a:latin typeface="Times New Roman"/>
                <a:cs typeface="Times New Roman"/>
              </a:rPr>
              <a:t> </a:t>
            </a:r>
            <a:r>
              <a:rPr sz="1200" spc="-10" dirty="0">
                <a:latin typeface="Times New Roman"/>
                <a:cs typeface="Times New Roman"/>
              </a:rPr>
              <a:t>three </a:t>
            </a:r>
            <a:r>
              <a:rPr sz="1200" dirty="0">
                <a:latin typeface="Times New Roman"/>
                <a:cs typeface="Times New Roman"/>
              </a:rPr>
              <a:t>important</a:t>
            </a:r>
            <a:r>
              <a:rPr sz="1200" spc="-40" dirty="0">
                <a:latin typeface="Times New Roman"/>
                <a:cs typeface="Times New Roman"/>
              </a:rPr>
              <a:t> </a:t>
            </a:r>
            <a:r>
              <a:rPr sz="1200" dirty="0">
                <a:latin typeface="Times New Roman"/>
                <a:cs typeface="Times New Roman"/>
              </a:rPr>
              <a:t>topics</a:t>
            </a:r>
            <a:r>
              <a:rPr sz="1200" spc="-35" dirty="0">
                <a:latin typeface="Times New Roman"/>
                <a:cs typeface="Times New Roman"/>
              </a:rPr>
              <a:t> </a:t>
            </a:r>
            <a:r>
              <a:rPr sz="1200" dirty="0">
                <a:latin typeface="Times New Roman"/>
                <a:cs typeface="Times New Roman"/>
              </a:rPr>
              <a:t>currently</a:t>
            </a:r>
            <a:r>
              <a:rPr sz="1200" spc="-35" dirty="0">
                <a:latin typeface="Times New Roman"/>
                <a:cs typeface="Times New Roman"/>
              </a:rPr>
              <a:t> </a:t>
            </a:r>
            <a:r>
              <a:rPr sz="1200" dirty="0">
                <a:latin typeface="Times New Roman"/>
                <a:cs typeface="Times New Roman"/>
              </a:rPr>
              <a:t>being</a:t>
            </a:r>
            <a:r>
              <a:rPr sz="1200" spc="-35" dirty="0">
                <a:latin typeface="Times New Roman"/>
                <a:cs typeface="Times New Roman"/>
              </a:rPr>
              <a:t> </a:t>
            </a:r>
            <a:r>
              <a:rPr sz="1200" dirty="0">
                <a:latin typeface="Times New Roman"/>
                <a:cs typeface="Times New Roman"/>
              </a:rPr>
              <a:t>discussed,</a:t>
            </a:r>
            <a:r>
              <a:rPr sz="1200" spc="-35" dirty="0">
                <a:latin typeface="Times New Roman"/>
                <a:cs typeface="Times New Roman"/>
              </a:rPr>
              <a:t> </a:t>
            </a:r>
            <a:r>
              <a:rPr sz="1200" dirty="0">
                <a:latin typeface="Times New Roman"/>
                <a:cs typeface="Times New Roman"/>
              </a:rPr>
              <a:t>and</a:t>
            </a:r>
            <a:r>
              <a:rPr sz="1200" spc="-35" dirty="0">
                <a:latin typeface="Times New Roman"/>
                <a:cs typeface="Times New Roman"/>
              </a:rPr>
              <a:t> </a:t>
            </a:r>
            <a:r>
              <a:rPr sz="1200" dirty="0">
                <a:latin typeface="Times New Roman"/>
                <a:cs typeface="Times New Roman"/>
              </a:rPr>
              <a:t>describe</a:t>
            </a:r>
            <a:r>
              <a:rPr sz="1200" spc="-40" dirty="0">
                <a:latin typeface="Times New Roman"/>
                <a:cs typeface="Times New Roman"/>
              </a:rPr>
              <a:t> </a:t>
            </a:r>
            <a:r>
              <a:rPr sz="1200" dirty="0">
                <a:latin typeface="Times New Roman"/>
                <a:cs typeface="Times New Roman"/>
              </a:rPr>
              <a:t>your</a:t>
            </a:r>
            <a:r>
              <a:rPr sz="1200" spc="-30" dirty="0">
                <a:latin typeface="Times New Roman"/>
                <a:cs typeface="Times New Roman"/>
              </a:rPr>
              <a:t> </a:t>
            </a:r>
            <a:r>
              <a:rPr sz="1200" spc="-10" dirty="0">
                <a:latin typeface="Times New Roman"/>
                <a:cs typeface="Times New Roman"/>
              </a:rPr>
              <a:t>findings.</a:t>
            </a:r>
            <a:r>
              <a:rPr lang="en-US" sz="1200" spc="-10" dirty="0">
                <a:latin typeface="Times New Roman"/>
                <a:cs typeface="Times New Roman"/>
              </a:rPr>
              <a:t> (Current Topics in Critical Thinking)</a:t>
            </a:r>
            <a:endParaRPr sz="1200" dirty="0">
              <a:latin typeface="Times New Roman"/>
              <a:cs typeface="Times New Roman"/>
            </a:endParaRPr>
          </a:p>
          <a:p>
            <a:pPr marL="241300" marR="5080" indent="-228600">
              <a:lnSpc>
                <a:spcPct val="95800"/>
              </a:lnSpc>
              <a:spcBef>
                <a:spcPts val="1345"/>
              </a:spcBef>
              <a:buAutoNum type="arabicPeriod"/>
              <a:tabLst>
                <a:tab pos="241300" algn="l"/>
              </a:tabLst>
            </a:pPr>
            <a:r>
              <a:rPr sz="1200" dirty="0">
                <a:latin typeface="Times New Roman"/>
                <a:cs typeface="Times New Roman"/>
              </a:rPr>
              <a:t>Read</a:t>
            </a:r>
            <a:r>
              <a:rPr sz="1200" spc="-30" dirty="0">
                <a:latin typeface="Times New Roman"/>
                <a:cs typeface="Times New Roman"/>
              </a:rPr>
              <a:t> </a:t>
            </a:r>
            <a:r>
              <a:rPr sz="1200" dirty="0">
                <a:latin typeface="Times New Roman"/>
                <a:cs typeface="Times New Roman"/>
              </a:rPr>
              <a:t>about</a:t>
            </a:r>
            <a:r>
              <a:rPr sz="1200" spc="-3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corporate</a:t>
            </a:r>
            <a:r>
              <a:rPr sz="1200" spc="-35" dirty="0">
                <a:latin typeface="Times New Roman"/>
                <a:cs typeface="Times New Roman"/>
              </a:rPr>
              <a:t> </a:t>
            </a:r>
            <a:r>
              <a:rPr sz="1200" dirty="0">
                <a:latin typeface="Times New Roman"/>
                <a:cs typeface="Times New Roman"/>
              </a:rPr>
              <a:t>culture</a:t>
            </a:r>
            <a:r>
              <a:rPr sz="1200" spc="-3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dirty="0">
                <a:latin typeface="Times New Roman"/>
                <a:cs typeface="Times New Roman"/>
              </a:rPr>
              <a:t>three</a:t>
            </a:r>
            <a:r>
              <a:rPr sz="1200" spc="-35" dirty="0">
                <a:latin typeface="Times New Roman"/>
                <a:cs typeface="Times New Roman"/>
              </a:rPr>
              <a:t> </a:t>
            </a:r>
            <a:r>
              <a:rPr sz="1200" dirty="0">
                <a:latin typeface="Times New Roman"/>
                <a:cs typeface="Times New Roman"/>
              </a:rPr>
              <a:t>leading</a:t>
            </a:r>
            <a:r>
              <a:rPr sz="1200" spc="-25" dirty="0">
                <a:latin typeface="Times New Roman"/>
                <a:cs typeface="Times New Roman"/>
              </a:rPr>
              <a:t> </a:t>
            </a:r>
            <a:r>
              <a:rPr sz="1200" dirty="0">
                <a:latin typeface="Times New Roman"/>
                <a:cs typeface="Times New Roman"/>
              </a:rPr>
              <a:t>IT</a:t>
            </a:r>
            <a:r>
              <a:rPr sz="1200" spc="-30" dirty="0">
                <a:latin typeface="Times New Roman"/>
                <a:cs typeface="Times New Roman"/>
              </a:rPr>
              <a:t> </a:t>
            </a:r>
            <a:r>
              <a:rPr sz="1200" dirty="0">
                <a:latin typeface="Times New Roman"/>
                <a:cs typeface="Times New Roman"/>
              </a:rPr>
              <a:t>companies,</a:t>
            </a:r>
            <a:r>
              <a:rPr sz="1200" spc="-30" dirty="0">
                <a:latin typeface="Times New Roman"/>
                <a:cs typeface="Times New Roman"/>
              </a:rPr>
              <a:t> </a:t>
            </a:r>
            <a:r>
              <a:rPr sz="1200" dirty="0">
                <a:latin typeface="Times New Roman"/>
                <a:cs typeface="Times New Roman"/>
              </a:rPr>
              <a:t>such</a:t>
            </a:r>
            <a:r>
              <a:rPr sz="1200" spc="-30" dirty="0">
                <a:latin typeface="Times New Roman"/>
                <a:cs typeface="Times New Roman"/>
              </a:rPr>
              <a:t> </a:t>
            </a:r>
            <a:r>
              <a:rPr sz="1200" dirty="0">
                <a:latin typeface="Times New Roman"/>
                <a:cs typeface="Times New Roman"/>
              </a:rPr>
              <a:t>as</a:t>
            </a:r>
            <a:r>
              <a:rPr sz="1200" spc="-30" dirty="0">
                <a:latin typeface="Times New Roman"/>
                <a:cs typeface="Times New Roman"/>
              </a:rPr>
              <a:t> </a:t>
            </a:r>
            <a:r>
              <a:rPr sz="1200" dirty="0">
                <a:latin typeface="Times New Roman"/>
                <a:cs typeface="Times New Roman"/>
              </a:rPr>
              <a:t>that</a:t>
            </a:r>
            <a:r>
              <a:rPr sz="1200" spc="-35" dirty="0">
                <a:latin typeface="Times New Roman"/>
                <a:cs typeface="Times New Roman"/>
              </a:rPr>
              <a:t> </a:t>
            </a:r>
            <a:r>
              <a:rPr sz="1200" dirty="0">
                <a:latin typeface="Times New Roman"/>
                <a:cs typeface="Times New Roman"/>
              </a:rPr>
              <a:t>from</a:t>
            </a:r>
            <a:r>
              <a:rPr sz="1200" spc="-30" dirty="0">
                <a:latin typeface="Times New Roman"/>
                <a:cs typeface="Times New Roman"/>
              </a:rPr>
              <a:t> </a:t>
            </a:r>
            <a:r>
              <a:rPr sz="1200" spc="-10" dirty="0">
                <a:latin typeface="Times New Roman"/>
                <a:cs typeface="Times New Roman"/>
              </a:rPr>
              <a:t>Google </a:t>
            </a:r>
            <a:r>
              <a:rPr sz="1200" dirty="0">
                <a:latin typeface="Times New Roman"/>
                <a:cs typeface="Times New Roman"/>
              </a:rPr>
              <a:t>shown</a:t>
            </a:r>
            <a:r>
              <a:rPr sz="1200" spc="-30" dirty="0">
                <a:latin typeface="Times New Roman"/>
                <a:cs typeface="Times New Roman"/>
              </a:rPr>
              <a:t> </a:t>
            </a:r>
            <a:r>
              <a:rPr sz="1200" dirty="0">
                <a:latin typeface="Times New Roman"/>
                <a:cs typeface="Times New Roman"/>
              </a:rPr>
              <a:t>in</a:t>
            </a:r>
            <a:r>
              <a:rPr sz="1200" spc="-25" dirty="0">
                <a:latin typeface="Times New Roman"/>
                <a:cs typeface="Times New Roman"/>
              </a:rPr>
              <a:t> </a:t>
            </a:r>
            <a:r>
              <a:rPr sz="1200" dirty="0">
                <a:latin typeface="Times New Roman"/>
                <a:cs typeface="Times New Roman"/>
              </a:rPr>
              <a:t>Figure</a:t>
            </a:r>
            <a:r>
              <a:rPr sz="1200" spc="-30" dirty="0">
                <a:latin typeface="Times New Roman"/>
                <a:cs typeface="Times New Roman"/>
              </a:rPr>
              <a:t> </a:t>
            </a:r>
            <a:r>
              <a:rPr sz="1200" spc="-10" dirty="0">
                <a:latin typeface="Times New Roman"/>
                <a:cs typeface="Times New Roman"/>
              </a:rPr>
              <a:t>1-</a:t>
            </a:r>
            <a:r>
              <a:rPr sz="1200" dirty="0">
                <a:latin typeface="Times New Roman"/>
                <a:cs typeface="Times New Roman"/>
              </a:rPr>
              <a:t>27.</a:t>
            </a:r>
            <a:r>
              <a:rPr sz="1200" spc="-25" dirty="0">
                <a:latin typeface="Times New Roman"/>
                <a:cs typeface="Times New Roman"/>
              </a:rPr>
              <a:t> </a:t>
            </a:r>
            <a:r>
              <a:rPr sz="1200" dirty="0">
                <a:latin typeface="Times New Roman"/>
                <a:cs typeface="Times New Roman"/>
              </a:rPr>
              <a:t>Compare</a:t>
            </a:r>
            <a:r>
              <a:rPr sz="1200" spc="-25" dirty="0">
                <a:latin typeface="Times New Roman"/>
                <a:cs typeface="Times New Roman"/>
              </a:rPr>
              <a:t> </a:t>
            </a:r>
            <a:r>
              <a:rPr sz="1200" dirty="0">
                <a:latin typeface="Times New Roman"/>
                <a:cs typeface="Times New Roman"/>
              </a:rPr>
              <a:t>each</a:t>
            </a:r>
            <a:r>
              <a:rPr sz="1200" spc="-30" dirty="0">
                <a:latin typeface="Times New Roman"/>
                <a:cs typeface="Times New Roman"/>
              </a:rPr>
              <a:t> </a:t>
            </a:r>
            <a:r>
              <a:rPr sz="1200" dirty="0">
                <a:latin typeface="Times New Roman"/>
                <a:cs typeface="Times New Roman"/>
              </a:rPr>
              <a:t>statement</a:t>
            </a:r>
            <a:r>
              <a:rPr sz="1200" spc="-2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values</a:t>
            </a:r>
            <a:r>
              <a:rPr sz="1200" spc="-25"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describe</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type</a:t>
            </a:r>
            <a:r>
              <a:rPr sz="1200" spc="-30" dirty="0">
                <a:latin typeface="Times New Roman"/>
                <a:cs typeface="Times New Roman"/>
              </a:rPr>
              <a:t> </a:t>
            </a:r>
            <a:r>
              <a:rPr sz="1200" spc="-25" dirty="0">
                <a:latin typeface="Times New Roman"/>
                <a:cs typeface="Times New Roman"/>
              </a:rPr>
              <a:t>of </a:t>
            </a:r>
            <a:r>
              <a:rPr sz="1200" dirty="0">
                <a:latin typeface="Times New Roman"/>
                <a:cs typeface="Times New Roman"/>
              </a:rPr>
              <a:t>employee</a:t>
            </a:r>
            <a:r>
              <a:rPr sz="1200" spc="-35" dirty="0">
                <a:latin typeface="Times New Roman"/>
                <a:cs typeface="Times New Roman"/>
              </a:rPr>
              <a:t> </a:t>
            </a:r>
            <a:r>
              <a:rPr sz="1200" dirty="0">
                <a:latin typeface="Times New Roman"/>
                <a:cs typeface="Times New Roman"/>
              </a:rPr>
              <a:t>you</a:t>
            </a:r>
            <a:r>
              <a:rPr sz="1200" spc="-25" dirty="0">
                <a:latin typeface="Times New Roman"/>
                <a:cs typeface="Times New Roman"/>
              </a:rPr>
              <a:t> </a:t>
            </a:r>
            <a:r>
              <a:rPr sz="1200" dirty="0">
                <a:latin typeface="Times New Roman"/>
                <a:cs typeface="Times New Roman"/>
              </a:rPr>
              <a:t>think</a:t>
            </a:r>
            <a:r>
              <a:rPr sz="1200" spc="-25" dirty="0">
                <a:latin typeface="Times New Roman"/>
                <a:cs typeface="Times New Roman"/>
              </a:rPr>
              <a:t> </a:t>
            </a:r>
            <a:r>
              <a:rPr sz="1200" dirty="0">
                <a:latin typeface="Times New Roman"/>
                <a:cs typeface="Times New Roman"/>
              </a:rPr>
              <a:t>each</a:t>
            </a:r>
            <a:r>
              <a:rPr sz="1200" spc="-25" dirty="0">
                <a:latin typeface="Times New Roman"/>
                <a:cs typeface="Times New Roman"/>
              </a:rPr>
              <a:t> </a:t>
            </a:r>
            <a:r>
              <a:rPr sz="1200" dirty="0">
                <a:latin typeface="Times New Roman"/>
                <a:cs typeface="Times New Roman"/>
              </a:rPr>
              <a:t>company</a:t>
            </a:r>
            <a:r>
              <a:rPr sz="1200" spc="-25" dirty="0">
                <a:latin typeface="Times New Roman"/>
                <a:cs typeface="Times New Roman"/>
              </a:rPr>
              <a:t> </a:t>
            </a:r>
            <a:r>
              <a:rPr sz="1200" dirty="0">
                <a:latin typeface="Times New Roman"/>
                <a:cs typeface="Times New Roman"/>
              </a:rPr>
              <a:t>is</a:t>
            </a:r>
            <a:r>
              <a:rPr sz="1200" spc="-30" dirty="0">
                <a:latin typeface="Times New Roman"/>
                <a:cs typeface="Times New Roman"/>
              </a:rPr>
              <a:t> </a:t>
            </a:r>
            <a:r>
              <a:rPr sz="1200" dirty="0">
                <a:latin typeface="Times New Roman"/>
                <a:cs typeface="Times New Roman"/>
              </a:rPr>
              <a:t>looking</a:t>
            </a:r>
            <a:r>
              <a:rPr sz="1200" spc="-25" dirty="0">
                <a:latin typeface="Times New Roman"/>
                <a:cs typeface="Times New Roman"/>
              </a:rPr>
              <a:t> </a:t>
            </a:r>
            <a:r>
              <a:rPr sz="1200" spc="-20" dirty="0">
                <a:latin typeface="Times New Roman"/>
                <a:cs typeface="Times New Roman"/>
              </a:rPr>
              <a:t>for.</a:t>
            </a:r>
            <a:r>
              <a:rPr lang="en-US" sz="1200" spc="-20" dirty="0">
                <a:latin typeface="Times New Roman"/>
                <a:cs typeface="Times New Roman"/>
              </a:rPr>
              <a:t> (Comparative Analysis of Corporate Cultures in Leading IT Companies)</a:t>
            </a:r>
            <a:endParaRPr sz="1200" dirty="0">
              <a:latin typeface="Times New Roman"/>
              <a:cs typeface="Times New Roman"/>
            </a:endParaRPr>
          </a:p>
        </p:txBody>
      </p:sp>
      <p:sp>
        <p:nvSpPr>
          <p:cNvPr id="5" name="object 5"/>
          <p:cNvSpPr/>
          <p:nvPr/>
        </p:nvSpPr>
        <p:spPr>
          <a:xfrm>
            <a:off x="871799" y="3140055"/>
            <a:ext cx="5667375" cy="0"/>
          </a:xfrm>
          <a:custGeom>
            <a:avLst/>
            <a:gdLst/>
            <a:ahLst/>
            <a:cxnLst/>
            <a:rect l="l" t="t" r="r" b="b"/>
            <a:pathLst>
              <a:path w="5667375">
                <a:moveTo>
                  <a:pt x="0" y="1"/>
                </a:moveTo>
                <a:lnTo>
                  <a:pt x="5667375" y="0"/>
                </a:lnTo>
              </a:path>
            </a:pathLst>
          </a:custGeom>
          <a:ln w="9525">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3152145"/>
          </a:xfrm>
          <a:prstGeom prst="rect">
            <a:avLst/>
          </a:prstGeom>
        </p:spPr>
        <p:txBody>
          <a:bodyPr vert="horz" wrap="square" lIns="0" tIns="12700" rIns="0" bIns="0" rtlCol="0">
            <a:spAutoFit/>
          </a:bodyPr>
          <a:lstStyle/>
          <a:p>
            <a:pPr marL="191770" marR="6350" algn="just">
              <a:lnSpc>
                <a:spcPct val="143300"/>
              </a:lnSpc>
              <a:spcBef>
                <a:spcPts val="100"/>
              </a:spcBef>
            </a:pPr>
            <a:r>
              <a:rPr lang="en-US" sz="2200" b="1" dirty="0">
                <a:latin typeface="+mj-lt"/>
                <a:cs typeface="Times New Roman"/>
              </a:rPr>
              <a:t>How do CASE tools enhance the efficiency of software development projects?</a:t>
            </a:r>
          </a:p>
          <a:p>
            <a:pPr marL="191770" marR="6350" algn="just">
              <a:lnSpc>
                <a:spcPct val="143300"/>
              </a:lnSpc>
              <a:spcBef>
                <a:spcPts val="100"/>
              </a:spcBef>
            </a:pPr>
            <a:r>
              <a:rPr lang="en-US" sz="2000" dirty="0">
                <a:latin typeface="+mj-lt"/>
                <a:cs typeface="Times New Roman"/>
              </a:rPr>
              <a:t>CASE tools, or Computer-Aided Software Engineering tools, provide automated support for software development processes, improving accuracy and productivity. They help in documentation, design, coding, and testing, reducing manual errors and accelerating project timelines.</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9210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2386872"/>
          </a:xfrm>
          <a:prstGeom prst="rect">
            <a:avLst/>
          </a:prstGeom>
        </p:spPr>
        <p:txBody>
          <a:bodyPr vert="horz" wrap="square" lIns="0" tIns="12700" rIns="0" bIns="0" rtlCol="0">
            <a:spAutoFit/>
          </a:bodyPr>
          <a:lstStyle/>
          <a:p>
            <a:pPr marL="191770" marR="6350" algn="just">
              <a:lnSpc>
                <a:spcPct val="143300"/>
              </a:lnSpc>
              <a:spcBef>
                <a:spcPts val="100"/>
              </a:spcBef>
            </a:pPr>
            <a:r>
              <a:rPr lang="en-US" sz="2200" dirty="0">
                <a:latin typeface="+mj-lt"/>
                <a:cs typeface="Times New Roman"/>
              </a:rPr>
              <a:t>In Melbourne, a software development company used CASE tools to streamline the development of an e-commerce platform. The tools enabled the team to create detailed models and generate code automatically, significantly reducing the time needed for manual coding and testing.</a:t>
            </a:r>
            <a:endParaRPr sz="20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167122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Open-Ended Question</a:t>
            </a:r>
            <a:endParaRPr sz="2800" b="1" dirty="0">
              <a:latin typeface="+mj-lt"/>
              <a:cs typeface="Times New Roman"/>
            </a:endParaRPr>
          </a:p>
        </p:txBody>
      </p:sp>
      <p:sp>
        <p:nvSpPr>
          <p:cNvPr id="7" name="object 7"/>
          <p:cNvSpPr txBox="1"/>
          <p:nvPr/>
        </p:nvSpPr>
        <p:spPr>
          <a:xfrm>
            <a:off x="9627" y="2626594"/>
            <a:ext cx="7359650" cy="5512150"/>
          </a:xfrm>
          <a:prstGeom prst="rect">
            <a:avLst/>
          </a:prstGeom>
        </p:spPr>
        <p:txBody>
          <a:bodyPr vert="horz" wrap="square" lIns="0" tIns="12700" rIns="0" bIns="0" rtlCol="0">
            <a:spAutoFit/>
          </a:bodyPr>
          <a:lstStyle/>
          <a:p>
            <a:pPr marL="191770" marR="6350" algn="just">
              <a:lnSpc>
                <a:spcPct val="143300"/>
              </a:lnSpc>
              <a:spcBef>
                <a:spcPts val="100"/>
              </a:spcBef>
            </a:pPr>
            <a:r>
              <a:rPr lang="en-US" sz="2800" b="1" dirty="0">
                <a:latin typeface="+mj-lt"/>
                <a:cs typeface="Times New Roman"/>
              </a:rPr>
              <a:t>What are the main stages of Agile Development, and how does this methodology benefit software projects?</a:t>
            </a:r>
          </a:p>
          <a:p>
            <a:pPr marL="191770" marR="6350" algn="just">
              <a:lnSpc>
                <a:spcPct val="143300"/>
              </a:lnSpc>
              <a:spcBef>
                <a:spcPts val="100"/>
              </a:spcBef>
            </a:pPr>
            <a:r>
              <a:rPr lang="en-US" sz="2800" dirty="0">
                <a:latin typeface="+mj-lt"/>
                <a:cs typeface="Times New Roman"/>
              </a:rPr>
              <a:t>The main stages of Agile Development include project initiation, sprint planning, iterative development, testing, and review. </a:t>
            </a:r>
            <a:r>
              <a:rPr lang="en-US" sz="2800" dirty="0" err="1">
                <a:latin typeface="+mj-lt"/>
                <a:cs typeface="Times New Roman"/>
              </a:rPr>
              <a:t>Agile's</a:t>
            </a:r>
            <a:r>
              <a:rPr lang="en-US" sz="2800" dirty="0">
                <a:latin typeface="+mj-lt"/>
                <a:cs typeface="Times New Roman"/>
              </a:rPr>
              <a:t> iterative nature allows for continuous feedback and improvement, leading to higher quality products and faster delivery times.</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70524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336" y="2454224"/>
            <a:ext cx="266700" cy="149860"/>
          </a:xfrm>
          <a:prstGeom prst="rect">
            <a:avLst/>
          </a:prstGeom>
        </p:spPr>
        <p:txBody>
          <a:bodyPr vert="horz" wrap="square" lIns="0" tIns="0" rIns="0" bIns="0" rtlCol="0">
            <a:spAutoFit/>
          </a:bodyPr>
          <a:lstStyle/>
          <a:p>
            <a:pPr>
              <a:lnSpc>
                <a:spcPts val="1165"/>
              </a:lnSpc>
            </a:pPr>
            <a:r>
              <a:rPr sz="1050" spc="-75" dirty="0">
                <a:latin typeface="Arial"/>
                <a:cs typeface="Arial"/>
              </a:rPr>
              <a:t>2018</a:t>
            </a:r>
            <a:endParaRPr sz="1050">
              <a:latin typeface="Arial"/>
              <a:cs typeface="Arial"/>
            </a:endParaRPr>
          </a:p>
        </p:txBody>
      </p:sp>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4" name="object 4"/>
          <p:cNvSpPr/>
          <p:nvPr/>
        </p:nvSpPr>
        <p:spPr>
          <a:xfrm>
            <a:off x="2118941" y="2478348"/>
            <a:ext cx="389890" cy="118745"/>
          </a:xfrm>
          <a:custGeom>
            <a:avLst/>
            <a:gdLst/>
            <a:ahLst/>
            <a:cxnLst/>
            <a:rect l="l" t="t" r="r" b="b"/>
            <a:pathLst>
              <a:path w="389889" h="118744">
                <a:moveTo>
                  <a:pt x="389890" y="0"/>
                </a:moveTo>
                <a:lnTo>
                  <a:pt x="0" y="0"/>
                </a:lnTo>
                <a:lnTo>
                  <a:pt x="0" y="118745"/>
                </a:lnTo>
                <a:lnTo>
                  <a:pt x="389890" y="118745"/>
                </a:lnTo>
                <a:lnTo>
                  <a:pt x="389890" y="0"/>
                </a:lnTo>
                <a:close/>
              </a:path>
            </a:pathLst>
          </a:custGeom>
          <a:solidFill>
            <a:srgbClr val="FFFFFF"/>
          </a:solidFill>
        </p:spPr>
        <p:txBody>
          <a:bodyPr wrap="square" lIns="0" tIns="0" rIns="0" bIns="0" rtlCol="0"/>
          <a:lstStyle/>
          <a:p>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6" name="object 6"/>
          <p:cNvSpPr txBox="1"/>
          <p:nvPr/>
        </p:nvSpPr>
        <p:spPr>
          <a:xfrm>
            <a:off x="257322" y="2099011"/>
            <a:ext cx="6373294"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mj-lt"/>
                <a:cs typeface="Times New Roman"/>
              </a:rPr>
              <a:t>Example</a:t>
            </a:r>
            <a:endParaRPr sz="2800" b="1" dirty="0">
              <a:latin typeface="+mj-lt"/>
              <a:cs typeface="Times New Roman"/>
            </a:endParaRPr>
          </a:p>
        </p:txBody>
      </p:sp>
      <p:sp>
        <p:nvSpPr>
          <p:cNvPr id="7" name="object 7"/>
          <p:cNvSpPr txBox="1"/>
          <p:nvPr/>
        </p:nvSpPr>
        <p:spPr>
          <a:xfrm>
            <a:off x="9627" y="2626594"/>
            <a:ext cx="7359650" cy="4266937"/>
          </a:xfrm>
          <a:prstGeom prst="rect">
            <a:avLst/>
          </a:prstGeom>
        </p:spPr>
        <p:txBody>
          <a:bodyPr vert="horz" wrap="square" lIns="0" tIns="12700" rIns="0" bIns="0" rtlCol="0">
            <a:spAutoFit/>
          </a:bodyPr>
          <a:lstStyle/>
          <a:p>
            <a:pPr marL="191770" marR="6350" algn="just">
              <a:lnSpc>
                <a:spcPct val="143300"/>
              </a:lnSpc>
              <a:spcBef>
                <a:spcPts val="100"/>
              </a:spcBef>
            </a:pPr>
            <a:r>
              <a:rPr lang="en-US" sz="2800" dirty="0">
                <a:latin typeface="+mj-lt"/>
                <a:cs typeface="Times New Roman"/>
              </a:rPr>
              <a:t>A tech startup in Brisbane adopted Agile Development to create a mobile app. Through regular sprints and continuous user feedback, the team was able to adapt quickly to user needs and release new features every two weeks, ensuring the app remained competitive in the market.</a:t>
            </a:r>
            <a:endParaRPr sz="2800" dirty="0">
              <a:latin typeface="+mj-lt"/>
              <a:cs typeface="Times New Roman"/>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a:p>
          </p:txBody>
        </p:sp>
      </p:grpSp>
      <p:sp>
        <p:nvSpPr>
          <p:cNvPr id="11" name="object 11"/>
          <p:cNvSpPr txBox="1"/>
          <p:nvPr/>
        </p:nvSpPr>
        <p:spPr>
          <a:xfrm>
            <a:off x="1306141" y="728923"/>
            <a:ext cx="5324475" cy="1181100"/>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a:latin typeface="Arial"/>
              <a:cs typeface="Arial"/>
            </a:endParaRPr>
          </a:p>
          <a:p>
            <a:pPr>
              <a:lnSpc>
                <a:spcPct val="100000"/>
              </a:lnSpc>
            </a:pPr>
            <a:endParaRPr sz="1400">
              <a:latin typeface="Arial"/>
              <a:cs typeface="Arial"/>
            </a:endParaRPr>
          </a:p>
          <a:p>
            <a:pPr>
              <a:lnSpc>
                <a:spcPct val="100000"/>
              </a:lnSpc>
              <a:spcBef>
                <a:spcPts val="445"/>
              </a:spcBef>
            </a:pPr>
            <a:endParaRPr sz="140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02</a:t>
            </a:r>
            <a:endParaRPr sz="2200">
              <a:latin typeface="Arial"/>
              <a:cs typeface="Arial"/>
            </a:endParaRPr>
          </a:p>
        </p:txBody>
      </p:sp>
    </p:spTree>
    <p:extLst>
      <p:ext uri="{BB962C8B-B14F-4D97-AF65-F5344CB8AC3E}">
        <p14:creationId xmlns:p14="http://schemas.microsoft.com/office/powerpoint/2010/main" val="292530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4528</Words>
  <Application>Microsoft Office PowerPoint</Application>
  <PresentationFormat>Custom</PresentationFormat>
  <Paragraphs>337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29</cp:revision>
  <dcterms:created xsi:type="dcterms:W3CDTF">2024-07-26T23:28:23Z</dcterms:created>
  <dcterms:modified xsi:type="dcterms:W3CDTF">2024-07-31T01:00:33Z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