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85" r:id="rId2"/>
    <p:sldId id="372" r:id="rId3"/>
    <p:sldId id="373"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371" r:id="rId33"/>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18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28/08/2024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10686"/>
          </a:xfrm>
          <a:prstGeom prst="rect">
            <a:avLst/>
          </a:prstGeom>
          <a:noFill/>
        </p:spPr>
        <p:txBody>
          <a:bodyPr wrap="square">
            <a:spAutoFit/>
          </a:bodyPr>
          <a:lstStyle/>
          <a:p>
            <a:pPr>
              <a:lnSpc>
                <a:spcPct val="150000"/>
              </a:lnSpc>
            </a:pPr>
            <a:r>
              <a:rPr lang="en-US" sz="2400" b="1" dirty="0">
                <a:latin typeface="+mj-lt"/>
              </a:rPr>
              <a:t>Preparation for Quiz 2:</a:t>
            </a:r>
          </a:p>
          <a:p>
            <a:pPr>
              <a:lnSpc>
                <a:spcPct val="150000"/>
              </a:lnSpc>
            </a:pPr>
            <a:r>
              <a:rPr lang="en-US" sz="2400" dirty="0">
                <a:latin typeface="+mj-lt"/>
              </a:rPr>
              <a:t>In data flow diagrams (DFDs), the output data flow of a process can be different from the input data flow. The output doesn't necessarily need to contain all the elements that are present in the input data flow. The process may filter, transform, or otherwise modify the data, resulting in different outputs.</a:t>
            </a:r>
            <a:endParaRPr lang="en-US" sz="2200" dirty="0">
              <a:latin typeface="+mj-lt"/>
            </a:endParaRPr>
          </a:p>
        </p:txBody>
      </p:sp>
      <p:sp>
        <p:nvSpPr>
          <p:cNvPr id="7" name="TextBox 6">
            <a:extLst>
              <a:ext uri="{FF2B5EF4-FFF2-40B4-BE49-F238E27FC236}">
                <a16:creationId xmlns:a16="http://schemas.microsoft.com/office/drawing/2014/main" id="{4DCEA35A-6818-E529-B7FA-B96D189D70E7}"/>
              </a:ext>
            </a:extLst>
          </p:cNvPr>
          <p:cNvSpPr txBox="1"/>
          <p:nvPr/>
        </p:nvSpPr>
        <p:spPr>
          <a:xfrm>
            <a:off x="0" y="6642100"/>
            <a:ext cx="7556500" cy="2610843"/>
          </a:xfrm>
          <a:prstGeom prst="rect">
            <a:avLst/>
          </a:prstGeom>
          <a:noFill/>
        </p:spPr>
        <p:txBody>
          <a:bodyPr wrap="square">
            <a:spAutoFit/>
          </a:bodyPr>
          <a:lstStyle/>
          <a:p>
            <a:pPr>
              <a:lnSpc>
                <a:spcPct val="150000"/>
              </a:lnSpc>
            </a:pPr>
            <a:r>
              <a:rPr lang="en-US" sz="2800" dirty="0">
                <a:latin typeface="+mj-lt"/>
              </a:rPr>
              <a:t>All default elements on an output data flow must be present on a data flow coming into the process.</a:t>
            </a:r>
          </a:p>
          <a:p>
            <a:pPr>
              <a:lnSpc>
                <a:spcPct val="150000"/>
              </a:lnSpc>
            </a:pPr>
            <a:r>
              <a:rPr lang="en-US" sz="2800" dirty="0">
                <a:latin typeface="+mj-lt"/>
              </a:rPr>
              <a:t>Ture</a:t>
            </a:r>
          </a:p>
          <a:p>
            <a:pPr>
              <a:lnSpc>
                <a:spcPct val="150000"/>
              </a:lnSpc>
            </a:pPr>
            <a:r>
              <a:rPr lang="en-US" sz="2800" dirty="0">
                <a:latin typeface="+mj-lt"/>
              </a:rPr>
              <a:t>False</a:t>
            </a:r>
            <a:endParaRPr lang="en-AU" sz="2800" dirty="0">
              <a:latin typeface="+mj-lt"/>
            </a:endParaRPr>
          </a:p>
        </p:txBody>
      </p:sp>
      <p:sp>
        <p:nvSpPr>
          <p:cNvPr id="13" name="Rectangle: Rounded Corners 12">
            <a:extLst>
              <a:ext uri="{FF2B5EF4-FFF2-40B4-BE49-F238E27FC236}">
                <a16:creationId xmlns:a16="http://schemas.microsoft.com/office/drawing/2014/main" id="{7D6D46F3-BBA3-2A3A-114A-7F17A9B24FCD}"/>
              </a:ext>
            </a:extLst>
          </p:cNvPr>
          <p:cNvSpPr/>
          <p:nvPr/>
        </p:nvSpPr>
        <p:spPr>
          <a:xfrm>
            <a:off x="0" y="8706628"/>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XML (</a:t>
            </a:r>
            <a:r>
              <a:rPr kumimoji="0" lang="en-US" altLang="en-US" sz="2800" b="0" i="0" u="none" strike="noStrike" cap="none" normalizeH="0" baseline="0" dirty="0" err="1">
                <a:ln>
                  <a:noFill/>
                </a:ln>
                <a:solidFill>
                  <a:schemeClr val="tx1"/>
                </a:solidFill>
                <a:effectLst/>
                <a:latin typeface="+mj-lt"/>
              </a:rPr>
              <a:t>eXtensible</a:t>
            </a:r>
            <a:r>
              <a:rPr kumimoji="0" lang="en-US" altLang="en-US" sz="2800" b="0" i="0" u="none" strike="noStrike" cap="none" normalizeH="0" baseline="0" dirty="0">
                <a:ln>
                  <a:noFill/>
                </a:ln>
                <a:solidFill>
                  <a:schemeClr val="tx1"/>
                </a:solidFill>
                <a:effectLst/>
                <a:latin typeface="+mj-lt"/>
              </a:rPr>
              <a:t> Markup Language), tags act as metadata because they describe the structure and meaning of the data contained within them. These tags provide context to the data, indicating what the data represents (e.g., &lt;name&gt;John Doe&lt;/name&gt;). Therefore, XML tags serve as metadata that helps interpret the enclosed data. </a:t>
            </a:r>
          </a:p>
        </p:txBody>
      </p:sp>
      <p:sp>
        <p:nvSpPr>
          <p:cNvPr id="6" name="TextBox 5">
            <a:extLst>
              <a:ext uri="{FF2B5EF4-FFF2-40B4-BE49-F238E27FC236}">
                <a16:creationId xmlns:a16="http://schemas.microsoft.com/office/drawing/2014/main" id="{8549D9A6-7E13-034F-299F-9F930B36886B}"/>
              </a:ext>
            </a:extLst>
          </p:cNvPr>
          <p:cNvSpPr txBox="1"/>
          <p:nvPr/>
        </p:nvSpPr>
        <p:spPr>
          <a:xfrm>
            <a:off x="126884" y="5389826"/>
            <a:ext cx="7519746" cy="1964512"/>
          </a:xfrm>
          <a:prstGeom prst="rect">
            <a:avLst/>
          </a:prstGeom>
          <a:noFill/>
        </p:spPr>
        <p:txBody>
          <a:bodyPr wrap="square">
            <a:spAutoFit/>
          </a:bodyPr>
          <a:lstStyle/>
          <a:p>
            <a:pPr>
              <a:lnSpc>
                <a:spcPct val="150000"/>
              </a:lnSpc>
            </a:pPr>
            <a:r>
              <a:rPr lang="en-US" sz="2800" dirty="0"/>
              <a:t>In XML, tags become the metadata.</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55190" y="624265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79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A default value is a pre-set value that is automatically used in a field or report if no other value is provided. However, it can be changed or overridden based on specific conditions or user input. It is not a value that "never changes"; rather, it is a value that is used as a fallback when no other input is given.</a:t>
            </a:r>
          </a:p>
        </p:txBody>
      </p:sp>
      <p:sp>
        <p:nvSpPr>
          <p:cNvPr id="6" name="TextBox 5">
            <a:extLst>
              <a:ext uri="{FF2B5EF4-FFF2-40B4-BE49-F238E27FC236}">
                <a16:creationId xmlns:a16="http://schemas.microsoft.com/office/drawing/2014/main" id="{8549D9A6-7E13-034F-299F-9F930B36886B}"/>
              </a:ext>
            </a:extLst>
          </p:cNvPr>
          <p:cNvSpPr txBox="1"/>
          <p:nvPr/>
        </p:nvSpPr>
        <p:spPr>
          <a:xfrm>
            <a:off x="126884" y="5389826"/>
            <a:ext cx="7519746" cy="2610843"/>
          </a:xfrm>
          <a:prstGeom prst="rect">
            <a:avLst/>
          </a:prstGeom>
          <a:noFill/>
        </p:spPr>
        <p:txBody>
          <a:bodyPr wrap="square">
            <a:spAutoFit/>
          </a:bodyPr>
          <a:lstStyle/>
          <a:p>
            <a:pPr>
              <a:lnSpc>
                <a:spcPct val="150000"/>
              </a:lnSpc>
            </a:pPr>
            <a:r>
              <a:rPr lang="en-US" sz="2800" dirty="0"/>
              <a:t>A default value is one that never changes on a report.</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747439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4449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For large systems that produce thousands of data elements, automated data dictionaries become crucial. They help catalog, manage, and cross-reference the vast amount of data efficiently. An automated data dictionary provides a centralized repository for data definitions, relationships, and metadata, making it easier to maintain consistency, improve data quality, and streamline data management processes.</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3539430"/>
          </a:xfrm>
          <a:prstGeom prst="rect">
            <a:avLst/>
          </a:prstGeom>
          <a:noFill/>
        </p:spPr>
        <p:txBody>
          <a:bodyPr wrap="square">
            <a:spAutoFit/>
          </a:bodyPr>
          <a:lstStyle/>
          <a:p>
            <a:r>
              <a:rPr lang="en-US" sz="2800" dirty="0"/>
              <a:t>What become(s) important for large systems that produce several thousand data elements requiring cataloging and cross-referencing? Design</a:t>
            </a:r>
          </a:p>
          <a:p>
            <a:r>
              <a:rPr lang="en-US" sz="2800" dirty="0"/>
              <a:t>data dictionary</a:t>
            </a:r>
          </a:p>
          <a:p>
            <a:r>
              <a:rPr lang="en-US" sz="2800" dirty="0"/>
              <a:t>automated data dictionaries</a:t>
            </a:r>
          </a:p>
          <a:p>
            <a:r>
              <a:rPr lang="en-US" sz="2800" dirty="0"/>
              <a:t>structured analysis</a:t>
            </a:r>
          </a:p>
          <a:p>
            <a:r>
              <a:rPr lang="en-US" sz="2800" dirty="0"/>
              <a:t>data flow diagrams</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44450" y="86995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2413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A nonoperational system is one where only certain aspects, such as input and output, are prototyped without the system being fully functional. This type of prototype is used to demonstrate the user interface, workflows, or design features without implementing the underlying functionality. It's often employed to gather user feedback on the design before committing to full-scale development.</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2677656"/>
          </a:xfrm>
          <a:prstGeom prst="rect">
            <a:avLst/>
          </a:prstGeom>
          <a:noFill/>
        </p:spPr>
        <p:txBody>
          <a:bodyPr wrap="square">
            <a:spAutoFit/>
          </a:bodyPr>
          <a:lstStyle/>
          <a:p>
            <a:r>
              <a:rPr lang="en-US" sz="2800" dirty="0"/>
              <a:t>A system for which only input and output are prototyped is called a:</a:t>
            </a:r>
          </a:p>
          <a:p>
            <a:r>
              <a:rPr lang="en-US" sz="2800" dirty="0"/>
              <a:t>first-of-a-series.</a:t>
            </a:r>
          </a:p>
          <a:p>
            <a:r>
              <a:rPr lang="en-US" sz="2800" dirty="0"/>
              <a:t>selected features.</a:t>
            </a:r>
          </a:p>
          <a:p>
            <a:r>
              <a:rPr lang="en-US" sz="2800" dirty="0"/>
              <a:t>nonoperational. </a:t>
            </a:r>
          </a:p>
          <a:p>
            <a:r>
              <a:rPr lang="en-US" sz="2800" dirty="0"/>
              <a:t>patched-up.</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8183855"/>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628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When all product release deadlines are made imminent, it can create a high-pressure environment where developers rush to meet deadlines. This often leads to mistakes and oversights, resulting in avoidable errors. These errors can slow down overall project development as time is later spent fixing issues that could have been prevented with a more reasonable timeline. Quality suffers, and the development process becomes inefficient.</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3554819"/>
          </a:xfrm>
          <a:prstGeom prst="rect">
            <a:avLst/>
          </a:prstGeom>
          <a:noFill/>
        </p:spPr>
        <p:txBody>
          <a:bodyPr wrap="square">
            <a:spAutoFit/>
          </a:bodyPr>
          <a:lstStyle/>
          <a:p>
            <a:r>
              <a:rPr lang="en-US" sz="2500" dirty="0">
                <a:latin typeface="+mj-lt"/>
              </a:rPr>
              <a:t>Making all product release deadlines imminent:</a:t>
            </a:r>
          </a:p>
          <a:p>
            <a:r>
              <a:rPr lang="en-US" sz="2500" dirty="0">
                <a:latin typeface="+mj-lt"/>
              </a:rPr>
              <a:t>		1. pushes a realistic expectation for completion to the fore.</a:t>
            </a:r>
          </a:p>
          <a:p>
            <a:r>
              <a:rPr lang="en-US" sz="2500" dirty="0">
                <a:latin typeface="+mj-lt"/>
              </a:rPr>
              <a:t>		2. actually slows down project development because of numerous avoidable errors.</a:t>
            </a:r>
          </a:p>
          <a:p>
            <a:r>
              <a:rPr lang="en-US" sz="2500" dirty="0">
                <a:latin typeface="+mj-lt"/>
              </a:rPr>
              <a:t>		3. creates too much programmer stress and should be avoided if at all possible.</a:t>
            </a:r>
          </a:p>
          <a:p>
            <a:r>
              <a:rPr lang="en-US" sz="2500" dirty="0">
                <a:latin typeface="+mj-lt"/>
              </a:rPr>
              <a:t>		4. usually results in minimally functional software.</a:t>
            </a:r>
            <a:endParaRPr lang="en-AU" sz="25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7768733"/>
            <a:ext cx="7586904" cy="66943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37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"Code for tomorrow" is not a principle of Agile modeling. Agile principles emphasize "coding for today" by focusing on delivering immediate, functional software that meets current requirements rather than anticipating future needs. This approach helps avoid over-engineering and keeps the development process lean and adaptable. The other options—"Travel light," "Software is your primary goal," and "Model with a purpose"—are consistent with Agile principles that prioritize simplicity, purpose-driven modeling, and delivering working software.</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7898057"/>
            <a:ext cx="7519746" cy="2677656"/>
          </a:xfrm>
          <a:prstGeom prst="rect">
            <a:avLst/>
          </a:prstGeom>
          <a:noFill/>
        </p:spPr>
        <p:txBody>
          <a:bodyPr wrap="square">
            <a:spAutoFit/>
          </a:bodyPr>
          <a:lstStyle/>
          <a:p>
            <a:r>
              <a:rPr lang="en-US" sz="2800" dirty="0">
                <a:latin typeface="+mj-lt"/>
              </a:rPr>
              <a:t>Which of the following statements is not a principle of agile modeling?</a:t>
            </a:r>
          </a:p>
          <a:p>
            <a:r>
              <a:rPr lang="en-US" sz="2800" dirty="0">
                <a:latin typeface="+mj-lt"/>
              </a:rPr>
              <a:t>		"Code for tomorrow."</a:t>
            </a:r>
          </a:p>
          <a:p>
            <a:r>
              <a:rPr lang="en-US" sz="2800" dirty="0">
                <a:latin typeface="+mj-lt"/>
              </a:rPr>
              <a:t>		"Travel light."</a:t>
            </a:r>
          </a:p>
          <a:p>
            <a:r>
              <a:rPr lang="en-US" sz="2800" dirty="0">
                <a:latin typeface="+mj-lt"/>
              </a:rPr>
              <a:t>		"Software is your primary goal."</a:t>
            </a:r>
          </a:p>
          <a:p>
            <a:r>
              <a:rPr lang="en-US" sz="2800" dirty="0">
                <a:latin typeface="+mj-lt"/>
              </a:rPr>
              <a:t>		"Model with a purpose."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0410" y="8784560"/>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85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nonoperational prototype is one that simulates the appearance or function of the final product but does not include full functionality. In this context, a full-scale model of an automobile used in wind tunnel tests is a nonoperational prototype because it is built to test aerodynamics without being a fully functional vehicle. The primary purpose is to evaluate specific characteristics (like airflow) rather than the complete operational capability of the car.</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An example of ________ prototyping is building a full-scale model of an automobile that is used in wind tunnel tests.</a:t>
            </a:r>
          </a:p>
          <a:p>
            <a:r>
              <a:rPr lang="en-US" sz="2800" dirty="0">
                <a:latin typeface="+mj-lt"/>
              </a:rPr>
              <a:t>		nonoperational</a:t>
            </a:r>
          </a:p>
          <a:p>
            <a:r>
              <a:rPr lang="en-US" sz="2800" dirty="0">
                <a:latin typeface="+mj-lt"/>
              </a:rPr>
              <a:t>		selected features</a:t>
            </a:r>
          </a:p>
          <a:p>
            <a:r>
              <a:rPr lang="en-US" sz="2800" dirty="0">
                <a:latin typeface="+mj-lt"/>
              </a:rPr>
              <a:t>		first-of-a-series</a:t>
            </a:r>
          </a:p>
          <a:p>
            <a:r>
              <a:rPr lang="en-US" sz="2800" dirty="0">
                <a:latin typeface="+mj-lt"/>
              </a:rPr>
              <a:t>		patched-up</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5202" y="8231246"/>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416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Data flow diagrams (DFDs) provide a broad overview of a system's inputs, processes, and outputs. They visually represent how data moves through a system, showing where data comes from, how it is processed, and where it goes. This makes DFDs useful for understanding and analyzing the flow of information in a system at a high level. The other options—databases, flow charts, and entity-relationship diagrams—serve different purposes in system design and analysis.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677656"/>
          </a:xfrm>
          <a:prstGeom prst="rect">
            <a:avLst/>
          </a:prstGeom>
          <a:noFill/>
        </p:spPr>
        <p:txBody>
          <a:bodyPr wrap="square">
            <a:spAutoFit/>
          </a:bodyPr>
          <a:lstStyle/>
          <a:p>
            <a:r>
              <a:rPr lang="en-US" sz="2800" dirty="0">
                <a:latin typeface="+mj-lt"/>
              </a:rPr>
              <a:t>________ depict the broadest possible overview of system inputs, processes, and outputs.</a:t>
            </a:r>
          </a:p>
          <a:p>
            <a:r>
              <a:rPr lang="en-US" sz="2800" dirty="0">
                <a:latin typeface="+mj-lt"/>
              </a:rPr>
              <a:t>		Databases</a:t>
            </a:r>
          </a:p>
          <a:p>
            <a:r>
              <a:rPr lang="en-US" sz="2800" dirty="0">
                <a:latin typeface="+mj-lt"/>
              </a:rPr>
              <a:t>		Data flow diagrams</a:t>
            </a:r>
          </a:p>
          <a:p>
            <a:r>
              <a:rPr lang="en-US" sz="2800" dirty="0">
                <a:latin typeface="+mj-lt"/>
              </a:rPr>
              <a:t>		Flow charts</a:t>
            </a:r>
          </a:p>
          <a:p>
            <a:r>
              <a:rPr lang="en-US" sz="2800" dirty="0">
                <a:latin typeface="+mj-lt"/>
              </a:rPr>
              <a:t>		Entity-relationship diagrams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1750" y="8200235"/>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7720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Varchar (variable character) is a data type used in databases for elements that can contain any number of characters up to a specified limit. Unlike the char type, which has a fixed length, varchar allows for varying lengths of text, making it more flexible for storing strings that don't always occupy the maximum space allocated. This is commonly used for fields like names, addresses, and other text-based data that may vary in length.</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A data type of ________ is used for elements that can contain any number of characters up to the limit set by the database software.</a:t>
            </a:r>
          </a:p>
          <a:p>
            <a:r>
              <a:rPr lang="en-US" sz="2800" dirty="0">
                <a:latin typeface="+mj-lt"/>
              </a:rPr>
              <a:t>		numeric</a:t>
            </a:r>
          </a:p>
          <a:p>
            <a:r>
              <a:rPr lang="en-US" sz="2800" dirty="0">
                <a:latin typeface="+mj-lt"/>
              </a:rPr>
              <a:t>		varchar</a:t>
            </a:r>
          </a:p>
          <a:p>
            <a:r>
              <a:rPr lang="en-US" sz="2800" dirty="0">
                <a:latin typeface="+mj-lt"/>
              </a:rPr>
              <a:t>		char</a:t>
            </a:r>
          </a:p>
          <a:p>
            <a:r>
              <a:rPr lang="en-US" sz="2800" dirty="0">
                <a:latin typeface="+mj-lt"/>
              </a:rPr>
              <a:t>		text</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8574660"/>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614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In the top-down method of developing a data flow diagram (DFD), algebraic notation is used to break down complex processes into simpler, more manageable components. This method helps analysts to represent the system at a high level initially and then progressively refine it by expanding the notation to depict more detailed processes. This structured approach ensures that the DFD remains organized and clear, making it easier to understand and analyze the system’s data flows.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677656"/>
          </a:xfrm>
          <a:prstGeom prst="rect">
            <a:avLst/>
          </a:prstGeom>
          <a:noFill/>
        </p:spPr>
        <p:txBody>
          <a:bodyPr wrap="square">
            <a:spAutoFit/>
          </a:bodyPr>
          <a:lstStyle/>
          <a:p>
            <a:r>
              <a:rPr lang="en-US" sz="2800" dirty="0">
                <a:latin typeface="+mj-lt"/>
              </a:rPr>
              <a:t>An analyst may develop the data flow diagram using a top-down method by using:</a:t>
            </a:r>
          </a:p>
          <a:p>
            <a:r>
              <a:rPr lang="en-US" sz="2800" dirty="0">
                <a:latin typeface="+mj-lt"/>
              </a:rPr>
              <a:t>	vertical expansion methodology.</a:t>
            </a:r>
          </a:p>
          <a:p>
            <a:r>
              <a:rPr lang="en-US" sz="2800" dirty="0">
                <a:latin typeface="+mj-lt"/>
              </a:rPr>
              <a:t>	structural records.</a:t>
            </a:r>
          </a:p>
          <a:p>
            <a:r>
              <a:rPr lang="en-US" sz="2800" dirty="0">
                <a:latin typeface="+mj-lt"/>
              </a:rPr>
              <a:t>	algebraic notation and structural records.</a:t>
            </a:r>
          </a:p>
          <a:p>
            <a:r>
              <a:rPr lang="en-US" sz="2800" dirty="0">
                <a:latin typeface="+mj-lt"/>
              </a:rPr>
              <a:t>	algebraic notation.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47874" y="9002388"/>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7647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4893647"/>
          </a:xfrm>
          <a:prstGeom prst="rect">
            <a:avLst/>
          </a:prstGeom>
          <a:noFill/>
        </p:spPr>
        <p:txBody>
          <a:bodyPr wrap="square">
            <a:spAutoFit/>
          </a:bodyPr>
          <a:lstStyle/>
          <a:p>
            <a:r>
              <a:rPr lang="en-US" sz="2400" b="1" dirty="0">
                <a:latin typeface="+mj-lt"/>
              </a:rPr>
              <a:t>Preparation for Quiz 2:</a:t>
            </a:r>
          </a:p>
          <a:p>
            <a:r>
              <a:rPr lang="en-US" sz="2400" dirty="0">
                <a:latin typeface="+mj-lt"/>
              </a:rPr>
              <a:t>In Agile development, the concept of having on-site customers, often referred to as "Customer Representatives" or "Product Owners," is a common practice. These representatives are closely involved with the development team and play a crucial role in writing user stories, which are short, simple descriptions of a feature told from the perspective of the end-user. They also communicate directly with the team to clarify requirements, prioritize work, and provide feedback. This close collaboration helps ensure that the product being developed meets the customers' needs and can adapt quickly to any changes in requirements.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0" y="7132745"/>
            <a:ext cx="7519746" cy="2610843"/>
          </a:xfrm>
          <a:prstGeom prst="rect">
            <a:avLst/>
          </a:prstGeom>
          <a:noFill/>
        </p:spPr>
        <p:txBody>
          <a:bodyPr wrap="square">
            <a:spAutoFit/>
          </a:bodyPr>
          <a:lstStyle/>
          <a:p>
            <a:pPr>
              <a:lnSpc>
                <a:spcPct val="150000"/>
              </a:lnSpc>
            </a:pPr>
            <a:r>
              <a:rPr lang="en-US" sz="2800" dirty="0">
                <a:latin typeface="+mj-lt"/>
              </a:rPr>
              <a:t>In agile development, on-site customers write stories and communicate to team members.</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8554228"/>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216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varchar (variable character) data type is used in databases to store strings of text that can vary in length, up to a specified maximum limit defined by the database. It is flexible because it allows storing text data of different lengths without wasting space, unlike fixed-length data types. This makes varchar ideal for fields like names, descriptions, or any other text-based data that doesn't have a consistent length.</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800767"/>
          </a:xfrm>
          <a:prstGeom prst="rect">
            <a:avLst/>
          </a:prstGeom>
          <a:noFill/>
        </p:spPr>
        <p:txBody>
          <a:bodyPr wrap="square">
            <a:spAutoFit/>
          </a:bodyPr>
          <a:lstStyle/>
          <a:p>
            <a:r>
              <a:rPr lang="en-US" sz="2200" dirty="0">
                <a:latin typeface="+mj-lt"/>
              </a:rPr>
              <a:t>A varchar data type:</a:t>
            </a:r>
          </a:p>
          <a:p>
            <a:r>
              <a:rPr lang="en-US" sz="2200" dirty="0">
                <a:latin typeface="+mj-lt"/>
              </a:rPr>
              <a:t>		is an element that contains a check digit.</a:t>
            </a:r>
          </a:p>
          <a:p>
            <a:r>
              <a:rPr lang="en-US" sz="2200" dirty="0">
                <a:latin typeface="+mj-lt"/>
              </a:rPr>
              <a:t>		is used for data that can contain any number of characters (up to the database limit).</a:t>
            </a:r>
          </a:p>
          <a:p>
            <a:r>
              <a:rPr lang="en-US" sz="2200" dirty="0">
                <a:latin typeface="+mj-lt"/>
              </a:rPr>
              <a:t>		is used to represent a floating point number with an indeterminate number of decimal positions..</a:t>
            </a:r>
          </a:p>
          <a:p>
            <a:r>
              <a:rPr lang="en-US" sz="2200" dirty="0">
                <a:latin typeface="+mj-lt"/>
              </a:rPr>
              <a:t>		is used to represent elements for which the analyst needs to determine the length.</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53777" y="7641394"/>
            <a:ext cx="7586904" cy="60090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753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Parallel arrows in data flow diagrams are used to represent data flows that occur simultaneously between processes or entities. By placing the arrows parallel to each other, the diagram visually conveys that these flows happen at the same time, helping to clarify the relationships and timing between different parts of the system. This is useful in systems where multiple data exchanges or processes happen concurrently.</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Data flows occurring simultaneously can be depicted doing just that through the use of ________ arrows.</a:t>
            </a:r>
          </a:p>
          <a:p>
            <a:r>
              <a:rPr lang="en-US" sz="2800" dirty="0">
                <a:latin typeface="+mj-lt"/>
              </a:rPr>
              <a:t>		segmented</a:t>
            </a:r>
          </a:p>
          <a:p>
            <a:r>
              <a:rPr lang="en-US" sz="2800" dirty="0">
                <a:latin typeface="+mj-lt"/>
              </a:rPr>
              <a:t>		connecting</a:t>
            </a:r>
          </a:p>
          <a:p>
            <a:r>
              <a:rPr lang="en-US" sz="2800" dirty="0">
                <a:latin typeface="+mj-lt"/>
              </a:rPr>
              <a:t>		perpendicular</a:t>
            </a:r>
          </a:p>
          <a:p>
            <a:r>
              <a:rPr lang="en-US" sz="2800" dirty="0">
                <a:latin typeface="+mj-lt"/>
              </a:rPr>
              <a:t>		parallel</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9470194"/>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902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many diagramming and notation systems, the symbol [ ] represents an </a:t>
            </a:r>
            <a:r>
              <a:rPr kumimoji="0" lang="en-US" altLang="en-US" sz="2800" b="1" i="0" u="none" strike="noStrike" cap="none" normalizeH="0" baseline="0" dirty="0">
                <a:ln>
                  <a:noFill/>
                </a:ln>
                <a:solidFill>
                  <a:schemeClr val="tx1"/>
                </a:solidFill>
                <a:effectLst/>
                <a:latin typeface="+mj-lt"/>
              </a:rPr>
              <a:t>optional</a:t>
            </a:r>
            <a:r>
              <a:rPr kumimoji="0" lang="en-US" altLang="en-US" sz="2800" b="0" i="0" u="none" strike="noStrike" cap="none" normalizeH="0" baseline="0" dirty="0">
                <a:ln>
                  <a:noFill/>
                </a:ln>
                <a:solidFill>
                  <a:schemeClr val="tx1"/>
                </a:solidFill>
                <a:effectLst/>
                <a:latin typeface="+mj-lt"/>
              </a:rPr>
              <a:t> element. This means that the element inside the brackets is not required and can be included or excluded. This notation is commonly used in various contexts, such as regular expressions, programming languages, or system modeling, to indicate that the enclosed content is optional and not mandatory. </a:t>
            </a: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246769"/>
          </a:xfrm>
          <a:prstGeom prst="rect">
            <a:avLst/>
          </a:prstGeom>
          <a:noFill/>
        </p:spPr>
        <p:txBody>
          <a:bodyPr wrap="square">
            <a:spAutoFit/>
          </a:bodyPr>
          <a:lstStyle/>
          <a:p>
            <a:r>
              <a:rPr lang="en-US" sz="2800" dirty="0">
                <a:latin typeface="+mj-lt"/>
              </a:rPr>
              <a:t>What does this symbol represent [ ]?</a:t>
            </a:r>
          </a:p>
          <a:p>
            <a:r>
              <a:rPr lang="en-US" sz="2800" dirty="0">
                <a:latin typeface="+mj-lt"/>
              </a:rPr>
              <a:t>		either/or situation</a:t>
            </a:r>
          </a:p>
          <a:p>
            <a:r>
              <a:rPr lang="en-US" sz="2800" dirty="0">
                <a:latin typeface="+mj-lt"/>
              </a:rPr>
              <a:t>		optional</a:t>
            </a:r>
          </a:p>
          <a:p>
            <a:r>
              <a:rPr lang="en-US" sz="2800" dirty="0">
                <a:latin typeface="+mj-lt"/>
              </a:rPr>
              <a:t>		selection</a:t>
            </a:r>
          </a:p>
          <a:p>
            <a:r>
              <a:rPr lang="en-US" sz="2800" dirty="0">
                <a:latin typeface="+mj-lt"/>
              </a:rPr>
              <a:t>		iteration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8377" y="7741475"/>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52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pair programming, a common practice in Agile development, it is typically the programmers themselves who choose their partners. This approach allows for more natural collaboration, as programmers can pair up with someone they feel comfortable working with or who complements their skills. This can lead to more effective problem-solving and a more enjoyable coding experience. Management or project leaders may facilitate or suggest pairings, but the final decision often rests with the programmers.</a:t>
            </a: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677656"/>
          </a:xfrm>
          <a:prstGeom prst="rect">
            <a:avLst/>
          </a:prstGeom>
          <a:noFill/>
        </p:spPr>
        <p:txBody>
          <a:bodyPr wrap="square">
            <a:spAutoFit/>
          </a:bodyPr>
          <a:lstStyle/>
          <a:p>
            <a:r>
              <a:rPr lang="en-US" sz="2800" dirty="0">
                <a:latin typeface="+mj-lt"/>
              </a:rPr>
              <a:t>When doing pair programming, which person(s) chooses a partner programmer?</a:t>
            </a:r>
          </a:p>
          <a:p>
            <a:r>
              <a:rPr lang="en-US" sz="2800" dirty="0">
                <a:latin typeface="+mj-lt"/>
              </a:rPr>
              <a:t>		management</a:t>
            </a:r>
          </a:p>
          <a:p>
            <a:r>
              <a:rPr lang="en-US" sz="2800" dirty="0">
                <a:latin typeface="+mj-lt"/>
              </a:rPr>
              <a:t>		the project leaders</a:t>
            </a:r>
          </a:p>
          <a:p>
            <a:r>
              <a:rPr lang="en-US" sz="2800" dirty="0">
                <a:latin typeface="+mj-lt"/>
              </a:rPr>
              <a:t>		the project team</a:t>
            </a:r>
          </a:p>
          <a:p>
            <a:r>
              <a:rPr lang="en-US" sz="2800" dirty="0">
                <a:latin typeface="+mj-lt"/>
              </a:rPr>
              <a:t>		the programmers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9062893"/>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03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mj-lt"/>
              </a:rPr>
              <a:t>Ajax</a:t>
            </a:r>
            <a:r>
              <a:rPr lang="en-US" sz="2800" dirty="0">
                <a:latin typeface="+mj-lt"/>
              </a:rPr>
              <a:t> (Asynchronous JavaScript and XML) is a technique used in web development that allows web pages to asynchronously retrieve data from a web server without requiring a full page reload. This enables dynamic content updates on a web form or page, improving user experience by making the application more responsive and interactive. Ajax is commonly used for tasks like loading new content, submitting forms, or updating parts of a web page based on user input without refreshing the entire page.</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970318"/>
          </a:xfrm>
          <a:prstGeom prst="rect">
            <a:avLst/>
          </a:prstGeom>
          <a:noFill/>
        </p:spPr>
        <p:txBody>
          <a:bodyPr wrap="square">
            <a:spAutoFit/>
          </a:bodyPr>
          <a:lstStyle/>
          <a:p>
            <a:r>
              <a:rPr lang="en-US" sz="2800" dirty="0">
                <a:latin typeface="+mj-lt"/>
              </a:rPr>
              <a:t>Ajax is used to:</a:t>
            </a:r>
          </a:p>
          <a:p>
            <a:r>
              <a:rPr lang="en-US" sz="2800" dirty="0">
                <a:latin typeface="+mj-lt"/>
              </a:rPr>
              <a:t>		transmit data to an external partner using XML documents.</a:t>
            </a:r>
          </a:p>
          <a:p>
            <a:r>
              <a:rPr lang="en-US" sz="2800" dirty="0">
                <a:latin typeface="+mj-lt"/>
              </a:rPr>
              <a:t>		obtain data from a Web server and update the current Web form.</a:t>
            </a:r>
          </a:p>
          <a:p>
            <a:r>
              <a:rPr lang="en-US" sz="2800" dirty="0">
                <a:latin typeface="+mj-lt"/>
              </a:rPr>
              <a:t>		partition Web sites into different Web forms.</a:t>
            </a:r>
          </a:p>
          <a:p>
            <a:r>
              <a:rPr lang="en-US" sz="2800" dirty="0">
                <a:latin typeface="+mj-lt"/>
              </a:rPr>
              <a:t>		confirm credit card accounts using a secure transaction.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8198194"/>
            <a:ext cx="7361780" cy="9585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214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first-of-a-series prototype refers to a fully functional system that is implemented in one location or environment, with the intention of rolling out similar systems in other locations after the initial prototype proves successful. In this case, the regional blood inventory system being installed in one hospital, with plans to implement it in other hospitals, is an example of such a prototype. It serves as a model or template for future installations.</a:t>
            </a:r>
            <a:endParaRPr kumimoji="0" lang="en-US" altLang="en-US" sz="28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539430"/>
          </a:xfrm>
          <a:prstGeom prst="rect">
            <a:avLst/>
          </a:prstGeom>
          <a:noFill/>
        </p:spPr>
        <p:txBody>
          <a:bodyPr wrap="square">
            <a:spAutoFit/>
          </a:bodyPr>
          <a:lstStyle/>
          <a:p>
            <a:r>
              <a:rPr lang="en-US" sz="2800" dirty="0">
                <a:latin typeface="+mj-lt"/>
              </a:rPr>
              <a:t>A regional blood inventory system that is instituted in one regional hospital with plans to install the system in the remaining hospitals is an example of a ________ prototype.</a:t>
            </a:r>
          </a:p>
          <a:p>
            <a:r>
              <a:rPr lang="en-US" sz="2800" dirty="0">
                <a:latin typeface="+mj-lt"/>
              </a:rPr>
              <a:t>		first-of-a-series</a:t>
            </a:r>
          </a:p>
          <a:p>
            <a:r>
              <a:rPr lang="en-US" sz="2800" dirty="0">
                <a:latin typeface="+mj-lt"/>
              </a:rPr>
              <a:t>		nonoperational</a:t>
            </a:r>
          </a:p>
          <a:p>
            <a:r>
              <a:rPr lang="en-US" sz="2800" dirty="0">
                <a:latin typeface="+mj-lt"/>
              </a:rPr>
              <a:t>		selected features</a:t>
            </a:r>
          </a:p>
          <a:p>
            <a:r>
              <a:rPr lang="en-US" sz="2800" dirty="0">
                <a:latin typeface="+mj-lt"/>
              </a:rPr>
              <a:t>		patched-up</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3841" y="8620660"/>
            <a:ext cx="7361780" cy="5013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672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While data dictionaries are typically automated, interactive, online, and efficient, they are not generally described as evolutionary. The term "evolutionary" suggests something that changes or adapts over time, which is not a typical characteristic of a data dictionary. A data dictionary is a static repository of information about data elements and structures within a system, meant to provide consistent and standardized definitions rather than evolving continuously.</a:t>
            </a:r>
            <a:endParaRPr kumimoji="0" lang="en-US" altLang="en-US" sz="28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What is not a characteristic of the ideal data dictionary?</a:t>
            </a:r>
          </a:p>
          <a:p>
            <a:r>
              <a:rPr lang="en-US" sz="2800" dirty="0">
                <a:latin typeface="+mj-lt"/>
              </a:rPr>
              <a:t>		automated</a:t>
            </a:r>
          </a:p>
          <a:p>
            <a:r>
              <a:rPr lang="en-US" sz="2800" dirty="0">
                <a:latin typeface="+mj-lt"/>
              </a:rPr>
              <a:t>		interactive</a:t>
            </a:r>
          </a:p>
          <a:p>
            <a:r>
              <a:rPr lang="en-US" sz="2800" dirty="0">
                <a:latin typeface="+mj-lt"/>
              </a:rPr>
              <a:t>		online</a:t>
            </a:r>
          </a:p>
          <a:p>
            <a:r>
              <a:rPr lang="en-US" sz="2800" dirty="0">
                <a:latin typeface="+mj-lt"/>
              </a:rPr>
              <a:t>		efficient</a:t>
            </a:r>
          </a:p>
          <a:p>
            <a:r>
              <a:rPr lang="en-US" sz="2800" dirty="0">
                <a:latin typeface="+mj-lt"/>
              </a:rPr>
              <a:t>		evolutionary</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4983" y="9434596"/>
            <a:ext cx="7361780" cy="5013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3558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6628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Creating a physical model is typically more complex and detailed than creating a logical model. A physical model represents the actual implementation of the system, including hardware, software, files, and databases. It involves specifying the exact details of data storage, processing, and system infrastructure. This level of detail makes it more challenging to create compared to a logical model, which focuses on the abstract representation of the system's processes and data flows without worrying about the technical implementation.</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539430"/>
          </a:xfrm>
          <a:prstGeom prst="rect">
            <a:avLst/>
          </a:prstGeom>
          <a:noFill/>
        </p:spPr>
        <p:txBody>
          <a:bodyPr wrap="square">
            <a:spAutoFit/>
          </a:bodyPr>
          <a:lstStyle/>
          <a:p>
            <a:r>
              <a:rPr lang="en-US" sz="2800" dirty="0">
                <a:latin typeface="+mj-lt"/>
              </a:rPr>
              <a:t>Which of the following is not an advantage of using a physical model?</a:t>
            </a:r>
          </a:p>
          <a:p>
            <a:r>
              <a:rPr lang="en-US" sz="2800" dirty="0">
                <a:latin typeface="+mj-lt"/>
              </a:rPr>
              <a:t>		It is easier to create compared with the logical model.</a:t>
            </a:r>
          </a:p>
          <a:p>
            <a:r>
              <a:rPr lang="en-US" sz="2800" dirty="0">
                <a:latin typeface="+mj-lt"/>
              </a:rPr>
              <a:t>		The sequence of processes is identified.</a:t>
            </a:r>
          </a:p>
          <a:p>
            <a:r>
              <a:rPr lang="en-US" sz="2800" dirty="0">
                <a:latin typeface="+mj-lt"/>
              </a:rPr>
              <a:t>		Transaction data stores are identified.</a:t>
            </a:r>
          </a:p>
          <a:p>
            <a:r>
              <a:rPr lang="en-US" sz="2800" dirty="0">
                <a:latin typeface="+mj-lt"/>
              </a:rPr>
              <a:t>		Controls are included.</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7785100"/>
            <a:ext cx="7361780" cy="7862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81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In a data flow diagram (DFD), a single data flow often represents only a portion of the data that is stored or processed. Therefore, to fully understand what data is contained within a data store, it may be necessary to examine multiple data flows that interact with that data store. This approach ensures a comprehensive understanding of the data stored and how it is used within the system.</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560921"/>
            <a:ext cx="7519746" cy="3939540"/>
          </a:xfrm>
          <a:prstGeom prst="rect">
            <a:avLst/>
          </a:prstGeom>
          <a:noFill/>
        </p:spPr>
        <p:txBody>
          <a:bodyPr wrap="square">
            <a:spAutoFit/>
          </a:bodyPr>
          <a:lstStyle/>
          <a:p>
            <a:r>
              <a:rPr lang="en-US" sz="2500" dirty="0">
                <a:latin typeface="+mj-lt"/>
              </a:rPr>
              <a:t>Since a single data flow may only show part of the collective data,</a:t>
            </a:r>
          </a:p>
          <a:p>
            <a:r>
              <a:rPr lang="en-US" sz="2500" dirty="0">
                <a:latin typeface="+mj-lt"/>
              </a:rPr>
              <a:t>		data stores must contain multiple redundant elements within repeating groups indicated by braces {}.</a:t>
            </a:r>
          </a:p>
          <a:p>
            <a:r>
              <a:rPr lang="en-US" sz="2500" dirty="0">
                <a:latin typeface="+mj-lt"/>
              </a:rPr>
              <a:t>		many data flows may have to be examined to determine the contents of a data store.</a:t>
            </a:r>
          </a:p>
          <a:p>
            <a:r>
              <a:rPr lang="en-US" sz="2500" dirty="0">
                <a:latin typeface="+mj-lt"/>
              </a:rPr>
              <a:t>		the data store may be linked to several external structures defining the different data flows.</a:t>
            </a:r>
          </a:p>
          <a:p>
            <a:r>
              <a:rPr lang="en-US" sz="2500" dirty="0">
                <a:latin typeface="+mj-lt"/>
              </a:rPr>
              <a:t>		an alias must be used.</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2514" y="7534285"/>
            <a:ext cx="7361780" cy="7862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5363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Spring cleaning reviews are not a component of the Scrum methodology. Scrum is an Agile framework that includes components like the product backlog (a prioritized list of work), burndown charts (used to track progress over time), and daily scrum meetings (short, daily meetings for the team to sync up). The term "spring cleaning reviews" does not relate to Scrum practices and is not a recognized part of the methodology.</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961355"/>
            <a:ext cx="7519746" cy="2677656"/>
          </a:xfrm>
          <a:prstGeom prst="rect">
            <a:avLst/>
          </a:prstGeom>
          <a:noFill/>
        </p:spPr>
        <p:txBody>
          <a:bodyPr wrap="square">
            <a:spAutoFit/>
          </a:bodyPr>
          <a:lstStyle/>
          <a:p>
            <a:r>
              <a:rPr lang="en-US" sz="2800" dirty="0">
                <a:latin typeface="+mj-lt"/>
              </a:rPr>
              <a:t>Which of the following is not a component of the Scrum methodology?</a:t>
            </a:r>
          </a:p>
          <a:p>
            <a:r>
              <a:rPr lang="en-US" sz="2800" dirty="0">
                <a:latin typeface="+mj-lt"/>
              </a:rPr>
              <a:t>		product backlog</a:t>
            </a:r>
          </a:p>
          <a:p>
            <a:r>
              <a:rPr lang="en-US" sz="2800" dirty="0">
                <a:latin typeface="+mj-lt"/>
              </a:rPr>
              <a:t>		burndown charts</a:t>
            </a:r>
          </a:p>
          <a:p>
            <a:r>
              <a:rPr lang="en-US" sz="2800" dirty="0">
                <a:latin typeface="+mj-lt"/>
              </a:rPr>
              <a:t>		spring cleaning reviews</a:t>
            </a:r>
          </a:p>
          <a:p>
            <a:r>
              <a:rPr lang="en-US" sz="2800" dirty="0">
                <a:latin typeface="+mj-lt"/>
              </a:rPr>
              <a:t>		daily scrum meetings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9979" y="7785100"/>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4920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677656"/>
          </a:xfrm>
          <a:prstGeom prst="rect">
            <a:avLst/>
          </a:prstGeom>
          <a:noFill/>
        </p:spPr>
        <p:txBody>
          <a:bodyPr wrap="square">
            <a:spAutoFit/>
          </a:bodyPr>
          <a:lstStyle/>
          <a:p>
            <a:r>
              <a:rPr lang="en-US" sz="2400" b="1" dirty="0">
                <a:latin typeface="+mj-lt"/>
              </a:rPr>
              <a:t>Preparation for Quiz 2:</a:t>
            </a:r>
          </a:p>
          <a:p>
            <a:r>
              <a:rPr lang="en-US" sz="2400" dirty="0">
                <a:latin typeface="+mj-lt"/>
              </a:rPr>
              <a:t>XML (</a:t>
            </a:r>
            <a:r>
              <a:rPr lang="en-US" sz="2400" dirty="0" err="1">
                <a:latin typeface="+mj-lt"/>
              </a:rPr>
              <a:t>eXtensible</a:t>
            </a:r>
            <a:r>
              <a:rPr lang="en-US" sz="2400" dirty="0">
                <a:latin typeface="+mj-lt"/>
              </a:rPr>
              <a:t> Markup Language) is a flexible, platform-independent format used to store and transport data. It is widely used because it can be read and processed by different systems and software, regardless of the underlying hardware or software platform. This makes it ideal for sharing data across different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932889"/>
            <a:ext cx="7519746" cy="2608086"/>
          </a:xfrm>
          <a:prstGeom prst="rect">
            <a:avLst/>
          </a:prstGeom>
          <a:noFill/>
        </p:spPr>
        <p:txBody>
          <a:bodyPr wrap="square">
            <a:spAutoFit/>
          </a:bodyPr>
          <a:lstStyle/>
          <a:p>
            <a:pPr>
              <a:lnSpc>
                <a:spcPct val="150000"/>
              </a:lnSpc>
            </a:pPr>
            <a:r>
              <a:rPr lang="en-US" sz="2800" dirty="0">
                <a:latin typeface="+mj-lt"/>
              </a:rPr>
              <a:t>XML is used when users have different computer (systems) and software.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6354372"/>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102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6628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In a physical data structure, an expansion area for file records is included to allow for future growth in the size of the dataset. This is important in database and file management systems where the amount of data may increase over time, and provisions are made to accommodate this growth without restructuring the entire system. The other options, while related to data handling, pertain more to logical structures or other aspects of system design rather than the physical organization of data storage.</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705548"/>
            <a:ext cx="7519746" cy="3539430"/>
          </a:xfrm>
          <a:prstGeom prst="rect">
            <a:avLst/>
          </a:prstGeom>
          <a:noFill/>
        </p:spPr>
        <p:txBody>
          <a:bodyPr wrap="square">
            <a:spAutoFit/>
          </a:bodyPr>
          <a:lstStyle/>
          <a:p>
            <a:r>
              <a:rPr lang="en-US" sz="2800" dirty="0">
                <a:latin typeface="+mj-lt"/>
              </a:rPr>
              <a:t>Which of the following is included in a physical data structure?</a:t>
            </a:r>
          </a:p>
          <a:p>
            <a:r>
              <a:rPr lang="en-US" sz="2800" dirty="0">
                <a:latin typeface="+mj-lt"/>
              </a:rPr>
              <a:t>		codes that identify the status of a master record</a:t>
            </a:r>
          </a:p>
          <a:p>
            <a:r>
              <a:rPr lang="en-US" sz="2800" dirty="0">
                <a:latin typeface="+mj-lt"/>
              </a:rPr>
              <a:t>		the type of data structure, either for a screen or report</a:t>
            </a:r>
          </a:p>
          <a:p>
            <a:r>
              <a:rPr lang="en-US" sz="2800" dirty="0">
                <a:latin typeface="+mj-lt"/>
              </a:rPr>
              <a:t>		expansion area for file records</a:t>
            </a:r>
          </a:p>
          <a:p>
            <a:r>
              <a:rPr lang="en-US" sz="2800" dirty="0">
                <a:latin typeface="+mj-lt"/>
              </a:rPr>
              <a:t>		editing criteria for the structure</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4983" y="9367303"/>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60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Honest involvement sums up the users' role in prototyping. Prototyping relies heavily on user feedback to refine and improve the system being developed. Users must be actively and genuinely engaged, providing honest feedback about what works and what doesn't. This honest involvement ensures that the final product meets their needs and expectations, making the prototyping process more effective.</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705548"/>
            <a:ext cx="7519746" cy="2677656"/>
          </a:xfrm>
          <a:prstGeom prst="rect">
            <a:avLst/>
          </a:prstGeom>
          <a:noFill/>
        </p:spPr>
        <p:txBody>
          <a:bodyPr wrap="square">
            <a:spAutoFit/>
          </a:bodyPr>
          <a:lstStyle/>
          <a:p>
            <a:r>
              <a:rPr lang="en-US" sz="2800" dirty="0">
                <a:latin typeface="+mj-lt"/>
              </a:rPr>
              <a:t>Which two words below sum up the users' role in prototyping?</a:t>
            </a:r>
          </a:p>
          <a:p>
            <a:r>
              <a:rPr lang="en-US" sz="2800" dirty="0">
                <a:latin typeface="+mj-lt"/>
              </a:rPr>
              <a:t>		honest involvement</a:t>
            </a:r>
          </a:p>
          <a:p>
            <a:r>
              <a:rPr lang="en-US" sz="2800" dirty="0">
                <a:latin typeface="+mj-lt"/>
              </a:rPr>
              <a:t>		honest prototyping</a:t>
            </a:r>
          </a:p>
          <a:p>
            <a:r>
              <a:rPr lang="en-US" sz="2800" dirty="0">
                <a:latin typeface="+mj-lt"/>
              </a:rPr>
              <a:t>		honest development</a:t>
            </a:r>
          </a:p>
          <a:p>
            <a:r>
              <a:rPr lang="en-US" sz="2800" dirty="0">
                <a:latin typeface="+mj-lt"/>
              </a:rPr>
              <a:t>		honest management</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1750" y="7665000"/>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946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30404" y="2046362"/>
            <a:ext cx="75565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Happy A Learning 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i="0" u="none" strike="noStrike" cap="none" normalizeH="0" baseline="0" dirty="0" err="1">
                <a:ln>
                  <a:noFill/>
                </a:ln>
                <a:solidFill>
                  <a:schemeClr val="tx1"/>
                </a:solidFill>
                <a:effectLst/>
                <a:latin typeface="+mj-lt"/>
              </a:rPr>
              <a:t>Lectuerer</a:t>
            </a:r>
            <a:r>
              <a:rPr kumimoji="0" lang="en-US" altLang="en-US" sz="2700" i="0" u="none" strike="noStrike" cap="none" normalizeH="0" baseline="0" dirty="0">
                <a:ln>
                  <a:noFill/>
                </a:ln>
                <a:solidFill>
                  <a:schemeClr val="tx1"/>
                </a:solidFill>
                <a:effectLst/>
                <a:latin typeface="+mj-lt"/>
              </a:rPr>
              <a:t>/Tutor: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677656"/>
          </a:xfrm>
          <a:prstGeom prst="rect">
            <a:avLst/>
          </a:prstGeom>
          <a:noFill/>
        </p:spPr>
        <p:txBody>
          <a:bodyPr wrap="square">
            <a:spAutoFit/>
          </a:bodyPr>
          <a:lstStyle/>
          <a:p>
            <a:r>
              <a:rPr lang="en-US" sz="2400" b="1" dirty="0">
                <a:latin typeface="+mj-lt"/>
              </a:rPr>
              <a:t>Preparation for Quiz 2:</a:t>
            </a:r>
          </a:p>
          <a:p>
            <a:r>
              <a:rPr lang="en-US" sz="2400" dirty="0">
                <a:latin typeface="+mj-lt"/>
              </a:rPr>
              <a:t>XML (</a:t>
            </a:r>
            <a:r>
              <a:rPr lang="en-US" sz="2400" dirty="0" err="1">
                <a:latin typeface="+mj-lt"/>
              </a:rPr>
              <a:t>eXtensible</a:t>
            </a:r>
            <a:r>
              <a:rPr lang="en-US" sz="2400" dirty="0">
                <a:latin typeface="+mj-lt"/>
              </a:rPr>
              <a:t> Markup Language) is a flexible, platform-independent format used to store and transport data. It is widely used because it can be read and processed by different systems and software, regardless of the underlying hardware or software platform. This makes it ideal for sharing data across different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5165063"/>
            <a:ext cx="7519746" cy="2608086"/>
          </a:xfrm>
          <a:prstGeom prst="rect">
            <a:avLst/>
          </a:prstGeom>
          <a:noFill/>
        </p:spPr>
        <p:txBody>
          <a:bodyPr wrap="square">
            <a:spAutoFit/>
          </a:bodyPr>
          <a:lstStyle/>
          <a:p>
            <a:pPr>
              <a:lnSpc>
                <a:spcPct val="150000"/>
              </a:lnSpc>
            </a:pPr>
            <a:r>
              <a:rPr lang="en-US" sz="2800" dirty="0">
                <a:latin typeface="+mj-lt"/>
              </a:rPr>
              <a:t>XML is used when users have different computer (systems) and software.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8377" y="6586546"/>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9498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308324"/>
          </a:xfrm>
          <a:prstGeom prst="rect">
            <a:avLst/>
          </a:prstGeom>
          <a:noFill/>
        </p:spPr>
        <p:txBody>
          <a:bodyPr wrap="square">
            <a:spAutoFit/>
          </a:bodyPr>
          <a:lstStyle/>
          <a:p>
            <a:r>
              <a:rPr lang="en-US" sz="2400" dirty="0">
                <a:latin typeface="+mj-lt"/>
              </a:rPr>
              <a:t>Base elements are the raw, foundational data elements that exist without modification or transformation. They are not created by a process using a formula or logic; instead, they are the original, unprocessed data. Derived elements, on the other hand, are created by applying formulas or logic to base elements.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932889"/>
            <a:ext cx="7519746" cy="2610843"/>
          </a:xfrm>
          <a:prstGeom prst="rect">
            <a:avLst/>
          </a:prstGeom>
          <a:noFill/>
        </p:spPr>
        <p:txBody>
          <a:bodyPr wrap="square">
            <a:spAutoFit/>
          </a:bodyPr>
          <a:lstStyle/>
          <a:p>
            <a:pPr>
              <a:lnSpc>
                <a:spcPct val="150000"/>
              </a:lnSpc>
            </a:pPr>
            <a:r>
              <a:rPr lang="en-US" sz="2800" dirty="0">
                <a:latin typeface="+mj-lt"/>
              </a:rPr>
              <a:t>Base elements are elements that are created by a process using a formula or some logic.</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701551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765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046988"/>
          </a:xfrm>
          <a:prstGeom prst="rect">
            <a:avLst/>
          </a:prstGeom>
          <a:noFill/>
        </p:spPr>
        <p:txBody>
          <a:bodyPr wrap="square">
            <a:spAutoFit/>
          </a:bodyPr>
          <a:lstStyle/>
          <a:p>
            <a:r>
              <a:rPr lang="en-US" sz="2400" dirty="0">
                <a:latin typeface="+mj-lt"/>
              </a:rPr>
              <a:t>Data flow diagrams (DFDs) do not have a strict rule requiring them to be drawn from left to right. While it is common practice to have the flow of data move from left to right for readability, DFDs can be organized in various ways depending on the complexity and layout of the process being modeled. The primary goal is clarity and accurate representation of data flows, not adherence to a specific direction on the page.</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664049"/>
            <a:ext cx="7519746" cy="2610843"/>
          </a:xfrm>
          <a:prstGeom prst="rect">
            <a:avLst/>
          </a:prstGeom>
          <a:noFill/>
        </p:spPr>
        <p:txBody>
          <a:bodyPr wrap="square">
            <a:spAutoFit/>
          </a:bodyPr>
          <a:lstStyle/>
          <a:p>
            <a:pPr>
              <a:lnSpc>
                <a:spcPct val="150000"/>
              </a:lnSpc>
            </a:pPr>
            <a:r>
              <a:rPr lang="en-US" sz="2800" dirty="0">
                <a:latin typeface="+mj-lt"/>
              </a:rPr>
              <a:t>Data flow diagrams must be drawn working from left to right on the page.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774667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4633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785652"/>
          </a:xfrm>
          <a:prstGeom prst="rect">
            <a:avLst/>
          </a:prstGeom>
          <a:noFill/>
        </p:spPr>
        <p:txBody>
          <a:bodyPr wrap="square">
            <a:spAutoFit/>
          </a:bodyPr>
          <a:lstStyle/>
          <a:p>
            <a:r>
              <a:rPr lang="en-US" sz="2400" dirty="0">
                <a:latin typeface="+mj-lt"/>
              </a:rPr>
              <a:t>In Agile development, one of the key lessons learned is that short, frequent releases (often called "iterations" or "sprints") enable faster feedback and better communication between system components and stakeholders. By releasing small, incremental updates regularly, teams can ensure that the system evolves in line with user needs, and potential issues are identified and addressed early. This iterative approach helps systems communicate effectively and adapt to changing requirements.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031814"/>
            <a:ext cx="7519746" cy="3254417"/>
          </a:xfrm>
          <a:prstGeom prst="rect">
            <a:avLst/>
          </a:prstGeom>
          <a:noFill/>
        </p:spPr>
        <p:txBody>
          <a:bodyPr wrap="square">
            <a:spAutoFit/>
          </a:bodyPr>
          <a:lstStyle/>
          <a:p>
            <a:pPr>
              <a:lnSpc>
                <a:spcPct val="150000"/>
              </a:lnSpc>
            </a:pPr>
            <a:r>
              <a:rPr lang="en-US" sz="2800" dirty="0">
                <a:latin typeface="+mj-lt"/>
              </a:rPr>
              <a:t>One of the lessons learned from agile development is that short releases allow systems to communicate.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8114442"/>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376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308324"/>
          </a:xfrm>
          <a:prstGeom prst="rect">
            <a:avLst/>
          </a:prstGeom>
          <a:noFill/>
        </p:spPr>
        <p:txBody>
          <a:bodyPr wrap="square">
            <a:spAutoFit/>
          </a:bodyPr>
          <a:lstStyle/>
          <a:p>
            <a:r>
              <a:rPr lang="en-US" sz="2400" dirty="0">
                <a:latin typeface="+mj-lt"/>
              </a:rPr>
              <a:t>XML (</a:t>
            </a:r>
            <a:r>
              <a:rPr lang="en-US" sz="2400" dirty="0" err="1">
                <a:latin typeface="+mj-lt"/>
              </a:rPr>
              <a:t>eXtensible</a:t>
            </a:r>
            <a:r>
              <a:rPr lang="en-US" sz="2400" dirty="0">
                <a:latin typeface="+mj-lt"/>
              </a:rPr>
              <a:t> Markup Language) is a versatile tool used to define, structure, and store data in a platform-independent format. It allows users to sort, filter, and translate data across different systems and applications, serving as a universal data language that facilitates data exchange and communication between diverse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832017"/>
            <a:ext cx="7519746" cy="2610843"/>
          </a:xfrm>
          <a:prstGeom prst="rect">
            <a:avLst/>
          </a:prstGeom>
          <a:noFill/>
        </p:spPr>
        <p:txBody>
          <a:bodyPr wrap="square">
            <a:spAutoFit/>
          </a:bodyPr>
          <a:lstStyle/>
          <a:p>
            <a:pPr>
              <a:lnSpc>
                <a:spcPct val="150000"/>
              </a:lnSpc>
            </a:pPr>
            <a:r>
              <a:rPr lang="en-US" sz="2800" dirty="0"/>
              <a:t>XML is a way to define, sort, filter and translate data into a universal data language.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8121" y="61849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289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677656"/>
          </a:xfrm>
          <a:prstGeom prst="rect">
            <a:avLst/>
          </a:prstGeom>
          <a:noFill/>
        </p:spPr>
        <p:txBody>
          <a:bodyPr wrap="square">
            <a:spAutoFit/>
          </a:bodyPr>
          <a:lstStyle/>
          <a:p>
            <a:r>
              <a:rPr lang="en-US" sz="2400" dirty="0">
                <a:latin typeface="+mj-lt"/>
              </a:rPr>
              <a:t>A transaction file is a type of file used to temporarily store data that will be processed at different times by different processes. It acts as an intermediary, linking two processes that do not execute simultaneously, ensuring that data from one process can be accessed and used by another process at a later time. This is common in batch processing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832017"/>
            <a:ext cx="7519746" cy="2610843"/>
          </a:xfrm>
          <a:prstGeom prst="rect">
            <a:avLst/>
          </a:prstGeom>
          <a:noFill/>
        </p:spPr>
        <p:txBody>
          <a:bodyPr wrap="square">
            <a:spAutoFit/>
          </a:bodyPr>
          <a:lstStyle/>
          <a:p>
            <a:pPr>
              <a:lnSpc>
                <a:spcPct val="150000"/>
              </a:lnSpc>
            </a:pPr>
            <a:r>
              <a:rPr lang="en-US" sz="2800" dirty="0"/>
              <a:t>A transaction file links two processes that execute at different times.</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8121" y="61849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87262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514</TotalTime>
  <Words>3872</Words>
  <Application>Microsoft Office PowerPoint</Application>
  <PresentationFormat>Custom</PresentationFormat>
  <Paragraphs>326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190</cp:revision>
  <dcterms:created xsi:type="dcterms:W3CDTF">2024-07-26T23:28:23Z</dcterms:created>
  <dcterms:modified xsi:type="dcterms:W3CDTF">2024-08-28T00:03:22Z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