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85" r:id="rId2"/>
    <p:sldId id="338" r:id="rId3"/>
    <p:sldId id="337"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35" r:id="rId22"/>
    <p:sldId id="336" r:id="rId23"/>
    <p:sldId id="326" r:id="rId24"/>
    <p:sldId id="322" r:id="rId25"/>
    <p:sldId id="327" r:id="rId26"/>
    <p:sldId id="323" r:id="rId27"/>
    <p:sldId id="329" r:id="rId28"/>
    <p:sldId id="330" r:id="rId29"/>
    <p:sldId id="328" r:id="rId30"/>
    <p:sldId id="324" r:id="rId31"/>
    <p:sldId id="331" r:id="rId32"/>
    <p:sldId id="325" r:id="rId33"/>
    <p:sldId id="333" r:id="rId34"/>
    <p:sldId id="332" r:id="rId35"/>
    <p:sldId id="334" r:id="rId36"/>
    <p:sldId id="284" r:id="rId37"/>
    <p:sldId id="264" r:id="rId38"/>
    <p:sldId id="265" r:id="rId39"/>
    <p:sldId id="266" r:id="rId40"/>
    <p:sldId id="267" r:id="rId41"/>
    <p:sldId id="268" r:id="rId42"/>
    <p:sldId id="269" r:id="rId43"/>
    <p:sldId id="270" r:id="rId44"/>
    <p:sldId id="271" r:id="rId45"/>
    <p:sldId id="272" r:id="rId46"/>
    <p:sldId id="273" r:id="rId47"/>
    <p:sldId id="274" r:id="rId48"/>
    <p:sldId id="278" r:id="rId49"/>
    <p:sldId id="279" r:id="rId50"/>
    <p:sldId id="280" r:id="rId51"/>
    <p:sldId id="281" r:id="rId52"/>
    <p:sldId id="283" r:id="rId53"/>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60"/>
  </p:normalViewPr>
  <p:slideViewPr>
    <p:cSldViewPr>
      <p:cViewPr varScale="1">
        <p:scale>
          <a:sx n="45" d="100"/>
          <a:sy n="45" d="100"/>
        </p:scale>
        <p:origin x="2415"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13/08/2024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1EFA25B-0DB9-6F4C-BEC8-D0A78EBAEE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8421A5-8759-4959-902E-ED6753DB4D13}" type="slidenum">
              <a:rPr lang="en-US" altLang="en-US"/>
              <a:pPr/>
              <a:t>48</a:t>
            </a:fld>
            <a:endParaRPr lang="en-US" altLang="en-US"/>
          </a:p>
        </p:txBody>
      </p:sp>
      <p:sp>
        <p:nvSpPr>
          <p:cNvPr id="17410" name="Rectangle 2">
            <a:extLst>
              <a:ext uri="{FF2B5EF4-FFF2-40B4-BE49-F238E27FC236}">
                <a16:creationId xmlns:a16="http://schemas.microsoft.com/office/drawing/2014/main" id="{227A7052-9E29-F601-5192-AA8FC7DD77EF}"/>
              </a:ext>
            </a:extLst>
          </p:cNvPr>
          <p:cNvSpPr>
            <a:spLocks noRot="1" noChangeArrowheads="1" noTextEdit="1"/>
          </p:cNvSpPr>
          <p:nvPr>
            <p:ph type="sldImg"/>
          </p:nvPr>
        </p:nvSpPr>
        <p:spPr>
          <a:ln/>
        </p:spPr>
      </p:sp>
      <p:sp>
        <p:nvSpPr>
          <p:cNvPr id="17411" name="Rectangle 3">
            <a:extLst>
              <a:ext uri="{FF2B5EF4-FFF2-40B4-BE49-F238E27FC236}">
                <a16:creationId xmlns:a16="http://schemas.microsoft.com/office/drawing/2014/main" id="{9EE3B872-19B7-6272-4705-1D64D7584C7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8/13/2024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z-k37lR4H8U"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hyperlink" Target="https://www.youtube.com/watch?v=ab1DZ6o7QBs" TargetMode="External"/><Relationship Id="rId4" Type="http://schemas.openxmlformats.org/officeDocument/2006/relationships/hyperlink" Target="https://www.youtube.com/watch?v=KA4rRnihLII"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wmf"/><Relationship Id="rId4" Type="http://schemas.openxmlformats.org/officeDocument/2006/relationships/image" Target="../media/image13.wmf"/></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4.wmf"/><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11.wmf"/><Relationship Id="rId7"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slideLayout" Target="../slideLayouts/slideLayout5.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object 7"/>
          <p:cNvSpPr txBox="1"/>
          <p:nvPr/>
        </p:nvSpPr>
        <p:spPr>
          <a:xfrm>
            <a:off x="98425" y="2173175"/>
            <a:ext cx="7359650" cy="1305486"/>
          </a:xfrm>
          <a:prstGeom prst="rect">
            <a:avLst/>
          </a:prstGeom>
        </p:spPr>
        <p:txBody>
          <a:bodyPr vert="horz" wrap="square" lIns="0" tIns="12700" rIns="0" bIns="0" rtlCol="0">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How can Data Flow Diagrams (DFDs) be used to improve business processes in a Sydney-based logistics company?</a:t>
            </a:r>
            <a:endParaRPr lang="en-US" sz="2800" b="1" spc="-5" dirty="0">
              <a:effectLst/>
              <a:latin typeface="Times New Roman" panose="02020603050405020304" pitchFamily="18" charset="0"/>
              <a:ea typeface="Times New Roman" panose="02020603050405020304" pitchFamily="18" charset="0"/>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6350" y="3665063"/>
            <a:ext cx="7556500" cy="4401205"/>
          </a:xfrm>
          <a:prstGeom prst="rect">
            <a:avLst/>
          </a:prstGeom>
          <a:noFill/>
        </p:spPr>
        <p:txBody>
          <a:bodyPr wrap="square">
            <a:spAutoFit/>
          </a:bodyPr>
          <a:lstStyle/>
          <a:p>
            <a:r>
              <a:rPr lang="en-US" sz="2800" dirty="0">
                <a:latin typeface="+mj-lt"/>
              </a:rPr>
              <a:t>DFDs can visually map out the entire logistics process, from order placement to delivery, identifying inefficiencies and bottlenecks. For instance, a DFD can highlight how data about shipments moves between various departments, revealing potential delays or areas where automation could reduce manual work. In Sydney’s competitive logistics market, using DFDs can streamline operations, reduce costs, and improve customer satisfaction.</a:t>
            </a:r>
          </a:p>
        </p:txBody>
      </p:sp>
      <p:sp>
        <p:nvSpPr>
          <p:cNvPr id="12" name="TextBox 11">
            <a:extLst>
              <a:ext uri="{FF2B5EF4-FFF2-40B4-BE49-F238E27FC236}">
                <a16:creationId xmlns:a16="http://schemas.microsoft.com/office/drawing/2014/main" id="{7C956E6D-58F0-1816-3595-931042FA7F3B}"/>
              </a:ext>
            </a:extLst>
          </p:cNvPr>
          <p:cNvSpPr txBox="1"/>
          <p:nvPr/>
        </p:nvSpPr>
        <p:spPr>
          <a:xfrm>
            <a:off x="0" y="8252670"/>
            <a:ext cx="7562850" cy="1815882"/>
          </a:xfrm>
          <a:prstGeom prst="rect">
            <a:avLst/>
          </a:prstGeom>
          <a:noFill/>
        </p:spPr>
        <p:txBody>
          <a:bodyPr wrap="square">
            <a:spAutoFit/>
          </a:bodyPr>
          <a:lstStyle/>
          <a:p>
            <a:r>
              <a:rPr lang="en-US" sz="2800" dirty="0">
                <a:latin typeface="+mj-lt"/>
              </a:rPr>
              <a:t>Work in small groups to create a Level 0 DFD for a hypothetical logistics company in Sydney. Then, discuss how your DFDs could be refined to improve the company's operations.</a:t>
            </a:r>
            <a:endParaRPr lang="en-AU" sz="2800" dirty="0">
              <a:latin typeface="+mj-lt"/>
            </a:endParaRPr>
          </a:p>
        </p:txBody>
      </p:sp>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655564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 Supporting Incremental Development: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Building Incrementally</a:t>
            </a:r>
            <a:r>
              <a:rPr kumimoji="0" lang="en-US" altLang="en-US" sz="2000" b="0" i="0" u="none" strike="noStrike" cap="none" normalizeH="0" baseline="0" dirty="0">
                <a:ln>
                  <a:noFill/>
                </a:ln>
                <a:solidFill>
                  <a:schemeClr val="tx1"/>
                </a:solidFill>
                <a:effectLst/>
                <a:latin typeface="Arial" panose="020B0604020202020204" pitchFamily="34" charset="0"/>
              </a:rPr>
              <a:t>: Agile methodologies encourage the incremental delivery of software. Prototyping fits well within this approach, allowing teams to build, test, and refine small parts of the system before integrating them into the broader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Progressive Enhancement</a:t>
            </a:r>
            <a:r>
              <a:rPr kumimoji="0" lang="en-US" altLang="en-US" sz="2000" b="0" i="0" u="none" strike="noStrike" cap="none" normalizeH="0" baseline="0" dirty="0">
                <a:ln>
                  <a:noFill/>
                </a:ln>
                <a:solidFill>
                  <a:schemeClr val="tx1"/>
                </a:solidFill>
                <a:effectLst/>
                <a:latin typeface="Arial" panose="020B0604020202020204" pitchFamily="34" charset="0"/>
              </a:rPr>
              <a:t>: Prototypes can start as simple mockups or wireframes and progressively evolve into fully functional components. This gradual enhancement ensures that the product grows in complexity in line with the team’s understanding and the customer’s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 Facilitating Better Design Decisions: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User-Centered Design</a:t>
            </a:r>
            <a:r>
              <a:rPr kumimoji="0" lang="en-US" altLang="en-US" sz="2000" b="0" i="0" u="none" strike="noStrike" cap="none" normalizeH="0" baseline="0" dirty="0">
                <a:ln>
                  <a:noFill/>
                </a:ln>
                <a:solidFill>
                  <a:schemeClr val="tx1"/>
                </a:solidFill>
                <a:effectLst/>
                <a:latin typeface="Arial" panose="020B0604020202020204" pitchFamily="34" charset="0"/>
              </a:rPr>
              <a:t>: Prototyping encourages user-centered design, as the focus shifts from abstract requirements to concrete user interactions. This helps Agile teams make informed design decisions that prioritize usability and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Flexibility in Design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Agile’s</a:t>
            </a:r>
            <a:r>
              <a:rPr kumimoji="0" lang="en-US" altLang="en-US" sz="2000" b="0" i="0" u="none" strike="noStrike" cap="none" normalizeH="0" baseline="0" dirty="0">
                <a:ln>
                  <a:noFill/>
                </a:ln>
                <a:solidFill>
                  <a:schemeClr val="tx1"/>
                </a:solidFill>
                <a:effectLst/>
                <a:latin typeface="Arial" panose="020B0604020202020204" pitchFamily="34" charset="0"/>
              </a:rPr>
              <a:t> emphasis on flexibility is complemented by prototyping, as it allows design decisions to be revisited and revised with each iteration. This flexibility ensures that the final product is well-aligned with user needs and expectations.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62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6740307"/>
          </a:xfrm>
          <a:prstGeom prst="rect">
            <a:avLst/>
          </a:prstGeom>
          <a:noFill/>
        </p:spPr>
        <p:txBody>
          <a:bodyPr wrap="square">
            <a:spAutoFit/>
          </a:bodyPr>
          <a:lstStyle/>
          <a:p>
            <a:r>
              <a:rPr lang="en-US" b="1" dirty="0"/>
              <a:t>Critical Considerations and Potential Challenges</a:t>
            </a:r>
          </a:p>
          <a:p>
            <a:pPr>
              <a:buFont typeface="+mj-lt"/>
              <a:buAutoNum type="arabicPeriod"/>
            </a:pPr>
            <a:r>
              <a:rPr lang="en-US" b="1" dirty="0"/>
              <a:t>Over-Reliance on Prototyping:</a:t>
            </a:r>
            <a:endParaRPr lang="en-US" dirty="0"/>
          </a:p>
          <a:p>
            <a:pPr marL="742950" lvl="1" indent="-285750">
              <a:buFont typeface="+mj-lt"/>
              <a:buAutoNum type="arabicPeriod"/>
            </a:pPr>
            <a:r>
              <a:rPr lang="en-US" b="1" dirty="0"/>
              <a:t>Prototype as a Crutch</a:t>
            </a:r>
            <a:r>
              <a:rPr lang="en-US" dirty="0"/>
              <a:t>: There is a risk that teams may become over-reliant on prototypes, using them as a crutch rather than fully developing the product. If not managed carefully, this could lead to delays or even a lack of progress in building the actual system.</a:t>
            </a:r>
          </a:p>
          <a:p>
            <a:pPr marL="742950" lvl="1" indent="-285750">
              <a:buFont typeface="+mj-lt"/>
              <a:buAutoNum type="arabicPeriod"/>
            </a:pPr>
            <a:r>
              <a:rPr lang="en-US" b="1" dirty="0"/>
              <a:t>Prototype vs. Final Product</a:t>
            </a:r>
            <a:r>
              <a:rPr lang="en-US" dirty="0"/>
              <a:t>: A prototype is often a simplified version of the final product, and there’s a danger that stakeholders may misunderstand its purpose. They might mistakenly assume that the prototype represents the final product’s speed, performance, or usability, leading to unrealistic expectations.</a:t>
            </a:r>
          </a:p>
          <a:p>
            <a:pPr>
              <a:buFont typeface="+mj-lt"/>
              <a:buAutoNum type="arabicPeriod"/>
            </a:pPr>
            <a:r>
              <a:rPr lang="en-US" b="1" dirty="0"/>
              <a:t>Resource and Time Constraints:</a:t>
            </a:r>
            <a:endParaRPr lang="en-US" dirty="0"/>
          </a:p>
          <a:p>
            <a:pPr marL="742950" lvl="1" indent="-285750">
              <a:buFont typeface="+mj-lt"/>
              <a:buAutoNum type="arabicPeriod"/>
            </a:pPr>
            <a:r>
              <a:rPr lang="en-US" b="1" dirty="0"/>
              <a:t>Time-Consuming Process</a:t>
            </a:r>
            <a:r>
              <a:rPr lang="en-US" dirty="0"/>
              <a:t>: While prototyping can save time in the long run, it can be time-consuming, especially if multiple iterations are needed. In Agile, where time-boxed sprints are critical, excessive focus on prototyping could detract from the actual development work.</a:t>
            </a:r>
          </a:p>
          <a:p>
            <a:pPr marL="742950" lvl="1" indent="-285750">
              <a:buFont typeface="+mj-lt"/>
              <a:buAutoNum type="arabicPeriod"/>
            </a:pPr>
            <a:r>
              <a:rPr lang="en-US" b="1" dirty="0"/>
              <a:t>Resource Allocation</a:t>
            </a:r>
            <a:r>
              <a:rPr lang="en-US" dirty="0"/>
              <a:t>: Prototyping requires resources, both in terms of tools and skilled personnel. In some Agile projects, particularly those with tight budgets or small teams, dedicating these resources to prototyping might not always be feasible or justifiable.</a:t>
            </a:r>
          </a:p>
        </p:txBody>
      </p:sp>
    </p:spTree>
    <p:extLst>
      <p:ext uri="{BB962C8B-B14F-4D97-AF65-F5344CB8AC3E}">
        <p14:creationId xmlns:p14="http://schemas.microsoft.com/office/powerpoint/2010/main" val="37619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Scope Creep and Feature Creep: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 of Scope</a:t>
            </a:r>
            <a:r>
              <a:rPr kumimoji="0" lang="en-US" altLang="en-US" sz="1800" b="0" i="0" u="none" strike="noStrike" cap="none" normalizeH="0" baseline="0" dirty="0">
                <a:ln>
                  <a:noFill/>
                </a:ln>
                <a:solidFill>
                  <a:schemeClr val="tx1"/>
                </a:solidFill>
                <a:effectLst/>
                <a:latin typeface="Arial" panose="020B0604020202020204" pitchFamily="34" charset="0"/>
              </a:rPr>
              <a:t>: As prototypes evolve, there’s a risk of scope creep, where additional features or requirements are continuously added based on stakeholder feedback. While Agile is flexible, uncontrolled scope expansion can lead to project delays or an unfocused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Unclear Boundaries</a:t>
            </a:r>
            <a:r>
              <a:rPr kumimoji="0" lang="en-US" altLang="en-US" sz="1800" b="0" i="0" u="none" strike="noStrike" cap="none" normalizeH="0" baseline="0" dirty="0">
                <a:ln>
                  <a:noFill/>
                </a:ln>
                <a:solidFill>
                  <a:schemeClr val="tx1"/>
                </a:solidFill>
                <a:effectLst/>
                <a:latin typeface="Arial" panose="020B0604020202020204" pitchFamily="34" charset="0"/>
              </a:rPr>
              <a:t>: Agile teams need to set clear boundaries regarding what the prototype will cover. Without these boundaries, the prototype could expand in complexity, leading to more iterations than initially planned and potentially derailing the project timeline.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solidFill>
                <a:latin typeface="Arial" panose="020B0604020202020204" pitchFamily="34" charset="0"/>
              </a:rPr>
              <a:t>4. </a:t>
            </a:r>
            <a:r>
              <a:rPr kumimoji="0" lang="en-US" altLang="en-US" sz="1800" b="1" i="0" u="none" strike="noStrike" cap="none" normalizeH="0" baseline="0" dirty="0" err="1">
                <a:ln>
                  <a:noFill/>
                </a:ln>
                <a:solidFill>
                  <a:schemeClr val="tx1"/>
                </a:solidFill>
                <a:effectLst/>
                <a:latin typeface="Arial" panose="020B0604020202020204" pitchFamily="34" charset="0"/>
              </a:rPr>
              <a:t>alancing</a:t>
            </a:r>
            <a:r>
              <a:rPr kumimoji="0" lang="en-US" altLang="en-US" sz="1800" b="1" i="0" u="none" strike="noStrike" cap="none" normalizeH="0" baseline="0" dirty="0">
                <a:ln>
                  <a:noFill/>
                </a:ln>
                <a:solidFill>
                  <a:schemeClr val="tx1"/>
                </a:solidFill>
                <a:effectLst/>
                <a:latin typeface="Arial" panose="020B0604020202020204" pitchFamily="34" charset="0"/>
              </a:rPr>
              <a:t> Prototype and Production Code: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Transition from Prototype to Product</a:t>
            </a:r>
            <a:r>
              <a:rPr kumimoji="0" lang="en-US" altLang="en-US" sz="1800" b="0" i="0" u="none" strike="noStrike" cap="none" normalizeH="0" baseline="0" dirty="0">
                <a:ln>
                  <a:noFill/>
                </a:ln>
                <a:solidFill>
                  <a:schemeClr val="tx1"/>
                </a:solidFill>
                <a:effectLst/>
                <a:latin typeface="Arial" panose="020B0604020202020204" pitchFamily="34" charset="0"/>
              </a:rPr>
              <a:t>: In Agile, there’s often a need to balance the prototype with the development of production-ready code. If the prototype is too detailed or complex, it can be challenging to transition to production code without significant rework.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Debt</a:t>
            </a:r>
            <a:r>
              <a:rPr kumimoji="0" lang="en-US" altLang="en-US" sz="1800" b="0" i="0" u="none" strike="noStrike" cap="none" normalizeH="0" baseline="0" dirty="0">
                <a:ln>
                  <a:noFill/>
                </a:ln>
                <a:solidFill>
                  <a:schemeClr val="tx1"/>
                </a:solidFill>
                <a:effectLst/>
                <a:latin typeface="Arial" panose="020B0604020202020204" pitchFamily="34" charset="0"/>
              </a:rPr>
              <a:t>: Prototypes are usually not optimized for performance or scalability. If a prototype evolves directly into the final product without adequate refactoring, it could introduce technical debt, which might compromise the quality and maintainability of the final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339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3139321"/>
          </a:xfrm>
          <a:prstGeom prst="rect">
            <a:avLst/>
          </a:prstGeom>
          <a:noFill/>
        </p:spPr>
        <p:txBody>
          <a:bodyPr wrap="square">
            <a:spAutoFit/>
          </a:bodyPr>
          <a:lstStyle/>
          <a:p>
            <a:r>
              <a:rPr lang="en-US" b="1" dirty="0"/>
              <a:t>Conclusion</a:t>
            </a:r>
          </a:p>
          <a:p>
            <a:r>
              <a:rPr lang="en-US" dirty="0"/>
              <a:t>Prototyping can be a powerful tool in Agile-based software development, offering significant benefits in terms of customer collaboration, risk reduction, and iterative refinement. However, it is essential to use prototyping judiciously and with a clear understanding of its purpose. Agile teams must balance the benefits of prototyping with the need to deliver working software incrementally and efficiently. By setting clear goals, managing stakeholder expectations, and ensuring that prototyping efforts do not overshadow actual development work, Agile teams can leverage prototypes to build better, more user-centered products while staying true to Agile principles.</a:t>
            </a:r>
          </a:p>
        </p:txBody>
      </p:sp>
    </p:spTree>
    <p:extLst>
      <p:ext uri="{BB962C8B-B14F-4D97-AF65-F5344CB8AC3E}">
        <p14:creationId xmlns:p14="http://schemas.microsoft.com/office/powerpoint/2010/main" val="48554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5078313"/>
          </a:xfrm>
          <a:prstGeom prst="rect">
            <a:avLst/>
          </a:prstGeom>
          <a:noFill/>
        </p:spPr>
        <p:txBody>
          <a:bodyPr wrap="square">
            <a:spAutoFit/>
          </a:bodyPr>
          <a:lstStyle/>
          <a:p>
            <a:r>
              <a:rPr lang="en-US" b="1" dirty="0"/>
              <a:t>a) Unified Process (UP)</a:t>
            </a:r>
          </a:p>
          <a:p>
            <a:r>
              <a:rPr lang="en-US" b="1" dirty="0"/>
              <a:t>Description:</a:t>
            </a:r>
            <a:endParaRPr lang="en-US" dirty="0"/>
          </a:p>
          <a:p>
            <a:pPr>
              <a:buFont typeface="Arial" panose="020B0604020202020204" pitchFamily="34" charset="0"/>
              <a:buChar char="•"/>
            </a:pPr>
            <a:r>
              <a:rPr lang="en-US" dirty="0"/>
              <a:t>UP (Unified Process) is a framework for iterative software development that emphasizes an architecture-centric and use-case-driven approach. It typically includes phases such as Inception, Elaboration, Construction, and Transition.</a:t>
            </a:r>
          </a:p>
          <a:p>
            <a:r>
              <a:rPr lang="en-US" b="1" dirty="0"/>
              <a:t>Key Characteristics:</a:t>
            </a:r>
            <a:endParaRPr lang="en-US" dirty="0"/>
          </a:p>
          <a:p>
            <a:pPr>
              <a:buFont typeface="Arial" panose="020B0604020202020204" pitchFamily="34" charset="0"/>
              <a:buChar char="•"/>
            </a:pPr>
            <a:r>
              <a:rPr lang="en-US" b="1" dirty="0"/>
              <a:t>Iterative Development:</a:t>
            </a:r>
            <a:r>
              <a:rPr lang="en-US" dirty="0"/>
              <a:t> Breaks down development into iterations.</a:t>
            </a:r>
          </a:p>
          <a:p>
            <a:pPr>
              <a:buFont typeface="Arial" panose="020B0604020202020204" pitchFamily="34" charset="0"/>
              <a:buChar char="•"/>
            </a:pPr>
            <a:r>
              <a:rPr lang="en-US" b="1" dirty="0"/>
              <a:t>Architecture-Centric:</a:t>
            </a:r>
            <a:r>
              <a:rPr lang="en-US" dirty="0"/>
              <a:t> Focuses on building a robust architecture early in the process.</a:t>
            </a:r>
          </a:p>
          <a:p>
            <a:pPr>
              <a:buFont typeface="Arial" panose="020B0604020202020204" pitchFamily="34" charset="0"/>
              <a:buChar char="•"/>
            </a:pPr>
            <a:r>
              <a:rPr lang="en-US" b="1" dirty="0"/>
              <a:t>Use-Case Driven:</a:t>
            </a:r>
            <a:r>
              <a:rPr lang="en-US" dirty="0"/>
              <a:t> Use cases drive the analysis, design, and testing.</a:t>
            </a:r>
          </a:p>
          <a:p>
            <a:r>
              <a:rPr lang="en-US" b="1" dirty="0"/>
              <a:t>Most Suited Scenarios:</a:t>
            </a:r>
            <a:endParaRPr lang="en-US" dirty="0"/>
          </a:p>
          <a:p>
            <a:pPr>
              <a:buFont typeface="Arial" panose="020B0604020202020204" pitchFamily="34" charset="0"/>
              <a:buChar char="•"/>
            </a:pPr>
            <a:r>
              <a:rPr lang="en-US" b="1" dirty="0"/>
              <a:t>Large and Complex Projects:</a:t>
            </a:r>
            <a:r>
              <a:rPr lang="en-US" dirty="0"/>
              <a:t> Where clear phases and a structured approach are needed.</a:t>
            </a:r>
          </a:p>
          <a:p>
            <a:pPr>
              <a:buFont typeface="Arial" panose="020B0604020202020204" pitchFamily="34" charset="0"/>
              <a:buChar char="•"/>
            </a:pPr>
            <a:r>
              <a:rPr lang="en-US" b="1" dirty="0"/>
              <a:t>Enterprise-Level Applications:</a:t>
            </a:r>
            <a:r>
              <a:rPr lang="en-US" dirty="0"/>
              <a:t> Where robust architecture and detailed documentation are critical.</a:t>
            </a:r>
          </a:p>
          <a:p>
            <a:pPr>
              <a:buFont typeface="Arial" panose="020B0604020202020204" pitchFamily="34" charset="0"/>
              <a:buChar char="•"/>
            </a:pPr>
            <a:r>
              <a:rPr lang="en-US" b="1" dirty="0"/>
              <a:t>Projects Requiring Extensive Planning:</a:t>
            </a:r>
            <a:r>
              <a:rPr lang="en-US" dirty="0"/>
              <a:t> Where upfront design and thorough documentation are essential.</a:t>
            </a:r>
          </a:p>
        </p:txBody>
      </p:sp>
    </p:spTree>
    <p:extLst>
      <p:ext uri="{BB962C8B-B14F-4D97-AF65-F5344CB8AC3E}">
        <p14:creationId xmlns:p14="http://schemas.microsoft.com/office/powerpoint/2010/main" val="17848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5078313"/>
          </a:xfrm>
          <a:prstGeom prst="rect">
            <a:avLst/>
          </a:prstGeom>
          <a:noFill/>
        </p:spPr>
        <p:txBody>
          <a:bodyPr wrap="square">
            <a:spAutoFit/>
          </a:bodyPr>
          <a:lstStyle/>
          <a:p>
            <a:r>
              <a:rPr lang="en-US" b="1" dirty="0"/>
              <a:t>b) Extreme Programming (XP)</a:t>
            </a:r>
          </a:p>
          <a:p>
            <a:r>
              <a:rPr lang="en-US" b="1" dirty="0"/>
              <a:t>Description:</a:t>
            </a:r>
            <a:endParaRPr lang="en-US" dirty="0"/>
          </a:p>
          <a:p>
            <a:pPr>
              <a:buFont typeface="Arial" panose="020B0604020202020204" pitchFamily="34" charset="0"/>
              <a:buChar char="•"/>
            </a:pPr>
            <a:r>
              <a:rPr lang="en-US" dirty="0"/>
              <a:t>XP (Extreme Programming) is an Agile methodology that emphasizes customer satisfaction, rapid iterations, and frequent releases. It promotes practices such as Test-Driven Development (TDD), Pair Programming, and Continuous Integration.</a:t>
            </a:r>
          </a:p>
          <a:p>
            <a:r>
              <a:rPr lang="en-US" b="1" dirty="0"/>
              <a:t>Key Characteristics:</a:t>
            </a:r>
            <a:endParaRPr lang="en-US" dirty="0"/>
          </a:p>
          <a:p>
            <a:pPr>
              <a:buFont typeface="Arial" panose="020B0604020202020204" pitchFamily="34" charset="0"/>
              <a:buChar char="•"/>
            </a:pPr>
            <a:r>
              <a:rPr lang="en-US" b="1" dirty="0"/>
              <a:t>Frequent Releases:</a:t>
            </a:r>
            <a:r>
              <a:rPr lang="en-US" dirty="0"/>
              <a:t> Delivers software in short cycles.</a:t>
            </a:r>
          </a:p>
          <a:p>
            <a:pPr>
              <a:buFont typeface="Arial" panose="020B0604020202020204" pitchFamily="34" charset="0"/>
              <a:buChar char="•"/>
            </a:pPr>
            <a:r>
              <a:rPr lang="en-US" b="1" dirty="0"/>
              <a:t>Emphasis on Code Quality:</a:t>
            </a:r>
            <a:r>
              <a:rPr lang="en-US" dirty="0"/>
              <a:t> Uses practices like TDD and refactoring.</a:t>
            </a:r>
          </a:p>
          <a:p>
            <a:pPr>
              <a:buFont typeface="Arial" panose="020B0604020202020204" pitchFamily="34" charset="0"/>
              <a:buChar char="•"/>
            </a:pPr>
            <a:r>
              <a:rPr lang="en-US" b="1" dirty="0"/>
              <a:t>Customer Involvement:</a:t>
            </a:r>
            <a:r>
              <a:rPr lang="en-US" dirty="0"/>
              <a:t> Encourages constant feedback from the customer.</a:t>
            </a:r>
          </a:p>
          <a:p>
            <a:r>
              <a:rPr lang="en-US" b="1" dirty="0"/>
              <a:t>Most Suited Scenarios:</a:t>
            </a:r>
            <a:endParaRPr lang="en-US" dirty="0"/>
          </a:p>
          <a:p>
            <a:pPr>
              <a:buFont typeface="Arial" panose="020B0604020202020204" pitchFamily="34" charset="0"/>
              <a:buChar char="•"/>
            </a:pPr>
            <a:r>
              <a:rPr lang="en-US" b="1" dirty="0"/>
              <a:t>Small to Medium-Sized Teams:</a:t>
            </a:r>
            <a:r>
              <a:rPr lang="en-US" dirty="0"/>
              <a:t> Where collaboration and continuous feedback are feasible.</a:t>
            </a:r>
          </a:p>
          <a:p>
            <a:pPr>
              <a:buFont typeface="Arial" panose="020B0604020202020204" pitchFamily="34" charset="0"/>
              <a:buChar char="•"/>
            </a:pPr>
            <a:r>
              <a:rPr lang="en-US" b="1" dirty="0"/>
              <a:t>Projects with Changing Requirements:</a:t>
            </a:r>
            <a:r>
              <a:rPr lang="en-US" dirty="0"/>
              <a:t> Where the ability to adapt to change is essential.</a:t>
            </a:r>
          </a:p>
          <a:p>
            <a:pPr>
              <a:buFont typeface="Arial" panose="020B0604020202020204" pitchFamily="34" charset="0"/>
              <a:buChar char="•"/>
            </a:pPr>
            <a:r>
              <a:rPr lang="en-US" b="1" dirty="0"/>
              <a:t>High-Quality Software Needs:</a:t>
            </a:r>
            <a:r>
              <a:rPr lang="en-US" dirty="0"/>
              <a:t> Where maintaining high code quality and testing is a priority.</a:t>
            </a:r>
          </a:p>
        </p:txBody>
      </p:sp>
    </p:spTree>
    <p:extLst>
      <p:ext uri="{BB962C8B-B14F-4D97-AF65-F5344CB8AC3E}">
        <p14:creationId xmlns:p14="http://schemas.microsoft.com/office/powerpoint/2010/main" val="148667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5078313"/>
          </a:xfrm>
          <a:prstGeom prst="rect">
            <a:avLst/>
          </a:prstGeom>
          <a:noFill/>
        </p:spPr>
        <p:txBody>
          <a:bodyPr wrap="square">
            <a:spAutoFit/>
          </a:bodyPr>
          <a:lstStyle/>
          <a:p>
            <a:r>
              <a:rPr lang="en-US" b="1" dirty="0"/>
              <a:t>c) SCRUM</a:t>
            </a:r>
          </a:p>
          <a:p>
            <a:r>
              <a:rPr lang="en-US" b="1" dirty="0"/>
              <a:t>Description:</a:t>
            </a:r>
            <a:endParaRPr lang="en-US" dirty="0"/>
          </a:p>
          <a:p>
            <a:pPr>
              <a:buFont typeface="Arial" panose="020B0604020202020204" pitchFamily="34" charset="0"/>
              <a:buChar char="•"/>
            </a:pPr>
            <a:r>
              <a:rPr lang="en-US" dirty="0"/>
              <a:t>SCRUM is an Agile framework that organizes work into Sprints (typically 2-4 weeks) and focuses on delivering increments of a product iteratively. It involves roles like Scrum Master, Product Owner, and Development Team.</a:t>
            </a:r>
          </a:p>
          <a:p>
            <a:r>
              <a:rPr lang="en-US" b="1" dirty="0"/>
              <a:t>Key Characteristics:</a:t>
            </a:r>
            <a:endParaRPr lang="en-US" dirty="0"/>
          </a:p>
          <a:p>
            <a:pPr>
              <a:buFont typeface="Arial" panose="020B0604020202020204" pitchFamily="34" charset="0"/>
              <a:buChar char="•"/>
            </a:pPr>
            <a:r>
              <a:rPr lang="en-US" b="1" dirty="0"/>
              <a:t>Sprint-Based Iterations:</a:t>
            </a:r>
            <a:r>
              <a:rPr lang="en-US" dirty="0"/>
              <a:t> Work is divided into fixed-length sprints.</a:t>
            </a:r>
          </a:p>
          <a:p>
            <a:pPr>
              <a:buFont typeface="Arial" panose="020B0604020202020204" pitchFamily="34" charset="0"/>
              <a:buChar char="•"/>
            </a:pPr>
            <a:r>
              <a:rPr lang="en-US" b="1" dirty="0"/>
              <a:t>Daily Stand-Ups:</a:t>
            </a:r>
            <a:r>
              <a:rPr lang="en-US" dirty="0"/>
              <a:t> Regular meetings to synchronize the team.</a:t>
            </a:r>
          </a:p>
          <a:p>
            <a:pPr>
              <a:buFont typeface="Arial" panose="020B0604020202020204" pitchFamily="34" charset="0"/>
              <a:buChar char="•"/>
            </a:pPr>
            <a:r>
              <a:rPr lang="en-US" b="1" dirty="0"/>
              <a:t>Product Backlog:</a:t>
            </a:r>
            <a:r>
              <a:rPr lang="en-US" dirty="0"/>
              <a:t> A prioritized list of work items that need to be completed.</a:t>
            </a:r>
          </a:p>
          <a:p>
            <a:r>
              <a:rPr lang="en-US" b="1" dirty="0"/>
              <a:t>Most Suited Scenarios:</a:t>
            </a:r>
            <a:endParaRPr lang="en-US" dirty="0"/>
          </a:p>
          <a:p>
            <a:pPr>
              <a:buFont typeface="Arial" panose="020B0604020202020204" pitchFamily="34" charset="0"/>
              <a:buChar char="•"/>
            </a:pPr>
            <a:r>
              <a:rPr lang="en-US" b="1" dirty="0"/>
              <a:t>Cross-Functional Teams:</a:t>
            </a:r>
            <a:r>
              <a:rPr lang="en-US" dirty="0"/>
              <a:t> Where team members need to collaborate closely and adapt quickly.</a:t>
            </a:r>
          </a:p>
          <a:p>
            <a:pPr>
              <a:buFont typeface="Arial" panose="020B0604020202020204" pitchFamily="34" charset="0"/>
              <a:buChar char="•"/>
            </a:pPr>
            <a:r>
              <a:rPr lang="en-US" b="1" dirty="0"/>
              <a:t>Projects Needing Flexibility:</a:t>
            </a:r>
            <a:r>
              <a:rPr lang="en-US" dirty="0"/>
              <a:t> Where requirements may change, and iterative progress is valuable.</a:t>
            </a:r>
          </a:p>
          <a:p>
            <a:pPr>
              <a:buFont typeface="Arial" panose="020B0604020202020204" pitchFamily="34" charset="0"/>
              <a:buChar char="•"/>
            </a:pPr>
            <a:r>
              <a:rPr lang="en-US" b="1" dirty="0"/>
              <a:t>Product Development:</a:t>
            </a:r>
            <a:r>
              <a:rPr lang="en-US" dirty="0"/>
              <a:t> Particularly effective in developing new products where user feedback is continuously incorporated.</a:t>
            </a:r>
          </a:p>
        </p:txBody>
      </p:sp>
    </p:spTree>
    <p:extLst>
      <p:ext uri="{BB962C8B-B14F-4D97-AF65-F5344CB8AC3E}">
        <p14:creationId xmlns:p14="http://schemas.microsoft.com/office/powerpoint/2010/main" val="367541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5355312"/>
          </a:xfrm>
          <a:prstGeom prst="rect">
            <a:avLst/>
          </a:prstGeom>
          <a:noFill/>
        </p:spPr>
        <p:txBody>
          <a:bodyPr wrap="square">
            <a:spAutoFit/>
          </a:bodyPr>
          <a:lstStyle/>
          <a:p>
            <a:r>
              <a:rPr lang="en-US" b="1" dirty="0"/>
              <a:t>d) Kanban</a:t>
            </a:r>
          </a:p>
          <a:p>
            <a:r>
              <a:rPr lang="en-US" b="1" dirty="0"/>
              <a:t>Description:</a:t>
            </a:r>
            <a:endParaRPr lang="en-US" dirty="0"/>
          </a:p>
          <a:p>
            <a:pPr>
              <a:buFont typeface="Arial" panose="020B0604020202020204" pitchFamily="34" charset="0"/>
              <a:buChar char="•"/>
            </a:pPr>
            <a:r>
              <a:rPr lang="en-US" dirty="0"/>
              <a:t>Kanban is a visual workflow management method that focuses on continuous delivery without the prescriptive nature of iterations. It uses a Kanban board to visualize work in progress and manage flow.</a:t>
            </a:r>
          </a:p>
          <a:p>
            <a:r>
              <a:rPr lang="en-US" b="1" dirty="0"/>
              <a:t>Key Characteristics:</a:t>
            </a:r>
            <a:endParaRPr lang="en-US" dirty="0"/>
          </a:p>
          <a:p>
            <a:pPr>
              <a:buFont typeface="Arial" panose="020B0604020202020204" pitchFamily="34" charset="0"/>
              <a:buChar char="•"/>
            </a:pPr>
            <a:r>
              <a:rPr lang="en-US" b="1" dirty="0"/>
              <a:t>Visual Workflow:</a:t>
            </a:r>
            <a:r>
              <a:rPr lang="en-US" dirty="0"/>
              <a:t> Work items are visualized on a board to track progress.</a:t>
            </a:r>
          </a:p>
          <a:p>
            <a:pPr>
              <a:buFont typeface="Arial" panose="020B0604020202020204" pitchFamily="34" charset="0"/>
              <a:buChar char="•"/>
            </a:pPr>
            <a:r>
              <a:rPr lang="en-US" b="1" dirty="0"/>
              <a:t>Limit Work in Progress (WIP):</a:t>
            </a:r>
            <a:r>
              <a:rPr lang="en-US" dirty="0"/>
              <a:t> Controls the amount of work in progress to prevent bottlenecks.</a:t>
            </a:r>
          </a:p>
          <a:p>
            <a:pPr>
              <a:buFont typeface="Arial" panose="020B0604020202020204" pitchFamily="34" charset="0"/>
              <a:buChar char="•"/>
            </a:pPr>
            <a:r>
              <a:rPr lang="en-US" b="1" dirty="0"/>
              <a:t>Continuous Delivery:</a:t>
            </a:r>
            <a:r>
              <a:rPr lang="en-US" dirty="0"/>
              <a:t> Focuses on delivering work as it’s ready, rather than in fixed iterations.</a:t>
            </a:r>
          </a:p>
          <a:p>
            <a:r>
              <a:rPr lang="en-US" b="1" dirty="0"/>
              <a:t>Most Suited Scenarios:</a:t>
            </a:r>
            <a:endParaRPr lang="en-US" dirty="0"/>
          </a:p>
          <a:p>
            <a:pPr>
              <a:buFont typeface="Arial" panose="020B0604020202020204" pitchFamily="34" charset="0"/>
              <a:buChar char="•"/>
            </a:pPr>
            <a:r>
              <a:rPr lang="en-US" b="1" dirty="0"/>
              <a:t>Maintenance and Operations Teams:</a:t>
            </a:r>
            <a:r>
              <a:rPr lang="en-US" dirty="0"/>
              <a:t> Where work comes in continuously, and managing flow is essential.</a:t>
            </a:r>
          </a:p>
          <a:p>
            <a:pPr>
              <a:buFont typeface="Arial" panose="020B0604020202020204" pitchFamily="34" charset="0"/>
              <a:buChar char="•"/>
            </a:pPr>
            <a:r>
              <a:rPr lang="en-US" b="1" dirty="0"/>
              <a:t>Projects with Continuous Delivery Needs:</a:t>
            </a:r>
            <a:r>
              <a:rPr lang="en-US" dirty="0"/>
              <a:t> Where a continuous flow of work is preferable over sprints.</a:t>
            </a:r>
          </a:p>
          <a:p>
            <a:pPr>
              <a:buFont typeface="Arial" panose="020B0604020202020204" pitchFamily="34" charset="0"/>
              <a:buChar char="•"/>
            </a:pPr>
            <a:r>
              <a:rPr lang="en-US" b="1" dirty="0"/>
              <a:t>Teams Needing Flexibility:</a:t>
            </a:r>
            <a:r>
              <a:rPr lang="en-US" dirty="0"/>
              <a:t> Where tasks and priorities change frequently.</a:t>
            </a:r>
          </a:p>
        </p:txBody>
      </p:sp>
    </p:spTree>
    <p:extLst>
      <p:ext uri="{BB962C8B-B14F-4D97-AF65-F5344CB8AC3E}">
        <p14:creationId xmlns:p14="http://schemas.microsoft.com/office/powerpoint/2010/main" val="3997901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5355312"/>
          </a:xfrm>
          <a:prstGeom prst="rect">
            <a:avLst/>
          </a:prstGeom>
          <a:noFill/>
        </p:spPr>
        <p:txBody>
          <a:bodyPr wrap="square">
            <a:spAutoFit/>
          </a:bodyPr>
          <a:lstStyle/>
          <a:p>
            <a:r>
              <a:rPr lang="en-US" b="1" dirty="0"/>
              <a:t>e) Lean</a:t>
            </a:r>
          </a:p>
          <a:p>
            <a:r>
              <a:rPr lang="en-US" b="1" dirty="0"/>
              <a:t>Description:</a:t>
            </a:r>
            <a:endParaRPr lang="en-US" dirty="0"/>
          </a:p>
          <a:p>
            <a:pPr>
              <a:buFont typeface="Arial" panose="020B0604020202020204" pitchFamily="34" charset="0"/>
              <a:buChar char="•"/>
            </a:pPr>
            <a:r>
              <a:rPr lang="en-US" dirty="0"/>
              <a:t>Lean is a methodology derived from manufacturing that focuses on eliminating waste, improving efficiency, and delivering value quickly. It emphasizes streamlining processes and continuous improvement.</a:t>
            </a:r>
          </a:p>
          <a:p>
            <a:r>
              <a:rPr lang="en-US" b="1" dirty="0"/>
              <a:t>Key Characteristics:</a:t>
            </a:r>
            <a:endParaRPr lang="en-US" dirty="0"/>
          </a:p>
          <a:p>
            <a:pPr>
              <a:buFont typeface="Arial" panose="020B0604020202020204" pitchFamily="34" charset="0"/>
              <a:buChar char="•"/>
            </a:pPr>
            <a:r>
              <a:rPr lang="en-US" b="1" dirty="0"/>
              <a:t>Value Stream Mapping:</a:t>
            </a:r>
            <a:r>
              <a:rPr lang="en-US" dirty="0"/>
              <a:t> Identifying value and eliminating waste.</a:t>
            </a:r>
          </a:p>
          <a:p>
            <a:pPr>
              <a:buFont typeface="Arial" panose="020B0604020202020204" pitchFamily="34" charset="0"/>
              <a:buChar char="•"/>
            </a:pPr>
            <a:r>
              <a:rPr lang="en-US" b="1" dirty="0"/>
              <a:t>Continuous Improvement (Kaizen):</a:t>
            </a:r>
            <a:r>
              <a:rPr lang="en-US" dirty="0"/>
              <a:t> Focus on constant improvement of processes.</a:t>
            </a:r>
          </a:p>
          <a:p>
            <a:pPr>
              <a:buFont typeface="Arial" panose="020B0604020202020204" pitchFamily="34" charset="0"/>
              <a:buChar char="•"/>
            </a:pPr>
            <a:r>
              <a:rPr lang="en-US" b="1" dirty="0"/>
              <a:t>Customer Value Focus:</a:t>
            </a:r>
            <a:r>
              <a:rPr lang="en-US" dirty="0"/>
              <a:t> Ensures that every action contributes to customer value.</a:t>
            </a:r>
          </a:p>
          <a:p>
            <a:r>
              <a:rPr lang="en-US" b="1" dirty="0"/>
              <a:t>Most Suited Scenarios:</a:t>
            </a:r>
            <a:endParaRPr lang="en-US" dirty="0"/>
          </a:p>
          <a:p>
            <a:pPr>
              <a:buFont typeface="Arial" panose="020B0604020202020204" pitchFamily="34" charset="0"/>
              <a:buChar char="•"/>
            </a:pPr>
            <a:r>
              <a:rPr lang="en-US" b="1" dirty="0"/>
              <a:t>Projects Requiring Efficiency:</a:t>
            </a:r>
            <a:r>
              <a:rPr lang="en-US" dirty="0"/>
              <a:t> Where reducing waste and maximizing productivity are critical.</a:t>
            </a:r>
          </a:p>
          <a:p>
            <a:pPr>
              <a:buFont typeface="Arial" panose="020B0604020202020204" pitchFamily="34" charset="0"/>
              <a:buChar char="•"/>
            </a:pPr>
            <a:r>
              <a:rPr lang="en-US" b="1" dirty="0"/>
              <a:t>Organizations Focused on Continuous Improvement:</a:t>
            </a:r>
            <a:r>
              <a:rPr lang="en-US" dirty="0"/>
              <a:t> Where ongoing process refinement is a priority.</a:t>
            </a:r>
          </a:p>
          <a:p>
            <a:pPr>
              <a:buFont typeface="Arial" panose="020B0604020202020204" pitchFamily="34" charset="0"/>
              <a:buChar char="•"/>
            </a:pPr>
            <a:r>
              <a:rPr lang="en-US" b="1" dirty="0"/>
              <a:t>High-Volume Production Environments:</a:t>
            </a:r>
            <a:r>
              <a:rPr lang="en-US" dirty="0"/>
              <a:t> Originally from manufacturing, but can be applied to software development where efficiency and customer value are critical.</a:t>
            </a:r>
          </a:p>
        </p:txBody>
      </p:sp>
    </p:spTree>
    <p:extLst>
      <p:ext uri="{BB962C8B-B14F-4D97-AF65-F5344CB8AC3E}">
        <p14:creationId xmlns:p14="http://schemas.microsoft.com/office/powerpoint/2010/main" val="409476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25217" y="1870915"/>
            <a:ext cx="7556500" cy="3860031"/>
          </a:xfrm>
          <a:prstGeom prst="rect">
            <a:avLst/>
          </a:prstGeom>
          <a:solidFill>
            <a:schemeClr val="bg1"/>
          </a:solid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3.	Compare and contrast the following methodologies elaborating on the most suited scenarios they could be applied:</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a)	UP</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b)	</a:t>
            </a:r>
            <a:r>
              <a:rPr lang="en-US" sz="2800" b="1" spc="-5" dirty="0" err="1">
                <a:effectLst/>
                <a:latin typeface="Calibri" panose="020F0502020204030204" pitchFamily="34" charset="0"/>
                <a:ea typeface="Times New Roman" panose="02020603050405020304" pitchFamily="18" charset="0"/>
              </a:rPr>
              <a:t>Xp</a:t>
            </a:r>
            <a:endParaRPr lang="en-US" sz="2800" b="1" spc="-5" dirty="0">
              <a:effectLst/>
              <a:latin typeface="Calibri" panose="020F0502020204030204" pitchFamily="34" charset="0"/>
              <a:ea typeface="Times New Roman" panose="02020603050405020304" pitchFamily="18" charset="0"/>
            </a:endParaRP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c)	SCRUM</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d)	KAMBAN</a:t>
            </a:r>
          </a:p>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e)	LEAN</a:t>
            </a:r>
          </a:p>
        </p:txBody>
      </p:sp>
      <p:sp>
        <p:nvSpPr>
          <p:cNvPr id="6" name="TextBox 5">
            <a:extLst>
              <a:ext uri="{FF2B5EF4-FFF2-40B4-BE49-F238E27FC236}">
                <a16:creationId xmlns:a16="http://schemas.microsoft.com/office/drawing/2014/main" id="{63959607-7518-58C6-8464-8E2ABAA696B2}"/>
              </a:ext>
            </a:extLst>
          </p:cNvPr>
          <p:cNvSpPr txBox="1"/>
          <p:nvPr/>
        </p:nvSpPr>
        <p:spPr>
          <a:xfrm>
            <a:off x="0" y="5615087"/>
            <a:ext cx="7556500" cy="4832092"/>
          </a:xfrm>
          <a:prstGeom prst="rect">
            <a:avLst/>
          </a:prstGeom>
          <a:noFill/>
        </p:spPr>
        <p:txBody>
          <a:bodyPr wrap="square">
            <a:spAutoFit/>
          </a:bodyPr>
          <a:lstStyle/>
          <a:p>
            <a:r>
              <a:rPr lang="en-US" sz="2200" b="1" dirty="0"/>
              <a:t>Summary:</a:t>
            </a:r>
          </a:p>
          <a:p>
            <a:pPr>
              <a:buFont typeface="Arial" panose="020B0604020202020204" pitchFamily="34" charset="0"/>
              <a:buChar char="•"/>
            </a:pPr>
            <a:r>
              <a:rPr lang="en-US" sz="2200" b="1" dirty="0"/>
              <a:t>UP</a:t>
            </a:r>
            <a:r>
              <a:rPr lang="en-US" sz="2200" dirty="0"/>
              <a:t> is best suited for large, complex projects requiring detailed planning and robust architecture.</a:t>
            </a:r>
          </a:p>
          <a:p>
            <a:pPr>
              <a:buFont typeface="Arial" panose="020B0604020202020204" pitchFamily="34" charset="0"/>
              <a:buChar char="•"/>
            </a:pPr>
            <a:r>
              <a:rPr lang="en-US" sz="2200" b="1" dirty="0"/>
              <a:t>XP</a:t>
            </a:r>
            <a:r>
              <a:rPr lang="en-US" sz="2200" dirty="0"/>
              <a:t> is ideal for small to medium-sized teams where high code quality and customer feedback are critical.</a:t>
            </a:r>
          </a:p>
          <a:p>
            <a:pPr>
              <a:buFont typeface="Arial" panose="020B0604020202020204" pitchFamily="34" charset="0"/>
              <a:buChar char="•"/>
            </a:pPr>
            <a:r>
              <a:rPr lang="en-US" sz="2200" b="1" dirty="0"/>
              <a:t>SCRUM</a:t>
            </a:r>
            <a:r>
              <a:rPr lang="en-US" sz="2200" dirty="0"/>
              <a:t> works well for projects where iterative progress and flexibility in responding to change are essential.</a:t>
            </a:r>
          </a:p>
          <a:p>
            <a:pPr>
              <a:buFont typeface="Arial" panose="020B0604020202020204" pitchFamily="34" charset="0"/>
              <a:buChar char="•"/>
            </a:pPr>
            <a:r>
              <a:rPr lang="en-US" sz="2200" b="1" dirty="0"/>
              <a:t>Kanban</a:t>
            </a:r>
            <a:r>
              <a:rPr lang="en-US" sz="2200" dirty="0"/>
              <a:t> is effective in environments requiring continuous delivery and workflow management.</a:t>
            </a:r>
          </a:p>
          <a:p>
            <a:pPr>
              <a:buFont typeface="Arial" panose="020B0604020202020204" pitchFamily="34" charset="0"/>
              <a:buChar char="•"/>
            </a:pPr>
            <a:r>
              <a:rPr lang="en-US" sz="2200" b="1" dirty="0"/>
              <a:t>Lean</a:t>
            </a:r>
            <a:r>
              <a:rPr lang="en-US" sz="2200" dirty="0"/>
              <a:t> is beneficial for projects focusing on efficiency, waste reduction, and continuous improvement.</a:t>
            </a:r>
          </a:p>
          <a:p>
            <a:r>
              <a:rPr lang="en-US" sz="2200" dirty="0"/>
              <a:t>Each methodology has its strengths and is suited to different types of projects depending on the team size, project requirements, and desired outcomes.</a:t>
            </a:r>
          </a:p>
        </p:txBody>
      </p:sp>
    </p:spTree>
    <p:extLst>
      <p:ext uri="{BB962C8B-B14F-4D97-AF65-F5344CB8AC3E}">
        <p14:creationId xmlns:p14="http://schemas.microsoft.com/office/powerpoint/2010/main" val="22533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58374" y="717762"/>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4049613" y="729824"/>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12" name="TextBox 11">
            <a:extLst>
              <a:ext uri="{FF2B5EF4-FFF2-40B4-BE49-F238E27FC236}">
                <a16:creationId xmlns:a16="http://schemas.microsoft.com/office/drawing/2014/main" id="{7C956E6D-58F0-1816-3595-931042FA7F3B}"/>
              </a:ext>
            </a:extLst>
          </p:cNvPr>
          <p:cNvSpPr txBox="1"/>
          <p:nvPr/>
        </p:nvSpPr>
        <p:spPr>
          <a:xfrm>
            <a:off x="-1" y="3709164"/>
            <a:ext cx="7508043" cy="3108543"/>
          </a:xfrm>
          <a:prstGeom prst="rect">
            <a:avLst/>
          </a:prstGeom>
          <a:noFill/>
        </p:spPr>
        <p:txBody>
          <a:bodyPr wrap="square">
            <a:spAutoFit/>
          </a:bodyPr>
          <a:lstStyle/>
          <a:p>
            <a:r>
              <a:rPr lang="en-US" sz="2800" dirty="0">
                <a:latin typeface="+mj-lt"/>
              </a:rPr>
              <a:t>This DFD includes the main components of the company’s operations such as Customer, Order Processing, Inventory Management, Warehouse, Shipping, and Billing. The arrows represent the flow of data between these components, indicating how an order moves from the customer through the system until it is shipped and billed.</a:t>
            </a:r>
            <a:endParaRPr lang="en-AU" sz="2800" dirty="0">
              <a:latin typeface="+mj-lt"/>
            </a:endParaRPr>
          </a:p>
        </p:txBody>
      </p:sp>
      <p:sp>
        <p:nvSpPr>
          <p:cNvPr id="13" name="Rectangle: Rounded Corners 12">
            <a:extLst>
              <a:ext uri="{FF2B5EF4-FFF2-40B4-BE49-F238E27FC236}">
                <a16:creationId xmlns:a16="http://schemas.microsoft.com/office/drawing/2014/main" id="{788AC1ED-9217-CF34-2458-D9EFFE2BACDE}"/>
              </a:ext>
            </a:extLst>
          </p:cNvPr>
          <p:cNvSpPr/>
          <p:nvPr/>
        </p:nvSpPr>
        <p:spPr>
          <a:xfrm>
            <a:off x="-5853" y="1446158"/>
            <a:ext cx="1752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Customer</a:t>
            </a:r>
          </a:p>
        </p:txBody>
      </p:sp>
      <p:sp>
        <p:nvSpPr>
          <p:cNvPr id="14" name="Rectangle: Rounded Corners 13">
            <a:extLst>
              <a:ext uri="{FF2B5EF4-FFF2-40B4-BE49-F238E27FC236}">
                <a16:creationId xmlns:a16="http://schemas.microsoft.com/office/drawing/2014/main" id="{38B3C934-A623-A00E-7508-00F1AD3CF2FB}"/>
              </a:ext>
            </a:extLst>
          </p:cNvPr>
          <p:cNvSpPr/>
          <p:nvPr/>
        </p:nvSpPr>
        <p:spPr>
          <a:xfrm>
            <a:off x="2190298" y="1446158"/>
            <a:ext cx="2408246"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Order Processing</a:t>
            </a:r>
          </a:p>
        </p:txBody>
      </p:sp>
      <p:sp>
        <p:nvSpPr>
          <p:cNvPr id="15" name="Rectangle: Rounded Corners 14">
            <a:extLst>
              <a:ext uri="{FF2B5EF4-FFF2-40B4-BE49-F238E27FC236}">
                <a16:creationId xmlns:a16="http://schemas.microsoft.com/office/drawing/2014/main" id="{85A25241-C36C-3B61-58BB-25EDC0F5721F}"/>
              </a:ext>
            </a:extLst>
          </p:cNvPr>
          <p:cNvSpPr/>
          <p:nvPr/>
        </p:nvSpPr>
        <p:spPr>
          <a:xfrm>
            <a:off x="4246423" y="180035"/>
            <a:ext cx="2713046" cy="299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Inventory Management</a:t>
            </a:r>
          </a:p>
        </p:txBody>
      </p:sp>
      <p:sp>
        <p:nvSpPr>
          <p:cNvPr id="16" name="Rectangle: Rounded Corners 15">
            <a:extLst>
              <a:ext uri="{FF2B5EF4-FFF2-40B4-BE49-F238E27FC236}">
                <a16:creationId xmlns:a16="http://schemas.microsoft.com/office/drawing/2014/main" id="{DDDC1982-906E-6E7E-D1E7-531BC7EAD466}"/>
              </a:ext>
            </a:extLst>
          </p:cNvPr>
          <p:cNvSpPr/>
          <p:nvPr/>
        </p:nvSpPr>
        <p:spPr>
          <a:xfrm>
            <a:off x="6187125" y="2850520"/>
            <a:ext cx="1320918"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Shipping</a:t>
            </a:r>
          </a:p>
        </p:txBody>
      </p:sp>
      <p:sp>
        <p:nvSpPr>
          <p:cNvPr id="17" name="Rectangle: Rounded Corners 16">
            <a:extLst>
              <a:ext uri="{FF2B5EF4-FFF2-40B4-BE49-F238E27FC236}">
                <a16:creationId xmlns:a16="http://schemas.microsoft.com/office/drawing/2014/main" id="{2F53A332-1FB3-2621-C6B2-A3832449208C}"/>
              </a:ext>
            </a:extLst>
          </p:cNvPr>
          <p:cNvSpPr/>
          <p:nvPr/>
        </p:nvSpPr>
        <p:spPr>
          <a:xfrm>
            <a:off x="4238742" y="2187845"/>
            <a:ext cx="261143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Warehouse</a:t>
            </a:r>
          </a:p>
        </p:txBody>
      </p:sp>
      <p:sp>
        <p:nvSpPr>
          <p:cNvPr id="18" name="Rectangle: Rounded Corners 17">
            <a:extLst>
              <a:ext uri="{FF2B5EF4-FFF2-40B4-BE49-F238E27FC236}">
                <a16:creationId xmlns:a16="http://schemas.microsoft.com/office/drawing/2014/main" id="{E3E32119-5F61-9372-79B2-C41DBB2B5693}"/>
              </a:ext>
            </a:extLst>
          </p:cNvPr>
          <p:cNvSpPr/>
          <p:nvPr/>
        </p:nvSpPr>
        <p:spPr>
          <a:xfrm>
            <a:off x="2079142" y="2706448"/>
            <a:ext cx="261143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Billing</a:t>
            </a:r>
          </a:p>
        </p:txBody>
      </p:sp>
      <p:sp>
        <p:nvSpPr>
          <p:cNvPr id="19" name="Arrow: Down 18">
            <a:extLst>
              <a:ext uri="{FF2B5EF4-FFF2-40B4-BE49-F238E27FC236}">
                <a16:creationId xmlns:a16="http://schemas.microsoft.com/office/drawing/2014/main" id="{96631070-C5BA-8595-C7DB-64A66FA48781}"/>
              </a:ext>
            </a:extLst>
          </p:cNvPr>
          <p:cNvSpPr/>
          <p:nvPr/>
        </p:nvSpPr>
        <p:spPr>
          <a:xfrm>
            <a:off x="3346757" y="1846492"/>
            <a:ext cx="76200" cy="8097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Arrow Connector 21">
            <a:extLst>
              <a:ext uri="{FF2B5EF4-FFF2-40B4-BE49-F238E27FC236}">
                <a16:creationId xmlns:a16="http://schemas.microsoft.com/office/drawing/2014/main" id="{4C74E969-C15D-5E5E-82B7-F223AC6A0050}"/>
              </a:ext>
            </a:extLst>
          </p:cNvPr>
          <p:cNvCxnSpPr/>
          <p:nvPr/>
        </p:nvCxnSpPr>
        <p:spPr>
          <a:xfrm flipH="1" flipV="1">
            <a:off x="1124857" y="1860026"/>
            <a:ext cx="1371600" cy="7573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1F9F5CF8-8376-0F9B-52B3-C43D3CCC76F7}"/>
              </a:ext>
            </a:extLst>
          </p:cNvPr>
          <p:cNvSpPr/>
          <p:nvPr/>
        </p:nvSpPr>
        <p:spPr>
          <a:xfrm>
            <a:off x="1775206" y="1590880"/>
            <a:ext cx="386633" cy="838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Arrow: Down 24">
            <a:extLst>
              <a:ext uri="{FF2B5EF4-FFF2-40B4-BE49-F238E27FC236}">
                <a16:creationId xmlns:a16="http://schemas.microsoft.com/office/drawing/2014/main" id="{9A5C2D56-53EB-4E26-D109-D5CB6F150CA5}"/>
              </a:ext>
            </a:extLst>
          </p:cNvPr>
          <p:cNvSpPr/>
          <p:nvPr/>
        </p:nvSpPr>
        <p:spPr>
          <a:xfrm>
            <a:off x="5520587" y="505870"/>
            <a:ext cx="133350" cy="16558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6" name="Straight Arrow Connector 25">
            <a:extLst>
              <a:ext uri="{FF2B5EF4-FFF2-40B4-BE49-F238E27FC236}">
                <a16:creationId xmlns:a16="http://schemas.microsoft.com/office/drawing/2014/main" id="{E8D6B80D-C282-CDD8-D4C4-5E91A39D4E33}"/>
              </a:ext>
            </a:extLst>
          </p:cNvPr>
          <p:cNvCxnSpPr>
            <a:cxnSpLocks/>
            <a:stCxn id="17" idx="3"/>
            <a:endCxn id="16" idx="0"/>
          </p:cNvCxnSpPr>
          <p:nvPr/>
        </p:nvCxnSpPr>
        <p:spPr>
          <a:xfrm flipH="1">
            <a:off x="6847584" y="2378345"/>
            <a:ext cx="2588" cy="4721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0825236-F234-76A5-A286-E2FF5699EB14}"/>
              </a:ext>
            </a:extLst>
          </p:cNvPr>
          <p:cNvCxnSpPr>
            <a:cxnSpLocks/>
          </p:cNvCxnSpPr>
          <p:nvPr/>
        </p:nvCxnSpPr>
        <p:spPr>
          <a:xfrm flipV="1">
            <a:off x="3428900" y="565929"/>
            <a:ext cx="1960231" cy="882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EE0E3BC-086D-5B7C-9F62-9E7D38B18FA7}"/>
              </a:ext>
            </a:extLst>
          </p:cNvPr>
          <p:cNvCxnSpPr>
            <a:cxnSpLocks/>
            <a:stCxn id="16" idx="2"/>
          </p:cNvCxnSpPr>
          <p:nvPr/>
        </p:nvCxnSpPr>
        <p:spPr>
          <a:xfrm rot="5400000">
            <a:off x="3784255" y="317713"/>
            <a:ext cx="149523" cy="59771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0E43D1-3576-E373-5055-109F602486B3}"/>
              </a:ext>
            </a:extLst>
          </p:cNvPr>
          <p:cNvCxnSpPr>
            <a:cxnSpLocks/>
            <a:endCxn id="13" idx="2"/>
          </p:cNvCxnSpPr>
          <p:nvPr/>
        </p:nvCxnSpPr>
        <p:spPr>
          <a:xfrm flipV="1">
            <a:off x="870447" y="1827158"/>
            <a:ext cx="0" cy="1503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56E5D93-FD5F-95A5-12D8-0AB655A2765B}"/>
              </a:ext>
            </a:extLst>
          </p:cNvPr>
          <p:cNvSpPr txBox="1"/>
          <p:nvPr/>
        </p:nvSpPr>
        <p:spPr>
          <a:xfrm>
            <a:off x="-5853" y="7023100"/>
            <a:ext cx="7585926" cy="3416320"/>
          </a:xfrm>
          <a:prstGeom prst="rect">
            <a:avLst/>
          </a:prstGeom>
          <a:noFill/>
        </p:spPr>
        <p:txBody>
          <a:bodyPr wrap="square">
            <a:spAutoFit/>
          </a:bodyPr>
          <a:lstStyle/>
          <a:p>
            <a:r>
              <a:rPr lang="en-US" sz="2400" dirty="0">
                <a:latin typeface="+mj-lt"/>
              </a:rPr>
              <a:t>It effectively represents a Level 0 Data Flow Diagram (DFD) for a hypothetical logistics company in Sydney, covering key processes such as Customer, Order Processing, Inventory Management, Warehouse, Shipping, and Billing. The arrows clearly show the flow of information between these components, which aligns well with the discussion on how DFDs can be used to improve business processes by identifying inefficiencies, potential delays, and opportunities for automation.</a:t>
            </a:r>
            <a:endParaRPr lang="en-AU" sz="2400" dirty="0">
              <a:latin typeface="+mj-lt"/>
            </a:endParaRPr>
          </a:p>
        </p:txBody>
      </p:sp>
    </p:spTree>
    <p:extLst>
      <p:ext uri="{BB962C8B-B14F-4D97-AF65-F5344CB8AC3E}">
        <p14:creationId xmlns:p14="http://schemas.microsoft.com/office/powerpoint/2010/main" val="560626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25776" y="2374900"/>
            <a:ext cx="7552872" cy="5262979"/>
          </a:xfrm>
          <a:prstGeom prst="rect">
            <a:avLst/>
          </a:prstGeom>
          <a:noFill/>
        </p:spPr>
        <p:txBody>
          <a:bodyPr wrap="square">
            <a:spAutoFit/>
          </a:bodyPr>
          <a:lstStyle/>
          <a:p>
            <a:r>
              <a:rPr lang="en-US" sz="2800" b="1" dirty="0">
                <a:latin typeface="+mj-lt"/>
              </a:rPr>
              <a:t>Step-by-Step Guide to Data Flow Diagrams (DFDs)</a:t>
            </a:r>
          </a:p>
          <a:p>
            <a:r>
              <a:rPr lang="en-US" sz="2800" b="1" dirty="0">
                <a:latin typeface="+mj-lt"/>
              </a:rPr>
              <a:t>Introduction to Data Flow Diagrams</a:t>
            </a:r>
          </a:p>
          <a:p>
            <a:pPr>
              <a:buFont typeface="Arial" panose="020B0604020202020204" pitchFamily="34" charset="0"/>
              <a:buChar char="•"/>
            </a:pPr>
            <a:r>
              <a:rPr lang="en-US" sz="2800" b="1" dirty="0">
                <a:latin typeface="+mj-lt"/>
              </a:rPr>
              <a:t>Title:</a:t>
            </a:r>
            <a:r>
              <a:rPr lang="en-US" sz="2800" dirty="0">
                <a:latin typeface="+mj-lt"/>
              </a:rPr>
              <a:t> What is a Data Flow Diagram (DFD)?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mj-lt"/>
              </a:rPr>
              <a:t>A DFD is a graphical representation that visualizes the flow of information within a process or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mj-lt"/>
              </a:rPr>
              <a:t>It utilizes standardized symbols to depict processes, data stores, data flows, and external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mj-lt"/>
              </a:rPr>
              <a:t>DFDs range from simple to detailed, making them valuable for both technical and non-technical audiences. </a:t>
            </a:r>
          </a:p>
        </p:txBody>
      </p:sp>
    </p:spTree>
    <p:extLst>
      <p:ext uri="{BB962C8B-B14F-4D97-AF65-F5344CB8AC3E}">
        <p14:creationId xmlns:p14="http://schemas.microsoft.com/office/powerpoint/2010/main" val="273557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016351"/>
            <a:ext cx="7552872" cy="8427820"/>
          </a:xfrm>
          <a:prstGeom prst="rect">
            <a:avLst/>
          </a:prstGeom>
          <a:noFill/>
        </p:spPr>
        <p:txBody>
          <a:bodyPr wrap="square">
            <a:spAutoFit/>
          </a:bodyPr>
          <a:lstStyle/>
          <a:p>
            <a:pPr>
              <a:lnSpc>
                <a:spcPct val="150000"/>
              </a:lnSpc>
            </a:pPr>
            <a:r>
              <a:rPr lang="en-US" sz="2800" b="1" dirty="0">
                <a:latin typeface="+mj-lt"/>
              </a:rPr>
              <a:t>Scenario Presentation:</a:t>
            </a:r>
            <a:r>
              <a:rPr lang="en-US" sz="2800" dirty="0">
                <a:latin typeface="+mj-lt"/>
              </a:rPr>
              <a:t> Imagine you're working at a Sydney-based fintech startup that needs to map out how customer transactions flow through their online payment system.</a:t>
            </a:r>
          </a:p>
          <a:p>
            <a:pPr>
              <a:lnSpc>
                <a:spcPct val="150000"/>
              </a:lnSpc>
            </a:pPr>
            <a:r>
              <a:rPr lang="en-US" sz="2800" b="1" dirty="0">
                <a:latin typeface="+mj-lt"/>
              </a:rPr>
              <a:t>Class Discussion Question:</a:t>
            </a:r>
            <a:r>
              <a:rPr lang="en-US" sz="2800" dirty="0">
                <a:latin typeface="+mj-lt"/>
              </a:rPr>
              <a:t> How would you use a DFD to ensure every process in the payment system is captured?</a:t>
            </a:r>
          </a:p>
          <a:p>
            <a:pPr>
              <a:lnSpc>
                <a:spcPct val="150000"/>
              </a:lnSpc>
            </a:pPr>
            <a:r>
              <a:rPr lang="en-US" sz="2800" b="1" dirty="0">
                <a:latin typeface="+mj-lt"/>
              </a:rPr>
              <a:t>Response:</a:t>
            </a:r>
            <a:r>
              <a:rPr lang="en-US" sz="2800" dirty="0">
                <a:latin typeface="+mj-lt"/>
              </a:rPr>
              <a:t> You would begin by identifying all external entities (e.g., customers, banks), processes (e.g., transaction processing, fraud detection), and data stores (e.g., transaction logs, customer accounts), and then map out the data flows between these elements.</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258809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016351"/>
            <a:ext cx="7552872" cy="3903504"/>
          </a:xfrm>
          <a:prstGeom prst="rect">
            <a:avLst/>
          </a:prstGeom>
          <a:noFill/>
        </p:spPr>
        <p:txBody>
          <a:bodyPr wrap="square">
            <a:spAutoFit/>
          </a:bodyPr>
          <a:lstStyle/>
          <a:p>
            <a:pPr>
              <a:lnSpc>
                <a:spcPct val="150000"/>
              </a:lnSpc>
            </a:pPr>
            <a:r>
              <a:rPr lang="en-US" sz="2800" b="1" dirty="0">
                <a:latin typeface="+mj-lt"/>
              </a:rPr>
              <a:t>Multiple Choice Question:</a:t>
            </a:r>
            <a:r>
              <a:rPr lang="en-US" sz="2800" dirty="0">
                <a:latin typeface="+mj-lt"/>
              </a:rPr>
              <a:t> What is the primary purpose of a Data Flow Diagram (DFD)?</a:t>
            </a:r>
          </a:p>
          <a:p>
            <a:pPr>
              <a:lnSpc>
                <a:spcPct val="150000"/>
              </a:lnSpc>
            </a:pPr>
            <a:r>
              <a:rPr lang="en-US" sz="2800" dirty="0">
                <a:latin typeface="+mj-lt"/>
              </a:rPr>
              <a:t>A) To write code for a system</a:t>
            </a:r>
          </a:p>
          <a:p>
            <a:pPr>
              <a:lnSpc>
                <a:spcPct val="150000"/>
              </a:lnSpc>
            </a:pPr>
            <a:r>
              <a:rPr lang="en-US" sz="2800" dirty="0">
                <a:latin typeface="+mj-lt"/>
              </a:rPr>
              <a:t>B) To document how data moves through a system</a:t>
            </a:r>
          </a:p>
          <a:p>
            <a:pPr>
              <a:lnSpc>
                <a:spcPct val="150000"/>
              </a:lnSpc>
            </a:pPr>
            <a:r>
              <a:rPr lang="en-US" sz="2800" dirty="0">
                <a:latin typeface="+mj-lt"/>
              </a:rPr>
              <a:t>C) To visualize the physical layout of a network</a:t>
            </a:r>
          </a:p>
          <a:p>
            <a:pPr>
              <a:lnSpc>
                <a:spcPct val="150000"/>
              </a:lnSpc>
            </a:pPr>
            <a:r>
              <a:rPr lang="en-US" sz="2800" dirty="0">
                <a:latin typeface="+mj-lt"/>
              </a:rPr>
              <a:t>D) To calculate system performance</a:t>
            </a:r>
          </a:p>
        </p:txBody>
      </p:sp>
      <p:sp>
        <p:nvSpPr>
          <p:cNvPr id="2" name="Rectangle: Rounded Corners 1">
            <a:extLst>
              <a:ext uri="{FF2B5EF4-FFF2-40B4-BE49-F238E27FC236}">
                <a16:creationId xmlns:a16="http://schemas.microsoft.com/office/drawing/2014/main" id="{79115326-B35B-70F2-A762-024ECDE0F39A}"/>
              </a:ext>
            </a:extLst>
          </p:cNvPr>
          <p:cNvSpPr/>
          <p:nvPr/>
        </p:nvSpPr>
        <p:spPr>
          <a:xfrm>
            <a:off x="0" y="4051307"/>
            <a:ext cx="7556500" cy="60959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54768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14624" y="2031393"/>
            <a:ext cx="7552872" cy="3539430"/>
          </a:xfrm>
          <a:prstGeom prst="rect">
            <a:avLst/>
          </a:prstGeom>
          <a:noFill/>
        </p:spPr>
        <p:txBody>
          <a:bodyPr wrap="square">
            <a:spAutoFit/>
          </a:bodyPr>
          <a:lstStyle/>
          <a:p>
            <a:r>
              <a:rPr lang="en-US" sz="2800" b="1" dirty="0">
                <a:latin typeface="+mj-lt"/>
              </a:rPr>
              <a:t>History of Data Flow Diagrams</a:t>
            </a:r>
          </a:p>
          <a:p>
            <a:r>
              <a:rPr lang="en-US" sz="2800" dirty="0">
                <a:latin typeface="+mj-lt"/>
              </a:rPr>
              <a:t>The Origins of DFDs</a:t>
            </a:r>
          </a:p>
          <a:p>
            <a:pPr>
              <a:buFont typeface="Arial" panose="020B0604020202020204" pitchFamily="34" charset="0"/>
              <a:buChar char="•"/>
            </a:pPr>
            <a:r>
              <a:rPr lang="en-US" sz="2800" b="1" dirty="0">
                <a:latin typeface="+mj-lt"/>
              </a:rPr>
              <a:t>Content:</a:t>
            </a:r>
            <a:endParaRPr lang="en-US" sz="28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mj-lt"/>
              </a:rPr>
              <a:t>DFDs originated from the work of Ed Yourdon and Larry Constantine.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mj-lt"/>
              </a:rPr>
              <a:t>The concept gained popularity in the late 1970s, becoming a key tool in software engineering and business analysis. </a:t>
            </a:r>
          </a:p>
        </p:txBody>
      </p:sp>
    </p:spTree>
    <p:extLst>
      <p:ext uri="{BB962C8B-B14F-4D97-AF65-F5344CB8AC3E}">
        <p14:creationId xmlns:p14="http://schemas.microsoft.com/office/powerpoint/2010/main" val="118731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3</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8200"/>
            <a:ext cx="7552872" cy="1384995"/>
          </a:xfrm>
          <a:prstGeom prst="rect">
            <a:avLst/>
          </a:prstGeom>
          <a:solidFill>
            <a:schemeClr val="bg1"/>
          </a:solidFill>
        </p:spPr>
        <p:txBody>
          <a:bodyPr wrap="square">
            <a:spAutoFit/>
          </a:bodyPr>
          <a:lstStyle/>
          <a:p>
            <a:r>
              <a:rPr lang="en-US" sz="2800" b="1" dirty="0"/>
              <a:t>DFD Symbols and Notations</a:t>
            </a:r>
          </a:p>
          <a:p>
            <a:pPr>
              <a:buFont typeface="Arial" panose="020B0604020202020204" pitchFamily="34" charset="0"/>
              <a:buChar char="•"/>
            </a:pPr>
            <a:r>
              <a:rPr lang="en-US" sz="2800" b="1" dirty="0"/>
              <a:t>Title:</a:t>
            </a:r>
            <a:r>
              <a:rPr lang="en-US" sz="2800" dirty="0"/>
              <a:t> Understanding DFD Symbols</a:t>
            </a:r>
          </a:p>
          <a:p>
            <a:endParaRPr lang="en-US" sz="2800" dirty="0"/>
          </a:p>
        </p:txBody>
      </p:sp>
      <p:sp>
        <p:nvSpPr>
          <p:cNvPr id="2" name="Rectangle 1">
            <a:extLst>
              <a:ext uri="{FF2B5EF4-FFF2-40B4-BE49-F238E27FC236}">
                <a16:creationId xmlns:a16="http://schemas.microsoft.com/office/drawing/2014/main" id="{00B48232-89FF-D695-00C5-036F89CAD2F8}"/>
              </a:ext>
            </a:extLst>
          </p:cNvPr>
          <p:cNvSpPr>
            <a:spLocks noChangeArrowheads="1"/>
          </p:cNvSpPr>
          <p:nvPr/>
        </p:nvSpPr>
        <p:spPr bwMode="auto">
          <a:xfrm>
            <a:off x="-810" y="792846"/>
            <a:ext cx="7552872" cy="526297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Main Symbols:</a:t>
            </a:r>
            <a:endParaRPr kumimoji="0" lang="en-US" altLang="en-US" sz="2800" b="0" i="0" u="none" strike="noStrike" cap="none" normalizeH="0" baseline="0" dirty="0">
              <a:ln>
                <a:noFill/>
              </a:ln>
              <a:solidFill>
                <a:schemeClr val="tx1"/>
              </a:solidFill>
              <a:effectLst/>
              <a:latin typeface="+mj-lt"/>
            </a:endParaRPr>
          </a:p>
          <a:p>
            <a:pPr marL="342900" lvl="3" indent="-342900" algn="l" rtl="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mj-lt"/>
              </a:rPr>
              <a:t>External Entity:</a:t>
            </a:r>
            <a:r>
              <a:rPr kumimoji="0" lang="en-US" altLang="en-US" sz="2800" b="0" i="0" u="none" strike="noStrike" cap="none" normalizeH="0" baseline="0" dirty="0">
                <a:ln>
                  <a:noFill/>
                </a:ln>
                <a:solidFill>
                  <a:schemeClr val="tx1"/>
                </a:solidFill>
                <a:effectLst/>
                <a:latin typeface="+mj-lt"/>
              </a:rPr>
              <a:t> Represents sources or destinations of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Process:</a:t>
            </a:r>
            <a:r>
              <a:rPr kumimoji="0" lang="en-US" altLang="en-US" sz="2800" b="0" i="0" u="none" strike="noStrike" cap="none" normalizeH="0" baseline="0" dirty="0">
                <a:ln>
                  <a:noFill/>
                </a:ln>
                <a:solidFill>
                  <a:schemeClr val="tx1"/>
                </a:solidFill>
                <a:effectLst/>
                <a:latin typeface="+mj-lt"/>
              </a:rPr>
              <a:t> Denotes activities that transform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Data Store:</a:t>
            </a:r>
            <a:r>
              <a:rPr kumimoji="0" lang="en-US" altLang="en-US" sz="2800" b="0" i="0" u="none" strike="noStrike" cap="none" normalizeH="0" baseline="0" dirty="0">
                <a:ln>
                  <a:noFill/>
                </a:ln>
                <a:solidFill>
                  <a:schemeClr val="tx1"/>
                </a:solidFill>
                <a:effectLst/>
                <a:latin typeface="+mj-lt"/>
              </a:rPr>
              <a:t> A place where data is held.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Data Flow:</a:t>
            </a:r>
            <a:r>
              <a:rPr kumimoji="0" lang="en-US" altLang="en-US" sz="2800" b="0" i="0" u="none" strike="noStrike" cap="none" normalizeH="0" baseline="0" dirty="0">
                <a:ln>
                  <a:noFill/>
                </a:ln>
                <a:solidFill>
                  <a:schemeClr val="tx1"/>
                </a:solidFill>
                <a:effectLst/>
                <a:latin typeface="+mj-lt"/>
              </a:rPr>
              <a:t> Arrows indicating the flow of data between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mj-lt"/>
              </a:rPr>
              <a:t>Notations:</a:t>
            </a:r>
            <a:endParaRPr kumimoji="0" lang="en-US" altLang="en-US" sz="2800" b="0" i="0" u="none" strike="noStrike" cap="none" normalizeH="0" baseline="0" dirty="0">
              <a:ln>
                <a:noFill/>
              </a:ln>
              <a:solidFill>
                <a:schemeClr val="tx1"/>
              </a:solidFill>
              <a:effectLst/>
              <a:latin typeface="+mj-lt"/>
            </a:endParaRPr>
          </a:p>
          <a:p>
            <a:pPr marL="342900" lvl="4" indent="-342900" algn="l" rtl="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tx1"/>
                </a:solidFill>
                <a:effectLst/>
                <a:latin typeface="+mj-lt"/>
              </a:rPr>
              <a:t>Yourdon-Coad:</a:t>
            </a:r>
            <a:r>
              <a:rPr kumimoji="0" lang="en-US" altLang="en-US" sz="2800" b="0" i="0" u="none" strike="noStrike" cap="none" normalizeH="0" baseline="0" dirty="0">
                <a:ln>
                  <a:noFill/>
                </a:ln>
                <a:solidFill>
                  <a:schemeClr val="tx1"/>
                </a:solidFill>
                <a:effectLst/>
                <a:latin typeface="+mj-lt"/>
              </a:rPr>
              <a:t> Simple, rounded symbols for processes and data stores.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err="1">
                <a:ln>
                  <a:noFill/>
                </a:ln>
                <a:solidFill>
                  <a:schemeClr val="tx1"/>
                </a:solidFill>
                <a:effectLst/>
                <a:latin typeface="+mj-lt"/>
              </a:rPr>
              <a:t>Gane</a:t>
            </a:r>
            <a:r>
              <a:rPr kumimoji="0" lang="en-US" altLang="en-US" sz="2800" b="1" i="0" u="none" strike="noStrike" cap="none" normalizeH="0" baseline="0" dirty="0">
                <a:ln>
                  <a:noFill/>
                </a:ln>
                <a:solidFill>
                  <a:schemeClr val="tx1"/>
                </a:solidFill>
                <a:effectLst/>
                <a:latin typeface="+mj-lt"/>
              </a:rPr>
              <a:t>-Sarson:</a:t>
            </a:r>
            <a:r>
              <a:rPr kumimoji="0" lang="en-US" altLang="en-US" sz="2800" b="0" i="0" u="none" strike="noStrike" cap="none" normalizeH="0" baseline="0" dirty="0">
                <a:ln>
                  <a:noFill/>
                </a:ln>
                <a:solidFill>
                  <a:schemeClr val="tx1"/>
                </a:solidFill>
                <a:effectLst/>
                <a:latin typeface="+mj-lt"/>
              </a:rPr>
              <a:t> Rectangular, more detailed symbols for the same elements.</a:t>
            </a:r>
          </a:p>
        </p:txBody>
      </p:sp>
      <p:pic>
        <p:nvPicPr>
          <p:cNvPr id="4" name="Picture 3">
            <a:extLst>
              <a:ext uri="{FF2B5EF4-FFF2-40B4-BE49-F238E27FC236}">
                <a16:creationId xmlns:a16="http://schemas.microsoft.com/office/drawing/2014/main" id="{85A9F21A-80C6-9B9A-82DE-B3C4AC6FED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1050" y="5956300"/>
            <a:ext cx="4375450" cy="4737099"/>
          </a:xfrm>
          <a:prstGeom prst="rect">
            <a:avLst/>
          </a:prstGeom>
        </p:spPr>
      </p:pic>
    </p:spTree>
    <p:extLst>
      <p:ext uri="{BB962C8B-B14F-4D97-AF65-F5344CB8AC3E}">
        <p14:creationId xmlns:p14="http://schemas.microsoft.com/office/powerpoint/2010/main" val="2478410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5170646"/>
          </a:xfrm>
          <a:prstGeom prst="rect">
            <a:avLst/>
          </a:prstGeom>
          <a:noFill/>
        </p:spPr>
        <p:txBody>
          <a:bodyPr wrap="square">
            <a:spAutoFit/>
          </a:bodyPr>
          <a:lstStyle/>
          <a:p>
            <a:r>
              <a:rPr lang="en-US" sz="2200" b="1" dirty="0"/>
              <a:t>DFD Levels and Layers</a:t>
            </a:r>
          </a:p>
          <a:p>
            <a:pPr>
              <a:buFont typeface="Arial" panose="020B0604020202020204" pitchFamily="34" charset="0"/>
              <a:buChar char="•"/>
            </a:pPr>
            <a:r>
              <a:rPr lang="en-US" sz="2200" b="1" dirty="0"/>
              <a:t>Title:</a:t>
            </a:r>
            <a:r>
              <a:rPr lang="en-US" sz="2200" dirty="0"/>
              <a:t> Exploring DFD Levels</a:t>
            </a:r>
          </a:p>
          <a:p>
            <a:r>
              <a:rPr lang="en-US" sz="2200" b="1" dirty="0"/>
              <a:t>Content:</a:t>
            </a:r>
            <a:endParaRPr lang="en-US" sz="2200" dirty="0"/>
          </a:p>
          <a:p>
            <a:pPr>
              <a:buFont typeface="Arial" panose="020B0604020202020204" pitchFamily="34" charset="0"/>
              <a:buChar char="•"/>
            </a:pPr>
            <a:r>
              <a:rPr lang="en-US" sz="2200" b="1" dirty="0"/>
              <a:t>DFD Levels:</a:t>
            </a:r>
            <a:endParaRPr lang="en-US" sz="2200" dirty="0"/>
          </a:p>
          <a:p>
            <a:pPr marL="742950" lvl="1" indent="-285750">
              <a:buFont typeface="Arial" panose="020B0604020202020204" pitchFamily="34" charset="0"/>
              <a:buChar char="•"/>
            </a:pPr>
            <a:r>
              <a:rPr lang="en-US" sz="2200" b="1" dirty="0"/>
              <a:t>Context Diagrams (Level 0):</a:t>
            </a:r>
            <a:r>
              <a:rPr lang="en-US" sz="2200" dirty="0"/>
              <a:t> The highest-level DFD, showing the system as a single process and its interaction with external entities.</a:t>
            </a:r>
          </a:p>
          <a:p>
            <a:pPr marL="742950" lvl="1" indent="-285750">
              <a:buFont typeface="Arial" panose="020B0604020202020204" pitchFamily="34" charset="0"/>
              <a:buChar char="•"/>
            </a:pPr>
            <a:r>
              <a:rPr lang="en-US" sz="2200" b="1" dirty="0"/>
              <a:t>Level 1 and Beyond:</a:t>
            </a:r>
            <a:r>
              <a:rPr lang="en-US" sz="2200" dirty="0"/>
              <a:t> Breaks down the main process into subprocesses, offering more detail with each level.</a:t>
            </a:r>
          </a:p>
          <a:p>
            <a:pPr>
              <a:buFont typeface="Arial" panose="020B0604020202020204" pitchFamily="34" charset="0"/>
              <a:buChar char="•"/>
            </a:pPr>
            <a:r>
              <a:rPr lang="en-US" sz="2200" b="1" dirty="0"/>
              <a:t>Detailing:</a:t>
            </a:r>
            <a:r>
              <a:rPr lang="en-US" sz="2200" dirty="0"/>
              <a:t> As levels increase, more granular information is revealed, helping to understand the system's inner workings.</a:t>
            </a:r>
          </a:p>
          <a:p>
            <a:pPr>
              <a:buFont typeface="Arial" panose="020B0604020202020204" pitchFamily="34" charset="0"/>
              <a:buChar char="•"/>
            </a:pPr>
            <a:r>
              <a:rPr lang="en-US" sz="2200" b="1" dirty="0"/>
              <a:t>Visual Examples:</a:t>
            </a:r>
            <a:r>
              <a:rPr lang="en-US" sz="2200" dirty="0"/>
              <a:t> (images showing a Context Diagram and a Level 0 diagram).</a:t>
            </a:r>
          </a:p>
        </p:txBody>
      </p:sp>
    </p:spTree>
    <p:extLst>
      <p:ext uri="{BB962C8B-B14F-4D97-AF65-F5344CB8AC3E}">
        <p14:creationId xmlns:p14="http://schemas.microsoft.com/office/powerpoint/2010/main" val="344629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3</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3706271"/>
            <a:ext cx="7552872" cy="6863417"/>
          </a:xfrm>
          <a:prstGeom prst="rect">
            <a:avLst/>
          </a:prstGeom>
          <a:noFill/>
          <a:ln>
            <a:solidFill>
              <a:srgbClr val="FF0000"/>
            </a:solidFill>
          </a:ln>
        </p:spPr>
        <p:txBody>
          <a:bodyPr wrap="square">
            <a:spAutoFit/>
          </a:bodyPr>
          <a:lstStyle/>
          <a:p>
            <a:r>
              <a:rPr lang="en-US" sz="2200" b="1" dirty="0">
                <a:latin typeface="+mj-lt"/>
              </a:rPr>
              <a:t>Example of a DFD – Hotel Reservation System</a:t>
            </a:r>
          </a:p>
          <a:p>
            <a:pPr>
              <a:buFont typeface="Arial" panose="020B0604020202020204" pitchFamily="34" charset="0"/>
              <a:buChar char="•"/>
            </a:pPr>
            <a:r>
              <a:rPr lang="en-US" sz="2200" b="1" dirty="0">
                <a:latin typeface="+mj-lt"/>
              </a:rPr>
              <a:t>Title:</a:t>
            </a:r>
            <a:r>
              <a:rPr lang="en-US" sz="2200" dirty="0">
                <a:latin typeface="+mj-lt"/>
              </a:rPr>
              <a:t> DFD Example: Hotel Reservation System</a:t>
            </a:r>
          </a:p>
          <a:p>
            <a:r>
              <a:rPr lang="en-US" sz="2200" b="1" dirty="0">
                <a:latin typeface="+mj-lt"/>
              </a:rPr>
              <a:t>Content:</a:t>
            </a:r>
            <a:endParaRPr lang="en-US" sz="2200" dirty="0">
              <a:latin typeface="+mj-lt"/>
            </a:endParaRPr>
          </a:p>
          <a:p>
            <a:pPr>
              <a:buFont typeface="Arial" panose="020B0604020202020204" pitchFamily="34" charset="0"/>
              <a:buChar char="•"/>
            </a:pPr>
            <a:r>
              <a:rPr lang="en-US" sz="2200" b="1" dirty="0">
                <a:latin typeface="+mj-lt"/>
              </a:rPr>
              <a:t>Walkthrough:</a:t>
            </a:r>
            <a:endParaRPr lang="en-US" sz="2200" dirty="0">
              <a:latin typeface="+mj-lt"/>
            </a:endParaRPr>
          </a:p>
          <a:p>
            <a:pPr marL="742950" lvl="1" indent="-285750">
              <a:buFont typeface="Arial" panose="020B0604020202020204" pitchFamily="34" charset="0"/>
              <a:buChar char="•"/>
            </a:pPr>
            <a:r>
              <a:rPr lang="en-US" sz="2200" b="1" dirty="0">
                <a:latin typeface="+mj-lt"/>
              </a:rPr>
              <a:t>External Entities:</a:t>
            </a:r>
            <a:r>
              <a:rPr lang="en-US" sz="2200" dirty="0">
                <a:latin typeface="+mj-lt"/>
              </a:rPr>
              <a:t> The Guest interacts with the system, making inquiries and reservations. (Admin is implied through the "Report to admin" process.)</a:t>
            </a:r>
          </a:p>
          <a:p>
            <a:pPr marL="742950" lvl="1" indent="-285750">
              <a:buFont typeface="Arial" panose="020B0604020202020204" pitchFamily="34" charset="0"/>
              <a:buChar char="•"/>
            </a:pPr>
            <a:r>
              <a:rPr lang="en-US" sz="2200" b="1" dirty="0">
                <a:latin typeface="+mj-lt"/>
              </a:rPr>
              <a:t>Processes:</a:t>
            </a:r>
            <a:r>
              <a:rPr lang="en-US" sz="2200" dirty="0">
                <a:latin typeface="+mj-lt"/>
              </a:rPr>
              <a:t> The main process is the "Reservation Process," which manages booking, updates, and cancellations. There’s also an "Enquiry" process that handles initial guest inquiries.</a:t>
            </a:r>
          </a:p>
          <a:p>
            <a:pPr marL="742950" lvl="1" indent="-285750">
              <a:buFont typeface="Arial" panose="020B0604020202020204" pitchFamily="34" charset="0"/>
              <a:buChar char="•"/>
            </a:pPr>
            <a:r>
              <a:rPr lang="en-US" sz="2200" b="1" dirty="0">
                <a:latin typeface="+mj-lt"/>
              </a:rPr>
              <a:t>Data Flows:</a:t>
            </a:r>
            <a:r>
              <a:rPr lang="en-US" sz="2200" dirty="0">
                <a:latin typeface="+mj-lt"/>
              </a:rPr>
              <a:t>  Arrows show how information flows between the Guest, the Reservation Process, and various data stores like "Reservation storage file," "Down storage," and "Up storage." The "Room selection process" and "Report to admin" are also linked to the main process.</a:t>
            </a:r>
          </a:p>
          <a:p>
            <a:pPr>
              <a:buFont typeface="Arial" panose="020B0604020202020204" pitchFamily="34" charset="0"/>
              <a:buChar char="•"/>
            </a:pPr>
            <a:r>
              <a:rPr lang="en-US" sz="2200" b="1" dirty="0">
                <a:latin typeface="+mj-lt"/>
              </a:rPr>
              <a:t>Overview:</a:t>
            </a:r>
            <a:r>
              <a:rPr lang="en-US" sz="2200" dirty="0">
                <a:latin typeface="+mj-lt"/>
              </a:rPr>
              <a:t> This DFD provides a clear visual of how data moves within the hotel reservation system, making it easy to understand the system’s workflow.</a:t>
            </a:r>
          </a:p>
        </p:txBody>
      </p:sp>
      <p:pic>
        <p:nvPicPr>
          <p:cNvPr id="2" name="Picture 1">
            <a:extLst>
              <a:ext uri="{FF2B5EF4-FFF2-40B4-BE49-F238E27FC236}">
                <a16:creationId xmlns:a16="http://schemas.microsoft.com/office/drawing/2014/main" id="{02B0045D-3481-BE75-52CB-7B80A871D4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97250" y="13674"/>
            <a:ext cx="4133704" cy="3653948"/>
          </a:xfrm>
          <a:prstGeom prst="rect">
            <a:avLst/>
          </a:prstGeom>
        </p:spPr>
      </p:pic>
      <p:pic>
        <p:nvPicPr>
          <p:cNvPr id="4" name="Picture 3">
            <a:extLst>
              <a:ext uri="{FF2B5EF4-FFF2-40B4-BE49-F238E27FC236}">
                <a16:creationId xmlns:a16="http://schemas.microsoft.com/office/drawing/2014/main" id="{E084B12C-67EE-7442-A1E0-1B1AD025F7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9" y="7961"/>
            <a:ext cx="4960111" cy="1251689"/>
          </a:xfrm>
          <a:prstGeom prst="rect">
            <a:avLst/>
          </a:prstGeom>
        </p:spPr>
      </p:pic>
    </p:spTree>
    <p:extLst>
      <p:ext uri="{BB962C8B-B14F-4D97-AF65-F5344CB8AC3E}">
        <p14:creationId xmlns:p14="http://schemas.microsoft.com/office/powerpoint/2010/main" val="1155369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037EDD-794D-03DB-B5F0-80372D14C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325" y="0"/>
            <a:ext cx="5149850" cy="4579977"/>
          </a:xfrm>
          <a:prstGeom prst="rect">
            <a:avLst/>
          </a:prstGeom>
        </p:spPr>
      </p:pic>
      <p:sp>
        <p:nvSpPr>
          <p:cNvPr id="4" name="TextBox 3">
            <a:extLst>
              <a:ext uri="{FF2B5EF4-FFF2-40B4-BE49-F238E27FC236}">
                <a16:creationId xmlns:a16="http://schemas.microsoft.com/office/drawing/2014/main" id="{446D73C6-C6E3-B28C-002A-D7C3545D8A77}"/>
              </a:ext>
            </a:extLst>
          </p:cNvPr>
          <p:cNvSpPr txBox="1"/>
          <p:nvPr/>
        </p:nvSpPr>
        <p:spPr>
          <a:xfrm>
            <a:off x="0" y="4613039"/>
            <a:ext cx="7552872" cy="6186309"/>
          </a:xfrm>
          <a:prstGeom prst="rect">
            <a:avLst/>
          </a:prstGeom>
          <a:noFill/>
        </p:spPr>
        <p:txBody>
          <a:bodyPr wrap="square">
            <a:spAutoFit/>
          </a:bodyPr>
          <a:lstStyle/>
          <a:p>
            <a:r>
              <a:rPr lang="en-US" sz="2200" b="1" dirty="0">
                <a:latin typeface="+mj-lt"/>
              </a:rPr>
              <a:t>Example of a DFD – Hotel Reservation System</a:t>
            </a:r>
          </a:p>
          <a:p>
            <a:pPr>
              <a:buFont typeface="Arial" panose="020B0604020202020204" pitchFamily="34" charset="0"/>
              <a:buChar char="•"/>
            </a:pPr>
            <a:r>
              <a:rPr lang="en-US" sz="2200" b="1" dirty="0">
                <a:latin typeface="+mj-lt"/>
              </a:rPr>
              <a:t>Title:</a:t>
            </a:r>
            <a:r>
              <a:rPr lang="en-US" sz="2200" dirty="0">
                <a:latin typeface="+mj-lt"/>
              </a:rPr>
              <a:t> DFD Example: Hotel Reservation System</a:t>
            </a:r>
          </a:p>
          <a:p>
            <a:r>
              <a:rPr lang="en-US" sz="2200" b="1" dirty="0">
                <a:latin typeface="+mj-lt"/>
              </a:rPr>
              <a:t>Content:</a:t>
            </a:r>
            <a:endParaRPr lang="en-US" sz="2200" dirty="0">
              <a:latin typeface="+mj-lt"/>
            </a:endParaRPr>
          </a:p>
          <a:p>
            <a:pPr>
              <a:buFont typeface="Arial" panose="020B0604020202020204" pitchFamily="34" charset="0"/>
              <a:buChar char="•"/>
            </a:pPr>
            <a:r>
              <a:rPr lang="en-US" sz="2200" b="1" dirty="0">
                <a:latin typeface="+mj-lt"/>
              </a:rPr>
              <a:t>Walkthrough:</a:t>
            </a:r>
            <a:endParaRPr lang="en-US" sz="2200" dirty="0">
              <a:latin typeface="+mj-lt"/>
            </a:endParaRPr>
          </a:p>
          <a:p>
            <a:pPr marL="742950" lvl="1" indent="-285750">
              <a:buFont typeface="Arial" panose="020B0604020202020204" pitchFamily="34" charset="0"/>
              <a:buChar char="•"/>
            </a:pPr>
            <a:r>
              <a:rPr lang="en-US" sz="2200" b="1" dirty="0">
                <a:latin typeface="+mj-lt"/>
              </a:rPr>
              <a:t>External Entities:</a:t>
            </a:r>
            <a:r>
              <a:rPr lang="en-US" sz="2200" dirty="0">
                <a:latin typeface="+mj-lt"/>
              </a:rPr>
              <a:t> The Guest interacts with the system by making inquiries and reservations. Although not explicitly shown, Admin roles could be inferred through processes such as reporting.</a:t>
            </a:r>
          </a:p>
          <a:p>
            <a:pPr marL="742950" lvl="1" indent="-285750">
              <a:buFont typeface="Arial" panose="020B0604020202020204" pitchFamily="34" charset="0"/>
              <a:buChar char="•"/>
            </a:pPr>
            <a:r>
              <a:rPr lang="en-US" sz="2200" b="1" dirty="0">
                <a:latin typeface="+mj-lt"/>
              </a:rPr>
              <a:t>Processes:</a:t>
            </a:r>
            <a:r>
              <a:rPr lang="en-US" sz="2200" dirty="0">
                <a:latin typeface="+mj-lt"/>
              </a:rPr>
              <a:t> The main process is the "Reservation process," which manages bookings, cancellations, and inquiries. Other processes include "Cancellation process," "Query process," "Confirmation process," and "Room selection process."</a:t>
            </a:r>
          </a:p>
          <a:p>
            <a:pPr marL="742950" lvl="1" indent="-285750">
              <a:buFont typeface="Arial" panose="020B0604020202020204" pitchFamily="34" charset="0"/>
              <a:buChar char="•"/>
            </a:pPr>
            <a:r>
              <a:rPr lang="en-US" sz="2200" b="1" dirty="0">
                <a:latin typeface="+mj-lt"/>
              </a:rPr>
              <a:t>Data Flows:</a:t>
            </a:r>
            <a:r>
              <a:rPr lang="en-US" sz="2200" dirty="0">
                <a:latin typeface="+mj-lt"/>
              </a:rPr>
              <a:t> Arrows represent the movement of data between entities and processes, such as reservation details being passed from the Guest to the Reservation process, and then to storage or other processes like room selection or cancellation.</a:t>
            </a:r>
          </a:p>
        </p:txBody>
      </p:sp>
    </p:spTree>
    <p:extLst>
      <p:ext uri="{BB962C8B-B14F-4D97-AF65-F5344CB8AC3E}">
        <p14:creationId xmlns:p14="http://schemas.microsoft.com/office/powerpoint/2010/main" val="57258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037EDD-794D-03DB-B5F0-80372D14C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957"/>
            <a:ext cx="7549244" cy="6713860"/>
          </a:xfrm>
          <a:prstGeom prst="rect">
            <a:avLst/>
          </a:prstGeom>
        </p:spPr>
      </p:pic>
      <p:sp>
        <p:nvSpPr>
          <p:cNvPr id="4" name="TextBox 3">
            <a:extLst>
              <a:ext uri="{FF2B5EF4-FFF2-40B4-BE49-F238E27FC236}">
                <a16:creationId xmlns:a16="http://schemas.microsoft.com/office/drawing/2014/main" id="{446D73C6-C6E3-B28C-002A-D7C3545D8A77}"/>
              </a:ext>
            </a:extLst>
          </p:cNvPr>
          <p:cNvSpPr txBox="1"/>
          <p:nvPr/>
        </p:nvSpPr>
        <p:spPr>
          <a:xfrm>
            <a:off x="-3628" y="6870700"/>
            <a:ext cx="7552872" cy="2246769"/>
          </a:xfrm>
          <a:prstGeom prst="rect">
            <a:avLst/>
          </a:prstGeom>
          <a:noFill/>
          <a:ln>
            <a:solidFill>
              <a:srgbClr val="FF0000"/>
            </a:solidFill>
          </a:ln>
        </p:spPr>
        <p:txBody>
          <a:bodyPr wrap="square">
            <a:spAutoFit/>
          </a:bodyPr>
          <a:lstStyle/>
          <a:p>
            <a:pPr>
              <a:buFont typeface="Arial" panose="020B0604020202020204" pitchFamily="34" charset="0"/>
              <a:buChar char="•"/>
            </a:pPr>
            <a:r>
              <a:rPr lang="en-US" sz="2800" b="1" dirty="0">
                <a:latin typeface="+mj-lt"/>
              </a:rPr>
              <a:t> Overview:</a:t>
            </a:r>
            <a:r>
              <a:rPr lang="en-US" sz="2800" dirty="0">
                <a:latin typeface="+mj-lt"/>
              </a:rPr>
              <a:t> The DFD provides a clear visualization of how data flows within the hotel reservation system, helping to understand how different components interact and how information is processed and managed across the system.</a:t>
            </a:r>
          </a:p>
        </p:txBody>
      </p:sp>
    </p:spTree>
    <p:extLst>
      <p:ext uri="{BB962C8B-B14F-4D97-AF65-F5344CB8AC3E}">
        <p14:creationId xmlns:p14="http://schemas.microsoft.com/office/powerpoint/2010/main" val="3040050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8217634"/>
          </a:xfrm>
          <a:prstGeom prst="rect">
            <a:avLst/>
          </a:prstGeom>
          <a:noFill/>
        </p:spPr>
        <p:txBody>
          <a:bodyPr wrap="square">
            <a:spAutoFit/>
          </a:bodyPr>
          <a:lstStyle/>
          <a:p>
            <a:r>
              <a:rPr lang="en-US" sz="2400" b="1" dirty="0">
                <a:latin typeface="+mj-lt"/>
              </a:rPr>
              <a:t>DFD Example – Detailed Level</a:t>
            </a:r>
          </a:p>
          <a:p>
            <a:pPr>
              <a:buFont typeface="Arial" panose="020B0604020202020204" pitchFamily="34" charset="0"/>
              <a:buChar char="•"/>
            </a:pPr>
            <a:r>
              <a:rPr lang="en-US" sz="2400" b="1" dirty="0">
                <a:latin typeface="+mj-lt"/>
              </a:rPr>
              <a:t> Title:</a:t>
            </a:r>
            <a:r>
              <a:rPr lang="en-US" sz="2400" dirty="0">
                <a:latin typeface="+mj-lt"/>
              </a:rPr>
              <a:t> DFD Example: Reservation Process (Level 1)</a:t>
            </a:r>
          </a:p>
          <a:p>
            <a:r>
              <a:rPr lang="en-US" sz="2400" b="1" dirty="0">
                <a:latin typeface="+mj-lt"/>
              </a:rPr>
              <a:t>Content:</a:t>
            </a:r>
            <a:endParaRPr lang="en-US" sz="2400" dirty="0">
              <a:latin typeface="+mj-lt"/>
            </a:endParaRPr>
          </a:p>
          <a:p>
            <a:pPr>
              <a:buFont typeface="Arial" panose="020B0604020202020204" pitchFamily="34" charset="0"/>
              <a:buChar char="•"/>
            </a:pPr>
            <a:r>
              <a:rPr lang="en-US" sz="2400" b="1" dirty="0">
                <a:latin typeface="+mj-lt"/>
              </a:rPr>
              <a:t> Detailed DFD:</a:t>
            </a:r>
            <a:r>
              <a:rPr lang="en-US" sz="2400" dirty="0">
                <a:latin typeface="+mj-lt"/>
              </a:rPr>
              <a:t> This slide presents a more detailed view of the Reservation process, showing how the overall system is broken down into specific subprocesses.</a:t>
            </a:r>
          </a:p>
          <a:p>
            <a:pPr>
              <a:buFont typeface="Arial" panose="020B0604020202020204" pitchFamily="34" charset="0"/>
              <a:buChar char="•"/>
            </a:pPr>
            <a:r>
              <a:rPr lang="en-US" sz="2400" b="1" dirty="0">
                <a:latin typeface="+mj-lt"/>
              </a:rPr>
              <a:t> Subprocesses:</a:t>
            </a:r>
            <a:endParaRPr lang="en-US" sz="2400" dirty="0">
              <a:latin typeface="+mj-lt"/>
            </a:endParaRPr>
          </a:p>
          <a:p>
            <a:pPr marL="742950" lvl="1" indent="-285750">
              <a:buFont typeface="Arial" panose="020B0604020202020204" pitchFamily="34" charset="0"/>
              <a:buChar char="•"/>
            </a:pPr>
            <a:r>
              <a:rPr lang="en-US" sz="2400" b="1" dirty="0">
                <a:latin typeface="+mj-lt"/>
              </a:rPr>
              <a:t>Enquiry:</a:t>
            </a:r>
            <a:r>
              <a:rPr lang="en-US" sz="2400" dirty="0">
                <a:latin typeface="+mj-lt"/>
              </a:rPr>
              <a:t> Handles guest inquiries and directs data to appropriate areas.</a:t>
            </a:r>
          </a:p>
          <a:p>
            <a:pPr marL="742950" lvl="1" indent="-285750">
              <a:buFont typeface="Arial" panose="020B0604020202020204" pitchFamily="34" charset="0"/>
              <a:buChar char="•"/>
            </a:pPr>
            <a:r>
              <a:rPr lang="en-US" sz="2400" b="1" dirty="0">
                <a:latin typeface="+mj-lt"/>
              </a:rPr>
              <a:t>Room Selection Process:</a:t>
            </a:r>
            <a:r>
              <a:rPr lang="en-US" sz="2400" dirty="0">
                <a:latin typeface="+mj-lt"/>
              </a:rPr>
              <a:t> Manages the selection of available rooms, connecting directly to data stores that track room availability.</a:t>
            </a:r>
          </a:p>
          <a:p>
            <a:pPr marL="742950" lvl="1" indent="-285750">
              <a:buFont typeface="Arial" panose="020B0604020202020204" pitchFamily="34" charset="0"/>
              <a:buChar char="•"/>
            </a:pPr>
            <a:r>
              <a:rPr lang="en-US" sz="2400" b="1" dirty="0">
                <a:latin typeface="+mj-lt"/>
              </a:rPr>
              <a:t>Confirmation Process:</a:t>
            </a:r>
            <a:r>
              <a:rPr lang="en-US" sz="2400" dirty="0">
                <a:latin typeface="+mj-lt"/>
              </a:rPr>
              <a:t> Finalizes reservations by confirming details and updating relevant data stores.</a:t>
            </a:r>
          </a:p>
          <a:p>
            <a:pPr>
              <a:buFont typeface="Arial" panose="020B0604020202020204" pitchFamily="34" charset="0"/>
              <a:buChar char="•"/>
            </a:pPr>
            <a:r>
              <a:rPr lang="en-US" sz="2400" b="1" dirty="0">
                <a:latin typeface="+mj-lt"/>
              </a:rPr>
              <a:t> Connections to Data Stores:</a:t>
            </a:r>
            <a:r>
              <a:rPr lang="en-US" sz="2400" dirty="0">
                <a:latin typeface="+mj-lt"/>
              </a:rPr>
              <a:t> Each subprocess interacts with various data stores, ensuring that information is accurately recorded and accessible when needed.</a:t>
            </a:r>
          </a:p>
          <a:p>
            <a:pPr>
              <a:buFont typeface="Arial" panose="020B0604020202020204" pitchFamily="34" charset="0"/>
              <a:buChar char="•"/>
            </a:pPr>
            <a:r>
              <a:rPr lang="en-US" sz="2400" b="1" dirty="0">
                <a:latin typeface="+mj-lt"/>
              </a:rPr>
              <a:t> Understanding Specific Functions:</a:t>
            </a:r>
            <a:r>
              <a:rPr lang="en-US" sz="2400" dirty="0">
                <a:latin typeface="+mj-lt"/>
              </a:rPr>
              <a:t> This detailed level of DFD helps in understanding how individual components operate within the system, providing clarity on how specific tasks are performed and how data flows through each stage of the reservation process.</a:t>
            </a:r>
          </a:p>
        </p:txBody>
      </p:sp>
    </p:spTree>
    <p:extLst>
      <p:ext uri="{BB962C8B-B14F-4D97-AF65-F5344CB8AC3E}">
        <p14:creationId xmlns:p14="http://schemas.microsoft.com/office/powerpoint/2010/main" val="197421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object 7"/>
          <p:cNvSpPr txBox="1"/>
          <p:nvPr/>
        </p:nvSpPr>
        <p:spPr>
          <a:xfrm>
            <a:off x="98425" y="2173175"/>
            <a:ext cx="7359650" cy="1736373"/>
          </a:xfrm>
          <a:prstGeom prst="rect">
            <a:avLst/>
          </a:prstGeom>
        </p:spPr>
        <p:txBody>
          <a:bodyPr vert="horz" wrap="square" lIns="0" tIns="12700" rIns="0" bIns="0" rtlCol="0">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1. Discuss how the system development process changed from the traditional waterfall model to the newer adaptive software development methodologies.</a:t>
            </a:r>
            <a:endParaRPr lang="en-US" sz="2800" b="1" spc="-5" dirty="0">
              <a:effectLst/>
              <a:latin typeface="Times New Roman" panose="02020603050405020304" pitchFamily="18" charset="0"/>
              <a:ea typeface="Times New Roman" panose="02020603050405020304" pitchFamily="18" charset="0"/>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4105414"/>
            <a:ext cx="7556500" cy="4801314"/>
          </a:xfrm>
          <a:prstGeom prst="rect">
            <a:avLst/>
          </a:prstGeom>
          <a:noFill/>
        </p:spPr>
        <p:txBody>
          <a:bodyPr wrap="square">
            <a:spAutoFit/>
          </a:bodyPr>
          <a:lstStyle/>
          <a:p>
            <a:r>
              <a:rPr lang="en-US" dirty="0"/>
              <a:t>The system development process has undergone significant changes from the traditional Waterfall model to the newer adaptive software development methodologies, reflecting the evolving needs of software development in response to rapid technological advancements, changing market demands, and the need for greater flexibility and efficiency.</a:t>
            </a:r>
          </a:p>
          <a:p>
            <a:r>
              <a:rPr lang="en-US" b="1" dirty="0"/>
              <a:t>1. Traditional Waterfall Model</a:t>
            </a:r>
          </a:p>
          <a:p>
            <a:r>
              <a:rPr lang="en-US" dirty="0"/>
              <a:t>The Waterfall model, introduced in the 1970s, is a linear and sequential approach to software development. It follows a structured flow where each phase must be completed before the next one begins. The typical phases include:</a:t>
            </a:r>
          </a:p>
          <a:p>
            <a:pPr>
              <a:buFont typeface="+mj-lt"/>
              <a:buAutoNum type="arabicPeriod"/>
            </a:pPr>
            <a:r>
              <a:rPr lang="en-US" b="1" dirty="0"/>
              <a:t>Requirement Analysis</a:t>
            </a:r>
            <a:r>
              <a:rPr lang="en-US" dirty="0"/>
              <a:t>: Gathering and documenting requirements.</a:t>
            </a:r>
          </a:p>
          <a:p>
            <a:pPr>
              <a:buFont typeface="+mj-lt"/>
              <a:buAutoNum type="arabicPeriod"/>
            </a:pPr>
            <a:r>
              <a:rPr lang="en-US" b="1" dirty="0"/>
              <a:t>System Design</a:t>
            </a:r>
            <a:r>
              <a:rPr lang="en-US" dirty="0"/>
              <a:t>: Creating the architecture and design specifications.</a:t>
            </a:r>
          </a:p>
          <a:p>
            <a:pPr>
              <a:buFont typeface="+mj-lt"/>
              <a:buAutoNum type="arabicPeriod"/>
            </a:pPr>
            <a:r>
              <a:rPr lang="en-US" b="1" dirty="0"/>
              <a:t>Implementation</a:t>
            </a:r>
            <a:r>
              <a:rPr lang="en-US" dirty="0"/>
              <a:t>: Writing the actual code based on the design.</a:t>
            </a:r>
          </a:p>
          <a:p>
            <a:pPr>
              <a:buFont typeface="+mj-lt"/>
              <a:buAutoNum type="arabicPeriod"/>
            </a:pPr>
            <a:r>
              <a:rPr lang="en-US" b="1" dirty="0"/>
              <a:t>Testing</a:t>
            </a:r>
            <a:r>
              <a:rPr lang="en-US" dirty="0"/>
              <a:t>: Verifying that the system meets the requirements.</a:t>
            </a:r>
          </a:p>
          <a:p>
            <a:pPr>
              <a:buFont typeface="+mj-lt"/>
              <a:buAutoNum type="arabicPeriod"/>
            </a:pPr>
            <a:r>
              <a:rPr lang="en-US" b="1" dirty="0"/>
              <a:t>Deployment</a:t>
            </a:r>
            <a:r>
              <a:rPr lang="en-US" dirty="0"/>
              <a:t>: Delivering the system to the end-users.</a:t>
            </a:r>
          </a:p>
          <a:p>
            <a:pPr>
              <a:buFont typeface="+mj-lt"/>
              <a:buAutoNum type="arabicPeriod"/>
            </a:pPr>
            <a:r>
              <a:rPr lang="en-US" b="1" dirty="0"/>
              <a:t>Maintenance</a:t>
            </a:r>
            <a:r>
              <a:rPr lang="en-US" dirty="0"/>
              <a:t>: Ongoing support and updates.</a:t>
            </a:r>
          </a:p>
        </p:txBody>
      </p:sp>
    </p:spTree>
    <p:extLst>
      <p:ext uri="{BB962C8B-B14F-4D97-AF65-F5344CB8AC3E}">
        <p14:creationId xmlns:p14="http://schemas.microsoft.com/office/powerpoint/2010/main" val="10803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1981060"/>
            <a:ext cx="7552872" cy="8586966"/>
          </a:xfrm>
          <a:prstGeom prst="rect">
            <a:avLst/>
          </a:prstGeom>
          <a:noFill/>
        </p:spPr>
        <p:txBody>
          <a:bodyPr wrap="square">
            <a:spAutoFit/>
          </a:bodyPr>
          <a:lstStyle/>
          <a:p>
            <a:r>
              <a:rPr lang="en-US" sz="2300" b="1" dirty="0">
                <a:latin typeface="+mj-lt"/>
              </a:rPr>
              <a:t>Logical vs. Physical DFDs</a:t>
            </a:r>
          </a:p>
          <a:p>
            <a:pPr>
              <a:buFont typeface="Arial" panose="020B0604020202020204" pitchFamily="34" charset="0"/>
              <a:buChar char="•"/>
            </a:pPr>
            <a:r>
              <a:rPr lang="en-US" sz="2300" b="1" dirty="0">
                <a:latin typeface="+mj-lt"/>
              </a:rPr>
              <a:t>Title:</a:t>
            </a:r>
            <a:r>
              <a:rPr lang="en-US" sz="2300" dirty="0">
                <a:latin typeface="+mj-lt"/>
              </a:rPr>
              <a:t> Logical vs. Physical DFDs</a:t>
            </a:r>
          </a:p>
          <a:p>
            <a:r>
              <a:rPr lang="en-US" sz="2300" b="1" dirty="0">
                <a:latin typeface="+mj-lt"/>
              </a:rPr>
              <a:t>Content:</a:t>
            </a:r>
            <a:endParaRPr lang="en-US" sz="2300" dirty="0">
              <a:latin typeface="+mj-lt"/>
            </a:endParaRPr>
          </a:p>
          <a:p>
            <a:pPr>
              <a:buFont typeface="Arial" panose="020B0604020202020204" pitchFamily="34" charset="0"/>
              <a:buChar char="•"/>
            </a:pPr>
            <a:r>
              <a:rPr lang="en-US" sz="2300" b="1" dirty="0">
                <a:latin typeface="+mj-lt"/>
              </a:rPr>
              <a:t>Definitions:</a:t>
            </a:r>
            <a:endParaRPr lang="en-US" sz="2300" dirty="0">
              <a:latin typeface="+mj-lt"/>
            </a:endParaRPr>
          </a:p>
          <a:p>
            <a:pPr marL="742950" lvl="1" indent="-285750">
              <a:buFont typeface="Arial" panose="020B0604020202020204" pitchFamily="34" charset="0"/>
              <a:buChar char="•"/>
            </a:pPr>
            <a:r>
              <a:rPr lang="en-US" sz="2300" b="1" dirty="0">
                <a:latin typeface="+mj-lt"/>
              </a:rPr>
              <a:t>Logical DFDs:</a:t>
            </a:r>
            <a:r>
              <a:rPr lang="en-US" sz="2300" dirty="0">
                <a:latin typeface="+mj-lt"/>
              </a:rPr>
              <a:t> Focus on what the system must do, representing business activities and processes without considering how they will be implemented. These diagrams show the flow of information within a system at a conceptual level, focusing on the what.</a:t>
            </a:r>
          </a:p>
          <a:p>
            <a:pPr marL="742950" lvl="1" indent="-285750">
              <a:buFont typeface="Arial" panose="020B0604020202020204" pitchFamily="34" charset="0"/>
              <a:buChar char="•"/>
            </a:pPr>
            <a:r>
              <a:rPr lang="en-US" sz="2300" b="1" dirty="0">
                <a:latin typeface="+mj-lt"/>
              </a:rPr>
              <a:t>Physical DFDs:</a:t>
            </a:r>
            <a:r>
              <a:rPr lang="en-US" sz="2300" dirty="0">
                <a:latin typeface="+mj-lt"/>
              </a:rPr>
              <a:t> Focus on how the system is implemented, including hardware, software, files, and people involved. These diagrams detail the actual devices, programs, and manual procedures, focusing on the how.</a:t>
            </a:r>
          </a:p>
          <a:p>
            <a:pPr>
              <a:buFont typeface="Arial" panose="020B0604020202020204" pitchFamily="34" charset="0"/>
              <a:buChar char="•"/>
            </a:pPr>
            <a:r>
              <a:rPr lang="en-US" sz="2300" b="1" dirty="0">
                <a:latin typeface="+mj-lt"/>
              </a:rPr>
              <a:t>When to Use Each:</a:t>
            </a:r>
            <a:endParaRPr lang="en-US" sz="2300" dirty="0">
              <a:latin typeface="+mj-lt"/>
            </a:endParaRPr>
          </a:p>
          <a:p>
            <a:pPr marL="742950" lvl="1" indent="-285750">
              <a:buFont typeface="Arial" panose="020B0604020202020204" pitchFamily="34" charset="0"/>
              <a:buChar char="•"/>
            </a:pPr>
            <a:r>
              <a:rPr lang="en-US" sz="2300" b="1" dirty="0">
                <a:latin typeface="+mj-lt"/>
              </a:rPr>
              <a:t>Logical DFDs:</a:t>
            </a:r>
            <a:r>
              <a:rPr lang="en-US" sz="2300" dirty="0">
                <a:latin typeface="+mj-lt"/>
              </a:rPr>
              <a:t> Best used during the early stages of system design to understand the requirements and processes. Example: mapping out the steps in a customer order process without specifying the software or hardware used.</a:t>
            </a:r>
          </a:p>
          <a:p>
            <a:pPr marL="742950" lvl="1" indent="-285750">
              <a:buFont typeface="Arial" panose="020B0604020202020204" pitchFamily="34" charset="0"/>
              <a:buChar char="•"/>
            </a:pPr>
            <a:r>
              <a:rPr lang="en-US" sz="2300" b="1" dirty="0">
                <a:latin typeface="+mj-lt"/>
              </a:rPr>
              <a:t>Physical DFDs:</a:t>
            </a:r>
            <a:r>
              <a:rPr lang="en-US" sz="2300" dirty="0">
                <a:latin typeface="+mj-lt"/>
              </a:rPr>
              <a:t> Used in later stages of system design when determining how the system will be built. Example: detailing how a customer order is processed through specific software, databases, and hardware.</a:t>
            </a:r>
          </a:p>
        </p:txBody>
      </p:sp>
    </p:spTree>
    <p:extLst>
      <p:ext uri="{BB962C8B-B14F-4D97-AF65-F5344CB8AC3E}">
        <p14:creationId xmlns:p14="http://schemas.microsoft.com/office/powerpoint/2010/main" val="3559812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7478970"/>
          </a:xfrm>
          <a:prstGeom prst="rect">
            <a:avLst/>
          </a:prstGeom>
          <a:noFill/>
        </p:spPr>
        <p:txBody>
          <a:bodyPr wrap="square">
            <a:spAutoFit/>
          </a:bodyPr>
          <a:lstStyle/>
          <a:p>
            <a:r>
              <a:rPr lang="en-US" sz="2400" b="1" dirty="0">
                <a:latin typeface="+mj-lt"/>
              </a:rPr>
              <a:t>Best Practices and Rules for Creating DFDs</a:t>
            </a:r>
          </a:p>
          <a:p>
            <a:pPr>
              <a:buFont typeface="Arial" panose="020B0604020202020204" pitchFamily="34" charset="0"/>
              <a:buChar char="•"/>
            </a:pPr>
            <a:r>
              <a:rPr lang="en-US" sz="2400" b="1" dirty="0">
                <a:latin typeface="+mj-lt"/>
              </a:rPr>
              <a:t>Title:</a:t>
            </a:r>
            <a:r>
              <a:rPr lang="en-US" sz="2400" dirty="0">
                <a:latin typeface="+mj-lt"/>
              </a:rPr>
              <a:t> Best Practices for Creating DFDs</a:t>
            </a:r>
          </a:p>
          <a:p>
            <a:r>
              <a:rPr lang="en-US" sz="2400" b="1" dirty="0">
                <a:latin typeface="+mj-lt"/>
              </a:rPr>
              <a:t>Content:</a:t>
            </a:r>
            <a:endParaRPr lang="en-US" sz="2400" dirty="0">
              <a:latin typeface="+mj-lt"/>
            </a:endParaRPr>
          </a:p>
          <a:p>
            <a:pPr>
              <a:buFont typeface="Arial" panose="020B0604020202020204" pitchFamily="34" charset="0"/>
              <a:buChar char="•"/>
            </a:pPr>
            <a:r>
              <a:rPr lang="en-US" sz="2400" b="1" dirty="0">
                <a:latin typeface="+mj-lt"/>
              </a:rPr>
              <a:t> Key Rules and Tips:</a:t>
            </a:r>
            <a:endParaRPr lang="en-US" sz="2400" dirty="0">
              <a:latin typeface="+mj-lt"/>
            </a:endParaRPr>
          </a:p>
          <a:p>
            <a:pPr marL="742950" lvl="1" indent="-285750">
              <a:buFont typeface="Arial" panose="020B0604020202020204" pitchFamily="34" charset="0"/>
              <a:buChar char="•"/>
            </a:pPr>
            <a:r>
              <a:rPr lang="en-US" sz="2400" b="1" dirty="0">
                <a:latin typeface="+mj-lt"/>
              </a:rPr>
              <a:t>Ensure Inputs and Outputs:</a:t>
            </a:r>
            <a:r>
              <a:rPr lang="en-US" sz="2400" dirty="0">
                <a:latin typeface="+mj-lt"/>
              </a:rPr>
              <a:t> Each process in your DFD must have at least one input and one output to represent the flow of data accurately.</a:t>
            </a:r>
          </a:p>
          <a:p>
            <a:pPr marL="742950" lvl="1" indent="-285750">
              <a:buFont typeface="Arial" panose="020B0604020202020204" pitchFamily="34" charset="0"/>
              <a:buChar char="•"/>
            </a:pPr>
            <a:r>
              <a:rPr lang="en-US" sz="2400" b="1" dirty="0">
                <a:latin typeface="+mj-lt"/>
              </a:rPr>
              <a:t>Connect Data Stores to Processes:</a:t>
            </a:r>
            <a:r>
              <a:rPr lang="en-US" sz="2400" dirty="0">
                <a:latin typeface="+mj-lt"/>
              </a:rPr>
              <a:t> Data stores should always be connected to processes, not directly to other data stores or external entities, to maintain logical flow.</a:t>
            </a:r>
          </a:p>
          <a:p>
            <a:pPr marL="742950" lvl="1" indent="-285750">
              <a:buFont typeface="Arial" panose="020B0604020202020204" pitchFamily="34" charset="0"/>
              <a:buChar char="•"/>
            </a:pPr>
            <a:r>
              <a:rPr lang="en-US" sz="2400" b="1" dirty="0">
                <a:latin typeface="+mj-lt"/>
              </a:rPr>
              <a:t>Avoid Crossing Data Flows:</a:t>
            </a:r>
            <a:r>
              <a:rPr lang="en-US" sz="2400" dirty="0">
                <a:latin typeface="+mj-lt"/>
              </a:rPr>
              <a:t> Keep your DFD clear and easy to read by avoiding crossing data flow lines. If necessary, rearrange elements to minimize intersections.</a:t>
            </a:r>
          </a:p>
          <a:p>
            <a:pPr marL="742950" lvl="1" indent="-285750">
              <a:buFont typeface="Arial" panose="020B0604020202020204" pitchFamily="34" charset="0"/>
              <a:buChar char="•"/>
            </a:pPr>
            <a:r>
              <a:rPr lang="en-US" sz="2400" b="1" dirty="0">
                <a:latin typeface="+mj-lt"/>
              </a:rPr>
              <a:t>Consistency in Symbols and Notations:</a:t>
            </a:r>
            <a:r>
              <a:rPr lang="en-US" sz="2400" dirty="0">
                <a:latin typeface="+mj-lt"/>
              </a:rPr>
              <a:t> Use consistent symbols and notations throughout your DFD to avoid confusion. Stick to standardized symbols like circles for processes, rectangles for data stores, and arrows for data flows.</a:t>
            </a:r>
          </a:p>
        </p:txBody>
      </p:sp>
    </p:spTree>
    <p:extLst>
      <p:ext uri="{BB962C8B-B14F-4D97-AF65-F5344CB8AC3E}">
        <p14:creationId xmlns:p14="http://schemas.microsoft.com/office/powerpoint/2010/main" val="789201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8217634"/>
          </a:xfrm>
          <a:prstGeom prst="rect">
            <a:avLst/>
          </a:prstGeom>
          <a:noFill/>
        </p:spPr>
        <p:txBody>
          <a:bodyPr wrap="square">
            <a:spAutoFit/>
          </a:bodyPr>
          <a:lstStyle/>
          <a:p>
            <a:r>
              <a:rPr lang="en-US" sz="2400" b="1" dirty="0">
                <a:latin typeface="+mj-lt"/>
              </a:rPr>
              <a:t>Hands-On Exercise</a:t>
            </a:r>
          </a:p>
          <a:p>
            <a:pPr>
              <a:buFont typeface="Arial" panose="020B0604020202020204" pitchFamily="34" charset="0"/>
              <a:buChar char="•"/>
            </a:pPr>
            <a:r>
              <a:rPr lang="en-US" sz="2400" b="1" dirty="0">
                <a:latin typeface="+mj-lt"/>
              </a:rPr>
              <a:t>Title:</a:t>
            </a:r>
            <a:r>
              <a:rPr lang="en-US" sz="2400" dirty="0">
                <a:latin typeface="+mj-lt"/>
              </a:rPr>
              <a:t> Exercise: Create Your Own DFD</a:t>
            </a:r>
          </a:p>
          <a:p>
            <a:r>
              <a:rPr lang="en-US" sz="2400" b="1" dirty="0">
                <a:latin typeface="+mj-lt"/>
              </a:rPr>
              <a:t>Content:</a:t>
            </a:r>
            <a:endParaRPr lang="en-US" sz="2400" dirty="0">
              <a:latin typeface="+mj-lt"/>
            </a:endParaRPr>
          </a:p>
          <a:p>
            <a:pPr>
              <a:buFont typeface="Arial" panose="020B0604020202020204" pitchFamily="34" charset="0"/>
              <a:buChar char="•"/>
            </a:pPr>
            <a:r>
              <a:rPr lang="en-US" sz="2400" b="1" dirty="0">
                <a:latin typeface="+mj-lt"/>
              </a:rPr>
              <a:t>Assignment:</a:t>
            </a:r>
            <a:endParaRPr lang="en-US" sz="2400" dirty="0">
              <a:latin typeface="+mj-lt"/>
            </a:endParaRPr>
          </a:p>
          <a:p>
            <a:pPr marL="742950" lvl="1" indent="-285750">
              <a:buFont typeface="Arial" panose="020B0604020202020204" pitchFamily="34" charset="0"/>
              <a:buChar char="•"/>
            </a:pPr>
            <a:r>
              <a:rPr lang="en-US" sz="2400" dirty="0">
                <a:latin typeface="+mj-lt"/>
              </a:rPr>
              <a:t>Develop DFDs for the provided case studies: </a:t>
            </a:r>
            <a:r>
              <a:rPr lang="en-US" sz="2400" b="1" dirty="0">
                <a:latin typeface="+mj-lt"/>
              </a:rPr>
              <a:t>Video-Rental LTD</a:t>
            </a:r>
            <a:r>
              <a:rPr lang="en-US" sz="2400" dirty="0">
                <a:latin typeface="+mj-lt"/>
              </a:rPr>
              <a:t> and </a:t>
            </a:r>
            <a:r>
              <a:rPr lang="en-US" sz="2400" b="1" dirty="0">
                <a:latin typeface="+mj-lt"/>
              </a:rPr>
              <a:t>Estate Agency</a:t>
            </a:r>
            <a:r>
              <a:rPr lang="en-US" sz="2400" dirty="0">
                <a:latin typeface="+mj-lt"/>
              </a:rPr>
              <a:t>.</a:t>
            </a:r>
          </a:p>
          <a:p>
            <a:pPr>
              <a:buFont typeface="Arial" panose="020B0604020202020204" pitchFamily="34" charset="0"/>
              <a:buChar char="•"/>
            </a:pPr>
            <a:r>
              <a:rPr lang="en-US" sz="2400" b="1" dirty="0">
                <a:latin typeface="+mj-lt"/>
              </a:rPr>
              <a:t>Tools:</a:t>
            </a:r>
            <a:endParaRPr lang="en-US" sz="2400" dirty="0">
              <a:latin typeface="+mj-lt"/>
            </a:endParaRPr>
          </a:p>
          <a:p>
            <a:pPr marL="742950" lvl="1" indent="-285750">
              <a:buFont typeface="Arial" panose="020B0604020202020204" pitchFamily="34" charset="0"/>
              <a:buChar char="•"/>
            </a:pPr>
            <a:r>
              <a:rPr lang="en-US" sz="2400" dirty="0">
                <a:latin typeface="+mj-lt"/>
              </a:rPr>
              <a:t>Use tools like </a:t>
            </a:r>
            <a:r>
              <a:rPr lang="en-US" sz="2400" b="1" dirty="0">
                <a:latin typeface="+mj-lt"/>
              </a:rPr>
              <a:t>Lucid Charts</a:t>
            </a:r>
            <a:r>
              <a:rPr lang="en-US" sz="2400" dirty="0">
                <a:latin typeface="+mj-lt"/>
              </a:rPr>
              <a:t>, </a:t>
            </a:r>
            <a:r>
              <a:rPr lang="en-US" sz="2400" b="1" dirty="0" err="1">
                <a:latin typeface="+mj-lt"/>
              </a:rPr>
              <a:t>Io.draw</a:t>
            </a:r>
            <a:r>
              <a:rPr lang="en-US" sz="2400" dirty="0">
                <a:latin typeface="+mj-lt"/>
              </a:rPr>
              <a:t>, or </a:t>
            </a:r>
            <a:r>
              <a:rPr lang="en-US" sz="2400" b="1" dirty="0">
                <a:latin typeface="+mj-lt"/>
              </a:rPr>
              <a:t>Visual Paradigm Community Edition</a:t>
            </a:r>
            <a:r>
              <a:rPr lang="en-US" sz="2400" dirty="0">
                <a:latin typeface="+mj-lt"/>
              </a:rPr>
              <a:t> to create your diagrams.</a:t>
            </a:r>
          </a:p>
          <a:p>
            <a:pPr>
              <a:buFont typeface="Arial" panose="020B0604020202020204" pitchFamily="34" charset="0"/>
              <a:buChar char="•"/>
            </a:pPr>
            <a:r>
              <a:rPr lang="en-US" sz="2400" b="1" dirty="0">
                <a:latin typeface="+mj-lt"/>
              </a:rPr>
              <a:t>Case Studies Overview:</a:t>
            </a:r>
            <a:endParaRPr lang="en-US" sz="2400" dirty="0">
              <a:latin typeface="+mj-lt"/>
            </a:endParaRPr>
          </a:p>
          <a:p>
            <a:pPr marL="742950" lvl="1" indent="-285750">
              <a:buFont typeface="Arial" panose="020B0604020202020204" pitchFamily="34" charset="0"/>
              <a:buChar char="•"/>
            </a:pPr>
            <a:r>
              <a:rPr lang="en-US" sz="2400" b="1" dirty="0">
                <a:latin typeface="+mj-lt"/>
              </a:rPr>
              <a:t>Video-Rental LTD:</a:t>
            </a:r>
            <a:r>
              <a:rPr lang="en-US" sz="2400" dirty="0">
                <a:latin typeface="+mj-lt"/>
              </a:rPr>
              <a:t> Focus on mapping out the processes for customer registration, video rentals, returns, and inventory management.</a:t>
            </a:r>
          </a:p>
          <a:p>
            <a:pPr marL="742950" lvl="1" indent="-285750">
              <a:buFont typeface="Arial" panose="020B0604020202020204" pitchFamily="34" charset="0"/>
              <a:buChar char="•"/>
            </a:pPr>
            <a:r>
              <a:rPr lang="en-US" sz="2400" b="1" dirty="0">
                <a:latin typeface="+mj-lt"/>
              </a:rPr>
              <a:t>Estate Agency:</a:t>
            </a:r>
            <a:r>
              <a:rPr lang="en-US" sz="2400" dirty="0">
                <a:latin typeface="+mj-lt"/>
              </a:rPr>
              <a:t> Create DFDs covering processes such as property listings, client inquiries, viewings, and sales transactions.</a:t>
            </a:r>
          </a:p>
          <a:p>
            <a:pPr>
              <a:buFont typeface="Arial" panose="020B0604020202020204" pitchFamily="34" charset="0"/>
              <a:buChar char="•"/>
            </a:pPr>
            <a:r>
              <a:rPr lang="en-US" sz="2400" b="1" dirty="0">
                <a:latin typeface="+mj-lt"/>
              </a:rPr>
              <a:t>DFD Coverage:</a:t>
            </a:r>
            <a:endParaRPr lang="en-US" sz="2400" dirty="0">
              <a:latin typeface="+mj-lt"/>
            </a:endParaRPr>
          </a:p>
          <a:p>
            <a:pPr marL="742950" lvl="1" indent="-285750">
              <a:buFont typeface="Arial" panose="020B0604020202020204" pitchFamily="34" charset="0"/>
              <a:buChar char="•"/>
            </a:pPr>
            <a:r>
              <a:rPr lang="en-US" sz="2400" dirty="0">
                <a:latin typeface="+mj-lt"/>
              </a:rPr>
              <a:t>Ensure your DFDs include all key processes, data stores, external entities, and data flows relevant to the business operations described in the case studies.</a:t>
            </a:r>
          </a:p>
        </p:txBody>
      </p:sp>
    </p:spTree>
    <p:extLst>
      <p:ext uri="{BB962C8B-B14F-4D97-AF65-F5344CB8AC3E}">
        <p14:creationId xmlns:p14="http://schemas.microsoft.com/office/powerpoint/2010/main" val="10899474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114568"/>
            <a:ext cx="7552872" cy="8345041"/>
          </a:xfrm>
          <a:prstGeom prst="rect">
            <a:avLst/>
          </a:prstGeom>
          <a:noFill/>
        </p:spPr>
        <p:txBody>
          <a:bodyPr wrap="square">
            <a:spAutoFit/>
          </a:bodyPr>
          <a:lstStyle/>
          <a:p>
            <a:pPr>
              <a:lnSpc>
                <a:spcPct val="150000"/>
              </a:lnSpc>
            </a:pPr>
            <a:r>
              <a:rPr lang="en-US" sz="2400" dirty="0">
                <a:latin typeface="+mj-lt"/>
              </a:rPr>
              <a:t>A couple of short-video resources to help you create Data Flow Diagrams (DFDs):</a:t>
            </a:r>
          </a:p>
          <a:p>
            <a:pPr>
              <a:lnSpc>
                <a:spcPct val="150000"/>
              </a:lnSpc>
              <a:buFont typeface="+mj-lt"/>
              <a:buAutoNum type="arabicPeriod"/>
            </a:pPr>
            <a:r>
              <a:rPr lang="en-US" sz="2400" b="1" dirty="0">
                <a:latin typeface="+mj-lt"/>
                <a:hlinkClick r:id="rId3"/>
              </a:rPr>
              <a:t> EASY-HOW-TO Data Flow Diagram (DFD) Tutorial</a:t>
            </a:r>
            <a:r>
              <a:rPr lang="en-US" sz="2400" dirty="0">
                <a:latin typeface="+mj-lt"/>
              </a:rPr>
              <a:t> - This video provides a straightforward tutorial on how to create a DFD, covering the basics and making it accessible for beginners.</a:t>
            </a:r>
          </a:p>
          <a:p>
            <a:pPr>
              <a:lnSpc>
                <a:spcPct val="150000"/>
              </a:lnSpc>
              <a:buFont typeface="+mj-lt"/>
              <a:buAutoNum type="arabicPeriod"/>
            </a:pPr>
            <a:r>
              <a:rPr lang="en-US" sz="2400" b="1" dirty="0">
                <a:latin typeface="+mj-lt"/>
                <a:hlinkClick r:id="rId4"/>
              </a:rPr>
              <a:t> How to Draw a Data Flow Diagram</a:t>
            </a:r>
            <a:r>
              <a:rPr lang="en-US" sz="2400" dirty="0">
                <a:latin typeface="+mj-lt"/>
              </a:rPr>
              <a:t> - This video walks through the steps to draw a DFD, explaining each part of the process and offering practical tips.</a:t>
            </a:r>
          </a:p>
          <a:p>
            <a:pPr>
              <a:lnSpc>
                <a:spcPct val="150000"/>
              </a:lnSpc>
              <a:buFont typeface="+mj-lt"/>
              <a:buAutoNum type="arabicPeriod"/>
            </a:pPr>
            <a:r>
              <a:rPr lang="en-US" sz="2400" b="1" dirty="0">
                <a:latin typeface="+mj-lt"/>
                <a:hlinkClick r:id="rId5"/>
              </a:rPr>
              <a:t> Data Flow Diagram EXAMPLE</a:t>
            </a:r>
            <a:r>
              <a:rPr lang="en-US" sz="2400" dirty="0">
                <a:latin typeface="+mj-lt"/>
              </a:rPr>
              <a:t> - This video gives an example of how to create a DFD, which can be helpful for visual learners who want to see the process in action.</a:t>
            </a:r>
          </a:p>
          <a:p>
            <a:pPr>
              <a:lnSpc>
                <a:spcPct val="150000"/>
              </a:lnSpc>
            </a:pPr>
            <a:r>
              <a:rPr lang="en-US" sz="2400" dirty="0">
                <a:latin typeface="+mj-lt"/>
              </a:rPr>
              <a:t>These resources should help you get a clear understanding of how to approach your DFD assignments for the Video-Rental LTD and Estate Agency case studies.</a:t>
            </a:r>
          </a:p>
        </p:txBody>
      </p:sp>
    </p:spTree>
    <p:extLst>
      <p:ext uri="{BB962C8B-B14F-4D97-AF65-F5344CB8AC3E}">
        <p14:creationId xmlns:p14="http://schemas.microsoft.com/office/powerpoint/2010/main" val="552484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7478970"/>
          </a:xfrm>
          <a:prstGeom prst="rect">
            <a:avLst/>
          </a:prstGeom>
          <a:noFill/>
        </p:spPr>
        <p:txBody>
          <a:bodyPr wrap="square">
            <a:spAutoFit/>
          </a:bodyPr>
          <a:lstStyle/>
          <a:p>
            <a:r>
              <a:rPr lang="en-US" sz="2400" b="1" dirty="0">
                <a:latin typeface="+mj-lt"/>
              </a:rPr>
              <a:t>Title:</a:t>
            </a:r>
            <a:r>
              <a:rPr lang="en-US" sz="2400" dirty="0">
                <a:latin typeface="+mj-lt"/>
              </a:rPr>
              <a:t> Summary and Questions</a:t>
            </a:r>
          </a:p>
          <a:p>
            <a:r>
              <a:rPr lang="en-US" sz="2400" b="1" dirty="0">
                <a:latin typeface="+mj-lt"/>
              </a:rPr>
              <a:t>Content:</a:t>
            </a:r>
            <a:endParaRPr lang="en-US" sz="2400" dirty="0">
              <a:latin typeface="+mj-lt"/>
            </a:endParaRPr>
          </a:p>
          <a:p>
            <a:pPr>
              <a:buFont typeface="Arial" panose="020B0604020202020204" pitchFamily="34" charset="0"/>
              <a:buChar char="•"/>
            </a:pPr>
            <a:r>
              <a:rPr lang="en-US" sz="2400" b="1" dirty="0">
                <a:latin typeface="+mj-lt"/>
              </a:rPr>
              <a:t> Recap of Key Points:</a:t>
            </a:r>
            <a:endParaRPr lang="en-US" sz="2400" dirty="0">
              <a:latin typeface="+mj-lt"/>
            </a:endParaRPr>
          </a:p>
          <a:p>
            <a:pPr marL="742950" lvl="1" indent="-285750">
              <a:buFont typeface="Arial" panose="020B0604020202020204" pitchFamily="34" charset="0"/>
              <a:buChar char="•"/>
            </a:pPr>
            <a:r>
              <a:rPr lang="en-US" sz="2400" b="1" dirty="0">
                <a:latin typeface="+mj-lt"/>
              </a:rPr>
              <a:t>What a DFD Is:</a:t>
            </a:r>
            <a:r>
              <a:rPr lang="en-US" sz="2400" dirty="0">
                <a:latin typeface="+mj-lt"/>
              </a:rPr>
              <a:t> A Data Flow Diagram (DFD) is a visual representation that illustrates how data moves through a system, highlighting the processes, data stores, external entities, and data flows.</a:t>
            </a:r>
          </a:p>
          <a:p>
            <a:pPr marL="742950" lvl="1" indent="-285750">
              <a:buFont typeface="Arial" panose="020B0604020202020204" pitchFamily="34" charset="0"/>
              <a:buChar char="•"/>
            </a:pPr>
            <a:r>
              <a:rPr lang="en-US" sz="2400" b="1" dirty="0">
                <a:latin typeface="+mj-lt"/>
              </a:rPr>
              <a:t>Symbols and Notations:</a:t>
            </a:r>
            <a:r>
              <a:rPr lang="en-US" sz="2400" dirty="0">
                <a:latin typeface="+mj-lt"/>
              </a:rPr>
              <a:t> We discussed the key symbols (e.g., process, data store, external entity, data flow) and the differences between common notations like Yourdon-Coad and </a:t>
            </a:r>
            <a:r>
              <a:rPr lang="en-US" sz="2400" dirty="0" err="1">
                <a:latin typeface="+mj-lt"/>
              </a:rPr>
              <a:t>Gane</a:t>
            </a:r>
            <a:r>
              <a:rPr lang="en-US" sz="2400" dirty="0">
                <a:latin typeface="+mj-lt"/>
              </a:rPr>
              <a:t>-Sarson.</a:t>
            </a:r>
          </a:p>
          <a:p>
            <a:pPr marL="742950" lvl="1" indent="-285750">
              <a:buFont typeface="Arial" panose="020B0604020202020204" pitchFamily="34" charset="0"/>
              <a:buChar char="•"/>
            </a:pPr>
            <a:r>
              <a:rPr lang="en-US" sz="2400" b="1" dirty="0">
                <a:latin typeface="+mj-lt"/>
              </a:rPr>
              <a:t>Levels and Layers:</a:t>
            </a:r>
            <a:r>
              <a:rPr lang="en-US" sz="2400" dirty="0">
                <a:latin typeface="+mj-lt"/>
              </a:rPr>
              <a:t> DFDs can range from high-level overviews (Context Diagrams/Level 0) to more detailed breakdowns (Level 1 and beyond), each providing a deeper understanding of system components.</a:t>
            </a:r>
          </a:p>
          <a:p>
            <a:pPr marL="742950" lvl="1" indent="-285750">
              <a:buFont typeface="Arial" panose="020B0604020202020204" pitchFamily="34" charset="0"/>
              <a:buChar char="•"/>
            </a:pPr>
            <a:r>
              <a:rPr lang="en-US" sz="2400" b="1" dirty="0">
                <a:latin typeface="+mj-lt"/>
              </a:rPr>
              <a:t>Practical Applications:</a:t>
            </a:r>
            <a:r>
              <a:rPr lang="en-US" sz="2400" dirty="0">
                <a:latin typeface="+mj-lt"/>
              </a:rPr>
              <a:t> DFDs are widely used in both business analysis and software engineering to map out and optimize systems, making complex processes easier to understand and implement.</a:t>
            </a:r>
          </a:p>
        </p:txBody>
      </p:sp>
    </p:spTree>
    <p:extLst>
      <p:ext uri="{BB962C8B-B14F-4D97-AF65-F5344CB8AC3E}">
        <p14:creationId xmlns:p14="http://schemas.microsoft.com/office/powerpoint/2010/main" val="4147548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7" name="TextBox 6">
            <a:extLst>
              <a:ext uri="{FF2B5EF4-FFF2-40B4-BE49-F238E27FC236}">
                <a16:creationId xmlns:a16="http://schemas.microsoft.com/office/drawing/2014/main" id="{BD04A7D7-CD4D-E8C6-6CA9-623CF29ABA21}"/>
              </a:ext>
            </a:extLst>
          </p:cNvPr>
          <p:cNvSpPr txBox="1"/>
          <p:nvPr/>
        </p:nvSpPr>
        <p:spPr>
          <a:xfrm>
            <a:off x="3628" y="2374900"/>
            <a:ext cx="7552872" cy="6370975"/>
          </a:xfrm>
          <a:prstGeom prst="rect">
            <a:avLst/>
          </a:prstGeom>
          <a:noFill/>
        </p:spPr>
        <p:txBody>
          <a:bodyPr wrap="square">
            <a:spAutoFit/>
          </a:bodyPr>
          <a:lstStyle/>
          <a:p>
            <a:pPr>
              <a:buFont typeface="Arial" panose="020B0604020202020204" pitchFamily="34" charset="0"/>
              <a:buChar char="•"/>
            </a:pPr>
            <a:r>
              <a:rPr lang="en-US" sz="2400" b="1" dirty="0">
                <a:latin typeface="+mj-lt"/>
              </a:rPr>
              <a:t> Q&amp;A:</a:t>
            </a:r>
            <a:endParaRPr lang="en-US" sz="2400" dirty="0">
              <a:latin typeface="+mj-lt"/>
            </a:endParaRPr>
          </a:p>
          <a:p>
            <a:pPr marL="742950" lvl="1" indent="-285750">
              <a:buFont typeface="Arial" panose="020B0604020202020204" pitchFamily="34" charset="0"/>
              <a:buChar char="•"/>
            </a:pPr>
            <a:r>
              <a:rPr lang="en-US" sz="2400" dirty="0">
                <a:latin typeface="+mj-lt"/>
              </a:rPr>
              <a:t>Please reach out for any questions to clarify concepts or address any uncertainties.</a:t>
            </a:r>
          </a:p>
          <a:p>
            <a:pPr>
              <a:buFont typeface="Arial" panose="020B0604020202020204" pitchFamily="34" charset="0"/>
              <a:buChar char="•"/>
            </a:pPr>
            <a:r>
              <a:rPr lang="en-US" sz="2400" b="1" dirty="0">
                <a:latin typeface="+mj-lt"/>
              </a:rPr>
              <a:t> Conclusion:</a:t>
            </a:r>
            <a:endParaRPr lang="en-US" sz="2400" dirty="0">
              <a:latin typeface="+mj-lt"/>
            </a:endParaRPr>
          </a:p>
          <a:p>
            <a:pPr marL="742950" lvl="1" indent="-285750">
              <a:buFont typeface="Arial" panose="020B0604020202020204" pitchFamily="34" charset="0"/>
              <a:buChar char="•"/>
            </a:pPr>
            <a:r>
              <a:rPr lang="en-US" sz="2400" dirty="0">
                <a:latin typeface="+mj-lt"/>
              </a:rPr>
              <a:t>This step-by-step guide is designed to help you understand DFDs effectively by focusing on the most crucial aspects of the concept. Using visual aids and hands-on exercises reinforces learning, making the topic more accessible and engaging for you. The images provided serve as excellent examples to differentiate notations and levels, ensuring you grasp the material effectively.</a:t>
            </a:r>
          </a:p>
          <a:p>
            <a:endParaRPr lang="en-US" sz="2400" dirty="0">
              <a:latin typeface="+mj-lt"/>
            </a:endParaRPr>
          </a:p>
          <a:p>
            <a:r>
              <a:rPr lang="en-US" sz="2400" dirty="0">
                <a:latin typeface="+mj-lt"/>
              </a:rPr>
              <a:t>This summary should help wrap up the lesson and provide you with a comprehensive understanding of DFDs, along with an opportunity to ask questions and solidify your knowledge.</a:t>
            </a:r>
          </a:p>
        </p:txBody>
      </p:sp>
    </p:spTree>
    <p:extLst>
      <p:ext uri="{BB962C8B-B14F-4D97-AF65-F5344CB8AC3E}">
        <p14:creationId xmlns:p14="http://schemas.microsoft.com/office/powerpoint/2010/main" val="3920950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2">
            <a:extLst>
              <a:ext uri="{FF2B5EF4-FFF2-40B4-BE49-F238E27FC236}">
                <a16:creationId xmlns:a16="http://schemas.microsoft.com/office/drawing/2014/main" id="{76F7BEC5-7392-0F82-3721-B00192F205BE}"/>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Text Box 3">
            <a:extLst>
              <a:ext uri="{FF2B5EF4-FFF2-40B4-BE49-F238E27FC236}">
                <a16:creationId xmlns:a16="http://schemas.microsoft.com/office/drawing/2014/main" id="{C7095598-3ED7-1643-950E-EE8FC1BB0857}"/>
              </a:ext>
            </a:extLst>
          </p:cNvPr>
          <p:cNvSpPr txBox="1">
            <a:spLocks noChangeArrowheads="1"/>
          </p:cNvSpPr>
          <p:nvPr/>
        </p:nvSpPr>
        <p:spPr bwMode="auto">
          <a:xfrm>
            <a:off x="0" y="3646488"/>
            <a:ext cx="7556500" cy="1236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a:p>
            <a:pPr algn="ctr" eaLnBrk="1" hangingPunct="1">
              <a:spcBef>
                <a:spcPct val="50000"/>
              </a:spcBef>
            </a:pPr>
            <a:r>
              <a:rPr lang="en-US" altLang="en-US" sz="2975"/>
              <a:t>Lemonade Stand Example</a:t>
            </a:r>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a:extLst>
              <a:ext uri="{FF2B5EF4-FFF2-40B4-BE49-F238E27FC236}">
                <a16:creationId xmlns:a16="http://schemas.microsoft.com/office/drawing/2014/main" id="{CA6DF815-3B4E-5577-7725-E18D5CBC10D0}"/>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5122" name="Text Box 3">
            <a:extLst>
              <a:ext uri="{FF2B5EF4-FFF2-40B4-BE49-F238E27FC236}">
                <a16:creationId xmlns:a16="http://schemas.microsoft.com/office/drawing/2014/main" id="{EB265B60-5626-045E-7D4C-5423BAF3F645}"/>
              </a:ext>
            </a:extLst>
          </p:cNvPr>
          <p:cNvSpPr txBox="1">
            <a:spLocks noChangeArrowheads="1"/>
          </p:cNvSpPr>
          <p:nvPr/>
        </p:nvSpPr>
        <p:spPr bwMode="auto">
          <a:xfrm>
            <a:off x="2770717" y="3268663"/>
            <a:ext cx="478578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t>Steps:</a:t>
            </a:r>
          </a:p>
        </p:txBody>
      </p:sp>
      <p:sp>
        <p:nvSpPr>
          <p:cNvPr id="5123" name="Line 4">
            <a:extLst>
              <a:ext uri="{FF2B5EF4-FFF2-40B4-BE49-F238E27FC236}">
                <a16:creationId xmlns:a16="http://schemas.microsoft.com/office/drawing/2014/main" id="{D8586F74-68C5-805E-80FB-9C84D6B73B17}"/>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5124" name="Text Box 5">
            <a:extLst>
              <a:ext uri="{FF2B5EF4-FFF2-40B4-BE49-F238E27FC236}">
                <a16:creationId xmlns:a16="http://schemas.microsoft.com/office/drawing/2014/main" id="{A9121AB2-3A59-E08E-997C-F69E34936308}"/>
              </a:ext>
            </a:extLst>
          </p:cNvPr>
          <p:cNvSpPr txBox="1">
            <a:spLocks noChangeArrowheads="1"/>
          </p:cNvSpPr>
          <p:nvPr/>
        </p:nvSpPr>
        <p:spPr bwMode="auto">
          <a:xfrm>
            <a:off x="2833687" y="3709458"/>
            <a:ext cx="4722813" cy="32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endParaRPr lang="en-US" altLang="ko-KR" sz="1653">
              <a:ea typeface="굴림" panose="020B0503020000020004" pitchFamily="34" charset="-127"/>
            </a:endParaRPr>
          </a:p>
          <a:p>
            <a:pPr lvl="1" eaLnBrk="1" hangingPunct="1">
              <a:spcBef>
                <a:spcPct val="50000"/>
              </a:spcBef>
              <a:buFontTx/>
              <a:buChar char="•"/>
            </a:pPr>
            <a:r>
              <a:rPr lang="en-US" altLang="ko-KR" sz="1653">
                <a:ea typeface="굴림" panose="020B0503020000020004" pitchFamily="34" charset="-127"/>
              </a:rPr>
              <a:t>Old way: no Use-Case Diagram</a:t>
            </a:r>
          </a:p>
          <a:p>
            <a:pPr lvl="1" eaLnBrk="1" hangingPunct="1">
              <a:spcBef>
                <a:spcPct val="50000"/>
              </a:spcBef>
              <a:buFontTx/>
              <a:buChar char="•"/>
            </a:pPr>
            <a:r>
              <a:rPr lang="en-US" altLang="ko-KR" sz="1653">
                <a:ea typeface="굴림" panose="020B0503020000020004" pitchFamily="34" charset="-127"/>
              </a:rPr>
              <a:t>New way: use Use-Case Diagram</a:t>
            </a:r>
            <a:endParaRPr lang="en-US" altLang="en-US" sz="1653"/>
          </a:p>
          <a:p>
            <a:pPr eaLnBrk="1" hangingPunct="1">
              <a:spcBef>
                <a:spcPct val="50000"/>
              </a:spcBef>
              <a:buFontTx/>
              <a:buAutoNum type="arabicPeriod"/>
            </a:pPr>
            <a:r>
              <a:rPr lang="en-US" altLang="en-US" sz="1653"/>
              <a:t>Construct Context Level DFD</a:t>
            </a:r>
            <a:br>
              <a:rPr lang="en-US" altLang="en-US" sz="1653"/>
            </a:br>
            <a:r>
              <a:rPr lang="en-US" altLang="en-US" sz="1653"/>
              <a:t>(identifies sources and sink)</a:t>
            </a:r>
          </a:p>
          <a:p>
            <a:pPr eaLnBrk="1" hangingPunct="1">
              <a:spcBef>
                <a:spcPct val="50000"/>
              </a:spcBef>
              <a:buFontTx/>
              <a:buAutoNum type="arabicPeriod"/>
            </a:pPr>
            <a:r>
              <a:rPr lang="en-US" altLang="en-US" sz="1653"/>
              <a:t>Construct Level 0 DFD </a:t>
            </a:r>
            <a:br>
              <a:rPr lang="en-US" altLang="en-US" sz="1653"/>
            </a:br>
            <a:r>
              <a:rPr lang="en-US" altLang="en-US" sz="1653"/>
              <a:t>(identifies manageable sub processes )</a:t>
            </a:r>
          </a:p>
          <a:p>
            <a:pPr eaLnBrk="1" hangingPunct="1">
              <a:spcBef>
                <a:spcPct val="50000"/>
              </a:spcBef>
              <a:buFontTx/>
              <a:buAutoNum type="arabicPeriod"/>
            </a:pPr>
            <a:r>
              <a:rPr lang="en-US" altLang="en-US" sz="1653"/>
              <a:t>Construct Level 1- n DFD </a:t>
            </a:r>
            <a:br>
              <a:rPr lang="en-US" altLang="en-US" sz="1653"/>
            </a:br>
            <a:r>
              <a:rPr lang="en-US" altLang="en-US" sz="1653"/>
              <a:t>(identifies actual data flows and data stores )</a:t>
            </a:r>
          </a:p>
        </p:txBody>
      </p:sp>
      <p:sp>
        <p:nvSpPr>
          <p:cNvPr id="5125" name="Text Box 6">
            <a:extLst>
              <a:ext uri="{FF2B5EF4-FFF2-40B4-BE49-F238E27FC236}">
                <a16:creationId xmlns:a16="http://schemas.microsoft.com/office/drawing/2014/main" id="{53D750FB-2B6A-F4FE-53B0-53EBF007205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5126" name="Picture 7">
            <a:extLst>
              <a:ext uri="{FF2B5EF4-FFF2-40B4-BE49-F238E27FC236}">
                <a16:creationId xmlns:a16="http://schemas.microsoft.com/office/drawing/2014/main" id="{92976CCC-0F3D-427A-40F4-0016A1929CA8}"/>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8">
            <a:extLst>
              <a:ext uri="{FF2B5EF4-FFF2-40B4-BE49-F238E27FC236}">
                <a16:creationId xmlns:a16="http://schemas.microsoft.com/office/drawing/2014/main" id="{675D8B8D-C46A-0D84-1503-08AF899DC260}"/>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The operations of a simple lemonade stand will be used to demonstrate the creation of dataflow diagrams.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2">
            <a:extLst>
              <a:ext uri="{FF2B5EF4-FFF2-40B4-BE49-F238E27FC236}">
                <a16:creationId xmlns:a16="http://schemas.microsoft.com/office/drawing/2014/main" id="{47CD24D6-8AFB-B2E7-FD9D-5CF0F33CBF11}"/>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6146" name="Line 3">
            <a:extLst>
              <a:ext uri="{FF2B5EF4-FFF2-40B4-BE49-F238E27FC236}">
                <a16:creationId xmlns:a16="http://schemas.microsoft.com/office/drawing/2014/main" id="{2843FDB2-7DDC-2EA2-3D41-127AA3A0E29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6147" name="Text Box 4">
            <a:extLst>
              <a:ext uri="{FF2B5EF4-FFF2-40B4-BE49-F238E27FC236}">
                <a16:creationId xmlns:a16="http://schemas.microsoft.com/office/drawing/2014/main" id="{91BE4C20-2FA5-04B8-EE0D-8A8C9531163F}"/>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
        <p:nvSpPr>
          <p:cNvPr id="6148" name="Text Box 5">
            <a:extLst>
              <a:ext uri="{FF2B5EF4-FFF2-40B4-BE49-F238E27FC236}">
                <a16:creationId xmlns:a16="http://schemas.microsoft.com/office/drawing/2014/main" id="{51E86397-042C-AD5F-2F05-B22B4ACA8F2E}"/>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6149" name="Picture 6">
            <a:extLst>
              <a:ext uri="{FF2B5EF4-FFF2-40B4-BE49-F238E27FC236}">
                <a16:creationId xmlns:a16="http://schemas.microsoft.com/office/drawing/2014/main" id="{3EF78068-6638-96B7-2435-CD47B2D94FCC}"/>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7">
            <a:extLst>
              <a:ext uri="{FF2B5EF4-FFF2-40B4-BE49-F238E27FC236}">
                <a16:creationId xmlns:a16="http://schemas.microsoft.com/office/drawing/2014/main" id="{9B08890A-A955-32DA-201B-4AB4569832F1}"/>
              </a:ext>
            </a:extLst>
          </p:cNvPr>
          <p:cNvSpPr txBox="1">
            <a:spLocks noChangeArrowheads="1"/>
          </p:cNvSpPr>
          <p:nvPr/>
        </p:nvSpPr>
        <p:spPr bwMode="auto">
          <a:xfrm>
            <a:off x="188913" y="3709458"/>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Think through the activities that take place at a lemonade stand.</a:t>
            </a:r>
          </a:p>
        </p:txBody>
      </p:sp>
      <p:sp>
        <p:nvSpPr>
          <p:cNvPr id="6151" name="Text Box 8">
            <a:extLst>
              <a:ext uri="{FF2B5EF4-FFF2-40B4-BE49-F238E27FC236}">
                <a16:creationId xmlns:a16="http://schemas.microsoft.com/office/drawing/2014/main" id="{509C0014-9781-C98E-D5AF-A7120FE1A4F8}"/>
              </a:ext>
            </a:extLst>
          </p:cNvPr>
          <p:cNvSpPr txBox="1">
            <a:spLocks noChangeArrowheads="1"/>
          </p:cNvSpPr>
          <p:nvPr/>
        </p:nvSpPr>
        <p:spPr bwMode="auto">
          <a:xfrm>
            <a:off x="3274483" y="4591050"/>
            <a:ext cx="2959629" cy="161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endParaRPr lang="en-US" altLang="en-US" sz="1653"/>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2">
            <a:extLst>
              <a:ext uri="{FF2B5EF4-FFF2-40B4-BE49-F238E27FC236}">
                <a16:creationId xmlns:a16="http://schemas.microsoft.com/office/drawing/2014/main" id="{8D952655-38C9-CC3C-14C0-4E107DDAA3B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7170" name="Line 3">
            <a:extLst>
              <a:ext uri="{FF2B5EF4-FFF2-40B4-BE49-F238E27FC236}">
                <a16:creationId xmlns:a16="http://schemas.microsoft.com/office/drawing/2014/main" id="{E7768CC6-874B-98A3-120C-B43297F2B6D2}"/>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7171" name="Text Box 4">
            <a:extLst>
              <a:ext uri="{FF2B5EF4-FFF2-40B4-BE49-F238E27FC236}">
                <a16:creationId xmlns:a16="http://schemas.microsoft.com/office/drawing/2014/main" id="{1890E694-8032-B91C-83C9-90E496E216B1}"/>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7172" name="Picture 5">
            <a:extLst>
              <a:ext uri="{FF2B5EF4-FFF2-40B4-BE49-F238E27FC236}">
                <a16:creationId xmlns:a16="http://schemas.microsoft.com/office/drawing/2014/main" id="{23946399-EC81-FB02-4AAD-C9AB88DAF47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a:extLst>
              <a:ext uri="{FF2B5EF4-FFF2-40B4-BE49-F238E27FC236}">
                <a16:creationId xmlns:a16="http://schemas.microsoft.com/office/drawing/2014/main" id="{B9AB0708-2F22-CDD9-DD4D-26F38FF5399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Also think of the additional activities needed to support the basic activities.</a:t>
            </a:r>
          </a:p>
        </p:txBody>
      </p:sp>
      <p:sp>
        <p:nvSpPr>
          <p:cNvPr id="7174" name="Text Box 7">
            <a:extLst>
              <a:ext uri="{FF2B5EF4-FFF2-40B4-BE49-F238E27FC236}">
                <a16:creationId xmlns:a16="http://schemas.microsoft.com/office/drawing/2014/main" id="{3458D911-9C2E-F7ED-8E0B-300806B345BF}"/>
              </a:ext>
            </a:extLst>
          </p:cNvPr>
          <p:cNvSpPr txBox="1">
            <a:spLocks noChangeArrowheads="1"/>
          </p:cNvSpPr>
          <p:nvPr/>
        </p:nvSpPr>
        <p:spPr bwMode="auto">
          <a:xfrm>
            <a:off x="3274483" y="4591050"/>
            <a:ext cx="2959629" cy="2381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r>
              <a:rPr lang="en-US" altLang="en-US" sz="1653"/>
              <a:t>Produce Product</a:t>
            </a:r>
          </a:p>
          <a:p>
            <a:pPr eaLnBrk="1" hangingPunct="1"/>
            <a:r>
              <a:rPr lang="en-US" altLang="en-US" sz="1653"/>
              <a:t>Store Product</a:t>
            </a:r>
          </a:p>
          <a:p>
            <a:pPr eaLnBrk="1" hangingPunct="1"/>
            <a:r>
              <a:rPr lang="en-US" altLang="en-US" sz="1653"/>
              <a:t>Order Raw Materials</a:t>
            </a:r>
          </a:p>
          <a:p>
            <a:pPr eaLnBrk="1" hangingPunct="1"/>
            <a:r>
              <a:rPr lang="en-US" altLang="en-US" sz="1653"/>
              <a:t>Pay for Raw Materials</a:t>
            </a:r>
          </a:p>
          <a:p>
            <a:pPr eaLnBrk="1" hangingPunct="1"/>
            <a:r>
              <a:rPr lang="en-US" altLang="en-US" sz="1653"/>
              <a:t>Pay for Labor</a:t>
            </a:r>
          </a:p>
          <a:p>
            <a:pPr eaLnBrk="1" hangingPunct="1"/>
            <a:endParaRPr lang="en-US" altLang="en-US" sz="1653"/>
          </a:p>
        </p:txBody>
      </p:sp>
      <p:sp>
        <p:nvSpPr>
          <p:cNvPr id="7175" name="Text Box 8">
            <a:extLst>
              <a:ext uri="{FF2B5EF4-FFF2-40B4-BE49-F238E27FC236}">
                <a16:creationId xmlns:a16="http://schemas.microsoft.com/office/drawing/2014/main" id="{185E4DBB-701C-8E83-AD8A-CCC873CB31C5}"/>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object 7"/>
          <p:cNvSpPr txBox="1"/>
          <p:nvPr/>
        </p:nvSpPr>
        <p:spPr>
          <a:xfrm>
            <a:off x="98425" y="2173175"/>
            <a:ext cx="7359650" cy="1736373"/>
          </a:xfrm>
          <a:prstGeom prst="rect">
            <a:avLst/>
          </a:prstGeom>
        </p:spPr>
        <p:txBody>
          <a:bodyPr vert="horz" wrap="square" lIns="0" tIns="12700" rIns="0" bIns="0" rtlCol="0">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1. Discuss how the system development process changed from the traditional waterfall model to the newer adaptive software development methodologies.</a:t>
            </a:r>
            <a:endParaRPr lang="en-US" sz="2800" b="1" spc="-5" dirty="0">
              <a:effectLst/>
              <a:latin typeface="Times New Roman" panose="02020603050405020304" pitchFamily="18" charset="0"/>
              <a:ea typeface="Times New Roman" panose="02020603050405020304" pitchFamily="18" charset="0"/>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4105414"/>
            <a:ext cx="7556500" cy="4801314"/>
          </a:xfrm>
          <a:prstGeom prst="rect">
            <a:avLst/>
          </a:prstGeom>
          <a:noFill/>
        </p:spPr>
        <p:txBody>
          <a:bodyPr wrap="square">
            <a:spAutoFit/>
          </a:bodyPr>
          <a:lstStyle/>
          <a:p>
            <a:r>
              <a:rPr lang="en-US" b="1" dirty="0"/>
              <a:t>Key Characteristics:</a:t>
            </a:r>
            <a:endParaRPr lang="en-US" dirty="0"/>
          </a:p>
          <a:p>
            <a:r>
              <a:rPr lang="en-US" b="1" dirty="0"/>
              <a:t>Linear Process</a:t>
            </a:r>
            <a:r>
              <a:rPr lang="en-US" dirty="0"/>
              <a:t>: Each phase must be completed before moving on to the next.</a:t>
            </a:r>
          </a:p>
          <a:p>
            <a:r>
              <a:rPr lang="en-US" b="1" dirty="0"/>
              <a:t>Document-Driven</a:t>
            </a:r>
            <a:r>
              <a:rPr lang="en-US" dirty="0"/>
              <a:t>: Extensive documentation is created at each phase.</a:t>
            </a:r>
          </a:p>
          <a:p>
            <a:r>
              <a:rPr lang="en-US" b="1" dirty="0"/>
              <a:t>Little Flexibility</a:t>
            </a:r>
            <a:r>
              <a:rPr lang="en-US" dirty="0"/>
              <a:t>: Changes in requirements or design after a phase is completed are difficult and costly to implement.</a:t>
            </a:r>
          </a:p>
          <a:p>
            <a:r>
              <a:rPr lang="en-US" b="1" dirty="0"/>
              <a:t>Predictable and Controlled</a:t>
            </a:r>
            <a:r>
              <a:rPr lang="en-US" dirty="0"/>
              <a:t>: Emphasizes upfront planning and clear milestones.</a:t>
            </a:r>
          </a:p>
          <a:p>
            <a:r>
              <a:rPr lang="en-US" b="1" dirty="0"/>
              <a:t>Challenges of the Waterfall Model:</a:t>
            </a:r>
            <a:endParaRPr lang="en-US" dirty="0"/>
          </a:p>
          <a:p>
            <a:r>
              <a:rPr lang="en-US" b="1" dirty="0"/>
              <a:t>Inflexibility</a:t>
            </a:r>
            <a:r>
              <a:rPr lang="en-US" dirty="0"/>
              <a:t>: Once a phase is completed, it's challenging to go back and make changes.</a:t>
            </a:r>
          </a:p>
          <a:p>
            <a:r>
              <a:rPr lang="en-US" b="1" dirty="0"/>
              <a:t>Late Testing</a:t>
            </a:r>
            <a:r>
              <a:rPr lang="en-US" dirty="0"/>
              <a:t>: Testing occurs after implementation, which can lead to the discovery of major issues late in the process.</a:t>
            </a:r>
          </a:p>
          <a:p>
            <a:r>
              <a:rPr lang="en-US" b="1" dirty="0"/>
              <a:t>Requirement Uncertainty</a:t>
            </a:r>
            <a:r>
              <a:rPr lang="en-US" dirty="0"/>
              <a:t>: Assumes that all requirements are known upfront, which is often not the case.</a:t>
            </a:r>
          </a:p>
          <a:p>
            <a:r>
              <a:rPr lang="en-US" b="1" dirty="0"/>
              <a:t>Customer Feedback</a:t>
            </a:r>
            <a:r>
              <a:rPr lang="en-US" dirty="0"/>
              <a:t>: Limited involvement of customers during development, leading to potential misalignment with their needs.</a:t>
            </a:r>
          </a:p>
        </p:txBody>
      </p:sp>
    </p:spTree>
    <p:extLst>
      <p:ext uri="{BB962C8B-B14F-4D97-AF65-F5344CB8AC3E}">
        <p14:creationId xmlns:p14="http://schemas.microsoft.com/office/powerpoint/2010/main" val="154163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2">
            <a:extLst>
              <a:ext uri="{FF2B5EF4-FFF2-40B4-BE49-F238E27FC236}">
                <a16:creationId xmlns:a16="http://schemas.microsoft.com/office/drawing/2014/main" id="{5DD35550-E5FB-19F0-4DAE-83D35B3A0DA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endParaRPr lang="en-US" altLang="en-US"/>
          </a:p>
        </p:txBody>
      </p:sp>
      <p:sp>
        <p:nvSpPr>
          <p:cNvPr id="8194" name="Line 3">
            <a:extLst>
              <a:ext uri="{FF2B5EF4-FFF2-40B4-BE49-F238E27FC236}">
                <a16:creationId xmlns:a16="http://schemas.microsoft.com/office/drawing/2014/main" id="{ECF1D831-D7A2-9C00-5E93-D2D4E0A80503}"/>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8195" name="Text Box 4">
            <a:extLst>
              <a:ext uri="{FF2B5EF4-FFF2-40B4-BE49-F238E27FC236}">
                <a16:creationId xmlns:a16="http://schemas.microsoft.com/office/drawing/2014/main" id="{E433DCFC-88CF-6E51-5CE7-F8EC20D7471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8196" name="Picture 5">
            <a:extLst>
              <a:ext uri="{FF2B5EF4-FFF2-40B4-BE49-F238E27FC236}">
                <a16:creationId xmlns:a16="http://schemas.microsoft.com/office/drawing/2014/main" id="{FA241746-4F23-1BEC-7DEF-5111C4A3473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6">
            <a:extLst>
              <a:ext uri="{FF2B5EF4-FFF2-40B4-BE49-F238E27FC236}">
                <a16:creationId xmlns:a16="http://schemas.microsoft.com/office/drawing/2014/main" id="{4AEAA245-8BED-8ADA-FCCA-071684FAC33B}"/>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Group these activities in some logical fashion, possibly functional areas.</a:t>
            </a:r>
          </a:p>
        </p:txBody>
      </p:sp>
      <p:sp>
        <p:nvSpPr>
          <p:cNvPr id="8198" name="Text Box 7">
            <a:extLst>
              <a:ext uri="{FF2B5EF4-FFF2-40B4-BE49-F238E27FC236}">
                <a16:creationId xmlns:a16="http://schemas.microsoft.com/office/drawing/2014/main" id="{3E5E5D43-40D4-762C-8A81-23216C3D0CB0}"/>
              </a:ext>
            </a:extLst>
          </p:cNvPr>
          <p:cNvSpPr txBox="1">
            <a:spLocks noChangeArrowheads="1"/>
          </p:cNvSpPr>
          <p:nvPr/>
        </p:nvSpPr>
        <p:spPr bwMode="auto">
          <a:xfrm>
            <a:off x="3274483" y="4591050"/>
            <a:ext cx="2959629"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t>Customer Order</a:t>
            </a:r>
          </a:p>
          <a:p>
            <a:pPr eaLnBrk="1" hangingPunct="1"/>
            <a:r>
              <a:rPr lang="en-US" altLang="en-US" sz="1653"/>
              <a:t>Serve Product</a:t>
            </a:r>
          </a:p>
          <a:p>
            <a:pPr eaLnBrk="1" hangingPunct="1"/>
            <a:r>
              <a:rPr lang="en-US" altLang="en-US" sz="1653"/>
              <a:t>Collect Payment</a:t>
            </a:r>
          </a:p>
          <a:p>
            <a:pPr eaLnBrk="1" hangingPunct="1"/>
            <a:endParaRPr lang="en-US" altLang="en-US" sz="1653"/>
          </a:p>
          <a:p>
            <a:pPr eaLnBrk="1" hangingPunct="1"/>
            <a:r>
              <a:rPr lang="en-US" altLang="en-US" sz="1653"/>
              <a:t>Produce Product</a:t>
            </a:r>
          </a:p>
          <a:p>
            <a:pPr eaLnBrk="1" hangingPunct="1"/>
            <a:r>
              <a:rPr lang="en-US" altLang="en-US" sz="1653"/>
              <a:t>Store Product</a:t>
            </a:r>
          </a:p>
          <a:p>
            <a:pPr eaLnBrk="1" hangingPunct="1"/>
            <a:endParaRPr lang="en-US" altLang="en-US" sz="1653"/>
          </a:p>
          <a:p>
            <a:pPr eaLnBrk="1" hangingPunct="1"/>
            <a:r>
              <a:rPr lang="en-US" altLang="en-US" sz="1653"/>
              <a:t>Order Raw Materials</a:t>
            </a:r>
          </a:p>
          <a:p>
            <a:pPr eaLnBrk="1" hangingPunct="1"/>
            <a:r>
              <a:rPr lang="en-US" altLang="en-US" sz="1653"/>
              <a:t>Pay for Raw Materials</a:t>
            </a:r>
          </a:p>
          <a:p>
            <a:pPr eaLnBrk="1" hangingPunct="1"/>
            <a:endParaRPr lang="en-US" altLang="en-US" sz="1653"/>
          </a:p>
          <a:p>
            <a:pPr eaLnBrk="1" hangingPunct="1"/>
            <a:r>
              <a:rPr lang="en-US" altLang="en-US" sz="1653"/>
              <a:t>Pay for Labor</a:t>
            </a:r>
          </a:p>
          <a:p>
            <a:pPr eaLnBrk="1" hangingPunct="1"/>
            <a:endParaRPr lang="en-US" altLang="en-US" sz="1653"/>
          </a:p>
        </p:txBody>
      </p:sp>
      <p:sp>
        <p:nvSpPr>
          <p:cNvPr id="8199" name="Text Box 8">
            <a:extLst>
              <a:ext uri="{FF2B5EF4-FFF2-40B4-BE49-F238E27FC236}">
                <a16:creationId xmlns:a16="http://schemas.microsoft.com/office/drawing/2014/main" id="{DFC3647B-45C3-98D6-29A9-F728CBD7A281}"/>
              </a:ext>
            </a:extLst>
          </p:cNvPr>
          <p:cNvSpPr txBox="1">
            <a:spLocks noChangeArrowheads="1"/>
          </p:cNvSpPr>
          <p:nvPr/>
        </p:nvSpPr>
        <p:spPr bwMode="auto">
          <a:xfrm>
            <a:off x="2833687" y="3268663"/>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a:pPr>
            <a:r>
              <a:rPr lang="en-US" altLang="en-US" sz="1653"/>
              <a:t>Create a list of activities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2">
            <a:extLst>
              <a:ext uri="{FF2B5EF4-FFF2-40B4-BE49-F238E27FC236}">
                <a16:creationId xmlns:a16="http://schemas.microsoft.com/office/drawing/2014/main" id="{AD9D5F1F-50CA-A023-8E07-30920B311FD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9218" name="Line 3">
            <a:extLst>
              <a:ext uri="{FF2B5EF4-FFF2-40B4-BE49-F238E27FC236}">
                <a16:creationId xmlns:a16="http://schemas.microsoft.com/office/drawing/2014/main" id="{63694C11-5C7A-FC26-7ABD-B6747DEDDBFF}"/>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9219" name="Oval 4">
            <a:extLst>
              <a:ext uri="{FF2B5EF4-FFF2-40B4-BE49-F238E27FC236}">
                <a16:creationId xmlns:a16="http://schemas.microsoft.com/office/drawing/2014/main" id="{72369ECF-D014-809B-F2AC-0C5134E8B066}"/>
              </a:ext>
            </a:extLst>
          </p:cNvPr>
          <p:cNvSpPr>
            <a:spLocks noChangeArrowheads="1"/>
          </p:cNvSpPr>
          <p:nvPr/>
        </p:nvSpPr>
        <p:spPr bwMode="auto">
          <a:xfrm>
            <a:off x="4785783" y="459105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sp>
        <p:nvSpPr>
          <p:cNvPr id="9220" name="Rectangle 5">
            <a:extLst>
              <a:ext uri="{FF2B5EF4-FFF2-40B4-BE49-F238E27FC236}">
                <a16:creationId xmlns:a16="http://schemas.microsoft.com/office/drawing/2014/main" id="{556DD985-9A31-CB85-9F2A-A2DBA7129AB4}"/>
              </a:ext>
            </a:extLst>
          </p:cNvPr>
          <p:cNvSpPr>
            <a:spLocks noChangeAspect="1" noChangeArrowheads="1"/>
          </p:cNvSpPr>
          <p:nvPr/>
        </p:nvSpPr>
        <p:spPr bwMode="auto">
          <a:xfrm>
            <a:off x="6548967"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sp>
        <p:nvSpPr>
          <p:cNvPr id="9221" name="Rectangle 6">
            <a:extLst>
              <a:ext uri="{FF2B5EF4-FFF2-40B4-BE49-F238E27FC236}">
                <a16:creationId xmlns:a16="http://schemas.microsoft.com/office/drawing/2014/main" id="{8ADF1D82-8951-F6F9-362F-BDE5C61E13D0}"/>
              </a:ext>
            </a:extLst>
          </p:cNvPr>
          <p:cNvSpPr>
            <a:spLocks noChangeAspect="1" noChangeArrowheads="1"/>
          </p:cNvSpPr>
          <p:nvPr/>
        </p:nvSpPr>
        <p:spPr bwMode="auto">
          <a:xfrm>
            <a:off x="2959629" y="4591050"/>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9222" name="AutoShape 7">
            <a:extLst>
              <a:ext uri="{FF2B5EF4-FFF2-40B4-BE49-F238E27FC236}">
                <a16:creationId xmlns:a16="http://schemas.microsoft.com/office/drawing/2014/main" id="{AC7B4BAE-ADE4-CFBF-2097-CCB5D29515C5}"/>
              </a:ext>
            </a:extLst>
          </p:cNvPr>
          <p:cNvCxnSpPr>
            <a:cxnSpLocks noChangeShapeType="1"/>
          </p:cNvCxnSpPr>
          <p:nvPr/>
        </p:nvCxnSpPr>
        <p:spPr bwMode="auto">
          <a:xfrm>
            <a:off x="5478462" y="5189273"/>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3" name="Text Box 8">
            <a:extLst>
              <a:ext uri="{FF2B5EF4-FFF2-40B4-BE49-F238E27FC236}">
                <a16:creationId xmlns:a16="http://schemas.microsoft.com/office/drawing/2014/main" id="{5E80AB00-EB74-639C-B515-7B449CC48EE7}"/>
              </a:ext>
            </a:extLst>
          </p:cNvPr>
          <p:cNvSpPr txBox="1">
            <a:spLocks noChangeArrowheads="1"/>
          </p:cNvSpPr>
          <p:nvPr/>
        </p:nvSpPr>
        <p:spPr bwMode="auto">
          <a:xfrm>
            <a:off x="5352521" y="500036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9224" name="AutoShape 9">
            <a:extLst>
              <a:ext uri="{FF2B5EF4-FFF2-40B4-BE49-F238E27FC236}">
                <a16:creationId xmlns:a16="http://schemas.microsoft.com/office/drawing/2014/main" id="{5F4163B1-A5B5-429B-3ED5-831E3462EEC5}"/>
              </a:ext>
            </a:extLst>
          </p:cNvPr>
          <p:cNvCxnSpPr>
            <a:cxnSpLocks noChangeShapeType="1"/>
          </p:cNvCxnSpPr>
          <p:nvPr/>
        </p:nvCxnSpPr>
        <p:spPr bwMode="auto">
          <a:xfrm>
            <a:off x="3723151" y="5220758"/>
            <a:ext cx="1054761" cy="0"/>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5" name="Text Box 10">
            <a:extLst>
              <a:ext uri="{FF2B5EF4-FFF2-40B4-BE49-F238E27FC236}">
                <a16:creationId xmlns:a16="http://schemas.microsoft.com/office/drawing/2014/main" id="{E905F592-5C5E-7067-D4EB-A4E1DC296A09}"/>
              </a:ext>
            </a:extLst>
          </p:cNvPr>
          <p:cNvSpPr txBox="1">
            <a:spLocks noChangeArrowheads="1"/>
          </p:cNvSpPr>
          <p:nvPr/>
        </p:nvSpPr>
        <p:spPr bwMode="auto">
          <a:xfrm>
            <a:off x="3589338" y="518927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cxnSp>
        <p:nvCxnSpPr>
          <p:cNvPr id="9226" name="AutoShape 11">
            <a:extLst>
              <a:ext uri="{FF2B5EF4-FFF2-40B4-BE49-F238E27FC236}">
                <a16:creationId xmlns:a16="http://schemas.microsoft.com/office/drawing/2014/main" id="{B08A148F-B148-7841-A4FA-ADF6C300492F}"/>
              </a:ext>
            </a:extLst>
          </p:cNvPr>
          <p:cNvCxnSpPr>
            <a:cxnSpLocks noChangeShapeType="1"/>
          </p:cNvCxnSpPr>
          <p:nvPr/>
        </p:nvCxnSpPr>
        <p:spPr bwMode="auto">
          <a:xfrm>
            <a:off x="3723151" y="4685506"/>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7" name="Text Box 12">
            <a:extLst>
              <a:ext uri="{FF2B5EF4-FFF2-40B4-BE49-F238E27FC236}">
                <a16:creationId xmlns:a16="http://schemas.microsoft.com/office/drawing/2014/main" id="{D766DFDF-AE8C-76F2-EF84-0D256C1C71FE}"/>
              </a:ext>
            </a:extLst>
          </p:cNvPr>
          <p:cNvSpPr txBox="1">
            <a:spLocks noChangeArrowheads="1"/>
          </p:cNvSpPr>
          <p:nvPr/>
        </p:nvSpPr>
        <p:spPr bwMode="auto">
          <a:xfrm>
            <a:off x="3589338"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p>
        </p:txBody>
      </p:sp>
      <p:sp>
        <p:nvSpPr>
          <p:cNvPr id="9228" name="Text Box 13">
            <a:extLst>
              <a:ext uri="{FF2B5EF4-FFF2-40B4-BE49-F238E27FC236}">
                <a16:creationId xmlns:a16="http://schemas.microsoft.com/office/drawing/2014/main" id="{7EF062CC-FD96-ACC1-245A-38A1F9C98EFC}"/>
              </a:ext>
            </a:extLst>
          </p:cNvPr>
          <p:cNvSpPr txBox="1">
            <a:spLocks noChangeArrowheads="1"/>
          </p:cNvSpPr>
          <p:nvPr/>
        </p:nvSpPr>
        <p:spPr bwMode="auto">
          <a:xfrm>
            <a:off x="2707746" y="4024313"/>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 DFD</a:t>
            </a:r>
          </a:p>
        </p:txBody>
      </p:sp>
      <p:sp>
        <p:nvSpPr>
          <p:cNvPr id="9229" name="Text Box 14">
            <a:extLst>
              <a:ext uri="{FF2B5EF4-FFF2-40B4-BE49-F238E27FC236}">
                <a16:creationId xmlns:a16="http://schemas.microsoft.com/office/drawing/2014/main" id="{751FBC25-C60F-ED98-1704-DB4A2DDCE190}"/>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9230" name="Picture 15">
            <a:extLst>
              <a:ext uri="{FF2B5EF4-FFF2-40B4-BE49-F238E27FC236}">
                <a16:creationId xmlns:a16="http://schemas.microsoft.com/office/drawing/2014/main" id="{9C388876-0C5B-DA2C-74F4-F12367BA856B}"/>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16">
            <a:extLst>
              <a:ext uri="{FF2B5EF4-FFF2-40B4-BE49-F238E27FC236}">
                <a16:creationId xmlns:a16="http://schemas.microsoft.com/office/drawing/2014/main" id="{C23174D9-3676-2469-02CE-A982DA0DE239}"/>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context level diagram identifying the sources and sinks (users).</a:t>
            </a:r>
          </a:p>
        </p:txBody>
      </p:sp>
      <p:sp>
        <p:nvSpPr>
          <p:cNvPr id="9232" name="Text Box 17">
            <a:extLst>
              <a:ext uri="{FF2B5EF4-FFF2-40B4-BE49-F238E27FC236}">
                <a16:creationId xmlns:a16="http://schemas.microsoft.com/office/drawing/2014/main" id="{0A4068BF-F3BA-822B-D541-6AE70356E70A}"/>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9233" name="Rectangle 18">
            <a:extLst>
              <a:ext uri="{FF2B5EF4-FFF2-40B4-BE49-F238E27FC236}">
                <a16:creationId xmlns:a16="http://schemas.microsoft.com/office/drawing/2014/main" id="{A96E49ED-D52A-B55E-4E14-AF86356652DA}"/>
              </a:ext>
            </a:extLst>
          </p:cNvPr>
          <p:cNvSpPr>
            <a:spLocks noChangeAspect="1" noChangeArrowheads="1"/>
          </p:cNvSpPr>
          <p:nvPr/>
        </p:nvSpPr>
        <p:spPr bwMode="auto">
          <a:xfrm>
            <a:off x="4785783" y="6039379"/>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9234" name="AutoShape 19">
            <a:extLst>
              <a:ext uri="{FF2B5EF4-FFF2-40B4-BE49-F238E27FC236}">
                <a16:creationId xmlns:a16="http://schemas.microsoft.com/office/drawing/2014/main" id="{C56FF0B7-495F-5407-7CA5-B0CAED6913A4}"/>
              </a:ext>
            </a:extLst>
          </p:cNvPr>
          <p:cNvCxnSpPr>
            <a:cxnSpLocks noChangeShapeType="1"/>
          </p:cNvCxnSpPr>
          <p:nvPr/>
        </p:nvCxnSpPr>
        <p:spPr bwMode="auto">
          <a:xfrm>
            <a:off x="4974696" y="5291601"/>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5" name="AutoShape 20">
            <a:extLst>
              <a:ext uri="{FF2B5EF4-FFF2-40B4-BE49-F238E27FC236}">
                <a16:creationId xmlns:a16="http://schemas.microsoft.com/office/drawing/2014/main" id="{B2EBCDE2-3F94-7EA8-7454-80811001AF36}"/>
              </a:ext>
            </a:extLst>
          </p:cNvPr>
          <p:cNvCxnSpPr>
            <a:cxnSpLocks noChangeShapeType="1"/>
            <a:stCxn id="9219" idx="4"/>
            <a:endCxn id="9233" idx="0"/>
          </p:cNvCxnSpPr>
          <p:nvPr/>
        </p:nvCxnSpPr>
        <p:spPr bwMode="auto">
          <a:xfrm>
            <a:off x="5163608" y="5354572"/>
            <a:ext cx="0" cy="676936"/>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6" name="Text Box 21">
            <a:extLst>
              <a:ext uri="{FF2B5EF4-FFF2-40B4-BE49-F238E27FC236}">
                <a16:creationId xmlns:a16="http://schemas.microsoft.com/office/drawing/2014/main" id="{5C352633-C0F8-FBA2-E304-8379D82483D4}"/>
              </a:ext>
            </a:extLst>
          </p:cNvPr>
          <p:cNvSpPr txBox="1">
            <a:spLocks noChangeArrowheads="1"/>
          </p:cNvSpPr>
          <p:nvPr/>
        </p:nvSpPr>
        <p:spPr bwMode="auto">
          <a:xfrm>
            <a:off x="3660180" y="55985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sp>
        <p:nvSpPr>
          <p:cNvPr id="9237" name="Text Box 22">
            <a:extLst>
              <a:ext uri="{FF2B5EF4-FFF2-40B4-BE49-F238E27FC236}">
                <a16:creationId xmlns:a16="http://schemas.microsoft.com/office/drawing/2014/main" id="{B749FFB4-6B6B-2F37-3ED6-AF3A5B38E495}"/>
              </a:ext>
            </a:extLst>
          </p:cNvPr>
          <p:cNvSpPr txBox="1">
            <a:spLocks noChangeArrowheads="1"/>
          </p:cNvSpPr>
          <p:nvPr/>
        </p:nvSpPr>
        <p:spPr bwMode="auto">
          <a:xfrm>
            <a:off x="5352521" y="572452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Purchase Order</a:t>
            </a:r>
          </a:p>
        </p:txBody>
      </p:sp>
      <p:sp>
        <p:nvSpPr>
          <p:cNvPr id="9238" name="Text Box 23">
            <a:extLst>
              <a:ext uri="{FF2B5EF4-FFF2-40B4-BE49-F238E27FC236}">
                <a16:creationId xmlns:a16="http://schemas.microsoft.com/office/drawing/2014/main" id="{898AFC66-668D-0330-A98B-7F7F724ED4E4}"/>
              </a:ext>
            </a:extLst>
          </p:cNvPr>
          <p:cNvSpPr txBox="1">
            <a:spLocks noChangeArrowheads="1"/>
          </p:cNvSpPr>
          <p:nvPr/>
        </p:nvSpPr>
        <p:spPr bwMode="auto">
          <a:xfrm>
            <a:off x="5423364" y="482194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 Schedule </a:t>
            </a:r>
          </a:p>
        </p:txBody>
      </p:sp>
      <p:cxnSp>
        <p:nvCxnSpPr>
          <p:cNvPr id="9239" name="AutoShape 24">
            <a:extLst>
              <a:ext uri="{FF2B5EF4-FFF2-40B4-BE49-F238E27FC236}">
                <a16:creationId xmlns:a16="http://schemas.microsoft.com/office/drawing/2014/main" id="{14E3B756-A9DE-9EA8-9254-2AC09EDDFFE4}"/>
              </a:ext>
            </a:extLst>
          </p:cNvPr>
          <p:cNvCxnSpPr>
            <a:cxnSpLocks noChangeShapeType="1"/>
          </p:cNvCxnSpPr>
          <p:nvPr/>
        </p:nvCxnSpPr>
        <p:spPr bwMode="auto">
          <a:xfrm>
            <a:off x="5541433" y="4853428"/>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0" name="AutoShape 25">
            <a:extLst>
              <a:ext uri="{FF2B5EF4-FFF2-40B4-BE49-F238E27FC236}">
                <a16:creationId xmlns:a16="http://schemas.microsoft.com/office/drawing/2014/main" id="{44552B99-5EEF-A079-8C46-302903EC5E06}"/>
              </a:ext>
            </a:extLst>
          </p:cNvPr>
          <p:cNvCxnSpPr>
            <a:cxnSpLocks noChangeShapeType="1"/>
          </p:cNvCxnSpPr>
          <p:nvPr/>
        </p:nvCxnSpPr>
        <p:spPr bwMode="auto">
          <a:xfrm>
            <a:off x="5352521" y="5283729"/>
            <a:ext cx="0" cy="6769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1" name="Text Box 26">
            <a:extLst>
              <a:ext uri="{FF2B5EF4-FFF2-40B4-BE49-F238E27FC236}">
                <a16:creationId xmlns:a16="http://schemas.microsoft.com/office/drawing/2014/main" id="{042ECCBF-3EBA-8133-2366-1C4D6B02AA80}"/>
              </a:ext>
            </a:extLst>
          </p:cNvPr>
          <p:cNvSpPr txBox="1">
            <a:spLocks noChangeArrowheads="1"/>
          </p:cNvSpPr>
          <p:nvPr/>
        </p:nvSpPr>
        <p:spPr bwMode="auto">
          <a:xfrm>
            <a:off x="3876643" y="54096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Received Goods</a:t>
            </a:r>
          </a:p>
        </p:txBody>
      </p:sp>
      <p:sp>
        <p:nvSpPr>
          <p:cNvPr id="9242" name="Text Box 27">
            <a:extLst>
              <a:ext uri="{FF2B5EF4-FFF2-40B4-BE49-F238E27FC236}">
                <a16:creationId xmlns:a16="http://schemas.microsoft.com/office/drawing/2014/main" id="{A48EF77C-DF26-8FFB-0D60-E61E9F5C896C}"/>
              </a:ext>
            </a:extLst>
          </p:cNvPr>
          <p:cNvSpPr txBox="1">
            <a:spLocks noChangeArrowheads="1"/>
          </p:cNvSpPr>
          <p:nvPr/>
        </p:nvSpPr>
        <p:spPr bwMode="auto">
          <a:xfrm>
            <a:off x="5415492" y="525224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cxnSp>
        <p:nvCxnSpPr>
          <p:cNvPr id="9243" name="AutoShape 28">
            <a:extLst>
              <a:ext uri="{FF2B5EF4-FFF2-40B4-BE49-F238E27FC236}">
                <a16:creationId xmlns:a16="http://schemas.microsoft.com/office/drawing/2014/main" id="{DC6CA8DF-7D97-AA10-67AA-DC226E97F142}"/>
              </a:ext>
            </a:extLst>
          </p:cNvPr>
          <p:cNvCxnSpPr>
            <a:cxnSpLocks noChangeShapeType="1"/>
          </p:cNvCxnSpPr>
          <p:nvPr/>
        </p:nvCxnSpPr>
        <p:spPr bwMode="auto">
          <a:xfrm>
            <a:off x="5533562" y="5283729"/>
            <a:ext cx="991791" cy="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4" name="AutoShape 29">
            <a:extLst>
              <a:ext uri="{FF2B5EF4-FFF2-40B4-BE49-F238E27FC236}">
                <a16:creationId xmlns:a16="http://schemas.microsoft.com/office/drawing/2014/main" id="{F9292596-F3A2-DEB0-53A8-7A623A6DA0B9}"/>
              </a:ext>
            </a:extLst>
          </p:cNvPr>
          <p:cNvCxnSpPr>
            <a:cxnSpLocks noChangeShapeType="1"/>
          </p:cNvCxnSpPr>
          <p:nvPr/>
        </p:nvCxnSpPr>
        <p:spPr bwMode="auto">
          <a:xfrm>
            <a:off x="5478462" y="4727487"/>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5" name="Text Box 30">
            <a:extLst>
              <a:ext uri="{FF2B5EF4-FFF2-40B4-BE49-F238E27FC236}">
                <a16:creationId xmlns:a16="http://schemas.microsoft.com/office/drawing/2014/main" id="{CC410958-E7C0-06E7-8B6F-54078E5ECF42}"/>
              </a:ext>
            </a:extLst>
          </p:cNvPr>
          <p:cNvSpPr txBox="1">
            <a:spLocks noChangeArrowheads="1"/>
          </p:cNvSpPr>
          <p:nvPr/>
        </p:nvSpPr>
        <p:spPr bwMode="auto">
          <a:xfrm>
            <a:off x="5352521" y="453857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9246" name="Text Box 31">
            <a:extLst>
              <a:ext uri="{FF2B5EF4-FFF2-40B4-BE49-F238E27FC236}">
                <a16:creationId xmlns:a16="http://schemas.microsoft.com/office/drawing/2014/main" id="{BD1B1637-8FD5-0F40-3DBC-152712597B6D}"/>
              </a:ext>
            </a:extLst>
          </p:cNvPr>
          <p:cNvSpPr txBox="1">
            <a:spLocks noChangeArrowheads="1"/>
          </p:cNvSpPr>
          <p:nvPr/>
        </p:nvSpPr>
        <p:spPr bwMode="auto">
          <a:xfrm>
            <a:off x="2833687" y="3268662"/>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2"/>
            </a:pPr>
            <a:r>
              <a:rPr lang="en-US" altLang="en-US" sz="1653"/>
              <a:t>Construct Context Level DFD</a:t>
            </a:r>
            <a:br>
              <a:rPr lang="en-US" altLang="en-US" sz="1653"/>
            </a:br>
            <a:r>
              <a:rPr lang="en-US" altLang="en-US" sz="1653"/>
              <a:t>(identifies sources and sink)</a:t>
            </a:r>
          </a:p>
        </p:txBody>
      </p:sp>
      <p:cxnSp>
        <p:nvCxnSpPr>
          <p:cNvPr id="9247" name="AutoShape 32">
            <a:extLst>
              <a:ext uri="{FF2B5EF4-FFF2-40B4-BE49-F238E27FC236}">
                <a16:creationId xmlns:a16="http://schemas.microsoft.com/office/drawing/2014/main" id="{315FE461-3A58-600D-B162-0EBFB2D62F5A}"/>
              </a:ext>
            </a:extLst>
          </p:cNvPr>
          <p:cNvCxnSpPr>
            <a:cxnSpLocks noChangeShapeType="1"/>
            <a:stCxn id="9219" idx="2"/>
            <a:endCxn id="9221" idx="3"/>
          </p:cNvCxnSpPr>
          <p:nvPr/>
        </p:nvCxnSpPr>
        <p:spPr bwMode="auto">
          <a:xfrm flipH="1">
            <a:off x="3723151" y="4968875"/>
            <a:ext cx="105476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8" name="Text Box 33">
            <a:extLst>
              <a:ext uri="{FF2B5EF4-FFF2-40B4-BE49-F238E27FC236}">
                <a16:creationId xmlns:a16="http://schemas.microsoft.com/office/drawing/2014/main" id="{B8592B11-D683-E4D4-D892-DAABEB2EF165}"/>
              </a:ext>
            </a:extLst>
          </p:cNvPr>
          <p:cNvSpPr txBox="1">
            <a:spLocks noChangeArrowheads="1"/>
          </p:cNvSpPr>
          <p:nvPr/>
        </p:nvSpPr>
        <p:spPr bwMode="auto">
          <a:xfrm>
            <a:off x="3589338" y="496887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2">
            <a:extLst>
              <a:ext uri="{FF2B5EF4-FFF2-40B4-BE49-F238E27FC236}">
                <a16:creationId xmlns:a16="http://schemas.microsoft.com/office/drawing/2014/main" id="{CC03F55D-3C7E-1494-9A92-A90CCAFC18B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0242" name="Line 3">
            <a:extLst>
              <a:ext uri="{FF2B5EF4-FFF2-40B4-BE49-F238E27FC236}">
                <a16:creationId xmlns:a16="http://schemas.microsoft.com/office/drawing/2014/main" id="{6A734667-738B-641D-027C-5C19CE8CD32C}"/>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0243" name="Text Box 4">
            <a:extLst>
              <a:ext uri="{FF2B5EF4-FFF2-40B4-BE49-F238E27FC236}">
                <a16:creationId xmlns:a16="http://schemas.microsoft.com/office/drawing/2014/main" id="{C7BF1BBC-56EA-7832-6344-948EBA2032FB}"/>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 DFD</a:t>
            </a:r>
          </a:p>
        </p:txBody>
      </p:sp>
      <p:sp>
        <p:nvSpPr>
          <p:cNvPr id="10244" name="Text Box 5">
            <a:extLst>
              <a:ext uri="{FF2B5EF4-FFF2-40B4-BE49-F238E27FC236}">
                <a16:creationId xmlns:a16="http://schemas.microsoft.com/office/drawing/2014/main" id="{C82BCD31-BB67-AA1B-103E-C00657E9A1AC}"/>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0245" name="Picture 6">
            <a:extLst>
              <a:ext uri="{FF2B5EF4-FFF2-40B4-BE49-F238E27FC236}">
                <a16:creationId xmlns:a16="http://schemas.microsoft.com/office/drawing/2014/main" id="{D0E25CF7-06D9-FA26-B3C0-0FCB73101461}"/>
              </a:ext>
            </a:extLst>
          </p:cNvPr>
          <p:cNvPicPr>
            <a:picLocks noChangeAspect="1" noChangeArrowheads="1"/>
          </p:cNvPicPr>
          <p:nvPr/>
        </p:nvPicPr>
        <p:blipFill>
          <a:blip r:embed="rId2">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7">
            <a:extLst>
              <a:ext uri="{FF2B5EF4-FFF2-40B4-BE49-F238E27FC236}">
                <a16:creationId xmlns:a16="http://schemas.microsoft.com/office/drawing/2014/main" id="{E42E0E56-7EA0-2057-5FFF-8C5DE59D0DE4}"/>
              </a:ext>
            </a:extLst>
          </p:cNvPr>
          <p:cNvSpPr txBox="1">
            <a:spLocks noChangeArrowheads="1"/>
          </p:cNvSpPr>
          <p:nvPr/>
        </p:nvSpPr>
        <p:spPr bwMode="auto">
          <a:xfrm>
            <a:off x="188913" y="3709459"/>
            <a:ext cx="2581804"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0 diagram identifying the logical subsystems that may exist.</a:t>
            </a:r>
          </a:p>
        </p:txBody>
      </p:sp>
      <p:sp>
        <p:nvSpPr>
          <p:cNvPr id="10247" name="Text Box 8">
            <a:extLst>
              <a:ext uri="{FF2B5EF4-FFF2-40B4-BE49-F238E27FC236}">
                <a16:creationId xmlns:a16="http://schemas.microsoft.com/office/drawing/2014/main" id="{8EAF046D-4D54-FCC4-5495-F272D9C8F1C7}"/>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0248" name="Text Box 9">
            <a:extLst>
              <a:ext uri="{FF2B5EF4-FFF2-40B4-BE49-F238E27FC236}">
                <a16:creationId xmlns:a16="http://schemas.microsoft.com/office/drawing/2014/main" id="{AAA4417A-F80B-ADA9-2FD0-E348DC94E5FD}"/>
              </a:ext>
            </a:extLst>
          </p:cNvPr>
          <p:cNvSpPr txBox="1">
            <a:spLocks noChangeArrowheads="1"/>
          </p:cNvSpPr>
          <p:nvPr/>
        </p:nvSpPr>
        <p:spPr bwMode="auto">
          <a:xfrm>
            <a:off x="2833687" y="3394604"/>
            <a:ext cx="4722813" cy="6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3"/>
            </a:pPr>
            <a:r>
              <a:rPr lang="en-US" altLang="en-US" sz="1653"/>
              <a:t>Construct Level 0 DFD </a:t>
            </a:r>
            <a:br>
              <a:rPr lang="en-US" altLang="en-US" sz="1653"/>
            </a:br>
            <a:r>
              <a:rPr lang="en-US" altLang="en-US" sz="1653"/>
              <a:t>(identifies manageable sub processes )</a:t>
            </a:r>
          </a:p>
        </p:txBody>
      </p:sp>
      <p:sp>
        <p:nvSpPr>
          <p:cNvPr id="10249" name="Oval 10">
            <a:extLst>
              <a:ext uri="{FF2B5EF4-FFF2-40B4-BE49-F238E27FC236}">
                <a16:creationId xmlns:a16="http://schemas.microsoft.com/office/drawing/2014/main" id="{7CC79776-D6E4-3E7F-A086-F505F0555F55}"/>
              </a:ext>
            </a:extLst>
          </p:cNvPr>
          <p:cNvSpPr>
            <a:spLocks noChangeArrowheads="1"/>
          </p:cNvSpPr>
          <p:nvPr/>
        </p:nvSpPr>
        <p:spPr bwMode="auto">
          <a:xfrm>
            <a:off x="4777912" y="537818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cxnSp>
        <p:nvCxnSpPr>
          <p:cNvPr id="10250" name="AutoShape 11">
            <a:extLst>
              <a:ext uri="{FF2B5EF4-FFF2-40B4-BE49-F238E27FC236}">
                <a16:creationId xmlns:a16="http://schemas.microsoft.com/office/drawing/2014/main" id="{C856D433-B7DF-B646-B0CE-710D87E9F8E5}"/>
              </a:ext>
            </a:extLst>
          </p:cNvPr>
          <p:cNvCxnSpPr>
            <a:cxnSpLocks noChangeShapeType="1"/>
            <a:endCxn id="10254" idx="3"/>
          </p:cNvCxnSpPr>
          <p:nvPr/>
        </p:nvCxnSpPr>
        <p:spPr bwMode="auto">
          <a:xfrm flipV="1">
            <a:off x="3715279" y="4992490"/>
            <a:ext cx="1172832" cy="76352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1" name="Rectangle 12">
            <a:extLst>
              <a:ext uri="{FF2B5EF4-FFF2-40B4-BE49-F238E27FC236}">
                <a16:creationId xmlns:a16="http://schemas.microsoft.com/office/drawing/2014/main" id="{8E4C59FF-DDA8-2841-22C3-D61F974DB5E8}"/>
              </a:ext>
            </a:extLst>
          </p:cNvPr>
          <p:cNvSpPr>
            <a:spLocks noChangeAspect="1" noChangeArrowheads="1"/>
          </p:cNvSpPr>
          <p:nvPr/>
        </p:nvSpPr>
        <p:spPr bwMode="auto">
          <a:xfrm>
            <a:off x="6541095"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0252" name="AutoShape 13">
            <a:extLst>
              <a:ext uri="{FF2B5EF4-FFF2-40B4-BE49-F238E27FC236}">
                <a16:creationId xmlns:a16="http://schemas.microsoft.com/office/drawing/2014/main" id="{33A8EDAD-76C1-930C-9739-6263D23B1065}"/>
              </a:ext>
            </a:extLst>
          </p:cNvPr>
          <p:cNvCxnSpPr>
            <a:cxnSpLocks noChangeShapeType="1"/>
            <a:stCxn id="10251" idx="1"/>
            <a:endCxn id="10249" idx="6"/>
          </p:cNvCxnSpPr>
          <p:nvPr/>
        </p:nvCxnSpPr>
        <p:spPr bwMode="auto">
          <a:xfrm flipH="1">
            <a:off x="5541433" y="5756010"/>
            <a:ext cx="991791"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3" name="Text Box 14">
            <a:extLst>
              <a:ext uri="{FF2B5EF4-FFF2-40B4-BE49-F238E27FC236}">
                <a16:creationId xmlns:a16="http://schemas.microsoft.com/office/drawing/2014/main" id="{E144A7B7-A7A1-1D4E-2AC3-07AE4F6DB340}"/>
              </a:ext>
            </a:extLst>
          </p:cNvPr>
          <p:cNvSpPr txBox="1">
            <a:spLocks noChangeArrowheads="1"/>
          </p:cNvSpPr>
          <p:nvPr/>
        </p:nvSpPr>
        <p:spPr bwMode="auto">
          <a:xfrm>
            <a:off x="5541433" y="5661554"/>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0254" name="Oval 15">
            <a:extLst>
              <a:ext uri="{FF2B5EF4-FFF2-40B4-BE49-F238E27FC236}">
                <a16:creationId xmlns:a16="http://schemas.microsoft.com/office/drawing/2014/main" id="{5F839119-1658-B339-1FCD-2F8D54D8747A}"/>
              </a:ext>
            </a:extLst>
          </p:cNvPr>
          <p:cNvSpPr>
            <a:spLocks noChangeArrowheads="1"/>
          </p:cNvSpPr>
          <p:nvPr/>
        </p:nvSpPr>
        <p:spPr bwMode="auto">
          <a:xfrm>
            <a:off x="4777912" y="433916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0255" name="Oval 16">
            <a:extLst>
              <a:ext uri="{FF2B5EF4-FFF2-40B4-BE49-F238E27FC236}">
                <a16:creationId xmlns:a16="http://schemas.microsoft.com/office/drawing/2014/main" id="{1494C80E-AD14-C910-9F21-06B648FA2E2E}"/>
              </a:ext>
            </a:extLst>
          </p:cNvPr>
          <p:cNvSpPr>
            <a:spLocks noChangeArrowheads="1"/>
          </p:cNvSpPr>
          <p:nvPr/>
        </p:nvSpPr>
        <p:spPr bwMode="auto">
          <a:xfrm>
            <a:off x="4777912" y="629126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cxnSp>
        <p:nvCxnSpPr>
          <p:cNvPr id="10256" name="AutoShape 17">
            <a:extLst>
              <a:ext uri="{FF2B5EF4-FFF2-40B4-BE49-F238E27FC236}">
                <a16:creationId xmlns:a16="http://schemas.microsoft.com/office/drawing/2014/main" id="{EDAD01AD-5153-598A-62FF-CFD883B7860E}"/>
              </a:ext>
            </a:extLst>
          </p:cNvPr>
          <p:cNvCxnSpPr>
            <a:cxnSpLocks noChangeShapeType="1"/>
            <a:stCxn id="10284" idx="6"/>
            <a:endCxn id="10254" idx="2"/>
          </p:cNvCxnSpPr>
          <p:nvPr/>
        </p:nvCxnSpPr>
        <p:spPr bwMode="auto">
          <a:xfrm flipV="1">
            <a:off x="3715279" y="4716992"/>
            <a:ext cx="1054761"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7" name="AutoShape 18">
            <a:extLst>
              <a:ext uri="{FF2B5EF4-FFF2-40B4-BE49-F238E27FC236}">
                <a16:creationId xmlns:a16="http://schemas.microsoft.com/office/drawing/2014/main" id="{0CBA5B7C-4856-5513-A462-49A2D839C467}"/>
              </a:ext>
            </a:extLst>
          </p:cNvPr>
          <p:cNvCxnSpPr>
            <a:cxnSpLocks noChangeShapeType="1"/>
            <a:stCxn id="10254" idx="6"/>
            <a:endCxn id="10286" idx="2"/>
          </p:cNvCxnSpPr>
          <p:nvPr/>
        </p:nvCxnSpPr>
        <p:spPr bwMode="auto">
          <a:xfrm>
            <a:off x="5541433" y="4716992"/>
            <a:ext cx="965553" cy="7871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58" name="AutoShape 19">
            <a:extLst>
              <a:ext uri="{FF2B5EF4-FFF2-40B4-BE49-F238E27FC236}">
                <a16:creationId xmlns:a16="http://schemas.microsoft.com/office/drawing/2014/main" id="{9FD1F063-F015-47B9-62D6-BF2E5BA4E0CB}"/>
              </a:ext>
            </a:extLst>
          </p:cNvPr>
          <p:cNvCxnSpPr>
            <a:cxnSpLocks noChangeShapeType="1"/>
            <a:stCxn id="10254" idx="4"/>
            <a:endCxn id="10249" idx="0"/>
          </p:cNvCxnSpPr>
          <p:nvPr/>
        </p:nvCxnSpPr>
        <p:spPr bwMode="auto">
          <a:xfrm>
            <a:off x="5155737" y="5102688"/>
            <a:ext cx="0" cy="26762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9" name="Text Box 20">
            <a:extLst>
              <a:ext uri="{FF2B5EF4-FFF2-40B4-BE49-F238E27FC236}">
                <a16:creationId xmlns:a16="http://schemas.microsoft.com/office/drawing/2014/main" id="{DFEEA68A-BF09-947C-A466-15CBFAD31EF4}"/>
              </a:ext>
            </a:extLst>
          </p:cNvPr>
          <p:cNvSpPr txBox="1">
            <a:spLocks noChangeArrowheads="1"/>
          </p:cNvSpPr>
          <p:nvPr/>
        </p:nvSpPr>
        <p:spPr bwMode="auto">
          <a:xfrm>
            <a:off x="5864159"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Sales Forecast</a:t>
            </a:r>
          </a:p>
        </p:txBody>
      </p:sp>
      <p:sp>
        <p:nvSpPr>
          <p:cNvPr id="10260" name="Text Box 21">
            <a:extLst>
              <a:ext uri="{FF2B5EF4-FFF2-40B4-BE49-F238E27FC236}">
                <a16:creationId xmlns:a16="http://schemas.microsoft.com/office/drawing/2014/main" id="{8018F1EC-F24A-B869-2726-225336754BCF}"/>
              </a:ext>
            </a:extLst>
          </p:cNvPr>
          <p:cNvSpPr txBox="1">
            <a:spLocks noChangeArrowheads="1"/>
          </p:cNvSpPr>
          <p:nvPr/>
        </p:nvSpPr>
        <p:spPr bwMode="auto">
          <a:xfrm>
            <a:off x="4510286" y="51263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Ordered</a:t>
            </a:r>
          </a:p>
        </p:txBody>
      </p:sp>
      <p:cxnSp>
        <p:nvCxnSpPr>
          <p:cNvPr id="10261" name="AutoShape 22">
            <a:extLst>
              <a:ext uri="{FF2B5EF4-FFF2-40B4-BE49-F238E27FC236}">
                <a16:creationId xmlns:a16="http://schemas.microsoft.com/office/drawing/2014/main" id="{FCED859E-4A65-3D48-AD84-A88A9AC4238D}"/>
              </a:ext>
            </a:extLst>
          </p:cNvPr>
          <p:cNvCxnSpPr>
            <a:cxnSpLocks noChangeShapeType="1"/>
            <a:stCxn id="10285" idx="2"/>
            <a:endCxn id="10255" idx="6"/>
          </p:cNvCxnSpPr>
          <p:nvPr/>
        </p:nvCxnSpPr>
        <p:spPr bwMode="auto">
          <a:xfrm flipH="1">
            <a:off x="5541434" y="6007894"/>
            <a:ext cx="1007533" cy="66119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2" name="Rectangle 23">
            <a:extLst>
              <a:ext uri="{FF2B5EF4-FFF2-40B4-BE49-F238E27FC236}">
                <a16:creationId xmlns:a16="http://schemas.microsoft.com/office/drawing/2014/main" id="{9D6F55DA-3DD8-26C5-F9DE-DBD7A3D67134}"/>
              </a:ext>
            </a:extLst>
          </p:cNvPr>
          <p:cNvSpPr>
            <a:spLocks noChangeAspect="1" noChangeArrowheads="1"/>
          </p:cNvSpPr>
          <p:nvPr/>
        </p:nvSpPr>
        <p:spPr bwMode="auto">
          <a:xfrm>
            <a:off x="2959629" y="5378185"/>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0263" name="AutoShape 24">
            <a:extLst>
              <a:ext uri="{FF2B5EF4-FFF2-40B4-BE49-F238E27FC236}">
                <a16:creationId xmlns:a16="http://schemas.microsoft.com/office/drawing/2014/main" id="{0A4C24B7-3FE3-C773-05CC-0CDBC09012AB}"/>
              </a:ext>
            </a:extLst>
          </p:cNvPr>
          <p:cNvCxnSpPr>
            <a:cxnSpLocks noChangeShapeType="1"/>
            <a:stCxn id="10281" idx="7"/>
            <a:endCxn id="10251" idx="2"/>
          </p:cNvCxnSpPr>
          <p:nvPr/>
        </p:nvCxnSpPr>
        <p:spPr bwMode="auto">
          <a:xfrm flipV="1">
            <a:off x="5431235" y="6141707"/>
            <a:ext cx="1487686" cy="125941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4" name="Text Box 25">
            <a:extLst>
              <a:ext uri="{FF2B5EF4-FFF2-40B4-BE49-F238E27FC236}">
                <a16:creationId xmlns:a16="http://schemas.microsoft.com/office/drawing/2014/main" id="{1D347CEE-A7ED-EDC2-74E7-8669895A73A5}"/>
              </a:ext>
            </a:extLst>
          </p:cNvPr>
          <p:cNvSpPr txBox="1">
            <a:spLocks noChangeArrowheads="1"/>
          </p:cNvSpPr>
          <p:nvPr/>
        </p:nvSpPr>
        <p:spPr bwMode="auto">
          <a:xfrm>
            <a:off x="4856626" y="704691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a:t>
            </a:r>
          </a:p>
        </p:txBody>
      </p:sp>
      <p:cxnSp>
        <p:nvCxnSpPr>
          <p:cNvPr id="10265" name="AutoShape 26">
            <a:extLst>
              <a:ext uri="{FF2B5EF4-FFF2-40B4-BE49-F238E27FC236}">
                <a16:creationId xmlns:a16="http://schemas.microsoft.com/office/drawing/2014/main" id="{1841B6DC-F2EF-FC4A-7BE1-D8CD2468C17E}"/>
              </a:ext>
            </a:extLst>
          </p:cNvPr>
          <p:cNvCxnSpPr>
            <a:cxnSpLocks noChangeShapeType="1"/>
            <a:stCxn id="10255" idx="0"/>
            <a:endCxn id="10249" idx="4"/>
          </p:cNvCxnSpPr>
          <p:nvPr/>
        </p:nvCxnSpPr>
        <p:spPr bwMode="auto">
          <a:xfrm flipV="1">
            <a:off x="5155737" y="6141707"/>
            <a:ext cx="0" cy="141684"/>
          </a:xfrm>
          <a:prstGeom prst="straightConnector1">
            <a:avLst/>
          </a:prstGeom>
          <a:noFill/>
          <a:ln w="15875">
            <a:solidFill>
              <a:srgbClr val="000000"/>
            </a:solidFill>
            <a:round/>
            <a:headEnd type="none" w="lg" len="sm"/>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66" name="Text Box 27">
            <a:extLst>
              <a:ext uri="{FF2B5EF4-FFF2-40B4-BE49-F238E27FC236}">
                <a16:creationId xmlns:a16="http://schemas.microsoft.com/office/drawing/2014/main" id="{2533A370-EF2F-2903-306F-71DD0F48A91C}"/>
              </a:ext>
            </a:extLst>
          </p:cNvPr>
          <p:cNvSpPr txBox="1">
            <a:spLocks noChangeArrowheads="1"/>
          </p:cNvSpPr>
          <p:nvPr/>
        </p:nvSpPr>
        <p:spPr bwMode="auto">
          <a:xfrm>
            <a:off x="4219046" y="534670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67" name="Text Box 28">
            <a:extLst>
              <a:ext uri="{FF2B5EF4-FFF2-40B4-BE49-F238E27FC236}">
                <a16:creationId xmlns:a16="http://schemas.microsoft.com/office/drawing/2014/main" id="{220BB77E-2923-A1FC-E52B-647373553608}"/>
              </a:ext>
            </a:extLst>
          </p:cNvPr>
          <p:cNvSpPr txBox="1">
            <a:spLocks noChangeArrowheads="1"/>
          </p:cNvSpPr>
          <p:nvPr/>
        </p:nvSpPr>
        <p:spPr bwMode="auto">
          <a:xfrm>
            <a:off x="3085571" y="487441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Customer Order</a:t>
            </a:r>
          </a:p>
        </p:txBody>
      </p:sp>
      <p:sp>
        <p:nvSpPr>
          <p:cNvPr id="10268" name="Rectangle 29">
            <a:extLst>
              <a:ext uri="{FF2B5EF4-FFF2-40B4-BE49-F238E27FC236}">
                <a16:creationId xmlns:a16="http://schemas.microsoft.com/office/drawing/2014/main" id="{802045BE-EDE2-E455-9EB6-90162D8CF376}"/>
              </a:ext>
            </a:extLst>
          </p:cNvPr>
          <p:cNvSpPr>
            <a:spLocks noChangeAspect="1" noChangeArrowheads="1"/>
          </p:cNvSpPr>
          <p:nvPr/>
        </p:nvSpPr>
        <p:spPr bwMode="auto">
          <a:xfrm>
            <a:off x="2959629" y="6291263"/>
            <a:ext cx="755650" cy="75565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0269" name="AutoShape 30">
            <a:extLst>
              <a:ext uri="{FF2B5EF4-FFF2-40B4-BE49-F238E27FC236}">
                <a16:creationId xmlns:a16="http://schemas.microsoft.com/office/drawing/2014/main" id="{9B516013-D62F-8C94-8CEE-3459F192C13B}"/>
              </a:ext>
            </a:extLst>
          </p:cNvPr>
          <p:cNvCxnSpPr>
            <a:cxnSpLocks noChangeShapeType="1"/>
            <a:stCxn id="10255" idx="3"/>
            <a:endCxn id="10283" idx="6"/>
          </p:cNvCxnSpPr>
          <p:nvPr/>
        </p:nvCxnSpPr>
        <p:spPr bwMode="auto">
          <a:xfrm flipH="1" flipV="1">
            <a:off x="3715279" y="6941961"/>
            <a:ext cx="1172832" cy="2624"/>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0" name="AutoShape 31">
            <a:extLst>
              <a:ext uri="{FF2B5EF4-FFF2-40B4-BE49-F238E27FC236}">
                <a16:creationId xmlns:a16="http://schemas.microsoft.com/office/drawing/2014/main" id="{B38966F4-0053-0DE5-D7BC-137E4A0061EA}"/>
              </a:ext>
            </a:extLst>
          </p:cNvPr>
          <p:cNvCxnSpPr>
            <a:cxnSpLocks noChangeShapeType="1"/>
            <a:stCxn id="10255" idx="1"/>
            <a:endCxn id="10282" idx="6"/>
          </p:cNvCxnSpPr>
          <p:nvPr/>
        </p:nvCxnSpPr>
        <p:spPr bwMode="auto">
          <a:xfrm flipH="1">
            <a:off x="3715279" y="6393590"/>
            <a:ext cx="1172832" cy="2624"/>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1" name="Text Box 32">
            <a:extLst>
              <a:ext uri="{FF2B5EF4-FFF2-40B4-BE49-F238E27FC236}">
                <a16:creationId xmlns:a16="http://schemas.microsoft.com/office/drawing/2014/main" id="{7CE296A6-0EB2-CDE0-C6D2-E43C029C8776}"/>
              </a:ext>
            </a:extLst>
          </p:cNvPr>
          <p:cNvSpPr txBox="1">
            <a:spLocks noChangeArrowheads="1"/>
          </p:cNvSpPr>
          <p:nvPr/>
        </p:nvSpPr>
        <p:spPr bwMode="auto">
          <a:xfrm>
            <a:off x="3849093" y="692097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a:t>
            </a:r>
          </a:p>
        </p:txBody>
      </p:sp>
      <p:sp>
        <p:nvSpPr>
          <p:cNvPr id="10272" name="Text Box 33">
            <a:extLst>
              <a:ext uri="{FF2B5EF4-FFF2-40B4-BE49-F238E27FC236}">
                <a16:creationId xmlns:a16="http://schemas.microsoft.com/office/drawing/2014/main" id="{239FD8CC-CA3C-9420-674C-0B54E074664F}"/>
              </a:ext>
            </a:extLst>
          </p:cNvPr>
          <p:cNvSpPr txBox="1">
            <a:spLocks noChangeArrowheads="1"/>
          </p:cNvSpPr>
          <p:nvPr/>
        </p:nvSpPr>
        <p:spPr bwMode="auto">
          <a:xfrm>
            <a:off x="3463396"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Purchase Order</a:t>
            </a:r>
          </a:p>
        </p:txBody>
      </p:sp>
      <p:sp>
        <p:nvSpPr>
          <p:cNvPr id="10273" name="Text Box 34">
            <a:extLst>
              <a:ext uri="{FF2B5EF4-FFF2-40B4-BE49-F238E27FC236}">
                <a16:creationId xmlns:a16="http://schemas.microsoft.com/office/drawing/2014/main" id="{29DDEE96-51E7-6AE3-4E51-FD7C0A87F4D4}"/>
              </a:ext>
            </a:extLst>
          </p:cNvPr>
          <p:cNvSpPr txBox="1">
            <a:spLocks noChangeArrowheads="1"/>
          </p:cNvSpPr>
          <p:nvPr/>
        </p:nvSpPr>
        <p:spPr bwMode="auto">
          <a:xfrm>
            <a:off x="5163609" y="6637602"/>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a:t>
            </a:r>
            <a:br>
              <a:rPr lang="en-US" altLang="en-US" sz="1157">
                <a:latin typeface="Arial Narrow" panose="020B0606020202030204" pitchFamily="34" charset="0"/>
              </a:rPr>
            </a:br>
            <a:r>
              <a:rPr lang="en-US" altLang="en-US" sz="1157">
                <a:latin typeface="Arial Narrow" panose="020B0606020202030204" pitchFamily="34" charset="0"/>
              </a:rPr>
              <a:t>   Decisions</a:t>
            </a:r>
          </a:p>
        </p:txBody>
      </p:sp>
      <p:cxnSp>
        <p:nvCxnSpPr>
          <p:cNvPr id="10274" name="AutoShape 35">
            <a:extLst>
              <a:ext uri="{FF2B5EF4-FFF2-40B4-BE49-F238E27FC236}">
                <a16:creationId xmlns:a16="http://schemas.microsoft.com/office/drawing/2014/main" id="{A7972A01-CDFA-DA59-18FA-64A858027B96}"/>
              </a:ext>
            </a:extLst>
          </p:cNvPr>
          <p:cNvCxnSpPr>
            <a:cxnSpLocks noChangeShapeType="1"/>
            <a:stCxn id="10255" idx="2"/>
            <a:endCxn id="10268" idx="3"/>
          </p:cNvCxnSpPr>
          <p:nvPr/>
        </p:nvCxnSpPr>
        <p:spPr bwMode="auto">
          <a:xfrm flipH="1">
            <a:off x="3723151" y="6669088"/>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5" name="Text Box 36">
            <a:extLst>
              <a:ext uri="{FF2B5EF4-FFF2-40B4-BE49-F238E27FC236}">
                <a16:creationId xmlns:a16="http://schemas.microsoft.com/office/drawing/2014/main" id="{40329851-93ED-9DBA-E544-E69A99B81E59}"/>
              </a:ext>
            </a:extLst>
          </p:cNvPr>
          <p:cNvSpPr txBox="1">
            <a:spLocks noChangeArrowheads="1"/>
          </p:cNvSpPr>
          <p:nvPr/>
        </p:nvSpPr>
        <p:spPr bwMode="auto">
          <a:xfrm>
            <a:off x="3715280" y="617581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Received Goods</a:t>
            </a:r>
          </a:p>
        </p:txBody>
      </p:sp>
      <p:sp>
        <p:nvSpPr>
          <p:cNvPr id="10276" name="Text Box 37">
            <a:extLst>
              <a:ext uri="{FF2B5EF4-FFF2-40B4-BE49-F238E27FC236}">
                <a16:creationId xmlns:a16="http://schemas.microsoft.com/office/drawing/2014/main" id="{065332F4-4A05-9D3D-8D41-E7255F896114}"/>
              </a:ext>
            </a:extLst>
          </p:cNvPr>
          <p:cNvSpPr txBox="1">
            <a:spLocks noChangeArrowheads="1"/>
          </p:cNvSpPr>
          <p:nvPr/>
        </p:nvSpPr>
        <p:spPr bwMode="auto">
          <a:xfrm>
            <a:off x="6053072" y="710988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Time Worked</a:t>
            </a:r>
          </a:p>
        </p:txBody>
      </p:sp>
      <p:cxnSp>
        <p:nvCxnSpPr>
          <p:cNvPr id="10277" name="AutoShape 38">
            <a:extLst>
              <a:ext uri="{FF2B5EF4-FFF2-40B4-BE49-F238E27FC236}">
                <a16:creationId xmlns:a16="http://schemas.microsoft.com/office/drawing/2014/main" id="{9DACC5D1-B490-5B5B-F7DC-BEF9C1DA0FEE}"/>
              </a:ext>
            </a:extLst>
          </p:cNvPr>
          <p:cNvCxnSpPr>
            <a:cxnSpLocks noChangeShapeType="1"/>
            <a:stCxn id="10281" idx="6"/>
            <a:endCxn id="10287" idx="5"/>
          </p:cNvCxnSpPr>
          <p:nvPr/>
        </p:nvCxnSpPr>
        <p:spPr bwMode="auto">
          <a:xfrm flipV="1">
            <a:off x="5549305" y="6095791"/>
            <a:ext cx="1664792" cy="1580830"/>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0278" name="AutoShape 39">
            <a:extLst>
              <a:ext uri="{FF2B5EF4-FFF2-40B4-BE49-F238E27FC236}">
                <a16:creationId xmlns:a16="http://schemas.microsoft.com/office/drawing/2014/main" id="{462DE5FC-7BA9-573F-AFD8-EB6290CC6BA9}"/>
              </a:ext>
            </a:extLst>
          </p:cNvPr>
          <p:cNvCxnSpPr>
            <a:cxnSpLocks noChangeShapeType="1"/>
            <a:stCxn id="10249" idx="2"/>
            <a:endCxn id="10262" idx="3"/>
          </p:cNvCxnSpPr>
          <p:nvPr/>
        </p:nvCxnSpPr>
        <p:spPr bwMode="auto">
          <a:xfrm flipH="1">
            <a:off x="3723151" y="5756010"/>
            <a:ext cx="1046890" cy="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79" name="Text Box 40">
            <a:extLst>
              <a:ext uri="{FF2B5EF4-FFF2-40B4-BE49-F238E27FC236}">
                <a16:creationId xmlns:a16="http://schemas.microsoft.com/office/drawing/2014/main" id="{DCBD5E30-1FC1-1DC3-6676-786432B47C5C}"/>
              </a:ext>
            </a:extLst>
          </p:cNvPr>
          <p:cNvSpPr txBox="1">
            <a:spLocks noChangeArrowheads="1"/>
          </p:cNvSpPr>
          <p:nvPr/>
        </p:nvSpPr>
        <p:spPr bwMode="auto">
          <a:xfrm>
            <a:off x="5213461" y="6112845"/>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Inventory</a:t>
            </a:r>
          </a:p>
        </p:txBody>
      </p:sp>
      <p:sp>
        <p:nvSpPr>
          <p:cNvPr id="10280" name="Text Box 41">
            <a:extLst>
              <a:ext uri="{FF2B5EF4-FFF2-40B4-BE49-F238E27FC236}">
                <a16:creationId xmlns:a16="http://schemas.microsoft.com/office/drawing/2014/main" id="{DF617E7F-6B0E-BB44-0373-1EE008964E1B}"/>
              </a:ext>
            </a:extLst>
          </p:cNvPr>
          <p:cNvSpPr txBox="1">
            <a:spLocks noChangeArrowheads="1"/>
          </p:cNvSpPr>
          <p:nvPr/>
        </p:nvSpPr>
        <p:spPr bwMode="auto">
          <a:xfrm>
            <a:off x="3652309" y="5787496"/>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Served</a:t>
            </a:r>
          </a:p>
        </p:txBody>
      </p:sp>
      <p:sp>
        <p:nvSpPr>
          <p:cNvPr id="10281" name="Oval 42">
            <a:extLst>
              <a:ext uri="{FF2B5EF4-FFF2-40B4-BE49-F238E27FC236}">
                <a16:creationId xmlns:a16="http://schemas.microsoft.com/office/drawing/2014/main" id="{75709397-42E9-519E-6464-32BC0F8E1E00}"/>
              </a:ext>
            </a:extLst>
          </p:cNvPr>
          <p:cNvSpPr>
            <a:spLocks noChangeArrowheads="1"/>
          </p:cNvSpPr>
          <p:nvPr/>
        </p:nvSpPr>
        <p:spPr bwMode="auto">
          <a:xfrm>
            <a:off x="4785783" y="729879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0282" name="Oval 43">
            <a:extLst>
              <a:ext uri="{FF2B5EF4-FFF2-40B4-BE49-F238E27FC236}">
                <a16:creationId xmlns:a16="http://schemas.microsoft.com/office/drawing/2014/main" id="{CF914067-A93F-A3B8-14E5-C2D3CD611659}"/>
              </a:ext>
            </a:extLst>
          </p:cNvPr>
          <p:cNvSpPr>
            <a:spLocks noChangeArrowheads="1"/>
          </p:cNvSpPr>
          <p:nvPr/>
        </p:nvSpPr>
        <p:spPr bwMode="auto">
          <a:xfrm>
            <a:off x="3526366" y="630175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3" name="Oval 44">
            <a:extLst>
              <a:ext uri="{FF2B5EF4-FFF2-40B4-BE49-F238E27FC236}">
                <a16:creationId xmlns:a16="http://schemas.microsoft.com/office/drawing/2014/main" id="{9039E357-0A64-4C71-E3DA-4BEC26833B34}"/>
              </a:ext>
            </a:extLst>
          </p:cNvPr>
          <p:cNvSpPr>
            <a:spLocks noChangeArrowheads="1"/>
          </p:cNvSpPr>
          <p:nvPr/>
        </p:nvSpPr>
        <p:spPr bwMode="auto">
          <a:xfrm>
            <a:off x="3526366" y="6847505"/>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4" name="Oval 45">
            <a:extLst>
              <a:ext uri="{FF2B5EF4-FFF2-40B4-BE49-F238E27FC236}">
                <a16:creationId xmlns:a16="http://schemas.microsoft.com/office/drawing/2014/main" id="{74D9938C-5B7B-667B-B710-37309A404BC5}"/>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5" name="Oval 46">
            <a:extLst>
              <a:ext uri="{FF2B5EF4-FFF2-40B4-BE49-F238E27FC236}">
                <a16:creationId xmlns:a16="http://schemas.microsoft.com/office/drawing/2014/main" id="{F7E1CD18-2931-9C74-1BF6-0A6F943F805C}"/>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6" name="Oval 47">
            <a:extLst>
              <a:ext uri="{FF2B5EF4-FFF2-40B4-BE49-F238E27FC236}">
                <a16:creationId xmlns:a16="http://schemas.microsoft.com/office/drawing/2014/main" id="{CABFA4D4-D744-9861-174F-86266F4DC9E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87" name="Oval 48">
            <a:extLst>
              <a:ext uri="{FF2B5EF4-FFF2-40B4-BE49-F238E27FC236}">
                <a16:creationId xmlns:a16="http://schemas.microsoft.com/office/drawing/2014/main" id="{0583F4F1-1E08-2709-2BFF-D8D1BCC902DF}"/>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2">
            <a:extLst>
              <a:ext uri="{FF2B5EF4-FFF2-40B4-BE49-F238E27FC236}">
                <a16:creationId xmlns:a16="http://schemas.microsoft.com/office/drawing/2014/main" id="{92AA4BE0-9677-9BB2-15D8-3DFE506414E4}"/>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730346" y="6228292"/>
            <a:ext cx="1730386" cy="190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 Box 3">
            <a:extLst>
              <a:ext uri="{FF2B5EF4-FFF2-40B4-BE49-F238E27FC236}">
                <a16:creationId xmlns:a16="http://schemas.microsoft.com/office/drawing/2014/main" id="{96050D0F-0331-9977-C475-0527F02959F5}"/>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1267" name="Line 4">
            <a:extLst>
              <a:ext uri="{FF2B5EF4-FFF2-40B4-BE49-F238E27FC236}">
                <a16:creationId xmlns:a16="http://schemas.microsoft.com/office/drawing/2014/main" id="{55798339-613A-7B8C-2E9A-6CBB6F746A3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1268" name="Text Box 5">
            <a:extLst>
              <a:ext uri="{FF2B5EF4-FFF2-40B4-BE49-F238E27FC236}">
                <a16:creationId xmlns:a16="http://schemas.microsoft.com/office/drawing/2014/main" id="{868AE835-75E1-611E-C851-F6E9385A5BC7}"/>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1269" name="Text Box 6">
            <a:extLst>
              <a:ext uri="{FF2B5EF4-FFF2-40B4-BE49-F238E27FC236}">
                <a16:creationId xmlns:a16="http://schemas.microsoft.com/office/drawing/2014/main" id="{DDFC3A20-27BE-8822-6061-D6495FF26F46}"/>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1270" name="Picture 7">
            <a:extLst>
              <a:ext uri="{FF2B5EF4-FFF2-40B4-BE49-F238E27FC236}">
                <a16:creationId xmlns:a16="http://schemas.microsoft.com/office/drawing/2014/main" id="{1C6DF361-EECE-9DD7-7401-2CDC15C6281D}"/>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8">
            <a:extLst>
              <a:ext uri="{FF2B5EF4-FFF2-40B4-BE49-F238E27FC236}">
                <a16:creationId xmlns:a16="http://schemas.microsoft.com/office/drawing/2014/main" id="{7F61F651-ABEC-4B37-2029-E0CC1D1A110B}"/>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1272" name="Text Box 9">
            <a:extLst>
              <a:ext uri="{FF2B5EF4-FFF2-40B4-BE49-F238E27FC236}">
                <a16:creationId xmlns:a16="http://schemas.microsoft.com/office/drawing/2014/main" id="{8DECA1B5-710F-0E27-13F4-696D216B0300}"/>
              </a:ext>
            </a:extLst>
          </p:cNvPr>
          <p:cNvSpPr txBox="1">
            <a:spLocks noChangeArrowheads="1"/>
          </p:cNvSpPr>
          <p:nvPr/>
        </p:nvSpPr>
        <p:spPr bwMode="auto">
          <a:xfrm>
            <a:off x="2833687" y="3394604"/>
            <a:ext cx="4722813" cy="8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n DFD </a:t>
            </a:r>
            <a:br>
              <a:rPr lang="en-US" altLang="en-US" sz="1653"/>
            </a:br>
            <a:r>
              <a:rPr lang="en-US" altLang="en-US" sz="1653"/>
              <a:t>(identifies actual data flows and data stores )</a:t>
            </a:r>
          </a:p>
        </p:txBody>
      </p:sp>
      <p:cxnSp>
        <p:nvCxnSpPr>
          <p:cNvPr id="11273" name="AutoShape 10">
            <a:extLst>
              <a:ext uri="{FF2B5EF4-FFF2-40B4-BE49-F238E27FC236}">
                <a16:creationId xmlns:a16="http://schemas.microsoft.com/office/drawing/2014/main" id="{34DF1548-D920-D509-5461-EDFB17BC67AC}"/>
              </a:ext>
            </a:extLst>
          </p:cNvPr>
          <p:cNvCxnSpPr>
            <a:cxnSpLocks noChangeShapeType="1"/>
            <a:stCxn id="11291" idx="3"/>
            <a:endCxn id="11274" idx="3"/>
          </p:cNvCxnSpPr>
          <p:nvPr/>
        </p:nvCxnSpPr>
        <p:spPr bwMode="auto">
          <a:xfrm flipV="1">
            <a:off x="5415492" y="6125964"/>
            <a:ext cx="299111" cy="47884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4" name="Oval 11">
            <a:extLst>
              <a:ext uri="{FF2B5EF4-FFF2-40B4-BE49-F238E27FC236}">
                <a16:creationId xmlns:a16="http://schemas.microsoft.com/office/drawing/2014/main" id="{B1DB8BB9-FA18-5910-0306-0DECEECC46C6}"/>
              </a:ext>
            </a:extLst>
          </p:cNvPr>
          <p:cNvSpPr>
            <a:spLocks noChangeArrowheads="1"/>
          </p:cNvSpPr>
          <p:nvPr/>
        </p:nvSpPr>
        <p:spPr bwMode="auto">
          <a:xfrm>
            <a:off x="5604404" y="547264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1.3</a:t>
            </a:r>
          </a:p>
          <a:p>
            <a:pPr algn="ctr"/>
            <a:r>
              <a:rPr lang="en-US" altLang="en-US" sz="992">
                <a:latin typeface="Arial Narrow" panose="020B0606020202030204" pitchFamily="34" charset="0"/>
              </a:rPr>
              <a:t>Produce Sales Forecast</a:t>
            </a:r>
          </a:p>
        </p:txBody>
      </p:sp>
      <p:cxnSp>
        <p:nvCxnSpPr>
          <p:cNvPr id="11275" name="AutoShape 12">
            <a:extLst>
              <a:ext uri="{FF2B5EF4-FFF2-40B4-BE49-F238E27FC236}">
                <a16:creationId xmlns:a16="http://schemas.microsoft.com/office/drawing/2014/main" id="{8FC2FB88-9970-8054-0BB1-4B567224074A}"/>
              </a:ext>
            </a:extLst>
          </p:cNvPr>
          <p:cNvCxnSpPr>
            <a:cxnSpLocks noChangeShapeType="1"/>
            <a:stCxn id="11274" idx="6"/>
            <a:endCxn id="11277" idx="0"/>
          </p:cNvCxnSpPr>
          <p:nvPr/>
        </p:nvCxnSpPr>
        <p:spPr bwMode="auto">
          <a:xfrm>
            <a:off x="6367925" y="5850466"/>
            <a:ext cx="531317" cy="18891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76" name="AutoShape 13">
            <a:extLst>
              <a:ext uri="{FF2B5EF4-FFF2-40B4-BE49-F238E27FC236}">
                <a16:creationId xmlns:a16="http://schemas.microsoft.com/office/drawing/2014/main" id="{3752FE85-5274-4D3A-34E3-83C036BA5DC8}"/>
              </a:ext>
            </a:extLst>
          </p:cNvPr>
          <p:cNvCxnSpPr>
            <a:cxnSpLocks noChangeShapeType="1"/>
            <a:stCxn id="11287" idx="3"/>
            <a:endCxn id="11274" idx="1"/>
          </p:cNvCxnSpPr>
          <p:nvPr/>
        </p:nvCxnSpPr>
        <p:spPr bwMode="auto">
          <a:xfrm>
            <a:off x="5415492" y="5030534"/>
            <a:ext cx="299111" cy="54443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7" name="Text Box 14">
            <a:extLst>
              <a:ext uri="{FF2B5EF4-FFF2-40B4-BE49-F238E27FC236}">
                <a16:creationId xmlns:a16="http://schemas.microsoft.com/office/drawing/2014/main" id="{76D5E5B2-D6EC-0F6C-EE22-DA4E6251EB6A}"/>
              </a:ext>
            </a:extLst>
          </p:cNvPr>
          <p:cNvSpPr txBox="1">
            <a:spLocks noChangeArrowheads="1"/>
          </p:cNvSpPr>
          <p:nvPr/>
        </p:nvSpPr>
        <p:spPr bwMode="auto">
          <a:xfrm>
            <a:off x="6241984" y="6039379"/>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Sales Forecast</a:t>
            </a:r>
          </a:p>
        </p:txBody>
      </p:sp>
      <p:sp>
        <p:nvSpPr>
          <p:cNvPr id="11278" name="Text Box 15">
            <a:extLst>
              <a:ext uri="{FF2B5EF4-FFF2-40B4-BE49-F238E27FC236}">
                <a16:creationId xmlns:a16="http://schemas.microsoft.com/office/drawing/2014/main" id="{D4CC48E7-BFF0-AC1C-9030-0A7642954A9B}"/>
              </a:ext>
            </a:extLst>
          </p:cNvPr>
          <p:cNvSpPr txBox="1">
            <a:spLocks noChangeArrowheads="1"/>
          </p:cNvSpPr>
          <p:nvPr/>
        </p:nvSpPr>
        <p:spPr bwMode="auto">
          <a:xfrm>
            <a:off x="2361407" y="6007894"/>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Payment</a:t>
            </a:r>
          </a:p>
        </p:txBody>
      </p:sp>
      <p:sp>
        <p:nvSpPr>
          <p:cNvPr id="11279" name="Oval 16">
            <a:extLst>
              <a:ext uri="{FF2B5EF4-FFF2-40B4-BE49-F238E27FC236}">
                <a16:creationId xmlns:a16="http://schemas.microsoft.com/office/drawing/2014/main" id="{C0954FED-8FC7-5BF5-A8D7-49F4217FFFBA}"/>
              </a:ext>
            </a:extLst>
          </p:cNvPr>
          <p:cNvSpPr>
            <a:spLocks noChangeArrowheads="1"/>
          </p:cNvSpPr>
          <p:nvPr/>
        </p:nvSpPr>
        <p:spPr bwMode="auto">
          <a:xfrm>
            <a:off x="352636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Oval 17">
            <a:extLst>
              <a:ext uri="{FF2B5EF4-FFF2-40B4-BE49-F238E27FC236}">
                <a16:creationId xmlns:a16="http://schemas.microsoft.com/office/drawing/2014/main" id="{B49AACBE-9ED9-CA65-FF83-49C7F47878C0}"/>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1" name="Oval 18">
            <a:extLst>
              <a:ext uri="{FF2B5EF4-FFF2-40B4-BE49-F238E27FC236}">
                <a16:creationId xmlns:a16="http://schemas.microsoft.com/office/drawing/2014/main" id="{29A51111-2565-23C3-5A15-0F8310DE42C2}"/>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9">
            <a:extLst>
              <a:ext uri="{FF2B5EF4-FFF2-40B4-BE49-F238E27FC236}">
                <a16:creationId xmlns:a16="http://schemas.microsoft.com/office/drawing/2014/main" id="{24A55F14-6CD8-EFE0-1EBB-13A323CA44A4}"/>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b="1"/>
              <a:t>Customer Order</a:t>
            </a:r>
          </a:p>
          <a:p>
            <a:pPr eaLnBrk="1" hangingPunct="1"/>
            <a:r>
              <a:rPr lang="en-US" altLang="en-US" sz="1653">
                <a:solidFill>
                  <a:srgbClr val="339933"/>
                </a:solidFill>
              </a:rPr>
              <a:t>Serve Product</a:t>
            </a:r>
          </a:p>
          <a:p>
            <a:pPr eaLnBrk="1" hangingPunct="1"/>
            <a:r>
              <a:rPr lang="en-US" altLang="en-US" sz="1653" b="1"/>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1283" name="Oval 20">
            <a:extLst>
              <a:ext uri="{FF2B5EF4-FFF2-40B4-BE49-F238E27FC236}">
                <a16:creationId xmlns:a16="http://schemas.microsoft.com/office/drawing/2014/main" id="{7BFC85BA-9A46-5E42-3218-F8249A38F4C6}"/>
              </a:ext>
            </a:extLst>
          </p:cNvPr>
          <p:cNvSpPr>
            <a:spLocks noChangeArrowheads="1"/>
          </p:cNvSpPr>
          <p:nvPr/>
        </p:nvSpPr>
        <p:spPr bwMode="auto">
          <a:xfrm>
            <a:off x="3526367" y="5031846"/>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cxnSp>
        <p:nvCxnSpPr>
          <p:cNvPr id="11284" name="AutoShape 21">
            <a:extLst>
              <a:ext uri="{FF2B5EF4-FFF2-40B4-BE49-F238E27FC236}">
                <a16:creationId xmlns:a16="http://schemas.microsoft.com/office/drawing/2014/main" id="{4763A3BF-B5C7-4DD8-16C3-096BDD84D884}"/>
              </a:ext>
            </a:extLst>
          </p:cNvPr>
          <p:cNvCxnSpPr>
            <a:cxnSpLocks noChangeShapeType="1"/>
            <a:stCxn id="11283" idx="6"/>
            <a:endCxn id="11287" idx="1"/>
          </p:cNvCxnSpPr>
          <p:nvPr/>
        </p:nvCxnSpPr>
        <p:spPr bwMode="auto">
          <a:xfrm flipV="1">
            <a:off x="4289888" y="5030535"/>
            <a:ext cx="369954" cy="37913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5" name="AutoShape 22">
            <a:extLst>
              <a:ext uri="{FF2B5EF4-FFF2-40B4-BE49-F238E27FC236}">
                <a16:creationId xmlns:a16="http://schemas.microsoft.com/office/drawing/2014/main" id="{CB8FE4A5-726B-622B-96EB-BD1CE3E5E4E7}"/>
              </a:ext>
            </a:extLst>
          </p:cNvPr>
          <p:cNvCxnSpPr>
            <a:cxnSpLocks noChangeShapeType="1"/>
            <a:stCxn id="11278" idx="2"/>
            <a:endCxn id="11290" idx="2"/>
          </p:cNvCxnSpPr>
          <p:nvPr/>
        </p:nvCxnSpPr>
        <p:spPr bwMode="auto">
          <a:xfrm rot="16200000" flipH="1">
            <a:off x="3079668" y="6167289"/>
            <a:ext cx="377825" cy="499831"/>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86" name="Text Box 23">
            <a:extLst>
              <a:ext uri="{FF2B5EF4-FFF2-40B4-BE49-F238E27FC236}">
                <a16:creationId xmlns:a16="http://schemas.microsoft.com/office/drawing/2014/main" id="{E9F3D622-A08B-3E70-52CC-CA32E4F164EA}"/>
              </a:ext>
            </a:extLst>
          </p:cNvPr>
          <p:cNvSpPr txBox="1">
            <a:spLocks noChangeArrowheads="1"/>
          </p:cNvSpPr>
          <p:nvPr/>
        </p:nvSpPr>
        <p:spPr bwMode="auto">
          <a:xfrm>
            <a:off x="2644775" y="4654021"/>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Customer Order</a:t>
            </a:r>
          </a:p>
        </p:txBody>
      </p:sp>
      <p:sp>
        <p:nvSpPr>
          <p:cNvPr id="11287" name="Rectangle 25">
            <a:extLst>
              <a:ext uri="{FF2B5EF4-FFF2-40B4-BE49-F238E27FC236}">
                <a16:creationId xmlns:a16="http://schemas.microsoft.com/office/drawing/2014/main" id="{2E66DCAC-11BD-CAA7-68A1-E532DB19B623}"/>
              </a:ext>
            </a:extLst>
          </p:cNvPr>
          <p:cNvSpPr>
            <a:spLocks noChangeArrowheads="1"/>
          </p:cNvSpPr>
          <p:nvPr/>
        </p:nvSpPr>
        <p:spPr bwMode="auto">
          <a:xfrm>
            <a:off x="4659842" y="4905904"/>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1288" name="AutoShape 26">
            <a:extLst>
              <a:ext uri="{FF2B5EF4-FFF2-40B4-BE49-F238E27FC236}">
                <a16:creationId xmlns:a16="http://schemas.microsoft.com/office/drawing/2014/main" id="{114A027E-2B52-E0B6-6105-FBFE3108B754}"/>
              </a:ext>
            </a:extLst>
          </p:cNvPr>
          <p:cNvCxnSpPr>
            <a:cxnSpLocks noChangeShapeType="1"/>
            <a:stCxn id="11287" idx="2"/>
            <a:endCxn id="11290" idx="7"/>
          </p:cNvCxnSpPr>
          <p:nvPr/>
        </p:nvCxnSpPr>
        <p:spPr bwMode="auto">
          <a:xfrm flipH="1">
            <a:off x="4171818" y="5155163"/>
            <a:ext cx="865849" cy="1175456"/>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289" name="AutoShape 27">
            <a:extLst>
              <a:ext uri="{FF2B5EF4-FFF2-40B4-BE49-F238E27FC236}">
                <a16:creationId xmlns:a16="http://schemas.microsoft.com/office/drawing/2014/main" id="{C16ED37E-EDA7-D904-2330-A07A06E839AA}"/>
              </a:ext>
            </a:extLst>
          </p:cNvPr>
          <p:cNvCxnSpPr>
            <a:cxnSpLocks noChangeShapeType="1"/>
            <a:stCxn id="11286" idx="2"/>
            <a:endCxn id="11283" idx="2"/>
          </p:cNvCxnSpPr>
          <p:nvPr/>
        </p:nvCxnSpPr>
        <p:spPr bwMode="auto">
          <a:xfrm rot="16200000" flipH="1">
            <a:off x="3142639" y="5033814"/>
            <a:ext cx="535252" cy="216462"/>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0" name="Oval 28">
            <a:extLst>
              <a:ext uri="{FF2B5EF4-FFF2-40B4-BE49-F238E27FC236}">
                <a16:creationId xmlns:a16="http://schemas.microsoft.com/office/drawing/2014/main" id="{AB8E2342-1CBD-8BFF-213A-AA9DD782FDAB}"/>
              </a:ext>
            </a:extLst>
          </p:cNvPr>
          <p:cNvSpPr>
            <a:spLocks noChangeArrowheads="1"/>
          </p:cNvSpPr>
          <p:nvPr/>
        </p:nvSpPr>
        <p:spPr bwMode="auto">
          <a:xfrm>
            <a:off x="3526367" y="6228292"/>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1291" name="Rectangle 29">
            <a:extLst>
              <a:ext uri="{FF2B5EF4-FFF2-40B4-BE49-F238E27FC236}">
                <a16:creationId xmlns:a16="http://schemas.microsoft.com/office/drawing/2014/main" id="{0EF4C9DC-EC47-C91C-2D30-36B23AA250AD}"/>
              </a:ext>
            </a:extLst>
          </p:cNvPr>
          <p:cNvSpPr>
            <a:spLocks noChangeArrowheads="1"/>
          </p:cNvSpPr>
          <p:nvPr/>
        </p:nvSpPr>
        <p:spPr bwMode="auto">
          <a:xfrm>
            <a:off x="4659842" y="6480175"/>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a:t>
            </a:r>
          </a:p>
        </p:txBody>
      </p:sp>
      <p:cxnSp>
        <p:nvCxnSpPr>
          <p:cNvPr id="11292" name="AutoShape 30">
            <a:extLst>
              <a:ext uri="{FF2B5EF4-FFF2-40B4-BE49-F238E27FC236}">
                <a16:creationId xmlns:a16="http://schemas.microsoft.com/office/drawing/2014/main" id="{8EC572C9-2FB5-F90B-39E9-0C4C9EFD70C9}"/>
              </a:ext>
            </a:extLst>
          </p:cNvPr>
          <p:cNvCxnSpPr>
            <a:cxnSpLocks noChangeShapeType="1"/>
            <a:stCxn id="11290" idx="6"/>
            <a:endCxn id="11291" idx="1"/>
          </p:cNvCxnSpPr>
          <p:nvPr/>
        </p:nvCxnSpPr>
        <p:spPr bwMode="auto">
          <a:xfrm flipV="1">
            <a:off x="4289888" y="6604806"/>
            <a:ext cx="369954" cy="13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3" name="Text Box 31">
            <a:extLst>
              <a:ext uri="{FF2B5EF4-FFF2-40B4-BE49-F238E27FC236}">
                <a16:creationId xmlns:a16="http://schemas.microsoft.com/office/drawing/2014/main" id="{03A588BD-5580-D3C3-7C22-5EFAB508E3F7}"/>
              </a:ext>
            </a:extLst>
          </p:cNvPr>
          <p:cNvSpPr txBox="1">
            <a:spLocks noChangeArrowheads="1"/>
          </p:cNvSpPr>
          <p:nvPr/>
        </p:nvSpPr>
        <p:spPr bwMode="auto">
          <a:xfrm>
            <a:off x="4533900" y="5787496"/>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Severed Order</a:t>
            </a:r>
          </a:p>
        </p:txBody>
      </p:sp>
      <p:sp>
        <p:nvSpPr>
          <p:cNvPr id="11294" name="Text Box 32">
            <a:extLst>
              <a:ext uri="{FF2B5EF4-FFF2-40B4-BE49-F238E27FC236}">
                <a16:creationId xmlns:a16="http://schemas.microsoft.com/office/drawing/2014/main" id="{CCD437BC-6E78-82B2-537E-6E81F9A628A2}"/>
              </a:ext>
            </a:extLst>
          </p:cNvPr>
          <p:cNvSpPr txBox="1">
            <a:spLocks noChangeArrowheads="1"/>
          </p:cNvSpPr>
          <p:nvPr/>
        </p:nvSpPr>
        <p:spPr bwMode="auto">
          <a:xfrm>
            <a:off x="5793317" y="4842933"/>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Request for Forecast</a:t>
            </a:r>
          </a:p>
        </p:txBody>
      </p:sp>
      <p:cxnSp>
        <p:nvCxnSpPr>
          <p:cNvPr id="11295" name="AutoShape 33">
            <a:extLst>
              <a:ext uri="{FF2B5EF4-FFF2-40B4-BE49-F238E27FC236}">
                <a16:creationId xmlns:a16="http://schemas.microsoft.com/office/drawing/2014/main" id="{096F7629-339D-89E4-51D8-67443DA6EC8C}"/>
              </a:ext>
            </a:extLst>
          </p:cNvPr>
          <p:cNvCxnSpPr>
            <a:cxnSpLocks noChangeShapeType="1"/>
            <a:stCxn id="11294" idx="2"/>
            <a:endCxn id="11274" idx="0"/>
          </p:cNvCxnSpPr>
          <p:nvPr/>
        </p:nvCxnSpPr>
        <p:spPr bwMode="auto">
          <a:xfrm rot="5400000">
            <a:off x="6015683" y="5029878"/>
            <a:ext cx="401439" cy="468346"/>
          </a:xfrm>
          <a:prstGeom prst="curvedConnector3">
            <a:avLst>
              <a:gd name="adj1" fmla="val 5098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96" name="Rectangle 34">
            <a:extLst>
              <a:ext uri="{FF2B5EF4-FFF2-40B4-BE49-F238E27FC236}">
                <a16:creationId xmlns:a16="http://schemas.microsoft.com/office/drawing/2014/main" id="{31C6ED50-69ED-FDC2-FF1A-5EB52ABEA016}"/>
              </a:ext>
            </a:extLst>
          </p:cNvPr>
          <p:cNvSpPr>
            <a:spLocks noChangeArrowheads="1"/>
          </p:cNvSpPr>
          <p:nvPr/>
        </p:nvSpPr>
        <p:spPr bwMode="auto">
          <a:xfrm>
            <a:off x="4659842" y="4402138"/>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CUSTOMER</a:t>
            </a:r>
          </a:p>
        </p:txBody>
      </p:sp>
      <p:cxnSp>
        <p:nvCxnSpPr>
          <p:cNvPr id="11297" name="AutoShape 35">
            <a:extLst>
              <a:ext uri="{FF2B5EF4-FFF2-40B4-BE49-F238E27FC236}">
                <a16:creationId xmlns:a16="http://schemas.microsoft.com/office/drawing/2014/main" id="{424AAB0C-7A07-F14F-8E09-96C85CB55D9C}"/>
              </a:ext>
            </a:extLst>
          </p:cNvPr>
          <p:cNvCxnSpPr>
            <a:cxnSpLocks noChangeShapeType="1"/>
            <a:stCxn id="11296" idx="1"/>
            <a:endCxn id="11283" idx="0"/>
          </p:cNvCxnSpPr>
          <p:nvPr/>
        </p:nvCxnSpPr>
        <p:spPr bwMode="auto">
          <a:xfrm flipH="1">
            <a:off x="3904192" y="4526768"/>
            <a:ext cx="755650" cy="49720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2">
            <a:extLst>
              <a:ext uri="{FF2B5EF4-FFF2-40B4-BE49-F238E27FC236}">
                <a16:creationId xmlns:a16="http://schemas.microsoft.com/office/drawing/2014/main" id="{14CF53A8-67A6-9C9D-2A4E-A1C5187317B3}"/>
              </a:ext>
            </a:extLst>
          </p:cNvPr>
          <p:cNvPicPr>
            <a:picLocks noChangeAspect="1" noChangeArrowheads="1"/>
          </p:cNvPicPr>
          <p:nvPr/>
        </p:nvPicPr>
        <p:blipFill>
          <a:blip r:embed="rId2">
            <a:lum bright="52000" contrast="-70000"/>
            <a:extLst>
              <a:ext uri="{28A0092B-C50C-407E-A947-70E740481C1C}">
                <a14:useLocalDpi xmlns:a14="http://schemas.microsoft.com/office/drawing/2010/main" val="0"/>
              </a:ext>
            </a:extLst>
          </a:blip>
          <a:srcRect/>
          <a:stretch>
            <a:fillRect/>
          </a:stretch>
        </p:blipFill>
        <p:spPr bwMode="auto">
          <a:xfrm>
            <a:off x="5789382" y="5913438"/>
            <a:ext cx="1830089" cy="214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Text Box 3">
            <a:extLst>
              <a:ext uri="{FF2B5EF4-FFF2-40B4-BE49-F238E27FC236}">
                <a16:creationId xmlns:a16="http://schemas.microsoft.com/office/drawing/2014/main" id="{7C4B6912-908D-6780-1186-02D55463B387}"/>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2291" name="Line 4">
            <a:extLst>
              <a:ext uri="{FF2B5EF4-FFF2-40B4-BE49-F238E27FC236}">
                <a16:creationId xmlns:a16="http://schemas.microsoft.com/office/drawing/2014/main" id="{DABDEFC7-17DC-DD72-623D-8481A5C2347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2292" name="Text Box 5">
            <a:extLst>
              <a:ext uri="{FF2B5EF4-FFF2-40B4-BE49-F238E27FC236}">
                <a16:creationId xmlns:a16="http://schemas.microsoft.com/office/drawing/2014/main" id="{5D5C399A-4FD3-7642-2AC4-E960C8FF7412}"/>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2293" name="Text Box 6">
            <a:extLst>
              <a:ext uri="{FF2B5EF4-FFF2-40B4-BE49-F238E27FC236}">
                <a16:creationId xmlns:a16="http://schemas.microsoft.com/office/drawing/2014/main" id="{3E5258C1-C8C3-830E-E71E-DBE397DCDC25}"/>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2294" name="Picture 7">
            <a:extLst>
              <a:ext uri="{FF2B5EF4-FFF2-40B4-BE49-F238E27FC236}">
                <a16:creationId xmlns:a16="http://schemas.microsoft.com/office/drawing/2014/main" id="{E24DD18B-3EF3-8268-AFB1-946785C4B799}"/>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 Box 8">
            <a:extLst>
              <a:ext uri="{FF2B5EF4-FFF2-40B4-BE49-F238E27FC236}">
                <a16:creationId xmlns:a16="http://schemas.microsoft.com/office/drawing/2014/main" id="{63E91E75-C55D-E3CC-9E34-9A0EAD7B532E}"/>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2296" name="Text Box 9">
            <a:extLst>
              <a:ext uri="{FF2B5EF4-FFF2-40B4-BE49-F238E27FC236}">
                <a16:creationId xmlns:a16="http://schemas.microsoft.com/office/drawing/2014/main" id="{62AB5C87-6F0F-8BCF-1421-5DDA4D98FF1C}"/>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2297" name="Text Box 10">
            <a:extLst>
              <a:ext uri="{FF2B5EF4-FFF2-40B4-BE49-F238E27FC236}">
                <a16:creationId xmlns:a16="http://schemas.microsoft.com/office/drawing/2014/main" id="{C0A53BC1-FFC8-32F8-CDAF-BB7227317D7D}"/>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b="1"/>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b="1"/>
              <a:t>Produce Product</a:t>
            </a:r>
          </a:p>
          <a:p>
            <a:pPr eaLnBrk="1" hangingPunct="1"/>
            <a:r>
              <a:rPr lang="en-US" altLang="en-US" sz="1653" b="1"/>
              <a:t>Store Product</a:t>
            </a:r>
          </a:p>
          <a:p>
            <a:pPr eaLnBrk="1" hangingPunct="1"/>
            <a:endParaRPr lang="en-US" altLang="en-US" sz="1653" b="1"/>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2298" name="Oval 11">
            <a:extLst>
              <a:ext uri="{FF2B5EF4-FFF2-40B4-BE49-F238E27FC236}">
                <a16:creationId xmlns:a16="http://schemas.microsoft.com/office/drawing/2014/main" id="{C490E6CB-566D-A2B2-0D90-FC1217DB619E}"/>
              </a:ext>
            </a:extLst>
          </p:cNvPr>
          <p:cNvSpPr>
            <a:spLocks noChangeArrowheads="1"/>
          </p:cNvSpPr>
          <p:nvPr/>
        </p:nvSpPr>
        <p:spPr bwMode="auto">
          <a:xfrm>
            <a:off x="3526366" y="522075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9" name="Oval 12">
            <a:extLst>
              <a:ext uri="{FF2B5EF4-FFF2-40B4-BE49-F238E27FC236}">
                <a16:creationId xmlns:a16="http://schemas.microsoft.com/office/drawing/2014/main" id="{F2CB3971-C434-43ED-8FDD-D5340C945F62}"/>
              </a:ext>
            </a:extLst>
          </p:cNvPr>
          <p:cNvSpPr>
            <a:spLocks noChangeArrowheads="1"/>
          </p:cNvSpPr>
          <p:nvPr/>
        </p:nvSpPr>
        <p:spPr bwMode="auto">
          <a:xfrm>
            <a:off x="6506986" y="6291262"/>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0" name="Oval 13">
            <a:extLst>
              <a:ext uri="{FF2B5EF4-FFF2-40B4-BE49-F238E27FC236}">
                <a16:creationId xmlns:a16="http://schemas.microsoft.com/office/drawing/2014/main" id="{204A246F-E369-9F01-B27C-1BCE818FB609}"/>
              </a:ext>
            </a:extLst>
          </p:cNvPr>
          <p:cNvSpPr>
            <a:spLocks noChangeArrowheads="1"/>
          </p:cNvSpPr>
          <p:nvPr/>
        </p:nvSpPr>
        <p:spPr bwMode="auto">
          <a:xfrm>
            <a:off x="7052733" y="6816019"/>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301" name="Oval 14">
            <a:extLst>
              <a:ext uri="{FF2B5EF4-FFF2-40B4-BE49-F238E27FC236}">
                <a16:creationId xmlns:a16="http://schemas.microsoft.com/office/drawing/2014/main" id="{63B0EB34-F74B-DC49-C8F1-5533DE08ED62}"/>
              </a:ext>
            </a:extLst>
          </p:cNvPr>
          <p:cNvSpPr>
            <a:spLocks noChangeArrowheads="1"/>
          </p:cNvSpPr>
          <p:nvPr/>
        </p:nvSpPr>
        <p:spPr bwMode="auto">
          <a:xfrm>
            <a:off x="3542109" y="48429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cxnSp>
        <p:nvCxnSpPr>
          <p:cNvPr id="12302" name="AutoShape 15">
            <a:extLst>
              <a:ext uri="{FF2B5EF4-FFF2-40B4-BE49-F238E27FC236}">
                <a16:creationId xmlns:a16="http://schemas.microsoft.com/office/drawing/2014/main" id="{66CE1625-3A08-1DA7-271F-7ABA162993BC}"/>
              </a:ext>
            </a:extLst>
          </p:cNvPr>
          <p:cNvCxnSpPr>
            <a:cxnSpLocks noChangeShapeType="1"/>
            <a:stCxn id="12305" idx="1"/>
            <a:endCxn id="12301" idx="7"/>
          </p:cNvCxnSpPr>
          <p:nvPr/>
        </p:nvCxnSpPr>
        <p:spPr bwMode="auto">
          <a:xfrm flipH="1">
            <a:off x="4187560" y="4841622"/>
            <a:ext cx="598223" cy="10363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3" name="AutoShape 16">
            <a:extLst>
              <a:ext uri="{FF2B5EF4-FFF2-40B4-BE49-F238E27FC236}">
                <a16:creationId xmlns:a16="http://schemas.microsoft.com/office/drawing/2014/main" id="{057B5C11-83D0-DE3D-039C-9FB88D2AE457}"/>
              </a:ext>
            </a:extLst>
          </p:cNvPr>
          <p:cNvCxnSpPr>
            <a:cxnSpLocks noChangeShapeType="1"/>
            <a:endCxn id="12308" idx="2"/>
          </p:cNvCxnSpPr>
          <p:nvPr/>
        </p:nvCxnSpPr>
        <p:spPr bwMode="auto">
          <a:xfrm rot="16200000" flipH="1">
            <a:off x="3160349" y="5917373"/>
            <a:ext cx="440796" cy="30698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4" name="Text Box 17">
            <a:extLst>
              <a:ext uri="{FF2B5EF4-FFF2-40B4-BE49-F238E27FC236}">
                <a16:creationId xmlns:a16="http://schemas.microsoft.com/office/drawing/2014/main" id="{2AF1B277-E3D2-1A08-EDE0-A81160900EDE}"/>
              </a:ext>
            </a:extLst>
          </p:cNvPr>
          <p:cNvSpPr txBox="1">
            <a:spLocks noChangeArrowheads="1"/>
          </p:cNvSpPr>
          <p:nvPr/>
        </p:nvSpPr>
        <p:spPr bwMode="auto">
          <a:xfrm>
            <a:off x="2644775" y="4465108"/>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 Order</a:t>
            </a:r>
          </a:p>
        </p:txBody>
      </p:sp>
      <p:sp>
        <p:nvSpPr>
          <p:cNvPr id="12305" name="Rectangle 18">
            <a:extLst>
              <a:ext uri="{FF2B5EF4-FFF2-40B4-BE49-F238E27FC236}">
                <a16:creationId xmlns:a16="http://schemas.microsoft.com/office/drawing/2014/main" id="{42DD2A25-1019-C2A3-7E44-B058AD33EAA7}"/>
              </a:ext>
            </a:extLst>
          </p:cNvPr>
          <p:cNvSpPr>
            <a:spLocks noChangeArrowheads="1"/>
          </p:cNvSpPr>
          <p:nvPr/>
        </p:nvSpPr>
        <p:spPr bwMode="auto">
          <a:xfrm>
            <a:off x="4785783" y="4716992"/>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ORDER</a:t>
            </a:r>
          </a:p>
        </p:txBody>
      </p:sp>
      <p:cxnSp>
        <p:nvCxnSpPr>
          <p:cNvPr id="12306" name="AutoShape 19">
            <a:extLst>
              <a:ext uri="{FF2B5EF4-FFF2-40B4-BE49-F238E27FC236}">
                <a16:creationId xmlns:a16="http://schemas.microsoft.com/office/drawing/2014/main" id="{D2A28EE2-8D4D-58C7-FDF9-6AC6C6C9195E}"/>
              </a:ext>
            </a:extLst>
          </p:cNvPr>
          <p:cNvCxnSpPr>
            <a:cxnSpLocks noChangeShapeType="1"/>
            <a:stCxn id="12301" idx="5"/>
            <a:endCxn id="12305" idx="2"/>
          </p:cNvCxnSpPr>
          <p:nvPr/>
        </p:nvCxnSpPr>
        <p:spPr bwMode="auto">
          <a:xfrm flipV="1">
            <a:off x="4187560" y="4966251"/>
            <a:ext cx="976048" cy="53000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2307" name="AutoShape 20">
            <a:extLst>
              <a:ext uri="{FF2B5EF4-FFF2-40B4-BE49-F238E27FC236}">
                <a16:creationId xmlns:a16="http://schemas.microsoft.com/office/drawing/2014/main" id="{A9ECFE6A-0870-C482-D017-9FEC770D0C44}"/>
              </a:ext>
            </a:extLst>
          </p:cNvPr>
          <p:cNvCxnSpPr>
            <a:cxnSpLocks noChangeShapeType="1"/>
            <a:stCxn id="12304" idx="2"/>
            <a:endCxn id="12301" idx="2"/>
          </p:cNvCxnSpPr>
          <p:nvPr/>
        </p:nvCxnSpPr>
        <p:spPr bwMode="auto">
          <a:xfrm rot="16200000" flipH="1">
            <a:off x="3150510" y="4837030"/>
            <a:ext cx="535252" cy="232205"/>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08" name="Oval 21">
            <a:extLst>
              <a:ext uri="{FF2B5EF4-FFF2-40B4-BE49-F238E27FC236}">
                <a16:creationId xmlns:a16="http://schemas.microsoft.com/office/drawing/2014/main" id="{3ECE93EF-BBCE-BC60-4854-84037DCD1EB8}"/>
              </a:ext>
            </a:extLst>
          </p:cNvPr>
          <p:cNvSpPr>
            <a:spLocks noChangeArrowheads="1"/>
          </p:cNvSpPr>
          <p:nvPr/>
        </p:nvSpPr>
        <p:spPr bwMode="auto">
          <a:xfrm>
            <a:off x="3542109" y="59134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2309" name="Rectangle 22">
            <a:extLst>
              <a:ext uri="{FF2B5EF4-FFF2-40B4-BE49-F238E27FC236}">
                <a16:creationId xmlns:a16="http://schemas.microsoft.com/office/drawing/2014/main" id="{47DC46BA-FD35-7D59-4DDA-BD118A6C1F5F}"/>
              </a:ext>
            </a:extLst>
          </p:cNvPr>
          <p:cNvSpPr>
            <a:spLocks noChangeArrowheads="1"/>
          </p:cNvSpPr>
          <p:nvPr/>
        </p:nvSpPr>
        <p:spPr bwMode="auto">
          <a:xfrm>
            <a:off x="4785783" y="660611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INVENTORTY</a:t>
            </a:r>
          </a:p>
        </p:txBody>
      </p:sp>
      <p:cxnSp>
        <p:nvCxnSpPr>
          <p:cNvPr id="12310" name="AutoShape 23">
            <a:extLst>
              <a:ext uri="{FF2B5EF4-FFF2-40B4-BE49-F238E27FC236}">
                <a16:creationId xmlns:a16="http://schemas.microsoft.com/office/drawing/2014/main" id="{806AD8BE-4D9B-90A8-3F99-CC7687C1BDC8}"/>
              </a:ext>
            </a:extLst>
          </p:cNvPr>
          <p:cNvCxnSpPr>
            <a:cxnSpLocks noChangeShapeType="1"/>
            <a:stCxn id="12308" idx="6"/>
            <a:endCxn id="12313" idx="2"/>
          </p:cNvCxnSpPr>
          <p:nvPr/>
        </p:nvCxnSpPr>
        <p:spPr bwMode="auto">
          <a:xfrm flipV="1">
            <a:off x="4305631" y="5910814"/>
            <a:ext cx="920948" cy="380449"/>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1" name="Text Box 24">
            <a:extLst>
              <a:ext uri="{FF2B5EF4-FFF2-40B4-BE49-F238E27FC236}">
                <a16:creationId xmlns:a16="http://schemas.microsoft.com/office/drawing/2014/main" id="{D327E4E5-C38D-F1E9-6BB1-E7C051AD71F6}"/>
              </a:ext>
            </a:extLst>
          </p:cNvPr>
          <p:cNvSpPr txBox="1">
            <a:spLocks noChangeArrowheads="1"/>
          </p:cNvSpPr>
          <p:nvPr/>
        </p:nvSpPr>
        <p:spPr bwMode="auto">
          <a:xfrm>
            <a:off x="4659842" y="5157787"/>
            <a:ext cx="1070504"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Severed</a:t>
            </a:r>
          </a:p>
        </p:txBody>
      </p:sp>
      <p:sp>
        <p:nvSpPr>
          <p:cNvPr id="12312" name="Text Box 25">
            <a:extLst>
              <a:ext uri="{FF2B5EF4-FFF2-40B4-BE49-F238E27FC236}">
                <a16:creationId xmlns:a16="http://schemas.microsoft.com/office/drawing/2014/main" id="{5BD39792-221A-5482-6E0E-543837144052}"/>
              </a:ext>
            </a:extLst>
          </p:cNvPr>
          <p:cNvSpPr txBox="1">
            <a:spLocks noChangeArrowheads="1"/>
          </p:cNvSpPr>
          <p:nvPr/>
        </p:nvSpPr>
        <p:spPr bwMode="auto">
          <a:xfrm>
            <a:off x="2770717" y="5724525"/>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Production</a:t>
            </a:r>
            <a:br>
              <a:rPr lang="en-US" altLang="en-US" sz="1157">
                <a:latin typeface="Arial Narrow" panose="020B0606020202030204" pitchFamily="34" charset="0"/>
              </a:rPr>
            </a:br>
            <a:r>
              <a:rPr lang="en-US" altLang="en-US" sz="1157">
                <a:latin typeface="Arial Narrow" panose="020B0606020202030204" pitchFamily="34" charset="0"/>
              </a:rPr>
              <a:t> Schedule</a:t>
            </a:r>
          </a:p>
        </p:txBody>
      </p:sp>
      <p:sp>
        <p:nvSpPr>
          <p:cNvPr id="12313" name="Rectangle 26">
            <a:extLst>
              <a:ext uri="{FF2B5EF4-FFF2-40B4-BE49-F238E27FC236}">
                <a16:creationId xmlns:a16="http://schemas.microsoft.com/office/drawing/2014/main" id="{CE1E53F2-7D8E-1F48-FB0F-BA0C8B678C5D}"/>
              </a:ext>
            </a:extLst>
          </p:cNvPr>
          <p:cNvSpPr>
            <a:spLocks noChangeArrowheads="1"/>
          </p:cNvSpPr>
          <p:nvPr/>
        </p:nvSpPr>
        <p:spPr bwMode="auto">
          <a:xfrm>
            <a:off x="4785783" y="5598584"/>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2314" name="AutoShape 27">
            <a:extLst>
              <a:ext uri="{FF2B5EF4-FFF2-40B4-BE49-F238E27FC236}">
                <a16:creationId xmlns:a16="http://schemas.microsoft.com/office/drawing/2014/main" id="{D8172BAD-2F5D-86E7-20AF-09A5088B30BB}"/>
              </a:ext>
            </a:extLst>
          </p:cNvPr>
          <p:cNvCxnSpPr>
            <a:cxnSpLocks noChangeShapeType="1"/>
            <a:stCxn id="12313" idx="1"/>
            <a:endCxn id="12308" idx="0"/>
          </p:cNvCxnSpPr>
          <p:nvPr/>
        </p:nvCxnSpPr>
        <p:spPr bwMode="auto">
          <a:xfrm flipH="1">
            <a:off x="3919934" y="5754699"/>
            <a:ext cx="865849" cy="15086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5" name="Oval 28">
            <a:extLst>
              <a:ext uri="{FF2B5EF4-FFF2-40B4-BE49-F238E27FC236}">
                <a16:creationId xmlns:a16="http://schemas.microsoft.com/office/drawing/2014/main" id="{2FD27E36-4D2B-3E08-3B7F-1974884FA7B6}"/>
              </a:ext>
            </a:extLst>
          </p:cNvPr>
          <p:cNvSpPr>
            <a:spLocks noChangeArrowheads="1"/>
          </p:cNvSpPr>
          <p:nvPr/>
        </p:nvSpPr>
        <p:spPr bwMode="auto">
          <a:xfrm>
            <a:off x="3542109" y="70469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cxnSp>
        <p:nvCxnSpPr>
          <p:cNvPr id="12316" name="AutoShape 29">
            <a:extLst>
              <a:ext uri="{FF2B5EF4-FFF2-40B4-BE49-F238E27FC236}">
                <a16:creationId xmlns:a16="http://schemas.microsoft.com/office/drawing/2014/main" id="{37B6FBEE-DCBA-E374-1849-DFECEC2E3A2B}"/>
              </a:ext>
            </a:extLst>
          </p:cNvPr>
          <p:cNvCxnSpPr>
            <a:cxnSpLocks noChangeShapeType="1"/>
            <a:stCxn id="12315" idx="6"/>
            <a:endCxn id="12309" idx="2"/>
          </p:cNvCxnSpPr>
          <p:nvPr/>
        </p:nvCxnSpPr>
        <p:spPr bwMode="auto">
          <a:xfrm flipV="1">
            <a:off x="4305631" y="6855377"/>
            <a:ext cx="857978" cy="56936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17" name="Text Box 30">
            <a:extLst>
              <a:ext uri="{FF2B5EF4-FFF2-40B4-BE49-F238E27FC236}">
                <a16:creationId xmlns:a16="http://schemas.microsoft.com/office/drawing/2014/main" id="{71C64FB7-358E-221E-D7F8-85CC58DA1AE1}"/>
              </a:ext>
            </a:extLst>
          </p:cNvPr>
          <p:cNvSpPr txBox="1">
            <a:spLocks noChangeArrowheads="1"/>
          </p:cNvSpPr>
          <p:nvPr/>
        </p:nvSpPr>
        <p:spPr bwMode="auto">
          <a:xfrm>
            <a:off x="4596871" y="7267310"/>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Produced &amp; Location Stored</a:t>
            </a:r>
          </a:p>
        </p:txBody>
      </p:sp>
      <p:sp>
        <p:nvSpPr>
          <p:cNvPr id="12318" name="Text Box 31">
            <a:extLst>
              <a:ext uri="{FF2B5EF4-FFF2-40B4-BE49-F238E27FC236}">
                <a16:creationId xmlns:a16="http://schemas.microsoft.com/office/drawing/2014/main" id="{9B0611D4-42D4-8BD3-0E92-E3AB2049DE0B}"/>
              </a:ext>
            </a:extLst>
          </p:cNvPr>
          <p:cNvSpPr txBox="1">
            <a:spLocks noChangeArrowheads="1"/>
          </p:cNvSpPr>
          <p:nvPr/>
        </p:nvSpPr>
        <p:spPr bwMode="auto">
          <a:xfrm>
            <a:off x="4533900" y="6165321"/>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Quantity Used</a:t>
            </a:r>
          </a:p>
        </p:txBody>
      </p:sp>
      <p:cxnSp>
        <p:nvCxnSpPr>
          <p:cNvPr id="12319" name="AutoShape 32">
            <a:extLst>
              <a:ext uri="{FF2B5EF4-FFF2-40B4-BE49-F238E27FC236}">
                <a16:creationId xmlns:a16="http://schemas.microsoft.com/office/drawing/2014/main" id="{E0BD07F8-DF5A-F98B-AEB0-CDC8291008A6}"/>
              </a:ext>
            </a:extLst>
          </p:cNvPr>
          <p:cNvCxnSpPr>
            <a:cxnSpLocks noChangeShapeType="1"/>
            <a:stCxn id="12308" idx="4"/>
            <a:endCxn id="12315" idx="0"/>
          </p:cNvCxnSpPr>
          <p:nvPr/>
        </p:nvCxnSpPr>
        <p:spPr bwMode="auto">
          <a:xfrm>
            <a:off x="3919934" y="6676959"/>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20" name="Rectangle 33">
            <a:extLst>
              <a:ext uri="{FF2B5EF4-FFF2-40B4-BE49-F238E27FC236}">
                <a16:creationId xmlns:a16="http://schemas.microsoft.com/office/drawing/2014/main" id="{BC4CF45D-76B1-8E9E-FBB2-08D78B3299D8}"/>
              </a:ext>
            </a:extLst>
          </p:cNvPr>
          <p:cNvSpPr>
            <a:spLocks noChangeArrowheads="1"/>
          </p:cNvSpPr>
          <p:nvPr/>
        </p:nvSpPr>
        <p:spPr bwMode="auto">
          <a:xfrm>
            <a:off x="3211513" y="6732059"/>
            <a:ext cx="1122423"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57">
                <a:latin typeface="Arial Narrow" panose="020B0606020202030204" pitchFamily="34" charset="0"/>
              </a:rPr>
              <a:t>Production   Data</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a:extLst>
              <a:ext uri="{FF2B5EF4-FFF2-40B4-BE49-F238E27FC236}">
                <a16:creationId xmlns:a16="http://schemas.microsoft.com/office/drawing/2014/main" id="{4CFA0AEC-11D4-F4DF-39B7-D4450112ED40}"/>
              </a:ext>
            </a:extLst>
          </p:cNvPr>
          <p:cNvGrpSpPr>
            <a:grpSpLocks/>
          </p:cNvGrpSpPr>
          <p:nvPr/>
        </p:nvGrpSpPr>
        <p:grpSpPr bwMode="auto">
          <a:xfrm>
            <a:off x="5415492" y="6606117"/>
            <a:ext cx="2015067" cy="1511300"/>
            <a:chOff x="3648" y="2640"/>
            <a:chExt cx="2112" cy="1680"/>
          </a:xfrm>
        </p:grpSpPr>
        <p:pic>
          <p:nvPicPr>
            <p:cNvPr id="13351" name="Picture 3">
              <a:extLst>
                <a:ext uri="{FF2B5EF4-FFF2-40B4-BE49-F238E27FC236}">
                  <a16:creationId xmlns:a16="http://schemas.microsoft.com/office/drawing/2014/main" id="{17E5EC37-4E81-6A40-D3FD-5D9F7F5262D7}"/>
                </a:ext>
              </a:extLst>
            </p:cNvPr>
            <p:cNvPicPr>
              <a:picLocks noChangeAspect="1" noChangeArrowheads="1"/>
            </p:cNvPicPr>
            <p:nvPr/>
          </p:nvPicPr>
          <p:blipFill>
            <a:blip r:embed="rId2">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2" name="Picture 4">
              <a:extLst>
                <a:ext uri="{FF2B5EF4-FFF2-40B4-BE49-F238E27FC236}">
                  <a16:creationId xmlns:a16="http://schemas.microsoft.com/office/drawing/2014/main" id="{250F8BBB-DBF2-9DE5-59CC-EB3B2849C7B8}"/>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53" name="Picture 5">
              <a:extLst>
                <a:ext uri="{FF2B5EF4-FFF2-40B4-BE49-F238E27FC236}">
                  <a16:creationId xmlns:a16="http://schemas.microsoft.com/office/drawing/2014/main" id="{3A13D6BC-F19A-FBF4-2C24-CB23838E12CE}"/>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4" name="Text Box 6">
            <a:extLst>
              <a:ext uri="{FF2B5EF4-FFF2-40B4-BE49-F238E27FC236}">
                <a16:creationId xmlns:a16="http://schemas.microsoft.com/office/drawing/2014/main" id="{F76A5CE5-26B6-EDAA-CFBA-80EEBCAA9CA4}"/>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3315" name="Line 7">
            <a:extLst>
              <a:ext uri="{FF2B5EF4-FFF2-40B4-BE49-F238E27FC236}">
                <a16:creationId xmlns:a16="http://schemas.microsoft.com/office/drawing/2014/main" id="{8E4B54E3-0F82-3B96-AF8E-76AF6C7CD6C0}"/>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3316" name="Text Box 8">
            <a:extLst>
              <a:ext uri="{FF2B5EF4-FFF2-40B4-BE49-F238E27FC236}">
                <a16:creationId xmlns:a16="http://schemas.microsoft.com/office/drawing/2014/main" id="{4CA513E2-97C4-9E1E-A196-06CE73D96AD4}"/>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3317" name="Text Box 9">
            <a:extLst>
              <a:ext uri="{FF2B5EF4-FFF2-40B4-BE49-F238E27FC236}">
                <a16:creationId xmlns:a16="http://schemas.microsoft.com/office/drawing/2014/main" id="{3A993A26-7ADE-28A5-9C5B-7C0225F7389B}"/>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3318" name="Picture 10">
            <a:extLst>
              <a:ext uri="{FF2B5EF4-FFF2-40B4-BE49-F238E27FC236}">
                <a16:creationId xmlns:a16="http://schemas.microsoft.com/office/drawing/2014/main" id="{87972A43-8AA0-579E-B83D-4333F87FC126}"/>
              </a:ext>
            </a:extLst>
          </p:cNvPr>
          <p:cNvPicPr>
            <a:picLocks noChangeAspect="1" noChangeArrowheads="1"/>
          </p:cNvPicPr>
          <p:nvPr/>
        </p:nvPicPr>
        <p:blipFill>
          <a:blip r:embed="rId5">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11">
            <a:extLst>
              <a:ext uri="{FF2B5EF4-FFF2-40B4-BE49-F238E27FC236}">
                <a16:creationId xmlns:a16="http://schemas.microsoft.com/office/drawing/2014/main" id="{C2A471F9-6986-7288-4898-28C699D0F971}"/>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3320" name="Text Box 12">
            <a:extLst>
              <a:ext uri="{FF2B5EF4-FFF2-40B4-BE49-F238E27FC236}">
                <a16:creationId xmlns:a16="http://schemas.microsoft.com/office/drawing/2014/main" id="{3281A383-C15D-F7C8-A065-BA0D3A6A52D5}"/>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3321" name="Oval 13">
            <a:extLst>
              <a:ext uri="{FF2B5EF4-FFF2-40B4-BE49-F238E27FC236}">
                <a16:creationId xmlns:a16="http://schemas.microsoft.com/office/drawing/2014/main" id="{D51F3608-1202-8457-3E9A-2A4C158A0940}"/>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2" name="Oval 14">
            <a:extLst>
              <a:ext uri="{FF2B5EF4-FFF2-40B4-BE49-F238E27FC236}">
                <a16:creationId xmlns:a16="http://schemas.microsoft.com/office/drawing/2014/main" id="{6625BD7F-B209-8EF2-E165-94CAC03D1971}"/>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3" name="Oval 15">
            <a:extLst>
              <a:ext uri="{FF2B5EF4-FFF2-40B4-BE49-F238E27FC236}">
                <a16:creationId xmlns:a16="http://schemas.microsoft.com/office/drawing/2014/main" id="{ED130C73-2CC6-3835-03ED-37C052D33460}"/>
              </a:ext>
            </a:extLst>
          </p:cNvPr>
          <p:cNvSpPr>
            <a:spLocks noChangeArrowheads="1"/>
          </p:cNvSpPr>
          <p:nvPr/>
        </p:nvSpPr>
        <p:spPr bwMode="auto">
          <a:xfrm>
            <a:off x="7430558" y="580848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4" name="Text Box 16">
            <a:extLst>
              <a:ext uri="{FF2B5EF4-FFF2-40B4-BE49-F238E27FC236}">
                <a16:creationId xmlns:a16="http://schemas.microsoft.com/office/drawing/2014/main" id="{0FC8D992-E008-FF74-B699-7691A9D34968}"/>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b="1"/>
              <a:t>Order Raw Materials</a:t>
            </a:r>
          </a:p>
          <a:p>
            <a:pPr eaLnBrk="1" hangingPunct="1"/>
            <a:r>
              <a:rPr lang="en-US" altLang="en-US" sz="1653" b="1"/>
              <a:t>Pay for Raw Materials</a:t>
            </a:r>
          </a:p>
          <a:p>
            <a:pPr eaLnBrk="1" hangingPunct="1"/>
            <a:endParaRPr lang="en-US" altLang="en-US" sz="1653">
              <a:solidFill>
                <a:srgbClr val="339933"/>
              </a:solidFill>
            </a:endParaRPr>
          </a:p>
          <a:p>
            <a:pPr eaLnBrk="1" hangingPunct="1"/>
            <a:r>
              <a:rPr lang="en-US" altLang="en-US" sz="1653">
                <a:solidFill>
                  <a:srgbClr val="339933"/>
                </a:solidFill>
              </a:rPr>
              <a:t>Pay for Labor</a:t>
            </a:r>
          </a:p>
          <a:p>
            <a:pPr eaLnBrk="1" hangingPunct="1"/>
            <a:endParaRPr lang="en-US" altLang="en-US" sz="1653">
              <a:solidFill>
                <a:srgbClr val="339933"/>
              </a:solidFill>
            </a:endParaRPr>
          </a:p>
        </p:txBody>
      </p:sp>
      <p:sp>
        <p:nvSpPr>
          <p:cNvPr id="13325" name="Oval 17">
            <a:extLst>
              <a:ext uri="{FF2B5EF4-FFF2-40B4-BE49-F238E27FC236}">
                <a16:creationId xmlns:a16="http://schemas.microsoft.com/office/drawing/2014/main" id="{732FA42C-040A-706D-C9F7-A1D360B7A47B}"/>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6" name="Oval 18">
            <a:extLst>
              <a:ext uri="{FF2B5EF4-FFF2-40B4-BE49-F238E27FC236}">
                <a16:creationId xmlns:a16="http://schemas.microsoft.com/office/drawing/2014/main" id="{F0B32E0E-C677-9598-2457-65B68BC310FC}"/>
              </a:ext>
            </a:extLst>
          </p:cNvPr>
          <p:cNvSpPr>
            <a:spLocks noChangeArrowheads="1"/>
          </p:cNvSpPr>
          <p:nvPr/>
        </p:nvSpPr>
        <p:spPr bwMode="auto">
          <a:xfrm>
            <a:off x="6884811" y="616532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7" name="Oval 19">
            <a:extLst>
              <a:ext uri="{FF2B5EF4-FFF2-40B4-BE49-F238E27FC236}">
                <a16:creationId xmlns:a16="http://schemas.microsoft.com/office/drawing/2014/main" id="{856A5839-90F5-2B93-1658-450F2749858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cxnSp>
        <p:nvCxnSpPr>
          <p:cNvPr id="13328" name="AutoShape 20">
            <a:extLst>
              <a:ext uri="{FF2B5EF4-FFF2-40B4-BE49-F238E27FC236}">
                <a16:creationId xmlns:a16="http://schemas.microsoft.com/office/drawing/2014/main" id="{DFC85A52-507E-5B64-20F4-4865A791CFFD}"/>
              </a:ext>
            </a:extLst>
          </p:cNvPr>
          <p:cNvCxnSpPr>
            <a:cxnSpLocks noChangeShapeType="1"/>
            <a:stCxn id="13335" idx="2"/>
            <a:endCxn id="13333" idx="2"/>
          </p:cNvCxnSpPr>
          <p:nvPr/>
        </p:nvCxnSpPr>
        <p:spPr bwMode="auto">
          <a:xfrm rot="16200000" flipH="1">
            <a:off x="3401737" y="5733708"/>
            <a:ext cx="304359"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29" name="Text Box 21">
            <a:extLst>
              <a:ext uri="{FF2B5EF4-FFF2-40B4-BE49-F238E27FC236}">
                <a16:creationId xmlns:a16="http://schemas.microsoft.com/office/drawing/2014/main" id="{23497E5E-3168-BD0B-4FE1-7FC1F9E1861C}"/>
              </a:ext>
            </a:extLst>
          </p:cNvPr>
          <p:cNvSpPr txBox="1">
            <a:spLocks noChangeArrowheads="1"/>
          </p:cNvSpPr>
          <p:nvPr/>
        </p:nvSpPr>
        <p:spPr bwMode="auto">
          <a:xfrm>
            <a:off x="2770717" y="4339167"/>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Order Decision</a:t>
            </a:r>
          </a:p>
        </p:txBody>
      </p:sp>
      <p:sp>
        <p:nvSpPr>
          <p:cNvPr id="13330" name="Rectangle 22">
            <a:extLst>
              <a:ext uri="{FF2B5EF4-FFF2-40B4-BE49-F238E27FC236}">
                <a16:creationId xmlns:a16="http://schemas.microsoft.com/office/drawing/2014/main" id="{A8588B70-0C5A-A24B-8A32-C9206067F299}"/>
              </a:ext>
            </a:extLst>
          </p:cNvPr>
          <p:cNvSpPr>
            <a:spLocks noChangeArrowheads="1"/>
          </p:cNvSpPr>
          <p:nvPr/>
        </p:nvSpPr>
        <p:spPr bwMode="auto">
          <a:xfrm>
            <a:off x="5226579" y="4465109"/>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PURCHASE ORDER</a:t>
            </a:r>
          </a:p>
        </p:txBody>
      </p:sp>
      <p:cxnSp>
        <p:nvCxnSpPr>
          <p:cNvPr id="13331" name="AutoShape 23">
            <a:extLst>
              <a:ext uri="{FF2B5EF4-FFF2-40B4-BE49-F238E27FC236}">
                <a16:creationId xmlns:a16="http://schemas.microsoft.com/office/drawing/2014/main" id="{765729FC-1860-CFC3-E2E9-7E4602DC3AA4}"/>
              </a:ext>
            </a:extLst>
          </p:cNvPr>
          <p:cNvCxnSpPr>
            <a:cxnSpLocks noChangeShapeType="1"/>
            <a:stCxn id="13327" idx="6"/>
            <a:endCxn id="13330"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32" name="AutoShape 24">
            <a:extLst>
              <a:ext uri="{FF2B5EF4-FFF2-40B4-BE49-F238E27FC236}">
                <a16:creationId xmlns:a16="http://schemas.microsoft.com/office/drawing/2014/main" id="{71E9AE77-926D-F157-0893-B574B2214C0D}"/>
              </a:ext>
            </a:extLst>
          </p:cNvPr>
          <p:cNvCxnSpPr>
            <a:cxnSpLocks noChangeShapeType="1"/>
            <a:stCxn id="13329" idx="2"/>
            <a:endCxn id="13327" idx="2"/>
          </p:cNvCxnSpPr>
          <p:nvPr/>
        </p:nvCxnSpPr>
        <p:spPr bwMode="auto">
          <a:xfrm rot="16200000" flipH="1">
            <a:off x="3426007" y="4561533"/>
            <a:ext cx="346340" cy="342403"/>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3" name="Oval 25">
            <a:extLst>
              <a:ext uri="{FF2B5EF4-FFF2-40B4-BE49-F238E27FC236}">
                <a16:creationId xmlns:a16="http://schemas.microsoft.com/office/drawing/2014/main" id="{3E4F6F64-788E-DDDB-60F6-A31DAE4B9566}"/>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cxnSp>
        <p:nvCxnSpPr>
          <p:cNvPr id="13334" name="AutoShape 26">
            <a:extLst>
              <a:ext uri="{FF2B5EF4-FFF2-40B4-BE49-F238E27FC236}">
                <a16:creationId xmlns:a16="http://schemas.microsoft.com/office/drawing/2014/main" id="{559BCE5C-6E09-670C-AEA3-A52842BEF9B0}"/>
              </a:ext>
            </a:extLst>
          </p:cNvPr>
          <p:cNvCxnSpPr>
            <a:cxnSpLocks noChangeShapeType="1"/>
            <a:stCxn id="13333" idx="7"/>
            <a:endCxn id="13336" idx="2"/>
          </p:cNvCxnSpPr>
          <p:nvPr/>
        </p:nvCxnSpPr>
        <p:spPr bwMode="auto">
          <a:xfrm flipV="1">
            <a:off x="4423701" y="5527741"/>
            <a:ext cx="1306645" cy="299111"/>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5" name="Text Box 27">
            <a:extLst>
              <a:ext uri="{FF2B5EF4-FFF2-40B4-BE49-F238E27FC236}">
                <a16:creationId xmlns:a16="http://schemas.microsoft.com/office/drawing/2014/main" id="{57C71025-306A-5CBB-482D-03A180E6C058}"/>
              </a:ext>
            </a:extLst>
          </p:cNvPr>
          <p:cNvSpPr txBox="1">
            <a:spLocks noChangeArrowheads="1"/>
          </p:cNvSpPr>
          <p:nvPr/>
        </p:nvSpPr>
        <p:spPr bwMode="auto">
          <a:xfrm>
            <a:off x="2896658" y="5598583"/>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Received Goods</a:t>
            </a:r>
          </a:p>
        </p:txBody>
      </p:sp>
      <p:sp>
        <p:nvSpPr>
          <p:cNvPr id="13336" name="Rectangle 28">
            <a:extLst>
              <a:ext uri="{FF2B5EF4-FFF2-40B4-BE49-F238E27FC236}">
                <a16:creationId xmlns:a16="http://schemas.microsoft.com/office/drawing/2014/main" id="{2DD55401-7EE5-BE04-F216-1FA3356F0E43}"/>
              </a:ext>
            </a:extLst>
          </p:cNvPr>
          <p:cNvSpPr>
            <a:spLocks noChangeArrowheads="1"/>
          </p:cNvSpPr>
          <p:nvPr/>
        </p:nvSpPr>
        <p:spPr bwMode="auto">
          <a:xfrm>
            <a:off x="5289550" y="5215511"/>
            <a:ext cx="881592"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RAW MATERIALS</a:t>
            </a:r>
          </a:p>
        </p:txBody>
      </p:sp>
      <p:cxnSp>
        <p:nvCxnSpPr>
          <p:cNvPr id="13337" name="AutoShape 29">
            <a:extLst>
              <a:ext uri="{FF2B5EF4-FFF2-40B4-BE49-F238E27FC236}">
                <a16:creationId xmlns:a16="http://schemas.microsoft.com/office/drawing/2014/main" id="{F003CDDC-074F-B21F-46A6-67F62A338A00}"/>
              </a:ext>
            </a:extLst>
          </p:cNvPr>
          <p:cNvCxnSpPr>
            <a:cxnSpLocks noChangeShapeType="1"/>
            <a:stCxn id="13336" idx="1"/>
            <a:endCxn id="13327"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38" name="Oval 30">
            <a:extLst>
              <a:ext uri="{FF2B5EF4-FFF2-40B4-BE49-F238E27FC236}">
                <a16:creationId xmlns:a16="http://schemas.microsoft.com/office/drawing/2014/main" id="{1FF1566D-2A17-F2CF-12D0-3FDD5B09BFF7}"/>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cxnSp>
        <p:nvCxnSpPr>
          <p:cNvPr id="13339" name="AutoShape 31">
            <a:extLst>
              <a:ext uri="{FF2B5EF4-FFF2-40B4-BE49-F238E27FC236}">
                <a16:creationId xmlns:a16="http://schemas.microsoft.com/office/drawing/2014/main" id="{769FC32B-3348-B0FD-B7CF-288756BF265B}"/>
              </a:ext>
            </a:extLst>
          </p:cNvPr>
          <p:cNvCxnSpPr>
            <a:cxnSpLocks noChangeShapeType="1"/>
            <a:stCxn id="13344" idx="1"/>
            <a:endCxn id="13338" idx="6"/>
          </p:cNvCxnSpPr>
          <p:nvPr/>
        </p:nvCxnSpPr>
        <p:spPr bwMode="auto">
          <a:xfrm flipH="1">
            <a:off x="4541772" y="6982631"/>
            <a:ext cx="873720" cy="25319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0" name="Text Box 32">
            <a:extLst>
              <a:ext uri="{FF2B5EF4-FFF2-40B4-BE49-F238E27FC236}">
                <a16:creationId xmlns:a16="http://schemas.microsoft.com/office/drawing/2014/main" id="{2058FB48-2D86-E76F-B509-711FE618B1AE}"/>
              </a:ext>
            </a:extLst>
          </p:cNvPr>
          <p:cNvSpPr txBox="1">
            <a:spLocks noChangeArrowheads="1"/>
          </p:cNvSpPr>
          <p:nvPr/>
        </p:nvSpPr>
        <p:spPr bwMode="auto">
          <a:xfrm>
            <a:off x="3778250" y="5409671"/>
            <a:ext cx="119644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a:t>
            </a:r>
            <a:br>
              <a:rPr lang="en-US" altLang="en-US" sz="1157">
                <a:latin typeface="Arial Narrow" panose="020B0606020202030204" pitchFamily="34" charset="0"/>
              </a:rPr>
            </a:br>
            <a:r>
              <a:rPr lang="en-US" altLang="en-US" sz="1157">
                <a:latin typeface="Arial Narrow" panose="020B0606020202030204" pitchFamily="34" charset="0"/>
              </a:rPr>
              <a:t> Received</a:t>
            </a:r>
          </a:p>
        </p:txBody>
      </p:sp>
      <p:cxnSp>
        <p:nvCxnSpPr>
          <p:cNvPr id="13341" name="AutoShape 33">
            <a:extLst>
              <a:ext uri="{FF2B5EF4-FFF2-40B4-BE49-F238E27FC236}">
                <a16:creationId xmlns:a16="http://schemas.microsoft.com/office/drawing/2014/main" id="{8FDCD2B4-CA8F-27E2-205B-0887B760DD3C}"/>
              </a:ext>
            </a:extLst>
          </p:cNvPr>
          <p:cNvCxnSpPr>
            <a:cxnSpLocks noChangeShapeType="1"/>
            <a:stCxn id="13333" idx="4"/>
            <a:endCxn id="13338"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2" name="Text Box 34">
            <a:extLst>
              <a:ext uri="{FF2B5EF4-FFF2-40B4-BE49-F238E27FC236}">
                <a16:creationId xmlns:a16="http://schemas.microsoft.com/office/drawing/2014/main" id="{9270F9AE-341E-2317-BFB3-67844620AC52}"/>
              </a:ext>
            </a:extLst>
          </p:cNvPr>
          <p:cNvSpPr txBox="1">
            <a:spLocks noChangeArrowheads="1"/>
          </p:cNvSpPr>
          <p:nvPr/>
        </p:nvSpPr>
        <p:spPr bwMode="auto">
          <a:xfrm>
            <a:off x="4344987"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Quantity On-Hand</a:t>
            </a:r>
          </a:p>
        </p:txBody>
      </p:sp>
      <p:sp>
        <p:nvSpPr>
          <p:cNvPr id="13343" name="Rectangle 35">
            <a:extLst>
              <a:ext uri="{FF2B5EF4-FFF2-40B4-BE49-F238E27FC236}">
                <a16:creationId xmlns:a16="http://schemas.microsoft.com/office/drawing/2014/main" id="{8E5DDA76-ED33-86D9-EEE2-AF2A8FE50E9D}"/>
              </a:ext>
            </a:extLst>
          </p:cNvPr>
          <p:cNvSpPr>
            <a:spLocks noChangeArrowheads="1"/>
          </p:cNvSpPr>
          <p:nvPr/>
        </p:nvSpPr>
        <p:spPr bwMode="auto">
          <a:xfrm>
            <a:off x="5415492" y="6282080"/>
            <a:ext cx="818621" cy="31223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RECEIVED ITEMS</a:t>
            </a:r>
          </a:p>
        </p:txBody>
      </p:sp>
      <p:sp>
        <p:nvSpPr>
          <p:cNvPr id="13344" name="Rectangle 36">
            <a:extLst>
              <a:ext uri="{FF2B5EF4-FFF2-40B4-BE49-F238E27FC236}">
                <a16:creationId xmlns:a16="http://schemas.microsoft.com/office/drawing/2014/main" id="{B0095882-B633-6EF2-5F7C-B55A9CDBE18C}"/>
              </a:ext>
            </a:extLst>
          </p:cNvPr>
          <p:cNvSpPr>
            <a:spLocks noChangeArrowheads="1"/>
          </p:cNvSpPr>
          <p:nvPr/>
        </p:nvSpPr>
        <p:spPr bwMode="auto">
          <a:xfrm>
            <a:off x="5415492" y="6858000"/>
            <a:ext cx="755650" cy="249260"/>
          </a:xfrm>
          <a:prstGeom prst="rect">
            <a:avLst/>
          </a:prstGeom>
          <a:blipFill dpi="0" rotWithShape="0">
            <a:blip r:embed="rId6"/>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VENDOR</a:t>
            </a:r>
          </a:p>
        </p:txBody>
      </p:sp>
      <p:cxnSp>
        <p:nvCxnSpPr>
          <p:cNvPr id="13345" name="AutoShape 37">
            <a:extLst>
              <a:ext uri="{FF2B5EF4-FFF2-40B4-BE49-F238E27FC236}">
                <a16:creationId xmlns:a16="http://schemas.microsoft.com/office/drawing/2014/main" id="{DD4DAFF4-23E1-907E-C3E5-983A90AE329C}"/>
              </a:ext>
            </a:extLst>
          </p:cNvPr>
          <p:cNvCxnSpPr>
            <a:cxnSpLocks noChangeShapeType="1"/>
            <a:stCxn id="13330" idx="3"/>
            <a:endCxn id="13333"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6" name="AutoShape 38">
            <a:extLst>
              <a:ext uri="{FF2B5EF4-FFF2-40B4-BE49-F238E27FC236}">
                <a16:creationId xmlns:a16="http://schemas.microsoft.com/office/drawing/2014/main" id="{2F1BEC5B-CDAB-3950-C18D-6A6804550CCD}"/>
              </a:ext>
            </a:extLst>
          </p:cNvPr>
          <p:cNvCxnSpPr>
            <a:cxnSpLocks noChangeShapeType="1"/>
            <a:stCxn id="13343" idx="1"/>
            <a:endCxn id="13338" idx="7"/>
          </p:cNvCxnSpPr>
          <p:nvPr/>
        </p:nvCxnSpPr>
        <p:spPr bwMode="auto">
          <a:xfrm flipH="1">
            <a:off x="4423701" y="6438195"/>
            <a:ext cx="991791" cy="522133"/>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347" name="AutoShape 39">
            <a:extLst>
              <a:ext uri="{FF2B5EF4-FFF2-40B4-BE49-F238E27FC236}">
                <a16:creationId xmlns:a16="http://schemas.microsoft.com/office/drawing/2014/main" id="{3F8A80C6-600B-8F11-D5E6-B90FA87085D2}"/>
              </a:ext>
            </a:extLst>
          </p:cNvPr>
          <p:cNvCxnSpPr>
            <a:cxnSpLocks noChangeShapeType="1"/>
            <a:stCxn id="13333" idx="5"/>
            <a:endCxn id="13343" idx="1"/>
          </p:cNvCxnSpPr>
          <p:nvPr/>
        </p:nvCxnSpPr>
        <p:spPr bwMode="auto">
          <a:xfrm>
            <a:off x="4423701" y="6377848"/>
            <a:ext cx="991791" cy="60347"/>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3348" name="Text Box 40">
            <a:extLst>
              <a:ext uri="{FF2B5EF4-FFF2-40B4-BE49-F238E27FC236}">
                <a16:creationId xmlns:a16="http://schemas.microsoft.com/office/drawing/2014/main" id="{93738BA3-3027-EA43-74E0-4A438CA9E88C}"/>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3349" name="Text Box 41">
            <a:extLst>
              <a:ext uri="{FF2B5EF4-FFF2-40B4-BE49-F238E27FC236}">
                <a16:creationId xmlns:a16="http://schemas.microsoft.com/office/drawing/2014/main" id="{C707A0DC-D713-F6B0-F17F-57F8FB73BAFF}"/>
              </a:ext>
            </a:extLst>
          </p:cNvPr>
          <p:cNvSpPr txBox="1">
            <a:spLocks noChangeArrowheads="1"/>
          </p:cNvSpPr>
          <p:nvPr/>
        </p:nvSpPr>
        <p:spPr bwMode="auto">
          <a:xfrm>
            <a:off x="283368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3350" name="AutoShape 42">
            <a:extLst>
              <a:ext uri="{FF2B5EF4-FFF2-40B4-BE49-F238E27FC236}">
                <a16:creationId xmlns:a16="http://schemas.microsoft.com/office/drawing/2014/main" id="{1AFD3BE0-A38B-F9D4-5780-71BAE02B6BE9}"/>
              </a:ext>
            </a:extLst>
          </p:cNvPr>
          <p:cNvCxnSpPr>
            <a:cxnSpLocks noChangeShapeType="1"/>
            <a:stCxn id="13338" idx="4"/>
            <a:endCxn id="13349" idx="3"/>
          </p:cNvCxnSpPr>
          <p:nvPr/>
        </p:nvCxnSpPr>
        <p:spPr bwMode="auto">
          <a:xfrm rot="5400000">
            <a:off x="3826790" y="7510011"/>
            <a:ext cx="217774" cy="440796"/>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1B40EBD2-7C8F-A3A0-3391-D1F05928E923}"/>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5919258" y="6669088"/>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Text Box 3">
            <a:extLst>
              <a:ext uri="{FF2B5EF4-FFF2-40B4-BE49-F238E27FC236}">
                <a16:creationId xmlns:a16="http://schemas.microsoft.com/office/drawing/2014/main" id="{F6CC9473-AC0F-46A6-ECD2-64FBF22D184A}"/>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Creating Data Flow Diagrams</a:t>
            </a:r>
          </a:p>
        </p:txBody>
      </p:sp>
      <p:sp>
        <p:nvSpPr>
          <p:cNvPr id="14339" name="Line 4">
            <a:extLst>
              <a:ext uri="{FF2B5EF4-FFF2-40B4-BE49-F238E27FC236}">
                <a16:creationId xmlns:a16="http://schemas.microsoft.com/office/drawing/2014/main" id="{F0664D57-38AA-827F-88FA-3A32B9FF66B1}"/>
              </a:ext>
            </a:extLst>
          </p:cNvPr>
          <p:cNvSpPr>
            <a:spLocks noChangeShapeType="1"/>
          </p:cNvSpPr>
          <p:nvPr/>
        </p:nvSpPr>
        <p:spPr bwMode="auto">
          <a:xfrm flipV="1">
            <a:off x="2770717" y="3520546"/>
            <a:ext cx="0" cy="4470929"/>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4340" name="Text Box 5">
            <a:extLst>
              <a:ext uri="{FF2B5EF4-FFF2-40B4-BE49-F238E27FC236}">
                <a16:creationId xmlns:a16="http://schemas.microsoft.com/office/drawing/2014/main" id="{FDF697EF-324C-394E-FEED-E093ECD14770}"/>
              </a:ext>
            </a:extLst>
          </p:cNvPr>
          <p:cNvSpPr txBox="1">
            <a:spLocks noChangeArrowheads="1"/>
          </p:cNvSpPr>
          <p:nvPr/>
        </p:nvSpPr>
        <p:spPr bwMode="auto">
          <a:xfrm>
            <a:off x="2707746" y="3961342"/>
            <a:ext cx="4848754"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1 DFD</a:t>
            </a:r>
          </a:p>
        </p:txBody>
      </p:sp>
      <p:sp>
        <p:nvSpPr>
          <p:cNvPr id="14341" name="Text Box 6">
            <a:extLst>
              <a:ext uri="{FF2B5EF4-FFF2-40B4-BE49-F238E27FC236}">
                <a16:creationId xmlns:a16="http://schemas.microsoft.com/office/drawing/2014/main" id="{CE4E2E02-F55D-87BD-75CF-2B544F0C756D}"/>
              </a:ext>
            </a:extLst>
          </p:cNvPr>
          <p:cNvSpPr txBox="1">
            <a:spLocks noChangeArrowheads="1"/>
          </p:cNvSpPr>
          <p:nvPr/>
        </p:nvSpPr>
        <p:spPr bwMode="auto">
          <a:xfrm>
            <a:off x="0" y="3268663"/>
            <a:ext cx="2770717"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rgbClr val="00CC00"/>
                </a:solidFill>
              </a:rPr>
              <a:t>Example</a:t>
            </a:r>
          </a:p>
        </p:txBody>
      </p:sp>
      <p:pic>
        <p:nvPicPr>
          <p:cNvPr id="14342" name="Picture 7">
            <a:extLst>
              <a:ext uri="{FF2B5EF4-FFF2-40B4-BE49-F238E27FC236}">
                <a16:creationId xmlns:a16="http://schemas.microsoft.com/office/drawing/2014/main" id="{48B04BE6-D31B-CFC1-0757-B8C636096C48}"/>
              </a:ext>
            </a:extLst>
          </p:cNvPr>
          <p:cNvPicPr>
            <a:picLocks noChangeAspect="1" noChangeArrowheads="1"/>
          </p:cNvPicPr>
          <p:nvPr/>
        </p:nvPicPr>
        <p:blipFill>
          <a:blip r:embed="rId3">
            <a:lum bright="80000" contrast="-80000"/>
            <a:extLst>
              <a:ext uri="{28A0092B-C50C-407E-A947-70E740481C1C}">
                <a14:useLocalDpi xmlns:a14="http://schemas.microsoft.com/office/drawing/2010/main" val="0"/>
              </a:ext>
            </a:extLst>
          </a:blip>
          <a:srcRect/>
          <a:stretch>
            <a:fillRect/>
          </a:stretch>
        </p:blipFill>
        <p:spPr bwMode="auto">
          <a:xfrm>
            <a:off x="178418" y="4895409"/>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8">
            <a:extLst>
              <a:ext uri="{FF2B5EF4-FFF2-40B4-BE49-F238E27FC236}">
                <a16:creationId xmlns:a16="http://schemas.microsoft.com/office/drawing/2014/main" id="{28CA6773-CDB2-AECD-7C85-B79629AE0DCD}"/>
              </a:ext>
            </a:extLst>
          </p:cNvPr>
          <p:cNvSpPr txBox="1">
            <a:spLocks noChangeArrowheads="1"/>
          </p:cNvSpPr>
          <p:nvPr/>
        </p:nvSpPr>
        <p:spPr bwMode="auto">
          <a:xfrm>
            <a:off x="188913" y="3709459"/>
            <a:ext cx="2581804" cy="11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53">
                <a:latin typeface="Times New Roman" panose="02020603050405020304" pitchFamily="18" charset="0"/>
              </a:rPr>
              <a:t>Create a level 1 decomposing the processes in level 0 and identifying data stores.</a:t>
            </a:r>
          </a:p>
        </p:txBody>
      </p:sp>
      <p:sp>
        <p:nvSpPr>
          <p:cNvPr id="14344" name="Text Box 9">
            <a:extLst>
              <a:ext uri="{FF2B5EF4-FFF2-40B4-BE49-F238E27FC236}">
                <a16:creationId xmlns:a16="http://schemas.microsoft.com/office/drawing/2014/main" id="{32C6D9E3-B055-6F3E-D6A6-F167012762BB}"/>
              </a:ext>
            </a:extLst>
          </p:cNvPr>
          <p:cNvSpPr txBox="1">
            <a:spLocks noChangeArrowheads="1"/>
          </p:cNvSpPr>
          <p:nvPr/>
        </p:nvSpPr>
        <p:spPr bwMode="auto">
          <a:xfrm>
            <a:off x="2833687" y="3394604"/>
            <a:ext cx="472281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Tx/>
              <a:buAutoNum type="arabicPeriod" startAt="4"/>
            </a:pPr>
            <a:r>
              <a:rPr lang="en-US" altLang="en-US" sz="1653"/>
              <a:t>Construct Level 1 (continued)</a:t>
            </a:r>
          </a:p>
        </p:txBody>
      </p:sp>
      <p:sp>
        <p:nvSpPr>
          <p:cNvPr id="14345" name="Text Box 10">
            <a:extLst>
              <a:ext uri="{FF2B5EF4-FFF2-40B4-BE49-F238E27FC236}">
                <a16:creationId xmlns:a16="http://schemas.microsoft.com/office/drawing/2014/main" id="{90AAD0DD-2812-2F02-23C4-212BBB2BBB46}"/>
              </a:ext>
            </a:extLst>
          </p:cNvPr>
          <p:cNvSpPr txBox="1">
            <a:spLocks noChangeArrowheads="1"/>
          </p:cNvSpPr>
          <p:nvPr/>
        </p:nvSpPr>
        <p:spPr bwMode="auto">
          <a:xfrm>
            <a:off x="2652647" y="4244710"/>
            <a:ext cx="1314516"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Time Worked</a:t>
            </a:r>
          </a:p>
        </p:txBody>
      </p:sp>
      <p:sp>
        <p:nvSpPr>
          <p:cNvPr id="14346" name="Oval 11">
            <a:extLst>
              <a:ext uri="{FF2B5EF4-FFF2-40B4-BE49-F238E27FC236}">
                <a16:creationId xmlns:a16="http://schemas.microsoft.com/office/drawing/2014/main" id="{61092C01-7E44-857B-6419-7EBA0CB768B0}"/>
              </a:ext>
            </a:extLst>
          </p:cNvPr>
          <p:cNvSpPr>
            <a:spLocks noChangeArrowheads="1"/>
          </p:cNvSpPr>
          <p:nvPr/>
        </p:nvSpPr>
        <p:spPr bwMode="auto">
          <a:xfrm>
            <a:off x="6548966" y="5913437"/>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7" name="Oval 12">
            <a:extLst>
              <a:ext uri="{FF2B5EF4-FFF2-40B4-BE49-F238E27FC236}">
                <a16:creationId xmlns:a16="http://schemas.microsoft.com/office/drawing/2014/main" id="{47AFE5F5-DF55-E2BD-C383-C8573EA822ED}"/>
              </a:ext>
            </a:extLst>
          </p:cNvPr>
          <p:cNvSpPr>
            <a:spLocks noChangeArrowheads="1"/>
          </p:cNvSpPr>
          <p:nvPr/>
        </p:nvSpPr>
        <p:spPr bwMode="auto">
          <a:xfrm>
            <a:off x="6506986" y="5409671"/>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8" name="Oval 13">
            <a:extLst>
              <a:ext uri="{FF2B5EF4-FFF2-40B4-BE49-F238E27FC236}">
                <a16:creationId xmlns:a16="http://schemas.microsoft.com/office/drawing/2014/main" id="{41ECE6F2-937A-57AA-86D3-B45133D35D69}"/>
              </a:ext>
            </a:extLst>
          </p:cNvPr>
          <p:cNvSpPr>
            <a:spLocks noChangeArrowheads="1"/>
          </p:cNvSpPr>
          <p:nvPr/>
        </p:nvSpPr>
        <p:spPr bwMode="auto">
          <a:xfrm>
            <a:off x="7052733" y="5934428"/>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9" name="Text Box 14">
            <a:extLst>
              <a:ext uri="{FF2B5EF4-FFF2-40B4-BE49-F238E27FC236}">
                <a16:creationId xmlns:a16="http://schemas.microsoft.com/office/drawing/2014/main" id="{3CF0D135-9ECB-1E9E-A90A-4DE570404186}"/>
              </a:ext>
            </a:extLst>
          </p:cNvPr>
          <p:cNvSpPr txBox="1">
            <a:spLocks noChangeArrowheads="1"/>
          </p:cNvSpPr>
          <p:nvPr/>
        </p:nvSpPr>
        <p:spPr bwMode="auto">
          <a:xfrm>
            <a:off x="188913" y="4892786"/>
            <a:ext cx="2518833" cy="3144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53">
                <a:solidFill>
                  <a:srgbClr val="339933"/>
                </a:solidFill>
              </a:rPr>
              <a:t>Customer Order</a:t>
            </a:r>
          </a:p>
          <a:p>
            <a:pPr eaLnBrk="1" hangingPunct="1"/>
            <a:r>
              <a:rPr lang="en-US" altLang="en-US" sz="1653">
                <a:solidFill>
                  <a:srgbClr val="339933"/>
                </a:solidFill>
              </a:rPr>
              <a:t>Serve Product</a:t>
            </a:r>
          </a:p>
          <a:p>
            <a:pPr eaLnBrk="1" hangingPunct="1"/>
            <a:r>
              <a:rPr lang="en-US" altLang="en-US" sz="1653">
                <a:solidFill>
                  <a:srgbClr val="339933"/>
                </a:solidFill>
              </a:rPr>
              <a:t>Collect Payment</a:t>
            </a:r>
          </a:p>
          <a:p>
            <a:pPr eaLnBrk="1" hangingPunct="1"/>
            <a:endParaRPr lang="en-US" altLang="en-US" sz="1653">
              <a:solidFill>
                <a:srgbClr val="339933"/>
              </a:solidFill>
            </a:endParaRPr>
          </a:p>
          <a:p>
            <a:pPr eaLnBrk="1" hangingPunct="1"/>
            <a:r>
              <a:rPr lang="en-US" altLang="en-US" sz="1653">
                <a:solidFill>
                  <a:srgbClr val="339933"/>
                </a:solidFill>
              </a:rPr>
              <a:t>Produce Product</a:t>
            </a:r>
          </a:p>
          <a:p>
            <a:pPr eaLnBrk="1" hangingPunct="1"/>
            <a:r>
              <a:rPr lang="en-US" altLang="en-US" sz="1653">
                <a:solidFill>
                  <a:srgbClr val="339933"/>
                </a:solidFill>
              </a:rPr>
              <a:t>Store Product</a:t>
            </a:r>
          </a:p>
          <a:p>
            <a:pPr eaLnBrk="1" hangingPunct="1"/>
            <a:endParaRPr lang="en-US" altLang="en-US" sz="1653">
              <a:solidFill>
                <a:srgbClr val="339933"/>
              </a:solidFill>
            </a:endParaRPr>
          </a:p>
          <a:p>
            <a:pPr eaLnBrk="1" hangingPunct="1"/>
            <a:r>
              <a:rPr lang="en-US" altLang="en-US" sz="1653">
                <a:solidFill>
                  <a:srgbClr val="339933"/>
                </a:solidFill>
              </a:rPr>
              <a:t>Order Raw Materials</a:t>
            </a:r>
          </a:p>
          <a:p>
            <a:pPr eaLnBrk="1" hangingPunct="1"/>
            <a:r>
              <a:rPr lang="en-US" altLang="en-US" sz="1653">
                <a:solidFill>
                  <a:srgbClr val="339933"/>
                </a:solidFill>
              </a:rPr>
              <a:t>Pay for Raw Materials</a:t>
            </a:r>
          </a:p>
          <a:p>
            <a:pPr eaLnBrk="1" hangingPunct="1"/>
            <a:endParaRPr lang="en-US" altLang="en-US" sz="1653">
              <a:solidFill>
                <a:srgbClr val="339933"/>
              </a:solidFill>
            </a:endParaRPr>
          </a:p>
          <a:p>
            <a:pPr eaLnBrk="1" hangingPunct="1"/>
            <a:r>
              <a:rPr lang="en-US" altLang="en-US" sz="1653" b="1"/>
              <a:t>Pay for Labor</a:t>
            </a:r>
          </a:p>
          <a:p>
            <a:pPr eaLnBrk="1" hangingPunct="1"/>
            <a:endParaRPr lang="en-US" altLang="en-US" sz="1653" b="1"/>
          </a:p>
        </p:txBody>
      </p:sp>
      <p:sp>
        <p:nvSpPr>
          <p:cNvPr id="14350" name="Oval 15">
            <a:extLst>
              <a:ext uri="{FF2B5EF4-FFF2-40B4-BE49-F238E27FC236}">
                <a16:creationId xmlns:a16="http://schemas.microsoft.com/office/drawing/2014/main" id="{C7DD411F-2A0B-B1D1-3D69-A125FD6E79EE}"/>
              </a:ext>
            </a:extLst>
          </p:cNvPr>
          <p:cNvSpPr>
            <a:spLocks noChangeArrowheads="1"/>
          </p:cNvSpPr>
          <p:nvPr/>
        </p:nvSpPr>
        <p:spPr bwMode="auto">
          <a:xfrm>
            <a:off x="3904191" y="6175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1" name="Oval 16">
            <a:extLst>
              <a:ext uri="{FF2B5EF4-FFF2-40B4-BE49-F238E27FC236}">
                <a16:creationId xmlns:a16="http://schemas.microsoft.com/office/drawing/2014/main" id="{D55FDD6D-FC77-AACC-6183-5A4D59CD2BE8}"/>
              </a:ext>
            </a:extLst>
          </p:cNvPr>
          <p:cNvSpPr>
            <a:spLocks noChangeArrowheads="1"/>
          </p:cNvSpPr>
          <p:nvPr/>
        </p:nvSpPr>
        <p:spPr bwMode="auto">
          <a:xfrm>
            <a:off x="3904191" y="6721563"/>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2" name="Oval 17">
            <a:extLst>
              <a:ext uri="{FF2B5EF4-FFF2-40B4-BE49-F238E27FC236}">
                <a16:creationId xmlns:a16="http://schemas.microsoft.com/office/drawing/2014/main" id="{ED105C43-CD39-5198-E83B-444EF1AD8CE3}"/>
              </a:ext>
            </a:extLst>
          </p:cNvPr>
          <p:cNvSpPr>
            <a:spLocks noChangeArrowheads="1"/>
          </p:cNvSpPr>
          <p:nvPr/>
        </p:nvSpPr>
        <p:spPr bwMode="auto">
          <a:xfrm>
            <a:off x="3904191" y="5094816"/>
            <a:ext cx="188913" cy="18891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53" name="Oval 18">
            <a:extLst>
              <a:ext uri="{FF2B5EF4-FFF2-40B4-BE49-F238E27FC236}">
                <a16:creationId xmlns:a16="http://schemas.microsoft.com/office/drawing/2014/main" id="{31FA6414-33B2-02AA-3EB3-959BD432483D}"/>
              </a:ext>
            </a:extLst>
          </p:cNvPr>
          <p:cNvSpPr>
            <a:spLocks noChangeArrowheads="1"/>
          </p:cNvSpPr>
          <p:nvPr/>
        </p:nvSpPr>
        <p:spPr bwMode="auto">
          <a:xfrm>
            <a:off x="3778250" y="4528079"/>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cxnSp>
        <p:nvCxnSpPr>
          <p:cNvPr id="14354" name="AutoShape 19">
            <a:extLst>
              <a:ext uri="{FF2B5EF4-FFF2-40B4-BE49-F238E27FC236}">
                <a16:creationId xmlns:a16="http://schemas.microsoft.com/office/drawing/2014/main" id="{94FCCB8B-460D-A5D8-12A1-E6A2A3759C89}"/>
              </a:ext>
            </a:extLst>
          </p:cNvPr>
          <p:cNvCxnSpPr>
            <a:cxnSpLocks noChangeShapeType="1"/>
            <a:stCxn id="14360" idx="2"/>
            <a:endCxn id="14358" idx="2"/>
          </p:cNvCxnSpPr>
          <p:nvPr/>
        </p:nvCxnSpPr>
        <p:spPr bwMode="auto">
          <a:xfrm rot="16200000" flipH="1">
            <a:off x="3396490" y="5728461"/>
            <a:ext cx="314854" cy="43292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5" name="Rectangle 20">
            <a:extLst>
              <a:ext uri="{FF2B5EF4-FFF2-40B4-BE49-F238E27FC236}">
                <a16:creationId xmlns:a16="http://schemas.microsoft.com/office/drawing/2014/main" id="{9D1DF83E-A3A5-14EC-4507-1F4A2605B3B8}"/>
              </a:ext>
            </a:extLst>
          </p:cNvPr>
          <p:cNvSpPr>
            <a:spLocks noChangeArrowheads="1"/>
          </p:cNvSpPr>
          <p:nvPr/>
        </p:nvSpPr>
        <p:spPr bwMode="auto">
          <a:xfrm>
            <a:off x="5226579" y="4465109"/>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TIME CARDS</a:t>
            </a:r>
          </a:p>
        </p:txBody>
      </p:sp>
      <p:cxnSp>
        <p:nvCxnSpPr>
          <p:cNvPr id="14356" name="AutoShape 21">
            <a:extLst>
              <a:ext uri="{FF2B5EF4-FFF2-40B4-BE49-F238E27FC236}">
                <a16:creationId xmlns:a16="http://schemas.microsoft.com/office/drawing/2014/main" id="{10B267CA-A45D-47F2-3600-EF73E08DC9EC}"/>
              </a:ext>
            </a:extLst>
          </p:cNvPr>
          <p:cNvCxnSpPr>
            <a:cxnSpLocks noChangeShapeType="1"/>
            <a:stCxn id="14353" idx="6"/>
            <a:endCxn id="14355" idx="1"/>
          </p:cNvCxnSpPr>
          <p:nvPr/>
        </p:nvCxnSpPr>
        <p:spPr bwMode="auto">
          <a:xfrm flipV="1">
            <a:off x="4541772" y="4621224"/>
            <a:ext cx="684808" cy="28468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57" name="AutoShape 22">
            <a:extLst>
              <a:ext uri="{FF2B5EF4-FFF2-40B4-BE49-F238E27FC236}">
                <a16:creationId xmlns:a16="http://schemas.microsoft.com/office/drawing/2014/main" id="{0BBB50ED-CCBA-A2E6-6CDF-A6D253722B54}"/>
              </a:ext>
            </a:extLst>
          </p:cNvPr>
          <p:cNvCxnSpPr>
            <a:cxnSpLocks noChangeShapeType="1"/>
            <a:stCxn id="14345" idx="2"/>
            <a:endCxn id="14353" idx="2"/>
          </p:cNvCxnSpPr>
          <p:nvPr/>
        </p:nvCxnSpPr>
        <p:spPr bwMode="auto">
          <a:xfrm rot="16200000" flipH="1">
            <a:off x="3319744" y="4455269"/>
            <a:ext cx="440796" cy="460474"/>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58" name="Oval 23">
            <a:extLst>
              <a:ext uri="{FF2B5EF4-FFF2-40B4-BE49-F238E27FC236}">
                <a16:creationId xmlns:a16="http://schemas.microsoft.com/office/drawing/2014/main" id="{2F542188-957C-E198-5B52-8B92AB27C32F}"/>
              </a:ext>
            </a:extLst>
          </p:cNvPr>
          <p:cNvSpPr>
            <a:spLocks noChangeArrowheads="1"/>
          </p:cNvSpPr>
          <p:nvPr/>
        </p:nvSpPr>
        <p:spPr bwMode="auto">
          <a:xfrm>
            <a:off x="3778250" y="5724525"/>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cxnSp>
        <p:nvCxnSpPr>
          <p:cNvPr id="14359" name="AutoShape 24">
            <a:extLst>
              <a:ext uri="{FF2B5EF4-FFF2-40B4-BE49-F238E27FC236}">
                <a16:creationId xmlns:a16="http://schemas.microsoft.com/office/drawing/2014/main" id="{86A6001E-905F-4189-1F41-D46A51FC2E94}"/>
              </a:ext>
            </a:extLst>
          </p:cNvPr>
          <p:cNvCxnSpPr>
            <a:cxnSpLocks noChangeShapeType="1"/>
            <a:stCxn id="14358" idx="7"/>
            <a:endCxn id="14361" idx="2"/>
          </p:cNvCxnSpPr>
          <p:nvPr/>
        </p:nvCxnSpPr>
        <p:spPr bwMode="auto">
          <a:xfrm flipV="1">
            <a:off x="4423701" y="5527741"/>
            <a:ext cx="1306645" cy="299111"/>
          </a:xfrm>
          <a:prstGeom prst="straightConnector1">
            <a:avLst/>
          </a:prstGeom>
          <a:noFill/>
          <a:ln w="15875">
            <a:solidFill>
              <a:srgbClr val="000000"/>
            </a:solidFill>
            <a:round/>
            <a:headEnd type="stealth" w="lg" len="sm"/>
            <a:tailEnd type="none"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0" name="Text Box 25">
            <a:extLst>
              <a:ext uri="{FF2B5EF4-FFF2-40B4-BE49-F238E27FC236}">
                <a16:creationId xmlns:a16="http://schemas.microsoft.com/office/drawing/2014/main" id="{FBD96364-49CC-823A-1252-E957C975E3D3}"/>
              </a:ext>
            </a:extLst>
          </p:cNvPr>
          <p:cNvSpPr txBox="1">
            <a:spLocks noChangeArrowheads="1"/>
          </p:cNvSpPr>
          <p:nvPr/>
        </p:nvSpPr>
        <p:spPr bwMode="auto">
          <a:xfrm>
            <a:off x="2770717" y="5598583"/>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Payroll Request</a:t>
            </a:r>
          </a:p>
        </p:txBody>
      </p:sp>
      <p:sp>
        <p:nvSpPr>
          <p:cNvPr id="14361" name="Rectangle 26">
            <a:extLst>
              <a:ext uri="{FF2B5EF4-FFF2-40B4-BE49-F238E27FC236}">
                <a16:creationId xmlns:a16="http://schemas.microsoft.com/office/drawing/2014/main" id="{8DD18FF3-62FA-F718-6B4A-50C68907836A}"/>
              </a:ext>
            </a:extLst>
          </p:cNvPr>
          <p:cNvSpPr>
            <a:spLocks noChangeArrowheads="1"/>
          </p:cNvSpPr>
          <p:nvPr/>
        </p:nvSpPr>
        <p:spPr bwMode="auto">
          <a:xfrm>
            <a:off x="5289550" y="5215511"/>
            <a:ext cx="881592"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EMPLOYEE</a:t>
            </a:r>
          </a:p>
        </p:txBody>
      </p:sp>
      <p:cxnSp>
        <p:nvCxnSpPr>
          <p:cNvPr id="14362" name="AutoShape 27">
            <a:extLst>
              <a:ext uri="{FF2B5EF4-FFF2-40B4-BE49-F238E27FC236}">
                <a16:creationId xmlns:a16="http://schemas.microsoft.com/office/drawing/2014/main" id="{7164D6CD-2285-8551-6288-9FC419F4EBB1}"/>
              </a:ext>
            </a:extLst>
          </p:cNvPr>
          <p:cNvCxnSpPr>
            <a:cxnSpLocks noChangeShapeType="1"/>
            <a:stCxn id="14361" idx="1"/>
            <a:endCxn id="14353" idx="5"/>
          </p:cNvCxnSpPr>
          <p:nvPr/>
        </p:nvCxnSpPr>
        <p:spPr bwMode="auto">
          <a:xfrm flipH="1" flipV="1">
            <a:off x="4423701" y="5181401"/>
            <a:ext cx="865849" cy="190225"/>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3" name="Oval 28">
            <a:extLst>
              <a:ext uri="{FF2B5EF4-FFF2-40B4-BE49-F238E27FC236}">
                <a16:creationId xmlns:a16="http://schemas.microsoft.com/office/drawing/2014/main" id="{F9B70F1D-CB0E-C248-ED84-C98FB14C1A65}"/>
              </a:ext>
            </a:extLst>
          </p:cNvPr>
          <p:cNvSpPr>
            <a:spLocks noChangeArrowheads="1"/>
          </p:cNvSpPr>
          <p:nvPr/>
        </p:nvSpPr>
        <p:spPr bwMode="auto">
          <a:xfrm>
            <a:off x="3778250" y="6858000"/>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cxnSp>
        <p:nvCxnSpPr>
          <p:cNvPr id="14364" name="AutoShape 29">
            <a:extLst>
              <a:ext uri="{FF2B5EF4-FFF2-40B4-BE49-F238E27FC236}">
                <a16:creationId xmlns:a16="http://schemas.microsoft.com/office/drawing/2014/main" id="{59847409-5E82-07A9-31E6-09B5A6090B56}"/>
              </a:ext>
            </a:extLst>
          </p:cNvPr>
          <p:cNvCxnSpPr>
            <a:cxnSpLocks noChangeShapeType="1"/>
            <a:stCxn id="14363" idx="6"/>
            <a:endCxn id="14368" idx="1"/>
          </p:cNvCxnSpPr>
          <p:nvPr/>
        </p:nvCxnSpPr>
        <p:spPr bwMode="auto">
          <a:xfrm>
            <a:off x="4541772" y="7235825"/>
            <a:ext cx="684808" cy="25057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65" name="AutoShape 30">
            <a:extLst>
              <a:ext uri="{FF2B5EF4-FFF2-40B4-BE49-F238E27FC236}">
                <a16:creationId xmlns:a16="http://schemas.microsoft.com/office/drawing/2014/main" id="{645B570B-9D91-ABA3-1B4C-F5CEE95204E1}"/>
              </a:ext>
            </a:extLst>
          </p:cNvPr>
          <p:cNvCxnSpPr>
            <a:cxnSpLocks noChangeShapeType="1"/>
            <a:stCxn id="14358" idx="4"/>
            <a:endCxn id="14363" idx="0"/>
          </p:cNvCxnSpPr>
          <p:nvPr/>
        </p:nvCxnSpPr>
        <p:spPr bwMode="auto">
          <a:xfrm>
            <a:off x="4156075" y="6488047"/>
            <a:ext cx="0" cy="362082"/>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66" name="Text Box 31">
            <a:extLst>
              <a:ext uri="{FF2B5EF4-FFF2-40B4-BE49-F238E27FC236}">
                <a16:creationId xmlns:a16="http://schemas.microsoft.com/office/drawing/2014/main" id="{DBF0D4F5-24B0-ED34-D511-1F75CA6C4DCF}"/>
              </a:ext>
            </a:extLst>
          </p:cNvPr>
          <p:cNvSpPr txBox="1">
            <a:spLocks noChangeArrowheads="1"/>
          </p:cNvSpPr>
          <p:nvPr/>
        </p:nvSpPr>
        <p:spPr bwMode="auto">
          <a:xfrm>
            <a:off x="4282016" y="4968875"/>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Employee ID</a:t>
            </a:r>
          </a:p>
        </p:txBody>
      </p:sp>
      <p:sp>
        <p:nvSpPr>
          <p:cNvPr id="14367" name="Rectangle 32">
            <a:extLst>
              <a:ext uri="{FF2B5EF4-FFF2-40B4-BE49-F238E27FC236}">
                <a16:creationId xmlns:a16="http://schemas.microsoft.com/office/drawing/2014/main" id="{E9CE7BFE-42E0-94E2-A938-AE3DE634FF32}"/>
              </a:ext>
            </a:extLst>
          </p:cNvPr>
          <p:cNvSpPr>
            <a:spLocks noChangeArrowheads="1"/>
          </p:cNvSpPr>
          <p:nvPr/>
        </p:nvSpPr>
        <p:spPr bwMode="auto">
          <a:xfrm>
            <a:off x="5415492" y="6228292"/>
            <a:ext cx="818621" cy="31223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PAYROLL</a:t>
            </a:r>
          </a:p>
        </p:txBody>
      </p:sp>
      <p:sp>
        <p:nvSpPr>
          <p:cNvPr id="14368" name="Rectangle 33">
            <a:extLst>
              <a:ext uri="{FF2B5EF4-FFF2-40B4-BE49-F238E27FC236}">
                <a16:creationId xmlns:a16="http://schemas.microsoft.com/office/drawing/2014/main" id="{65517EE0-C3D0-797E-B3F3-2DEA0DB402CB}"/>
              </a:ext>
            </a:extLst>
          </p:cNvPr>
          <p:cNvSpPr>
            <a:spLocks noChangeArrowheads="1"/>
          </p:cNvSpPr>
          <p:nvPr/>
        </p:nvSpPr>
        <p:spPr bwMode="auto">
          <a:xfrm>
            <a:off x="5226579" y="7361767"/>
            <a:ext cx="755650" cy="249260"/>
          </a:xfrm>
          <a:prstGeom prst="rect">
            <a:avLst/>
          </a:prstGeom>
          <a:blipFill dpi="0" rotWithShape="0">
            <a:blip r:embed="rId4"/>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a:latin typeface="Arial Narrow" panose="020B0606020202030204" pitchFamily="34" charset="0"/>
              </a:rPr>
              <a:t>PAYMENTS</a:t>
            </a:r>
          </a:p>
        </p:txBody>
      </p:sp>
      <p:cxnSp>
        <p:nvCxnSpPr>
          <p:cNvPr id="14369" name="AutoShape 34">
            <a:extLst>
              <a:ext uri="{FF2B5EF4-FFF2-40B4-BE49-F238E27FC236}">
                <a16:creationId xmlns:a16="http://schemas.microsoft.com/office/drawing/2014/main" id="{91B75EAB-CA13-54EE-C6F4-FEB808E43611}"/>
              </a:ext>
            </a:extLst>
          </p:cNvPr>
          <p:cNvCxnSpPr>
            <a:cxnSpLocks noChangeShapeType="1"/>
            <a:stCxn id="14355" idx="3"/>
            <a:endCxn id="14358" idx="6"/>
          </p:cNvCxnSpPr>
          <p:nvPr/>
        </p:nvCxnSpPr>
        <p:spPr bwMode="auto">
          <a:xfrm flipH="1">
            <a:off x="4541772" y="4621224"/>
            <a:ext cx="1503429" cy="1481126"/>
          </a:xfrm>
          <a:prstGeom prst="bentConnector3">
            <a:avLst>
              <a:gd name="adj1" fmla="val -31417"/>
            </a:avLst>
          </a:prstGeom>
          <a:noFill/>
          <a:ln w="15875">
            <a:solidFill>
              <a:srgbClr val="000000"/>
            </a:solidFill>
            <a:miter lim="800000"/>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0" name="AutoShape 35">
            <a:extLst>
              <a:ext uri="{FF2B5EF4-FFF2-40B4-BE49-F238E27FC236}">
                <a16:creationId xmlns:a16="http://schemas.microsoft.com/office/drawing/2014/main" id="{7B17DB1F-AE2D-08EA-9B89-6FEC1785E18A}"/>
              </a:ext>
            </a:extLst>
          </p:cNvPr>
          <p:cNvCxnSpPr>
            <a:cxnSpLocks noChangeShapeType="1"/>
            <a:stCxn id="14367" idx="1"/>
            <a:endCxn id="14363" idx="7"/>
          </p:cNvCxnSpPr>
          <p:nvPr/>
        </p:nvCxnSpPr>
        <p:spPr bwMode="auto">
          <a:xfrm flipH="1">
            <a:off x="4423701" y="6384407"/>
            <a:ext cx="991791" cy="57592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371" name="AutoShape 36">
            <a:extLst>
              <a:ext uri="{FF2B5EF4-FFF2-40B4-BE49-F238E27FC236}">
                <a16:creationId xmlns:a16="http://schemas.microsoft.com/office/drawing/2014/main" id="{CF5C43A6-F0D4-EC80-457C-67AF05D5ECB8}"/>
              </a:ext>
            </a:extLst>
          </p:cNvPr>
          <p:cNvCxnSpPr>
            <a:cxnSpLocks noChangeShapeType="1"/>
            <a:stCxn id="14358" idx="5"/>
            <a:endCxn id="14367" idx="1"/>
          </p:cNvCxnSpPr>
          <p:nvPr/>
        </p:nvCxnSpPr>
        <p:spPr bwMode="auto">
          <a:xfrm>
            <a:off x="4423701" y="6377847"/>
            <a:ext cx="991791" cy="6560"/>
          </a:xfrm>
          <a:prstGeom prst="straightConnector1">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2" name="Text Box 37">
            <a:extLst>
              <a:ext uri="{FF2B5EF4-FFF2-40B4-BE49-F238E27FC236}">
                <a16:creationId xmlns:a16="http://schemas.microsoft.com/office/drawing/2014/main" id="{67561BAE-06BF-2875-77A0-C4DE4EA790C6}"/>
              </a:ext>
            </a:extLst>
          </p:cNvPr>
          <p:cNvSpPr txBox="1">
            <a:spLocks noChangeArrowheads="1"/>
          </p:cNvSpPr>
          <p:nvPr/>
        </p:nvSpPr>
        <p:spPr bwMode="auto">
          <a:xfrm>
            <a:off x="3615575" y="6533963"/>
            <a:ext cx="1322388" cy="220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Arial Narrow" panose="020B0606020202030204" pitchFamily="34" charset="0"/>
              </a:rPr>
              <a:t>Payment  Approval</a:t>
            </a:r>
          </a:p>
        </p:txBody>
      </p:sp>
      <p:sp>
        <p:nvSpPr>
          <p:cNvPr id="14373" name="Text Box 38">
            <a:extLst>
              <a:ext uri="{FF2B5EF4-FFF2-40B4-BE49-F238E27FC236}">
                <a16:creationId xmlns:a16="http://schemas.microsoft.com/office/drawing/2014/main" id="{EEC4A0AD-A8DA-DBD5-1811-113617EBFC8C}"/>
              </a:ext>
            </a:extLst>
          </p:cNvPr>
          <p:cNvSpPr txBox="1">
            <a:spLocks noChangeArrowheads="1"/>
          </p:cNvSpPr>
          <p:nvPr/>
        </p:nvSpPr>
        <p:spPr bwMode="auto">
          <a:xfrm>
            <a:off x="2770717" y="7739591"/>
            <a:ext cx="881592" cy="199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157">
                <a:latin typeface="Arial Narrow" panose="020B0606020202030204" pitchFamily="34" charset="0"/>
              </a:rPr>
              <a:t>Payment</a:t>
            </a:r>
          </a:p>
        </p:txBody>
      </p:sp>
      <p:cxnSp>
        <p:nvCxnSpPr>
          <p:cNvPr id="14374" name="AutoShape 39">
            <a:extLst>
              <a:ext uri="{FF2B5EF4-FFF2-40B4-BE49-F238E27FC236}">
                <a16:creationId xmlns:a16="http://schemas.microsoft.com/office/drawing/2014/main" id="{5C8EA4CF-B9FE-D0D1-D263-1298482AE7B7}"/>
              </a:ext>
            </a:extLst>
          </p:cNvPr>
          <p:cNvCxnSpPr>
            <a:cxnSpLocks noChangeShapeType="1"/>
            <a:stCxn id="14363" idx="4"/>
            <a:endCxn id="14373" idx="3"/>
          </p:cNvCxnSpPr>
          <p:nvPr/>
        </p:nvCxnSpPr>
        <p:spPr bwMode="auto">
          <a:xfrm rot="5400000">
            <a:off x="3795305" y="7478525"/>
            <a:ext cx="217774" cy="503767"/>
          </a:xfrm>
          <a:prstGeom prst="curvedConnector2">
            <a:avLst/>
          </a:prstGeom>
          <a:noFill/>
          <a:ln w="15875">
            <a:solidFill>
              <a:srgbClr val="000000"/>
            </a:solidFill>
            <a:round/>
            <a:headEnd/>
            <a:tailEnd type="stealth" w="lg"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375" name="Text Box 40">
            <a:extLst>
              <a:ext uri="{FF2B5EF4-FFF2-40B4-BE49-F238E27FC236}">
                <a16:creationId xmlns:a16="http://schemas.microsoft.com/office/drawing/2014/main" id="{2FA787B3-DBE4-2D15-109B-C69F5B96A652}"/>
              </a:ext>
            </a:extLst>
          </p:cNvPr>
          <p:cNvSpPr txBox="1">
            <a:spLocks noChangeArrowheads="1"/>
          </p:cNvSpPr>
          <p:nvPr/>
        </p:nvSpPr>
        <p:spPr bwMode="auto">
          <a:xfrm>
            <a:off x="5163608" y="5913437"/>
            <a:ext cx="1133475"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7">
                <a:latin typeface="Arial Narrow" panose="020B0606020202030204" pitchFamily="34" charset="0"/>
              </a:rPr>
              <a:t>Unpaid time cards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5F83D8A0-A221-140D-3EBE-836FBCEF2CEB}"/>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368939" y="3142721"/>
            <a:ext cx="1101990" cy="12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2" name="Group 3">
            <a:extLst>
              <a:ext uri="{FF2B5EF4-FFF2-40B4-BE49-F238E27FC236}">
                <a16:creationId xmlns:a16="http://schemas.microsoft.com/office/drawing/2014/main" id="{7F2E254F-64AB-B4AF-27B4-39E61EE74764}"/>
              </a:ext>
            </a:extLst>
          </p:cNvPr>
          <p:cNvGrpSpPr>
            <a:grpSpLocks/>
          </p:cNvGrpSpPr>
          <p:nvPr/>
        </p:nvGrpSpPr>
        <p:grpSpPr bwMode="auto">
          <a:xfrm>
            <a:off x="3195770" y="5409671"/>
            <a:ext cx="1448329" cy="1070504"/>
            <a:chOff x="3648" y="2640"/>
            <a:chExt cx="2112" cy="1680"/>
          </a:xfrm>
        </p:grpSpPr>
        <p:pic>
          <p:nvPicPr>
            <p:cNvPr id="15403" name="Picture 4">
              <a:extLst>
                <a:ext uri="{FF2B5EF4-FFF2-40B4-BE49-F238E27FC236}">
                  <a16:creationId xmlns:a16="http://schemas.microsoft.com/office/drawing/2014/main" id="{195DC577-C376-4376-D582-AB31F669E7FB}"/>
                </a:ext>
              </a:extLst>
            </p:cNvPr>
            <p:cNvPicPr>
              <a:picLocks noChangeAspect="1" noChangeArrowheads="1"/>
            </p:cNvPicPr>
            <p:nvPr/>
          </p:nvPicPr>
          <p:blipFill>
            <a:blip r:embed="rId3">
              <a:lum bright="46000" contrast="-58000"/>
              <a:extLst>
                <a:ext uri="{28A0092B-C50C-407E-A947-70E740481C1C}">
                  <a14:useLocalDpi xmlns:a14="http://schemas.microsoft.com/office/drawing/2010/main" val="0"/>
                </a:ext>
              </a:extLst>
            </a:blip>
            <a:srcRect/>
            <a:stretch>
              <a:fillRect/>
            </a:stretch>
          </p:blipFill>
          <p:spPr bwMode="auto">
            <a:xfrm>
              <a:off x="3648" y="3609"/>
              <a:ext cx="1183"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4" name="Picture 5">
              <a:extLst>
                <a:ext uri="{FF2B5EF4-FFF2-40B4-BE49-F238E27FC236}">
                  <a16:creationId xmlns:a16="http://schemas.microsoft.com/office/drawing/2014/main" id="{AFD518D4-1E6F-CA38-0C74-9537DA7F1FF9}"/>
                </a:ext>
              </a:extLst>
            </p:cNvPr>
            <p:cNvPicPr>
              <a:picLocks noChangeAspect="1" noChangeArrowheads="1"/>
            </p:cNvPicPr>
            <p:nvPr/>
          </p:nvPicPr>
          <p:blipFill>
            <a:blip r:embed="rId4">
              <a:lum bright="46000" contrast="-58000"/>
              <a:extLst>
                <a:ext uri="{28A0092B-C50C-407E-A947-70E740481C1C}">
                  <a14:useLocalDpi xmlns:a14="http://schemas.microsoft.com/office/drawing/2010/main" val="0"/>
                </a:ext>
              </a:extLst>
            </a:blip>
            <a:srcRect/>
            <a:stretch>
              <a:fillRect/>
            </a:stretch>
          </p:blipFill>
          <p:spPr bwMode="auto">
            <a:xfrm>
              <a:off x="4896" y="2640"/>
              <a:ext cx="779"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5" name="Picture 6">
              <a:extLst>
                <a:ext uri="{FF2B5EF4-FFF2-40B4-BE49-F238E27FC236}">
                  <a16:creationId xmlns:a16="http://schemas.microsoft.com/office/drawing/2014/main" id="{2BCDC2E1-5C97-2879-BFB7-EC7ABE544E45}"/>
                </a:ext>
              </a:extLst>
            </p:cNvPr>
            <p:cNvPicPr>
              <a:picLocks noChangeAspect="1" noChangeArrowheads="1"/>
            </p:cNvPicPr>
            <p:nvPr/>
          </p:nvPicPr>
          <p:blipFill>
            <a:blip r:embed="rId5">
              <a:lum bright="46000" contrast="-58000"/>
              <a:extLst>
                <a:ext uri="{28A0092B-C50C-407E-A947-70E740481C1C}">
                  <a14:useLocalDpi xmlns:a14="http://schemas.microsoft.com/office/drawing/2010/main" val="0"/>
                </a:ext>
              </a:extLst>
            </a:blip>
            <a:srcRect/>
            <a:stretch>
              <a:fillRect/>
            </a:stretch>
          </p:blipFill>
          <p:spPr bwMode="auto">
            <a:xfrm>
              <a:off x="4660" y="3403"/>
              <a:ext cx="1100"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363" name="Picture 7">
            <a:extLst>
              <a:ext uri="{FF2B5EF4-FFF2-40B4-BE49-F238E27FC236}">
                <a16:creationId xmlns:a16="http://schemas.microsoft.com/office/drawing/2014/main" id="{039845C5-9466-418D-B884-95FB8FE66BB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3180027" y="6606117"/>
            <a:ext cx="1481127" cy="134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8">
            <a:extLst>
              <a:ext uri="{FF2B5EF4-FFF2-40B4-BE49-F238E27FC236}">
                <a16:creationId xmlns:a16="http://schemas.microsoft.com/office/drawing/2014/main" id="{8ACE8930-4F01-7669-6B76-2E2308626DA6}"/>
              </a:ext>
            </a:extLst>
          </p:cNvPr>
          <p:cNvSpPr txBox="1">
            <a:spLocks noChangeArrowheads="1"/>
          </p:cNvSpPr>
          <p:nvPr/>
        </p:nvSpPr>
        <p:spPr bwMode="auto">
          <a:xfrm>
            <a:off x="0" y="2513013"/>
            <a:ext cx="7556500" cy="55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975"/>
              <a:t>Process Decomposition</a:t>
            </a:r>
          </a:p>
        </p:txBody>
      </p:sp>
      <p:pic>
        <p:nvPicPr>
          <p:cNvPr id="15365" name="Picture 9">
            <a:extLst>
              <a:ext uri="{FF2B5EF4-FFF2-40B4-BE49-F238E27FC236}">
                <a16:creationId xmlns:a16="http://schemas.microsoft.com/office/drawing/2014/main" id="{543D910F-6935-05A3-1BEE-D7A61E09189B}"/>
              </a:ext>
            </a:extLst>
          </p:cNvPr>
          <p:cNvPicPr>
            <a:picLocks noChangeAspect="1" noChangeArrowheads="1"/>
          </p:cNvPicPr>
          <p:nvPr/>
        </p:nvPicPr>
        <p:blipFill>
          <a:blip r:embed="rId7">
            <a:lum bright="80000" contrast="-80000"/>
            <a:extLst>
              <a:ext uri="{28A0092B-C50C-407E-A947-70E740481C1C}">
                <a14:useLocalDpi xmlns:a14="http://schemas.microsoft.com/office/drawing/2010/main" val="0"/>
              </a:ext>
            </a:extLst>
          </a:blip>
          <a:srcRect/>
          <a:stretch>
            <a:fillRect/>
          </a:stretch>
        </p:blipFill>
        <p:spPr bwMode="auto">
          <a:xfrm>
            <a:off x="178418" y="3142721"/>
            <a:ext cx="2075414" cy="321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Oval 10">
            <a:extLst>
              <a:ext uri="{FF2B5EF4-FFF2-40B4-BE49-F238E27FC236}">
                <a16:creationId xmlns:a16="http://schemas.microsoft.com/office/drawing/2014/main" id="{344798B3-3784-BCFA-ACCB-1177873B9DF5}"/>
              </a:ext>
            </a:extLst>
          </p:cNvPr>
          <p:cNvSpPr>
            <a:spLocks noChangeArrowheads="1"/>
          </p:cNvSpPr>
          <p:nvPr/>
        </p:nvSpPr>
        <p:spPr bwMode="auto">
          <a:xfrm>
            <a:off x="4407958"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4.1</a:t>
            </a:r>
          </a:p>
          <a:p>
            <a:pPr algn="ctr"/>
            <a:r>
              <a:rPr lang="en-US" altLang="en-US" sz="992">
                <a:latin typeface="Arial Narrow" panose="020B0606020202030204" pitchFamily="34" charset="0"/>
              </a:rPr>
              <a:t>Record Time Worked</a:t>
            </a:r>
          </a:p>
        </p:txBody>
      </p:sp>
      <p:sp>
        <p:nvSpPr>
          <p:cNvPr id="15367" name="Oval 11">
            <a:extLst>
              <a:ext uri="{FF2B5EF4-FFF2-40B4-BE49-F238E27FC236}">
                <a16:creationId xmlns:a16="http://schemas.microsoft.com/office/drawing/2014/main" id="{D7B5859E-E402-E177-5EDD-67F9F37DCB2F}"/>
              </a:ext>
            </a:extLst>
          </p:cNvPr>
          <p:cNvSpPr>
            <a:spLocks noChangeArrowheads="1"/>
          </p:cNvSpPr>
          <p:nvPr/>
        </p:nvSpPr>
        <p:spPr bwMode="auto">
          <a:xfrm>
            <a:off x="5289550"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4.2</a:t>
            </a:r>
          </a:p>
          <a:p>
            <a:pPr algn="ctr"/>
            <a:r>
              <a:rPr lang="en-US" altLang="en-US" sz="992">
                <a:latin typeface="Arial Narrow" panose="020B0606020202030204" pitchFamily="34" charset="0"/>
              </a:rPr>
              <a:t>Calculate Payroll</a:t>
            </a:r>
          </a:p>
        </p:txBody>
      </p:sp>
      <p:sp>
        <p:nvSpPr>
          <p:cNvPr id="15368" name="Oval 12">
            <a:extLst>
              <a:ext uri="{FF2B5EF4-FFF2-40B4-BE49-F238E27FC236}">
                <a16:creationId xmlns:a16="http://schemas.microsoft.com/office/drawing/2014/main" id="{FA334EA1-3D83-AEDF-1AF3-86D584106FF2}"/>
              </a:ext>
            </a:extLst>
          </p:cNvPr>
          <p:cNvSpPr>
            <a:spLocks noChangeArrowheads="1"/>
          </p:cNvSpPr>
          <p:nvPr/>
        </p:nvSpPr>
        <p:spPr bwMode="auto">
          <a:xfrm>
            <a:off x="6171142"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4.3</a:t>
            </a:r>
          </a:p>
          <a:p>
            <a:pPr algn="ctr"/>
            <a:r>
              <a:rPr lang="en-US" altLang="en-US" sz="992">
                <a:latin typeface="Arial Narrow" panose="020B0606020202030204" pitchFamily="34" charset="0"/>
              </a:rPr>
              <a:t>Pay Employee</a:t>
            </a:r>
          </a:p>
        </p:txBody>
      </p:sp>
      <p:sp>
        <p:nvSpPr>
          <p:cNvPr id="15369" name="Oval 13">
            <a:extLst>
              <a:ext uri="{FF2B5EF4-FFF2-40B4-BE49-F238E27FC236}">
                <a16:creationId xmlns:a16="http://schemas.microsoft.com/office/drawing/2014/main" id="{F2E250A3-4AC7-A123-4F21-B7B1761366D0}"/>
              </a:ext>
            </a:extLst>
          </p:cNvPr>
          <p:cNvSpPr>
            <a:spLocks noChangeArrowheads="1"/>
          </p:cNvSpPr>
          <p:nvPr/>
        </p:nvSpPr>
        <p:spPr bwMode="auto">
          <a:xfrm>
            <a:off x="4407958"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3.1</a:t>
            </a:r>
          </a:p>
          <a:p>
            <a:pPr algn="ctr"/>
            <a:r>
              <a:rPr lang="en-US" altLang="en-US" sz="992">
                <a:latin typeface="Arial Narrow" panose="020B0606020202030204" pitchFamily="34" charset="0"/>
              </a:rPr>
              <a:t>Produce Purchase Order</a:t>
            </a:r>
          </a:p>
        </p:txBody>
      </p:sp>
      <p:sp>
        <p:nvSpPr>
          <p:cNvPr id="15370" name="Oval 14">
            <a:extLst>
              <a:ext uri="{FF2B5EF4-FFF2-40B4-BE49-F238E27FC236}">
                <a16:creationId xmlns:a16="http://schemas.microsoft.com/office/drawing/2014/main" id="{080B88B2-7812-1148-BB81-47A6828B86D1}"/>
              </a:ext>
            </a:extLst>
          </p:cNvPr>
          <p:cNvSpPr>
            <a:spLocks noChangeArrowheads="1"/>
          </p:cNvSpPr>
          <p:nvPr/>
        </p:nvSpPr>
        <p:spPr bwMode="auto">
          <a:xfrm>
            <a:off x="5289550"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3.2</a:t>
            </a:r>
          </a:p>
          <a:p>
            <a:pPr algn="ctr"/>
            <a:r>
              <a:rPr lang="en-US" altLang="en-US" sz="992">
                <a:latin typeface="Arial Narrow" panose="020B0606020202030204" pitchFamily="34" charset="0"/>
              </a:rPr>
              <a:t>Receive Items</a:t>
            </a:r>
          </a:p>
        </p:txBody>
      </p:sp>
      <p:sp>
        <p:nvSpPr>
          <p:cNvPr id="15371" name="Oval 15">
            <a:extLst>
              <a:ext uri="{FF2B5EF4-FFF2-40B4-BE49-F238E27FC236}">
                <a16:creationId xmlns:a16="http://schemas.microsoft.com/office/drawing/2014/main" id="{C2AE8D74-0354-6BF1-3A16-1B0F198B1384}"/>
              </a:ext>
            </a:extLst>
          </p:cNvPr>
          <p:cNvSpPr>
            <a:spLocks noChangeArrowheads="1"/>
          </p:cNvSpPr>
          <p:nvPr/>
        </p:nvSpPr>
        <p:spPr bwMode="auto">
          <a:xfrm>
            <a:off x="6171142"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3.3</a:t>
            </a:r>
          </a:p>
          <a:p>
            <a:pPr algn="ctr"/>
            <a:r>
              <a:rPr lang="en-US" altLang="en-US" sz="992">
                <a:latin typeface="Arial Narrow" panose="020B0606020202030204" pitchFamily="34" charset="0"/>
              </a:rPr>
              <a:t>Pay Vendor</a:t>
            </a:r>
          </a:p>
        </p:txBody>
      </p:sp>
      <p:sp>
        <p:nvSpPr>
          <p:cNvPr id="15372" name="Oval 16">
            <a:extLst>
              <a:ext uri="{FF2B5EF4-FFF2-40B4-BE49-F238E27FC236}">
                <a16:creationId xmlns:a16="http://schemas.microsoft.com/office/drawing/2014/main" id="{5EFF34D6-6245-F5EC-BA33-9A5BBC90A3D5}"/>
              </a:ext>
            </a:extLst>
          </p:cNvPr>
          <p:cNvSpPr>
            <a:spLocks noChangeArrowheads="1"/>
          </p:cNvSpPr>
          <p:nvPr/>
        </p:nvSpPr>
        <p:spPr bwMode="auto">
          <a:xfrm>
            <a:off x="4407958"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2.1</a:t>
            </a:r>
          </a:p>
          <a:p>
            <a:pPr algn="ctr"/>
            <a:r>
              <a:rPr lang="en-US" altLang="en-US" sz="992">
                <a:latin typeface="Arial Narrow" panose="020B0606020202030204" pitchFamily="34" charset="0"/>
              </a:rPr>
              <a:t>Serve Product</a:t>
            </a:r>
          </a:p>
        </p:txBody>
      </p:sp>
      <p:sp>
        <p:nvSpPr>
          <p:cNvPr id="15373" name="Oval 17">
            <a:extLst>
              <a:ext uri="{FF2B5EF4-FFF2-40B4-BE49-F238E27FC236}">
                <a16:creationId xmlns:a16="http://schemas.microsoft.com/office/drawing/2014/main" id="{D7DA595F-0568-5DCD-093F-C3F7A87C8E58}"/>
              </a:ext>
            </a:extLst>
          </p:cNvPr>
          <p:cNvSpPr>
            <a:spLocks noChangeArrowheads="1"/>
          </p:cNvSpPr>
          <p:nvPr/>
        </p:nvSpPr>
        <p:spPr bwMode="auto">
          <a:xfrm>
            <a:off x="5289550"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2.2</a:t>
            </a:r>
          </a:p>
          <a:p>
            <a:pPr algn="ctr"/>
            <a:r>
              <a:rPr lang="en-US" altLang="en-US" sz="992">
                <a:latin typeface="Arial Narrow" panose="020B0606020202030204" pitchFamily="34" charset="0"/>
              </a:rPr>
              <a:t>Produce Product</a:t>
            </a:r>
          </a:p>
        </p:txBody>
      </p:sp>
      <p:sp>
        <p:nvSpPr>
          <p:cNvPr id="15374" name="Oval 18">
            <a:extLst>
              <a:ext uri="{FF2B5EF4-FFF2-40B4-BE49-F238E27FC236}">
                <a16:creationId xmlns:a16="http://schemas.microsoft.com/office/drawing/2014/main" id="{5BDC62EA-5CDD-1BD4-EB62-AE15767911E6}"/>
              </a:ext>
            </a:extLst>
          </p:cNvPr>
          <p:cNvSpPr>
            <a:spLocks noChangeArrowheads="1"/>
          </p:cNvSpPr>
          <p:nvPr/>
        </p:nvSpPr>
        <p:spPr bwMode="auto">
          <a:xfrm>
            <a:off x="6171142"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2.3</a:t>
            </a:r>
          </a:p>
          <a:p>
            <a:pPr algn="ctr"/>
            <a:r>
              <a:rPr lang="en-US" altLang="en-US" sz="992">
                <a:latin typeface="Arial Narrow" panose="020B0606020202030204" pitchFamily="34" charset="0"/>
              </a:rPr>
              <a:t>Store</a:t>
            </a:r>
          </a:p>
          <a:p>
            <a:pPr algn="ctr"/>
            <a:r>
              <a:rPr lang="en-US" altLang="en-US" sz="992">
                <a:latin typeface="Arial Narrow" panose="020B0606020202030204" pitchFamily="34" charset="0"/>
              </a:rPr>
              <a:t>Product</a:t>
            </a:r>
          </a:p>
        </p:txBody>
      </p:sp>
      <p:sp>
        <p:nvSpPr>
          <p:cNvPr id="15375" name="Oval 19">
            <a:extLst>
              <a:ext uri="{FF2B5EF4-FFF2-40B4-BE49-F238E27FC236}">
                <a16:creationId xmlns:a16="http://schemas.microsoft.com/office/drawing/2014/main" id="{283CE847-3D1D-4DC6-C841-6C31F859A80E}"/>
              </a:ext>
            </a:extLst>
          </p:cNvPr>
          <p:cNvSpPr>
            <a:spLocks noChangeArrowheads="1"/>
          </p:cNvSpPr>
          <p:nvPr/>
        </p:nvSpPr>
        <p:spPr bwMode="auto">
          <a:xfrm>
            <a:off x="4407958"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1.1</a:t>
            </a:r>
          </a:p>
          <a:p>
            <a:pPr algn="ctr"/>
            <a:r>
              <a:rPr lang="en-US" altLang="en-US" sz="992">
                <a:latin typeface="Arial Narrow" panose="020B0606020202030204" pitchFamily="34" charset="0"/>
              </a:rPr>
              <a:t>Record Order</a:t>
            </a:r>
          </a:p>
        </p:txBody>
      </p:sp>
      <p:sp>
        <p:nvSpPr>
          <p:cNvPr id="15376" name="Oval 20">
            <a:extLst>
              <a:ext uri="{FF2B5EF4-FFF2-40B4-BE49-F238E27FC236}">
                <a16:creationId xmlns:a16="http://schemas.microsoft.com/office/drawing/2014/main" id="{C6E31887-8BC5-51CF-98F0-C053E53A9E08}"/>
              </a:ext>
            </a:extLst>
          </p:cNvPr>
          <p:cNvSpPr>
            <a:spLocks noChangeArrowheads="1"/>
          </p:cNvSpPr>
          <p:nvPr/>
        </p:nvSpPr>
        <p:spPr bwMode="auto">
          <a:xfrm>
            <a:off x="5289550"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7783" rIns="3778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1.2</a:t>
            </a:r>
          </a:p>
          <a:p>
            <a:pPr algn="ctr"/>
            <a:r>
              <a:rPr lang="en-US" altLang="en-US" sz="992">
                <a:latin typeface="Arial Narrow" panose="020B0606020202030204" pitchFamily="34" charset="0"/>
              </a:rPr>
              <a:t>Receive Payment</a:t>
            </a:r>
          </a:p>
        </p:txBody>
      </p:sp>
      <p:sp>
        <p:nvSpPr>
          <p:cNvPr id="15377" name="Oval 21">
            <a:extLst>
              <a:ext uri="{FF2B5EF4-FFF2-40B4-BE49-F238E27FC236}">
                <a16:creationId xmlns:a16="http://schemas.microsoft.com/office/drawing/2014/main" id="{081CAEFB-9981-256B-766B-C56D95AB52AA}"/>
              </a:ext>
            </a:extLst>
          </p:cNvPr>
          <p:cNvSpPr>
            <a:spLocks noChangeArrowheads="1"/>
          </p:cNvSpPr>
          <p:nvPr/>
        </p:nvSpPr>
        <p:spPr bwMode="auto">
          <a:xfrm>
            <a:off x="2644775" y="440213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2.0</a:t>
            </a:r>
          </a:p>
          <a:p>
            <a:pPr algn="ctr"/>
            <a:r>
              <a:rPr lang="en-US" altLang="en-US" sz="992">
                <a:latin typeface="Arial Narrow" panose="020B0606020202030204" pitchFamily="34" charset="0"/>
              </a:rPr>
              <a:t>Production</a:t>
            </a:r>
          </a:p>
        </p:txBody>
      </p:sp>
      <p:sp>
        <p:nvSpPr>
          <p:cNvPr id="15378" name="Oval 22">
            <a:extLst>
              <a:ext uri="{FF2B5EF4-FFF2-40B4-BE49-F238E27FC236}">
                <a16:creationId xmlns:a16="http://schemas.microsoft.com/office/drawing/2014/main" id="{5EDB6610-0368-F3EB-9083-ACD66407D93D}"/>
              </a:ext>
            </a:extLst>
          </p:cNvPr>
          <p:cNvSpPr>
            <a:spLocks noChangeArrowheads="1"/>
          </p:cNvSpPr>
          <p:nvPr/>
        </p:nvSpPr>
        <p:spPr bwMode="auto">
          <a:xfrm>
            <a:off x="2644775" y="333163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1.0</a:t>
            </a:r>
          </a:p>
          <a:p>
            <a:pPr algn="ctr"/>
            <a:r>
              <a:rPr lang="en-US" altLang="en-US" sz="992">
                <a:latin typeface="Arial Narrow" panose="020B0606020202030204" pitchFamily="34" charset="0"/>
              </a:rPr>
              <a:t>Sale</a:t>
            </a:r>
          </a:p>
        </p:txBody>
      </p:sp>
      <p:sp>
        <p:nvSpPr>
          <p:cNvPr id="15379" name="Oval 23">
            <a:extLst>
              <a:ext uri="{FF2B5EF4-FFF2-40B4-BE49-F238E27FC236}">
                <a16:creationId xmlns:a16="http://schemas.microsoft.com/office/drawing/2014/main" id="{65A1E995-5E1B-8074-871C-D70FDEB17D1A}"/>
              </a:ext>
            </a:extLst>
          </p:cNvPr>
          <p:cNvSpPr>
            <a:spLocks noChangeArrowheads="1"/>
          </p:cNvSpPr>
          <p:nvPr/>
        </p:nvSpPr>
        <p:spPr bwMode="auto">
          <a:xfrm>
            <a:off x="2644775" y="5535613"/>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3.0</a:t>
            </a:r>
          </a:p>
          <a:p>
            <a:pPr algn="ctr"/>
            <a:r>
              <a:rPr lang="en-US" altLang="en-US" sz="992">
                <a:latin typeface="Arial Narrow" panose="020B0606020202030204" pitchFamily="34" charset="0"/>
              </a:rPr>
              <a:t>Procure-ment</a:t>
            </a:r>
          </a:p>
        </p:txBody>
      </p:sp>
      <p:sp>
        <p:nvSpPr>
          <p:cNvPr id="15380" name="Oval 24">
            <a:extLst>
              <a:ext uri="{FF2B5EF4-FFF2-40B4-BE49-F238E27FC236}">
                <a16:creationId xmlns:a16="http://schemas.microsoft.com/office/drawing/2014/main" id="{F632FFB3-6878-DE59-D6B6-3592445D071B}"/>
              </a:ext>
            </a:extLst>
          </p:cNvPr>
          <p:cNvSpPr>
            <a:spLocks noChangeArrowheads="1"/>
          </p:cNvSpPr>
          <p:nvPr/>
        </p:nvSpPr>
        <p:spPr bwMode="auto">
          <a:xfrm>
            <a:off x="2652646" y="6732058"/>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4.0</a:t>
            </a:r>
          </a:p>
          <a:p>
            <a:pPr algn="ctr"/>
            <a:r>
              <a:rPr lang="en-US" altLang="en-US" sz="992">
                <a:latin typeface="Arial Narrow" panose="020B0606020202030204" pitchFamily="34" charset="0"/>
              </a:rPr>
              <a:t>Payroll</a:t>
            </a:r>
          </a:p>
        </p:txBody>
      </p:sp>
      <p:sp>
        <p:nvSpPr>
          <p:cNvPr id="15381" name="Oval 25">
            <a:extLst>
              <a:ext uri="{FF2B5EF4-FFF2-40B4-BE49-F238E27FC236}">
                <a16:creationId xmlns:a16="http://schemas.microsoft.com/office/drawing/2014/main" id="{6EDF79B9-1AEF-BA4F-5454-A05B93A90391}"/>
              </a:ext>
            </a:extLst>
          </p:cNvPr>
          <p:cNvSpPr>
            <a:spLocks noChangeArrowheads="1"/>
          </p:cNvSpPr>
          <p:nvPr/>
        </p:nvSpPr>
        <p:spPr bwMode="auto">
          <a:xfrm>
            <a:off x="881592" y="5094817"/>
            <a:ext cx="755650" cy="75565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5113" rIns="15113"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992" u="sng">
                <a:latin typeface="Arial Narrow" panose="020B0606020202030204" pitchFamily="34" charset="0"/>
              </a:rPr>
              <a:t>0.0</a:t>
            </a:r>
          </a:p>
          <a:p>
            <a:pPr algn="ctr"/>
            <a:r>
              <a:rPr lang="en-US" altLang="en-US" sz="992">
                <a:latin typeface="Arial Narrow" panose="020B0606020202030204" pitchFamily="34" charset="0"/>
              </a:rPr>
              <a:t>Lemonade System</a:t>
            </a:r>
          </a:p>
        </p:txBody>
      </p:sp>
      <p:pic>
        <p:nvPicPr>
          <p:cNvPr id="15382" name="Picture 26">
            <a:extLst>
              <a:ext uri="{FF2B5EF4-FFF2-40B4-BE49-F238E27FC236}">
                <a16:creationId xmlns:a16="http://schemas.microsoft.com/office/drawing/2014/main" id="{A6DB83A2-6089-6E77-046A-C82C931C6BEA}"/>
              </a:ext>
            </a:extLst>
          </p:cNvPr>
          <p:cNvPicPr>
            <a:picLocks noChangeAspect="1" noChangeArrowheads="1"/>
          </p:cNvPicPr>
          <p:nvPr/>
        </p:nvPicPr>
        <p:blipFill>
          <a:blip r:embed="rId8">
            <a:lum bright="52000" contrast="-70000"/>
            <a:extLst>
              <a:ext uri="{28A0092B-C50C-407E-A947-70E740481C1C}">
                <a14:useLocalDpi xmlns:a14="http://schemas.microsoft.com/office/drawing/2010/main" val="0"/>
              </a:ext>
            </a:extLst>
          </a:blip>
          <a:srcRect/>
          <a:stretch>
            <a:fillRect/>
          </a:stretch>
        </p:blipFill>
        <p:spPr bwMode="auto">
          <a:xfrm>
            <a:off x="3408296" y="4276196"/>
            <a:ext cx="1023276" cy="1196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383" name="AutoShape 27">
            <a:extLst>
              <a:ext uri="{FF2B5EF4-FFF2-40B4-BE49-F238E27FC236}">
                <a16:creationId xmlns:a16="http://schemas.microsoft.com/office/drawing/2014/main" id="{52C3A1D3-47C9-95FB-4DCB-9E8957418BEE}"/>
              </a:ext>
            </a:extLst>
          </p:cNvPr>
          <p:cNvCxnSpPr>
            <a:cxnSpLocks noChangeShapeType="1"/>
            <a:stCxn id="15381" idx="0"/>
            <a:endCxn id="15378" idx="2"/>
          </p:cNvCxnSpPr>
          <p:nvPr/>
        </p:nvCxnSpPr>
        <p:spPr bwMode="auto">
          <a:xfrm flipV="1">
            <a:off x="1259417" y="3709459"/>
            <a:ext cx="1377487" cy="13774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8">
            <a:extLst>
              <a:ext uri="{FF2B5EF4-FFF2-40B4-BE49-F238E27FC236}">
                <a16:creationId xmlns:a16="http://schemas.microsoft.com/office/drawing/2014/main" id="{10A07568-AA02-2AD9-DB89-D533C871C838}"/>
              </a:ext>
            </a:extLst>
          </p:cNvPr>
          <p:cNvCxnSpPr>
            <a:cxnSpLocks noChangeShapeType="1"/>
            <a:stCxn id="15381" idx="7"/>
            <a:endCxn id="15377" idx="2"/>
          </p:cNvCxnSpPr>
          <p:nvPr/>
        </p:nvCxnSpPr>
        <p:spPr bwMode="auto">
          <a:xfrm flipV="1">
            <a:off x="1527043" y="4779963"/>
            <a:ext cx="1109861" cy="4171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9">
            <a:extLst>
              <a:ext uri="{FF2B5EF4-FFF2-40B4-BE49-F238E27FC236}">
                <a16:creationId xmlns:a16="http://schemas.microsoft.com/office/drawing/2014/main" id="{D8DA1B13-53DB-0F49-6A51-64E10F33D44E}"/>
              </a:ext>
            </a:extLst>
          </p:cNvPr>
          <p:cNvCxnSpPr>
            <a:cxnSpLocks noChangeShapeType="1"/>
            <a:stCxn id="15381" idx="5"/>
            <a:endCxn id="15379" idx="2"/>
          </p:cNvCxnSpPr>
          <p:nvPr/>
        </p:nvCxnSpPr>
        <p:spPr bwMode="auto">
          <a:xfrm>
            <a:off x="1527043" y="5748140"/>
            <a:ext cx="1109861" cy="16529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30">
            <a:extLst>
              <a:ext uri="{FF2B5EF4-FFF2-40B4-BE49-F238E27FC236}">
                <a16:creationId xmlns:a16="http://schemas.microsoft.com/office/drawing/2014/main" id="{020D7C88-5625-80B7-9259-321B96EA442C}"/>
              </a:ext>
            </a:extLst>
          </p:cNvPr>
          <p:cNvCxnSpPr>
            <a:cxnSpLocks noChangeShapeType="1"/>
            <a:stCxn id="15381" idx="4"/>
            <a:endCxn id="15380" idx="2"/>
          </p:cNvCxnSpPr>
          <p:nvPr/>
        </p:nvCxnSpPr>
        <p:spPr bwMode="auto">
          <a:xfrm>
            <a:off x="1259417" y="5858339"/>
            <a:ext cx="1385358" cy="125154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31">
            <a:extLst>
              <a:ext uri="{FF2B5EF4-FFF2-40B4-BE49-F238E27FC236}">
                <a16:creationId xmlns:a16="http://schemas.microsoft.com/office/drawing/2014/main" id="{2B3ABA61-5D61-C5D8-772D-6224D847F659}"/>
              </a:ext>
            </a:extLst>
          </p:cNvPr>
          <p:cNvCxnSpPr>
            <a:cxnSpLocks noChangeShapeType="1"/>
            <a:stCxn id="15378" idx="4"/>
            <a:endCxn id="15375" idx="4"/>
          </p:cNvCxnSpPr>
          <p:nvPr/>
        </p:nvCxnSpPr>
        <p:spPr bwMode="auto">
          <a:xfrm rot="16200000" flipH="1">
            <a:off x="3903536" y="321421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32">
            <a:extLst>
              <a:ext uri="{FF2B5EF4-FFF2-40B4-BE49-F238E27FC236}">
                <a16:creationId xmlns:a16="http://schemas.microsoft.com/office/drawing/2014/main" id="{AEE5EBAA-D78F-EE05-EB6D-C93759853B70}"/>
              </a:ext>
            </a:extLst>
          </p:cNvPr>
          <p:cNvCxnSpPr>
            <a:cxnSpLocks noChangeShapeType="1"/>
            <a:stCxn id="15378" idx="4"/>
            <a:endCxn id="15376" idx="4"/>
          </p:cNvCxnSpPr>
          <p:nvPr/>
        </p:nvCxnSpPr>
        <p:spPr bwMode="auto">
          <a:xfrm rot="16200000" flipH="1">
            <a:off x="4344332" y="277342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33">
            <a:extLst>
              <a:ext uri="{FF2B5EF4-FFF2-40B4-BE49-F238E27FC236}">
                <a16:creationId xmlns:a16="http://schemas.microsoft.com/office/drawing/2014/main" id="{6E901956-1A81-8AF4-4DFE-95B72CE64BBA}"/>
              </a:ext>
            </a:extLst>
          </p:cNvPr>
          <p:cNvCxnSpPr>
            <a:cxnSpLocks noChangeShapeType="1"/>
            <a:stCxn id="15377" idx="4"/>
            <a:endCxn id="15372" idx="4"/>
          </p:cNvCxnSpPr>
          <p:nvPr/>
        </p:nvCxnSpPr>
        <p:spPr bwMode="auto">
          <a:xfrm rot="16200000" flipH="1">
            <a:off x="3903536" y="4284724"/>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34">
            <a:extLst>
              <a:ext uri="{FF2B5EF4-FFF2-40B4-BE49-F238E27FC236}">
                <a16:creationId xmlns:a16="http://schemas.microsoft.com/office/drawing/2014/main" id="{B190E0A9-902C-3D05-6904-7F60CC2F36DF}"/>
              </a:ext>
            </a:extLst>
          </p:cNvPr>
          <p:cNvCxnSpPr>
            <a:cxnSpLocks noChangeShapeType="1"/>
            <a:stCxn id="15377" idx="4"/>
            <a:endCxn id="15373" idx="4"/>
          </p:cNvCxnSpPr>
          <p:nvPr/>
        </p:nvCxnSpPr>
        <p:spPr bwMode="auto">
          <a:xfrm rot="16200000" flipH="1">
            <a:off x="4344332" y="3843928"/>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35">
            <a:extLst>
              <a:ext uri="{FF2B5EF4-FFF2-40B4-BE49-F238E27FC236}">
                <a16:creationId xmlns:a16="http://schemas.microsoft.com/office/drawing/2014/main" id="{2D10521C-762D-BAB1-43EB-B1C1444584AF}"/>
              </a:ext>
            </a:extLst>
          </p:cNvPr>
          <p:cNvCxnSpPr>
            <a:cxnSpLocks noChangeShapeType="1"/>
            <a:stCxn id="15377" idx="4"/>
            <a:endCxn id="15374" idx="4"/>
          </p:cNvCxnSpPr>
          <p:nvPr/>
        </p:nvCxnSpPr>
        <p:spPr bwMode="auto">
          <a:xfrm rot="16200000" flipH="1">
            <a:off x="4785127" y="3403132"/>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2" name="AutoShape 36">
            <a:extLst>
              <a:ext uri="{FF2B5EF4-FFF2-40B4-BE49-F238E27FC236}">
                <a16:creationId xmlns:a16="http://schemas.microsoft.com/office/drawing/2014/main" id="{A3621278-6CB2-097E-4814-608992B93BD9}"/>
              </a:ext>
            </a:extLst>
          </p:cNvPr>
          <p:cNvCxnSpPr>
            <a:cxnSpLocks noChangeShapeType="1"/>
            <a:stCxn id="15379" idx="4"/>
            <a:endCxn id="15369" idx="4"/>
          </p:cNvCxnSpPr>
          <p:nvPr/>
        </p:nvCxnSpPr>
        <p:spPr bwMode="auto">
          <a:xfrm rot="16200000" flipH="1">
            <a:off x="3903536" y="5418199"/>
            <a:ext cx="1312" cy="1763183"/>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3" name="AutoShape 37">
            <a:extLst>
              <a:ext uri="{FF2B5EF4-FFF2-40B4-BE49-F238E27FC236}">
                <a16:creationId xmlns:a16="http://schemas.microsoft.com/office/drawing/2014/main" id="{38571F1A-C3F6-D8DF-42B6-CDE94981706D}"/>
              </a:ext>
            </a:extLst>
          </p:cNvPr>
          <p:cNvCxnSpPr>
            <a:cxnSpLocks noChangeShapeType="1"/>
            <a:stCxn id="15379" idx="4"/>
            <a:endCxn id="15370" idx="4"/>
          </p:cNvCxnSpPr>
          <p:nvPr/>
        </p:nvCxnSpPr>
        <p:spPr bwMode="auto">
          <a:xfrm rot="16200000" flipH="1">
            <a:off x="4344332" y="4977403"/>
            <a:ext cx="1312" cy="264477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4" name="AutoShape 38">
            <a:extLst>
              <a:ext uri="{FF2B5EF4-FFF2-40B4-BE49-F238E27FC236}">
                <a16:creationId xmlns:a16="http://schemas.microsoft.com/office/drawing/2014/main" id="{2C6A6629-AACA-6683-E16F-434E8606C159}"/>
              </a:ext>
            </a:extLst>
          </p:cNvPr>
          <p:cNvCxnSpPr>
            <a:cxnSpLocks noChangeShapeType="1"/>
            <a:stCxn id="15379" idx="4"/>
            <a:endCxn id="15371" idx="4"/>
          </p:cNvCxnSpPr>
          <p:nvPr/>
        </p:nvCxnSpPr>
        <p:spPr bwMode="auto">
          <a:xfrm rot="16200000" flipH="1">
            <a:off x="4785127" y="4536607"/>
            <a:ext cx="1312" cy="3526367"/>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5" name="AutoShape 39">
            <a:extLst>
              <a:ext uri="{FF2B5EF4-FFF2-40B4-BE49-F238E27FC236}">
                <a16:creationId xmlns:a16="http://schemas.microsoft.com/office/drawing/2014/main" id="{D10A1542-6D59-77D5-4B90-E99A660F8C44}"/>
              </a:ext>
            </a:extLst>
          </p:cNvPr>
          <p:cNvCxnSpPr>
            <a:cxnSpLocks noChangeShapeType="1"/>
            <a:stCxn id="15380" idx="4"/>
            <a:endCxn id="15366" idx="4"/>
          </p:cNvCxnSpPr>
          <p:nvPr/>
        </p:nvCxnSpPr>
        <p:spPr bwMode="auto">
          <a:xfrm rot="16200000" flipH="1">
            <a:off x="3907472" y="6618580"/>
            <a:ext cx="1312" cy="1755312"/>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6" name="AutoShape 40">
            <a:extLst>
              <a:ext uri="{FF2B5EF4-FFF2-40B4-BE49-F238E27FC236}">
                <a16:creationId xmlns:a16="http://schemas.microsoft.com/office/drawing/2014/main" id="{603AD892-B134-8166-B0BF-88ED754F32C0}"/>
              </a:ext>
            </a:extLst>
          </p:cNvPr>
          <p:cNvCxnSpPr>
            <a:cxnSpLocks noChangeShapeType="1"/>
            <a:stCxn id="15380" idx="4"/>
            <a:endCxn id="15367" idx="4"/>
          </p:cNvCxnSpPr>
          <p:nvPr/>
        </p:nvCxnSpPr>
        <p:spPr bwMode="auto">
          <a:xfrm rot="16200000" flipH="1">
            <a:off x="4348268" y="6177784"/>
            <a:ext cx="1312" cy="2636904"/>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7" name="AutoShape 41">
            <a:extLst>
              <a:ext uri="{FF2B5EF4-FFF2-40B4-BE49-F238E27FC236}">
                <a16:creationId xmlns:a16="http://schemas.microsoft.com/office/drawing/2014/main" id="{8191EEB5-B897-48E1-C6E2-788DAF805506}"/>
              </a:ext>
            </a:extLst>
          </p:cNvPr>
          <p:cNvCxnSpPr>
            <a:cxnSpLocks noChangeShapeType="1"/>
            <a:stCxn id="15380" idx="4"/>
            <a:endCxn id="15368" idx="4"/>
          </p:cNvCxnSpPr>
          <p:nvPr/>
        </p:nvCxnSpPr>
        <p:spPr bwMode="auto">
          <a:xfrm rot="16200000" flipH="1">
            <a:off x="4789063" y="5736988"/>
            <a:ext cx="1312" cy="3518495"/>
          </a:xfrm>
          <a:prstGeom prst="curvedConnector3">
            <a:avLst>
              <a:gd name="adj1" fmla="val 138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8" name="Text Box 42">
            <a:extLst>
              <a:ext uri="{FF2B5EF4-FFF2-40B4-BE49-F238E27FC236}">
                <a16:creationId xmlns:a16="http://schemas.microsoft.com/office/drawing/2014/main" id="{F387B56B-3F7C-2525-1543-C509C517A64B}"/>
              </a:ext>
            </a:extLst>
          </p:cNvPr>
          <p:cNvSpPr txBox="1">
            <a:spLocks noChangeArrowheads="1"/>
          </p:cNvSpPr>
          <p:nvPr/>
        </p:nvSpPr>
        <p:spPr bwMode="auto">
          <a:xfrm>
            <a:off x="1574271" y="7676621"/>
            <a:ext cx="2833688"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Level 0</a:t>
            </a:r>
          </a:p>
        </p:txBody>
      </p:sp>
      <p:sp>
        <p:nvSpPr>
          <p:cNvPr id="15399" name="Text Box 43">
            <a:extLst>
              <a:ext uri="{FF2B5EF4-FFF2-40B4-BE49-F238E27FC236}">
                <a16:creationId xmlns:a16="http://schemas.microsoft.com/office/drawing/2014/main" id="{0962BCA5-BEE2-7289-9607-D5811E1A9970}"/>
              </a:ext>
            </a:extLst>
          </p:cNvPr>
          <p:cNvSpPr txBox="1">
            <a:spLocks noChangeArrowheads="1"/>
          </p:cNvSpPr>
          <p:nvPr/>
        </p:nvSpPr>
        <p:spPr bwMode="auto">
          <a:xfrm>
            <a:off x="4407958" y="7676621"/>
            <a:ext cx="3022600"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983">
                <a:solidFill>
                  <a:schemeClr val="accent2"/>
                </a:solidFill>
              </a:rPr>
              <a:t>Level 1</a:t>
            </a:r>
          </a:p>
        </p:txBody>
      </p:sp>
      <p:sp>
        <p:nvSpPr>
          <p:cNvPr id="15400" name="Text Box 44">
            <a:extLst>
              <a:ext uri="{FF2B5EF4-FFF2-40B4-BE49-F238E27FC236}">
                <a16:creationId xmlns:a16="http://schemas.microsoft.com/office/drawing/2014/main" id="{32FF52E9-50DB-2A03-D650-2ED117B16602}"/>
              </a:ext>
            </a:extLst>
          </p:cNvPr>
          <p:cNvSpPr txBox="1">
            <a:spLocks noChangeArrowheads="1"/>
          </p:cNvSpPr>
          <p:nvPr/>
        </p:nvSpPr>
        <p:spPr bwMode="auto">
          <a:xfrm>
            <a:off x="0" y="7676621"/>
            <a:ext cx="2518833" cy="39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1983">
                <a:solidFill>
                  <a:schemeClr val="accent2"/>
                </a:solidFill>
              </a:rPr>
              <a:t>Context Level</a:t>
            </a:r>
          </a:p>
        </p:txBody>
      </p:sp>
      <p:sp>
        <p:nvSpPr>
          <p:cNvPr id="15401" name="Line 45">
            <a:extLst>
              <a:ext uri="{FF2B5EF4-FFF2-40B4-BE49-F238E27FC236}">
                <a16:creationId xmlns:a16="http://schemas.microsoft.com/office/drawing/2014/main" id="{DE08D4C1-DC6E-9A74-4821-1C95A2A81681}"/>
              </a:ext>
            </a:extLst>
          </p:cNvPr>
          <p:cNvSpPr>
            <a:spLocks noChangeShapeType="1"/>
          </p:cNvSpPr>
          <p:nvPr/>
        </p:nvSpPr>
        <p:spPr bwMode="auto">
          <a:xfrm>
            <a:off x="2266950"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5402" name="Line 46">
            <a:extLst>
              <a:ext uri="{FF2B5EF4-FFF2-40B4-BE49-F238E27FC236}">
                <a16:creationId xmlns:a16="http://schemas.microsoft.com/office/drawing/2014/main" id="{9CC08C5F-EF9B-8457-3F24-326FF89A5AF7}"/>
              </a:ext>
            </a:extLst>
          </p:cNvPr>
          <p:cNvSpPr>
            <a:spLocks noChangeShapeType="1"/>
          </p:cNvSpPr>
          <p:nvPr/>
        </p:nvSpPr>
        <p:spPr bwMode="auto">
          <a:xfrm>
            <a:off x="3967163" y="3142721"/>
            <a:ext cx="0" cy="4848754"/>
          </a:xfrm>
          <a:prstGeom prst="line">
            <a:avLst/>
          </a:prstGeom>
          <a:noFill/>
          <a:ln w="19050">
            <a:solidFill>
              <a:schemeClr val="accent2"/>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0010A43-1B66-6E7D-F16A-2C2015A7ACF0}"/>
              </a:ext>
            </a:extLst>
          </p:cNvPr>
          <p:cNvSpPr>
            <a:spLocks noGrp="1" noChangeArrowheads="1"/>
          </p:cNvSpPr>
          <p:nvPr>
            <p:ph type="title"/>
          </p:nvPr>
        </p:nvSpPr>
        <p:spPr>
          <a:xfrm>
            <a:off x="566738" y="2701925"/>
            <a:ext cx="6423025" cy="457818"/>
          </a:xfrm>
        </p:spPr>
        <p:txBody>
          <a:bodyPr/>
          <a:lstStyle/>
          <a:p>
            <a:pPr eaLnBrk="1" hangingPunct="1"/>
            <a:r>
              <a:rPr lang="en-US" altLang="en-US" sz="2975" i="1"/>
              <a:t>DFD Example: Bus Garage Repairs</a:t>
            </a:r>
            <a:endParaRPr lang="en-US" altLang="en-US"/>
          </a:p>
        </p:txBody>
      </p:sp>
      <p:sp>
        <p:nvSpPr>
          <p:cNvPr id="16386" name="Rectangle 3">
            <a:extLst>
              <a:ext uri="{FF2B5EF4-FFF2-40B4-BE49-F238E27FC236}">
                <a16:creationId xmlns:a16="http://schemas.microsoft.com/office/drawing/2014/main" id="{539D0795-3A70-8F39-2AFF-040B30886EFD}"/>
              </a:ext>
            </a:extLst>
          </p:cNvPr>
          <p:cNvSpPr>
            <a:spLocks noGrp="1" noChangeArrowheads="1"/>
          </p:cNvSpPr>
          <p:nvPr>
            <p:ph type="body" idx="1"/>
          </p:nvPr>
        </p:nvSpPr>
        <p:spPr>
          <a:xfrm>
            <a:off x="377825" y="3520546"/>
            <a:ext cx="6737879" cy="2848985"/>
          </a:xfrm>
        </p:spPr>
        <p:txBody>
          <a:bodyPr/>
          <a:lstStyle/>
          <a:p>
            <a:pPr eaLnBrk="1" hangingPunct="1"/>
            <a:r>
              <a:rPr lang="en-US" altLang="en-US" sz="2314"/>
              <a:t>Buses come to a garage for repairs. </a:t>
            </a:r>
          </a:p>
          <a:p>
            <a:pPr eaLnBrk="1" hangingPunct="1"/>
            <a:r>
              <a:rPr lang="en-US" altLang="en-US" sz="2314"/>
              <a:t>A mechanic and helper perform the repair, record the reason for the repair and record the total cost of all parts used on a Shop Repair Order. </a:t>
            </a:r>
          </a:p>
          <a:p>
            <a:pPr eaLnBrk="1" hangingPunct="1"/>
            <a:r>
              <a:rPr lang="en-US" altLang="en-US" sz="2314"/>
              <a:t>Information on labor, parts and repair outcome is used for billing by the Accounting Department, parts monitoring by the inventory management computer system and a performance review by the supervisor.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13963EA-79A6-9680-1265-689F7B30983B}"/>
              </a:ext>
            </a:extLst>
          </p:cNvPr>
          <p:cNvSpPr>
            <a:spLocks noGrp="1" noChangeArrowheads="1"/>
          </p:cNvSpPr>
          <p:nvPr>
            <p:ph type="title"/>
          </p:nvPr>
        </p:nvSpPr>
        <p:spPr>
          <a:xfrm>
            <a:off x="312493" y="2866489"/>
            <a:ext cx="5624870" cy="915635"/>
          </a:xfrm>
        </p:spPr>
        <p:txBody>
          <a:bodyPr/>
          <a:lstStyle/>
          <a:p>
            <a:pPr eaLnBrk="1" hangingPunct="1"/>
            <a:r>
              <a:rPr lang="en-US" altLang="en-US" sz="2975" i="1"/>
              <a:t>DFD Example: Bus Garage Repairs (cont’d)</a:t>
            </a:r>
          </a:p>
        </p:txBody>
      </p:sp>
      <p:sp>
        <p:nvSpPr>
          <p:cNvPr id="18434" name="Rectangle 3">
            <a:extLst>
              <a:ext uri="{FF2B5EF4-FFF2-40B4-BE49-F238E27FC236}">
                <a16:creationId xmlns:a16="http://schemas.microsoft.com/office/drawing/2014/main" id="{421A3539-9CC2-6D3E-479B-03D317DC489A}"/>
              </a:ext>
            </a:extLst>
          </p:cNvPr>
          <p:cNvSpPr>
            <a:spLocks noGrp="1" noChangeArrowheads="1"/>
          </p:cNvSpPr>
          <p:nvPr>
            <p:ph type="body" idx="1"/>
          </p:nvPr>
        </p:nvSpPr>
        <p:spPr>
          <a:xfrm>
            <a:off x="312493" y="4545501"/>
            <a:ext cx="5624870" cy="3221908"/>
          </a:xfrm>
        </p:spPr>
        <p:txBody>
          <a:bodyPr/>
          <a:lstStyle/>
          <a:p>
            <a:pPr eaLnBrk="1" hangingPunct="1">
              <a:lnSpc>
                <a:spcPct val="80000"/>
              </a:lnSpc>
            </a:pPr>
            <a:r>
              <a:rPr lang="en-US" altLang="en-US" sz="2314" i="1"/>
              <a:t>External Entities</a:t>
            </a:r>
            <a:r>
              <a:rPr lang="en-US" altLang="en-US" sz="2314"/>
              <a:t>: Bus, Mechanic, Helper, Supervisor, Inventory Management System, Accounting Department, etc.</a:t>
            </a:r>
          </a:p>
          <a:p>
            <a:pPr eaLnBrk="1" hangingPunct="1">
              <a:lnSpc>
                <a:spcPct val="80000"/>
              </a:lnSpc>
            </a:pPr>
            <a:r>
              <a:rPr lang="en-US" altLang="en-US" sz="2314" i="1"/>
              <a:t>Key process</a:t>
            </a:r>
            <a:r>
              <a:rPr lang="en-US" altLang="en-US" sz="2314"/>
              <a:t> (“the system”): performing repairs and storing information related to repairs</a:t>
            </a:r>
          </a:p>
          <a:p>
            <a:pPr eaLnBrk="1" hangingPunct="1">
              <a:lnSpc>
                <a:spcPct val="80000"/>
              </a:lnSpc>
            </a:pPr>
            <a:r>
              <a:rPr lang="en-US" altLang="en-US" sz="2314" i="1"/>
              <a:t>Processes</a:t>
            </a:r>
            <a:r>
              <a:rPr lang="en-US" altLang="en-US" sz="2314"/>
              <a:t>: </a:t>
            </a:r>
          </a:p>
          <a:p>
            <a:pPr lvl="1" eaLnBrk="1" hangingPunct="1">
              <a:lnSpc>
                <a:spcPct val="80000"/>
              </a:lnSpc>
            </a:pPr>
            <a:r>
              <a:rPr lang="en-US" altLang="en-US" sz="1983"/>
              <a:t>Record Bus ID and reason for repair</a:t>
            </a:r>
          </a:p>
          <a:p>
            <a:pPr lvl="1" eaLnBrk="1" hangingPunct="1">
              <a:lnSpc>
                <a:spcPct val="80000"/>
              </a:lnSpc>
            </a:pPr>
            <a:r>
              <a:rPr lang="en-US" altLang="en-US" sz="1983"/>
              <a:t>Determine parts needed</a:t>
            </a:r>
          </a:p>
          <a:p>
            <a:pPr lvl="1" eaLnBrk="1" hangingPunct="1">
              <a:lnSpc>
                <a:spcPct val="80000"/>
              </a:lnSpc>
            </a:pPr>
            <a:r>
              <a:rPr lang="en-US" altLang="en-US" sz="1983"/>
              <a:t>Perform repair</a:t>
            </a:r>
          </a:p>
          <a:p>
            <a:pPr lvl="1" eaLnBrk="1" hangingPunct="1">
              <a:lnSpc>
                <a:spcPct val="80000"/>
              </a:lnSpc>
            </a:pPr>
            <a:r>
              <a:rPr lang="en-US" altLang="en-US" sz="1983"/>
              <a:t>Calculate parts extended and total cost</a:t>
            </a:r>
          </a:p>
          <a:p>
            <a:pPr lvl="1" eaLnBrk="1" hangingPunct="1">
              <a:lnSpc>
                <a:spcPct val="80000"/>
              </a:lnSpc>
            </a:pPr>
            <a:r>
              <a:rPr lang="en-US" altLang="en-US" sz="1983"/>
              <a:t>Record labor hours, cost</a:t>
            </a:r>
          </a:p>
          <a:p>
            <a:pPr eaLnBrk="1" hangingPunct="1">
              <a:lnSpc>
                <a:spcPct val="80000"/>
              </a:lnSpc>
            </a:pPr>
            <a:endParaRPr lang="en-US" altLang="en-US" sz="2314"/>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7848302"/>
          </a:xfrm>
          <a:prstGeom prst="rect">
            <a:avLst/>
          </a:prstGeom>
          <a:noFill/>
        </p:spPr>
        <p:txBody>
          <a:bodyPr wrap="square">
            <a:spAutoFit/>
          </a:bodyPr>
          <a:lstStyle/>
          <a:p>
            <a:r>
              <a:rPr lang="en-US" b="1" dirty="0"/>
              <a:t>2. Shift to Adaptive Software Development Methodologies</a:t>
            </a:r>
          </a:p>
          <a:p>
            <a:r>
              <a:rPr lang="en-US" dirty="0"/>
              <a:t>The limitations of the Waterfall model, especially its inflexibility and lack of responsiveness to change, led to the development of adaptive software development methodologies. These methodologies are designed to be more flexible, iterative, and customer-focused. Key adaptive methodologies include Agile, Scrum, Extreme Programming (XP), and Lean Software Development.</a:t>
            </a:r>
          </a:p>
          <a:p>
            <a:r>
              <a:rPr lang="en-US" b="1" dirty="0"/>
              <a:t>Key Changes in the Development Process:</a:t>
            </a:r>
            <a:endParaRPr lang="en-US" dirty="0"/>
          </a:p>
          <a:p>
            <a:r>
              <a:rPr lang="en-US" b="1" dirty="0"/>
              <a:t>1. Iterative and Incremental Development:</a:t>
            </a:r>
            <a:endParaRPr lang="en-US" dirty="0"/>
          </a:p>
          <a:p>
            <a:pPr lvl="1"/>
            <a:r>
              <a:rPr lang="en-US" dirty="0"/>
              <a:t>Adaptive methodologies embrace an iterative process where development is divided into small, manageable iterations or sprints, typically lasting 2-4 weeks.</a:t>
            </a:r>
          </a:p>
          <a:p>
            <a:pPr lvl="1"/>
            <a:r>
              <a:rPr lang="en-US" dirty="0"/>
              <a:t>Each iteration involves a complete cycle of development, including planning, design, coding, testing, and deployment, delivering a potentially shippable product increment.</a:t>
            </a:r>
          </a:p>
          <a:p>
            <a:r>
              <a:rPr lang="en-US" b="1" dirty="0"/>
              <a:t>2. Customer Collaboration:</a:t>
            </a:r>
            <a:endParaRPr lang="en-US" dirty="0"/>
          </a:p>
          <a:p>
            <a:pPr lvl="1"/>
            <a:r>
              <a:rPr lang="en-US" dirty="0"/>
              <a:t>Unlike the Waterfall model, where customer involvement is limited to the beginning and end of the project, adaptive methodologies involve continuous collaboration with customers throughout the development process.</a:t>
            </a:r>
          </a:p>
          <a:p>
            <a:pPr lvl="1"/>
            <a:r>
              <a:rPr lang="en-US" dirty="0"/>
              <a:t>Regular feedback from customers ensures that the product evolves in line with their needs and expectations.</a:t>
            </a:r>
          </a:p>
          <a:p>
            <a:r>
              <a:rPr lang="en-US" b="1" dirty="0"/>
              <a:t>3. Emphasis on Flexibility:</a:t>
            </a:r>
            <a:endParaRPr lang="en-US" dirty="0"/>
          </a:p>
          <a:p>
            <a:pPr lvl="1"/>
            <a:r>
              <a:rPr lang="en-US" dirty="0"/>
              <a:t>Adaptive methodologies prioritize flexibility and responsiveness to change. Requirements are expected to evolve, and the development process is designed to accommodate changes at any stage.</a:t>
            </a:r>
          </a:p>
          <a:p>
            <a:pPr lvl="1"/>
            <a:r>
              <a:rPr lang="en-US" dirty="0"/>
              <a:t>This flexibility allows teams to pivot and adjust the project direction based on feedback, market shifts, or new information.</a:t>
            </a:r>
          </a:p>
        </p:txBody>
      </p:sp>
    </p:spTree>
    <p:extLst>
      <p:ext uri="{BB962C8B-B14F-4D97-AF65-F5344CB8AC3E}">
        <p14:creationId xmlns:p14="http://schemas.microsoft.com/office/powerpoint/2010/main" val="1843564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0C80060-ECE7-15ED-0CBB-D31A29F5C682}"/>
              </a:ext>
            </a:extLst>
          </p:cNvPr>
          <p:cNvSpPr>
            <a:spLocks noGrp="1" noChangeArrowheads="1"/>
          </p:cNvSpPr>
          <p:nvPr>
            <p:ph type="title"/>
          </p:nvPr>
        </p:nvSpPr>
        <p:spPr>
          <a:xfrm>
            <a:off x="503767" y="2764896"/>
            <a:ext cx="6423025" cy="915635"/>
          </a:xfrm>
        </p:spPr>
        <p:txBody>
          <a:bodyPr/>
          <a:lstStyle/>
          <a:p>
            <a:pPr eaLnBrk="1" hangingPunct="1"/>
            <a:r>
              <a:rPr lang="en-US" altLang="en-US" sz="2975" i="1"/>
              <a:t>DFD Example: Bus Garage Repairs (cont’d)</a:t>
            </a:r>
          </a:p>
        </p:txBody>
      </p:sp>
      <p:sp>
        <p:nvSpPr>
          <p:cNvPr id="19458" name="Rectangle 3">
            <a:extLst>
              <a:ext uri="{FF2B5EF4-FFF2-40B4-BE49-F238E27FC236}">
                <a16:creationId xmlns:a16="http://schemas.microsoft.com/office/drawing/2014/main" id="{9B716D7A-AB6E-5344-BCCD-0ACCEAA6A918}"/>
              </a:ext>
            </a:extLst>
          </p:cNvPr>
          <p:cNvSpPr>
            <a:spLocks noGrp="1" noChangeArrowheads="1"/>
          </p:cNvSpPr>
          <p:nvPr>
            <p:ph type="body" idx="1"/>
          </p:nvPr>
        </p:nvSpPr>
        <p:spPr>
          <a:xfrm>
            <a:off x="503767" y="3772429"/>
            <a:ext cx="6548967" cy="3112712"/>
          </a:xfrm>
        </p:spPr>
        <p:txBody>
          <a:bodyPr/>
          <a:lstStyle/>
          <a:p>
            <a:pPr eaLnBrk="1" hangingPunct="1">
              <a:lnSpc>
                <a:spcPct val="90000"/>
              </a:lnSpc>
            </a:pPr>
            <a:r>
              <a:rPr lang="en-US" altLang="en-US" sz="2314" i="1"/>
              <a:t>Data stores</a:t>
            </a:r>
            <a:r>
              <a:rPr lang="en-US" altLang="en-US" sz="2314"/>
              <a:t>: </a:t>
            </a:r>
          </a:p>
          <a:p>
            <a:pPr lvl="1" eaLnBrk="1" hangingPunct="1">
              <a:lnSpc>
                <a:spcPct val="90000"/>
              </a:lnSpc>
            </a:pPr>
            <a:r>
              <a:rPr lang="en-US" altLang="en-US" sz="1983"/>
              <a:t>Personnel file</a:t>
            </a:r>
          </a:p>
          <a:p>
            <a:pPr lvl="1" eaLnBrk="1" hangingPunct="1">
              <a:lnSpc>
                <a:spcPct val="90000"/>
              </a:lnSpc>
            </a:pPr>
            <a:r>
              <a:rPr lang="en-US" altLang="en-US" sz="1983"/>
              <a:t>Repairs file</a:t>
            </a:r>
          </a:p>
          <a:p>
            <a:pPr lvl="1" eaLnBrk="1" hangingPunct="1">
              <a:lnSpc>
                <a:spcPct val="90000"/>
              </a:lnSpc>
            </a:pPr>
            <a:r>
              <a:rPr lang="en-US" altLang="en-US" sz="1983"/>
              <a:t>Bus master list</a:t>
            </a:r>
          </a:p>
          <a:p>
            <a:pPr lvl="1" eaLnBrk="1" hangingPunct="1">
              <a:lnSpc>
                <a:spcPct val="90000"/>
              </a:lnSpc>
            </a:pPr>
            <a:r>
              <a:rPr lang="en-US" altLang="en-US" sz="1983"/>
              <a:t>Parts list</a:t>
            </a:r>
          </a:p>
          <a:p>
            <a:pPr eaLnBrk="1" hangingPunct="1">
              <a:lnSpc>
                <a:spcPct val="90000"/>
              </a:lnSpc>
            </a:pPr>
            <a:r>
              <a:rPr lang="en-US" altLang="en-US" sz="2314" i="1"/>
              <a:t>Data flows</a:t>
            </a:r>
            <a:r>
              <a:rPr lang="en-US" altLang="en-US" sz="2314"/>
              <a:t>:</a:t>
            </a:r>
          </a:p>
          <a:p>
            <a:pPr lvl="1" eaLnBrk="1" hangingPunct="1">
              <a:lnSpc>
                <a:spcPct val="90000"/>
              </a:lnSpc>
            </a:pPr>
            <a:r>
              <a:rPr lang="en-US" altLang="en-US" sz="1983"/>
              <a:t>Repair order</a:t>
            </a:r>
          </a:p>
          <a:p>
            <a:pPr lvl="1" eaLnBrk="1" hangingPunct="1">
              <a:lnSpc>
                <a:spcPct val="90000"/>
              </a:lnSpc>
            </a:pPr>
            <a:r>
              <a:rPr lang="en-US" altLang="en-US" sz="1983"/>
              <a:t>Bus record</a:t>
            </a:r>
          </a:p>
          <a:p>
            <a:pPr lvl="1" eaLnBrk="1" hangingPunct="1">
              <a:lnSpc>
                <a:spcPct val="90000"/>
              </a:lnSpc>
            </a:pPr>
            <a:r>
              <a:rPr lang="en-US" altLang="en-US" sz="1983"/>
              <a:t>Parts record</a:t>
            </a:r>
          </a:p>
          <a:p>
            <a:pPr lvl="1" eaLnBrk="1" hangingPunct="1">
              <a:lnSpc>
                <a:spcPct val="90000"/>
              </a:lnSpc>
            </a:pPr>
            <a:r>
              <a:rPr lang="en-US" altLang="en-US" sz="1983"/>
              <a:t>Employee timecard</a:t>
            </a:r>
          </a:p>
          <a:p>
            <a:pPr lvl="1" eaLnBrk="1" hangingPunct="1">
              <a:lnSpc>
                <a:spcPct val="90000"/>
              </a:lnSpc>
            </a:pPr>
            <a:r>
              <a:rPr lang="en-US" altLang="en-US" sz="1983"/>
              <a:t>Invoices</a:t>
            </a:r>
            <a:endParaRPr lang="en-US" altLang="en-US" sz="2975"/>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a:extLst>
              <a:ext uri="{FF2B5EF4-FFF2-40B4-BE49-F238E27FC236}">
                <a16:creationId xmlns:a16="http://schemas.microsoft.com/office/drawing/2014/main" id="{5B6E2B7D-F95A-9CA1-E288-D9C1F19240AC}"/>
              </a:ext>
            </a:extLst>
          </p:cNvPr>
          <p:cNvGrpSpPr>
            <a:grpSpLocks/>
          </p:cNvGrpSpPr>
          <p:nvPr/>
        </p:nvGrpSpPr>
        <p:grpSpPr bwMode="auto">
          <a:xfrm>
            <a:off x="3267924" y="3365743"/>
            <a:ext cx="755650" cy="755650"/>
            <a:chOff x="3012" y="2568"/>
            <a:chExt cx="887" cy="878"/>
          </a:xfrm>
        </p:grpSpPr>
        <p:grpSp>
          <p:nvGrpSpPr>
            <p:cNvPr id="20536" name="Group 3">
              <a:extLst>
                <a:ext uri="{FF2B5EF4-FFF2-40B4-BE49-F238E27FC236}">
                  <a16:creationId xmlns:a16="http://schemas.microsoft.com/office/drawing/2014/main" id="{92EFCEF6-51A2-3C43-CF7C-9AA4E673E7C5}"/>
                </a:ext>
              </a:extLst>
            </p:cNvPr>
            <p:cNvGrpSpPr>
              <a:grpSpLocks/>
            </p:cNvGrpSpPr>
            <p:nvPr/>
          </p:nvGrpSpPr>
          <p:grpSpPr bwMode="auto">
            <a:xfrm>
              <a:off x="3012" y="2568"/>
              <a:ext cx="887" cy="878"/>
              <a:chOff x="3012" y="2568"/>
              <a:chExt cx="887" cy="878"/>
            </a:xfrm>
          </p:grpSpPr>
          <p:sp>
            <p:nvSpPr>
              <p:cNvPr id="20538" name="Rectangle 4">
                <a:extLst>
                  <a:ext uri="{FF2B5EF4-FFF2-40B4-BE49-F238E27FC236}">
                    <a16:creationId xmlns:a16="http://schemas.microsoft.com/office/drawing/2014/main" id="{6BF2E8DC-8EC8-1A85-9665-A579CBD69607}"/>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9" name="Rectangle 5">
                <a:extLst>
                  <a:ext uri="{FF2B5EF4-FFF2-40B4-BE49-F238E27FC236}">
                    <a16:creationId xmlns:a16="http://schemas.microsoft.com/office/drawing/2014/main" id="{89D70125-9F61-DD9E-ECAD-429FEA466034}"/>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7" name="Text Box 6">
              <a:extLst>
                <a:ext uri="{FF2B5EF4-FFF2-40B4-BE49-F238E27FC236}">
                  <a16:creationId xmlns:a16="http://schemas.microsoft.com/office/drawing/2014/main" id="{EA9A18D0-BFD3-5EEC-C5AD-41C9D74A6CB0}"/>
                </a:ext>
              </a:extLst>
            </p:cNvPr>
            <p:cNvSpPr txBox="1">
              <a:spLocks noChangeArrowheads="1"/>
            </p:cNvSpPr>
            <p:nvPr/>
          </p:nvSpPr>
          <p:spPr bwMode="auto">
            <a:xfrm>
              <a:off x="3150" y="2820"/>
              <a:ext cx="638"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a:t>
              </a:r>
            </a:p>
          </p:txBody>
        </p:sp>
      </p:grpSp>
      <p:grpSp>
        <p:nvGrpSpPr>
          <p:cNvPr id="20482" name="Group 7">
            <a:extLst>
              <a:ext uri="{FF2B5EF4-FFF2-40B4-BE49-F238E27FC236}">
                <a16:creationId xmlns:a16="http://schemas.microsoft.com/office/drawing/2014/main" id="{8694F775-1A64-31B8-E11F-72206911F64B}"/>
              </a:ext>
            </a:extLst>
          </p:cNvPr>
          <p:cNvGrpSpPr>
            <a:grpSpLocks/>
          </p:cNvGrpSpPr>
          <p:nvPr/>
        </p:nvGrpSpPr>
        <p:grpSpPr bwMode="auto">
          <a:xfrm>
            <a:off x="856486" y="6118093"/>
            <a:ext cx="1095635" cy="928820"/>
            <a:chOff x="2967" y="2568"/>
            <a:chExt cx="1012" cy="878"/>
          </a:xfrm>
        </p:grpSpPr>
        <p:grpSp>
          <p:nvGrpSpPr>
            <p:cNvPr id="20532" name="Group 8">
              <a:extLst>
                <a:ext uri="{FF2B5EF4-FFF2-40B4-BE49-F238E27FC236}">
                  <a16:creationId xmlns:a16="http://schemas.microsoft.com/office/drawing/2014/main" id="{710D828F-3CB5-E1D4-B748-A661C69505E5}"/>
                </a:ext>
              </a:extLst>
            </p:cNvPr>
            <p:cNvGrpSpPr>
              <a:grpSpLocks/>
            </p:cNvGrpSpPr>
            <p:nvPr/>
          </p:nvGrpSpPr>
          <p:grpSpPr bwMode="auto">
            <a:xfrm>
              <a:off x="3012" y="2568"/>
              <a:ext cx="887" cy="878"/>
              <a:chOff x="3012" y="2568"/>
              <a:chExt cx="887" cy="878"/>
            </a:xfrm>
          </p:grpSpPr>
          <p:sp>
            <p:nvSpPr>
              <p:cNvPr id="20534" name="Rectangle 9">
                <a:extLst>
                  <a:ext uri="{FF2B5EF4-FFF2-40B4-BE49-F238E27FC236}">
                    <a16:creationId xmlns:a16="http://schemas.microsoft.com/office/drawing/2014/main" id="{8B6D4EEA-3E1D-2FE8-1F89-6C506B72E798}"/>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5" name="Rectangle 10">
                <a:extLst>
                  <a:ext uri="{FF2B5EF4-FFF2-40B4-BE49-F238E27FC236}">
                    <a16:creationId xmlns:a16="http://schemas.microsoft.com/office/drawing/2014/main" id="{8E2B4B33-D892-16D5-32C8-37BEE90619AD}"/>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33" name="Text Box 11">
              <a:extLst>
                <a:ext uri="{FF2B5EF4-FFF2-40B4-BE49-F238E27FC236}">
                  <a16:creationId xmlns:a16="http://schemas.microsoft.com/office/drawing/2014/main" id="{416F6ECA-5B3F-34C1-11D9-D1AB09A64976}"/>
                </a:ext>
              </a:extLst>
            </p:cNvPr>
            <p:cNvSpPr txBox="1">
              <a:spLocks noChangeArrowheads="1"/>
            </p:cNvSpPr>
            <p:nvPr/>
          </p:nvSpPr>
          <p:spPr bwMode="auto">
            <a:xfrm>
              <a:off x="2967" y="2860"/>
              <a:ext cx="101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Mechanic</a:t>
              </a:r>
            </a:p>
          </p:txBody>
        </p:sp>
      </p:grpSp>
      <p:grpSp>
        <p:nvGrpSpPr>
          <p:cNvPr id="20483" name="Group 12">
            <a:extLst>
              <a:ext uri="{FF2B5EF4-FFF2-40B4-BE49-F238E27FC236}">
                <a16:creationId xmlns:a16="http://schemas.microsoft.com/office/drawing/2014/main" id="{07A173F5-1B9D-62A9-AD63-91D7E95334A8}"/>
              </a:ext>
            </a:extLst>
          </p:cNvPr>
          <p:cNvGrpSpPr>
            <a:grpSpLocks/>
          </p:cNvGrpSpPr>
          <p:nvPr/>
        </p:nvGrpSpPr>
        <p:grpSpPr bwMode="auto">
          <a:xfrm>
            <a:off x="1036802" y="4576620"/>
            <a:ext cx="812728" cy="755650"/>
            <a:chOff x="2994" y="2568"/>
            <a:chExt cx="954" cy="878"/>
          </a:xfrm>
        </p:grpSpPr>
        <p:grpSp>
          <p:nvGrpSpPr>
            <p:cNvPr id="20528" name="Group 13">
              <a:extLst>
                <a:ext uri="{FF2B5EF4-FFF2-40B4-BE49-F238E27FC236}">
                  <a16:creationId xmlns:a16="http://schemas.microsoft.com/office/drawing/2014/main" id="{2CCB2C20-46F0-46C6-3AA6-9EB146C64A07}"/>
                </a:ext>
              </a:extLst>
            </p:cNvPr>
            <p:cNvGrpSpPr>
              <a:grpSpLocks/>
            </p:cNvGrpSpPr>
            <p:nvPr/>
          </p:nvGrpSpPr>
          <p:grpSpPr bwMode="auto">
            <a:xfrm>
              <a:off x="3012" y="2568"/>
              <a:ext cx="887" cy="878"/>
              <a:chOff x="3012" y="2568"/>
              <a:chExt cx="887" cy="878"/>
            </a:xfrm>
          </p:grpSpPr>
          <p:sp>
            <p:nvSpPr>
              <p:cNvPr id="20530" name="Rectangle 14">
                <a:extLst>
                  <a:ext uri="{FF2B5EF4-FFF2-40B4-BE49-F238E27FC236}">
                    <a16:creationId xmlns:a16="http://schemas.microsoft.com/office/drawing/2014/main" id="{4F2EDB91-8C3C-56B5-CB8F-DE73B7FEDDD2}"/>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31" name="Rectangle 15">
                <a:extLst>
                  <a:ext uri="{FF2B5EF4-FFF2-40B4-BE49-F238E27FC236}">
                    <a16:creationId xmlns:a16="http://schemas.microsoft.com/office/drawing/2014/main" id="{15AFDB95-BC56-A359-9EE8-C52BD62DA67F}"/>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29" name="Text Box 16">
              <a:extLst>
                <a:ext uri="{FF2B5EF4-FFF2-40B4-BE49-F238E27FC236}">
                  <a16:creationId xmlns:a16="http://schemas.microsoft.com/office/drawing/2014/main" id="{43BF11FB-7216-B873-79E4-9535DA5AC803}"/>
                </a:ext>
              </a:extLst>
            </p:cNvPr>
            <p:cNvSpPr txBox="1">
              <a:spLocks noChangeArrowheads="1"/>
            </p:cNvSpPr>
            <p:nvPr/>
          </p:nvSpPr>
          <p:spPr bwMode="auto">
            <a:xfrm>
              <a:off x="2994" y="2820"/>
              <a:ext cx="954"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Helper</a:t>
              </a:r>
            </a:p>
          </p:txBody>
        </p:sp>
      </p:grpSp>
      <p:grpSp>
        <p:nvGrpSpPr>
          <p:cNvPr id="20484" name="Group 17">
            <a:extLst>
              <a:ext uri="{FF2B5EF4-FFF2-40B4-BE49-F238E27FC236}">
                <a16:creationId xmlns:a16="http://schemas.microsoft.com/office/drawing/2014/main" id="{796ACEE9-7F36-5115-4C24-B62D3C8472EE}"/>
              </a:ext>
            </a:extLst>
          </p:cNvPr>
          <p:cNvGrpSpPr>
            <a:grpSpLocks/>
          </p:cNvGrpSpPr>
          <p:nvPr/>
        </p:nvGrpSpPr>
        <p:grpSpPr bwMode="auto">
          <a:xfrm>
            <a:off x="3152478" y="4642214"/>
            <a:ext cx="994414" cy="1294838"/>
            <a:chOff x="2736" y="2736"/>
            <a:chExt cx="758" cy="987"/>
          </a:xfrm>
        </p:grpSpPr>
        <p:grpSp>
          <p:nvGrpSpPr>
            <p:cNvPr id="20521" name="Group 18">
              <a:extLst>
                <a:ext uri="{FF2B5EF4-FFF2-40B4-BE49-F238E27FC236}">
                  <a16:creationId xmlns:a16="http://schemas.microsoft.com/office/drawing/2014/main" id="{6D7CD800-1361-38CE-CD8C-54CD5DA9B07E}"/>
                </a:ext>
              </a:extLst>
            </p:cNvPr>
            <p:cNvGrpSpPr>
              <a:grpSpLocks/>
            </p:cNvGrpSpPr>
            <p:nvPr/>
          </p:nvGrpSpPr>
          <p:grpSpPr bwMode="auto">
            <a:xfrm>
              <a:off x="2784" y="2736"/>
              <a:ext cx="624" cy="864"/>
              <a:chOff x="1044" y="1476"/>
              <a:chExt cx="888" cy="1128"/>
            </a:xfrm>
          </p:grpSpPr>
          <p:grpSp>
            <p:nvGrpSpPr>
              <p:cNvPr id="20523" name="Group 19">
                <a:extLst>
                  <a:ext uri="{FF2B5EF4-FFF2-40B4-BE49-F238E27FC236}">
                    <a16:creationId xmlns:a16="http://schemas.microsoft.com/office/drawing/2014/main" id="{24151F82-8F2C-7C19-E0D6-76EE9BAD8776}"/>
                  </a:ext>
                </a:extLst>
              </p:cNvPr>
              <p:cNvGrpSpPr>
                <a:grpSpLocks/>
              </p:cNvGrpSpPr>
              <p:nvPr/>
            </p:nvGrpSpPr>
            <p:grpSpPr bwMode="auto">
              <a:xfrm>
                <a:off x="1044" y="1476"/>
                <a:ext cx="888" cy="1128"/>
                <a:chOff x="1044" y="1476"/>
                <a:chExt cx="888" cy="1128"/>
              </a:xfrm>
            </p:grpSpPr>
            <p:sp>
              <p:nvSpPr>
                <p:cNvPr id="20526" name="AutoShape 20">
                  <a:extLst>
                    <a:ext uri="{FF2B5EF4-FFF2-40B4-BE49-F238E27FC236}">
                      <a16:creationId xmlns:a16="http://schemas.microsoft.com/office/drawing/2014/main" id="{6750E3AB-F6E5-5BEC-4788-1B7E8059D5FE}"/>
                    </a:ext>
                  </a:extLst>
                </p:cNvPr>
                <p:cNvSpPr>
                  <a:spLocks noChangeArrowheads="1"/>
                </p:cNvSpPr>
                <p:nvPr/>
              </p:nvSpPr>
              <p:spPr bwMode="auto">
                <a:xfrm>
                  <a:off x="1044" y="1476"/>
                  <a:ext cx="888" cy="112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7" name="Line 21">
                  <a:extLst>
                    <a:ext uri="{FF2B5EF4-FFF2-40B4-BE49-F238E27FC236}">
                      <a16:creationId xmlns:a16="http://schemas.microsoft.com/office/drawing/2014/main" id="{CE254511-16EE-A30A-56CC-0648F6EFF289}"/>
                    </a:ext>
                  </a:extLst>
                </p:cNvPr>
                <p:cNvSpPr>
                  <a:spLocks noChangeShapeType="1"/>
                </p:cNvSpPr>
                <p:nvPr/>
              </p:nvSpPr>
              <p:spPr bwMode="auto">
                <a:xfrm flipV="1">
                  <a:off x="1057" y="1785"/>
                  <a:ext cx="8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sp>
            <p:nvSpPr>
              <p:cNvPr id="20524" name="Text Box 22">
                <a:extLst>
                  <a:ext uri="{FF2B5EF4-FFF2-40B4-BE49-F238E27FC236}">
                    <a16:creationId xmlns:a16="http://schemas.microsoft.com/office/drawing/2014/main" id="{846B5D6D-29C5-AD94-54CC-42BB7D07CF08}"/>
                  </a:ext>
                </a:extLst>
              </p:cNvPr>
              <p:cNvSpPr txBox="1">
                <a:spLocks noChangeArrowheads="1"/>
              </p:cNvSpPr>
              <p:nvPr/>
            </p:nvSpPr>
            <p:spPr bwMode="auto">
              <a:xfrm>
                <a:off x="1203" y="1503"/>
                <a:ext cx="561"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sp>
            <p:nvSpPr>
              <p:cNvPr id="20525" name="Text Box 23">
                <a:extLst>
                  <a:ext uri="{FF2B5EF4-FFF2-40B4-BE49-F238E27FC236}">
                    <a16:creationId xmlns:a16="http://schemas.microsoft.com/office/drawing/2014/main" id="{B0AAF37F-4995-3BB8-CE1E-A6ECD5B2F06E}"/>
                  </a:ext>
                </a:extLst>
              </p:cNvPr>
              <p:cNvSpPr txBox="1">
                <a:spLocks noChangeArrowheads="1"/>
              </p:cNvSpPr>
              <p:nvPr/>
            </p:nvSpPr>
            <p:spPr bwMode="auto">
              <a:xfrm>
                <a:off x="1047" y="2017"/>
                <a:ext cx="84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653">
                  <a:latin typeface="Times New Roman" panose="02020603050405020304" pitchFamily="18" charset="0"/>
                </a:endParaRPr>
              </a:p>
            </p:txBody>
          </p:sp>
        </p:grpSp>
        <p:sp>
          <p:nvSpPr>
            <p:cNvPr id="20522" name="Text Box 24">
              <a:extLst>
                <a:ext uri="{FF2B5EF4-FFF2-40B4-BE49-F238E27FC236}">
                  <a16:creationId xmlns:a16="http://schemas.microsoft.com/office/drawing/2014/main" id="{BDD05BC8-512A-5B7B-8EEC-F41E6FC9C93C}"/>
                </a:ext>
              </a:extLst>
            </p:cNvPr>
            <p:cNvSpPr txBox="1">
              <a:spLocks noChangeArrowheads="1"/>
            </p:cNvSpPr>
            <p:nvPr/>
          </p:nvSpPr>
          <p:spPr bwMode="auto">
            <a:xfrm>
              <a:off x="2736" y="2808"/>
              <a:ext cx="758" cy="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Bus Repair Process</a:t>
              </a:r>
            </a:p>
            <a:p>
              <a:pPr algn="ctr"/>
              <a:r>
                <a:rPr lang="en-US" altLang="en-US">
                  <a:latin typeface="Times New Roman" panose="02020603050405020304" pitchFamily="18" charset="0"/>
                </a:rPr>
                <a:t>System</a:t>
              </a:r>
            </a:p>
          </p:txBody>
        </p:sp>
      </p:grpSp>
      <p:grpSp>
        <p:nvGrpSpPr>
          <p:cNvPr id="20485" name="Group 25">
            <a:extLst>
              <a:ext uri="{FF2B5EF4-FFF2-40B4-BE49-F238E27FC236}">
                <a16:creationId xmlns:a16="http://schemas.microsoft.com/office/drawing/2014/main" id="{20375312-7A37-556D-5097-67DBB13F92E5}"/>
              </a:ext>
            </a:extLst>
          </p:cNvPr>
          <p:cNvGrpSpPr>
            <a:grpSpLocks/>
          </p:cNvGrpSpPr>
          <p:nvPr/>
        </p:nvGrpSpPr>
        <p:grpSpPr bwMode="auto">
          <a:xfrm>
            <a:off x="5686120" y="4378524"/>
            <a:ext cx="1184939" cy="842235"/>
            <a:chOff x="2976" y="2568"/>
            <a:chExt cx="994" cy="878"/>
          </a:xfrm>
        </p:grpSpPr>
        <p:grpSp>
          <p:nvGrpSpPr>
            <p:cNvPr id="20517" name="Group 26">
              <a:extLst>
                <a:ext uri="{FF2B5EF4-FFF2-40B4-BE49-F238E27FC236}">
                  <a16:creationId xmlns:a16="http://schemas.microsoft.com/office/drawing/2014/main" id="{73399378-6E87-5D00-4580-FCC4F7CB39EC}"/>
                </a:ext>
              </a:extLst>
            </p:cNvPr>
            <p:cNvGrpSpPr>
              <a:grpSpLocks/>
            </p:cNvGrpSpPr>
            <p:nvPr/>
          </p:nvGrpSpPr>
          <p:grpSpPr bwMode="auto">
            <a:xfrm>
              <a:off x="3012" y="2568"/>
              <a:ext cx="887" cy="878"/>
              <a:chOff x="3012" y="2568"/>
              <a:chExt cx="887" cy="878"/>
            </a:xfrm>
          </p:grpSpPr>
          <p:sp>
            <p:nvSpPr>
              <p:cNvPr id="20519" name="Rectangle 27">
                <a:extLst>
                  <a:ext uri="{FF2B5EF4-FFF2-40B4-BE49-F238E27FC236}">
                    <a16:creationId xmlns:a16="http://schemas.microsoft.com/office/drawing/2014/main" id="{1087A734-C80F-C8EB-5D06-4F3280CE427F}"/>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20" name="Rectangle 28">
                <a:extLst>
                  <a:ext uri="{FF2B5EF4-FFF2-40B4-BE49-F238E27FC236}">
                    <a16:creationId xmlns:a16="http://schemas.microsoft.com/office/drawing/2014/main" id="{43C3D809-67C3-91C2-7D75-C5E09D38283A}"/>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8" name="Text Box 29">
              <a:extLst>
                <a:ext uri="{FF2B5EF4-FFF2-40B4-BE49-F238E27FC236}">
                  <a16:creationId xmlns:a16="http://schemas.microsoft.com/office/drawing/2014/main" id="{88F65A40-DC50-07A1-D9A1-96D5651A2EF0}"/>
                </a:ext>
              </a:extLst>
            </p:cNvPr>
            <p:cNvSpPr txBox="1">
              <a:spLocks noChangeArrowheads="1"/>
            </p:cNvSpPr>
            <p:nvPr/>
          </p:nvSpPr>
          <p:spPr bwMode="auto">
            <a:xfrm>
              <a:off x="2976" y="2841"/>
              <a:ext cx="9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Supervisor</a:t>
              </a:r>
            </a:p>
          </p:txBody>
        </p:sp>
      </p:grpSp>
      <p:grpSp>
        <p:nvGrpSpPr>
          <p:cNvPr id="20486" name="Group 30">
            <a:extLst>
              <a:ext uri="{FF2B5EF4-FFF2-40B4-BE49-F238E27FC236}">
                <a16:creationId xmlns:a16="http://schemas.microsoft.com/office/drawing/2014/main" id="{D91E85E3-56D8-49C3-3149-9B7E761F845A}"/>
              </a:ext>
            </a:extLst>
          </p:cNvPr>
          <p:cNvGrpSpPr>
            <a:grpSpLocks/>
          </p:cNvGrpSpPr>
          <p:nvPr/>
        </p:nvGrpSpPr>
        <p:grpSpPr bwMode="auto">
          <a:xfrm>
            <a:off x="4852690" y="6646786"/>
            <a:ext cx="1255481" cy="840923"/>
            <a:chOff x="2949" y="2568"/>
            <a:chExt cx="1047" cy="878"/>
          </a:xfrm>
        </p:grpSpPr>
        <p:grpSp>
          <p:nvGrpSpPr>
            <p:cNvPr id="20513" name="Group 31">
              <a:extLst>
                <a:ext uri="{FF2B5EF4-FFF2-40B4-BE49-F238E27FC236}">
                  <a16:creationId xmlns:a16="http://schemas.microsoft.com/office/drawing/2014/main" id="{00688E02-57C1-0025-4A1D-FD0961B3487E}"/>
                </a:ext>
              </a:extLst>
            </p:cNvPr>
            <p:cNvGrpSpPr>
              <a:grpSpLocks/>
            </p:cNvGrpSpPr>
            <p:nvPr/>
          </p:nvGrpSpPr>
          <p:grpSpPr bwMode="auto">
            <a:xfrm>
              <a:off x="3012" y="2568"/>
              <a:ext cx="887" cy="878"/>
              <a:chOff x="3012" y="2568"/>
              <a:chExt cx="887" cy="878"/>
            </a:xfrm>
          </p:grpSpPr>
          <p:sp>
            <p:nvSpPr>
              <p:cNvPr id="20515" name="Rectangle 32">
                <a:extLst>
                  <a:ext uri="{FF2B5EF4-FFF2-40B4-BE49-F238E27FC236}">
                    <a16:creationId xmlns:a16="http://schemas.microsoft.com/office/drawing/2014/main" id="{99042077-C4C1-9346-98B3-4FD168ACF706}"/>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6" name="Rectangle 33">
                <a:extLst>
                  <a:ext uri="{FF2B5EF4-FFF2-40B4-BE49-F238E27FC236}">
                    <a16:creationId xmlns:a16="http://schemas.microsoft.com/office/drawing/2014/main" id="{6180969D-2EF5-95FF-711A-1389AD263097}"/>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4" name="Text Box 34">
              <a:extLst>
                <a:ext uri="{FF2B5EF4-FFF2-40B4-BE49-F238E27FC236}">
                  <a16:creationId xmlns:a16="http://schemas.microsoft.com/office/drawing/2014/main" id="{9F88E82C-94DE-D5B1-E418-6415411B486A}"/>
                </a:ext>
              </a:extLst>
            </p:cNvPr>
            <p:cNvSpPr txBox="1">
              <a:spLocks noChangeArrowheads="1"/>
            </p:cNvSpPr>
            <p:nvPr/>
          </p:nvSpPr>
          <p:spPr bwMode="auto">
            <a:xfrm>
              <a:off x="2949" y="2842"/>
              <a:ext cx="104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Accounting</a:t>
              </a:r>
            </a:p>
          </p:txBody>
        </p:sp>
      </p:grpSp>
      <p:sp>
        <p:nvSpPr>
          <p:cNvPr id="20487" name="Line 35">
            <a:extLst>
              <a:ext uri="{FF2B5EF4-FFF2-40B4-BE49-F238E27FC236}">
                <a16:creationId xmlns:a16="http://schemas.microsoft.com/office/drawing/2014/main" id="{B5183812-E9CF-70B2-5C82-1217DF7FFA46}"/>
              </a:ext>
            </a:extLst>
          </p:cNvPr>
          <p:cNvSpPr>
            <a:spLocks noChangeShapeType="1"/>
          </p:cNvSpPr>
          <p:nvPr/>
        </p:nvSpPr>
        <p:spPr bwMode="auto">
          <a:xfrm>
            <a:off x="1807788" y="4987242"/>
            <a:ext cx="1418156" cy="329285"/>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8" name="Line 36">
            <a:extLst>
              <a:ext uri="{FF2B5EF4-FFF2-40B4-BE49-F238E27FC236}">
                <a16:creationId xmlns:a16="http://schemas.microsoft.com/office/drawing/2014/main" id="{2A3EE22D-346C-2C45-D7B3-0ACEF3167FBC}"/>
              </a:ext>
            </a:extLst>
          </p:cNvPr>
          <p:cNvSpPr>
            <a:spLocks noChangeShapeType="1"/>
          </p:cNvSpPr>
          <p:nvPr/>
        </p:nvSpPr>
        <p:spPr bwMode="auto">
          <a:xfrm flipV="1">
            <a:off x="1861576" y="5389993"/>
            <a:ext cx="1353873" cy="1162337"/>
          </a:xfrm>
          <a:prstGeom prst="line">
            <a:avLst/>
          </a:prstGeom>
          <a:noFill/>
          <a:ln w="222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89" name="Line 37">
            <a:extLst>
              <a:ext uri="{FF2B5EF4-FFF2-40B4-BE49-F238E27FC236}">
                <a16:creationId xmlns:a16="http://schemas.microsoft.com/office/drawing/2014/main" id="{8C8D28A4-AFDA-3A00-5BB5-B4BCDC4A0188}"/>
              </a:ext>
            </a:extLst>
          </p:cNvPr>
          <p:cNvSpPr>
            <a:spLocks noChangeShapeType="1"/>
          </p:cNvSpPr>
          <p:nvPr/>
        </p:nvSpPr>
        <p:spPr bwMode="auto">
          <a:xfrm flipV="1">
            <a:off x="4034069" y="5090882"/>
            <a:ext cx="507702" cy="1311"/>
          </a:xfrm>
          <a:prstGeom prst="line">
            <a:avLst/>
          </a:prstGeom>
          <a:noFill/>
          <a:ln w="2222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0" name="Line 38">
            <a:extLst>
              <a:ext uri="{FF2B5EF4-FFF2-40B4-BE49-F238E27FC236}">
                <a16:creationId xmlns:a16="http://schemas.microsoft.com/office/drawing/2014/main" id="{0041F46E-6F22-8CEF-7A12-3287B92A21C9}"/>
              </a:ext>
            </a:extLst>
          </p:cNvPr>
          <p:cNvSpPr>
            <a:spLocks noChangeShapeType="1"/>
          </p:cNvSpPr>
          <p:nvPr/>
        </p:nvSpPr>
        <p:spPr bwMode="auto">
          <a:xfrm>
            <a:off x="4056371" y="5337518"/>
            <a:ext cx="838300" cy="1750064"/>
          </a:xfrm>
          <a:prstGeom prst="line">
            <a:avLst/>
          </a:prstGeom>
          <a:noFill/>
          <a:ln w="222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1" name="Line 39">
            <a:extLst>
              <a:ext uri="{FF2B5EF4-FFF2-40B4-BE49-F238E27FC236}">
                <a16:creationId xmlns:a16="http://schemas.microsoft.com/office/drawing/2014/main" id="{E4E26B81-733B-31FE-5CAE-BFAFAEE05393}"/>
              </a:ext>
            </a:extLst>
          </p:cNvPr>
          <p:cNvSpPr>
            <a:spLocks noChangeShapeType="1"/>
          </p:cNvSpPr>
          <p:nvPr/>
        </p:nvSpPr>
        <p:spPr bwMode="auto">
          <a:xfrm flipV="1">
            <a:off x="4055060" y="4786523"/>
            <a:ext cx="1671351" cy="531316"/>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2" name="Line 40">
            <a:extLst>
              <a:ext uri="{FF2B5EF4-FFF2-40B4-BE49-F238E27FC236}">
                <a16:creationId xmlns:a16="http://schemas.microsoft.com/office/drawing/2014/main" id="{7AA19B6F-31DE-7DF3-DD51-DD75E7576743}"/>
              </a:ext>
            </a:extLst>
          </p:cNvPr>
          <p:cNvSpPr>
            <a:spLocks noChangeShapeType="1"/>
          </p:cNvSpPr>
          <p:nvPr/>
        </p:nvSpPr>
        <p:spPr bwMode="auto">
          <a:xfrm>
            <a:off x="4056371" y="5327022"/>
            <a:ext cx="1399790" cy="62970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3" name="Rectangle 41">
            <a:extLst>
              <a:ext uri="{FF2B5EF4-FFF2-40B4-BE49-F238E27FC236}">
                <a16:creationId xmlns:a16="http://schemas.microsoft.com/office/drawing/2014/main" id="{86B5E21E-0203-7D42-EC2C-6134660EE437}"/>
              </a:ext>
            </a:extLst>
          </p:cNvPr>
          <p:cNvSpPr>
            <a:spLocks noChangeArrowheads="1"/>
          </p:cNvSpPr>
          <p:nvPr/>
        </p:nvSpPr>
        <p:spPr bwMode="auto">
          <a:xfrm>
            <a:off x="566738" y="2701925"/>
            <a:ext cx="6423025" cy="503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975" i="1">
                <a:solidFill>
                  <a:schemeClr val="tx2"/>
                </a:solidFill>
              </a:rPr>
              <a:t>Bus Garage Context Diagram</a:t>
            </a:r>
            <a:endParaRPr lang="en-US" altLang="en-US" sz="3636">
              <a:solidFill>
                <a:schemeClr val="tx2"/>
              </a:solidFill>
            </a:endParaRPr>
          </a:p>
        </p:txBody>
      </p:sp>
      <p:sp>
        <p:nvSpPr>
          <p:cNvPr id="20494" name="Text Box 42">
            <a:extLst>
              <a:ext uri="{FF2B5EF4-FFF2-40B4-BE49-F238E27FC236}">
                <a16:creationId xmlns:a16="http://schemas.microsoft.com/office/drawing/2014/main" id="{72184803-CD16-BA33-799C-D7FF1DBE0C87}"/>
              </a:ext>
            </a:extLst>
          </p:cNvPr>
          <p:cNvSpPr txBox="1">
            <a:spLocks noChangeArrowheads="1"/>
          </p:cNvSpPr>
          <p:nvPr/>
        </p:nvSpPr>
        <p:spPr bwMode="auto">
          <a:xfrm>
            <a:off x="2144944" y="4067605"/>
            <a:ext cx="1090182"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Mechanical problem </a:t>
            </a:r>
          </a:p>
          <a:p>
            <a:r>
              <a:rPr lang="en-US" altLang="en-US" sz="1157">
                <a:latin typeface="Times New Roman" panose="02020603050405020304" pitchFamily="18" charset="0"/>
              </a:rPr>
              <a:t>to be repaired</a:t>
            </a:r>
          </a:p>
        </p:txBody>
      </p:sp>
      <p:sp>
        <p:nvSpPr>
          <p:cNvPr id="20495" name="Text Box 43">
            <a:extLst>
              <a:ext uri="{FF2B5EF4-FFF2-40B4-BE49-F238E27FC236}">
                <a16:creationId xmlns:a16="http://schemas.microsoft.com/office/drawing/2014/main" id="{5AC8BA92-4039-002F-95AE-C04E8D0A10DF}"/>
              </a:ext>
            </a:extLst>
          </p:cNvPr>
          <p:cNvSpPr txBox="1">
            <a:spLocks noChangeArrowheads="1"/>
          </p:cNvSpPr>
          <p:nvPr/>
        </p:nvSpPr>
        <p:spPr bwMode="auto">
          <a:xfrm>
            <a:off x="2120018" y="487573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6" name="Text Box 44">
            <a:extLst>
              <a:ext uri="{FF2B5EF4-FFF2-40B4-BE49-F238E27FC236}">
                <a16:creationId xmlns:a16="http://schemas.microsoft.com/office/drawing/2014/main" id="{036B2759-3E68-793F-1B2F-C3B12ED13E37}"/>
              </a:ext>
            </a:extLst>
          </p:cNvPr>
          <p:cNvSpPr txBox="1">
            <a:spLocks noChangeArrowheads="1"/>
          </p:cNvSpPr>
          <p:nvPr/>
        </p:nvSpPr>
        <p:spPr bwMode="auto">
          <a:xfrm>
            <a:off x="2092469" y="5818982"/>
            <a:ext cx="538930" cy="2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Labor</a:t>
            </a:r>
          </a:p>
        </p:txBody>
      </p:sp>
      <p:sp>
        <p:nvSpPr>
          <p:cNvPr id="20497" name="Text Box 45">
            <a:extLst>
              <a:ext uri="{FF2B5EF4-FFF2-40B4-BE49-F238E27FC236}">
                <a16:creationId xmlns:a16="http://schemas.microsoft.com/office/drawing/2014/main" id="{CFEA0079-22D6-903F-2D13-811D0371FE66}"/>
              </a:ext>
            </a:extLst>
          </p:cNvPr>
          <p:cNvSpPr txBox="1">
            <a:spLocks noChangeArrowheads="1"/>
          </p:cNvSpPr>
          <p:nvPr/>
        </p:nvSpPr>
        <p:spPr bwMode="auto">
          <a:xfrm>
            <a:off x="4102288" y="4041367"/>
            <a:ext cx="918325" cy="626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7">
                <a:latin typeface="Times New Roman" panose="02020603050405020304" pitchFamily="18" charset="0"/>
              </a:rPr>
              <a:t>Fixed mechanical </a:t>
            </a:r>
          </a:p>
          <a:p>
            <a:r>
              <a:rPr lang="en-US" altLang="en-US" sz="1157">
                <a:latin typeface="Times New Roman" panose="02020603050405020304" pitchFamily="18" charset="0"/>
              </a:rPr>
              <a:t>problems</a:t>
            </a:r>
          </a:p>
        </p:txBody>
      </p:sp>
      <p:sp>
        <p:nvSpPr>
          <p:cNvPr id="20498" name="Line 46">
            <a:extLst>
              <a:ext uri="{FF2B5EF4-FFF2-40B4-BE49-F238E27FC236}">
                <a16:creationId xmlns:a16="http://schemas.microsoft.com/office/drawing/2014/main" id="{107450A6-8F38-E24C-5794-76550B9FD903}"/>
              </a:ext>
            </a:extLst>
          </p:cNvPr>
          <p:cNvSpPr>
            <a:spLocks noChangeShapeType="1"/>
          </p:cNvSpPr>
          <p:nvPr/>
        </p:nvSpPr>
        <p:spPr bwMode="auto">
          <a:xfrm flipH="1" flipV="1">
            <a:off x="4539148" y="3667478"/>
            <a:ext cx="1312" cy="143258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499" name="Line 47">
            <a:extLst>
              <a:ext uri="{FF2B5EF4-FFF2-40B4-BE49-F238E27FC236}">
                <a16:creationId xmlns:a16="http://schemas.microsoft.com/office/drawing/2014/main" id="{C5B215C7-1CF8-01D2-0B82-ABD401BCF1F5}"/>
              </a:ext>
            </a:extLst>
          </p:cNvPr>
          <p:cNvSpPr>
            <a:spLocks noChangeShapeType="1"/>
          </p:cNvSpPr>
          <p:nvPr/>
        </p:nvSpPr>
        <p:spPr bwMode="auto">
          <a:xfrm flipH="1">
            <a:off x="4010455" y="3666166"/>
            <a:ext cx="5405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0" name="Line 48">
            <a:extLst>
              <a:ext uri="{FF2B5EF4-FFF2-40B4-BE49-F238E27FC236}">
                <a16:creationId xmlns:a16="http://schemas.microsoft.com/office/drawing/2014/main" id="{802F9D19-7EE5-1BB1-A576-637B4AD83451}"/>
              </a:ext>
            </a:extLst>
          </p:cNvPr>
          <p:cNvSpPr>
            <a:spLocks noChangeShapeType="1"/>
          </p:cNvSpPr>
          <p:nvPr/>
        </p:nvSpPr>
        <p:spPr bwMode="auto">
          <a:xfrm flipH="1">
            <a:off x="2781212" y="3719953"/>
            <a:ext cx="474905"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1" name="Line 49">
            <a:extLst>
              <a:ext uri="{FF2B5EF4-FFF2-40B4-BE49-F238E27FC236}">
                <a16:creationId xmlns:a16="http://schemas.microsoft.com/office/drawing/2014/main" id="{69F326F7-A6DE-98E0-BA64-8EFD83CDB9DF}"/>
              </a:ext>
            </a:extLst>
          </p:cNvPr>
          <p:cNvSpPr>
            <a:spLocks noChangeShapeType="1"/>
          </p:cNvSpPr>
          <p:nvPr/>
        </p:nvSpPr>
        <p:spPr bwMode="auto">
          <a:xfrm>
            <a:off x="2770717" y="3719953"/>
            <a:ext cx="0" cy="136961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20502" name="Line 50">
            <a:extLst>
              <a:ext uri="{FF2B5EF4-FFF2-40B4-BE49-F238E27FC236}">
                <a16:creationId xmlns:a16="http://schemas.microsoft.com/office/drawing/2014/main" id="{1843FC19-F645-5758-CA3F-0C16C58FBF40}"/>
              </a:ext>
            </a:extLst>
          </p:cNvPr>
          <p:cNvSpPr>
            <a:spLocks noChangeShapeType="1"/>
          </p:cNvSpPr>
          <p:nvPr/>
        </p:nvSpPr>
        <p:spPr bwMode="auto">
          <a:xfrm>
            <a:off x="2770717" y="5089569"/>
            <a:ext cx="431613"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grpSp>
        <p:nvGrpSpPr>
          <p:cNvPr id="20503" name="Group 51">
            <a:extLst>
              <a:ext uri="{FF2B5EF4-FFF2-40B4-BE49-F238E27FC236}">
                <a16:creationId xmlns:a16="http://schemas.microsoft.com/office/drawing/2014/main" id="{4F63C20D-A33D-D153-C868-C3F361561546}"/>
              </a:ext>
            </a:extLst>
          </p:cNvPr>
          <p:cNvGrpSpPr>
            <a:grpSpLocks/>
          </p:cNvGrpSpPr>
          <p:nvPr/>
        </p:nvGrpSpPr>
        <p:grpSpPr bwMode="auto">
          <a:xfrm>
            <a:off x="5347273" y="5484448"/>
            <a:ext cx="1453577" cy="1030733"/>
            <a:chOff x="4158" y="2191"/>
            <a:chExt cx="1061" cy="789"/>
          </a:xfrm>
        </p:grpSpPr>
        <p:grpSp>
          <p:nvGrpSpPr>
            <p:cNvPr id="20507" name="Group 52">
              <a:extLst>
                <a:ext uri="{FF2B5EF4-FFF2-40B4-BE49-F238E27FC236}">
                  <a16:creationId xmlns:a16="http://schemas.microsoft.com/office/drawing/2014/main" id="{FDFA251D-EE0F-9FE4-A57D-F606CC91BD5F}"/>
                </a:ext>
              </a:extLst>
            </p:cNvPr>
            <p:cNvGrpSpPr>
              <a:grpSpLocks/>
            </p:cNvGrpSpPr>
            <p:nvPr/>
          </p:nvGrpSpPr>
          <p:grpSpPr bwMode="auto">
            <a:xfrm>
              <a:off x="4258" y="2191"/>
              <a:ext cx="854" cy="714"/>
              <a:chOff x="3012" y="2568"/>
              <a:chExt cx="887" cy="878"/>
            </a:xfrm>
          </p:grpSpPr>
          <p:grpSp>
            <p:nvGrpSpPr>
              <p:cNvPr id="20509" name="Group 53">
                <a:extLst>
                  <a:ext uri="{FF2B5EF4-FFF2-40B4-BE49-F238E27FC236}">
                    <a16:creationId xmlns:a16="http://schemas.microsoft.com/office/drawing/2014/main" id="{1ECBB87A-196A-59A9-1412-78776DFB2EC0}"/>
                  </a:ext>
                </a:extLst>
              </p:cNvPr>
              <p:cNvGrpSpPr>
                <a:grpSpLocks/>
              </p:cNvGrpSpPr>
              <p:nvPr/>
            </p:nvGrpSpPr>
            <p:grpSpPr bwMode="auto">
              <a:xfrm>
                <a:off x="3012" y="2568"/>
                <a:ext cx="887" cy="878"/>
                <a:chOff x="3012" y="2568"/>
                <a:chExt cx="887" cy="878"/>
              </a:xfrm>
            </p:grpSpPr>
            <p:sp>
              <p:nvSpPr>
                <p:cNvPr id="20511" name="Rectangle 54">
                  <a:extLst>
                    <a:ext uri="{FF2B5EF4-FFF2-40B4-BE49-F238E27FC236}">
                      <a16:creationId xmlns:a16="http://schemas.microsoft.com/office/drawing/2014/main" id="{96056573-53AE-0856-D36D-8CEAB838173B}"/>
                    </a:ext>
                  </a:extLst>
                </p:cNvPr>
                <p:cNvSpPr>
                  <a:spLocks noChangeArrowheads="1"/>
                </p:cNvSpPr>
                <p:nvPr/>
              </p:nvSpPr>
              <p:spPr bwMode="auto">
                <a:xfrm>
                  <a:off x="3012" y="2568"/>
                  <a:ext cx="851" cy="84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512" name="Rectangle 55">
                  <a:extLst>
                    <a:ext uri="{FF2B5EF4-FFF2-40B4-BE49-F238E27FC236}">
                      <a16:creationId xmlns:a16="http://schemas.microsoft.com/office/drawing/2014/main" id="{4EDFAD38-EAF7-4FCE-704A-CBC95A7AB4D6}"/>
                    </a:ext>
                  </a:extLst>
                </p:cNvPr>
                <p:cNvSpPr>
                  <a:spLocks noChangeArrowheads="1"/>
                </p:cNvSpPr>
                <p:nvPr/>
              </p:nvSpPr>
              <p:spPr bwMode="auto">
                <a:xfrm>
                  <a:off x="3048" y="2604"/>
                  <a:ext cx="851" cy="84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20510" name="Text Box 56">
                <a:extLst>
                  <a:ext uri="{FF2B5EF4-FFF2-40B4-BE49-F238E27FC236}">
                    <a16:creationId xmlns:a16="http://schemas.microsoft.com/office/drawing/2014/main" id="{6A3506EC-4281-58D6-8AF0-CF759FAC929C}"/>
                  </a:ext>
                </a:extLst>
              </p:cNvPr>
              <p:cNvSpPr txBox="1">
                <a:spLocks noChangeArrowheads="1"/>
              </p:cNvSpPr>
              <p:nvPr/>
            </p:nvSpPr>
            <p:spPr bwMode="auto">
              <a:xfrm>
                <a:off x="3402" y="2862"/>
                <a:ext cx="140"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imes New Roman" panose="02020603050405020304" pitchFamily="18" charset="0"/>
                </a:endParaRPr>
              </a:p>
            </p:txBody>
          </p:sp>
        </p:grpSp>
        <p:sp>
          <p:nvSpPr>
            <p:cNvPr id="20508" name="Text Box 57">
              <a:extLst>
                <a:ext uri="{FF2B5EF4-FFF2-40B4-BE49-F238E27FC236}">
                  <a16:creationId xmlns:a16="http://schemas.microsoft.com/office/drawing/2014/main" id="{608DA479-D8C4-20E0-68A5-021B4327E5E9}"/>
                </a:ext>
              </a:extLst>
            </p:cNvPr>
            <p:cNvSpPr txBox="1">
              <a:spLocks noChangeArrowheads="1"/>
            </p:cNvSpPr>
            <p:nvPr/>
          </p:nvSpPr>
          <p:spPr bwMode="auto">
            <a:xfrm>
              <a:off x="4158" y="2273"/>
              <a:ext cx="106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latin typeface="Times New Roman" panose="02020603050405020304" pitchFamily="18" charset="0"/>
                </a:rPr>
                <a:t>Inventory Management System</a:t>
              </a:r>
            </a:p>
          </p:txBody>
        </p:sp>
      </p:grpSp>
      <p:sp>
        <p:nvSpPr>
          <p:cNvPr id="20504" name="Text Box 58">
            <a:extLst>
              <a:ext uri="{FF2B5EF4-FFF2-40B4-BE49-F238E27FC236}">
                <a16:creationId xmlns:a16="http://schemas.microsoft.com/office/drawing/2014/main" id="{18924FD8-7647-0602-040A-005D1C086851}"/>
              </a:ext>
            </a:extLst>
          </p:cNvPr>
          <p:cNvSpPr txBox="1">
            <a:spLocks noChangeArrowheads="1"/>
          </p:cNvSpPr>
          <p:nvPr/>
        </p:nvSpPr>
        <p:spPr bwMode="auto">
          <a:xfrm>
            <a:off x="4720189" y="4744542"/>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Repair summary</a:t>
            </a:r>
          </a:p>
        </p:txBody>
      </p:sp>
      <p:sp>
        <p:nvSpPr>
          <p:cNvPr id="20505" name="Text Box 59">
            <a:extLst>
              <a:ext uri="{FF2B5EF4-FFF2-40B4-BE49-F238E27FC236}">
                <a16:creationId xmlns:a16="http://schemas.microsoft.com/office/drawing/2014/main" id="{835CF4EF-394B-EBD2-07C2-CBE31D5C97D5}"/>
              </a:ext>
            </a:extLst>
          </p:cNvPr>
          <p:cNvSpPr txBox="1">
            <a:spLocks noChangeArrowheads="1"/>
          </p:cNvSpPr>
          <p:nvPr/>
        </p:nvSpPr>
        <p:spPr bwMode="auto">
          <a:xfrm>
            <a:off x="4402711" y="5376874"/>
            <a:ext cx="938003" cy="499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List of parts used</a:t>
            </a:r>
          </a:p>
        </p:txBody>
      </p:sp>
      <p:sp>
        <p:nvSpPr>
          <p:cNvPr id="20506" name="Text Box 60">
            <a:extLst>
              <a:ext uri="{FF2B5EF4-FFF2-40B4-BE49-F238E27FC236}">
                <a16:creationId xmlns:a16="http://schemas.microsoft.com/office/drawing/2014/main" id="{6DE0BA7E-398C-B7AE-FD7D-7FDEEDC59C86}"/>
              </a:ext>
            </a:extLst>
          </p:cNvPr>
          <p:cNvSpPr txBox="1">
            <a:spLocks noChangeArrowheads="1"/>
          </p:cNvSpPr>
          <p:nvPr/>
        </p:nvSpPr>
        <p:spPr bwMode="auto">
          <a:xfrm>
            <a:off x="3708720" y="5986904"/>
            <a:ext cx="938003" cy="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322">
                <a:latin typeface="Times New Roman" panose="02020603050405020304" pitchFamily="18" charset="0"/>
              </a:rPr>
              <a:t>Labor, parts cost details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3B76F15E-E463-1DD0-942D-9B637E01B00D}"/>
              </a:ext>
            </a:extLst>
          </p:cNvPr>
          <p:cNvSpPr>
            <a:spLocks noGrp="1" noChangeArrowheads="1"/>
          </p:cNvSpPr>
          <p:nvPr>
            <p:ph type="title"/>
          </p:nvPr>
        </p:nvSpPr>
        <p:spPr>
          <a:xfrm>
            <a:off x="312493" y="2866489"/>
            <a:ext cx="5624870" cy="864852"/>
          </a:xfrm>
        </p:spPr>
        <p:txBody>
          <a:bodyPr/>
          <a:lstStyle/>
          <a:p>
            <a:pPr eaLnBrk="1" hangingPunct="1"/>
            <a:r>
              <a:rPr lang="en-US" altLang="en-US" sz="2810"/>
              <a:t>CSUB Burger’s Order Processing System</a:t>
            </a:r>
          </a:p>
        </p:txBody>
      </p:sp>
      <p:sp>
        <p:nvSpPr>
          <p:cNvPr id="21506" name="Rectangle 3">
            <a:extLst>
              <a:ext uri="{FF2B5EF4-FFF2-40B4-BE49-F238E27FC236}">
                <a16:creationId xmlns:a16="http://schemas.microsoft.com/office/drawing/2014/main" id="{AB8BDD0C-B46A-1984-5CDF-EC616A688510}"/>
              </a:ext>
            </a:extLst>
          </p:cNvPr>
          <p:cNvSpPr>
            <a:spLocks noGrp="1" noChangeArrowheads="1"/>
          </p:cNvSpPr>
          <p:nvPr>
            <p:ph type="body" idx="1"/>
          </p:nvPr>
        </p:nvSpPr>
        <p:spPr>
          <a:xfrm>
            <a:off x="312493" y="4545501"/>
            <a:ext cx="5624870" cy="3022174"/>
          </a:xfrm>
        </p:spPr>
        <p:txBody>
          <a:bodyPr/>
          <a:lstStyle/>
          <a:p>
            <a:pPr eaLnBrk="1" hangingPunct="1">
              <a:lnSpc>
                <a:spcPct val="90000"/>
              </a:lnSpc>
            </a:pPr>
            <a:r>
              <a:rPr lang="en-US" altLang="en-US" sz="1983"/>
              <a:t>Draw the CSUB Burger’s context diagram</a:t>
            </a:r>
          </a:p>
          <a:p>
            <a:pPr lvl="1" eaLnBrk="1" hangingPunct="1">
              <a:lnSpc>
                <a:spcPct val="90000"/>
              </a:lnSpc>
            </a:pPr>
            <a:r>
              <a:rPr lang="en-US" altLang="en-US" sz="1653"/>
              <a:t>System</a:t>
            </a:r>
          </a:p>
          <a:p>
            <a:pPr lvl="2" eaLnBrk="1" hangingPunct="1">
              <a:lnSpc>
                <a:spcPct val="90000"/>
              </a:lnSpc>
            </a:pPr>
            <a:r>
              <a:rPr lang="en-US" altLang="en-US" sz="1488"/>
              <a:t>Order processing system</a:t>
            </a:r>
          </a:p>
          <a:p>
            <a:pPr lvl="2" eaLnBrk="1" hangingPunct="1">
              <a:lnSpc>
                <a:spcPct val="90000"/>
              </a:lnSpc>
            </a:pPr>
            <a:endParaRPr lang="en-US" altLang="en-US" sz="1488"/>
          </a:p>
          <a:p>
            <a:pPr lvl="1" eaLnBrk="1" hangingPunct="1">
              <a:lnSpc>
                <a:spcPct val="90000"/>
              </a:lnSpc>
            </a:pPr>
            <a:r>
              <a:rPr lang="en-US" altLang="en-US" sz="1653"/>
              <a:t>External entities</a:t>
            </a:r>
          </a:p>
          <a:p>
            <a:pPr lvl="2" eaLnBrk="1" hangingPunct="1">
              <a:lnSpc>
                <a:spcPct val="90000"/>
              </a:lnSpc>
            </a:pPr>
            <a:r>
              <a:rPr lang="en-US" altLang="en-US" sz="1488"/>
              <a:t>Kitchen</a:t>
            </a:r>
          </a:p>
          <a:p>
            <a:pPr lvl="2" eaLnBrk="1" hangingPunct="1">
              <a:lnSpc>
                <a:spcPct val="90000"/>
              </a:lnSpc>
            </a:pPr>
            <a:r>
              <a:rPr lang="en-US" altLang="en-US" sz="1488"/>
              <a:t>Restaurant</a:t>
            </a:r>
          </a:p>
          <a:p>
            <a:pPr lvl="2" eaLnBrk="1" hangingPunct="1">
              <a:lnSpc>
                <a:spcPct val="90000"/>
              </a:lnSpc>
            </a:pPr>
            <a:r>
              <a:rPr lang="en-US" altLang="en-US" sz="1488"/>
              <a:t>Customer</a:t>
            </a:r>
          </a:p>
          <a:p>
            <a:pPr lvl="2" eaLnBrk="1" hangingPunct="1">
              <a:lnSpc>
                <a:spcPct val="90000"/>
              </a:lnSpc>
            </a:pPr>
            <a:endParaRPr lang="en-US" altLang="en-US" sz="1488"/>
          </a:p>
          <a:p>
            <a:pPr lvl="1" eaLnBrk="1" hangingPunct="1">
              <a:lnSpc>
                <a:spcPct val="90000"/>
              </a:lnSpc>
            </a:pPr>
            <a:r>
              <a:rPr lang="en-US" altLang="en-US" sz="1653"/>
              <a:t>Processes</a:t>
            </a:r>
          </a:p>
          <a:p>
            <a:pPr lvl="2" eaLnBrk="1" hangingPunct="1">
              <a:lnSpc>
                <a:spcPct val="90000"/>
              </a:lnSpc>
            </a:pPr>
            <a:r>
              <a:rPr lang="en-US" altLang="en-US" sz="1488"/>
              <a:t>Customer order</a:t>
            </a:r>
          </a:p>
          <a:p>
            <a:pPr lvl="2" eaLnBrk="1" hangingPunct="1">
              <a:lnSpc>
                <a:spcPct val="90000"/>
              </a:lnSpc>
            </a:pPr>
            <a:r>
              <a:rPr lang="en-US" altLang="en-US" sz="1488"/>
              <a:t>Receipt</a:t>
            </a:r>
          </a:p>
          <a:p>
            <a:pPr lvl="2" eaLnBrk="1" hangingPunct="1">
              <a:lnSpc>
                <a:spcPct val="90000"/>
              </a:lnSpc>
            </a:pPr>
            <a:r>
              <a:rPr lang="en-US" altLang="en-US" sz="1488"/>
              <a:t>Food order</a:t>
            </a:r>
          </a:p>
          <a:p>
            <a:pPr lvl="2" eaLnBrk="1" hangingPunct="1">
              <a:lnSpc>
                <a:spcPct val="90000"/>
              </a:lnSpc>
            </a:pPr>
            <a:r>
              <a:rPr lang="en-US" altLang="en-US" sz="1488"/>
              <a:t>Management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70173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Continuous Testing and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Testing is integrated into every iteration, ensuring that issues are identified and resolved early in the development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integration practices ensure that code is regularly merged and tested, reducing the risk of integration problems late in the project.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Minimal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While documentation is still important, adaptive methodologies often emphasize "just enough" documentation, focusing more on working software over comprehensive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focus is on delivering value quickly and efficiently, rather than getting bogged down in excessive documentation.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Self-Organizing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Teams in adaptive methodologies are typically cross-functional and self-organizing, meaning they have the autonomy to make decisions and manage their own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structure fosters creativity, accountability, and faster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Focus on Value and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Adaptive methodologies emphasize delivering the highest value features first, ensuring that the most critical aspects of the project are completed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also a strong emphasis on quality, with practices like test-driven development (TDD), pair programming, and code reviews being common.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406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5632311"/>
          </a:xfrm>
          <a:prstGeom prst="rect">
            <a:avLst/>
          </a:prstGeom>
          <a:noFill/>
        </p:spPr>
        <p:txBody>
          <a:bodyPr wrap="square">
            <a:spAutoFit/>
          </a:bodyPr>
          <a:lstStyle/>
          <a:p>
            <a:r>
              <a:rPr lang="en-US" b="1" dirty="0"/>
              <a:t>3. Benefits of Adaptive Methodologies</a:t>
            </a:r>
          </a:p>
          <a:p>
            <a:pPr>
              <a:buFont typeface="Arial" panose="020B0604020202020204" pitchFamily="34" charset="0"/>
              <a:buChar char="•"/>
            </a:pPr>
            <a:r>
              <a:rPr lang="en-US" b="1" dirty="0"/>
              <a:t>Improved Flexibility</a:t>
            </a:r>
            <a:r>
              <a:rPr lang="en-US" dirty="0"/>
              <a:t>: Ability to adapt to changing requirements and market conditions.</a:t>
            </a:r>
          </a:p>
          <a:p>
            <a:pPr>
              <a:buFont typeface="Arial" panose="020B0604020202020204" pitchFamily="34" charset="0"/>
              <a:buChar char="•"/>
            </a:pPr>
            <a:r>
              <a:rPr lang="en-US" b="1" dirty="0"/>
              <a:t>Faster Delivery</a:t>
            </a:r>
            <a:r>
              <a:rPr lang="en-US" dirty="0"/>
              <a:t>: Incremental delivery of working software allows for faster time-to-market.</a:t>
            </a:r>
          </a:p>
          <a:p>
            <a:pPr>
              <a:buFont typeface="Arial" panose="020B0604020202020204" pitchFamily="34" charset="0"/>
              <a:buChar char="•"/>
            </a:pPr>
            <a:r>
              <a:rPr lang="en-US" b="1" dirty="0"/>
              <a:t>Higher Customer Satisfaction</a:t>
            </a:r>
            <a:r>
              <a:rPr lang="en-US" dirty="0"/>
              <a:t>: Continuous customer involvement ensures the product meets their needs.</a:t>
            </a:r>
          </a:p>
          <a:p>
            <a:pPr>
              <a:buFont typeface="Arial" panose="020B0604020202020204" pitchFamily="34" charset="0"/>
              <a:buChar char="•"/>
            </a:pPr>
            <a:r>
              <a:rPr lang="en-US" b="1" dirty="0"/>
              <a:t>Reduced Risk</a:t>
            </a:r>
            <a:r>
              <a:rPr lang="en-US" dirty="0"/>
              <a:t>: Continuous testing and integration reduce the risk of major issues.</a:t>
            </a:r>
          </a:p>
          <a:p>
            <a:pPr>
              <a:buFont typeface="Arial" panose="020B0604020202020204" pitchFamily="34" charset="0"/>
              <a:buChar char="•"/>
            </a:pPr>
            <a:r>
              <a:rPr lang="en-US" b="1" dirty="0"/>
              <a:t>Enhanced Team Collaboration</a:t>
            </a:r>
            <a:r>
              <a:rPr lang="en-US" dirty="0"/>
              <a:t>: Self-organizing teams and regular communication foster collaboration and innovation.</a:t>
            </a:r>
          </a:p>
          <a:p>
            <a:r>
              <a:rPr lang="en-US" b="1" dirty="0"/>
              <a:t>4. Conclusion</a:t>
            </a:r>
          </a:p>
          <a:p>
            <a:r>
              <a:rPr lang="en-US" dirty="0"/>
              <a:t>The transition from the traditional Waterfall model to adaptive software development methodologies represents a fundamental shift in how software is developed. The Waterfall model's rigid, linear approach has been largely replaced by more flexible, iterative, and customer-centric methodologies. These adaptive methodologies, such as Agile and Scrum, are better suited to the dynamic nature of modern software development, allowing teams to deliver high-quality software that meets customer needs in a timely and efficient manner.</a:t>
            </a:r>
          </a:p>
        </p:txBody>
      </p:sp>
    </p:spTree>
    <p:extLst>
      <p:ext uri="{BB962C8B-B14F-4D97-AF65-F5344CB8AC3E}">
        <p14:creationId xmlns:p14="http://schemas.microsoft.com/office/powerpoint/2010/main" val="246954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7478970"/>
          </a:xfrm>
          <a:prstGeom prst="rect">
            <a:avLst/>
          </a:prstGeom>
          <a:noFill/>
        </p:spPr>
        <p:txBody>
          <a:bodyPr wrap="square">
            <a:spAutoFit/>
          </a:bodyPr>
          <a:lstStyle/>
          <a:p>
            <a:r>
              <a:rPr lang="en-US" sz="2000" dirty="0"/>
              <a:t>Prototyping can significantly benefit Agile-based software development, enhancing its principles of adaptability, customer collaboration, and iterative progress. However, it's also essential to critically examine how and when prototyping should be used within Agile to maximize these benefits and avoid potential pitfalls.</a:t>
            </a:r>
          </a:p>
          <a:p>
            <a:r>
              <a:rPr lang="en-US" sz="2000" b="1" dirty="0"/>
              <a:t>Benefits of Prototyping in Agile-Based Development</a:t>
            </a:r>
          </a:p>
          <a:p>
            <a:pPr>
              <a:buFont typeface="+mj-lt"/>
              <a:buAutoNum type="arabicPeriod"/>
            </a:pPr>
            <a:r>
              <a:rPr lang="en-US" sz="2000" b="1" dirty="0"/>
              <a:t>Enhancing Customer Collaboration and Feedback:</a:t>
            </a:r>
            <a:endParaRPr lang="en-US" sz="2000" dirty="0"/>
          </a:p>
          <a:p>
            <a:pPr marL="742950" lvl="1" indent="-285750">
              <a:buFont typeface="Arial" panose="020B0604020202020204" pitchFamily="34" charset="0"/>
              <a:buChar char="•"/>
            </a:pPr>
            <a:r>
              <a:rPr lang="en-US" sz="2000" b="1" dirty="0"/>
              <a:t>Visualization of Requirements</a:t>
            </a:r>
            <a:r>
              <a:rPr lang="en-US" sz="2000" dirty="0"/>
              <a:t>: Agile emphasizes continuous collaboration with the customer. Prototyping provides a tangible way to visualize requirements early in the development process, making it easier for customers to understand and give feedback on the evolving product.</a:t>
            </a:r>
          </a:p>
          <a:p>
            <a:pPr marL="742950" lvl="1" indent="-285750">
              <a:buFont typeface="Arial" panose="020B0604020202020204" pitchFamily="34" charset="0"/>
              <a:buChar char="•"/>
            </a:pPr>
            <a:r>
              <a:rPr lang="en-US" sz="2000" b="1" dirty="0"/>
              <a:t>Early Validation</a:t>
            </a:r>
            <a:r>
              <a:rPr lang="en-US" sz="2000" dirty="0"/>
              <a:t>: A prototype allows stakeholders to see a working model of the system early in the process, helping them validate whether the development is on the right track. This can lead to early detection of misunderstandings or misalignments between customer expectations and the development team’s understanding.</a:t>
            </a:r>
          </a:p>
          <a:p>
            <a:pPr marL="742950" lvl="1" indent="-285750">
              <a:buFont typeface="Arial" panose="020B0604020202020204" pitchFamily="34" charset="0"/>
              <a:buChar char="•"/>
            </a:pPr>
            <a:r>
              <a:rPr lang="en-US" sz="2000" b="1" dirty="0"/>
              <a:t>Iterative Refinement</a:t>
            </a:r>
            <a:r>
              <a:rPr lang="en-US" sz="2000" dirty="0"/>
              <a:t>: As prototypes evolve, customers can refine their requirements, providing feedback that guides the next iteration. This aligns perfectly with </a:t>
            </a:r>
            <a:r>
              <a:rPr lang="en-US" sz="2000" dirty="0" err="1"/>
              <a:t>Agile’s</a:t>
            </a:r>
            <a:r>
              <a:rPr lang="en-US" sz="2000" dirty="0"/>
              <a:t> iterative cycles, ensuring that the product continuously evolves based on real user input.</a:t>
            </a:r>
          </a:p>
        </p:txBody>
      </p:sp>
    </p:spTree>
    <p:extLst>
      <p:ext uri="{BB962C8B-B14F-4D97-AF65-F5344CB8AC3E}">
        <p14:creationId xmlns:p14="http://schemas.microsoft.com/office/powerpoint/2010/main" val="81427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306141" y="728923"/>
            <a:ext cx="5324475"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3013710">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4</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2173175"/>
            <a:ext cx="7556500" cy="954107"/>
          </a:xfrm>
          <a:prstGeom prst="rect">
            <a:avLst/>
          </a:prstGeom>
          <a:noFill/>
        </p:spPr>
        <p:txBody>
          <a:bodyPr wrap="square">
            <a:spAutoFit/>
          </a:bodyPr>
          <a:lstStyle/>
          <a:p>
            <a:pPr lvl="0" rtl="0">
              <a:spcBef>
                <a:spcPts val="455"/>
              </a:spcBef>
              <a:spcAft>
                <a:spcPts val="0"/>
              </a:spcAft>
              <a:buSzPts val="1100"/>
              <a:tabLst>
                <a:tab pos="259080" algn="l"/>
              </a:tabLst>
            </a:pPr>
            <a:r>
              <a:rPr lang="en-US" sz="2800" b="1" spc="-5" dirty="0">
                <a:effectLst/>
                <a:latin typeface="Calibri" panose="020F0502020204030204" pitchFamily="34" charset="0"/>
                <a:ea typeface="Times New Roman" panose="02020603050405020304" pitchFamily="18" charset="0"/>
              </a:rPr>
              <a:t>2. Critically argue how prototyping would benefit an Agile-based software development.</a:t>
            </a:r>
            <a:endParaRPr lang="en-US" sz="2800" b="1" spc="-5"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3959607-7518-58C6-8464-8E2ABAA696B2}"/>
              </a:ext>
            </a:extLst>
          </p:cNvPr>
          <p:cNvSpPr txBox="1"/>
          <p:nvPr/>
        </p:nvSpPr>
        <p:spPr>
          <a:xfrm>
            <a:off x="0" y="3127282"/>
            <a:ext cx="7556500" cy="717119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 Reducing Risk and Uncertainty: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Exploration of Ideas</a:t>
            </a:r>
            <a:r>
              <a:rPr kumimoji="0" lang="en-US" altLang="en-US" sz="2000" b="0" i="0" u="none" strike="noStrike" cap="none" normalizeH="0" baseline="0" dirty="0">
                <a:ln>
                  <a:noFill/>
                </a:ln>
                <a:solidFill>
                  <a:schemeClr val="tx1"/>
                </a:solidFill>
                <a:effectLst/>
                <a:latin typeface="Arial" panose="020B0604020202020204" pitchFamily="34" charset="0"/>
              </a:rPr>
              <a:t>: Prototyping allows teams to explore multiple design options and technical solutions with minimal investment of time and resources. This exploration helps mitigate risks associated with making wrong design or technology choices.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Early Identification of Issues</a:t>
            </a:r>
            <a:r>
              <a:rPr kumimoji="0" lang="en-US" altLang="en-US" sz="2000" b="0" i="0" u="none" strike="noStrike" cap="none" normalizeH="0" baseline="0" dirty="0">
                <a:ln>
                  <a:noFill/>
                </a:ln>
                <a:solidFill>
                  <a:schemeClr val="tx1"/>
                </a:solidFill>
                <a:effectLst/>
                <a:latin typeface="Arial" panose="020B0604020202020204" pitchFamily="34" charset="0"/>
              </a:rPr>
              <a:t>: By building prototypes, teams can identify potential technical challenges, usability issues, or feature gaps early in the development process. This proactive approach reduces the likelihood of costly changes later in the project.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 Improving Communication Within the Team: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Alignment of Understanding</a:t>
            </a:r>
            <a:r>
              <a:rPr kumimoji="0" lang="en-US" altLang="en-US" sz="2000" b="0" i="0" u="none" strike="noStrike" cap="none" normalizeH="0" baseline="0" dirty="0">
                <a:ln>
                  <a:noFill/>
                </a:ln>
                <a:solidFill>
                  <a:schemeClr val="tx1"/>
                </a:solidFill>
                <a:effectLst/>
                <a:latin typeface="Arial" panose="020B0604020202020204" pitchFamily="34" charset="0"/>
              </a:rPr>
              <a:t>: Prototypes serve as a common reference point for both technical and non-technical team members, facilitating better communication and alignment of understanding. This is particularly useful in Agile teams, which often consist of cross-functional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Clarification of User Stories</a:t>
            </a:r>
            <a:r>
              <a:rPr kumimoji="0" lang="en-US" altLang="en-US" sz="2000" b="0" i="0" u="none" strike="noStrike" cap="none" normalizeH="0" baseline="0" dirty="0">
                <a:ln>
                  <a:noFill/>
                </a:ln>
                <a:solidFill>
                  <a:schemeClr val="tx1"/>
                </a:solidFill>
                <a:effectLst/>
                <a:latin typeface="Arial" panose="020B0604020202020204" pitchFamily="34" charset="0"/>
              </a:rPr>
              <a:t>: In Agile, user stories describe desired functionalities from the user's perspective. Prototypes can make these stories more concrete, helping the team better understand the user’s needs and how to implement them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593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337</TotalTime>
  <Words>6450</Words>
  <Application>Microsoft Office PowerPoint</Application>
  <PresentationFormat>Custom</PresentationFormat>
  <Paragraphs>813</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굴림</vt:lpstr>
      <vt:lpstr>Aptos</vt:lpstr>
      <vt:lpstr>Arial</vt:lpstr>
      <vt:lpstr>Arial Narrow</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DFD Example: Bus Garage Repairs</vt:lpstr>
      <vt:lpstr>DFD Example: Bus Garage Repairs (cont’d)</vt:lpstr>
      <vt:lpstr>DFD Example: Bus Garage Repairs (cont’d)</vt:lpstr>
      <vt:lpstr>PowerPoint Presentation</vt:lpstr>
      <vt:lpstr>CSUB Burger’s Order Processing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103</cp:revision>
  <dcterms:created xsi:type="dcterms:W3CDTF">2024-07-26T23:28:23Z</dcterms:created>
  <dcterms:modified xsi:type="dcterms:W3CDTF">2024-08-13T10:51:16Z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