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7" r:id="rId4"/>
    <p:sldId id="288" r:id="rId5"/>
    <p:sldId id="289" r:id="rId6"/>
    <p:sldId id="290" r:id="rId7"/>
    <p:sldId id="294" r:id="rId8"/>
    <p:sldId id="291" r:id="rId9"/>
    <p:sldId id="292" r:id="rId10"/>
    <p:sldId id="295" r:id="rId11"/>
    <p:sldId id="296" r:id="rId12"/>
    <p:sldId id="293" r:id="rId13"/>
    <p:sldId id="297" r:id="rId14"/>
    <p:sldId id="298" r:id="rId15"/>
    <p:sldId id="301" r:id="rId16"/>
    <p:sldId id="299" r:id="rId17"/>
    <p:sldId id="300" r:id="rId18"/>
    <p:sldId id="302" r:id="rId19"/>
    <p:sldId id="303" r:id="rId2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>
      <p:cViewPr varScale="1">
        <p:scale>
          <a:sx n="45" d="100"/>
          <a:sy n="45" d="100"/>
        </p:scale>
        <p:origin x="2415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36" y="2454224"/>
            <a:ext cx="26670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75" dirty="0">
                <a:latin typeface="Arial"/>
                <a:cs typeface="Arial"/>
              </a:rPr>
              <a:t>2018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8941" y="2478348"/>
            <a:ext cx="389890" cy="118745"/>
          </a:xfrm>
          <a:custGeom>
            <a:avLst/>
            <a:gdLst/>
            <a:ahLst/>
            <a:cxnLst/>
            <a:rect l="l" t="t" r="r" b="b"/>
            <a:pathLst>
              <a:path w="389889" h="118744">
                <a:moveTo>
                  <a:pt x="389890" y="0"/>
                </a:moveTo>
                <a:lnTo>
                  <a:pt x="0" y="0"/>
                </a:lnTo>
                <a:lnTo>
                  <a:pt x="0" y="118745"/>
                </a:lnTo>
                <a:lnTo>
                  <a:pt x="389890" y="118745"/>
                </a:lnTo>
                <a:lnTo>
                  <a:pt x="389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322" y="2099011"/>
            <a:ext cx="63732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+mj-lt"/>
                <a:cs typeface="Times New Roman"/>
              </a:rPr>
              <a:t>Outline</a:t>
            </a:r>
            <a:endParaRPr sz="2800" b="1" dirty="0"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7" y="2626594"/>
            <a:ext cx="7359650" cy="94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6350" indent="-342900" algn="just">
              <a:lnSpc>
                <a:spcPct val="143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/>
              </a:rPr>
              <a:t>Tutorial Week 3</a:t>
            </a:r>
          </a:p>
          <a:p>
            <a:pPr marL="534670" marR="6350" indent="-342900" algn="just">
              <a:lnSpc>
                <a:spcPct val="143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/>
              </a:rPr>
              <a:t>Step-by-Step Instructions for the Online Quiz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FA1A4-C905-8A80-A09E-0554C1C8B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65" t="37451" r="22774" b="26695"/>
          <a:stretch/>
        </p:blipFill>
        <p:spPr>
          <a:xfrm>
            <a:off x="215908" y="2190103"/>
            <a:ext cx="7124684" cy="259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DE97-7672-03CA-9076-A4EDC207C956}"/>
              </a:ext>
            </a:extLst>
          </p:cNvPr>
          <p:cNvSpPr txBox="1"/>
          <p:nvPr/>
        </p:nvSpPr>
        <p:spPr>
          <a:xfrm>
            <a:off x="-19460" y="4508500"/>
            <a:ext cx="7552872" cy="580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+mj-lt"/>
              </a:rPr>
              <a:t>Question 3: Develop an Introductory Requirement Specification for Holmes Library Management System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latin typeface="+mj-lt"/>
              </a:rPr>
              <a:t> Introduction</a:t>
            </a:r>
            <a:r>
              <a:rPr lang="en-US" sz="2500" dirty="0"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Purpose: Outline the scope and objectives of the system.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Scope: Describe the functionalities and services the system will provide.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latin typeface="+mj-lt"/>
              </a:rPr>
              <a:t> System Overview</a:t>
            </a:r>
            <a:r>
              <a:rPr lang="en-US" sz="2500" dirty="0"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Describe the system architecture and major components.</a:t>
            </a:r>
          </a:p>
        </p:txBody>
      </p:sp>
    </p:spTree>
    <p:extLst>
      <p:ext uri="{BB962C8B-B14F-4D97-AF65-F5344CB8AC3E}">
        <p14:creationId xmlns:p14="http://schemas.microsoft.com/office/powerpoint/2010/main" val="34492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FA1A4-C905-8A80-A09E-0554C1C8B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65" t="37451" r="22774" b="26695"/>
          <a:stretch/>
        </p:blipFill>
        <p:spPr>
          <a:xfrm>
            <a:off x="215908" y="2190103"/>
            <a:ext cx="7124684" cy="259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DE97-7672-03CA-9076-A4EDC207C956}"/>
              </a:ext>
            </a:extLst>
          </p:cNvPr>
          <p:cNvSpPr txBox="1"/>
          <p:nvPr/>
        </p:nvSpPr>
        <p:spPr>
          <a:xfrm>
            <a:off x="-19460" y="4780897"/>
            <a:ext cx="755287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+mj-lt"/>
              </a:rPr>
              <a:t>3. Functional Requirements</a:t>
            </a:r>
            <a:r>
              <a:rPr lang="en-US" sz="2500" dirty="0">
                <a:latin typeface="+mj-lt"/>
              </a:rPr>
              <a:t> (based on FURPS+):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Functionality</a:t>
            </a:r>
            <a:r>
              <a:rPr lang="en-US" sz="2500" dirty="0">
                <a:latin typeface="+mj-lt"/>
              </a:rPr>
              <a:t>: List the core functions the system must perform (e.g., book borrowing, returning, catalog management).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Usability</a:t>
            </a:r>
            <a:r>
              <a:rPr lang="en-US" sz="2500" dirty="0">
                <a:latin typeface="+mj-lt"/>
              </a:rPr>
              <a:t>: Describe the user interface requirements.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Reliability</a:t>
            </a:r>
            <a:r>
              <a:rPr lang="en-US" sz="2500" dirty="0">
                <a:latin typeface="+mj-lt"/>
              </a:rPr>
              <a:t>: Define the expected uptime and error handling.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Performance</a:t>
            </a:r>
            <a:r>
              <a:rPr lang="en-US" sz="2500" dirty="0">
                <a:latin typeface="+mj-lt"/>
              </a:rPr>
              <a:t>: Specify performance metrics like response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Supportability</a:t>
            </a:r>
            <a:r>
              <a:rPr lang="en-US" sz="2500" dirty="0">
                <a:latin typeface="+mj-lt"/>
              </a:rPr>
              <a:t>: Mention requirements for maintenance and updates.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+ (Extra)</a:t>
            </a:r>
            <a:r>
              <a:rPr lang="en-US" sz="2500" dirty="0">
                <a:latin typeface="+mj-lt"/>
              </a:rPr>
              <a:t>: Include security, interoperability, and legal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3082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FF29-7648-0A60-1A7F-285B77F7C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56" t="26695" r="24790" b="62549"/>
          <a:stretch/>
        </p:blipFill>
        <p:spPr>
          <a:xfrm>
            <a:off x="-17002" y="2193249"/>
            <a:ext cx="7573502" cy="841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0A292-3439-7BE6-3A33-7299B5487E43}"/>
              </a:ext>
            </a:extLst>
          </p:cNvPr>
          <p:cNvSpPr txBox="1"/>
          <p:nvPr/>
        </p:nvSpPr>
        <p:spPr>
          <a:xfrm>
            <a:off x="0" y="3034753"/>
            <a:ext cx="75710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Question 4: List Functional and Non-functional Requirements for the WBS Case Study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 Functional Requirements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Book Management</a:t>
            </a:r>
            <a:r>
              <a:rPr lang="en-US" sz="2200" dirty="0">
                <a:latin typeface="+mj-lt"/>
              </a:rPr>
              <a:t>: Ability to add, update, and remove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Inventory Management</a:t>
            </a:r>
            <a:r>
              <a:rPr lang="en-US" sz="2200" dirty="0">
                <a:latin typeface="+mj-lt"/>
              </a:rPr>
              <a:t>: Track stock levels and generate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Order Management</a:t>
            </a:r>
            <a:r>
              <a:rPr lang="en-US" sz="2200" dirty="0">
                <a:latin typeface="+mj-lt"/>
              </a:rPr>
              <a:t>: Handle special orders and regular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User Management</a:t>
            </a:r>
            <a:r>
              <a:rPr lang="en-US" sz="2200" dirty="0">
                <a:latin typeface="+mj-lt"/>
              </a:rPr>
              <a:t>: Manage customer and staff profiles.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 Non-functional Requirements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Performance</a:t>
            </a:r>
            <a:r>
              <a:rPr lang="en-US" sz="2200" dirty="0">
                <a:latin typeface="+mj-lt"/>
              </a:rPr>
              <a:t>: System should handle concurrent users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Reliability</a:t>
            </a:r>
            <a:r>
              <a:rPr lang="en-US" sz="2200" dirty="0">
                <a:latin typeface="+mj-lt"/>
              </a:rPr>
              <a:t>: Ensure high availability and quick recovery from failures.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Usability</a:t>
            </a:r>
            <a:r>
              <a:rPr lang="en-US" sz="2200" dirty="0">
                <a:latin typeface="+mj-lt"/>
              </a:rPr>
              <a:t>: User-friendly interface for staff and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Security</a:t>
            </a:r>
            <a:r>
              <a:rPr lang="en-US" sz="2200" dirty="0">
                <a:latin typeface="+mj-lt"/>
              </a:rPr>
              <a:t>: Secure access with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74086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0A292-3439-7BE6-3A33-7299B5487E43}"/>
              </a:ext>
            </a:extLst>
          </p:cNvPr>
          <p:cNvSpPr txBox="1"/>
          <p:nvPr/>
        </p:nvSpPr>
        <p:spPr>
          <a:xfrm>
            <a:off x="0" y="3034753"/>
            <a:ext cx="7571028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Question 5: User Stories and Acceptance Criteria for WBS Case Study and Librarian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User Story 1 for WBS Case Study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Story</a:t>
            </a:r>
            <a:r>
              <a:rPr lang="en-US" sz="2200" dirty="0">
                <a:latin typeface="+mj-lt"/>
              </a:rPr>
              <a:t>: As a student, I want to order a textbook so that I can have it available for my course.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Acceptance Criteria</a:t>
            </a:r>
            <a:r>
              <a:rPr lang="en-US" sz="2200" dirty="0">
                <a:latin typeface="+mj-lt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Display available textbooks upon search.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Allow placing special orders if the book is not in stock.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Send confirmation email after order is placed.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User Story 2 for WBS Case Study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Story</a:t>
            </a:r>
            <a:r>
              <a:rPr lang="en-US" sz="2200" dirty="0">
                <a:latin typeface="+mj-lt"/>
              </a:rPr>
              <a:t>: As a purchasing manager, I want to generate a stock report so that I can make informed purchasing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Acceptance Criteria</a:t>
            </a:r>
            <a:r>
              <a:rPr lang="en-US" sz="2200" dirty="0">
                <a:latin typeface="+mj-lt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Display current stock levels.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Show sales data for the past month.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Provide export option for the report.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2534-43DF-7C83-9AE7-240398F48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4" t="35658" r="28824" b="53585"/>
          <a:stretch/>
        </p:blipFill>
        <p:spPr>
          <a:xfrm>
            <a:off x="0" y="2066435"/>
            <a:ext cx="7571028" cy="8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6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0A292-3439-7BE6-3A33-7299B5487E43}"/>
              </a:ext>
            </a:extLst>
          </p:cNvPr>
          <p:cNvSpPr txBox="1"/>
          <p:nvPr/>
        </p:nvSpPr>
        <p:spPr>
          <a:xfrm>
            <a:off x="0" y="3034753"/>
            <a:ext cx="75710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User Story 1 for Librarian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 a librarian, I want to check the availability of a book so that I can assist a patron.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 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Search by title, author, or ISBN.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 current availability status.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 location of the book in the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User Story 2 for Librarian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 a librarian, I want to manage overdue books so that I can ensure timely returns.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 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 overdue books with borrower details.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Send reminder emails to borrowers.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Update the status when books are returned.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2534-43DF-7C83-9AE7-240398F48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4" t="35658" r="28824" b="53585"/>
          <a:stretch/>
        </p:blipFill>
        <p:spPr>
          <a:xfrm>
            <a:off x="0" y="2066435"/>
            <a:ext cx="7571028" cy="8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2534-43DF-7C83-9AE7-240398F48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4" t="35658" r="28824" b="53585"/>
          <a:stretch/>
        </p:blipFill>
        <p:spPr>
          <a:xfrm>
            <a:off x="0" y="2066435"/>
            <a:ext cx="7571028" cy="850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E1DF2-A636-E847-CC97-7CAFA43D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64" y="3179762"/>
            <a:ext cx="5353050" cy="43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A6F58-F0AD-2DA4-1639-45237FD5C6DE}"/>
              </a:ext>
            </a:extLst>
          </p:cNvPr>
          <p:cNvSpPr txBox="1"/>
          <p:nvPr/>
        </p:nvSpPr>
        <p:spPr>
          <a:xfrm>
            <a:off x="-31750" y="7632700"/>
            <a:ext cx="7547078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This bar chart is visualizing the current stock levels of different books, helping the purchasing manager to make informed decisions.</a:t>
            </a:r>
            <a:endParaRPr lang="en-A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88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579B-95BA-717E-7655-07D63C21A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5" t="28487" r="14706" b="12353"/>
          <a:stretch/>
        </p:blipFill>
        <p:spPr>
          <a:xfrm>
            <a:off x="118599" y="2025422"/>
            <a:ext cx="7319302" cy="3581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A0914-FF30-4BD5-5125-4CD9F34EB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85" t="32073" r="17731" b="24902"/>
          <a:stretch/>
        </p:blipFill>
        <p:spPr>
          <a:xfrm>
            <a:off x="118599" y="5684103"/>
            <a:ext cx="7365762" cy="2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1387-265F-FDFE-FAC3-1A95203138B5}"/>
              </a:ext>
            </a:extLst>
          </p:cNvPr>
          <p:cNvSpPr txBox="1"/>
          <p:nvPr/>
        </p:nvSpPr>
        <p:spPr>
          <a:xfrm>
            <a:off x="-9862" y="2134525"/>
            <a:ext cx="756182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6. User Stories and Acceptance Criteria</a:t>
            </a:r>
          </a:p>
          <a:p>
            <a:r>
              <a:rPr lang="en-US" sz="2000" b="1" dirty="0">
                <a:latin typeface="+mj-lt"/>
              </a:rPr>
              <a:t>a) Select any user of the WBS Case Study and write 2 user stories and the acceptance criteria.</a:t>
            </a:r>
          </a:p>
          <a:p>
            <a:r>
              <a:rPr lang="en-US" sz="2000" b="1" dirty="0">
                <a:latin typeface="+mj-lt"/>
              </a:rPr>
              <a:t>User: Purchasing Manager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User Story 1: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Story</a:t>
            </a:r>
            <a:r>
              <a:rPr lang="en-US" sz="2000" dirty="0">
                <a:latin typeface="+mj-lt"/>
              </a:rPr>
              <a:t>: As a purchasing manager, I want to generate a report on book sales so that I can make informed purchasing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 list of all books sold in the past month.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Include the quantity of each book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Provide an option to export the report as a PDF or Excel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report cannot be generated.</a:t>
            </a:r>
          </a:p>
          <a:p>
            <a:r>
              <a:rPr lang="en-US" sz="2000" b="1" dirty="0">
                <a:latin typeface="+mj-lt"/>
              </a:rPr>
              <a:t>User Story 2: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Story</a:t>
            </a:r>
            <a:r>
              <a:rPr lang="en-US" sz="2000" dirty="0">
                <a:latin typeface="+mj-lt"/>
              </a:rPr>
              <a:t>: As a purchasing manager, I want to manage special orders so that I can ensure that customer requests are fulfilled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Allow entry of new special orders with customer details and book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the status of all current special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Notify when a special order is ready for pickup.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system cannot process the special order.</a:t>
            </a:r>
          </a:p>
        </p:txBody>
      </p:sp>
    </p:spTree>
    <p:extLst>
      <p:ext uri="{BB962C8B-B14F-4D97-AF65-F5344CB8AC3E}">
        <p14:creationId xmlns:p14="http://schemas.microsoft.com/office/powerpoint/2010/main" val="9906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1387-265F-FDFE-FAC3-1A95203138B5}"/>
              </a:ext>
            </a:extLst>
          </p:cNvPr>
          <p:cNvSpPr txBox="1"/>
          <p:nvPr/>
        </p:nvSpPr>
        <p:spPr>
          <a:xfrm>
            <a:off x="-9862" y="2134525"/>
            <a:ext cx="756182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b) Write 2 user stories for the user Librarian and acceptance criteria.</a:t>
            </a:r>
          </a:p>
          <a:p>
            <a:r>
              <a:rPr lang="en-US" sz="2000" b="1" dirty="0">
                <a:latin typeface="+mj-lt"/>
              </a:rPr>
              <a:t>User: Librarian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User Story 1: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Story</a:t>
            </a:r>
            <a:r>
              <a:rPr lang="en-US" sz="2000" dirty="0">
                <a:latin typeface="+mj-lt"/>
              </a:rPr>
              <a:t>: As a librarian, I want to check the availability of a book so that I can assist a patron in finding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Search by title, author, or ISBN.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the current availability status of the book.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Show the location of the book within the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book is not found in the system.</a:t>
            </a:r>
          </a:p>
          <a:p>
            <a:r>
              <a:rPr lang="en-US" sz="2000" b="1" dirty="0">
                <a:latin typeface="+mj-lt"/>
              </a:rPr>
              <a:t>User Story 2: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Story</a:t>
            </a:r>
            <a:r>
              <a:rPr lang="en-US" sz="2000" dirty="0">
                <a:latin typeface="+mj-lt"/>
              </a:rPr>
              <a:t>: As a librarian, I want to manage overdue books so that I can ensure timely returns and maintain library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List all overdue books with borrower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Send automated reminder emails to borrowers with overdue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Update the status when books are returned.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system cannot send reminders or update statuses.</a:t>
            </a:r>
          </a:p>
        </p:txBody>
      </p:sp>
    </p:spTree>
    <p:extLst>
      <p:ext uri="{BB962C8B-B14F-4D97-AF65-F5344CB8AC3E}">
        <p14:creationId xmlns:p14="http://schemas.microsoft.com/office/powerpoint/2010/main" val="231060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A48F-D2A7-F6F8-3203-2D88A2E2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300"/>
            <a:ext cx="7556500" cy="4962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01D4F-E567-5BC3-108C-5DE515947C78}"/>
              </a:ext>
            </a:extLst>
          </p:cNvPr>
          <p:cNvSpPr txBox="1"/>
          <p:nvPr/>
        </p:nvSpPr>
        <p:spPr>
          <a:xfrm>
            <a:off x="0" y="6727371"/>
            <a:ext cx="75618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This bar chart is visualizing the number of days overdue for different borrowers, which can help librarians prioritize follow-up actions.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84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425" y="2173175"/>
            <a:ext cx="7359650" cy="7768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Device Requirements</a:t>
            </a:r>
            <a:r>
              <a:rPr lang="en-US" sz="24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 an up-to-date, reliable computer or laptop.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quiz will not work on any mobile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Ensure your device is using a supported browser such as Chrome or Firefox. Do not use Safari, Microsoft Edge, or the Blackboard mobile app.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Install all necessary updates on your device before starting the quiz.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Quiz Environment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Make sure you have a stable internet connection.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Prepare a quiet environment where you can focus without interruptions.</a:t>
            </a:r>
          </a:p>
          <a:p>
            <a:r>
              <a:rPr lang="en-US" sz="2400" b="1" dirty="0">
                <a:latin typeface="+mj-lt"/>
              </a:rPr>
              <a:t>Taking the Quiz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Access the Quiz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Go to the </a:t>
            </a:r>
            <a:r>
              <a:rPr lang="en-US" sz="2400" b="1" dirty="0">
                <a:latin typeface="+mj-lt"/>
              </a:rPr>
              <a:t>Quiz Links</a:t>
            </a:r>
            <a:r>
              <a:rPr lang="en-US" sz="2400" dirty="0">
                <a:latin typeface="+mj-lt"/>
              </a:rPr>
              <a:t> folder on the Online Quizzes Information page. This folder contains submission links for each quiz and is only visible during the periods listed.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Reading Instructions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Carefully read the instructions for each quiz </a:t>
            </a:r>
            <a:r>
              <a:rPr lang="en-US" sz="2400">
                <a:latin typeface="+mj-lt"/>
              </a:rPr>
              <a:t>before starting.</a:t>
            </a:r>
            <a:endParaRPr lang="en-US" sz="2400" dirty="0">
              <a:latin typeface="+mj-l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9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425" y="2173175"/>
            <a:ext cx="7359650" cy="8507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Starting the Quiz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Click the quiz link to access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Once ready, click "Begin" to start the quiz. Remember, once you click "Begin," you have 30 minutes to complete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During the Quiz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quiz must be taken on one device only with one browser and tab open.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can save and resume the quiz at any point during the 30 minutes, but the timer continues to run if you leave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Pay particular attention to each question as you cannot go back to change your answers once you progress through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If you encounter an error message, take a screenshot and email it to the Blackboard Helpdesk within the quiz availability time. Include your student number and unit code in the subject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Completing the Quiz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Once you have answered all questions, click ‘Save &amp; Submit’ to finish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Ensure you complete the quiz within the available time. If time runs out, your answers will be automatically saved.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All submissions are considered final. You cannot re-commence the quiz if you submit before completing it.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08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425" y="2173175"/>
            <a:ext cx="735965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latin typeface="+mj-lt"/>
              </a:rPr>
              <a:t>Restrictions and Policies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Prohibited Actions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Do not attempt the quiz using a VPN or an IP address from a different country or state as this breaches the Holmes Institute’s Student Academic Conduct and Integrity Policy.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Do not take the quiz on any mobile device.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Do not use more than one device, browser, or tab at a time to access the quiz.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You cannot re-commence the quiz if you submit before completing it.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Technical Support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For any technical issues, contact the Blackboard Helpdesk. Do not contact Student Services or your Unit Coordinator for technical support.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C5F3B-4355-B01C-C03A-78EE6FD86C5B}"/>
              </a:ext>
            </a:extLst>
          </p:cNvPr>
          <p:cNvSpPr txBox="1"/>
          <p:nvPr/>
        </p:nvSpPr>
        <p:spPr>
          <a:xfrm>
            <a:off x="0" y="7783298"/>
            <a:ext cx="7556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By following these steps, you can ensure a smooth and successful quiz-taking experience. Good luck!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79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D0DE0-496A-C92B-7269-31EABF57A30B}"/>
              </a:ext>
            </a:extLst>
          </p:cNvPr>
          <p:cNvSpPr/>
          <p:nvPr/>
        </p:nvSpPr>
        <p:spPr>
          <a:xfrm>
            <a:off x="1285005" y="5575300"/>
            <a:ext cx="3565525" cy="60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15ACA-AB8E-3CAA-F69B-4CA2CFD23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75" b="6975"/>
          <a:stretch/>
        </p:blipFill>
        <p:spPr>
          <a:xfrm>
            <a:off x="0" y="3517899"/>
            <a:ext cx="75565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AD771-F200-D1E0-0DED-61B16556F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5" t="53236" r="18952" b="21206"/>
          <a:stretch/>
        </p:blipFill>
        <p:spPr>
          <a:xfrm>
            <a:off x="46774" y="2272992"/>
            <a:ext cx="7462952" cy="17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AE3B6-B125-A8EB-47A0-E720A68A6365}"/>
              </a:ext>
            </a:extLst>
          </p:cNvPr>
          <p:cNvSpPr txBox="1"/>
          <p:nvPr/>
        </p:nvSpPr>
        <p:spPr>
          <a:xfrm>
            <a:off x="55988" y="4318761"/>
            <a:ext cx="7444524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latin typeface="+mj-lt"/>
              </a:rPr>
              <a:t>Question 1: Methods to Gather Data for Holmes Library Management System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+mj-lt"/>
              </a:rPr>
              <a:t> Interviews</a:t>
            </a:r>
            <a:r>
              <a:rPr lang="en-US" sz="23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Purpose</a:t>
            </a:r>
            <a:r>
              <a:rPr lang="en-US" sz="2300" dirty="0">
                <a:latin typeface="+mj-lt"/>
              </a:rPr>
              <a:t>: To gather detailed insights from stakeholders.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Plan</a:t>
            </a:r>
            <a:r>
              <a:rPr lang="en-US" sz="2300" dirty="0">
                <a:latin typeface="+mj-lt"/>
              </a:rPr>
              <a:t>: Interview librarians, staff, and students to understand their requirements and pain points.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+mj-lt"/>
              </a:rPr>
              <a:t> Surveys/Questionnaires</a:t>
            </a:r>
            <a:r>
              <a:rPr lang="en-US" sz="23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Purpose</a:t>
            </a:r>
            <a:r>
              <a:rPr lang="en-US" sz="2300" dirty="0">
                <a:latin typeface="+mj-lt"/>
              </a:rPr>
              <a:t>: To gather data from a larger audience quickly.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Plan</a:t>
            </a:r>
            <a:r>
              <a:rPr lang="en-US" sz="2300" dirty="0">
                <a:latin typeface="+mj-lt"/>
              </a:rPr>
              <a:t>: Distribute surveys to library users to collect data on their needs and suggestions.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+mj-lt"/>
              </a:rPr>
              <a:t> Document Analysis</a:t>
            </a:r>
            <a:r>
              <a:rPr lang="en-US" sz="23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Purpose</a:t>
            </a:r>
            <a:r>
              <a:rPr lang="en-US" sz="2300" dirty="0">
                <a:latin typeface="+mj-lt"/>
              </a:rPr>
              <a:t>: To review existing documents to understand current processes.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Plan</a:t>
            </a:r>
            <a:r>
              <a:rPr lang="en-US" sz="2300" dirty="0">
                <a:latin typeface="+mj-lt"/>
              </a:rPr>
              <a:t>: Analyze existing library records, transaction logs, and feedback forms.</a:t>
            </a:r>
          </a:p>
        </p:txBody>
      </p:sp>
    </p:spTree>
    <p:extLst>
      <p:ext uri="{BB962C8B-B14F-4D97-AF65-F5344CB8AC3E}">
        <p14:creationId xmlns:p14="http://schemas.microsoft.com/office/powerpoint/2010/main" val="26101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AD771-F200-D1E0-0DED-61B16556F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5" t="53236" r="18952" b="21206"/>
          <a:stretch/>
        </p:blipFill>
        <p:spPr>
          <a:xfrm>
            <a:off x="46774" y="2272992"/>
            <a:ext cx="7462952" cy="17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AE3B6-B125-A8EB-47A0-E720A68A6365}"/>
              </a:ext>
            </a:extLst>
          </p:cNvPr>
          <p:cNvSpPr txBox="1"/>
          <p:nvPr/>
        </p:nvSpPr>
        <p:spPr>
          <a:xfrm>
            <a:off x="55988" y="4318761"/>
            <a:ext cx="7444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Observation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observe the current system in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Observe library operations to identify inefficiencies and user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Workshops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gather ideas and feedback in a collaborative setting.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Conduct workshops with library staff and students to brainstorm and discuss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6521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D3301-E9F7-C236-1B33-455AA290E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7" t="30280" r="47983" b="10560"/>
          <a:stretch/>
        </p:blipFill>
        <p:spPr>
          <a:xfrm>
            <a:off x="615950" y="2168996"/>
            <a:ext cx="6324600" cy="83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E3E9EE-794F-844C-0123-EB42F92C7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153218"/>
            <a:ext cx="6705600" cy="4437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DE97-7672-03CA-9076-A4EDC207C956}"/>
              </a:ext>
            </a:extLst>
          </p:cNvPr>
          <p:cNvSpPr txBox="1"/>
          <p:nvPr/>
        </p:nvSpPr>
        <p:spPr>
          <a:xfrm>
            <a:off x="3628" y="6662873"/>
            <a:ext cx="755287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+mj-lt"/>
              </a:rPr>
              <a:t>Question 2: Analyze the Format of Requirement Specification Documents</a:t>
            </a:r>
          </a:p>
          <a:p>
            <a:r>
              <a:rPr lang="en-US" sz="2500" b="1" dirty="0">
                <a:latin typeface="+mj-lt"/>
              </a:rPr>
              <a:t>Link Analysis</a:t>
            </a:r>
            <a:r>
              <a:rPr lang="en-US" sz="25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Review the provided links to understand the format and structure of requirement specification documents.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Identify common sections such as Introduction, System Overview, Functional Requirements, Non-functional Requirements, Use Cases, and Appendices.</a:t>
            </a:r>
          </a:p>
        </p:txBody>
      </p:sp>
    </p:spTree>
    <p:extLst>
      <p:ext uri="{BB962C8B-B14F-4D97-AF65-F5344CB8AC3E}">
        <p14:creationId xmlns:p14="http://schemas.microsoft.com/office/powerpoint/2010/main" val="400285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1772</Words>
  <Application>Microsoft Office PowerPoint</Application>
  <PresentationFormat>Custom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HI5030-Tutorial-week 02.docx</dc:title>
  <dc:creator>Farshid Keivanian</dc:creator>
  <cp:lastModifiedBy>Farshid Keivanian</cp:lastModifiedBy>
  <cp:revision>54</cp:revision>
  <dcterms:created xsi:type="dcterms:W3CDTF">2024-07-26T23:28:23Z</dcterms:created>
  <dcterms:modified xsi:type="dcterms:W3CDTF">2024-08-07T00:22:16Z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Word</vt:lpwstr>
  </property>
  <property fmtid="{D5CDD505-2E9C-101B-9397-08002B2CF9AE}" pid="4" name="LastSaved">
    <vt:filetime>2024-07-26T00:00:00Z</vt:filetime>
  </property>
  <property fmtid="{D5CDD505-2E9C-101B-9397-08002B2CF9AE}" pid="5" name="Producer">
    <vt:lpwstr>macOS Version 10.15.7 (Build 19H524) Quartz PDFContext</vt:lpwstr>
  </property>
</Properties>
</file>