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85" r:id="rId2"/>
    <p:sldId id="339" r:id="rId3"/>
    <p:sldId id="340" r:id="rId4"/>
    <p:sldId id="342" r:id="rId5"/>
    <p:sldId id="343" r:id="rId6"/>
    <p:sldId id="344" r:id="rId7"/>
    <p:sldId id="345" r:id="rId8"/>
    <p:sldId id="346" r:id="rId9"/>
    <p:sldId id="347" r:id="rId10"/>
    <p:sldId id="359" r:id="rId11"/>
    <p:sldId id="360" r:id="rId12"/>
    <p:sldId id="361" r:id="rId13"/>
    <p:sldId id="355" r:id="rId14"/>
    <p:sldId id="356" r:id="rId15"/>
    <p:sldId id="357" r:id="rId16"/>
    <p:sldId id="358" r:id="rId17"/>
    <p:sldId id="348" r:id="rId18"/>
    <p:sldId id="349" r:id="rId19"/>
    <p:sldId id="369" r:id="rId20"/>
    <p:sldId id="370" r:id="rId21"/>
    <p:sldId id="350" r:id="rId22"/>
    <p:sldId id="351" r:id="rId23"/>
    <p:sldId id="352" r:id="rId24"/>
    <p:sldId id="353" r:id="rId25"/>
    <p:sldId id="354" r:id="rId26"/>
    <p:sldId id="341" r:id="rId27"/>
    <p:sldId id="362" r:id="rId28"/>
    <p:sldId id="363" r:id="rId29"/>
    <p:sldId id="364" r:id="rId30"/>
    <p:sldId id="365" r:id="rId31"/>
    <p:sldId id="366" r:id="rId32"/>
    <p:sldId id="367" r:id="rId33"/>
    <p:sldId id="368" r:id="rId34"/>
    <p:sldId id="284" r:id="rId35"/>
    <p:sldId id="264" r:id="rId36"/>
    <p:sldId id="265" r:id="rId37"/>
    <p:sldId id="266" r:id="rId38"/>
    <p:sldId id="267" r:id="rId39"/>
    <p:sldId id="268" r:id="rId40"/>
    <p:sldId id="269" r:id="rId41"/>
    <p:sldId id="270" r:id="rId42"/>
    <p:sldId id="271" r:id="rId43"/>
    <p:sldId id="272" r:id="rId44"/>
    <p:sldId id="273" r:id="rId45"/>
    <p:sldId id="274" r:id="rId46"/>
    <p:sldId id="278" r:id="rId47"/>
    <p:sldId id="279" r:id="rId48"/>
    <p:sldId id="280" r:id="rId49"/>
    <p:sldId id="281" r:id="rId50"/>
    <p:sldId id="283" r:id="rId51"/>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4660"/>
  </p:normalViewPr>
  <p:slideViewPr>
    <p:cSldViewPr>
      <p:cViewPr>
        <p:scale>
          <a:sx n="66" d="100"/>
          <a:sy n="66" d="100"/>
        </p:scale>
        <p:origin x="2120" y="-1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B8E82538-D2C4-4A4A-AB81-04ED1CD6A327}" type="datetimeFigureOut">
              <a:rPr lang="en-AU" smtClean="0"/>
              <a:t>21/08/2024</a:t>
            </a:fld>
            <a:endParaRPr lang="en-AU"/>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79BE01D8-C2E0-4B82-8BD1-57444BF48FA0}" type="slidenum">
              <a:rPr lang="en-AU" smtClean="0"/>
              <a:t>‹#›</a:t>
            </a:fld>
            <a:endParaRPr lang="en-AU"/>
          </a:p>
        </p:txBody>
      </p:sp>
    </p:spTree>
    <p:extLst>
      <p:ext uri="{BB962C8B-B14F-4D97-AF65-F5344CB8AC3E}">
        <p14:creationId xmlns:p14="http://schemas.microsoft.com/office/powerpoint/2010/main" val="424950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A1EFA25B-0DB9-6F4C-BEC8-D0A78EBAEE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8421A5-8759-4959-902E-ED6753DB4D13}" type="slidenum">
              <a:rPr lang="en-US" altLang="en-US"/>
              <a:pPr/>
              <a:t>46</a:t>
            </a:fld>
            <a:endParaRPr lang="en-US" altLang="en-US"/>
          </a:p>
        </p:txBody>
      </p:sp>
      <p:sp>
        <p:nvSpPr>
          <p:cNvPr id="17410" name="Rectangle 2">
            <a:extLst>
              <a:ext uri="{FF2B5EF4-FFF2-40B4-BE49-F238E27FC236}">
                <a16:creationId xmlns:a16="http://schemas.microsoft.com/office/drawing/2014/main" id="{227A7052-9E29-F601-5192-AA8FC7DD77EF}"/>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9EE3B872-19B7-6272-4705-1D64D7584C7D}"/>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raw.io/" TargetMode="External"/><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hyperlink" Target="http://www.youtube.com/watch?v=yNC"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0.wmf"/><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2.wmf"/><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9.wmf"/><Relationship Id="rId4" Type="http://schemas.openxmlformats.org/officeDocument/2006/relationships/image" Target="../media/image15.wmf"/></Relationships>
</file>

<file path=ppt/slides/_rels/slide4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6.wmf"/><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13.wmf"/><Relationship Id="rId7" Type="http://schemas.openxmlformats.org/officeDocument/2006/relationships/image" Target="../media/image9.wmf"/><Relationship Id="rId2" Type="http://schemas.openxmlformats.org/officeDocument/2006/relationships/image" Target="../media/image10.wmf"/><Relationship Id="rId1" Type="http://schemas.openxmlformats.org/officeDocument/2006/relationships/slideLayout" Target="../slideLayouts/slideLayout5.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5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477875"/>
          </a:xfrm>
          <a:prstGeom prst="rect">
            <a:avLst/>
          </a:prstGeom>
          <a:noFill/>
        </p:spPr>
        <p:txBody>
          <a:bodyPr wrap="square">
            <a:spAutoFit/>
          </a:bodyPr>
          <a:lstStyle/>
          <a:p>
            <a:r>
              <a:rPr lang="en-US" sz="2200" dirty="0">
                <a:latin typeface="+mj-lt"/>
              </a:rPr>
              <a:t>We are using </a:t>
            </a:r>
            <a:r>
              <a:rPr lang="en-US" sz="2200" b="1" u="sng" dirty="0">
                <a:latin typeface="+mj-lt"/>
              </a:rPr>
              <a:t>draw.io to</a:t>
            </a:r>
            <a:r>
              <a:rPr lang="en-US" sz="2200" b="1" dirty="0">
                <a:latin typeface="+mj-lt"/>
              </a:rPr>
              <a:t> </a:t>
            </a:r>
            <a:r>
              <a:rPr lang="en-US" sz="2200" dirty="0">
                <a:latin typeface="+mj-lt"/>
              </a:rPr>
              <a:t>create requirement models. This semester we are using free online UML tool called “draw.io” to create requirements models. You can access this fantastic free online tool by clicking the following link: </a:t>
            </a:r>
            <a:r>
              <a:rPr lang="en-US" sz="2200" u="sng" dirty="0">
                <a:latin typeface="+mj-lt"/>
                <a:hlinkClick r:id="rId3"/>
              </a:rPr>
              <a:t>www.draw.io</a:t>
            </a:r>
            <a:endParaRPr lang="en-US" sz="2200" dirty="0">
              <a:latin typeface="+mj-lt"/>
            </a:endParaRPr>
          </a:p>
          <a:p>
            <a:r>
              <a:rPr lang="en-US" sz="2200" dirty="0">
                <a:latin typeface="+mj-lt"/>
              </a:rPr>
              <a:t>Draw.io is built around Google Drive, so team members can easily work on their models remotely via any computer, share and save any diagram into a common Google Drive folder. You need to authorize draw.io to use your Google Drive account. An 8-minute tutorial for using draw.io: </a:t>
            </a:r>
            <a:r>
              <a:rPr lang="en-US" sz="2200" u="sng" dirty="0">
                <a:latin typeface="+mj-lt"/>
              </a:rPr>
              <a:t>https://</a:t>
            </a:r>
            <a:r>
              <a:rPr lang="en-US" sz="2200" u="sng" dirty="0">
                <a:latin typeface="+mj-lt"/>
                <a:hlinkClick r:id="rId4"/>
              </a:rPr>
              <a:t>www.youtube.com/watch?v=yNC</a:t>
            </a:r>
            <a:r>
              <a:rPr lang="en-US" sz="2200" u="sng" dirty="0">
                <a:latin typeface="+mj-lt"/>
              </a:rPr>
              <a:t> aYi2Hk</a:t>
            </a:r>
            <a:endParaRPr lang="en-US" sz="2200" dirty="0">
              <a:latin typeface="+mj-lt"/>
            </a:endParaRPr>
          </a:p>
        </p:txBody>
      </p:sp>
      <p:sp>
        <p:nvSpPr>
          <p:cNvPr id="12" name="TextBox 11">
            <a:extLst>
              <a:ext uri="{FF2B5EF4-FFF2-40B4-BE49-F238E27FC236}">
                <a16:creationId xmlns:a16="http://schemas.microsoft.com/office/drawing/2014/main" id="{7C956E6D-58F0-1816-3595-931042FA7F3B}"/>
              </a:ext>
            </a:extLst>
          </p:cNvPr>
          <p:cNvSpPr txBox="1"/>
          <p:nvPr/>
        </p:nvSpPr>
        <p:spPr>
          <a:xfrm>
            <a:off x="30404" y="5629414"/>
            <a:ext cx="7562850" cy="707886"/>
          </a:xfrm>
          <a:prstGeom prst="rect">
            <a:avLst/>
          </a:prstGeom>
          <a:noFill/>
        </p:spPr>
        <p:txBody>
          <a:bodyPr wrap="square">
            <a:spAutoFit/>
          </a:bodyPr>
          <a:lstStyle/>
          <a:p>
            <a:pPr algn="just"/>
            <a:r>
              <a:rPr lang="en-US" sz="1800" b="1" u="sng" dirty="0">
                <a:solidFill>
                  <a:srgbClr val="000000"/>
                </a:solidFill>
                <a:effectLst/>
                <a:highlight>
                  <a:srgbClr val="FFFFFF"/>
                </a:highlight>
                <a:uFill>
                  <a:solidFill>
                    <a:srgbClr val="000000"/>
                  </a:solidFill>
                </a:uFill>
                <a:latin typeface="Calibri" panose="020F0502020204030204" pitchFamily="34" charset="0"/>
                <a:ea typeface="Times New Roman" panose="02020603050405020304" pitchFamily="18" charset="0"/>
              </a:rPr>
              <a:t>Case Study 1 – Order </a:t>
            </a:r>
            <a:r>
              <a:rPr lang="en-US" sz="2200" b="1" u="sng" dirty="0">
                <a:solidFill>
                  <a:srgbClr val="000000"/>
                </a:solidFill>
                <a:effectLst/>
                <a:highlight>
                  <a:srgbClr val="FFFFFF"/>
                </a:highlight>
                <a:uFill>
                  <a:solidFill>
                    <a:srgbClr val="000000"/>
                  </a:solidFill>
                </a:uFill>
                <a:latin typeface="Calibri" panose="020F0502020204030204" pitchFamily="34" charset="0"/>
                <a:ea typeface="Times New Roman" panose="02020603050405020304" pitchFamily="18" charset="0"/>
              </a:rPr>
              <a:t>System</a:t>
            </a:r>
            <a:endParaRPr lang="en-US" sz="2200" dirty="0">
              <a:effectLst/>
              <a:highlight>
                <a:srgbClr val="FFFFFF"/>
              </a:highlight>
              <a:latin typeface="Times New Roman" panose="02020603050405020304" pitchFamily="18" charset="0"/>
              <a:ea typeface="Times New Roman" panose="02020603050405020304" pitchFamily="18" charset="0"/>
            </a:endParaRPr>
          </a:p>
          <a:p>
            <a:pPr algn="just"/>
            <a:r>
              <a:rPr lang="en-US" sz="1800" b="1" u="none" strike="noStrike" dirty="0">
                <a:effectLst/>
                <a:highlight>
                  <a:srgbClr val="FFFFFF"/>
                </a:highlight>
                <a:uFill>
                  <a:solidFill>
                    <a:srgbClr val="000000"/>
                  </a:solidFill>
                </a:uFill>
                <a:latin typeface="Calibri" panose="020F0502020204030204" pitchFamily="34" charset="0"/>
                <a:ea typeface="Times New Roman" panose="02020603050405020304" pitchFamily="18" charset="0"/>
              </a:rPr>
              <a:t> </a:t>
            </a:r>
            <a:endParaRPr lang="en-US" sz="1800" dirty="0">
              <a:effectLst/>
              <a:highlight>
                <a:srgbClr val="FFFFFF"/>
              </a:highlight>
              <a:latin typeface="Times New Roman" panose="02020603050405020304" pitchFamily="18" charset="0"/>
              <a:ea typeface="Times New Roman" panose="02020603050405020304" pitchFamily="18" charset="0"/>
            </a:endParaRPr>
          </a:p>
        </p:txBody>
      </p:sp>
      <p:pic>
        <p:nvPicPr>
          <p:cNvPr id="2" name="Picture 1" descr="Context Level DFD's &amp; Level 1 DFD's | Eternal Sunshine of the IS Mind">
            <a:extLst>
              <a:ext uri="{FF2B5EF4-FFF2-40B4-BE49-F238E27FC236}">
                <a16:creationId xmlns:a16="http://schemas.microsoft.com/office/drawing/2014/main" id="{D794C349-9F9E-4E4B-9291-E45E8878AEC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5450" y="6058347"/>
            <a:ext cx="6705600" cy="4267914"/>
          </a:xfrm>
          <a:prstGeom prst="rect">
            <a:avLst/>
          </a:prstGeom>
          <a:noFill/>
          <a:ln>
            <a:noFill/>
          </a:ln>
        </p:spPr>
      </p:pic>
    </p:spTree>
    <p:extLst>
      <p:ext uri="{BB962C8B-B14F-4D97-AF65-F5344CB8AC3E}">
        <p14:creationId xmlns:p14="http://schemas.microsoft.com/office/powerpoint/2010/main" val="18479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1964512"/>
          </a:xfrm>
          <a:prstGeom prst="rect">
            <a:avLst/>
          </a:prstGeom>
          <a:noFill/>
        </p:spPr>
        <p:txBody>
          <a:bodyPr wrap="square">
            <a:spAutoFit/>
          </a:bodyPr>
          <a:lstStyle/>
          <a:p>
            <a:pPr lvl="0" rtl="0">
              <a:lnSpc>
                <a:spcPct val="150000"/>
              </a:lnSpc>
            </a:pPr>
            <a:r>
              <a:rPr lang="en-US" sz="2800" dirty="0">
                <a:latin typeface="+mj-lt"/>
              </a:rPr>
              <a:t>Question) Clarify on question c</a:t>
            </a:r>
          </a:p>
          <a:p>
            <a:pPr lvl="0">
              <a:lnSpc>
                <a:spcPct val="150000"/>
              </a:lnSpc>
            </a:pPr>
            <a:r>
              <a:rPr lang="en-US" sz="2800" dirty="0">
                <a:latin typeface="+mj-lt"/>
              </a:rPr>
              <a:t>2. Write data directories for the following:</a:t>
            </a:r>
          </a:p>
          <a:p>
            <a:pPr lvl="1">
              <a:lnSpc>
                <a:spcPct val="150000"/>
              </a:lnSpc>
            </a:pPr>
            <a:r>
              <a:rPr lang="en-US" sz="2800" dirty="0">
                <a:highlight>
                  <a:srgbClr val="FFFF00"/>
                </a:highlight>
                <a:latin typeface="+mj-lt"/>
              </a:rPr>
              <a:t>c) Any selected data store from your level 0 DFD</a:t>
            </a:r>
          </a:p>
        </p:txBody>
      </p:sp>
      <p:sp>
        <p:nvSpPr>
          <p:cNvPr id="13" name="object 11">
            <a:extLst>
              <a:ext uri="{FF2B5EF4-FFF2-40B4-BE49-F238E27FC236}">
                <a16:creationId xmlns:a16="http://schemas.microsoft.com/office/drawing/2014/main" id="{DBC7264E-80B5-F95E-00DB-4C752D668ABD}"/>
              </a:ext>
            </a:extLst>
          </p:cNvPr>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5 – Tutor Dr. Farshid Keivanian</a:t>
            </a:r>
            <a:endParaRPr sz="2200" dirty="0">
              <a:latin typeface="Arial"/>
              <a:cs typeface="Arial"/>
            </a:endParaRPr>
          </a:p>
        </p:txBody>
      </p:sp>
      <p:sp>
        <p:nvSpPr>
          <p:cNvPr id="6" name="TextBox 5">
            <a:extLst>
              <a:ext uri="{FF2B5EF4-FFF2-40B4-BE49-F238E27FC236}">
                <a16:creationId xmlns:a16="http://schemas.microsoft.com/office/drawing/2014/main" id="{8C78C0E4-39EF-F557-7B6C-612C815F97BD}"/>
              </a:ext>
            </a:extLst>
          </p:cNvPr>
          <p:cNvSpPr txBox="1"/>
          <p:nvPr/>
        </p:nvSpPr>
        <p:spPr>
          <a:xfrm>
            <a:off x="74808" y="4488205"/>
            <a:ext cx="7495692" cy="4693593"/>
          </a:xfrm>
          <a:prstGeom prst="rect">
            <a:avLst/>
          </a:prstGeom>
          <a:noFill/>
        </p:spPr>
        <p:txBody>
          <a:bodyPr wrap="square">
            <a:spAutoFit/>
          </a:bodyPr>
          <a:lstStyle/>
          <a:p>
            <a:r>
              <a:rPr lang="en-US" sz="2300" dirty="0">
                <a:latin typeface="+mj-lt"/>
              </a:rPr>
              <a:t>The instruction "Any selected data store from your level 0 DFD" asks you to choose one data store from the Level 0 Data Flow Diagram (DFD) and then describe it in a data dictionary format.</a:t>
            </a:r>
          </a:p>
          <a:p>
            <a:r>
              <a:rPr lang="en-US" sz="2300" dirty="0">
                <a:latin typeface="+mj-lt"/>
              </a:rPr>
              <a:t>Here’s how we can proceed:</a:t>
            </a:r>
          </a:p>
          <a:p>
            <a:r>
              <a:rPr lang="en-US" sz="2300" b="1" dirty="0">
                <a:latin typeface="+mj-lt"/>
              </a:rPr>
              <a:t>Step 1:  Identify the Data Stores in Your Level 0 DFD</a:t>
            </a:r>
          </a:p>
          <a:p>
            <a:r>
              <a:rPr lang="en-US" sz="2300" dirty="0">
                <a:latin typeface="+mj-lt"/>
              </a:rPr>
              <a:t>From your Level 0 DFD, you have the following data stores:</a:t>
            </a:r>
          </a:p>
          <a:p>
            <a:pPr>
              <a:buFont typeface="+mj-lt"/>
              <a:buAutoNum type="arabicPeriod"/>
            </a:pPr>
            <a:r>
              <a:rPr lang="en-US" sz="2300" b="1" dirty="0">
                <a:latin typeface="+mj-lt"/>
              </a:rPr>
              <a:t>Order Data Store</a:t>
            </a:r>
            <a:r>
              <a:rPr lang="en-US" sz="2300" dirty="0">
                <a:latin typeface="+mj-lt"/>
              </a:rPr>
              <a:t>: Stores all the orders placed by customers.</a:t>
            </a:r>
          </a:p>
          <a:p>
            <a:pPr>
              <a:buFont typeface="+mj-lt"/>
              <a:buAutoNum type="arabicPeriod"/>
            </a:pPr>
            <a:r>
              <a:rPr lang="en-US" sz="2300" b="1" dirty="0">
                <a:latin typeface="+mj-lt"/>
              </a:rPr>
              <a:t>Payment Data Store</a:t>
            </a:r>
            <a:r>
              <a:rPr lang="en-US" sz="2300" dirty="0">
                <a:latin typeface="+mj-lt"/>
              </a:rPr>
              <a:t>: Stores payment information received from customers.</a:t>
            </a:r>
          </a:p>
          <a:p>
            <a:pPr>
              <a:buFont typeface="+mj-lt"/>
              <a:buAutoNum type="arabicPeriod"/>
            </a:pPr>
            <a:r>
              <a:rPr lang="en-US" sz="2300" b="1" dirty="0">
                <a:latin typeface="+mj-lt"/>
              </a:rPr>
              <a:t>Warehouse Data Store</a:t>
            </a:r>
            <a:r>
              <a:rPr lang="en-US" sz="2300" dirty="0">
                <a:latin typeface="+mj-lt"/>
              </a:rPr>
              <a:t>: Stores information about available stock and inventory.</a:t>
            </a:r>
          </a:p>
        </p:txBody>
      </p:sp>
    </p:spTree>
    <p:extLst>
      <p:ext uri="{BB962C8B-B14F-4D97-AF65-F5344CB8AC3E}">
        <p14:creationId xmlns:p14="http://schemas.microsoft.com/office/powerpoint/2010/main" val="163061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1964512"/>
          </a:xfrm>
          <a:prstGeom prst="rect">
            <a:avLst/>
          </a:prstGeom>
          <a:noFill/>
        </p:spPr>
        <p:txBody>
          <a:bodyPr wrap="square">
            <a:spAutoFit/>
          </a:bodyPr>
          <a:lstStyle/>
          <a:p>
            <a:pPr lvl="0" rtl="0">
              <a:lnSpc>
                <a:spcPct val="150000"/>
              </a:lnSpc>
            </a:pPr>
            <a:r>
              <a:rPr lang="en-US" sz="2800" dirty="0">
                <a:latin typeface="+mj-lt"/>
              </a:rPr>
              <a:t>Question) Clarify on question c</a:t>
            </a:r>
          </a:p>
          <a:p>
            <a:pPr lvl="0">
              <a:lnSpc>
                <a:spcPct val="150000"/>
              </a:lnSpc>
            </a:pPr>
            <a:r>
              <a:rPr lang="en-US" sz="2800" dirty="0">
                <a:latin typeface="+mj-lt"/>
              </a:rPr>
              <a:t>2. Write data directories for the following:</a:t>
            </a:r>
          </a:p>
          <a:p>
            <a:pPr lvl="1">
              <a:lnSpc>
                <a:spcPct val="150000"/>
              </a:lnSpc>
            </a:pPr>
            <a:r>
              <a:rPr lang="en-US" sz="2800" dirty="0">
                <a:highlight>
                  <a:srgbClr val="FFFF00"/>
                </a:highlight>
                <a:latin typeface="+mj-lt"/>
              </a:rPr>
              <a:t>c) Any selected data store from your level 0 DFD</a:t>
            </a:r>
          </a:p>
        </p:txBody>
      </p:sp>
      <p:sp>
        <p:nvSpPr>
          <p:cNvPr id="13" name="object 11">
            <a:extLst>
              <a:ext uri="{FF2B5EF4-FFF2-40B4-BE49-F238E27FC236}">
                <a16:creationId xmlns:a16="http://schemas.microsoft.com/office/drawing/2014/main" id="{DBC7264E-80B5-F95E-00DB-4C752D668ABD}"/>
              </a:ext>
            </a:extLst>
          </p:cNvPr>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5 – Tutor Dr. Farshid Keivanian</a:t>
            </a:r>
            <a:endParaRPr sz="2200" dirty="0">
              <a:latin typeface="Arial"/>
              <a:cs typeface="Arial"/>
            </a:endParaRPr>
          </a:p>
        </p:txBody>
      </p:sp>
      <p:sp>
        <p:nvSpPr>
          <p:cNvPr id="6" name="TextBox 5">
            <a:extLst>
              <a:ext uri="{FF2B5EF4-FFF2-40B4-BE49-F238E27FC236}">
                <a16:creationId xmlns:a16="http://schemas.microsoft.com/office/drawing/2014/main" id="{8C78C0E4-39EF-F557-7B6C-612C815F97BD}"/>
              </a:ext>
            </a:extLst>
          </p:cNvPr>
          <p:cNvSpPr txBox="1"/>
          <p:nvPr/>
        </p:nvSpPr>
        <p:spPr>
          <a:xfrm>
            <a:off x="74808" y="4488205"/>
            <a:ext cx="7495692" cy="5047536"/>
          </a:xfrm>
          <a:prstGeom prst="rect">
            <a:avLst/>
          </a:prstGeom>
          <a:noFill/>
        </p:spPr>
        <p:txBody>
          <a:bodyPr wrap="square">
            <a:spAutoFit/>
          </a:bodyPr>
          <a:lstStyle/>
          <a:p>
            <a:r>
              <a:rPr lang="en-US" sz="2400" b="1" dirty="0">
                <a:latin typeface="+mj-lt"/>
              </a:rPr>
              <a:t>Step 2: Select a Data Store</a:t>
            </a:r>
          </a:p>
          <a:p>
            <a:r>
              <a:rPr lang="en-US" sz="2400" dirty="0">
                <a:latin typeface="+mj-lt"/>
              </a:rPr>
              <a:t>Select one of the above data stores. For this example, let’s assume you choose the </a:t>
            </a:r>
            <a:r>
              <a:rPr lang="en-US" sz="2400" b="1" dirty="0">
                <a:latin typeface="+mj-lt"/>
              </a:rPr>
              <a:t>Order Data Store</a:t>
            </a:r>
            <a:r>
              <a:rPr lang="en-US" sz="2400" dirty="0">
                <a:latin typeface="+mj-lt"/>
              </a:rPr>
              <a:t>.</a:t>
            </a:r>
          </a:p>
          <a:p>
            <a:r>
              <a:rPr lang="en-US" sz="2400" b="1" dirty="0">
                <a:latin typeface="+mj-lt"/>
              </a:rPr>
              <a:t>Step 3: Write the Data Dictionary for the Selected Data Store</a:t>
            </a:r>
          </a:p>
          <a:p>
            <a:r>
              <a:rPr lang="en-US" sz="2400" dirty="0">
                <a:latin typeface="+mj-lt"/>
              </a:rPr>
              <a:t>The data dictionary entry for the selected data store should include the following:</a:t>
            </a:r>
          </a:p>
          <a:p>
            <a:pPr>
              <a:buFont typeface="+mj-lt"/>
              <a:buAutoNum type="arabicPeriod"/>
            </a:pPr>
            <a:r>
              <a:rPr lang="en-US" sz="2400" b="1" dirty="0">
                <a:latin typeface="+mj-lt"/>
              </a:rPr>
              <a:t>Name</a:t>
            </a:r>
            <a:r>
              <a:rPr lang="en-US" sz="2400" dirty="0">
                <a:latin typeface="+mj-lt"/>
              </a:rPr>
              <a:t>: The name of the data store.</a:t>
            </a:r>
          </a:p>
          <a:p>
            <a:pPr>
              <a:buFont typeface="+mj-lt"/>
              <a:buAutoNum type="arabicPeriod"/>
            </a:pPr>
            <a:r>
              <a:rPr lang="en-US" sz="2400" b="1" dirty="0">
                <a:latin typeface="+mj-lt"/>
              </a:rPr>
              <a:t>Description</a:t>
            </a:r>
            <a:r>
              <a:rPr lang="en-US" sz="2400" dirty="0">
                <a:latin typeface="+mj-lt"/>
              </a:rPr>
              <a:t>: What kind of data it stores.</a:t>
            </a:r>
          </a:p>
          <a:p>
            <a:pPr>
              <a:buFont typeface="+mj-lt"/>
              <a:buAutoNum type="arabicPeriod"/>
            </a:pPr>
            <a:r>
              <a:rPr lang="en-US" sz="2400" b="1" dirty="0">
                <a:latin typeface="+mj-lt"/>
              </a:rPr>
              <a:t>Type</a:t>
            </a:r>
            <a:r>
              <a:rPr lang="en-US" sz="2400" dirty="0">
                <a:latin typeface="+mj-lt"/>
              </a:rPr>
              <a:t>: The type of data structure (e.g., file, table).</a:t>
            </a:r>
          </a:p>
          <a:p>
            <a:pPr>
              <a:buFont typeface="+mj-lt"/>
              <a:buAutoNum type="arabicPeriod"/>
            </a:pPr>
            <a:r>
              <a:rPr lang="en-US" sz="2400" b="1" dirty="0">
                <a:latin typeface="+mj-lt"/>
              </a:rPr>
              <a:t>Format</a:t>
            </a:r>
            <a:r>
              <a:rPr lang="en-US" sz="2400" dirty="0">
                <a:latin typeface="+mj-lt"/>
              </a:rPr>
              <a:t>: The format of the data.</a:t>
            </a:r>
          </a:p>
          <a:p>
            <a:pPr>
              <a:buFont typeface="+mj-lt"/>
              <a:buAutoNum type="arabicPeriod"/>
            </a:pPr>
            <a:r>
              <a:rPr lang="en-US" sz="2400" b="1" dirty="0">
                <a:latin typeface="+mj-lt"/>
              </a:rPr>
              <a:t>Usage</a:t>
            </a:r>
            <a:r>
              <a:rPr lang="en-US" sz="2400" dirty="0">
                <a:latin typeface="+mj-lt"/>
              </a:rPr>
              <a:t>: How the data is used in the system.</a:t>
            </a:r>
          </a:p>
          <a:p>
            <a:pPr>
              <a:buFont typeface="+mj-lt"/>
              <a:buAutoNum type="arabicPeriod"/>
            </a:pPr>
            <a:r>
              <a:rPr lang="en-US" sz="2400" b="1" dirty="0">
                <a:latin typeface="+mj-lt"/>
              </a:rPr>
              <a:t>Access</a:t>
            </a:r>
            <a:r>
              <a:rPr lang="en-US" sz="2400" dirty="0">
                <a:latin typeface="+mj-lt"/>
              </a:rPr>
              <a:t>: Who can access it and how it’s accessed.</a:t>
            </a:r>
          </a:p>
        </p:txBody>
      </p:sp>
    </p:spTree>
    <p:extLst>
      <p:ext uri="{BB962C8B-B14F-4D97-AF65-F5344CB8AC3E}">
        <p14:creationId xmlns:p14="http://schemas.microsoft.com/office/powerpoint/2010/main" val="419888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1964512"/>
          </a:xfrm>
          <a:prstGeom prst="rect">
            <a:avLst/>
          </a:prstGeom>
          <a:noFill/>
        </p:spPr>
        <p:txBody>
          <a:bodyPr wrap="square">
            <a:spAutoFit/>
          </a:bodyPr>
          <a:lstStyle/>
          <a:p>
            <a:pPr lvl="0" rtl="0">
              <a:lnSpc>
                <a:spcPct val="150000"/>
              </a:lnSpc>
            </a:pPr>
            <a:r>
              <a:rPr lang="en-US" sz="2800" dirty="0">
                <a:latin typeface="+mj-lt"/>
              </a:rPr>
              <a:t>Question) Clarify on question c</a:t>
            </a:r>
          </a:p>
          <a:p>
            <a:pPr lvl="0">
              <a:lnSpc>
                <a:spcPct val="150000"/>
              </a:lnSpc>
            </a:pPr>
            <a:r>
              <a:rPr lang="en-US" sz="2800" dirty="0">
                <a:latin typeface="+mj-lt"/>
              </a:rPr>
              <a:t>2. Write data directories for the following:</a:t>
            </a:r>
          </a:p>
          <a:p>
            <a:pPr lvl="1">
              <a:lnSpc>
                <a:spcPct val="150000"/>
              </a:lnSpc>
            </a:pPr>
            <a:r>
              <a:rPr lang="en-US" sz="2800" dirty="0">
                <a:highlight>
                  <a:srgbClr val="FFFF00"/>
                </a:highlight>
                <a:latin typeface="+mj-lt"/>
              </a:rPr>
              <a:t>c) Any selected data store from your level 0 DFD</a:t>
            </a:r>
          </a:p>
        </p:txBody>
      </p:sp>
      <p:sp>
        <p:nvSpPr>
          <p:cNvPr id="13" name="object 11">
            <a:extLst>
              <a:ext uri="{FF2B5EF4-FFF2-40B4-BE49-F238E27FC236}">
                <a16:creationId xmlns:a16="http://schemas.microsoft.com/office/drawing/2014/main" id="{DBC7264E-80B5-F95E-00DB-4C752D668ABD}"/>
              </a:ext>
            </a:extLst>
          </p:cNvPr>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5 – Tutor Dr. Farshid Keivanian</a:t>
            </a:r>
            <a:endParaRPr sz="2200" dirty="0">
              <a:latin typeface="Arial"/>
              <a:cs typeface="Arial"/>
            </a:endParaRPr>
          </a:p>
        </p:txBody>
      </p:sp>
      <p:sp>
        <p:nvSpPr>
          <p:cNvPr id="6" name="TextBox 5">
            <a:extLst>
              <a:ext uri="{FF2B5EF4-FFF2-40B4-BE49-F238E27FC236}">
                <a16:creationId xmlns:a16="http://schemas.microsoft.com/office/drawing/2014/main" id="{8C78C0E4-39EF-F557-7B6C-612C815F97BD}"/>
              </a:ext>
            </a:extLst>
          </p:cNvPr>
          <p:cNvSpPr txBox="1"/>
          <p:nvPr/>
        </p:nvSpPr>
        <p:spPr>
          <a:xfrm>
            <a:off x="74808" y="4488205"/>
            <a:ext cx="7495692" cy="5940088"/>
          </a:xfrm>
          <a:prstGeom prst="rect">
            <a:avLst/>
          </a:prstGeom>
          <a:noFill/>
        </p:spPr>
        <p:txBody>
          <a:bodyPr wrap="square">
            <a:spAutoFit/>
          </a:bodyPr>
          <a:lstStyle/>
          <a:p>
            <a:r>
              <a:rPr lang="en-US" sz="2000" b="1" dirty="0">
                <a:latin typeface="+mj-lt"/>
              </a:rPr>
              <a:t>Example Data Dictionary Entry for "Order Data Store":</a:t>
            </a:r>
          </a:p>
          <a:p>
            <a:pPr>
              <a:buFont typeface="Arial" panose="020B0604020202020204" pitchFamily="34" charset="0"/>
              <a:buChar char="•"/>
            </a:pPr>
            <a:r>
              <a:rPr lang="en-US" sz="2000" b="1" dirty="0">
                <a:latin typeface="+mj-lt"/>
              </a:rPr>
              <a:t>Name</a:t>
            </a:r>
            <a:r>
              <a:rPr lang="en-US" sz="2000" dirty="0">
                <a:latin typeface="+mj-lt"/>
              </a:rPr>
              <a:t>: Order Data Store</a:t>
            </a:r>
          </a:p>
          <a:p>
            <a:pPr>
              <a:buFont typeface="Arial" panose="020B0604020202020204" pitchFamily="34" charset="0"/>
              <a:buChar char="•"/>
            </a:pPr>
            <a:r>
              <a:rPr lang="en-US" sz="2000" b="1" dirty="0">
                <a:latin typeface="+mj-lt"/>
              </a:rPr>
              <a:t>Description</a:t>
            </a:r>
            <a:r>
              <a:rPr lang="en-US" sz="2000" dirty="0">
                <a:latin typeface="+mj-lt"/>
              </a:rPr>
              <a:t>: This data store holds all the order details that customers place through the Order Management System. It includes customer information, items ordered, quantities, prices, and order status.</a:t>
            </a:r>
          </a:p>
          <a:p>
            <a:pPr>
              <a:buFont typeface="Arial" panose="020B0604020202020204" pitchFamily="34" charset="0"/>
              <a:buChar char="•"/>
            </a:pPr>
            <a:r>
              <a:rPr lang="en-US" sz="2000" b="1" dirty="0">
                <a:latin typeface="+mj-lt"/>
              </a:rPr>
              <a:t>Type</a:t>
            </a:r>
            <a:r>
              <a:rPr lang="en-US" sz="2000" dirty="0">
                <a:latin typeface="+mj-lt"/>
              </a:rPr>
              <a:t>: Database Table</a:t>
            </a:r>
          </a:p>
          <a:p>
            <a:pPr>
              <a:buFont typeface="Arial" panose="020B0604020202020204" pitchFamily="34" charset="0"/>
              <a:buChar char="•"/>
            </a:pPr>
            <a:r>
              <a:rPr lang="en-US" sz="2000" b="1" dirty="0">
                <a:latin typeface="+mj-lt"/>
              </a:rPr>
              <a:t>Format</a:t>
            </a:r>
            <a:r>
              <a:rPr lang="en-US" sz="2000" dirty="0">
                <a:latin typeface="+mj-lt"/>
              </a:rPr>
              <a:t>: Each order is recorded as a row in the table with columns for Order ID, Customer ID, Item ID, Quantity, Price, Order Date, and Status.</a:t>
            </a:r>
          </a:p>
          <a:p>
            <a:pPr>
              <a:buFont typeface="Arial" panose="020B0604020202020204" pitchFamily="34" charset="0"/>
              <a:buChar char="•"/>
            </a:pPr>
            <a:r>
              <a:rPr lang="en-US" sz="2000" b="1" dirty="0">
                <a:latin typeface="+mj-lt"/>
              </a:rPr>
              <a:t>Usage</a:t>
            </a:r>
            <a:r>
              <a:rPr lang="en-US" sz="2000" dirty="0">
                <a:latin typeface="+mj-lt"/>
              </a:rPr>
              <a:t>: Used to retrieve and update order information during order processing, verification, and payment processes. Also used to generate reports for inventory management and sales analysis.</a:t>
            </a:r>
          </a:p>
          <a:p>
            <a:pPr>
              <a:buFont typeface="Arial" panose="020B0604020202020204" pitchFamily="34" charset="0"/>
              <a:buChar char="•"/>
            </a:pPr>
            <a:r>
              <a:rPr lang="en-US" sz="2000" b="1" dirty="0">
                <a:latin typeface="+mj-lt"/>
              </a:rPr>
              <a:t>Access</a:t>
            </a:r>
            <a:r>
              <a:rPr lang="en-US" sz="2000" dirty="0">
                <a:latin typeface="+mj-lt"/>
              </a:rPr>
              <a:t>: Accessed by the Order Management System processes such as 'Place Order,' 'Verify Order,' and 'Process Payment.' Only authorized personnel and system processes can modify this data.</a:t>
            </a:r>
          </a:p>
          <a:p>
            <a:endParaRPr lang="en-US" sz="2000" dirty="0">
              <a:latin typeface="+mj-lt"/>
            </a:endParaRPr>
          </a:p>
          <a:p>
            <a:r>
              <a:rPr lang="en-US" sz="2000" dirty="0">
                <a:latin typeface="+mj-lt"/>
              </a:rPr>
              <a:t>You would write a similar entry for whichever data store you select from your DFD. This description gives a clear understanding of the role and structure of the data within the system.</a:t>
            </a:r>
          </a:p>
        </p:txBody>
      </p:sp>
    </p:spTree>
    <p:extLst>
      <p:ext uri="{BB962C8B-B14F-4D97-AF65-F5344CB8AC3E}">
        <p14:creationId xmlns:p14="http://schemas.microsoft.com/office/powerpoint/2010/main" val="398720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45357" y="6263783"/>
            <a:ext cx="7556500"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lang="en-US" sz="2800" dirty="0">
                <a:latin typeface="+mj-lt"/>
              </a:rPr>
              <a:t>The diagram represents a more detailed Data Flow Diagram (DFD) that breaks down the processes involved in an order processing system. It is a </a:t>
            </a:r>
            <a:r>
              <a:rPr lang="en-US" sz="2800" b="1" dirty="0">
                <a:latin typeface="+mj-lt"/>
              </a:rPr>
              <a:t>Level 1 DFD</a:t>
            </a:r>
            <a:r>
              <a:rPr lang="en-US" sz="2800" dirty="0">
                <a:latin typeface="+mj-lt"/>
              </a:rPr>
              <a:t>, which decomposes the main process of an order system into subprocesses like "Place Order," "Order Verification," and "Process Payment."</a:t>
            </a:r>
            <a:endParaRPr kumimoji="0" lang="en-US" altLang="en-US" sz="2800" b="0" i="0" u="none" strike="noStrike" cap="none" normalizeH="0" baseline="0" dirty="0">
              <a:ln>
                <a:noFill/>
              </a:ln>
              <a:solidFill>
                <a:schemeClr val="tx1"/>
              </a:solidFill>
              <a:effectLst/>
              <a:latin typeface="+mj-lt"/>
            </a:endParaRP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243"/>
            <a:ext cx="7556500" cy="6217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96850" y="4178542"/>
            <a:ext cx="7556500" cy="6555641"/>
          </a:xfrm>
          <a:prstGeom prst="rect">
            <a:avLst/>
          </a:prstGeom>
          <a:noFill/>
        </p:spPr>
        <p:txBody>
          <a:bodyPr wrap="square">
            <a:spAutoFit/>
          </a:bodyPr>
          <a:lstStyle/>
          <a:p>
            <a:r>
              <a:rPr lang="en-US" sz="2800" b="1" dirty="0">
                <a:latin typeface="+mj-lt"/>
              </a:rPr>
              <a:t>Breakdown:</a:t>
            </a:r>
          </a:p>
          <a:p>
            <a:pPr>
              <a:buFont typeface="+mj-lt"/>
              <a:buAutoNum type="arabicPeriod"/>
            </a:pPr>
            <a:r>
              <a:rPr lang="en-US" sz="2800" b="1" dirty="0">
                <a:latin typeface="+mj-lt"/>
              </a:rPr>
              <a:t> Process 1.0: Place Order</a:t>
            </a:r>
            <a:endParaRPr lang="en-US" sz="2800" dirty="0">
              <a:latin typeface="+mj-lt"/>
            </a:endParaRPr>
          </a:p>
          <a:p>
            <a:pPr marL="914400" lvl="1" indent="-457200">
              <a:buFont typeface="Arial" panose="020B0604020202020204" pitchFamily="34" charset="0"/>
              <a:buChar char="•"/>
            </a:pPr>
            <a:r>
              <a:rPr lang="en-US" sz="2800" dirty="0">
                <a:latin typeface="+mj-lt"/>
              </a:rPr>
              <a:t>This subprocess handles receiving the order from the customer, creating a new order record, and sending order confirmation back to the customer.</a:t>
            </a:r>
          </a:p>
          <a:p>
            <a:pPr>
              <a:buFont typeface="+mj-lt"/>
              <a:buAutoNum type="arabicPeriod"/>
            </a:pPr>
            <a:r>
              <a:rPr lang="en-US" sz="2800" b="1" dirty="0">
                <a:latin typeface="+mj-lt"/>
              </a:rPr>
              <a:t> Process 2.0: Order Verification</a:t>
            </a:r>
            <a:endParaRPr lang="en-US" sz="2800" dirty="0">
              <a:latin typeface="+mj-lt"/>
            </a:endParaRPr>
          </a:p>
          <a:p>
            <a:pPr marL="914400" lvl="1" indent="-457200">
              <a:buFont typeface="Arial" panose="020B0604020202020204" pitchFamily="34" charset="0"/>
              <a:buChar char="•"/>
            </a:pPr>
            <a:r>
              <a:rPr lang="en-US" sz="2800" dirty="0">
                <a:latin typeface="+mj-lt"/>
              </a:rPr>
              <a:t>This subprocess verifies the order details, interacts with the warehouse to check order availability, and confirms the order.</a:t>
            </a:r>
          </a:p>
          <a:p>
            <a:pPr>
              <a:buFont typeface="+mj-lt"/>
              <a:buAutoNum type="arabicPeriod"/>
            </a:pPr>
            <a:r>
              <a:rPr lang="en-US" sz="2800" b="1" dirty="0">
                <a:latin typeface="+mj-lt"/>
              </a:rPr>
              <a:t> Process 3.0: Process Payment</a:t>
            </a:r>
            <a:endParaRPr lang="en-US" sz="2800" dirty="0">
              <a:latin typeface="+mj-lt"/>
            </a:endParaRPr>
          </a:p>
          <a:p>
            <a:pPr marL="914400" lvl="1" indent="-457200">
              <a:buFont typeface="Arial" panose="020B0604020202020204" pitchFamily="34" charset="0"/>
              <a:buChar char="•"/>
            </a:pPr>
            <a:r>
              <a:rPr lang="en-US" sz="2800" dirty="0">
                <a:latin typeface="+mj-lt"/>
              </a:rPr>
              <a:t>This subprocess handles the payment processing, interacts with the accounting department, and sends the payment information and invoice to the customer.</a:t>
            </a: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70" y="63057"/>
            <a:ext cx="5004359" cy="411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744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96850" y="4178542"/>
            <a:ext cx="7556500" cy="3903504"/>
          </a:xfrm>
          <a:prstGeom prst="rect">
            <a:avLst/>
          </a:prstGeom>
          <a:noFill/>
        </p:spPr>
        <p:txBody>
          <a:bodyPr wrap="square">
            <a:spAutoFit/>
          </a:bodyPr>
          <a:lstStyle/>
          <a:p>
            <a:pPr>
              <a:lnSpc>
                <a:spcPct val="150000"/>
              </a:lnSpc>
            </a:pPr>
            <a:r>
              <a:rPr lang="en-US" sz="2800" b="1" dirty="0">
                <a:latin typeface="+mj-lt"/>
              </a:rPr>
              <a:t>Determining the Level:</a:t>
            </a:r>
          </a:p>
          <a:p>
            <a:pPr marL="457200" indent="-457200">
              <a:lnSpc>
                <a:spcPct val="150000"/>
              </a:lnSpc>
              <a:buFont typeface="Arial" panose="020B0604020202020204" pitchFamily="34" charset="0"/>
              <a:buChar char="•"/>
            </a:pPr>
            <a:r>
              <a:rPr lang="en-US" sz="2800" b="1" dirty="0">
                <a:latin typeface="+mj-lt"/>
              </a:rPr>
              <a:t>Level 1 DFD</a:t>
            </a:r>
            <a:r>
              <a:rPr lang="en-US" sz="2800" dirty="0">
                <a:latin typeface="+mj-lt"/>
              </a:rPr>
              <a:t>: This diagram is a more detailed breakdown of a system, which is consistent with what you would expect in a Level 1 DFD. It decomposes the higher-level processes into more detailed steps.</a:t>
            </a: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70" y="63057"/>
            <a:ext cx="5004359" cy="411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411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0" y="4178542"/>
            <a:ext cx="7556500" cy="6109365"/>
          </a:xfrm>
          <a:prstGeom prst="rect">
            <a:avLst/>
          </a:prstGeom>
          <a:noFill/>
        </p:spPr>
        <p:txBody>
          <a:bodyPr wrap="square">
            <a:spAutoFit/>
          </a:bodyPr>
          <a:lstStyle/>
          <a:p>
            <a:pPr>
              <a:buFont typeface="+mj-lt"/>
              <a:buAutoNum type="arabicPeriod"/>
            </a:pPr>
            <a:r>
              <a:rPr lang="en-US" sz="2300" b="1" dirty="0">
                <a:latin typeface="+mj-lt"/>
              </a:rPr>
              <a:t> Level 0 DFD</a:t>
            </a:r>
            <a:r>
              <a:rPr lang="en-US" sz="2300" dirty="0">
                <a:latin typeface="+mj-lt"/>
              </a:rPr>
              <a:t>:</a:t>
            </a:r>
          </a:p>
          <a:p>
            <a:pPr marL="800100" lvl="1" indent="-342900">
              <a:buFont typeface="Arial" panose="020B0604020202020204" pitchFamily="34" charset="0"/>
              <a:buChar char="•"/>
            </a:pPr>
            <a:r>
              <a:rPr lang="en-US" sz="2300" dirty="0">
                <a:latin typeface="+mj-lt"/>
              </a:rPr>
              <a:t>The Level 0 DFD would consist of a single process (e.g., "Order System") interacting with the external entities (Customer, Warehouse, and Accounting Department) and would not be broken down into these specific subprocesses.</a:t>
            </a:r>
          </a:p>
          <a:p>
            <a:pPr>
              <a:buFont typeface="+mj-lt"/>
              <a:buAutoNum type="arabicPeriod"/>
            </a:pPr>
            <a:r>
              <a:rPr lang="en-US" sz="2300" b="1" dirty="0">
                <a:latin typeface="+mj-lt"/>
              </a:rPr>
              <a:t> Data Directories</a:t>
            </a:r>
            <a:r>
              <a:rPr lang="en-US" sz="2300" dirty="0">
                <a:latin typeface="+mj-lt"/>
              </a:rPr>
              <a:t>:</a:t>
            </a:r>
          </a:p>
          <a:p>
            <a:pPr marL="800100" lvl="1" indent="-342900">
              <a:buFont typeface="Arial" panose="020B0604020202020204" pitchFamily="34" charset="0"/>
              <a:buChar char="•"/>
            </a:pPr>
            <a:r>
              <a:rPr lang="en-US" sz="2300" dirty="0">
                <a:latin typeface="+mj-lt"/>
              </a:rPr>
              <a:t>The data directories for "Order data flow," "Payment data flow," and a selected data store would be written based on the context provided in the Level 0 DFD, detailing the contents and attributes of each data flow and data store.</a:t>
            </a:r>
          </a:p>
          <a:p>
            <a:r>
              <a:rPr lang="en-US" sz="2300" b="1" dirty="0">
                <a:latin typeface="+mj-lt"/>
              </a:rPr>
              <a:t>Conclusion:</a:t>
            </a:r>
          </a:p>
          <a:p>
            <a:pPr>
              <a:buFont typeface="Arial" panose="020B0604020202020204" pitchFamily="34" charset="0"/>
              <a:buChar char="•"/>
            </a:pPr>
            <a:r>
              <a:rPr lang="en-US" sz="2300" dirty="0">
                <a:latin typeface="+mj-lt"/>
              </a:rPr>
              <a:t>The diagram is a Level 1 DFD. For a Level 0 DFD, we should simplify this diagram by showing the entire order process as a single entity interacting with external entities without breaking it down into subprocesses.</a:t>
            </a: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70" y="63057"/>
            <a:ext cx="5004359" cy="411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880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8917826"/>
          </a:xfrm>
          <a:prstGeom prst="rect">
            <a:avLst/>
          </a:prstGeom>
          <a:noFill/>
        </p:spPr>
        <p:txBody>
          <a:bodyPr wrap="square">
            <a:spAutoFit/>
          </a:bodyPr>
          <a:lstStyle/>
          <a:p>
            <a:pPr algn="just"/>
            <a:r>
              <a:rPr lang="en-US" sz="2800" b="1" u="sng" dirty="0">
                <a:solidFill>
                  <a:srgbClr val="000000"/>
                </a:solidFill>
                <a:effectLst/>
                <a:highlight>
                  <a:srgbClr val="FFFFFF"/>
                </a:highlight>
                <a:uFill>
                  <a:solidFill>
                    <a:srgbClr val="000000"/>
                  </a:solidFill>
                </a:uFill>
                <a:latin typeface="+mj-lt"/>
                <a:ea typeface="Times New Roman" panose="02020603050405020304" pitchFamily="18" charset="0"/>
              </a:rPr>
              <a:t>Case Study 2 - Estate Agency</a:t>
            </a:r>
            <a:endParaRPr lang="en-US" sz="2800" dirty="0">
              <a:effectLst/>
              <a:highlight>
                <a:srgbClr val="FFFFFF"/>
              </a:highlight>
              <a:latin typeface="+mj-lt"/>
              <a:ea typeface="Times New Roman" panose="02020603050405020304" pitchFamily="18" charset="0"/>
            </a:endParaRPr>
          </a:p>
          <a:p>
            <a:pPr>
              <a:spcBef>
                <a:spcPts val="455"/>
              </a:spcBef>
              <a:tabLst>
                <a:tab pos="259080" algn="l"/>
              </a:tabLst>
            </a:pPr>
            <a:r>
              <a:rPr lang="en-US" sz="2800" dirty="0">
                <a:effectLst/>
                <a:latin typeface="+mj-lt"/>
                <a:ea typeface="Times New Roman" panose="02020603050405020304" pitchFamily="18" charset="0"/>
              </a:rPr>
              <a:t> </a:t>
            </a:r>
          </a:p>
          <a:p>
            <a:pPr algn="just">
              <a:lnSpc>
                <a:spcPct val="115000"/>
              </a:lnSpc>
              <a:tabLst>
                <a:tab pos="259080" algn="l"/>
                <a:tab pos="2070735" algn="l"/>
              </a:tabLst>
            </a:pPr>
            <a:r>
              <a:rPr lang="en-US" sz="2800" dirty="0">
                <a:effectLst/>
                <a:latin typeface="+mj-lt"/>
                <a:ea typeface="Times New Roman" panose="02020603050405020304" pitchFamily="18" charset="0"/>
              </a:rPr>
              <a:t>Clients wishing to put their property on the market visit the estate agent, who will take details of their house, flat or bungalow and enter them on a card which is filed according to the area, price range and type of property. Potential buyers complete a similar type of card which is filed by buyer name in an A4 binder. Weekly, the estate agent matches the potential buyer's requirements with the available properties and sends them the details of selected properties.</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Draw a context diagram</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Draw a level 0 DFD</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Draw a level 1 DFD for any selected from the level 0 DFD</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Write a data dictionary for any selected DFD element from above diagram</a:t>
            </a:r>
          </a:p>
        </p:txBody>
      </p:sp>
    </p:spTree>
    <p:extLst>
      <p:ext uri="{BB962C8B-B14F-4D97-AF65-F5344CB8AC3E}">
        <p14:creationId xmlns:p14="http://schemas.microsoft.com/office/powerpoint/2010/main" val="2117928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8279190"/>
          </a:xfrm>
          <a:prstGeom prst="rect">
            <a:avLst/>
          </a:prstGeom>
          <a:noFill/>
        </p:spPr>
        <p:txBody>
          <a:bodyPr wrap="square">
            <a:spAutoFit/>
          </a:bodyPr>
          <a:lstStyle/>
          <a:p>
            <a:r>
              <a:rPr lang="en-US" sz="2700" b="1" dirty="0">
                <a:latin typeface="+mj-lt"/>
              </a:rPr>
              <a:t>1. Draw a Context Diagram</a:t>
            </a:r>
          </a:p>
          <a:p>
            <a:r>
              <a:rPr lang="en-US" sz="2700" dirty="0">
                <a:latin typeface="+mj-lt"/>
              </a:rPr>
              <a:t>A context diagram provides an overview of the system by showing it as a single process and all external entities interacting with it.</a:t>
            </a:r>
          </a:p>
          <a:p>
            <a:r>
              <a:rPr lang="en-US" sz="2700" b="1" dirty="0">
                <a:latin typeface="+mj-lt"/>
              </a:rPr>
              <a:t>Entities:</a:t>
            </a:r>
            <a:endParaRPr lang="en-US" sz="2700" dirty="0">
              <a:latin typeface="+mj-lt"/>
            </a:endParaRPr>
          </a:p>
          <a:p>
            <a:pPr>
              <a:buFont typeface="Arial" panose="020B0604020202020204" pitchFamily="34" charset="0"/>
              <a:buChar char="•"/>
            </a:pPr>
            <a:r>
              <a:rPr lang="en-US" sz="2700" b="1" dirty="0">
                <a:latin typeface="+mj-lt"/>
              </a:rPr>
              <a:t> Clients</a:t>
            </a:r>
            <a:r>
              <a:rPr lang="en-US" sz="2700" dirty="0">
                <a:latin typeface="+mj-lt"/>
              </a:rPr>
              <a:t> (Sellers): Provide property details.</a:t>
            </a:r>
          </a:p>
          <a:p>
            <a:pPr>
              <a:buFont typeface="Arial" panose="020B0604020202020204" pitchFamily="34" charset="0"/>
              <a:buChar char="•"/>
            </a:pPr>
            <a:r>
              <a:rPr lang="en-US" sz="2700" b="1" dirty="0">
                <a:latin typeface="+mj-lt"/>
              </a:rPr>
              <a:t>Potential Buyers</a:t>
            </a:r>
            <a:r>
              <a:rPr lang="en-US" sz="2700" dirty="0">
                <a:latin typeface="+mj-lt"/>
              </a:rPr>
              <a:t>: Provide their requirements for properties.</a:t>
            </a:r>
          </a:p>
          <a:p>
            <a:pPr>
              <a:buFont typeface="Arial" panose="020B0604020202020204" pitchFamily="34" charset="0"/>
              <a:buChar char="•"/>
            </a:pPr>
            <a:r>
              <a:rPr lang="en-US" sz="2700" b="1" dirty="0">
                <a:latin typeface="+mj-lt"/>
              </a:rPr>
              <a:t>Estate Agency System</a:t>
            </a:r>
            <a:r>
              <a:rPr lang="en-US" sz="2700" dirty="0">
                <a:latin typeface="+mj-lt"/>
              </a:rPr>
              <a:t>: Matches potential buyers with available properties and sends property details to the buyers.</a:t>
            </a:r>
          </a:p>
          <a:p>
            <a:r>
              <a:rPr lang="en-US" sz="2700" b="1" dirty="0">
                <a:latin typeface="+mj-lt"/>
              </a:rPr>
              <a:t>Data Flows:</a:t>
            </a:r>
            <a:endParaRPr lang="en-US" sz="2700" dirty="0">
              <a:latin typeface="+mj-lt"/>
            </a:endParaRPr>
          </a:p>
          <a:p>
            <a:pPr>
              <a:buFont typeface="Arial" panose="020B0604020202020204" pitchFamily="34" charset="0"/>
              <a:buChar char="•"/>
            </a:pPr>
            <a:r>
              <a:rPr lang="en-US" sz="2700" b="1" dirty="0">
                <a:latin typeface="+mj-lt"/>
              </a:rPr>
              <a:t>Property Details</a:t>
            </a:r>
            <a:r>
              <a:rPr lang="en-US" sz="2700" dirty="0">
                <a:latin typeface="+mj-lt"/>
              </a:rPr>
              <a:t>: From Clients to Estate Agency.</a:t>
            </a:r>
          </a:p>
          <a:p>
            <a:pPr>
              <a:buFont typeface="Arial" panose="020B0604020202020204" pitchFamily="34" charset="0"/>
              <a:buChar char="•"/>
            </a:pPr>
            <a:r>
              <a:rPr lang="en-US" sz="2700" b="1" dirty="0">
                <a:latin typeface="+mj-lt"/>
              </a:rPr>
              <a:t>Buyer Requirements</a:t>
            </a:r>
            <a:r>
              <a:rPr lang="en-US" sz="2700" dirty="0">
                <a:latin typeface="+mj-lt"/>
              </a:rPr>
              <a:t>: From Potential Buyers to Estate Agency.</a:t>
            </a:r>
          </a:p>
          <a:p>
            <a:pPr>
              <a:buFont typeface="Arial" panose="020B0604020202020204" pitchFamily="34" charset="0"/>
              <a:buChar char="•"/>
            </a:pPr>
            <a:r>
              <a:rPr lang="en-US" sz="2700" b="1" dirty="0">
                <a:latin typeface="+mj-lt"/>
              </a:rPr>
              <a:t>Property Matches</a:t>
            </a:r>
            <a:r>
              <a:rPr lang="en-US" sz="2700" dirty="0">
                <a:latin typeface="+mj-lt"/>
              </a:rPr>
              <a:t>: From Estate Agency to Potential Buyers.</a:t>
            </a:r>
          </a:p>
          <a:p>
            <a:r>
              <a:rPr lang="en-US" sz="2700" dirty="0">
                <a:highlight>
                  <a:srgbClr val="FFFF00"/>
                </a:highlight>
                <a:latin typeface="+mj-lt"/>
              </a:rPr>
              <a:t>Please complete this DFD and send it to Fkeivanian@my.holmes.edu.au</a:t>
            </a:r>
          </a:p>
        </p:txBody>
      </p:sp>
      <p:sp>
        <p:nvSpPr>
          <p:cNvPr id="6" name="Rectangle: Rounded Corners 5">
            <a:extLst>
              <a:ext uri="{FF2B5EF4-FFF2-40B4-BE49-F238E27FC236}">
                <a16:creationId xmlns:a16="http://schemas.microsoft.com/office/drawing/2014/main" id="{B0A874E6-AF90-8483-EAAA-B0FC60A02902}"/>
              </a:ext>
            </a:extLst>
          </p:cNvPr>
          <p:cNvSpPr/>
          <p:nvPr/>
        </p:nvSpPr>
        <p:spPr>
          <a:xfrm>
            <a:off x="273050" y="8014315"/>
            <a:ext cx="1371600"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Clients</a:t>
            </a:r>
          </a:p>
        </p:txBody>
      </p:sp>
      <p:sp>
        <p:nvSpPr>
          <p:cNvPr id="14" name="Rectangle: Rounded Corners 13">
            <a:extLst>
              <a:ext uri="{FF2B5EF4-FFF2-40B4-BE49-F238E27FC236}">
                <a16:creationId xmlns:a16="http://schemas.microsoft.com/office/drawing/2014/main" id="{78D5E359-3103-9989-BEFE-BDEA456AABEC}"/>
              </a:ext>
            </a:extLst>
          </p:cNvPr>
          <p:cNvSpPr/>
          <p:nvPr/>
        </p:nvSpPr>
        <p:spPr>
          <a:xfrm>
            <a:off x="3016250" y="9525000"/>
            <a:ext cx="1371600"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Estate Agency System</a:t>
            </a:r>
          </a:p>
        </p:txBody>
      </p:sp>
      <p:sp>
        <p:nvSpPr>
          <p:cNvPr id="15" name="Rectangle: Rounded Corners 14">
            <a:extLst>
              <a:ext uri="{FF2B5EF4-FFF2-40B4-BE49-F238E27FC236}">
                <a16:creationId xmlns:a16="http://schemas.microsoft.com/office/drawing/2014/main" id="{23CF9936-0E53-7713-BDA7-E21B4F53C4B3}"/>
              </a:ext>
            </a:extLst>
          </p:cNvPr>
          <p:cNvSpPr/>
          <p:nvPr/>
        </p:nvSpPr>
        <p:spPr>
          <a:xfrm>
            <a:off x="5073650" y="8029059"/>
            <a:ext cx="1371600"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Potential Buyers</a:t>
            </a:r>
          </a:p>
        </p:txBody>
      </p:sp>
    </p:spTree>
    <p:extLst>
      <p:ext uri="{BB962C8B-B14F-4D97-AF65-F5344CB8AC3E}">
        <p14:creationId xmlns:p14="http://schemas.microsoft.com/office/powerpoint/2010/main" val="114917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470616-753F-36C9-C589-E6F10D72FACE}"/>
              </a:ext>
            </a:extLst>
          </p:cNvPr>
          <p:cNvPicPr>
            <a:picLocks noChangeAspect="1"/>
          </p:cNvPicPr>
          <p:nvPr/>
        </p:nvPicPr>
        <p:blipFill rotWithShape="1">
          <a:blip r:embed="rId2"/>
          <a:srcRect b="5182"/>
          <a:stretch/>
        </p:blipFill>
        <p:spPr>
          <a:xfrm>
            <a:off x="0" y="1689100"/>
            <a:ext cx="7556500" cy="4030266"/>
          </a:xfrm>
          <a:prstGeom prst="rect">
            <a:avLst/>
          </a:prstGeom>
        </p:spPr>
      </p:pic>
    </p:spTree>
    <p:extLst>
      <p:ext uri="{BB962C8B-B14F-4D97-AF65-F5344CB8AC3E}">
        <p14:creationId xmlns:p14="http://schemas.microsoft.com/office/powerpoint/2010/main" val="544926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903504"/>
          </a:xfrm>
          <a:prstGeom prst="rect">
            <a:avLst/>
          </a:prstGeom>
          <a:noFill/>
        </p:spPr>
        <p:txBody>
          <a:bodyPr wrap="square">
            <a:spAutoFit/>
          </a:bodyPr>
          <a:lstStyle/>
          <a:p>
            <a:pPr lvl="0" rtl="0">
              <a:lnSpc>
                <a:spcPct val="150000"/>
              </a:lnSpc>
            </a:pPr>
            <a:r>
              <a:rPr lang="en-US" sz="2800" dirty="0">
                <a:latin typeface="+mj-lt"/>
              </a:rPr>
              <a:t>1. Decompose the above system into processes and develop level 0 DFD diagram.</a:t>
            </a:r>
          </a:p>
          <a:p>
            <a:pPr lvl="0">
              <a:lnSpc>
                <a:spcPct val="150000"/>
              </a:lnSpc>
            </a:pPr>
            <a:r>
              <a:rPr lang="en-US" sz="2800" dirty="0">
                <a:latin typeface="+mj-lt"/>
              </a:rPr>
              <a:t>2. Write data directories for the following:</a:t>
            </a:r>
          </a:p>
          <a:p>
            <a:pPr marL="514350" lvl="1" indent="-514350">
              <a:lnSpc>
                <a:spcPct val="150000"/>
              </a:lnSpc>
              <a:buFont typeface="+mj-lt"/>
              <a:buAutoNum type="alphaLcParenR"/>
            </a:pPr>
            <a:r>
              <a:rPr lang="en-US" sz="2800" dirty="0">
                <a:latin typeface="+mj-lt"/>
              </a:rPr>
              <a:t>Order data flow</a:t>
            </a:r>
          </a:p>
          <a:p>
            <a:pPr marL="514350" lvl="1" indent="-514350">
              <a:lnSpc>
                <a:spcPct val="150000"/>
              </a:lnSpc>
              <a:buFont typeface="+mj-lt"/>
              <a:buAutoNum type="alphaLcParenR"/>
            </a:pPr>
            <a:r>
              <a:rPr lang="en-US" sz="2800" dirty="0">
                <a:latin typeface="+mj-lt"/>
              </a:rPr>
              <a:t>Payment data flow</a:t>
            </a:r>
          </a:p>
          <a:p>
            <a:pPr marL="514350" lvl="1" indent="-514350">
              <a:lnSpc>
                <a:spcPct val="150000"/>
              </a:lnSpc>
              <a:buFont typeface="+mj-lt"/>
              <a:buAutoNum type="alphaLcParenR"/>
            </a:pPr>
            <a:r>
              <a:rPr lang="en-US" sz="2800" dirty="0">
                <a:latin typeface="+mj-lt"/>
              </a:rPr>
              <a:t>Any selected data store from your level 0 DFD</a:t>
            </a:r>
          </a:p>
        </p:txBody>
      </p:sp>
      <p:sp>
        <p:nvSpPr>
          <p:cNvPr id="13" name="object 11">
            <a:extLst>
              <a:ext uri="{FF2B5EF4-FFF2-40B4-BE49-F238E27FC236}">
                <a16:creationId xmlns:a16="http://schemas.microsoft.com/office/drawing/2014/main" id="{DBC7264E-80B5-F95E-00DB-4C752D668ABD}"/>
              </a:ext>
            </a:extLst>
          </p:cNvPr>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5 – Tutor Dr. Farshid Keivanian</a:t>
            </a:r>
            <a:endParaRPr sz="2200" dirty="0">
              <a:latin typeface="Arial"/>
              <a:cs typeface="Arial"/>
            </a:endParaRPr>
          </a:p>
        </p:txBody>
      </p:sp>
    </p:spTree>
    <p:extLst>
      <p:ext uri="{BB962C8B-B14F-4D97-AF65-F5344CB8AC3E}">
        <p14:creationId xmlns:p14="http://schemas.microsoft.com/office/powerpoint/2010/main" val="68175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F937612-AD51-CBF1-3948-4D4B4BB33C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050" y="0"/>
            <a:ext cx="7010400" cy="7084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512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523220"/>
          </a:xfrm>
          <a:prstGeom prst="rect">
            <a:avLst/>
          </a:prstGeom>
          <a:noFill/>
        </p:spPr>
        <p:txBody>
          <a:bodyPr wrap="square">
            <a:spAutoFit/>
          </a:bodyPr>
          <a:lstStyle/>
          <a:p>
            <a:r>
              <a:rPr lang="en-US" sz="2800" b="1" dirty="0">
                <a:latin typeface="+mj-lt"/>
              </a:rPr>
              <a:t>Context Diagram</a:t>
            </a:r>
            <a:endParaRPr lang="en-US" sz="2800" dirty="0">
              <a:latin typeface="+mj-lt"/>
            </a:endParaRPr>
          </a:p>
        </p:txBody>
      </p:sp>
      <p:sp>
        <p:nvSpPr>
          <p:cNvPr id="4" name="AutoShape 4" descr="Output image">
            <a:extLst>
              <a:ext uri="{FF2B5EF4-FFF2-40B4-BE49-F238E27FC236}">
                <a16:creationId xmlns:a16="http://schemas.microsoft.com/office/drawing/2014/main" id="{F3D69DAC-D965-0352-4003-26027FB77CCF}"/>
              </a:ext>
            </a:extLst>
          </p:cNvPr>
          <p:cNvSpPr>
            <a:spLocks noChangeAspect="1" noChangeArrowheads="1"/>
          </p:cNvSpPr>
          <p:nvPr/>
        </p:nvSpPr>
        <p:spPr bwMode="auto">
          <a:xfrm>
            <a:off x="3625850" y="5194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TextBox 10">
            <a:extLst>
              <a:ext uri="{FF2B5EF4-FFF2-40B4-BE49-F238E27FC236}">
                <a16:creationId xmlns:a16="http://schemas.microsoft.com/office/drawing/2014/main" id="{D17986F3-93CD-7B70-A665-04BCADFC24DE}"/>
              </a:ext>
            </a:extLst>
          </p:cNvPr>
          <p:cNvSpPr txBox="1"/>
          <p:nvPr/>
        </p:nvSpPr>
        <p:spPr>
          <a:xfrm>
            <a:off x="-35467" y="599110"/>
            <a:ext cx="7552872" cy="4832092"/>
          </a:xfrm>
          <a:prstGeom prst="rect">
            <a:avLst/>
          </a:prstGeom>
          <a:noFill/>
        </p:spPr>
        <p:txBody>
          <a:bodyPr wrap="square">
            <a:spAutoFit/>
          </a:bodyPr>
          <a:lstStyle/>
          <a:p>
            <a:r>
              <a:rPr lang="en-US" sz="2200" dirty="0">
                <a:latin typeface="+mj-lt"/>
              </a:rPr>
              <a:t>Here is the context diagram for the Estate Agency case study based on the context and level 0 data flow diagrams (DFDs). This visual representation shows the step-by-step process:</a:t>
            </a:r>
          </a:p>
          <a:p>
            <a:pPr>
              <a:buFont typeface="+mj-lt"/>
              <a:buAutoNum type="arabicPeriod"/>
            </a:pPr>
            <a:r>
              <a:rPr lang="en-US" sz="2200" b="1" dirty="0">
                <a:latin typeface="+mj-lt"/>
              </a:rPr>
              <a:t>Receive Property Details</a:t>
            </a:r>
            <a:r>
              <a:rPr lang="en-US" sz="2200" dirty="0">
                <a:latin typeface="+mj-lt"/>
              </a:rPr>
              <a:t>: The system receives property details from clients.</a:t>
            </a:r>
          </a:p>
          <a:p>
            <a:pPr>
              <a:buFont typeface="+mj-lt"/>
              <a:buAutoNum type="arabicPeriod"/>
            </a:pPr>
            <a:r>
              <a:rPr lang="en-US" sz="2200" b="1" dirty="0">
                <a:latin typeface="+mj-lt"/>
              </a:rPr>
              <a:t>Receive Buyer Requirements</a:t>
            </a:r>
            <a:r>
              <a:rPr lang="en-US" sz="2200" dirty="0">
                <a:latin typeface="+mj-lt"/>
              </a:rPr>
              <a:t>: The system receives buyer requirements from potential buyers.</a:t>
            </a:r>
          </a:p>
          <a:p>
            <a:pPr>
              <a:buFont typeface="+mj-lt"/>
              <a:buAutoNum type="arabicPeriod"/>
            </a:pPr>
            <a:r>
              <a:rPr lang="en-US" sz="2200" b="1" dirty="0">
                <a:latin typeface="+mj-lt"/>
              </a:rPr>
              <a:t>Match Properties</a:t>
            </a:r>
            <a:r>
              <a:rPr lang="en-US" sz="2200" dirty="0">
                <a:latin typeface="+mj-lt"/>
              </a:rPr>
              <a:t>: The system matches the properties with the buyer requirements.</a:t>
            </a:r>
          </a:p>
          <a:p>
            <a:pPr>
              <a:buFont typeface="+mj-lt"/>
              <a:buAutoNum type="arabicPeriod"/>
            </a:pPr>
            <a:r>
              <a:rPr lang="en-US" sz="2200" b="1" dirty="0">
                <a:latin typeface="+mj-lt"/>
              </a:rPr>
              <a:t>Send Property Details</a:t>
            </a:r>
            <a:r>
              <a:rPr lang="en-US" sz="2200" dirty="0">
                <a:latin typeface="+mj-lt"/>
              </a:rPr>
              <a:t>: The system sends the matched property details to the potential buyers.</a:t>
            </a:r>
          </a:p>
          <a:p>
            <a:r>
              <a:rPr lang="en-US" sz="2200" dirty="0">
                <a:latin typeface="+mj-lt"/>
              </a:rPr>
              <a:t>The flowchart also includes the data stores for property and buyer details, illustrating the interaction between these elements within the system.</a:t>
            </a:r>
          </a:p>
        </p:txBody>
      </p:sp>
    </p:spTree>
    <p:extLst>
      <p:ext uri="{BB962C8B-B14F-4D97-AF65-F5344CB8AC3E}">
        <p14:creationId xmlns:p14="http://schemas.microsoft.com/office/powerpoint/2010/main" val="2313567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6555641"/>
          </a:xfrm>
          <a:prstGeom prst="rect">
            <a:avLst/>
          </a:prstGeom>
          <a:noFill/>
        </p:spPr>
        <p:txBody>
          <a:bodyPr wrap="square">
            <a:spAutoFit/>
          </a:bodyPr>
          <a:lstStyle/>
          <a:p>
            <a:r>
              <a:rPr lang="en-US" sz="2800" b="1" dirty="0">
                <a:latin typeface="+mj-lt"/>
              </a:rPr>
              <a:t>2. Draw a Level 0 DFD</a:t>
            </a:r>
          </a:p>
          <a:p>
            <a:r>
              <a:rPr lang="en-US" sz="2800" dirty="0">
                <a:latin typeface="+mj-lt"/>
              </a:rPr>
              <a:t>A Level 0 DFD shows the main processes within the system.</a:t>
            </a:r>
          </a:p>
          <a:p>
            <a:r>
              <a:rPr lang="en-US" sz="2800" b="1" dirty="0">
                <a:latin typeface="+mj-lt"/>
              </a:rPr>
              <a:t>Processes:</a:t>
            </a:r>
            <a:endParaRPr lang="en-US" sz="2800" dirty="0">
              <a:latin typeface="+mj-lt"/>
            </a:endParaRPr>
          </a:p>
          <a:p>
            <a:pPr>
              <a:buFont typeface="+mj-lt"/>
              <a:buAutoNum type="arabicPeriod"/>
            </a:pPr>
            <a:r>
              <a:rPr lang="en-US" sz="2800" b="1" dirty="0">
                <a:latin typeface="+mj-lt"/>
              </a:rPr>
              <a:t>Receive Property Details</a:t>
            </a:r>
            <a:r>
              <a:rPr lang="en-US" sz="2800" dirty="0">
                <a:latin typeface="+mj-lt"/>
              </a:rPr>
              <a:t>: Takes property information from clients.</a:t>
            </a:r>
          </a:p>
          <a:p>
            <a:pPr>
              <a:buFont typeface="+mj-lt"/>
              <a:buAutoNum type="arabicPeriod"/>
            </a:pPr>
            <a:r>
              <a:rPr lang="en-US" sz="2800" b="1" dirty="0">
                <a:latin typeface="+mj-lt"/>
              </a:rPr>
              <a:t>Receive Buyer Requirements</a:t>
            </a:r>
            <a:r>
              <a:rPr lang="en-US" sz="2800" dirty="0">
                <a:latin typeface="+mj-lt"/>
              </a:rPr>
              <a:t>: Takes requirements from potential buyers.</a:t>
            </a:r>
          </a:p>
          <a:p>
            <a:pPr>
              <a:buFont typeface="+mj-lt"/>
              <a:buAutoNum type="arabicPeriod"/>
            </a:pPr>
            <a:r>
              <a:rPr lang="en-US" sz="2800" b="1" dirty="0">
                <a:latin typeface="+mj-lt"/>
              </a:rPr>
              <a:t>Match Properties</a:t>
            </a:r>
            <a:r>
              <a:rPr lang="en-US" sz="2800" dirty="0">
                <a:latin typeface="+mj-lt"/>
              </a:rPr>
              <a:t>: Matches properties with buyer requirements.</a:t>
            </a:r>
          </a:p>
          <a:p>
            <a:pPr>
              <a:buFont typeface="+mj-lt"/>
              <a:buAutoNum type="arabicPeriod"/>
            </a:pPr>
            <a:r>
              <a:rPr lang="en-US" sz="2800" b="1" dirty="0">
                <a:latin typeface="+mj-lt"/>
              </a:rPr>
              <a:t>Send Property Details</a:t>
            </a:r>
            <a:r>
              <a:rPr lang="en-US" sz="2800" dirty="0">
                <a:latin typeface="+mj-lt"/>
              </a:rPr>
              <a:t>: Sends matched property details to potential buyers.</a:t>
            </a:r>
          </a:p>
          <a:p>
            <a:r>
              <a:rPr lang="en-US" sz="2800" b="1" dirty="0">
                <a:latin typeface="+mj-lt"/>
              </a:rPr>
              <a:t>Data Stores:</a:t>
            </a:r>
            <a:endParaRPr lang="en-US" sz="2800" dirty="0">
              <a:latin typeface="+mj-lt"/>
            </a:endParaRPr>
          </a:p>
          <a:p>
            <a:pPr>
              <a:buFont typeface="Arial" panose="020B0604020202020204" pitchFamily="34" charset="0"/>
              <a:buChar char="•"/>
            </a:pPr>
            <a:r>
              <a:rPr lang="en-US" sz="2800" b="1" dirty="0">
                <a:latin typeface="+mj-lt"/>
              </a:rPr>
              <a:t>Property Card File</a:t>
            </a:r>
            <a:r>
              <a:rPr lang="en-US" sz="2800" dirty="0">
                <a:latin typeface="+mj-lt"/>
              </a:rPr>
              <a:t>: Stores property details.</a:t>
            </a:r>
          </a:p>
          <a:p>
            <a:pPr>
              <a:buFont typeface="Arial" panose="020B0604020202020204" pitchFamily="34" charset="0"/>
              <a:buChar char="•"/>
            </a:pPr>
            <a:r>
              <a:rPr lang="en-US" sz="2800" b="1" dirty="0">
                <a:latin typeface="+mj-lt"/>
              </a:rPr>
              <a:t>Buyer Card File</a:t>
            </a:r>
            <a:r>
              <a:rPr lang="en-US" sz="2800" dirty="0">
                <a:latin typeface="+mj-lt"/>
              </a:rPr>
              <a:t>: Stores buyer requirements.</a:t>
            </a:r>
          </a:p>
        </p:txBody>
      </p:sp>
    </p:spTree>
    <p:extLst>
      <p:ext uri="{BB962C8B-B14F-4D97-AF65-F5344CB8AC3E}">
        <p14:creationId xmlns:p14="http://schemas.microsoft.com/office/powerpoint/2010/main" val="3689163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523220"/>
          </a:xfrm>
          <a:prstGeom prst="rect">
            <a:avLst/>
          </a:prstGeom>
          <a:noFill/>
        </p:spPr>
        <p:txBody>
          <a:bodyPr wrap="square">
            <a:spAutoFit/>
          </a:bodyPr>
          <a:lstStyle/>
          <a:p>
            <a:r>
              <a:rPr lang="en-US" sz="2800" b="1" dirty="0">
                <a:latin typeface="+mj-lt"/>
              </a:rPr>
              <a:t>Level 0 DFD</a:t>
            </a:r>
          </a:p>
        </p:txBody>
      </p:sp>
      <p:pic>
        <p:nvPicPr>
          <p:cNvPr id="3" name="Picture 2">
            <a:extLst>
              <a:ext uri="{FF2B5EF4-FFF2-40B4-BE49-F238E27FC236}">
                <a16:creationId xmlns:a16="http://schemas.microsoft.com/office/drawing/2014/main" id="{AB85A23F-8046-0D34-806A-B89ED74B61DB}"/>
              </a:ext>
            </a:extLst>
          </p:cNvPr>
          <p:cNvPicPr>
            <a:picLocks noChangeAspect="1"/>
          </p:cNvPicPr>
          <p:nvPr/>
        </p:nvPicPr>
        <p:blipFill rotWithShape="1">
          <a:blip r:embed="rId2"/>
          <a:srcRect l="40924" t="57171" r="31849" b="28488"/>
          <a:stretch/>
        </p:blipFill>
        <p:spPr>
          <a:xfrm>
            <a:off x="177800" y="523220"/>
            <a:ext cx="7200900" cy="2133600"/>
          </a:xfrm>
          <a:prstGeom prst="rect">
            <a:avLst/>
          </a:prstGeom>
        </p:spPr>
      </p:pic>
      <p:sp>
        <p:nvSpPr>
          <p:cNvPr id="4" name="TextBox 3">
            <a:extLst>
              <a:ext uri="{FF2B5EF4-FFF2-40B4-BE49-F238E27FC236}">
                <a16:creationId xmlns:a16="http://schemas.microsoft.com/office/drawing/2014/main" id="{5BA836BA-3D6F-B7A2-DFE4-E564E99EE70C}"/>
              </a:ext>
            </a:extLst>
          </p:cNvPr>
          <p:cNvSpPr txBox="1"/>
          <p:nvPr/>
        </p:nvSpPr>
        <p:spPr>
          <a:xfrm>
            <a:off x="157201" y="2755900"/>
            <a:ext cx="7556500" cy="5693866"/>
          </a:xfrm>
          <a:prstGeom prst="rect">
            <a:avLst/>
          </a:prstGeom>
          <a:noFill/>
        </p:spPr>
        <p:txBody>
          <a:bodyPr wrap="square">
            <a:spAutoFit/>
          </a:bodyPr>
          <a:lstStyle/>
          <a:p>
            <a:pPr>
              <a:buFont typeface="+mj-lt"/>
              <a:buAutoNum type="arabicPeriod"/>
            </a:pPr>
            <a:r>
              <a:rPr lang="en-US" sz="2800" b="1" dirty="0">
                <a:latin typeface="+mj-lt"/>
              </a:rPr>
              <a:t> Receive Property Details</a:t>
            </a:r>
            <a:r>
              <a:rPr lang="en-US" sz="2800" dirty="0">
                <a:latin typeface="+mj-lt"/>
              </a:rPr>
              <a:t>: The system receives property details from clients.</a:t>
            </a:r>
          </a:p>
          <a:p>
            <a:pPr>
              <a:buFont typeface="+mj-lt"/>
              <a:buAutoNum type="arabicPeriod"/>
            </a:pPr>
            <a:r>
              <a:rPr lang="en-US" sz="2800" b="1" dirty="0">
                <a:latin typeface="+mj-lt"/>
              </a:rPr>
              <a:t> Receive Buyer Requirements</a:t>
            </a:r>
            <a:r>
              <a:rPr lang="en-US" sz="2800" dirty="0">
                <a:latin typeface="+mj-lt"/>
              </a:rPr>
              <a:t>: The system receives buyer requirements from potential buyers.</a:t>
            </a:r>
          </a:p>
          <a:p>
            <a:pPr>
              <a:buFont typeface="+mj-lt"/>
              <a:buAutoNum type="arabicPeriod"/>
            </a:pPr>
            <a:r>
              <a:rPr lang="en-US" sz="2800" b="1" dirty="0">
                <a:latin typeface="+mj-lt"/>
              </a:rPr>
              <a:t> Match Properties</a:t>
            </a:r>
            <a:r>
              <a:rPr lang="en-US" sz="2800" dirty="0">
                <a:latin typeface="+mj-lt"/>
              </a:rPr>
              <a:t>: The system matches the properties with the buyer requirements.</a:t>
            </a:r>
          </a:p>
          <a:p>
            <a:pPr>
              <a:buFont typeface="+mj-lt"/>
              <a:buAutoNum type="arabicPeriod"/>
            </a:pPr>
            <a:r>
              <a:rPr lang="en-US" sz="2800" b="1" dirty="0">
                <a:latin typeface="+mj-lt"/>
              </a:rPr>
              <a:t> Send Property Details</a:t>
            </a:r>
            <a:r>
              <a:rPr lang="en-US" sz="2800" dirty="0">
                <a:latin typeface="+mj-lt"/>
              </a:rPr>
              <a:t>: The system sends the matched property details to the potential buyers.</a:t>
            </a:r>
          </a:p>
          <a:p>
            <a:r>
              <a:rPr lang="en-US" sz="2800" dirty="0">
                <a:latin typeface="+mj-lt"/>
              </a:rPr>
              <a:t>The flowchart also includes the data stores for property and buyer details, illustrating the interaction between these elements within the system.</a:t>
            </a:r>
          </a:p>
        </p:txBody>
      </p:sp>
    </p:spTree>
    <p:extLst>
      <p:ext uri="{BB962C8B-B14F-4D97-AF65-F5344CB8AC3E}">
        <p14:creationId xmlns:p14="http://schemas.microsoft.com/office/powerpoint/2010/main" val="3971751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6555641"/>
          </a:xfrm>
          <a:prstGeom prst="rect">
            <a:avLst/>
          </a:prstGeom>
          <a:noFill/>
        </p:spPr>
        <p:txBody>
          <a:bodyPr wrap="square">
            <a:spAutoFit/>
          </a:bodyPr>
          <a:lstStyle/>
          <a:p>
            <a:r>
              <a:rPr lang="en-US" sz="2800" b="1" dirty="0">
                <a:latin typeface="+mj-lt"/>
              </a:rPr>
              <a:t>3. Draw a Level 1 DFD for a Selected Process</a:t>
            </a:r>
          </a:p>
          <a:p>
            <a:r>
              <a:rPr lang="en-US" sz="2800" dirty="0">
                <a:latin typeface="+mj-lt"/>
              </a:rPr>
              <a:t>Let’s select </a:t>
            </a:r>
            <a:r>
              <a:rPr lang="en-US" sz="2800" b="1" dirty="0">
                <a:latin typeface="+mj-lt"/>
              </a:rPr>
              <a:t>"3.0 Match Properties"</a:t>
            </a:r>
            <a:r>
              <a:rPr lang="en-US" sz="2800" dirty="0">
                <a:latin typeface="+mj-lt"/>
              </a:rPr>
              <a:t> for a Level 1 DFD.</a:t>
            </a:r>
          </a:p>
          <a:p>
            <a:r>
              <a:rPr lang="en-US" sz="2800" b="1" dirty="0">
                <a:latin typeface="+mj-lt"/>
              </a:rPr>
              <a:t>Processes:</a:t>
            </a:r>
            <a:endParaRPr lang="en-US" sz="2800" dirty="0">
              <a:latin typeface="+mj-lt"/>
            </a:endParaRPr>
          </a:p>
          <a:p>
            <a:pPr>
              <a:buFont typeface="+mj-lt"/>
              <a:buAutoNum type="arabicPeriod"/>
            </a:pPr>
            <a:r>
              <a:rPr lang="en-US" sz="2800" b="1" dirty="0">
                <a:latin typeface="+mj-lt"/>
              </a:rPr>
              <a:t> Retrieve Property Data</a:t>
            </a:r>
            <a:r>
              <a:rPr lang="en-US" sz="2800" dirty="0">
                <a:latin typeface="+mj-lt"/>
              </a:rPr>
              <a:t>: Fetches property data from the Property Card File.</a:t>
            </a:r>
          </a:p>
          <a:p>
            <a:pPr>
              <a:buFont typeface="+mj-lt"/>
              <a:buAutoNum type="arabicPeriod"/>
            </a:pPr>
            <a:r>
              <a:rPr lang="en-US" sz="2800" b="1" dirty="0">
                <a:latin typeface="+mj-lt"/>
              </a:rPr>
              <a:t> Retrieve Buyer Data</a:t>
            </a:r>
            <a:r>
              <a:rPr lang="en-US" sz="2800" dirty="0">
                <a:latin typeface="+mj-lt"/>
              </a:rPr>
              <a:t>: Fetches buyer data from the Buyer Card File.</a:t>
            </a:r>
          </a:p>
          <a:p>
            <a:pPr>
              <a:buFont typeface="+mj-lt"/>
              <a:buAutoNum type="arabicPeriod"/>
            </a:pPr>
            <a:r>
              <a:rPr lang="en-US" sz="2800" b="1" dirty="0">
                <a:latin typeface="+mj-lt"/>
              </a:rPr>
              <a:t> Compare Requirements</a:t>
            </a:r>
            <a:r>
              <a:rPr lang="en-US" sz="2800" dirty="0">
                <a:latin typeface="+mj-lt"/>
              </a:rPr>
              <a:t>: Matches buyer requirements with property details.</a:t>
            </a:r>
          </a:p>
          <a:p>
            <a:pPr>
              <a:buFont typeface="+mj-lt"/>
              <a:buAutoNum type="arabicPeriod"/>
            </a:pPr>
            <a:r>
              <a:rPr lang="en-US" sz="2800" b="1" dirty="0">
                <a:latin typeface="+mj-lt"/>
              </a:rPr>
              <a:t> Generate Match List</a:t>
            </a:r>
            <a:r>
              <a:rPr lang="en-US" sz="2800" dirty="0">
                <a:latin typeface="+mj-lt"/>
              </a:rPr>
              <a:t>: Creates a list of matched properties.</a:t>
            </a:r>
          </a:p>
          <a:p>
            <a:r>
              <a:rPr lang="en-US" sz="2800" b="1" dirty="0">
                <a:latin typeface="+mj-lt"/>
              </a:rPr>
              <a:t>Data Stores:</a:t>
            </a:r>
            <a:endParaRPr lang="en-US" sz="2800" dirty="0">
              <a:latin typeface="+mj-lt"/>
            </a:endParaRPr>
          </a:p>
          <a:p>
            <a:pPr marL="457200" indent="-457200">
              <a:buFont typeface="Arial" panose="020B0604020202020204" pitchFamily="34" charset="0"/>
              <a:buChar char="•"/>
            </a:pPr>
            <a:r>
              <a:rPr lang="en-US" sz="2800" b="1" dirty="0">
                <a:latin typeface="+mj-lt"/>
              </a:rPr>
              <a:t>Property Data</a:t>
            </a:r>
            <a:endParaRPr lang="en-US" sz="2800" dirty="0">
              <a:latin typeface="+mj-lt"/>
            </a:endParaRPr>
          </a:p>
          <a:p>
            <a:pPr marL="457200" indent="-457200">
              <a:buFont typeface="Arial" panose="020B0604020202020204" pitchFamily="34" charset="0"/>
              <a:buChar char="•"/>
            </a:pPr>
            <a:r>
              <a:rPr lang="en-US" sz="2800" b="1" dirty="0">
                <a:latin typeface="+mj-lt"/>
              </a:rPr>
              <a:t>Buyer Data</a:t>
            </a:r>
            <a:endParaRPr lang="en-US" sz="2800" dirty="0">
              <a:latin typeface="+mj-lt"/>
            </a:endParaRPr>
          </a:p>
        </p:txBody>
      </p:sp>
    </p:spTree>
    <p:extLst>
      <p:ext uri="{BB962C8B-B14F-4D97-AF65-F5344CB8AC3E}">
        <p14:creationId xmlns:p14="http://schemas.microsoft.com/office/powerpoint/2010/main" val="3587881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523220"/>
          </a:xfrm>
          <a:prstGeom prst="rect">
            <a:avLst/>
          </a:prstGeom>
          <a:noFill/>
        </p:spPr>
        <p:txBody>
          <a:bodyPr wrap="square">
            <a:spAutoFit/>
          </a:bodyPr>
          <a:lstStyle/>
          <a:p>
            <a:r>
              <a:rPr lang="en-US" sz="2800" b="1" dirty="0">
                <a:latin typeface="+mj-lt"/>
              </a:rPr>
              <a:t>Level 1 DFD for "Match Properties"</a:t>
            </a:r>
            <a:endParaRPr lang="en-US" sz="2800" dirty="0">
              <a:latin typeface="+mj-lt"/>
            </a:endParaRPr>
          </a:p>
        </p:txBody>
      </p:sp>
      <p:pic>
        <p:nvPicPr>
          <p:cNvPr id="3" name="Picture 2">
            <a:extLst>
              <a:ext uri="{FF2B5EF4-FFF2-40B4-BE49-F238E27FC236}">
                <a16:creationId xmlns:a16="http://schemas.microsoft.com/office/drawing/2014/main" id="{D513908C-44C8-B55A-6F31-295DFF97D641}"/>
              </a:ext>
            </a:extLst>
          </p:cNvPr>
          <p:cNvPicPr>
            <a:picLocks noChangeAspect="1"/>
          </p:cNvPicPr>
          <p:nvPr/>
        </p:nvPicPr>
        <p:blipFill rotWithShape="1">
          <a:blip r:embed="rId2"/>
          <a:srcRect l="37899" t="35898" r="26914" b="51793"/>
          <a:stretch/>
        </p:blipFill>
        <p:spPr>
          <a:xfrm>
            <a:off x="24006" y="698500"/>
            <a:ext cx="7532494" cy="1482244"/>
          </a:xfrm>
          <a:prstGeom prst="rect">
            <a:avLst/>
          </a:prstGeom>
        </p:spPr>
      </p:pic>
      <p:sp>
        <p:nvSpPr>
          <p:cNvPr id="6" name="TextBox 5">
            <a:extLst>
              <a:ext uri="{FF2B5EF4-FFF2-40B4-BE49-F238E27FC236}">
                <a16:creationId xmlns:a16="http://schemas.microsoft.com/office/drawing/2014/main" id="{21BA4762-1B86-B7F0-457B-F35878C992C8}"/>
              </a:ext>
            </a:extLst>
          </p:cNvPr>
          <p:cNvSpPr txBox="1"/>
          <p:nvPr/>
        </p:nvSpPr>
        <p:spPr>
          <a:xfrm>
            <a:off x="0" y="2293121"/>
            <a:ext cx="7556500" cy="3693319"/>
          </a:xfrm>
          <a:prstGeom prst="rect">
            <a:avLst/>
          </a:prstGeom>
          <a:noFill/>
        </p:spPr>
        <p:txBody>
          <a:bodyPr wrap="square">
            <a:spAutoFit/>
          </a:bodyPr>
          <a:lstStyle/>
          <a:p>
            <a:r>
              <a:rPr lang="en-US" b="1" dirty="0"/>
              <a:t>4. Write a Data Dictionary for a Selected DFD Element</a:t>
            </a:r>
          </a:p>
          <a:p>
            <a:r>
              <a:rPr lang="en-US" dirty="0"/>
              <a:t>Let’s choose the </a:t>
            </a:r>
            <a:r>
              <a:rPr lang="en-US" b="1" dirty="0"/>
              <a:t>"Property Card File"</a:t>
            </a:r>
            <a:r>
              <a:rPr lang="en-US" dirty="0"/>
              <a:t> data store for the data dictionary.</a:t>
            </a:r>
          </a:p>
          <a:p>
            <a:r>
              <a:rPr lang="en-US" b="1" dirty="0"/>
              <a:t>Property Card File Data Store:</a:t>
            </a:r>
            <a:endParaRPr lang="en-US" dirty="0"/>
          </a:p>
          <a:p>
            <a:pPr marL="285750" indent="-285750">
              <a:buFont typeface="Arial" panose="020B0604020202020204" pitchFamily="34" charset="0"/>
              <a:buChar char="•"/>
            </a:pPr>
            <a:r>
              <a:rPr lang="en-US" b="1" dirty="0"/>
              <a:t>Data Store Name:</a:t>
            </a:r>
            <a:r>
              <a:rPr lang="en-US" dirty="0"/>
              <a:t> Property Card File</a:t>
            </a:r>
          </a:p>
          <a:p>
            <a:pPr marL="285750" indent="-285750">
              <a:buFont typeface="Arial" panose="020B0604020202020204" pitchFamily="34" charset="0"/>
              <a:buChar char="•"/>
            </a:pPr>
            <a:r>
              <a:rPr lang="en-US" b="1" dirty="0"/>
              <a:t>Description:</a:t>
            </a:r>
            <a:r>
              <a:rPr lang="en-US" dirty="0"/>
              <a:t> A collection of all property details provided by clients. The data store contains property type, location, price range, and unique identifiers.</a:t>
            </a:r>
          </a:p>
          <a:p>
            <a:pPr marL="285750" indent="-285750">
              <a:buFont typeface="Arial" panose="020B0604020202020204" pitchFamily="34" charset="0"/>
              <a:buChar char="•"/>
            </a:pPr>
            <a:r>
              <a:rPr lang="en-US" b="1" dirty="0"/>
              <a:t>Attributes:</a:t>
            </a:r>
            <a:endParaRPr lang="en-US" dirty="0"/>
          </a:p>
          <a:p>
            <a:pPr marL="742950" lvl="1" indent="-285750">
              <a:buFont typeface="Arial" panose="020B0604020202020204" pitchFamily="34" charset="0"/>
              <a:buChar char="•"/>
            </a:pPr>
            <a:r>
              <a:rPr lang="en-US" b="1" dirty="0"/>
              <a:t>Property ID:</a:t>
            </a:r>
            <a:r>
              <a:rPr lang="en-US" dirty="0"/>
              <a:t> Unique identifier for each property.</a:t>
            </a:r>
          </a:p>
          <a:p>
            <a:pPr marL="742950" lvl="1" indent="-285750">
              <a:buFont typeface="Arial" panose="020B0604020202020204" pitchFamily="34" charset="0"/>
              <a:buChar char="•"/>
            </a:pPr>
            <a:r>
              <a:rPr lang="en-US" b="1" dirty="0"/>
              <a:t>Property Type:</a:t>
            </a:r>
            <a:r>
              <a:rPr lang="en-US" dirty="0"/>
              <a:t> The type of property (house, flat, bungalow).</a:t>
            </a:r>
          </a:p>
          <a:p>
            <a:pPr marL="742950" lvl="1" indent="-285750">
              <a:buFont typeface="Arial" panose="020B0604020202020204" pitchFamily="34" charset="0"/>
              <a:buChar char="•"/>
            </a:pPr>
            <a:r>
              <a:rPr lang="en-US" b="1" dirty="0"/>
              <a:t>Location:</a:t>
            </a:r>
            <a:r>
              <a:rPr lang="en-US" dirty="0"/>
              <a:t> The area or location of the property.</a:t>
            </a:r>
          </a:p>
          <a:p>
            <a:pPr marL="742950" lvl="1" indent="-285750">
              <a:buFont typeface="Arial" panose="020B0604020202020204" pitchFamily="34" charset="0"/>
              <a:buChar char="•"/>
            </a:pPr>
            <a:r>
              <a:rPr lang="en-US" b="1" dirty="0"/>
              <a:t>Price Range:</a:t>
            </a:r>
            <a:r>
              <a:rPr lang="en-US" dirty="0"/>
              <a:t> The price range of the property.</a:t>
            </a:r>
          </a:p>
          <a:p>
            <a:pPr marL="742950" lvl="1" indent="-285750">
              <a:buFont typeface="Arial" panose="020B0604020202020204" pitchFamily="34" charset="0"/>
              <a:buChar char="•"/>
            </a:pPr>
            <a:r>
              <a:rPr lang="en-US" b="1" dirty="0"/>
              <a:t>Status:</a:t>
            </a:r>
            <a:r>
              <a:rPr lang="en-US" dirty="0"/>
              <a:t> Availability status of the property (available, sold, etc.).</a:t>
            </a:r>
          </a:p>
        </p:txBody>
      </p:sp>
    </p:spTree>
    <p:extLst>
      <p:ext uri="{BB962C8B-B14F-4D97-AF65-F5344CB8AC3E}">
        <p14:creationId xmlns:p14="http://schemas.microsoft.com/office/powerpoint/2010/main" val="3173868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7348165"/>
          </a:xfrm>
          <a:prstGeom prst="rect">
            <a:avLst/>
          </a:prstGeom>
          <a:noFill/>
        </p:spPr>
        <p:txBody>
          <a:bodyPr wrap="square">
            <a:spAutoFit/>
          </a:bodyPr>
          <a:lstStyle/>
          <a:p>
            <a:pPr algn="just"/>
            <a:r>
              <a:rPr lang="en-US" sz="2400" b="1" u="sng" dirty="0">
                <a:solidFill>
                  <a:srgbClr val="000000"/>
                </a:solidFill>
                <a:effectLst/>
                <a:highlight>
                  <a:srgbClr val="FFFFFF"/>
                </a:highlight>
                <a:uFill>
                  <a:solidFill>
                    <a:srgbClr val="000000"/>
                  </a:solidFill>
                </a:uFill>
                <a:latin typeface="Calibri" panose="020F0502020204030204" pitchFamily="34" charset="0"/>
                <a:ea typeface="Times New Roman" panose="02020603050405020304" pitchFamily="18" charset="0"/>
              </a:rPr>
              <a:t>Case Study 3 - Estate Agency (part 2)</a:t>
            </a:r>
            <a:endParaRPr lang="en-US" sz="2400" dirty="0">
              <a:effectLst/>
              <a:highlight>
                <a:srgbClr val="FFFFFF"/>
              </a:highlight>
              <a:latin typeface="Times New Roman" panose="02020603050405020304" pitchFamily="18" charset="0"/>
              <a:ea typeface="Times New Roman" panose="02020603050405020304" pitchFamily="18" charset="0"/>
            </a:endParaRPr>
          </a:p>
          <a:p>
            <a:pPr>
              <a:spcBef>
                <a:spcPts val="455"/>
              </a:spcBef>
              <a:tabLst>
                <a:tab pos="259080" algn="l"/>
              </a:tabLst>
            </a:pPr>
            <a:r>
              <a:rPr lang="en-US" sz="2400" dirty="0">
                <a:effectLst/>
                <a:latin typeface="Times New Roman" panose="02020603050405020304" pitchFamily="18" charset="0"/>
                <a:ea typeface="Times New Roman" panose="02020603050405020304" pitchFamily="18" charset="0"/>
              </a:rPr>
              <a:t> </a:t>
            </a:r>
          </a:p>
          <a:p>
            <a:pPr algn="just">
              <a:lnSpc>
                <a:spcPct val="115000"/>
              </a:lnSpc>
              <a:tabLst>
                <a:tab pos="259080" algn="l"/>
                <a:tab pos="2070735" algn="l"/>
              </a:tabLst>
            </a:pPr>
            <a:r>
              <a:rPr lang="en-US" sz="2400" dirty="0">
                <a:effectLst/>
                <a:latin typeface="Calibri" panose="020F0502020204030204" pitchFamily="34" charset="0"/>
                <a:ea typeface="Times New Roman" panose="02020603050405020304" pitchFamily="18" charset="0"/>
              </a:rPr>
              <a:t>When a sale is completed, the buyer confirms that the contracts have been exchanged, client details are removed from the property file, and an invoice is sent to the client. The client receives the top copy of a three part set, with the other two copies being filed. On receipt of the payment the invoice copies are stamped and archived. Invoices are checked on a monthly basis and for those accounts not settled within two months a reminder (the third copy of the invoice) is sent to the client.</a:t>
            </a:r>
            <a:endParaRPr lang="en-US" sz="2400" dirty="0">
              <a:effectLst/>
              <a:latin typeface="Times New Roman" panose="02020603050405020304" pitchFamily="18" charset="0"/>
              <a:ea typeface="Times New Roman" panose="02020603050405020304" pitchFamily="18" charset="0"/>
            </a:endParaRPr>
          </a:p>
          <a:p>
            <a:pPr algn="just">
              <a:lnSpc>
                <a:spcPct val="115000"/>
              </a:lnSpc>
              <a:tabLst>
                <a:tab pos="259080" algn="l"/>
                <a:tab pos="2070735" algn="l"/>
              </a:tabLst>
            </a:pPr>
            <a:r>
              <a:rPr lang="en-US" sz="2400" dirty="0">
                <a:effectLst/>
                <a:latin typeface="Calibri" panose="020F0502020204030204" pitchFamily="34"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342900" lvl="0" indent="-342900" algn="just">
              <a:spcBef>
                <a:spcPts val="685"/>
              </a:spcBef>
              <a:spcAft>
                <a:spcPts val="0"/>
              </a:spcAft>
              <a:buFont typeface="+mj-lt"/>
              <a:buAutoNum type="arabicPeriod"/>
              <a:tabLst>
                <a:tab pos="2070735" algn="l"/>
              </a:tabLst>
            </a:pPr>
            <a:r>
              <a:rPr lang="en-US" sz="2400" dirty="0">
                <a:effectLst/>
                <a:latin typeface="Calibri" panose="020F0502020204030204" pitchFamily="34" charset="0"/>
                <a:ea typeface="Times New Roman" panose="02020603050405020304" pitchFamily="18" charset="0"/>
              </a:rPr>
              <a:t>Draw a context diagram</a:t>
            </a:r>
            <a:endParaRPr lang="en-US" sz="2400" dirty="0">
              <a:effectLst/>
              <a:latin typeface="Times New Roman" panose="02020603050405020304" pitchFamily="18" charset="0"/>
              <a:ea typeface="Times New Roman" panose="02020603050405020304" pitchFamily="18" charset="0"/>
            </a:endParaRPr>
          </a:p>
          <a:p>
            <a:pPr marL="342900" lvl="0" indent="-342900" algn="just">
              <a:spcBef>
                <a:spcPts val="685"/>
              </a:spcBef>
              <a:spcAft>
                <a:spcPts val="0"/>
              </a:spcAft>
              <a:buFont typeface="+mj-lt"/>
              <a:buAutoNum type="arabicPeriod"/>
              <a:tabLst>
                <a:tab pos="2070735" algn="l"/>
              </a:tabLst>
            </a:pPr>
            <a:r>
              <a:rPr lang="en-US" sz="2400" dirty="0">
                <a:effectLst/>
                <a:latin typeface="Calibri" panose="020F0502020204030204" pitchFamily="34" charset="0"/>
                <a:ea typeface="Times New Roman" panose="02020603050405020304" pitchFamily="18" charset="0"/>
              </a:rPr>
              <a:t>Draw a level 0 DFD</a:t>
            </a:r>
            <a:endParaRPr lang="en-US" sz="2400" dirty="0">
              <a:effectLst/>
              <a:latin typeface="Times New Roman" panose="02020603050405020304" pitchFamily="18" charset="0"/>
              <a:ea typeface="Times New Roman" panose="02020603050405020304" pitchFamily="18" charset="0"/>
            </a:endParaRPr>
          </a:p>
          <a:p>
            <a:pPr marL="342900" lvl="0" indent="-342900" algn="just">
              <a:spcBef>
                <a:spcPts val="685"/>
              </a:spcBef>
              <a:spcAft>
                <a:spcPts val="0"/>
              </a:spcAft>
              <a:buFont typeface="+mj-lt"/>
              <a:buAutoNum type="arabicPeriod"/>
              <a:tabLst>
                <a:tab pos="2070735" algn="l"/>
              </a:tabLst>
            </a:pPr>
            <a:r>
              <a:rPr lang="en-US" sz="2400" dirty="0">
                <a:effectLst/>
                <a:latin typeface="Calibri" panose="020F0502020204030204" pitchFamily="34" charset="0"/>
                <a:ea typeface="Times New Roman" panose="02020603050405020304" pitchFamily="18" charset="0"/>
              </a:rPr>
              <a:t>Draw a level 1 DFD for any selected from the level 0 DFD</a:t>
            </a:r>
            <a:endParaRPr lang="en-US" sz="2400" dirty="0">
              <a:effectLst/>
              <a:latin typeface="Times New Roman" panose="02020603050405020304" pitchFamily="18" charset="0"/>
              <a:ea typeface="Times New Roman" panose="02020603050405020304" pitchFamily="18" charset="0"/>
            </a:endParaRPr>
          </a:p>
          <a:p>
            <a:pPr marL="342900" lvl="0" indent="-342900" algn="just">
              <a:spcBef>
                <a:spcPts val="685"/>
              </a:spcBef>
              <a:spcAft>
                <a:spcPts val="0"/>
              </a:spcAft>
              <a:buFont typeface="+mj-lt"/>
              <a:buAutoNum type="arabicPeriod"/>
              <a:tabLst>
                <a:tab pos="2070735" algn="l"/>
              </a:tabLst>
            </a:pPr>
            <a:r>
              <a:rPr lang="en-US" sz="2400" dirty="0">
                <a:effectLst/>
                <a:latin typeface="Calibri" panose="020F0502020204030204" pitchFamily="34" charset="0"/>
                <a:ea typeface="Times New Roman" panose="02020603050405020304" pitchFamily="18" charset="0"/>
              </a:rPr>
              <a:t>Write a data dictionary for any selected DFD element from the above diagram</a:t>
            </a:r>
            <a:endParaRPr lang="en-US" sz="24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E2203732-73B4-692D-CBF4-F5AFBF9BC649}"/>
              </a:ext>
            </a:extLst>
          </p:cNvPr>
          <p:cNvSpPr txBox="1"/>
          <p:nvPr/>
        </p:nvSpPr>
        <p:spPr>
          <a:xfrm>
            <a:off x="0" y="7708900"/>
            <a:ext cx="7556500" cy="954107"/>
          </a:xfrm>
          <a:prstGeom prst="rect">
            <a:avLst/>
          </a:prstGeom>
          <a:noFill/>
        </p:spPr>
        <p:txBody>
          <a:bodyPr wrap="square">
            <a:spAutoFit/>
          </a:bodyPr>
          <a:lstStyle/>
          <a:p>
            <a:r>
              <a:rPr lang="en-US" sz="2800" dirty="0">
                <a:highlight>
                  <a:srgbClr val="FFFF00"/>
                </a:highlight>
                <a:latin typeface="+mj-lt"/>
              </a:rPr>
              <a:t>Please complete this DFD and send it to Fkeivanian@my.holmes.edu.au</a:t>
            </a:r>
          </a:p>
        </p:txBody>
      </p:sp>
    </p:spTree>
    <p:extLst>
      <p:ext uri="{BB962C8B-B14F-4D97-AF65-F5344CB8AC3E}">
        <p14:creationId xmlns:p14="http://schemas.microsoft.com/office/powerpoint/2010/main" val="3600853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7781489"/>
          </a:xfrm>
          <a:prstGeom prst="rect">
            <a:avLst/>
          </a:prstGeom>
          <a:noFill/>
        </p:spPr>
        <p:txBody>
          <a:bodyPr wrap="square">
            <a:spAutoFit/>
          </a:bodyPr>
          <a:lstStyle/>
          <a:p>
            <a:pPr>
              <a:lnSpc>
                <a:spcPct val="150000"/>
              </a:lnSpc>
            </a:pPr>
            <a:r>
              <a:rPr lang="en-US" sz="2800" b="1" dirty="0">
                <a:latin typeface="+mj-lt"/>
              </a:rPr>
              <a:t>Case Study 3 - Estate Agency (Part 2)</a:t>
            </a:r>
          </a:p>
          <a:p>
            <a:pPr>
              <a:lnSpc>
                <a:spcPct val="150000"/>
              </a:lnSpc>
            </a:pPr>
            <a:r>
              <a:rPr lang="en-US" sz="2800" dirty="0">
                <a:latin typeface="+mj-lt"/>
              </a:rPr>
              <a:t>When a sale is completed, the buyer confirms that the contracts have been exchanged, client details are removed from the property file, and an invoice is sent to the client. The client receives the top copy of a three-part set, with the other two copies being filed. On receipt of the payment, the invoice copies are stamped and archived. Invoices are checked on a monthly basis, and for those accounts not settled within two months, a reminder (the third copy of the invoice) is sent to the client.</a:t>
            </a:r>
          </a:p>
        </p:txBody>
      </p:sp>
    </p:spTree>
    <p:extLst>
      <p:ext uri="{BB962C8B-B14F-4D97-AF65-F5344CB8AC3E}">
        <p14:creationId xmlns:p14="http://schemas.microsoft.com/office/powerpoint/2010/main" val="2864055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9720482"/>
          </a:xfrm>
          <a:prstGeom prst="rect">
            <a:avLst/>
          </a:prstGeom>
          <a:noFill/>
        </p:spPr>
        <p:txBody>
          <a:bodyPr wrap="square">
            <a:spAutoFit/>
          </a:bodyPr>
          <a:lstStyle/>
          <a:p>
            <a:pPr>
              <a:lnSpc>
                <a:spcPct val="150000"/>
              </a:lnSpc>
            </a:pPr>
            <a:r>
              <a:rPr lang="en-US" sz="2800" b="1" dirty="0">
                <a:latin typeface="+mj-lt"/>
              </a:rPr>
              <a:t>Step 1: Draw a Context Diagram</a:t>
            </a:r>
          </a:p>
          <a:p>
            <a:pPr>
              <a:lnSpc>
                <a:spcPct val="150000"/>
              </a:lnSpc>
            </a:pPr>
            <a:r>
              <a:rPr lang="en-US" sz="2800" dirty="0">
                <a:latin typeface="+mj-lt"/>
              </a:rPr>
              <a:t>A </a:t>
            </a:r>
            <a:r>
              <a:rPr lang="en-US" sz="2800" b="1" dirty="0">
                <a:latin typeface="+mj-lt"/>
              </a:rPr>
              <a:t>context diagram</a:t>
            </a:r>
            <a:r>
              <a:rPr lang="en-US" sz="2800" dirty="0">
                <a:latin typeface="+mj-lt"/>
              </a:rPr>
              <a:t> provides a high-level view of the system as a single process and shows the external entities that interact with it.</a:t>
            </a:r>
          </a:p>
          <a:p>
            <a:pPr>
              <a:lnSpc>
                <a:spcPct val="150000"/>
              </a:lnSpc>
              <a:buFont typeface="Arial" panose="020B0604020202020204" pitchFamily="34" charset="0"/>
              <a:buChar char="•"/>
            </a:pPr>
            <a:r>
              <a:rPr lang="en-US" sz="2800" b="1" dirty="0">
                <a:latin typeface="+mj-lt"/>
              </a:rPr>
              <a:t>Entities:</a:t>
            </a:r>
            <a:endParaRPr lang="en-US" sz="2800" dirty="0">
              <a:latin typeface="+mj-lt"/>
            </a:endParaRPr>
          </a:p>
          <a:p>
            <a:pPr marL="742950" lvl="1" indent="-285750">
              <a:lnSpc>
                <a:spcPct val="150000"/>
              </a:lnSpc>
              <a:buFont typeface="Arial" panose="020B0604020202020204" pitchFamily="34" charset="0"/>
              <a:buChar char="•"/>
            </a:pPr>
            <a:r>
              <a:rPr lang="en-US" sz="2800" b="1" dirty="0">
                <a:latin typeface="+mj-lt"/>
              </a:rPr>
              <a:t>Buyer:</a:t>
            </a:r>
            <a:r>
              <a:rPr lang="en-US" sz="2800" dirty="0">
                <a:latin typeface="+mj-lt"/>
              </a:rPr>
              <a:t> Confirms contract exchange.</a:t>
            </a:r>
          </a:p>
          <a:p>
            <a:pPr marL="742950" lvl="1" indent="-285750">
              <a:lnSpc>
                <a:spcPct val="150000"/>
              </a:lnSpc>
              <a:buFont typeface="Arial" panose="020B0604020202020204" pitchFamily="34" charset="0"/>
              <a:buChar char="•"/>
            </a:pPr>
            <a:r>
              <a:rPr lang="en-US" sz="2800" b="1" dirty="0">
                <a:latin typeface="+mj-lt"/>
              </a:rPr>
              <a:t>Client:</a:t>
            </a:r>
            <a:r>
              <a:rPr lang="en-US" sz="2800" dirty="0">
                <a:latin typeface="+mj-lt"/>
              </a:rPr>
              <a:t> Receives invoice and sends payment.</a:t>
            </a:r>
          </a:p>
          <a:p>
            <a:pPr marL="742950" lvl="1" indent="-285750">
              <a:lnSpc>
                <a:spcPct val="150000"/>
              </a:lnSpc>
              <a:buFont typeface="Arial" panose="020B0604020202020204" pitchFamily="34" charset="0"/>
              <a:buChar char="•"/>
            </a:pPr>
            <a:r>
              <a:rPr lang="en-US" sz="2800" b="1" dirty="0">
                <a:latin typeface="+mj-lt"/>
              </a:rPr>
              <a:t>Invoice System:</a:t>
            </a:r>
            <a:r>
              <a:rPr lang="en-US" sz="2800" dirty="0">
                <a:latin typeface="+mj-lt"/>
              </a:rPr>
              <a:t> Manages invoicing, payments, and reminders.</a:t>
            </a:r>
          </a:p>
          <a:p>
            <a:pPr>
              <a:lnSpc>
                <a:spcPct val="150000"/>
              </a:lnSpc>
              <a:buFont typeface="Arial" panose="020B0604020202020204" pitchFamily="34" charset="0"/>
              <a:buChar char="•"/>
            </a:pPr>
            <a:r>
              <a:rPr lang="en-US" sz="2800" b="1" dirty="0">
                <a:latin typeface="+mj-lt"/>
              </a:rPr>
              <a:t>Data Flows:</a:t>
            </a:r>
            <a:endParaRPr lang="en-US" sz="2800" dirty="0">
              <a:latin typeface="+mj-lt"/>
            </a:endParaRPr>
          </a:p>
          <a:p>
            <a:pPr marL="742950" lvl="1" indent="-285750">
              <a:lnSpc>
                <a:spcPct val="150000"/>
              </a:lnSpc>
              <a:buFont typeface="Arial" panose="020B0604020202020204" pitchFamily="34" charset="0"/>
              <a:buChar char="•"/>
            </a:pPr>
            <a:r>
              <a:rPr lang="en-US" sz="2800" b="1" dirty="0">
                <a:latin typeface="+mj-lt"/>
              </a:rPr>
              <a:t>Contract Confirmation:</a:t>
            </a:r>
            <a:r>
              <a:rPr lang="en-US" sz="2800" dirty="0">
                <a:latin typeface="+mj-lt"/>
              </a:rPr>
              <a:t> From Buyer to Invoice System.</a:t>
            </a:r>
          </a:p>
          <a:p>
            <a:pPr marL="742950" lvl="1" indent="-285750">
              <a:lnSpc>
                <a:spcPct val="150000"/>
              </a:lnSpc>
              <a:buFont typeface="Arial" panose="020B0604020202020204" pitchFamily="34" charset="0"/>
              <a:buChar char="•"/>
            </a:pPr>
            <a:r>
              <a:rPr lang="en-US" sz="2800" b="1" dirty="0">
                <a:latin typeface="+mj-lt"/>
              </a:rPr>
              <a:t>Invoice:</a:t>
            </a:r>
            <a:r>
              <a:rPr lang="en-US" sz="2800" dirty="0">
                <a:latin typeface="+mj-lt"/>
              </a:rPr>
              <a:t> From Invoice System to Client.</a:t>
            </a:r>
          </a:p>
          <a:p>
            <a:pPr marL="742950" lvl="1" indent="-285750">
              <a:lnSpc>
                <a:spcPct val="150000"/>
              </a:lnSpc>
              <a:buFont typeface="Arial" panose="020B0604020202020204" pitchFamily="34" charset="0"/>
              <a:buChar char="•"/>
            </a:pPr>
            <a:r>
              <a:rPr lang="en-US" sz="2800" b="1" dirty="0">
                <a:latin typeface="+mj-lt"/>
              </a:rPr>
              <a:t>Payment:</a:t>
            </a:r>
            <a:r>
              <a:rPr lang="en-US" sz="2800" dirty="0">
                <a:latin typeface="+mj-lt"/>
              </a:rPr>
              <a:t> From Client to Invoice System.</a:t>
            </a:r>
          </a:p>
          <a:p>
            <a:pPr marL="742950" lvl="1" indent="-285750">
              <a:lnSpc>
                <a:spcPct val="150000"/>
              </a:lnSpc>
              <a:buFont typeface="Arial" panose="020B0604020202020204" pitchFamily="34" charset="0"/>
              <a:buChar char="•"/>
            </a:pPr>
            <a:r>
              <a:rPr lang="en-US" sz="2800" b="1" dirty="0">
                <a:latin typeface="+mj-lt"/>
              </a:rPr>
              <a:t>Reminder:</a:t>
            </a:r>
            <a:r>
              <a:rPr lang="en-US" sz="2800" dirty="0">
                <a:latin typeface="+mj-lt"/>
              </a:rPr>
              <a:t> From Invoice System to Client.</a:t>
            </a:r>
          </a:p>
        </p:txBody>
      </p:sp>
    </p:spTree>
    <p:extLst>
      <p:ext uri="{BB962C8B-B14F-4D97-AF65-F5344CB8AC3E}">
        <p14:creationId xmlns:p14="http://schemas.microsoft.com/office/powerpoint/2010/main" val="2330492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9140964"/>
          </a:xfrm>
          <a:prstGeom prst="rect">
            <a:avLst/>
          </a:prstGeom>
          <a:noFill/>
        </p:spPr>
        <p:txBody>
          <a:bodyPr wrap="square">
            <a:spAutoFit/>
          </a:bodyPr>
          <a:lstStyle/>
          <a:p>
            <a:r>
              <a:rPr lang="en-US" sz="2800" dirty="0">
                <a:latin typeface="+mj-lt"/>
              </a:rPr>
              <a:t>The context diagram will have a central process "Invoice System" with arrows indicating the flow of information between the system and the external entities (Buyer and Client).</a:t>
            </a:r>
          </a:p>
          <a:p>
            <a:r>
              <a:rPr lang="en-US" sz="2800" b="1" dirty="0">
                <a:latin typeface="+mj-lt"/>
              </a:rPr>
              <a:t>Step 2: Draw a Level 0 DFD</a:t>
            </a:r>
          </a:p>
          <a:p>
            <a:r>
              <a:rPr lang="en-US" sz="2800" dirty="0">
                <a:latin typeface="+mj-lt"/>
              </a:rPr>
              <a:t>A </a:t>
            </a:r>
            <a:r>
              <a:rPr lang="en-US" sz="2800" b="1" dirty="0">
                <a:latin typeface="+mj-lt"/>
              </a:rPr>
              <a:t>Level 0 Data Flow Diagram (DFD)</a:t>
            </a:r>
            <a:r>
              <a:rPr lang="en-US" sz="2800" dirty="0">
                <a:latin typeface="+mj-lt"/>
              </a:rPr>
              <a:t> breaks down the main processes within the system.</a:t>
            </a:r>
          </a:p>
          <a:p>
            <a:pPr>
              <a:buFont typeface="Arial" panose="020B0604020202020204" pitchFamily="34" charset="0"/>
              <a:buChar char="•"/>
            </a:pPr>
            <a:r>
              <a:rPr lang="en-US" sz="2800" b="1" dirty="0">
                <a:latin typeface="+mj-lt"/>
              </a:rPr>
              <a:t>Processes:</a:t>
            </a:r>
            <a:endParaRPr lang="en-US" sz="2800" dirty="0">
              <a:latin typeface="+mj-lt"/>
            </a:endParaRPr>
          </a:p>
          <a:p>
            <a:pPr marL="742950" lvl="1" indent="-285750">
              <a:buFont typeface="Arial" panose="020B0604020202020204" pitchFamily="34" charset="0"/>
              <a:buChar char="•"/>
            </a:pPr>
            <a:r>
              <a:rPr lang="en-US" sz="2800" b="1" dirty="0">
                <a:latin typeface="+mj-lt"/>
              </a:rPr>
              <a:t>Receive Contract Confirmation:</a:t>
            </a:r>
            <a:r>
              <a:rPr lang="en-US" sz="2800" dirty="0">
                <a:latin typeface="+mj-lt"/>
              </a:rPr>
              <a:t> Receives confirmation that the contract has been exchanged.</a:t>
            </a:r>
          </a:p>
          <a:p>
            <a:pPr marL="742950" lvl="1" indent="-285750">
              <a:buFont typeface="Arial" panose="020B0604020202020204" pitchFamily="34" charset="0"/>
              <a:buChar char="•"/>
            </a:pPr>
            <a:r>
              <a:rPr lang="en-US" sz="2800" b="1" dirty="0">
                <a:latin typeface="+mj-lt"/>
              </a:rPr>
              <a:t>Generate Invoice:</a:t>
            </a:r>
            <a:r>
              <a:rPr lang="en-US" sz="2800" dirty="0">
                <a:latin typeface="+mj-lt"/>
              </a:rPr>
              <a:t> Creates and sends an invoice to the client.</a:t>
            </a:r>
          </a:p>
          <a:p>
            <a:pPr marL="742950" lvl="1" indent="-285750">
              <a:buFont typeface="Arial" panose="020B0604020202020204" pitchFamily="34" charset="0"/>
              <a:buChar char="•"/>
            </a:pPr>
            <a:r>
              <a:rPr lang="en-US" sz="2800" b="1" dirty="0">
                <a:latin typeface="+mj-lt"/>
              </a:rPr>
              <a:t>Receive Payment:</a:t>
            </a:r>
            <a:r>
              <a:rPr lang="en-US" sz="2800" dirty="0">
                <a:latin typeface="+mj-lt"/>
              </a:rPr>
              <a:t> Receives payment from the client.</a:t>
            </a:r>
          </a:p>
          <a:p>
            <a:pPr marL="742950" lvl="1" indent="-285750">
              <a:buFont typeface="Arial" panose="020B0604020202020204" pitchFamily="34" charset="0"/>
              <a:buChar char="•"/>
            </a:pPr>
            <a:r>
              <a:rPr lang="en-US" sz="2800" b="1" dirty="0">
                <a:latin typeface="+mj-lt"/>
              </a:rPr>
              <a:t>Archive Invoice:</a:t>
            </a:r>
            <a:r>
              <a:rPr lang="en-US" sz="2800" dirty="0">
                <a:latin typeface="+mj-lt"/>
              </a:rPr>
              <a:t> Archives stamped invoice copies.</a:t>
            </a:r>
          </a:p>
          <a:p>
            <a:pPr marL="742950" lvl="1" indent="-285750">
              <a:buFont typeface="Arial" panose="020B0604020202020204" pitchFamily="34" charset="0"/>
              <a:buChar char="•"/>
            </a:pPr>
            <a:r>
              <a:rPr lang="en-US" sz="2800" b="1" dirty="0">
                <a:latin typeface="+mj-lt"/>
              </a:rPr>
              <a:t>Check Payments:</a:t>
            </a:r>
            <a:r>
              <a:rPr lang="en-US" sz="2800" dirty="0">
                <a:latin typeface="+mj-lt"/>
              </a:rPr>
              <a:t> Monthly check of invoices to see if payment has been received.</a:t>
            </a:r>
          </a:p>
          <a:p>
            <a:pPr marL="742950" lvl="1" indent="-285750">
              <a:buFont typeface="Arial" panose="020B0604020202020204" pitchFamily="34" charset="0"/>
              <a:buChar char="•"/>
            </a:pPr>
            <a:r>
              <a:rPr lang="en-US" sz="2800" b="1" dirty="0">
                <a:latin typeface="+mj-lt"/>
              </a:rPr>
              <a:t>Send Reminder:</a:t>
            </a:r>
            <a:r>
              <a:rPr lang="en-US" sz="2800" dirty="0">
                <a:latin typeface="+mj-lt"/>
              </a:rPr>
              <a:t> Sends a reminder to clients who haven't paid within two months.</a:t>
            </a:r>
          </a:p>
        </p:txBody>
      </p:sp>
    </p:spTree>
    <p:extLst>
      <p:ext uri="{BB962C8B-B14F-4D97-AF65-F5344CB8AC3E}">
        <p14:creationId xmlns:p14="http://schemas.microsoft.com/office/powerpoint/2010/main" val="59337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2677656"/>
          </a:xfrm>
          <a:prstGeom prst="rect">
            <a:avLst/>
          </a:prstGeom>
          <a:noFill/>
        </p:spPr>
        <p:txBody>
          <a:bodyPr wrap="square">
            <a:spAutoFit/>
          </a:bodyPr>
          <a:lstStyle/>
          <a:p>
            <a:r>
              <a:rPr lang="en-US" sz="2800" b="1" dirty="0">
                <a:latin typeface="+mj-lt"/>
              </a:rPr>
              <a:t>Step 1: Decompose the Case Study Order System into Processes</a:t>
            </a:r>
          </a:p>
          <a:p>
            <a:r>
              <a:rPr lang="en-US" sz="2800" dirty="0">
                <a:latin typeface="+mj-lt"/>
              </a:rPr>
              <a:t>The case study order system provided in the first question shows a high-level interaction between the "Order System" and the external entities: "Customer," "Warehouse," and "Accounting."</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938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9720482"/>
          </a:xfrm>
          <a:prstGeom prst="rect">
            <a:avLst/>
          </a:prstGeom>
          <a:noFill/>
        </p:spPr>
        <p:txBody>
          <a:bodyPr wrap="square">
            <a:spAutoFit/>
          </a:bodyPr>
          <a:lstStyle/>
          <a:p>
            <a:pPr>
              <a:lnSpc>
                <a:spcPct val="150000"/>
              </a:lnSpc>
              <a:buFont typeface="Arial" panose="020B0604020202020204" pitchFamily="34" charset="0"/>
              <a:buChar char="•"/>
            </a:pPr>
            <a:r>
              <a:rPr lang="en-US" sz="2800" b="1" dirty="0">
                <a:latin typeface="+mj-lt"/>
              </a:rPr>
              <a:t>Data Stores:</a:t>
            </a:r>
            <a:endParaRPr lang="en-US" sz="2800" dirty="0">
              <a:latin typeface="+mj-lt"/>
            </a:endParaRPr>
          </a:p>
          <a:p>
            <a:pPr marL="742950" lvl="1" indent="-285750">
              <a:lnSpc>
                <a:spcPct val="150000"/>
              </a:lnSpc>
              <a:buFont typeface="Arial" panose="020B0604020202020204" pitchFamily="34" charset="0"/>
              <a:buChar char="•"/>
            </a:pPr>
            <a:r>
              <a:rPr lang="en-US" sz="2800" b="1" dirty="0">
                <a:latin typeface="+mj-lt"/>
              </a:rPr>
              <a:t>Property File:</a:t>
            </a:r>
            <a:r>
              <a:rPr lang="en-US" sz="2800" dirty="0">
                <a:latin typeface="+mj-lt"/>
              </a:rPr>
              <a:t> Stores client and property details.</a:t>
            </a:r>
          </a:p>
          <a:p>
            <a:pPr marL="742950" lvl="1" indent="-285750">
              <a:lnSpc>
                <a:spcPct val="150000"/>
              </a:lnSpc>
              <a:buFont typeface="Arial" panose="020B0604020202020204" pitchFamily="34" charset="0"/>
              <a:buChar char="•"/>
            </a:pPr>
            <a:r>
              <a:rPr lang="en-US" sz="2800" b="1" dirty="0">
                <a:latin typeface="+mj-lt"/>
              </a:rPr>
              <a:t>Invoice File:</a:t>
            </a:r>
            <a:r>
              <a:rPr lang="en-US" sz="2800" dirty="0">
                <a:latin typeface="+mj-lt"/>
              </a:rPr>
              <a:t> Stores invoices and their statuses (issued, paid, archived).</a:t>
            </a:r>
          </a:p>
          <a:p>
            <a:pPr marL="742950" lvl="1" indent="-285750">
              <a:lnSpc>
                <a:spcPct val="150000"/>
              </a:lnSpc>
              <a:buFont typeface="Arial" panose="020B0604020202020204" pitchFamily="34" charset="0"/>
              <a:buChar char="•"/>
            </a:pPr>
            <a:r>
              <a:rPr lang="en-US" sz="2800" b="1" dirty="0">
                <a:latin typeface="+mj-lt"/>
              </a:rPr>
              <a:t>Reminder File:</a:t>
            </a:r>
            <a:r>
              <a:rPr lang="en-US" sz="2800" dirty="0">
                <a:latin typeface="+mj-lt"/>
              </a:rPr>
              <a:t> Stores reminders for unpaid invoices.</a:t>
            </a:r>
          </a:p>
          <a:p>
            <a:pPr>
              <a:lnSpc>
                <a:spcPct val="150000"/>
              </a:lnSpc>
            </a:pPr>
            <a:r>
              <a:rPr lang="en-US" sz="2800" dirty="0">
                <a:latin typeface="+mj-lt"/>
              </a:rPr>
              <a:t>In the Level 0 DFD, these processes will be connected with data stores and external entities through data flows.</a:t>
            </a:r>
          </a:p>
          <a:p>
            <a:pPr>
              <a:lnSpc>
                <a:spcPct val="150000"/>
              </a:lnSpc>
            </a:pPr>
            <a:r>
              <a:rPr lang="en-US" sz="2800" b="1" dirty="0">
                <a:latin typeface="+mj-lt"/>
              </a:rPr>
              <a:t>Step 3: Draw a Level 1 DFD for Any Selected Process from Level 0</a:t>
            </a:r>
          </a:p>
          <a:p>
            <a:pPr>
              <a:lnSpc>
                <a:spcPct val="150000"/>
              </a:lnSpc>
            </a:pPr>
            <a:r>
              <a:rPr lang="en-US" sz="2800" dirty="0">
                <a:latin typeface="+mj-lt"/>
              </a:rPr>
              <a:t>Select a process from the Level 0 DFD for further decomposition. Let's choose "3. Receive Payment."</a:t>
            </a:r>
          </a:p>
        </p:txBody>
      </p:sp>
    </p:spTree>
    <p:extLst>
      <p:ext uri="{BB962C8B-B14F-4D97-AF65-F5344CB8AC3E}">
        <p14:creationId xmlns:p14="http://schemas.microsoft.com/office/powerpoint/2010/main" val="3220192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7848302"/>
          </a:xfrm>
          <a:prstGeom prst="rect">
            <a:avLst/>
          </a:prstGeom>
          <a:noFill/>
        </p:spPr>
        <p:txBody>
          <a:bodyPr wrap="square">
            <a:spAutoFit/>
          </a:bodyPr>
          <a:lstStyle/>
          <a:p>
            <a:r>
              <a:rPr lang="en-US" sz="2800" b="1" dirty="0">
                <a:latin typeface="+mj-lt"/>
              </a:rPr>
              <a:t>Level 1 DFD for "Receive Payment":</a:t>
            </a:r>
            <a:endParaRPr lang="en-US" sz="2800" dirty="0">
              <a:latin typeface="+mj-lt"/>
            </a:endParaRPr>
          </a:p>
          <a:p>
            <a:pPr>
              <a:buFont typeface="Arial" panose="020B0604020202020204" pitchFamily="34" charset="0"/>
              <a:buChar char="•"/>
            </a:pPr>
            <a:r>
              <a:rPr lang="en-US" sz="2800" b="1" dirty="0">
                <a:latin typeface="+mj-lt"/>
              </a:rPr>
              <a:t>Processes:</a:t>
            </a:r>
            <a:endParaRPr lang="en-US" sz="2800" dirty="0">
              <a:latin typeface="+mj-lt"/>
            </a:endParaRPr>
          </a:p>
          <a:p>
            <a:pPr marL="742950" lvl="1" indent="-285750">
              <a:buFont typeface="Arial" panose="020B0604020202020204" pitchFamily="34" charset="0"/>
              <a:buChar char="•"/>
            </a:pPr>
            <a:r>
              <a:rPr lang="en-US" sz="2800" b="1" dirty="0">
                <a:latin typeface="+mj-lt"/>
              </a:rPr>
              <a:t>Match Payment with Invoice:</a:t>
            </a:r>
            <a:r>
              <a:rPr lang="en-US" sz="2800" dirty="0">
                <a:latin typeface="+mj-lt"/>
              </a:rPr>
              <a:t> Checks if the received payment corresponds to an issued invoice.</a:t>
            </a:r>
          </a:p>
          <a:p>
            <a:pPr marL="742950" lvl="1" indent="-285750">
              <a:buFont typeface="Arial" panose="020B0604020202020204" pitchFamily="34" charset="0"/>
              <a:buChar char="•"/>
            </a:pPr>
            <a:r>
              <a:rPr lang="en-US" sz="2800" b="1" dirty="0">
                <a:latin typeface="+mj-lt"/>
              </a:rPr>
              <a:t>Stamp Invoice:</a:t>
            </a:r>
            <a:r>
              <a:rPr lang="en-US" sz="2800" dirty="0">
                <a:latin typeface="+mj-lt"/>
              </a:rPr>
              <a:t> Stamps the invoice as paid.</a:t>
            </a:r>
          </a:p>
          <a:p>
            <a:pPr marL="742950" lvl="1" indent="-285750">
              <a:buFont typeface="Arial" panose="020B0604020202020204" pitchFamily="34" charset="0"/>
              <a:buChar char="•"/>
            </a:pPr>
            <a:r>
              <a:rPr lang="en-US" sz="2800" b="1" dirty="0">
                <a:latin typeface="+mj-lt"/>
              </a:rPr>
              <a:t>Update Invoice Status:</a:t>
            </a:r>
            <a:r>
              <a:rPr lang="en-US" sz="2800" dirty="0">
                <a:latin typeface="+mj-lt"/>
              </a:rPr>
              <a:t> Updates the status of the invoice to "Paid."</a:t>
            </a:r>
          </a:p>
          <a:p>
            <a:pPr marL="742950" lvl="1" indent="-285750">
              <a:buFont typeface="Arial" panose="020B0604020202020204" pitchFamily="34" charset="0"/>
              <a:buChar char="•"/>
            </a:pPr>
            <a:r>
              <a:rPr lang="en-US" sz="2800" b="1" dirty="0">
                <a:latin typeface="+mj-lt"/>
              </a:rPr>
              <a:t>Archive Invoice:</a:t>
            </a:r>
            <a:r>
              <a:rPr lang="en-US" sz="2800" dirty="0">
                <a:latin typeface="+mj-lt"/>
              </a:rPr>
              <a:t> Archives the stamped invoice.</a:t>
            </a:r>
          </a:p>
          <a:p>
            <a:pPr>
              <a:buFont typeface="Arial" panose="020B0604020202020204" pitchFamily="34" charset="0"/>
              <a:buChar char="•"/>
            </a:pPr>
            <a:r>
              <a:rPr lang="en-US" sz="2800" b="1" dirty="0">
                <a:latin typeface="+mj-lt"/>
              </a:rPr>
              <a:t>Data Stores:</a:t>
            </a:r>
            <a:endParaRPr lang="en-US" sz="2800" dirty="0">
              <a:latin typeface="+mj-lt"/>
            </a:endParaRPr>
          </a:p>
          <a:p>
            <a:pPr marL="742950" lvl="1" indent="-285750">
              <a:buFont typeface="Arial" panose="020B0604020202020204" pitchFamily="34" charset="0"/>
              <a:buChar char="•"/>
            </a:pPr>
            <a:r>
              <a:rPr lang="en-US" sz="2800" b="1" dirty="0">
                <a:latin typeface="+mj-lt"/>
              </a:rPr>
              <a:t>Invoice File:</a:t>
            </a:r>
            <a:r>
              <a:rPr lang="en-US" sz="2800" dirty="0">
                <a:latin typeface="+mj-lt"/>
              </a:rPr>
              <a:t> Stores the details of all issued invoices.</a:t>
            </a:r>
          </a:p>
          <a:p>
            <a:pPr marL="742950" lvl="1" indent="-285750">
              <a:buFont typeface="Arial" panose="020B0604020202020204" pitchFamily="34" charset="0"/>
              <a:buChar char="•"/>
            </a:pPr>
            <a:r>
              <a:rPr lang="en-US" sz="2800" b="1" dirty="0">
                <a:latin typeface="+mj-lt"/>
              </a:rPr>
              <a:t>Payment File:</a:t>
            </a:r>
            <a:r>
              <a:rPr lang="en-US" sz="2800" dirty="0">
                <a:latin typeface="+mj-lt"/>
              </a:rPr>
              <a:t> Stores the details of all received payments.</a:t>
            </a:r>
          </a:p>
          <a:p>
            <a:r>
              <a:rPr lang="en-US" sz="2800" dirty="0">
                <a:latin typeface="+mj-lt"/>
              </a:rPr>
              <a:t>The Level 1 DFD will show these detailed processes with connections to the relevant data stores and external entities.</a:t>
            </a:r>
          </a:p>
        </p:txBody>
      </p:sp>
    </p:spTree>
    <p:extLst>
      <p:ext uri="{BB962C8B-B14F-4D97-AF65-F5344CB8AC3E}">
        <p14:creationId xmlns:p14="http://schemas.microsoft.com/office/powerpoint/2010/main" val="2294724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10002738"/>
          </a:xfrm>
          <a:prstGeom prst="rect">
            <a:avLst/>
          </a:prstGeom>
          <a:noFill/>
        </p:spPr>
        <p:txBody>
          <a:bodyPr wrap="square">
            <a:spAutoFit/>
          </a:bodyPr>
          <a:lstStyle/>
          <a:p>
            <a:r>
              <a:rPr lang="en-US" sz="2800" b="1" dirty="0">
                <a:latin typeface="+mj-lt"/>
              </a:rPr>
              <a:t>Step 4: Write a Data Dictionary for Any Selected DFD Element</a:t>
            </a:r>
          </a:p>
          <a:p>
            <a:r>
              <a:rPr lang="en-US" sz="2800" dirty="0">
                <a:latin typeface="+mj-lt"/>
              </a:rPr>
              <a:t>Choose one DFD element from the diagrams above. Let's choose the </a:t>
            </a:r>
            <a:r>
              <a:rPr lang="en-US" sz="2800" b="1" dirty="0">
                <a:latin typeface="+mj-lt"/>
              </a:rPr>
              <a:t>Invoice File</a:t>
            </a:r>
            <a:r>
              <a:rPr lang="en-US" sz="2800" dirty="0">
                <a:latin typeface="+mj-lt"/>
              </a:rPr>
              <a:t> for this example.</a:t>
            </a:r>
          </a:p>
          <a:p>
            <a:r>
              <a:rPr lang="en-US" sz="2800" b="1" dirty="0">
                <a:latin typeface="+mj-lt"/>
              </a:rPr>
              <a:t>Data Dictionary Entry for "Invoice File":</a:t>
            </a:r>
            <a:endParaRPr lang="en-US" sz="2800" dirty="0">
              <a:latin typeface="+mj-lt"/>
            </a:endParaRPr>
          </a:p>
          <a:p>
            <a:pPr>
              <a:buFont typeface="Arial" panose="020B0604020202020204" pitchFamily="34" charset="0"/>
              <a:buChar char="•"/>
            </a:pPr>
            <a:r>
              <a:rPr lang="en-US" sz="2800" b="1" dirty="0">
                <a:latin typeface="+mj-lt"/>
              </a:rPr>
              <a:t>Name:</a:t>
            </a:r>
            <a:r>
              <a:rPr lang="en-US" sz="2800" dirty="0">
                <a:latin typeface="+mj-lt"/>
              </a:rPr>
              <a:t> Invoice File</a:t>
            </a:r>
          </a:p>
          <a:p>
            <a:pPr>
              <a:buFont typeface="Arial" panose="020B0604020202020204" pitchFamily="34" charset="0"/>
              <a:buChar char="•"/>
            </a:pPr>
            <a:r>
              <a:rPr lang="en-US" sz="2800" b="1" dirty="0">
                <a:latin typeface="+mj-lt"/>
              </a:rPr>
              <a:t>Description:</a:t>
            </a:r>
            <a:r>
              <a:rPr lang="en-US" sz="2800" dirty="0">
                <a:latin typeface="+mj-lt"/>
              </a:rPr>
              <a:t> This file stores all invoices generated by the system. It includes the invoice number, client details, property details, amount due, date of issue, payment status, and any reminders sent.</a:t>
            </a:r>
          </a:p>
          <a:p>
            <a:pPr>
              <a:buFont typeface="Arial" panose="020B0604020202020204" pitchFamily="34" charset="0"/>
              <a:buChar char="•"/>
            </a:pPr>
            <a:r>
              <a:rPr lang="en-US" sz="2800" b="1" dirty="0">
                <a:latin typeface="+mj-lt"/>
              </a:rPr>
              <a:t>Type:</a:t>
            </a:r>
            <a:r>
              <a:rPr lang="en-US" sz="2800" dirty="0">
                <a:latin typeface="+mj-lt"/>
              </a:rPr>
              <a:t> Database Table</a:t>
            </a:r>
          </a:p>
          <a:p>
            <a:pPr>
              <a:buFont typeface="Arial" panose="020B0604020202020204" pitchFamily="34" charset="0"/>
              <a:buChar char="•"/>
            </a:pPr>
            <a:r>
              <a:rPr lang="en-US" sz="2800" b="1" dirty="0">
                <a:latin typeface="+mj-lt"/>
              </a:rPr>
              <a:t>Format:</a:t>
            </a:r>
            <a:r>
              <a:rPr lang="en-US" sz="2800" dirty="0">
                <a:latin typeface="+mj-lt"/>
              </a:rPr>
              <a:t> Each invoice is recorded as a row in the table with columns for Invoice ID, Client ID, Property ID, Amount, Issue Date, Due Date, Payment Status, and Reminder Sent.</a:t>
            </a:r>
          </a:p>
          <a:p>
            <a:pPr>
              <a:buFont typeface="Arial" panose="020B0604020202020204" pitchFamily="34" charset="0"/>
              <a:buChar char="•"/>
            </a:pPr>
            <a:r>
              <a:rPr lang="en-US" sz="2800" b="1" dirty="0">
                <a:latin typeface="+mj-lt"/>
              </a:rPr>
              <a:t>Usage:</a:t>
            </a:r>
            <a:r>
              <a:rPr lang="en-US" sz="2800" dirty="0">
                <a:latin typeface="+mj-lt"/>
              </a:rPr>
              <a:t> Used to track the status of all invoices. Accessed by processes such as "Generate Invoice," "Receive Payment," "Archive Invoice," and "Send Reminder."</a:t>
            </a:r>
          </a:p>
          <a:p>
            <a:pPr>
              <a:buFont typeface="Arial" panose="020B0604020202020204" pitchFamily="34" charset="0"/>
              <a:buChar char="•"/>
            </a:pPr>
            <a:r>
              <a:rPr lang="en-US" sz="2800" b="1" dirty="0">
                <a:latin typeface="+mj-lt"/>
              </a:rPr>
              <a:t>Access:</a:t>
            </a:r>
            <a:r>
              <a:rPr lang="en-US" sz="2800" dirty="0">
                <a:latin typeface="+mj-lt"/>
              </a:rPr>
              <a:t> Accessed by the Invoice System processes. Only authorized personnel can modify this data.</a:t>
            </a:r>
          </a:p>
        </p:txBody>
      </p:sp>
    </p:spTree>
    <p:extLst>
      <p:ext uri="{BB962C8B-B14F-4D97-AF65-F5344CB8AC3E}">
        <p14:creationId xmlns:p14="http://schemas.microsoft.com/office/powerpoint/2010/main" val="1835831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6555641"/>
          </a:xfrm>
          <a:prstGeom prst="rect">
            <a:avLst/>
          </a:prstGeom>
          <a:noFill/>
        </p:spPr>
        <p:txBody>
          <a:bodyPr wrap="square">
            <a:spAutoFit/>
          </a:bodyPr>
          <a:lstStyle/>
          <a:p>
            <a:r>
              <a:rPr lang="en-US" sz="2800" b="1" dirty="0">
                <a:latin typeface="+mj-lt"/>
              </a:rPr>
              <a:t>Summary:</a:t>
            </a:r>
          </a:p>
          <a:p>
            <a:pPr>
              <a:buFont typeface="+mj-lt"/>
              <a:buAutoNum type="arabicPeriod"/>
            </a:pPr>
            <a:r>
              <a:rPr lang="en-US" sz="2800" b="1" dirty="0">
                <a:latin typeface="+mj-lt"/>
              </a:rPr>
              <a:t>Context Diagram</a:t>
            </a:r>
            <a:r>
              <a:rPr lang="en-US" sz="2800" dirty="0">
                <a:latin typeface="+mj-lt"/>
              </a:rPr>
              <a:t> shows the overall interaction between the Invoice System and external entities.</a:t>
            </a:r>
          </a:p>
          <a:p>
            <a:pPr>
              <a:buFont typeface="+mj-lt"/>
              <a:buAutoNum type="arabicPeriod"/>
            </a:pPr>
            <a:r>
              <a:rPr lang="en-US" sz="2800" b="1" dirty="0">
                <a:latin typeface="+mj-lt"/>
              </a:rPr>
              <a:t>Level 0 DFD</a:t>
            </a:r>
            <a:r>
              <a:rPr lang="en-US" sz="2800" dirty="0">
                <a:latin typeface="+mj-lt"/>
              </a:rPr>
              <a:t> breaks down the main processes involved in invoicing, payment receipt, and reminders.</a:t>
            </a:r>
          </a:p>
          <a:p>
            <a:pPr>
              <a:buFont typeface="+mj-lt"/>
              <a:buAutoNum type="arabicPeriod"/>
            </a:pPr>
            <a:r>
              <a:rPr lang="en-US" sz="2800" b="1" dirty="0">
                <a:latin typeface="+mj-lt"/>
              </a:rPr>
              <a:t>Level 1 DFD</a:t>
            </a:r>
            <a:r>
              <a:rPr lang="en-US" sz="2800" dirty="0">
                <a:latin typeface="+mj-lt"/>
              </a:rPr>
              <a:t> for "Receive Payment" further decomposes this process into more detailed steps.</a:t>
            </a:r>
          </a:p>
          <a:p>
            <a:pPr>
              <a:buFont typeface="+mj-lt"/>
              <a:buAutoNum type="arabicPeriod"/>
            </a:pPr>
            <a:r>
              <a:rPr lang="en-US" sz="2800" b="1" dirty="0">
                <a:latin typeface="+mj-lt"/>
              </a:rPr>
              <a:t>Data Dictionary</a:t>
            </a:r>
            <a:r>
              <a:rPr lang="en-US" sz="2800" dirty="0">
                <a:latin typeface="+mj-lt"/>
              </a:rPr>
              <a:t> entry for "Invoice File" provides detailed information on how this data store is structured and used.</a:t>
            </a:r>
          </a:p>
          <a:p>
            <a:r>
              <a:rPr lang="en-US" sz="2800" dirty="0">
                <a:latin typeface="+mj-lt"/>
              </a:rPr>
              <a:t>This approach provides a complete and clear understanding of the Estate Agency's invoicing process, from contract confirmation to payment and reminders.</a:t>
            </a:r>
          </a:p>
        </p:txBody>
      </p:sp>
    </p:spTree>
    <p:extLst>
      <p:ext uri="{BB962C8B-B14F-4D97-AF65-F5344CB8AC3E}">
        <p14:creationId xmlns:p14="http://schemas.microsoft.com/office/powerpoint/2010/main" val="1038887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2">
            <a:extLst>
              <a:ext uri="{FF2B5EF4-FFF2-40B4-BE49-F238E27FC236}">
                <a16:creationId xmlns:a16="http://schemas.microsoft.com/office/drawing/2014/main" id="{76F7BEC5-7392-0F82-3721-B00192F205BE}"/>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Text Box 3">
            <a:extLst>
              <a:ext uri="{FF2B5EF4-FFF2-40B4-BE49-F238E27FC236}">
                <a16:creationId xmlns:a16="http://schemas.microsoft.com/office/drawing/2014/main" id="{C7095598-3ED7-1643-950E-EE8FC1BB0857}"/>
              </a:ext>
            </a:extLst>
          </p:cNvPr>
          <p:cNvSpPr txBox="1">
            <a:spLocks noChangeArrowheads="1"/>
          </p:cNvSpPr>
          <p:nvPr/>
        </p:nvSpPr>
        <p:spPr bwMode="auto">
          <a:xfrm>
            <a:off x="0" y="3646488"/>
            <a:ext cx="7556500" cy="1236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a:p>
            <a:pPr algn="ctr" eaLnBrk="1" hangingPunct="1">
              <a:spcBef>
                <a:spcPct val="50000"/>
              </a:spcBef>
            </a:pPr>
            <a:r>
              <a:rPr lang="en-US" altLang="en-US" sz="2975"/>
              <a:t>Lemonade Stand Example</a:t>
            </a:r>
            <a:endParaRPr lang="en-US"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2">
            <a:extLst>
              <a:ext uri="{FF2B5EF4-FFF2-40B4-BE49-F238E27FC236}">
                <a16:creationId xmlns:a16="http://schemas.microsoft.com/office/drawing/2014/main" id="{CA6DF815-3B4E-5577-7725-E18D5CBC10D0}"/>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5122" name="Text Box 3">
            <a:extLst>
              <a:ext uri="{FF2B5EF4-FFF2-40B4-BE49-F238E27FC236}">
                <a16:creationId xmlns:a16="http://schemas.microsoft.com/office/drawing/2014/main" id="{EB265B60-5626-045E-7D4C-5423BAF3F645}"/>
              </a:ext>
            </a:extLst>
          </p:cNvPr>
          <p:cNvSpPr txBox="1">
            <a:spLocks noChangeArrowheads="1"/>
          </p:cNvSpPr>
          <p:nvPr/>
        </p:nvSpPr>
        <p:spPr bwMode="auto">
          <a:xfrm>
            <a:off x="2770717" y="3268663"/>
            <a:ext cx="4785783"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983"/>
              <a:t>Steps:</a:t>
            </a:r>
          </a:p>
        </p:txBody>
      </p:sp>
      <p:sp>
        <p:nvSpPr>
          <p:cNvPr id="5123" name="Line 4">
            <a:extLst>
              <a:ext uri="{FF2B5EF4-FFF2-40B4-BE49-F238E27FC236}">
                <a16:creationId xmlns:a16="http://schemas.microsoft.com/office/drawing/2014/main" id="{D8586F74-68C5-805E-80FB-9C84D6B73B17}"/>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124" name="Text Box 5">
            <a:extLst>
              <a:ext uri="{FF2B5EF4-FFF2-40B4-BE49-F238E27FC236}">
                <a16:creationId xmlns:a16="http://schemas.microsoft.com/office/drawing/2014/main" id="{A9121AB2-3A59-E08E-997C-F69E34936308}"/>
              </a:ext>
            </a:extLst>
          </p:cNvPr>
          <p:cNvSpPr txBox="1">
            <a:spLocks noChangeArrowheads="1"/>
          </p:cNvSpPr>
          <p:nvPr/>
        </p:nvSpPr>
        <p:spPr bwMode="auto">
          <a:xfrm>
            <a:off x="2833687" y="3709458"/>
            <a:ext cx="4722813" cy="32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endParaRPr lang="en-US" altLang="ko-KR" sz="1653">
              <a:ea typeface="굴림" panose="020B0503020000020004" pitchFamily="34" charset="-127"/>
            </a:endParaRPr>
          </a:p>
          <a:p>
            <a:pPr lvl="1" eaLnBrk="1" hangingPunct="1">
              <a:spcBef>
                <a:spcPct val="50000"/>
              </a:spcBef>
              <a:buFontTx/>
              <a:buChar char="•"/>
            </a:pPr>
            <a:r>
              <a:rPr lang="en-US" altLang="ko-KR" sz="1653">
                <a:ea typeface="굴림" panose="020B0503020000020004" pitchFamily="34" charset="-127"/>
              </a:rPr>
              <a:t>Old way: no Use-Case Diagram</a:t>
            </a:r>
          </a:p>
          <a:p>
            <a:pPr lvl="1" eaLnBrk="1" hangingPunct="1">
              <a:spcBef>
                <a:spcPct val="50000"/>
              </a:spcBef>
              <a:buFontTx/>
              <a:buChar char="•"/>
            </a:pPr>
            <a:r>
              <a:rPr lang="en-US" altLang="ko-KR" sz="1653">
                <a:ea typeface="굴림" panose="020B0503020000020004" pitchFamily="34" charset="-127"/>
              </a:rPr>
              <a:t>New way: use Use-Case Diagram</a:t>
            </a:r>
            <a:endParaRPr lang="en-US" altLang="en-US" sz="1653"/>
          </a:p>
          <a:p>
            <a:pPr eaLnBrk="1" hangingPunct="1">
              <a:spcBef>
                <a:spcPct val="50000"/>
              </a:spcBef>
              <a:buFontTx/>
              <a:buAutoNum type="arabicPeriod"/>
            </a:pPr>
            <a:r>
              <a:rPr lang="en-US" altLang="en-US" sz="1653"/>
              <a:t>Construct Context Level DFD</a:t>
            </a:r>
            <a:br>
              <a:rPr lang="en-US" altLang="en-US" sz="1653"/>
            </a:br>
            <a:r>
              <a:rPr lang="en-US" altLang="en-US" sz="1653"/>
              <a:t>(identifies sources and sink)</a:t>
            </a:r>
          </a:p>
          <a:p>
            <a:pPr eaLnBrk="1" hangingPunct="1">
              <a:spcBef>
                <a:spcPct val="50000"/>
              </a:spcBef>
              <a:buFontTx/>
              <a:buAutoNum type="arabicPeriod"/>
            </a:pPr>
            <a:r>
              <a:rPr lang="en-US" altLang="en-US" sz="1653"/>
              <a:t>Construct Level 0 DFD </a:t>
            </a:r>
            <a:br>
              <a:rPr lang="en-US" altLang="en-US" sz="1653"/>
            </a:br>
            <a:r>
              <a:rPr lang="en-US" altLang="en-US" sz="1653"/>
              <a:t>(identifies manageable sub processes )</a:t>
            </a:r>
          </a:p>
          <a:p>
            <a:pPr eaLnBrk="1" hangingPunct="1">
              <a:spcBef>
                <a:spcPct val="50000"/>
              </a:spcBef>
              <a:buFontTx/>
              <a:buAutoNum type="arabicPeriod"/>
            </a:pPr>
            <a:r>
              <a:rPr lang="en-US" altLang="en-US" sz="1653"/>
              <a:t>Construct Level 1- n DFD </a:t>
            </a:r>
            <a:br>
              <a:rPr lang="en-US" altLang="en-US" sz="1653"/>
            </a:br>
            <a:r>
              <a:rPr lang="en-US" altLang="en-US" sz="1653"/>
              <a:t>(identifies actual data flows and data stores )</a:t>
            </a:r>
          </a:p>
        </p:txBody>
      </p:sp>
      <p:sp>
        <p:nvSpPr>
          <p:cNvPr id="5125" name="Text Box 6">
            <a:extLst>
              <a:ext uri="{FF2B5EF4-FFF2-40B4-BE49-F238E27FC236}">
                <a16:creationId xmlns:a16="http://schemas.microsoft.com/office/drawing/2014/main" id="{53D750FB-2B6A-F4FE-53B0-53EBF007205B}"/>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5126" name="Picture 7">
            <a:extLst>
              <a:ext uri="{FF2B5EF4-FFF2-40B4-BE49-F238E27FC236}">
                <a16:creationId xmlns:a16="http://schemas.microsoft.com/office/drawing/2014/main" id="{92976CCC-0F3D-427A-40F4-0016A1929CA8}"/>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 Box 8">
            <a:extLst>
              <a:ext uri="{FF2B5EF4-FFF2-40B4-BE49-F238E27FC236}">
                <a16:creationId xmlns:a16="http://schemas.microsoft.com/office/drawing/2014/main" id="{675D8B8D-C46A-0D84-1503-08AF899DC260}"/>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The operations of a simple lemonade stand will be used to demonstrate the creation of dataflow diagrams.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2">
            <a:extLst>
              <a:ext uri="{FF2B5EF4-FFF2-40B4-BE49-F238E27FC236}">
                <a16:creationId xmlns:a16="http://schemas.microsoft.com/office/drawing/2014/main" id="{47CD24D6-8AFB-B2E7-FD9D-5CF0F33CBF11}"/>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6146" name="Line 3">
            <a:extLst>
              <a:ext uri="{FF2B5EF4-FFF2-40B4-BE49-F238E27FC236}">
                <a16:creationId xmlns:a16="http://schemas.microsoft.com/office/drawing/2014/main" id="{2843FDB2-7DDC-2EA2-3D41-127AA3A0E29F}"/>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147" name="Text Box 4">
            <a:extLst>
              <a:ext uri="{FF2B5EF4-FFF2-40B4-BE49-F238E27FC236}">
                <a16:creationId xmlns:a16="http://schemas.microsoft.com/office/drawing/2014/main" id="{91BE4C20-2FA5-04B8-EE0D-8A8C9531163F}"/>
              </a:ext>
            </a:extLst>
          </p:cNvPr>
          <p:cNvSpPr txBox="1">
            <a:spLocks noChangeArrowheads="1"/>
          </p:cNvSpPr>
          <p:nvPr/>
        </p:nvSpPr>
        <p:spPr bwMode="auto">
          <a:xfrm>
            <a:off x="2833687" y="3268663"/>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p>
        </p:txBody>
      </p:sp>
      <p:sp>
        <p:nvSpPr>
          <p:cNvPr id="6148" name="Text Box 5">
            <a:extLst>
              <a:ext uri="{FF2B5EF4-FFF2-40B4-BE49-F238E27FC236}">
                <a16:creationId xmlns:a16="http://schemas.microsoft.com/office/drawing/2014/main" id="{51E86397-042C-AD5F-2F05-B22B4ACA8F2E}"/>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6149" name="Picture 6">
            <a:extLst>
              <a:ext uri="{FF2B5EF4-FFF2-40B4-BE49-F238E27FC236}">
                <a16:creationId xmlns:a16="http://schemas.microsoft.com/office/drawing/2014/main" id="{3EF78068-6638-96B7-2435-CD47B2D94FC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7">
            <a:extLst>
              <a:ext uri="{FF2B5EF4-FFF2-40B4-BE49-F238E27FC236}">
                <a16:creationId xmlns:a16="http://schemas.microsoft.com/office/drawing/2014/main" id="{9B08890A-A955-32DA-201B-4AB4569832F1}"/>
              </a:ext>
            </a:extLst>
          </p:cNvPr>
          <p:cNvSpPr txBox="1">
            <a:spLocks noChangeArrowheads="1"/>
          </p:cNvSpPr>
          <p:nvPr/>
        </p:nvSpPr>
        <p:spPr bwMode="auto">
          <a:xfrm>
            <a:off x="188913" y="3709458"/>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Think through the activities that take place at a lemonade stand.</a:t>
            </a:r>
          </a:p>
        </p:txBody>
      </p:sp>
      <p:sp>
        <p:nvSpPr>
          <p:cNvPr id="6151" name="Text Box 8">
            <a:extLst>
              <a:ext uri="{FF2B5EF4-FFF2-40B4-BE49-F238E27FC236}">
                <a16:creationId xmlns:a16="http://schemas.microsoft.com/office/drawing/2014/main" id="{509C0014-9781-C98E-D5AF-A7120FE1A4F8}"/>
              </a:ext>
            </a:extLst>
          </p:cNvPr>
          <p:cNvSpPr txBox="1">
            <a:spLocks noChangeArrowheads="1"/>
          </p:cNvSpPr>
          <p:nvPr/>
        </p:nvSpPr>
        <p:spPr bwMode="auto">
          <a:xfrm>
            <a:off x="3274483" y="4591050"/>
            <a:ext cx="2959629" cy="161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t>Customer Order</a:t>
            </a:r>
          </a:p>
          <a:p>
            <a:pPr eaLnBrk="1" hangingPunct="1"/>
            <a:r>
              <a:rPr lang="en-US" altLang="en-US" sz="1653"/>
              <a:t>Serve Product</a:t>
            </a:r>
          </a:p>
          <a:p>
            <a:pPr eaLnBrk="1" hangingPunct="1"/>
            <a:r>
              <a:rPr lang="en-US" altLang="en-US" sz="1653"/>
              <a:t>Collect Payment</a:t>
            </a:r>
          </a:p>
          <a:p>
            <a:pPr eaLnBrk="1" hangingPunct="1"/>
            <a:r>
              <a:rPr lang="en-US" altLang="en-US" sz="1653"/>
              <a:t>Produce Product</a:t>
            </a:r>
          </a:p>
          <a:p>
            <a:pPr eaLnBrk="1" hangingPunct="1"/>
            <a:r>
              <a:rPr lang="en-US" altLang="en-US" sz="1653"/>
              <a:t>Store Product</a:t>
            </a:r>
          </a:p>
          <a:p>
            <a:pPr eaLnBrk="1" hangingPunct="1"/>
            <a:endParaRPr lang="en-US" altLang="en-US" sz="1653"/>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2">
            <a:extLst>
              <a:ext uri="{FF2B5EF4-FFF2-40B4-BE49-F238E27FC236}">
                <a16:creationId xmlns:a16="http://schemas.microsoft.com/office/drawing/2014/main" id="{8D952655-38C9-CC3C-14C0-4E107DDAA3BA}"/>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7170" name="Line 3">
            <a:extLst>
              <a:ext uri="{FF2B5EF4-FFF2-40B4-BE49-F238E27FC236}">
                <a16:creationId xmlns:a16="http://schemas.microsoft.com/office/drawing/2014/main" id="{E7768CC6-874B-98A3-120C-B43297F2B6D2}"/>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7171" name="Text Box 4">
            <a:extLst>
              <a:ext uri="{FF2B5EF4-FFF2-40B4-BE49-F238E27FC236}">
                <a16:creationId xmlns:a16="http://schemas.microsoft.com/office/drawing/2014/main" id="{1890E694-8032-B91C-83C9-90E496E216B1}"/>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7172" name="Picture 5">
            <a:extLst>
              <a:ext uri="{FF2B5EF4-FFF2-40B4-BE49-F238E27FC236}">
                <a16:creationId xmlns:a16="http://schemas.microsoft.com/office/drawing/2014/main" id="{23946399-EC81-FB02-4AAD-C9AB88DAF474}"/>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6">
            <a:extLst>
              <a:ext uri="{FF2B5EF4-FFF2-40B4-BE49-F238E27FC236}">
                <a16:creationId xmlns:a16="http://schemas.microsoft.com/office/drawing/2014/main" id="{B9AB0708-2F22-CDD9-DD4D-26F38FF53994}"/>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Also think of the additional activities needed to support the basic activities.</a:t>
            </a:r>
          </a:p>
        </p:txBody>
      </p:sp>
      <p:sp>
        <p:nvSpPr>
          <p:cNvPr id="7174" name="Text Box 7">
            <a:extLst>
              <a:ext uri="{FF2B5EF4-FFF2-40B4-BE49-F238E27FC236}">
                <a16:creationId xmlns:a16="http://schemas.microsoft.com/office/drawing/2014/main" id="{3458D911-9C2E-F7ED-8E0B-300806B345BF}"/>
              </a:ext>
            </a:extLst>
          </p:cNvPr>
          <p:cNvSpPr txBox="1">
            <a:spLocks noChangeArrowheads="1"/>
          </p:cNvSpPr>
          <p:nvPr/>
        </p:nvSpPr>
        <p:spPr bwMode="auto">
          <a:xfrm>
            <a:off x="3274483" y="4591050"/>
            <a:ext cx="2959629" cy="2381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t>Customer Order</a:t>
            </a:r>
          </a:p>
          <a:p>
            <a:pPr eaLnBrk="1" hangingPunct="1"/>
            <a:r>
              <a:rPr lang="en-US" altLang="en-US" sz="1653"/>
              <a:t>Serve Product</a:t>
            </a:r>
          </a:p>
          <a:p>
            <a:pPr eaLnBrk="1" hangingPunct="1"/>
            <a:r>
              <a:rPr lang="en-US" altLang="en-US" sz="1653"/>
              <a:t>Collect Payment</a:t>
            </a:r>
          </a:p>
          <a:p>
            <a:pPr eaLnBrk="1" hangingPunct="1"/>
            <a:r>
              <a:rPr lang="en-US" altLang="en-US" sz="1653"/>
              <a:t>Produce Product</a:t>
            </a:r>
          </a:p>
          <a:p>
            <a:pPr eaLnBrk="1" hangingPunct="1"/>
            <a:r>
              <a:rPr lang="en-US" altLang="en-US" sz="1653"/>
              <a:t>Store Product</a:t>
            </a:r>
          </a:p>
          <a:p>
            <a:pPr eaLnBrk="1" hangingPunct="1"/>
            <a:r>
              <a:rPr lang="en-US" altLang="en-US" sz="1653"/>
              <a:t>Order Raw Materials</a:t>
            </a:r>
          </a:p>
          <a:p>
            <a:pPr eaLnBrk="1" hangingPunct="1"/>
            <a:r>
              <a:rPr lang="en-US" altLang="en-US" sz="1653"/>
              <a:t>Pay for Raw Materials</a:t>
            </a:r>
          </a:p>
          <a:p>
            <a:pPr eaLnBrk="1" hangingPunct="1"/>
            <a:r>
              <a:rPr lang="en-US" altLang="en-US" sz="1653"/>
              <a:t>Pay for Labor</a:t>
            </a:r>
          </a:p>
          <a:p>
            <a:pPr eaLnBrk="1" hangingPunct="1"/>
            <a:endParaRPr lang="en-US" altLang="en-US" sz="1653"/>
          </a:p>
        </p:txBody>
      </p:sp>
      <p:sp>
        <p:nvSpPr>
          <p:cNvPr id="7175" name="Text Box 8">
            <a:extLst>
              <a:ext uri="{FF2B5EF4-FFF2-40B4-BE49-F238E27FC236}">
                <a16:creationId xmlns:a16="http://schemas.microsoft.com/office/drawing/2014/main" id="{185E4DBB-701C-8E83-AD8A-CCC873CB31C5}"/>
              </a:ext>
            </a:extLst>
          </p:cNvPr>
          <p:cNvSpPr txBox="1">
            <a:spLocks noChangeArrowheads="1"/>
          </p:cNvSpPr>
          <p:nvPr/>
        </p:nvSpPr>
        <p:spPr bwMode="auto">
          <a:xfrm>
            <a:off x="2833687" y="3268663"/>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a:extLst>
              <a:ext uri="{FF2B5EF4-FFF2-40B4-BE49-F238E27FC236}">
                <a16:creationId xmlns:a16="http://schemas.microsoft.com/office/drawing/2014/main" id="{5DD35550-E5FB-19F0-4DAE-83D35B3A0DA5}"/>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8194" name="Line 3">
            <a:extLst>
              <a:ext uri="{FF2B5EF4-FFF2-40B4-BE49-F238E27FC236}">
                <a16:creationId xmlns:a16="http://schemas.microsoft.com/office/drawing/2014/main" id="{ECF1D831-D7A2-9C00-5E93-D2D4E0A80503}"/>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195" name="Text Box 4">
            <a:extLst>
              <a:ext uri="{FF2B5EF4-FFF2-40B4-BE49-F238E27FC236}">
                <a16:creationId xmlns:a16="http://schemas.microsoft.com/office/drawing/2014/main" id="{E433DCFC-88CF-6E51-5CE7-F8EC20D7471B}"/>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8196" name="Picture 5">
            <a:extLst>
              <a:ext uri="{FF2B5EF4-FFF2-40B4-BE49-F238E27FC236}">
                <a16:creationId xmlns:a16="http://schemas.microsoft.com/office/drawing/2014/main" id="{FA241746-4F23-1BEC-7DEF-5111C4A34739}"/>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6">
            <a:extLst>
              <a:ext uri="{FF2B5EF4-FFF2-40B4-BE49-F238E27FC236}">
                <a16:creationId xmlns:a16="http://schemas.microsoft.com/office/drawing/2014/main" id="{4AEAA245-8BED-8ADA-FCCA-071684FAC33B}"/>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Group these activities in some logical fashion, possibly functional areas.</a:t>
            </a:r>
          </a:p>
        </p:txBody>
      </p:sp>
      <p:sp>
        <p:nvSpPr>
          <p:cNvPr id="8198" name="Text Box 7">
            <a:extLst>
              <a:ext uri="{FF2B5EF4-FFF2-40B4-BE49-F238E27FC236}">
                <a16:creationId xmlns:a16="http://schemas.microsoft.com/office/drawing/2014/main" id="{3E5E5D43-40D4-762C-8A81-23216C3D0CB0}"/>
              </a:ext>
            </a:extLst>
          </p:cNvPr>
          <p:cNvSpPr txBox="1">
            <a:spLocks noChangeArrowheads="1"/>
          </p:cNvSpPr>
          <p:nvPr/>
        </p:nvSpPr>
        <p:spPr bwMode="auto">
          <a:xfrm>
            <a:off x="3274483" y="4591050"/>
            <a:ext cx="2959629"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t>Customer Order</a:t>
            </a:r>
          </a:p>
          <a:p>
            <a:pPr eaLnBrk="1" hangingPunct="1"/>
            <a:r>
              <a:rPr lang="en-US" altLang="en-US" sz="1653"/>
              <a:t>Serve Product</a:t>
            </a:r>
          </a:p>
          <a:p>
            <a:pPr eaLnBrk="1" hangingPunct="1"/>
            <a:r>
              <a:rPr lang="en-US" altLang="en-US" sz="1653"/>
              <a:t>Collect Payment</a:t>
            </a:r>
          </a:p>
          <a:p>
            <a:pPr eaLnBrk="1" hangingPunct="1"/>
            <a:endParaRPr lang="en-US" altLang="en-US" sz="1653"/>
          </a:p>
          <a:p>
            <a:pPr eaLnBrk="1" hangingPunct="1"/>
            <a:r>
              <a:rPr lang="en-US" altLang="en-US" sz="1653"/>
              <a:t>Produce Product</a:t>
            </a:r>
          </a:p>
          <a:p>
            <a:pPr eaLnBrk="1" hangingPunct="1"/>
            <a:r>
              <a:rPr lang="en-US" altLang="en-US" sz="1653"/>
              <a:t>Store Product</a:t>
            </a:r>
          </a:p>
          <a:p>
            <a:pPr eaLnBrk="1" hangingPunct="1"/>
            <a:endParaRPr lang="en-US" altLang="en-US" sz="1653"/>
          </a:p>
          <a:p>
            <a:pPr eaLnBrk="1" hangingPunct="1"/>
            <a:r>
              <a:rPr lang="en-US" altLang="en-US" sz="1653"/>
              <a:t>Order Raw Materials</a:t>
            </a:r>
          </a:p>
          <a:p>
            <a:pPr eaLnBrk="1" hangingPunct="1"/>
            <a:r>
              <a:rPr lang="en-US" altLang="en-US" sz="1653"/>
              <a:t>Pay for Raw Materials</a:t>
            </a:r>
          </a:p>
          <a:p>
            <a:pPr eaLnBrk="1" hangingPunct="1"/>
            <a:endParaRPr lang="en-US" altLang="en-US" sz="1653"/>
          </a:p>
          <a:p>
            <a:pPr eaLnBrk="1" hangingPunct="1"/>
            <a:r>
              <a:rPr lang="en-US" altLang="en-US" sz="1653"/>
              <a:t>Pay for Labor</a:t>
            </a:r>
          </a:p>
          <a:p>
            <a:pPr eaLnBrk="1" hangingPunct="1"/>
            <a:endParaRPr lang="en-US" altLang="en-US" sz="1653"/>
          </a:p>
        </p:txBody>
      </p:sp>
      <p:sp>
        <p:nvSpPr>
          <p:cNvPr id="8199" name="Text Box 8">
            <a:extLst>
              <a:ext uri="{FF2B5EF4-FFF2-40B4-BE49-F238E27FC236}">
                <a16:creationId xmlns:a16="http://schemas.microsoft.com/office/drawing/2014/main" id="{DFC3647B-45C3-98D6-29A9-F728CBD7A281}"/>
              </a:ext>
            </a:extLst>
          </p:cNvPr>
          <p:cNvSpPr txBox="1">
            <a:spLocks noChangeArrowheads="1"/>
          </p:cNvSpPr>
          <p:nvPr/>
        </p:nvSpPr>
        <p:spPr bwMode="auto">
          <a:xfrm>
            <a:off x="2833687" y="3268663"/>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2">
            <a:extLst>
              <a:ext uri="{FF2B5EF4-FFF2-40B4-BE49-F238E27FC236}">
                <a16:creationId xmlns:a16="http://schemas.microsoft.com/office/drawing/2014/main" id="{AD9D5F1F-50CA-A023-8E07-30920B311FDA}"/>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9218" name="Line 3">
            <a:extLst>
              <a:ext uri="{FF2B5EF4-FFF2-40B4-BE49-F238E27FC236}">
                <a16:creationId xmlns:a16="http://schemas.microsoft.com/office/drawing/2014/main" id="{63694C11-5C7A-FC26-7ABD-B6747DEDDBFF}"/>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9219" name="Oval 4">
            <a:extLst>
              <a:ext uri="{FF2B5EF4-FFF2-40B4-BE49-F238E27FC236}">
                <a16:creationId xmlns:a16="http://schemas.microsoft.com/office/drawing/2014/main" id="{72369ECF-D014-809B-F2AC-0C5134E8B066}"/>
              </a:ext>
            </a:extLst>
          </p:cNvPr>
          <p:cNvSpPr>
            <a:spLocks noChangeArrowheads="1"/>
          </p:cNvSpPr>
          <p:nvPr/>
        </p:nvSpPr>
        <p:spPr bwMode="auto">
          <a:xfrm>
            <a:off x="4785783" y="4591050"/>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0.0</a:t>
            </a:r>
          </a:p>
          <a:p>
            <a:pPr algn="ctr"/>
            <a:r>
              <a:rPr lang="en-US" altLang="en-US" sz="992">
                <a:latin typeface="Arial Narrow" panose="020B0606020202030204" pitchFamily="34" charset="0"/>
              </a:rPr>
              <a:t>Lemonade System</a:t>
            </a:r>
          </a:p>
        </p:txBody>
      </p:sp>
      <p:sp>
        <p:nvSpPr>
          <p:cNvPr id="9220" name="Rectangle 5">
            <a:extLst>
              <a:ext uri="{FF2B5EF4-FFF2-40B4-BE49-F238E27FC236}">
                <a16:creationId xmlns:a16="http://schemas.microsoft.com/office/drawing/2014/main" id="{556DD985-9A31-CB85-9F2A-A2DBA7129AB4}"/>
              </a:ext>
            </a:extLst>
          </p:cNvPr>
          <p:cNvSpPr>
            <a:spLocks noChangeAspect="1" noChangeArrowheads="1"/>
          </p:cNvSpPr>
          <p:nvPr/>
        </p:nvSpPr>
        <p:spPr bwMode="auto">
          <a:xfrm>
            <a:off x="6548967" y="4591050"/>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EMPLOYEE</a:t>
            </a:r>
          </a:p>
        </p:txBody>
      </p:sp>
      <p:sp>
        <p:nvSpPr>
          <p:cNvPr id="9221" name="Rectangle 6">
            <a:extLst>
              <a:ext uri="{FF2B5EF4-FFF2-40B4-BE49-F238E27FC236}">
                <a16:creationId xmlns:a16="http://schemas.microsoft.com/office/drawing/2014/main" id="{8ADF1D82-8951-F6F9-362F-BDE5C61E13D0}"/>
              </a:ext>
            </a:extLst>
          </p:cNvPr>
          <p:cNvSpPr>
            <a:spLocks noChangeAspect="1" noChangeArrowheads="1"/>
          </p:cNvSpPr>
          <p:nvPr/>
        </p:nvSpPr>
        <p:spPr bwMode="auto">
          <a:xfrm>
            <a:off x="2959629" y="4591050"/>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CUSTOMER</a:t>
            </a:r>
          </a:p>
        </p:txBody>
      </p:sp>
      <p:cxnSp>
        <p:nvCxnSpPr>
          <p:cNvPr id="9222" name="AutoShape 7">
            <a:extLst>
              <a:ext uri="{FF2B5EF4-FFF2-40B4-BE49-F238E27FC236}">
                <a16:creationId xmlns:a16="http://schemas.microsoft.com/office/drawing/2014/main" id="{AC7B4BAE-ADE4-CFBF-2097-CCB5D29515C5}"/>
              </a:ext>
            </a:extLst>
          </p:cNvPr>
          <p:cNvCxnSpPr>
            <a:cxnSpLocks noChangeShapeType="1"/>
          </p:cNvCxnSpPr>
          <p:nvPr/>
        </p:nvCxnSpPr>
        <p:spPr bwMode="auto">
          <a:xfrm>
            <a:off x="5478462" y="5189273"/>
            <a:ext cx="99179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3" name="Text Box 8">
            <a:extLst>
              <a:ext uri="{FF2B5EF4-FFF2-40B4-BE49-F238E27FC236}">
                <a16:creationId xmlns:a16="http://schemas.microsoft.com/office/drawing/2014/main" id="{5E80AB00-EB74-639C-B515-7B449CC48EE7}"/>
              </a:ext>
            </a:extLst>
          </p:cNvPr>
          <p:cNvSpPr txBox="1">
            <a:spLocks noChangeArrowheads="1"/>
          </p:cNvSpPr>
          <p:nvPr/>
        </p:nvSpPr>
        <p:spPr bwMode="auto">
          <a:xfrm>
            <a:off x="5352521" y="5000360"/>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a:t>
            </a:r>
          </a:p>
        </p:txBody>
      </p:sp>
      <p:cxnSp>
        <p:nvCxnSpPr>
          <p:cNvPr id="9224" name="AutoShape 9">
            <a:extLst>
              <a:ext uri="{FF2B5EF4-FFF2-40B4-BE49-F238E27FC236}">
                <a16:creationId xmlns:a16="http://schemas.microsoft.com/office/drawing/2014/main" id="{5F4163B1-A5B5-429B-3ED5-831E3462EEC5}"/>
              </a:ext>
            </a:extLst>
          </p:cNvPr>
          <p:cNvCxnSpPr>
            <a:cxnSpLocks noChangeShapeType="1"/>
          </p:cNvCxnSpPr>
          <p:nvPr/>
        </p:nvCxnSpPr>
        <p:spPr bwMode="auto">
          <a:xfrm>
            <a:off x="3723151" y="5220758"/>
            <a:ext cx="1054761" cy="0"/>
          </a:xfrm>
          <a:prstGeom prst="straightConnector1">
            <a:avLst/>
          </a:prstGeom>
          <a:noFill/>
          <a:ln w="15875">
            <a:solidFill>
              <a:srgbClr val="000000"/>
            </a:solidFill>
            <a:round/>
            <a:headEnd type="none"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5" name="Text Box 10">
            <a:extLst>
              <a:ext uri="{FF2B5EF4-FFF2-40B4-BE49-F238E27FC236}">
                <a16:creationId xmlns:a16="http://schemas.microsoft.com/office/drawing/2014/main" id="{E905F592-5C5E-7067-D4EB-A4E1DC296A09}"/>
              </a:ext>
            </a:extLst>
          </p:cNvPr>
          <p:cNvSpPr txBox="1">
            <a:spLocks noChangeArrowheads="1"/>
          </p:cNvSpPr>
          <p:nvPr/>
        </p:nvSpPr>
        <p:spPr bwMode="auto">
          <a:xfrm>
            <a:off x="3589338" y="518927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Payment</a:t>
            </a:r>
          </a:p>
        </p:txBody>
      </p:sp>
      <p:cxnSp>
        <p:nvCxnSpPr>
          <p:cNvPr id="9226" name="AutoShape 11">
            <a:extLst>
              <a:ext uri="{FF2B5EF4-FFF2-40B4-BE49-F238E27FC236}">
                <a16:creationId xmlns:a16="http://schemas.microsoft.com/office/drawing/2014/main" id="{B08A148F-B148-7841-A4FA-ADF6C300492F}"/>
              </a:ext>
            </a:extLst>
          </p:cNvPr>
          <p:cNvCxnSpPr>
            <a:cxnSpLocks noChangeShapeType="1"/>
          </p:cNvCxnSpPr>
          <p:nvPr/>
        </p:nvCxnSpPr>
        <p:spPr bwMode="auto">
          <a:xfrm>
            <a:off x="3723151" y="4685506"/>
            <a:ext cx="105476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7" name="Text Box 12">
            <a:extLst>
              <a:ext uri="{FF2B5EF4-FFF2-40B4-BE49-F238E27FC236}">
                <a16:creationId xmlns:a16="http://schemas.microsoft.com/office/drawing/2014/main" id="{D766DFDF-AE8C-76F2-EF84-0D256C1C71FE}"/>
              </a:ext>
            </a:extLst>
          </p:cNvPr>
          <p:cNvSpPr txBox="1">
            <a:spLocks noChangeArrowheads="1"/>
          </p:cNvSpPr>
          <p:nvPr/>
        </p:nvSpPr>
        <p:spPr bwMode="auto">
          <a:xfrm>
            <a:off x="3589338" y="465402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Order</a:t>
            </a:r>
          </a:p>
        </p:txBody>
      </p:sp>
      <p:sp>
        <p:nvSpPr>
          <p:cNvPr id="9228" name="Text Box 13">
            <a:extLst>
              <a:ext uri="{FF2B5EF4-FFF2-40B4-BE49-F238E27FC236}">
                <a16:creationId xmlns:a16="http://schemas.microsoft.com/office/drawing/2014/main" id="{7EF062CC-FD96-ACC1-245A-38A1F9C98EFC}"/>
              </a:ext>
            </a:extLst>
          </p:cNvPr>
          <p:cNvSpPr txBox="1">
            <a:spLocks noChangeArrowheads="1"/>
          </p:cNvSpPr>
          <p:nvPr/>
        </p:nvSpPr>
        <p:spPr bwMode="auto">
          <a:xfrm>
            <a:off x="2707746" y="4024313"/>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Context Level DFD</a:t>
            </a:r>
          </a:p>
        </p:txBody>
      </p:sp>
      <p:sp>
        <p:nvSpPr>
          <p:cNvPr id="9229" name="Text Box 14">
            <a:extLst>
              <a:ext uri="{FF2B5EF4-FFF2-40B4-BE49-F238E27FC236}">
                <a16:creationId xmlns:a16="http://schemas.microsoft.com/office/drawing/2014/main" id="{751FBC25-C60F-ED98-1704-DB4A2DDCE190}"/>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9230" name="Picture 15">
            <a:extLst>
              <a:ext uri="{FF2B5EF4-FFF2-40B4-BE49-F238E27FC236}">
                <a16:creationId xmlns:a16="http://schemas.microsoft.com/office/drawing/2014/main" id="{9C388876-0C5B-DA2C-74F4-F12367BA856B}"/>
              </a:ext>
            </a:extLst>
          </p:cNvPr>
          <p:cNvPicPr>
            <a:picLocks noChangeAspect="1" noChangeArrowheads="1"/>
          </p:cNvPicPr>
          <p:nvPr/>
        </p:nvPicPr>
        <p:blipFill>
          <a:blip r:embed="rId2">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1" name="Text Box 16">
            <a:extLst>
              <a:ext uri="{FF2B5EF4-FFF2-40B4-BE49-F238E27FC236}">
                <a16:creationId xmlns:a16="http://schemas.microsoft.com/office/drawing/2014/main" id="{C23174D9-3676-2469-02CE-A982DA0DE239}"/>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context level diagram identifying the sources and sinks (users).</a:t>
            </a:r>
          </a:p>
        </p:txBody>
      </p:sp>
      <p:sp>
        <p:nvSpPr>
          <p:cNvPr id="9232" name="Text Box 17">
            <a:extLst>
              <a:ext uri="{FF2B5EF4-FFF2-40B4-BE49-F238E27FC236}">
                <a16:creationId xmlns:a16="http://schemas.microsoft.com/office/drawing/2014/main" id="{0A4068BF-F3BA-822B-D541-6AE70356E70A}"/>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9233" name="Rectangle 18">
            <a:extLst>
              <a:ext uri="{FF2B5EF4-FFF2-40B4-BE49-F238E27FC236}">
                <a16:creationId xmlns:a16="http://schemas.microsoft.com/office/drawing/2014/main" id="{A96E49ED-D52A-B55E-4E14-AF86356652DA}"/>
              </a:ext>
            </a:extLst>
          </p:cNvPr>
          <p:cNvSpPr>
            <a:spLocks noChangeAspect="1" noChangeArrowheads="1"/>
          </p:cNvSpPr>
          <p:nvPr/>
        </p:nvSpPr>
        <p:spPr bwMode="auto">
          <a:xfrm>
            <a:off x="4785783" y="6039379"/>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VENDOR</a:t>
            </a:r>
          </a:p>
        </p:txBody>
      </p:sp>
      <p:cxnSp>
        <p:nvCxnSpPr>
          <p:cNvPr id="9234" name="AutoShape 19">
            <a:extLst>
              <a:ext uri="{FF2B5EF4-FFF2-40B4-BE49-F238E27FC236}">
                <a16:creationId xmlns:a16="http://schemas.microsoft.com/office/drawing/2014/main" id="{C56FF0B7-495F-5407-7CA5-B0CAED6913A4}"/>
              </a:ext>
            </a:extLst>
          </p:cNvPr>
          <p:cNvCxnSpPr>
            <a:cxnSpLocks noChangeShapeType="1"/>
          </p:cNvCxnSpPr>
          <p:nvPr/>
        </p:nvCxnSpPr>
        <p:spPr bwMode="auto">
          <a:xfrm>
            <a:off x="4974696" y="5291601"/>
            <a:ext cx="0" cy="67693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35" name="AutoShape 20">
            <a:extLst>
              <a:ext uri="{FF2B5EF4-FFF2-40B4-BE49-F238E27FC236}">
                <a16:creationId xmlns:a16="http://schemas.microsoft.com/office/drawing/2014/main" id="{B2EBCDE2-3F94-7EA8-7454-80811001AF36}"/>
              </a:ext>
            </a:extLst>
          </p:cNvPr>
          <p:cNvCxnSpPr>
            <a:cxnSpLocks noChangeShapeType="1"/>
            <a:stCxn id="9219" idx="4"/>
            <a:endCxn id="9233" idx="0"/>
          </p:cNvCxnSpPr>
          <p:nvPr/>
        </p:nvCxnSpPr>
        <p:spPr bwMode="auto">
          <a:xfrm>
            <a:off x="5163608" y="5354572"/>
            <a:ext cx="0" cy="676936"/>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36" name="Text Box 21">
            <a:extLst>
              <a:ext uri="{FF2B5EF4-FFF2-40B4-BE49-F238E27FC236}">
                <a16:creationId xmlns:a16="http://schemas.microsoft.com/office/drawing/2014/main" id="{5C352633-C0F8-FBA2-E304-8379D82483D4}"/>
              </a:ext>
            </a:extLst>
          </p:cNvPr>
          <p:cNvSpPr txBox="1">
            <a:spLocks noChangeArrowheads="1"/>
          </p:cNvSpPr>
          <p:nvPr/>
        </p:nvSpPr>
        <p:spPr bwMode="auto">
          <a:xfrm>
            <a:off x="3660180" y="559858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Payment</a:t>
            </a:r>
          </a:p>
        </p:txBody>
      </p:sp>
      <p:sp>
        <p:nvSpPr>
          <p:cNvPr id="9237" name="Text Box 22">
            <a:extLst>
              <a:ext uri="{FF2B5EF4-FFF2-40B4-BE49-F238E27FC236}">
                <a16:creationId xmlns:a16="http://schemas.microsoft.com/office/drawing/2014/main" id="{B749FFB4-6B6B-2F37-3ED6-AF3A5B38E495}"/>
              </a:ext>
            </a:extLst>
          </p:cNvPr>
          <p:cNvSpPr txBox="1">
            <a:spLocks noChangeArrowheads="1"/>
          </p:cNvSpPr>
          <p:nvPr/>
        </p:nvSpPr>
        <p:spPr bwMode="auto">
          <a:xfrm>
            <a:off x="5352521" y="5724525"/>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Purchase Order</a:t>
            </a:r>
          </a:p>
        </p:txBody>
      </p:sp>
      <p:sp>
        <p:nvSpPr>
          <p:cNvPr id="9238" name="Text Box 23">
            <a:extLst>
              <a:ext uri="{FF2B5EF4-FFF2-40B4-BE49-F238E27FC236}">
                <a16:creationId xmlns:a16="http://schemas.microsoft.com/office/drawing/2014/main" id="{898AFC66-668D-0330-A98B-7F7F724ED4E4}"/>
              </a:ext>
            </a:extLst>
          </p:cNvPr>
          <p:cNvSpPr txBox="1">
            <a:spLocks noChangeArrowheads="1"/>
          </p:cNvSpPr>
          <p:nvPr/>
        </p:nvSpPr>
        <p:spPr bwMode="auto">
          <a:xfrm>
            <a:off x="5423364" y="482194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Production Schedule </a:t>
            </a:r>
          </a:p>
        </p:txBody>
      </p:sp>
      <p:cxnSp>
        <p:nvCxnSpPr>
          <p:cNvPr id="9239" name="AutoShape 24">
            <a:extLst>
              <a:ext uri="{FF2B5EF4-FFF2-40B4-BE49-F238E27FC236}">
                <a16:creationId xmlns:a16="http://schemas.microsoft.com/office/drawing/2014/main" id="{14E3B756-A9DE-9EA8-9254-2AC09EDDFFE4}"/>
              </a:ext>
            </a:extLst>
          </p:cNvPr>
          <p:cNvCxnSpPr>
            <a:cxnSpLocks noChangeShapeType="1"/>
          </p:cNvCxnSpPr>
          <p:nvPr/>
        </p:nvCxnSpPr>
        <p:spPr bwMode="auto">
          <a:xfrm>
            <a:off x="5541433" y="4853428"/>
            <a:ext cx="991791" cy="0"/>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40" name="AutoShape 25">
            <a:extLst>
              <a:ext uri="{FF2B5EF4-FFF2-40B4-BE49-F238E27FC236}">
                <a16:creationId xmlns:a16="http://schemas.microsoft.com/office/drawing/2014/main" id="{44552B99-5EEF-A079-8C46-302903EC5E06}"/>
              </a:ext>
            </a:extLst>
          </p:cNvPr>
          <p:cNvCxnSpPr>
            <a:cxnSpLocks noChangeShapeType="1"/>
          </p:cNvCxnSpPr>
          <p:nvPr/>
        </p:nvCxnSpPr>
        <p:spPr bwMode="auto">
          <a:xfrm>
            <a:off x="5352521" y="5283729"/>
            <a:ext cx="0" cy="67693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1" name="Text Box 26">
            <a:extLst>
              <a:ext uri="{FF2B5EF4-FFF2-40B4-BE49-F238E27FC236}">
                <a16:creationId xmlns:a16="http://schemas.microsoft.com/office/drawing/2014/main" id="{042ECCBF-3EBA-8133-2366-1C4D6B02AA80}"/>
              </a:ext>
            </a:extLst>
          </p:cNvPr>
          <p:cNvSpPr txBox="1">
            <a:spLocks noChangeArrowheads="1"/>
          </p:cNvSpPr>
          <p:nvPr/>
        </p:nvSpPr>
        <p:spPr bwMode="auto">
          <a:xfrm>
            <a:off x="3876643" y="540967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Received Goods</a:t>
            </a:r>
          </a:p>
        </p:txBody>
      </p:sp>
      <p:sp>
        <p:nvSpPr>
          <p:cNvPr id="9242" name="Text Box 27">
            <a:extLst>
              <a:ext uri="{FF2B5EF4-FFF2-40B4-BE49-F238E27FC236}">
                <a16:creationId xmlns:a16="http://schemas.microsoft.com/office/drawing/2014/main" id="{A48EF77C-DF26-8FFB-0D60-E61E9F5C896C}"/>
              </a:ext>
            </a:extLst>
          </p:cNvPr>
          <p:cNvSpPr txBox="1">
            <a:spLocks noChangeArrowheads="1"/>
          </p:cNvSpPr>
          <p:nvPr/>
        </p:nvSpPr>
        <p:spPr bwMode="auto">
          <a:xfrm>
            <a:off x="5415492" y="5252244"/>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Time Worked</a:t>
            </a:r>
          </a:p>
        </p:txBody>
      </p:sp>
      <p:cxnSp>
        <p:nvCxnSpPr>
          <p:cNvPr id="9243" name="AutoShape 28">
            <a:extLst>
              <a:ext uri="{FF2B5EF4-FFF2-40B4-BE49-F238E27FC236}">
                <a16:creationId xmlns:a16="http://schemas.microsoft.com/office/drawing/2014/main" id="{DC6CA8DF-7D97-AA10-67AA-DC226E97F142}"/>
              </a:ext>
            </a:extLst>
          </p:cNvPr>
          <p:cNvCxnSpPr>
            <a:cxnSpLocks noChangeShapeType="1"/>
          </p:cNvCxnSpPr>
          <p:nvPr/>
        </p:nvCxnSpPr>
        <p:spPr bwMode="auto">
          <a:xfrm>
            <a:off x="5533562" y="5283729"/>
            <a:ext cx="991791" cy="0"/>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44" name="AutoShape 29">
            <a:extLst>
              <a:ext uri="{FF2B5EF4-FFF2-40B4-BE49-F238E27FC236}">
                <a16:creationId xmlns:a16="http://schemas.microsoft.com/office/drawing/2014/main" id="{F9292596-F3A2-DEB0-53A8-7A623A6DA0B9}"/>
              </a:ext>
            </a:extLst>
          </p:cNvPr>
          <p:cNvCxnSpPr>
            <a:cxnSpLocks noChangeShapeType="1"/>
          </p:cNvCxnSpPr>
          <p:nvPr/>
        </p:nvCxnSpPr>
        <p:spPr bwMode="auto">
          <a:xfrm>
            <a:off x="5478462" y="4727487"/>
            <a:ext cx="99179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5" name="Text Box 30">
            <a:extLst>
              <a:ext uri="{FF2B5EF4-FFF2-40B4-BE49-F238E27FC236}">
                <a16:creationId xmlns:a16="http://schemas.microsoft.com/office/drawing/2014/main" id="{CC410958-E7C0-06E7-8B6F-54078E5ECF42}"/>
              </a:ext>
            </a:extLst>
          </p:cNvPr>
          <p:cNvSpPr txBox="1">
            <a:spLocks noChangeArrowheads="1"/>
          </p:cNvSpPr>
          <p:nvPr/>
        </p:nvSpPr>
        <p:spPr bwMode="auto">
          <a:xfrm>
            <a:off x="5352521" y="4538574"/>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Sales Forecast</a:t>
            </a:r>
          </a:p>
        </p:txBody>
      </p:sp>
      <p:sp>
        <p:nvSpPr>
          <p:cNvPr id="9246" name="Text Box 31">
            <a:extLst>
              <a:ext uri="{FF2B5EF4-FFF2-40B4-BE49-F238E27FC236}">
                <a16:creationId xmlns:a16="http://schemas.microsoft.com/office/drawing/2014/main" id="{BD1B1637-8FD5-0F40-3DBC-152712597B6D}"/>
              </a:ext>
            </a:extLst>
          </p:cNvPr>
          <p:cNvSpPr txBox="1">
            <a:spLocks noChangeArrowheads="1"/>
          </p:cNvSpPr>
          <p:nvPr/>
        </p:nvSpPr>
        <p:spPr bwMode="auto">
          <a:xfrm>
            <a:off x="2833687" y="3268662"/>
            <a:ext cx="4722813" cy="60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2"/>
            </a:pPr>
            <a:r>
              <a:rPr lang="en-US" altLang="en-US" sz="1653"/>
              <a:t>Construct Context Level DFD</a:t>
            </a:r>
            <a:br>
              <a:rPr lang="en-US" altLang="en-US" sz="1653"/>
            </a:br>
            <a:r>
              <a:rPr lang="en-US" altLang="en-US" sz="1653"/>
              <a:t>(identifies sources and sink)</a:t>
            </a:r>
          </a:p>
        </p:txBody>
      </p:sp>
      <p:cxnSp>
        <p:nvCxnSpPr>
          <p:cNvPr id="9247" name="AutoShape 32">
            <a:extLst>
              <a:ext uri="{FF2B5EF4-FFF2-40B4-BE49-F238E27FC236}">
                <a16:creationId xmlns:a16="http://schemas.microsoft.com/office/drawing/2014/main" id="{315FE461-3A58-600D-B162-0EBFB2D62F5A}"/>
              </a:ext>
            </a:extLst>
          </p:cNvPr>
          <p:cNvCxnSpPr>
            <a:cxnSpLocks noChangeShapeType="1"/>
            <a:stCxn id="9219" idx="2"/>
            <a:endCxn id="9221" idx="3"/>
          </p:cNvCxnSpPr>
          <p:nvPr/>
        </p:nvCxnSpPr>
        <p:spPr bwMode="auto">
          <a:xfrm flipH="1">
            <a:off x="3723151" y="4968875"/>
            <a:ext cx="105476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8" name="Text Box 33">
            <a:extLst>
              <a:ext uri="{FF2B5EF4-FFF2-40B4-BE49-F238E27FC236}">
                <a16:creationId xmlns:a16="http://schemas.microsoft.com/office/drawing/2014/main" id="{B8592B11-D683-E4D4-D892-DAABEB2EF165}"/>
              </a:ext>
            </a:extLst>
          </p:cNvPr>
          <p:cNvSpPr txBox="1">
            <a:spLocks noChangeArrowheads="1"/>
          </p:cNvSpPr>
          <p:nvPr/>
        </p:nvSpPr>
        <p:spPr bwMode="auto">
          <a:xfrm>
            <a:off x="3589338" y="4968875"/>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Served</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3970318"/>
          </a:xfrm>
          <a:prstGeom prst="rect">
            <a:avLst/>
          </a:prstGeom>
          <a:noFill/>
        </p:spPr>
        <p:txBody>
          <a:bodyPr wrap="square">
            <a:spAutoFit/>
          </a:bodyPr>
          <a:lstStyle/>
          <a:p>
            <a:r>
              <a:rPr lang="en-US" sz="2800" b="1" dirty="0">
                <a:latin typeface="+mj-lt"/>
              </a:rPr>
              <a:t>Decomposition into Processes</a:t>
            </a:r>
          </a:p>
          <a:p>
            <a:r>
              <a:rPr lang="en-US" sz="2800" dirty="0">
                <a:latin typeface="+mj-lt"/>
              </a:rPr>
              <a:t>Here’s how the system can be decomposed into processes for a Level 0 Data Flow Diagram (DFD):</a:t>
            </a:r>
          </a:p>
          <a:p>
            <a:pPr>
              <a:buFont typeface="+mj-lt"/>
              <a:buAutoNum type="arabicPeriod"/>
            </a:pPr>
            <a:r>
              <a:rPr lang="en-US" sz="2800" b="1" dirty="0">
                <a:latin typeface="+mj-lt"/>
              </a:rPr>
              <a:t>Process 1: Place Order</a:t>
            </a:r>
            <a:endParaRPr lang="en-US" sz="2800" dirty="0">
              <a:latin typeface="+mj-lt"/>
            </a:endParaRPr>
          </a:p>
          <a:p>
            <a:pPr marL="914400" lvl="1" indent="-457200">
              <a:buFont typeface="Arial" panose="020B0604020202020204" pitchFamily="34" charset="0"/>
              <a:buChar char="•"/>
            </a:pPr>
            <a:r>
              <a:rPr lang="en-US" sz="2800" b="1" dirty="0">
                <a:latin typeface="+mj-lt"/>
              </a:rPr>
              <a:t>Input:</a:t>
            </a:r>
            <a:r>
              <a:rPr lang="en-US" sz="2800" dirty="0">
                <a:latin typeface="+mj-lt"/>
              </a:rPr>
              <a:t> Order (from Customer)</a:t>
            </a:r>
          </a:p>
          <a:p>
            <a:pPr marL="914400" lvl="1" indent="-457200">
              <a:buFont typeface="Arial" panose="020B0604020202020204" pitchFamily="34" charset="0"/>
              <a:buChar char="•"/>
            </a:pPr>
            <a:r>
              <a:rPr lang="en-US" sz="2800" b="1" dirty="0">
                <a:latin typeface="+mj-lt"/>
              </a:rPr>
              <a:t>Output:</a:t>
            </a:r>
            <a:r>
              <a:rPr lang="en-US" sz="2800" dirty="0">
                <a:latin typeface="+mj-lt"/>
              </a:rPr>
              <a:t> New Order Record (to Order Data Store), Order Confirmation (to Customer), Status Message (to Customer), Shipping Order (to Warehouse)</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855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2">
            <a:extLst>
              <a:ext uri="{FF2B5EF4-FFF2-40B4-BE49-F238E27FC236}">
                <a16:creationId xmlns:a16="http://schemas.microsoft.com/office/drawing/2014/main" id="{CC03F55D-3C7E-1494-9A92-A90CCAFC18B4}"/>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0242" name="Line 3">
            <a:extLst>
              <a:ext uri="{FF2B5EF4-FFF2-40B4-BE49-F238E27FC236}">
                <a16:creationId xmlns:a16="http://schemas.microsoft.com/office/drawing/2014/main" id="{6A734667-738B-641D-027C-5C19CE8CD32C}"/>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243" name="Text Box 4">
            <a:extLst>
              <a:ext uri="{FF2B5EF4-FFF2-40B4-BE49-F238E27FC236}">
                <a16:creationId xmlns:a16="http://schemas.microsoft.com/office/drawing/2014/main" id="{C7BF1BBC-56EA-7832-6344-948EBA2032FB}"/>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0 DFD</a:t>
            </a:r>
          </a:p>
        </p:txBody>
      </p:sp>
      <p:sp>
        <p:nvSpPr>
          <p:cNvPr id="10244" name="Text Box 5">
            <a:extLst>
              <a:ext uri="{FF2B5EF4-FFF2-40B4-BE49-F238E27FC236}">
                <a16:creationId xmlns:a16="http://schemas.microsoft.com/office/drawing/2014/main" id="{C82BCD31-BB67-AA1B-103E-C00657E9A1AC}"/>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0245" name="Picture 6">
            <a:extLst>
              <a:ext uri="{FF2B5EF4-FFF2-40B4-BE49-F238E27FC236}">
                <a16:creationId xmlns:a16="http://schemas.microsoft.com/office/drawing/2014/main" id="{D0E25CF7-06D9-FA26-B3C0-0FCB73101461}"/>
              </a:ext>
            </a:extLst>
          </p:cNvPr>
          <p:cNvPicPr>
            <a:picLocks noChangeAspect="1" noChangeArrowheads="1"/>
          </p:cNvPicPr>
          <p:nvPr/>
        </p:nvPicPr>
        <p:blipFill>
          <a:blip r:embed="rId2">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7">
            <a:extLst>
              <a:ext uri="{FF2B5EF4-FFF2-40B4-BE49-F238E27FC236}">
                <a16:creationId xmlns:a16="http://schemas.microsoft.com/office/drawing/2014/main" id="{E42E0E56-7EA0-2057-5FFF-8C5DE59D0DE4}"/>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0 diagram identifying the logical subsystems that may exist.</a:t>
            </a:r>
          </a:p>
        </p:txBody>
      </p:sp>
      <p:sp>
        <p:nvSpPr>
          <p:cNvPr id="10247" name="Text Box 8">
            <a:extLst>
              <a:ext uri="{FF2B5EF4-FFF2-40B4-BE49-F238E27FC236}">
                <a16:creationId xmlns:a16="http://schemas.microsoft.com/office/drawing/2014/main" id="{8EAF046D-4D54-FCC4-5495-F272D9C8F1C7}"/>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0248" name="Text Box 9">
            <a:extLst>
              <a:ext uri="{FF2B5EF4-FFF2-40B4-BE49-F238E27FC236}">
                <a16:creationId xmlns:a16="http://schemas.microsoft.com/office/drawing/2014/main" id="{AAA4417A-F80B-ADA9-2FD0-E348DC94E5FD}"/>
              </a:ext>
            </a:extLst>
          </p:cNvPr>
          <p:cNvSpPr txBox="1">
            <a:spLocks noChangeArrowheads="1"/>
          </p:cNvSpPr>
          <p:nvPr/>
        </p:nvSpPr>
        <p:spPr bwMode="auto">
          <a:xfrm>
            <a:off x="2833687" y="3394604"/>
            <a:ext cx="4722813" cy="60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3"/>
            </a:pPr>
            <a:r>
              <a:rPr lang="en-US" altLang="en-US" sz="1653"/>
              <a:t>Construct Level 0 DFD </a:t>
            </a:r>
            <a:br>
              <a:rPr lang="en-US" altLang="en-US" sz="1653"/>
            </a:br>
            <a:r>
              <a:rPr lang="en-US" altLang="en-US" sz="1653"/>
              <a:t>(identifies manageable sub processes )</a:t>
            </a:r>
          </a:p>
        </p:txBody>
      </p:sp>
      <p:sp>
        <p:nvSpPr>
          <p:cNvPr id="10249" name="Oval 10">
            <a:extLst>
              <a:ext uri="{FF2B5EF4-FFF2-40B4-BE49-F238E27FC236}">
                <a16:creationId xmlns:a16="http://schemas.microsoft.com/office/drawing/2014/main" id="{7CC79776-D6E4-3E7F-A086-F505F0555F55}"/>
              </a:ext>
            </a:extLst>
          </p:cNvPr>
          <p:cNvSpPr>
            <a:spLocks noChangeArrowheads="1"/>
          </p:cNvSpPr>
          <p:nvPr/>
        </p:nvSpPr>
        <p:spPr bwMode="auto">
          <a:xfrm>
            <a:off x="4777912" y="5378185"/>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2.0</a:t>
            </a:r>
          </a:p>
          <a:p>
            <a:pPr algn="ctr"/>
            <a:r>
              <a:rPr lang="en-US" altLang="en-US" sz="992">
                <a:latin typeface="Arial Narrow" panose="020B0606020202030204" pitchFamily="34" charset="0"/>
              </a:rPr>
              <a:t>Production</a:t>
            </a:r>
          </a:p>
        </p:txBody>
      </p:sp>
      <p:cxnSp>
        <p:nvCxnSpPr>
          <p:cNvPr id="10250" name="AutoShape 11">
            <a:extLst>
              <a:ext uri="{FF2B5EF4-FFF2-40B4-BE49-F238E27FC236}">
                <a16:creationId xmlns:a16="http://schemas.microsoft.com/office/drawing/2014/main" id="{C856D433-B7DF-B646-B0CE-710D87E9F8E5}"/>
              </a:ext>
            </a:extLst>
          </p:cNvPr>
          <p:cNvCxnSpPr>
            <a:cxnSpLocks noChangeShapeType="1"/>
            <a:endCxn id="10254" idx="3"/>
          </p:cNvCxnSpPr>
          <p:nvPr/>
        </p:nvCxnSpPr>
        <p:spPr bwMode="auto">
          <a:xfrm flipV="1">
            <a:off x="3715279" y="4992490"/>
            <a:ext cx="1172832" cy="76352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1" name="Rectangle 12">
            <a:extLst>
              <a:ext uri="{FF2B5EF4-FFF2-40B4-BE49-F238E27FC236}">
                <a16:creationId xmlns:a16="http://schemas.microsoft.com/office/drawing/2014/main" id="{8E4C59FF-DDA8-2841-22C3-D61F974DB5E8}"/>
              </a:ext>
            </a:extLst>
          </p:cNvPr>
          <p:cNvSpPr>
            <a:spLocks noChangeAspect="1" noChangeArrowheads="1"/>
          </p:cNvSpPr>
          <p:nvPr/>
        </p:nvSpPr>
        <p:spPr bwMode="auto">
          <a:xfrm>
            <a:off x="6541095" y="5378185"/>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EMPLOYEE</a:t>
            </a:r>
          </a:p>
        </p:txBody>
      </p:sp>
      <p:cxnSp>
        <p:nvCxnSpPr>
          <p:cNvPr id="10252" name="AutoShape 13">
            <a:extLst>
              <a:ext uri="{FF2B5EF4-FFF2-40B4-BE49-F238E27FC236}">
                <a16:creationId xmlns:a16="http://schemas.microsoft.com/office/drawing/2014/main" id="{33A8EDAD-76C1-930C-9739-6263D23B1065}"/>
              </a:ext>
            </a:extLst>
          </p:cNvPr>
          <p:cNvCxnSpPr>
            <a:cxnSpLocks noChangeShapeType="1"/>
            <a:stCxn id="10251" idx="1"/>
            <a:endCxn id="10249" idx="6"/>
          </p:cNvCxnSpPr>
          <p:nvPr/>
        </p:nvCxnSpPr>
        <p:spPr bwMode="auto">
          <a:xfrm flipH="1">
            <a:off x="5541433" y="5756010"/>
            <a:ext cx="99179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3" name="Text Box 14">
            <a:extLst>
              <a:ext uri="{FF2B5EF4-FFF2-40B4-BE49-F238E27FC236}">
                <a16:creationId xmlns:a16="http://schemas.microsoft.com/office/drawing/2014/main" id="{E144A7B7-A7A1-1D4E-2AC3-07AE4F6DB340}"/>
              </a:ext>
            </a:extLst>
          </p:cNvPr>
          <p:cNvSpPr txBox="1">
            <a:spLocks noChangeArrowheads="1"/>
          </p:cNvSpPr>
          <p:nvPr/>
        </p:nvSpPr>
        <p:spPr bwMode="auto">
          <a:xfrm>
            <a:off x="5541433" y="5661554"/>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Production</a:t>
            </a:r>
            <a:br>
              <a:rPr lang="en-US" altLang="en-US" sz="1157">
                <a:latin typeface="Arial Narrow" panose="020B0606020202030204" pitchFamily="34" charset="0"/>
              </a:rPr>
            </a:br>
            <a:r>
              <a:rPr lang="en-US" altLang="en-US" sz="1157">
                <a:latin typeface="Arial Narrow" panose="020B0606020202030204" pitchFamily="34" charset="0"/>
              </a:rPr>
              <a:t> Schedule</a:t>
            </a:r>
          </a:p>
        </p:txBody>
      </p:sp>
      <p:sp>
        <p:nvSpPr>
          <p:cNvPr id="10254" name="Oval 15">
            <a:extLst>
              <a:ext uri="{FF2B5EF4-FFF2-40B4-BE49-F238E27FC236}">
                <a16:creationId xmlns:a16="http://schemas.microsoft.com/office/drawing/2014/main" id="{5F839119-1658-B339-1FCD-2F8D54D8747A}"/>
              </a:ext>
            </a:extLst>
          </p:cNvPr>
          <p:cNvSpPr>
            <a:spLocks noChangeArrowheads="1"/>
          </p:cNvSpPr>
          <p:nvPr/>
        </p:nvSpPr>
        <p:spPr bwMode="auto">
          <a:xfrm>
            <a:off x="4777912" y="4339167"/>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1.0</a:t>
            </a:r>
          </a:p>
          <a:p>
            <a:pPr algn="ctr"/>
            <a:r>
              <a:rPr lang="en-US" altLang="en-US" sz="992">
                <a:latin typeface="Arial Narrow" panose="020B0606020202030204" pitchFamily="34" charset="0"/>
              </a:rPr>
              <a:t>Sale</a:t>
            </a:r>
          </a:p>
        </p:txBody>
      </p:sp>
      <p:sp>
        <p:nvSpPr>
          <p:cNvPr id="10255" name="Oval 16">
            <a:extLst>
              <a:ext uri="{FF2B5EF4-FFF2-40B4-BE49-F238E27FC236}">
                <a16:creationId xmlns:a16="http://schemas.microsoft.com/office/drawing/2014/main" id="{1494C80E-AD14-C910-9F21-06B648FA2E2E}"/>
              </a:ext>
            </a:extLst>
          </p:cNvPr>
          <p:cNvSpPr>
            <a:spLocks noChangeArrowheads="1"/>
          </p:cNvSpPr>
          <p:nvPr/>
        </p:nvSpPr>
        <p:spPr bwMode="auto">
          <a:xfrm>
            <a:off x="4777912" y="629126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3.0</a:t>
            </a:r>
          </a:p>
          <a:p>
            <a:pPr algn="ctr"/>
            <a:r>
              <a:rPr lang="en-US" altLang="en-US" sz="992">
                <a:latin typeface="Arial Narrow" panose="020B0606020202030204" pitchFamily="34" charset="0"/>
              </a:rPr>
              <a:t>Procure-ment</a:t>
            </a:r>
          </a:p>
        </p:txBody>
      </p:sp>
      <p:cxnSp>
        <p:nvCxnSpPr>
          <p:cNvPr id="10256" name="AutoShape 17">
            <a:extLst>
              <a:ext uri="{FF2B5EF4-FFF2-40B4-BE49-F238E27FC236}">
                <a16:creationId xmlns:a16="http://schemas.microsoft.com/office/drawing/2014/main" id="{EDAD01AD-5153-598A-62FF-CFD883B7860E}"/>
              </a:ext>
            </a:extLst>
          </p:cNvPr>
          <p:cNvCxnSpPr>
            <a:cxnSpLocks noChangeShapeType="1"/>
            <a:stCxn id="10284" idx="6"/>
            <a:endCxn id="10254" idx="2"/>
          </p:cNvCxnSpPr>
          <p:nvPr/>
        </p:nvCxnSpPr>
        <p:spPr bwMode="auto">
          <a:xfrm flipV="1">
            <a:off x="3715279" y="4716992"/>
            <a:ext cx="1054761" cy="78713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7" name="AutoShape 18">
            <a:extLst>
              <a:ext uri="{FF2B5EF4-FFF2-40B4-BE49-F238E27FC236}">
                <a16:creationId xmlns:a16="http://schemas.microsoft.com/office/drawing/2014/main" id="{0CBA5B7C-4856-5513-A462-49A2D839C467}"/>
              </a:ext>
            </a:extLst>
          </p:cNvPr>
          <p:cNvCxnSpPr>
            <a:cxnSpLocks noChangeShapeType="1"/>
            <a:stCxn id="10254" idx="6"/>
            <a:endCxn id="10286" idx="2"/>
          </p:cNvCxnSpPr>
          <p:nvPr/>
        </p:nvCxnSpPr>
        <p:spPr bwMode="auto">
          <a:xfrm>
            <a:off x="5541433" y="4716992"/>
            <a:ext cx="965553" cy="78713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8" name="AutoShape 19">
            <a:extLst>
              <a:ext uri="{FF2B5EF4-FFF2-40B4-BE49-F238E27FC236}">
                <a16:creationId xmlns:a16="http://schemas.microsoft.com/office/drawing/2014/main" id="{9FD1F063-F015-47B9-62D6-BF2E5BA4E0CB}"/>
              </a:ext>
            </a:extLst>
          </p:cNvPr>
          <p:cNvCxnSpPr>
            <a:cxnSpLocks noChangeShapeType="1"/>
            <a:stCxn id="10254" idx="4"/>
            <a:endCxn id="10249" idx="0"/>
          </p:cNvCxnSpPr>
          <p:nvPr/>
        </p:nvCxnSpPr>
        <p:spPr bwMode="auto">
          <a:xfrm>
            <a:off x="5155737" y="5102688"/>
            <a:ext cx="0" cy="26762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9" name="Text Box 20">
            <a:extLst>
              <a:ext uri="{FF2B5EF4-FFF2-40B4-BE49-F238E27FC236}">
                <a16:creationId xmlns:a16="http://schemas.microsoft.com/office/drawing/2014/main" id="{DFEEA68A-BF09-947C-A466-15CBFAD31EF4}"/>
              </a:ext>
            </a:extLst>
          </p:cNvPr>
          <p:cNvSpPr txBox="1">
            <a:spLocks noChangeArrowheads="1"/>
          </p:cNvSpPr>
          <p:nvPr/>
        </p:nvSpPr>
        <p:spPr bwMode="auto">
          <a:xfrm>
            <a:off x="5864159" y="484293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Sales Forecast</a:t>
            </a:r>
          </a:p>
        </p:txBody>
      </p:sp>
      <p:sp>
        <p:nvSpPr>
          <p:cNvPr id="10260" name="Text Box 21">
            <a:extLst>
              <a:ext uri="{FF2B5EF4-FFF2-40B4-BE49-F238E27FC236}">
                <a16:creationId xmlns:a16="http://schemas.microsoft.com/office/drawing/2014/main" id="{8018F1EC-F24A-B869-2726-225336754BCF}"/>
              </a:ext>
            </a:extLst>
          </p:cNvPr>
          <p:cNvSpPr txBox="1">
            <a:spLocks noChangeArrowheads="1"/>
          </p:cNvSpPr>
          <p:nvPr/>
        </p:nvSpPr>
        <p:spPr bwMode="auto">
          <a:xfrm>
            <a:off x="4510286" y="512630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Ordered</a:t>
            </a:r>
          </a:p>
        </p:txBody>
      </p:sp>
      <p:cxnSp>
        <p:nvCxnSpPr>
          <p:cNvPr id="10261" name="AutoShape 22">
            <a:extLst>
              <a:ext uri="{FF2B5EF4-FFF2-40B4-BE49-F238E27FC236}">
                <a16:creationId xmlns:a16="http://schemas.microsoft.com/office/drawing/2014/main" id="{FCED859E-4A65-3D48-AD84-A88A9AC4238D}"/>
              </a:ext>
            </a:extLst>
          </p:cNvPr>
          <p:cNvCxnSpPr>
            <a:cxnSpLocks noChangeShapeType="1"/>
            <a:stCxn id="10285" idx="2"/>
            <a:endCxn id="10255" idx="6"/>
          </p:cNvCxnSpPr>
          <p:nvPr/>
        </p:nvCxnSpPr>
        <p:spPr bwMode="auto">
          <a:xfrm flipH="1">
            <a:off x="5541434" y="6007894"/>
            <a:ext cx="1007533" cy="661194"/>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2" name="Rectangle 23">
            <a:extLst>
              <a:ext uri="{FF2B5EF4-FFF2-40B4-BE49-F238E27FC236}">
                <a16:creationId xmlns:a16="http://schemas.microsoft.com/office/drawing/2014/main" id="{9D6F55DA-3DD8-26C5-F9DE-DBD7A3D67134}"/>
              </a:ext>
            </a:extLst>
          </p:cNvPr>
          <p:cNvSpPr>
            <a:spLocks noChangeAspect="1" noChangeArrowheads="1"/>
          </p:cNvSpPr>
          <p:nvPr/>
        </p:nvSpPr>
        <p:spPr bwMode="auto">
          <a:xfrm>
            <a:off x="2959629" y="5378185"/>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CUSTOMER</a:t>
            </a:r>
          </a:p>
        </p:txBody>
      </p:sp>
      <p:cxnSp>
        <p:nvCxnSpPr>
          <p:cNvPr id="10263" name="AutoShape 24">
            <a:extLst>
              <a:ext uri="{FF2B5EF4-FFF2-40B4-BE49-F238E27FC236}">
                <a16:creationId xmlns:a16="http://schemas.microsoft.com/office/drawing/2014/main" id="{0A4C24B7-3FE3-C773-05CC-0CDBC09012AB}"/>
              </a:ext>
            </a:extLst>
          </p:cNvPr>
          <p:cNvCxnSpPr>
            <a:cxnSpLocks noChangeShapeType="1"/>
            <a:stCxn id="10281" idx="7"/>
            <a:endCxn id="10251" idx="2"/>
          </p:cNvCxnSpPr>
          <p:nvPr/>
        </p:nvCxnSpPr>
        <p:spPr bwMode="auto">
          <a:xfrm flipV="1">
            <a:off x="5431235" y="6141707"/>
            <a:ext cx="1487686" cy="125941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4" name="Text Box 25">
            <a:extLst>
              <a:ext uri="{FF2B5EF4-FFF2-40B4-BE49-F238E27FC236}">
                <a16:creationId xmlns:a16="http://schemas.microsoft.com/office/drawing/2014/main" id="{1D347CEE-A7ED-EDC2-74E7-8669895A73A5}"/>
              </a:ext>
            </a:extLst>
          </p:cNvPr>
          <p:cNvSpPr txBox="1">
            <a:spLocks noChangeArrowheads="1"/>
          </p:cNvSpPr>
          <p:nvPr/>
        </p:nvSpPr>
        <p:spPr bwMode="auto">
          <a:xfrm>
            <a:off x="4856626" y="704691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a:t>
            </a:r>
          </a:p>
        </p:txBody>
      </p:sp>
      <p:cxnSp>
        <p:nvCxnSpPr>
          <p:cNvPr id="10265" name="AutoShape 26">
            <a:extLst>
              <a:ext uri="{FF2B5EF4-FFF2-40B4-BE49-F238E27FC236}">
                <a16:creationId xmlns:a16="http://schemas.microsoft.com/office/drawing/2014/main" id="{1841B6DC-F2EF-FC4A-7BE1-D8CD2468C17E}"/>
              </a:ext>
            </a:extLst>
          </p:cNvPr>
          <p:cNvCxnSpPr>
            <a:cxnSpLocks noChangeShapeType="1"/>
            <a:stCxn id="10255" idx="0"/>
            <a:endCxn id="10249" idx="4"/>
          </p:cNvCxnSpPr>
          <p:nvPr/>
        </p:nvCxnSpPr>
        <p:spPr bwMode="auto">
          <a:xfrm flipV="1">
            <a:off x="5155737" y="6141707"/>
            <a:ext cx="0" cy="141684"/>
          </a:xfrm>
          <a:prstGeom prst="straightConnector1">
            <a:avLst/>
          </a:prstGeom>
          <a:noFill/>
          <a:ln w="15875">
            <a:solidFill>
              <a:srgbClr val="000000"/>
            </a:solidFill>
            <a:round/>
            <a:headEnd type="none"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6" name="Text Box 27">
            <a:extLst>
              <a:ext uri="{FF2B5EF4-FFF2-40B4-BE49-F238E27FC236}">
                <a16:creationId xmlns:a16="http://schemas.microsoft.com/office/drawing/2014/main" id="{2533A370-EF2F-2903-306F-71DD0F48A91C}"/>
              </a:ext>
            </a:extLst>
          </p:cNvPr>
          <p:cNvSpPr txBox="1">
            <a:spLocks noChangeArrowheads="1"/>
          </p:cNvSpPr>
          <p:nvPr/>
        </p:nvSpPr>
        <p:spPr bwMode="auto">
          <a:xfrm>
            <a:off x="4219046" y="5346700"/>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a:t>
            </a:r>
          </a:p>
        </p:txBody>
      </p:sp>
      <p:sp>
        <p:nvSpPr>
          <p:cNvPr id="10267" name="Text Box 28">
            <a:extLst>
              <a:ext uri="{FF2B5EF4-FFF2-40B4-BE49-F238E27FC236}">
                <a16:creationId xmlns:a16="http://schemas.microsoft.com/office/drawing/2014/main" id="{220BB77E-2923-A1FC-E52B-647373553608}"/>
              </a:ext>
            </a:extLst>
          </p:cNvPr>
          <p:cNvSpPr txBox="1">
            <a:spLocks noChangeArrowheads="1"/>
          </p:cNvSpPr>
          <p:nvPr/>
        </p:nvSpPr>
        <p:spPr bwMode="auto">
          <a:xfrm>
            <a:off x="3085571" y="4874419"/>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Customer Order</a:t>
            </a:r>
          </a:p>
        </p:txBody>
      </p:sp>
      <p:sp>
        <p:nvSpPr>
          <p:cNvPr id="10268" name="Rectangle 29">
            <a:extLst>
              <a:ext uri="{FF2B5EF4-FFF2-40B4-BE49-F238E27FC236}">
                <a16:creationId xmlns:a16="http://schemas.microsoft.com/office/drawing/2014/main" id="{802045BE-EDE2-E455-9EB6-90162D8CF376}"/>
              </a:ext>
            </a:extLst>
          </p:cNvPr>
          <p:cNvSpPr>
            <a:spLocks noChangeAspect="1" noChangeArrowheads="1"/>
          </p:cNvSpPr>
          <p:nvPr/>
        </p:nvSpPr>
        <p:spPr bwMode="auto">
          <a:xfrm>
            <a:off x="2959629" y="6291263"/>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VENDOR</a:t>
            </a:r>
          </a:p>
        </p:txBody>
      </p:sp>
      <p:cxnSp>
        <p:nvCxnSpPr>
          <p:cNvPr id="10269" name="AutoShape 30">
            <a:extLst>
              <a:ext uri="{FF2B5EF4-FFF2-40B4-BE49-F238E27FC236}">
                <a16:creationId xmlns:a16="http://schemas.microsoft.com/office/drawing/2014/main" id="{9B516013-D62F-8C94-8CEE-3459F192C13B}"/>
              </a:ext>
            </a:extLst>
          </p:cNvPr>
          <p:cNvCxnSpPr>
            <a:cxnSpLocks noChangeShapeType="1"/>
            <a:stCxn id="10255" idx="3"/>
            <a:endCxn id="10283" idx="6"/>
          </p:cNvCxnSpPr>
          <p:nvPr/>
        </p:nvCxnSpPr>
        <p:spPr bwMode="auto">
          <a:xfrm flipH="1" flipV="1">
            <a:off x="3715279" y="6941961"/>
            <a:ext cx="1172832" cy="2624"/>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70" name="AutoShape 31">
            <a:extLst>
              <a:ext uri="{FF2B5EF4-FFF2-40B4-BE49-F238E27FC236}">
                <a16:creationId xmlns:a16="http://schemas.microsoft.com/office/drawing/2014/main" id="{B38966F4-0053-0DE5-D7BC-137E4A0061EA}"/>
              </a:ext>
            </a:extLst>
          </p:cNvPr>
          <p:cNvCxnSpPr>
            <a:cxnSpLocks noChangeShapeType="1"/>
            <a:stCxn id="10255" idx="1"/>
            <a:endCxn id="10282" idx="6"/>
          </p:cNvCxnSpPr>
          <p:nvPr/>
        </p:nvCxnSpPr>
        <p:spPr bwMode="auto">
          <a:xfrm flipH="1">
            <a:off x="3715279" y="6393590"/>
            <a:ext cx="1172832" cy="2624"/>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71" name="Text Box 32">
            <a:extLst>
              <a:ext uri="{FF2B5EF4-FFF2-40B4-BE49-F238E27FC236}">
                <a16:creationId xmlns:a16="http://schemas.microsoft.com/office/drawing/2014/main" id="{7CE296A6-0EB2-CDE0-C6D2-E43C029C8776}"/>
              </a:ext>
            </a:extLst>
          </p:cNvPr>
          <p:cNvSpPr txBox="1">
            <a:spLocks noChangeArrowheads="1"/>
          </p:cNvSpPr>
          <p:nvPr/>
        </p:nvSpPr>
        <p:spPr bwMode="auto">
          <a:xfrm>
            <a:off x="3849093" y="692097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a:t>
            </a:r>
          </a:p>
        </p:txBody>
      </p:sp>
      <p:sp>
        <p:nvSpPr>
          <p:cNvPr id="10272" name="Text Box 33">
            <a:extLst>
              <a:ext uri="{FF2B5EF4-FFF2-40B4-BE49-F238E27FC236}">
                <a16:creationId xmlns:a16="http://schemas.microsoft.com/office/drawing/2014/main" id="{239FD8CC-CA3C-9420-674C-0B54E074664F}"/>
              </a:ext>
            </a:extLst>
          </p:cNvPr>
          <p:cNvSpPr txBox="1">
            <a:spLocks noChangeArrowheads="1"/>
          </p:cNvSpPr>
          <p:nvPr/>
        </p:nvSpPr>
        <p:spPr bwMode="auto">
          <a:xfrm>
            <a:off x="3463396" y="663760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Purchase Order</a:t>
            </a:r>
          </a:p>
        </p:txBody>
      </p:sp>
      <p:sp>
        <p:nvSpPr>
          <p:cNvPr id="10273" name="Text Box 34">
            <a:extLst>
              <a:ext uri="{FF2B5EF4-FFF2-40B4-BE49-F238E27FC236}">
                <a16:creationId xmlns:a16="http://schemas.microsoft.com/office/drawing/2014/main" id="{29DDEE96-51E7-6AE3-4E51-FD7C0A87F4D4}"/>
              </a:ext>
            </a:extLst>
          </p:cNvPr>
          <p:cNvSpPr txBox="1">
            <a:spLocks noChangeArrowheads="1"/>
          </p:cNvSpPr>
          <p:nvPr/>
        </p:nvSpPr>
        <p:spPr bwMode="auto">
          <a:xfrm>
            <a:off x="5163609" y="663760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Order</a:t>
            </a:r>
            <a:br>
              <a:rPr lang="en-US" altLang="en-US" sz="1157">
                <a:latin typeface="Arial Narrow" panose="020B0606020202030204" pitchFamily="34" charset="0"/>
              </a:rPr>
            </a:br>
            <a:r>
              <a:rPr lang="en-US" altLang="en-US" sz="1157">
                <a:latin typeface="Arial Narrow" panose="020B0606020202030204" pitchFamily="34" charset="0"/>
              </a:rPr>
              <a:t>   Decisions</a:t>
            </a:r>
          </a:p>
        </p:txBody>
      </p:sp>
      <p:cxnSp>
        <p:nvCxnSpPr>
          <p:cNvPr id="10274" name="AutoShape 35">
            <a:extLst>
              <a:ext uri="{FF2B5EF4-FFF2-40B4-BE49-F238E27FC236}">
                <a16:creationId xmlns:a16="http://schemas.microsoft.com/office/drawing/2014/main" id="{A7972A01-CDFA-DA59-18FA-64A858027B96}"/>
              </a:ext>
            </a:extLst>
          </p:cNvPr>
          <p:cNvCxnSpPr>
            <a:cxnSpLocks noChangeShapeType="1"/>
            <a:stCxn id="10255" idx="2"/>
            <a:endCxn id="10268" idx="3"/>
          </p:cNvCxnSpPr>
          <p:nvPr/>
        </p:nvCxnSpPr>
        <p:spPr bwMode="auto">
          <a:xfrm flipH="1">
            <a:off x="3723151" y="6669088"/>
            <a:ext cx="1046890"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75" name="Text Box 36">
            <a:extLst>
              <a:ext uri="{FF2B5EF4-FFF2-40B4-BE49-F238E27FC236}">
                <a16:creationId xmlns:a16="http://schemas.microsoft.com/office/drawing/2014/main" id="{40329851-93ED-9DBA-E544-E69A99B81E59}"/>
              </a:ext>
            </a:extLst>
          </p:cNvPr>
          <p:cNvSpPr txBox="1">
            <a:spLocks noChangeArrowheads="1"/>
          </p:cNvSpPr>
          <p:nvPr/>
        </p:nvSpPr>
        <p:spPr bwMode="auto">
          <a:xfrm>
            <a:off x="3715280" y="6175816"/>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Received Goods</a:t>
            </a:r>
          </a:p>
        </p:txBody>
      </p:sp>
      <p:sp>
        <p:nvSpPr>
          <p:cNvPr id="10276" name="Text Box 37">
            <a:extLst>
              <a:ext uri="{FF2B5EF4-FFF2-40B4-BE49-F238E27FC236}">
                <a16:creationId xmlns:a16="http://schemas.microsoft.com/office/drawing/2014/main" id="{065332F4-4A05-9D3D-8D41-E7255F896114}"/>
              </a:ext>
            </a:extLst>
          </p:cNvPr>
          <p:cNvSpPr txBox="1">
            <a:spLocks noChangeArrowheads="1"/>
          </p:cNvSpPr>
          <p:nvPr/>
        </p:nvSpPr>
        <p:spPr bwMode="auto">
          <a:xfrm>
            <a:off x="6053072" y="710988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Time Worked</a:t>
            </a:r>
          </a:p>
        </p:txBody>
      </p:sp>
      <p:cxnSp>
        <p:nvCxnSpPr>
          <p:cNvPr id="10277" name="AutoShape 38">
            <a:extLst>
              <a:ext uri="{FF2B5EF4-FFF2-40B4-BE49-F238E27FC236}">
                <a16:creationId xmlns:a16="http://schemas.microsoft.com/office/drawing/2014/main" id="{9DACC5D1-B490-5B5B-F7DC-BEF9C1DA0FEE}"/>
              </a:ext>
            </a:extLst>
          </p:cNvPr>
          <p:cNvCxnSpPr>
            <a:cxnSpLocks noChangeShapeType="1"/>
            <a:stCxn id="10281" idx="6"/>
            <a:endCxn id="10287" idx="5"/>
          </p:cNvCxnSpPr>
          <p:nvPr/>
        </p:nvCxnSpPr>
        <p:spPr bwMode="auto">
          <a:xfrm flipV="1">
            <a:off x="5549305" y="6095791"/>
            <a:ext cx="1664792" cy="1580830"/>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78" name="AutoShape 39">
            <a:extLst>
              <a:ext uri="{FF2B5EF4-FFF2-40B4-BE49-F238E27FC236}">
                <a16:creationId xmlns:a16="http://schemas.microsoft.com/office/drawing/2014/main" id="{462DE5FC-7BA9-573F-AFD8-EB6290CC6BA9}"/>
              </a:ext>
            </a:extLst>
          </p:cNvPr>
          <p:cNvCxnSpPr>
            <a:cxnSpLocks noChangeShapeType="1"/>
            <a:stCxn id="10249" idx="2"/>
            <a:endCxn id="10262" idx="3"/>
          </p:cNvCxnSpPr>
          <p:nvPr/>
        </p:nvCxnSpPr>
        <p:spPr bwMode="auto">
          <a:xfrm flipH="1">
            <a:off x="3723151" y="5756010"/>
            <a:ext cx="1046890"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79" name="Text Box 40">
            <a:extLst>
              <a:ext uri="{FF2B5EF4-FFF2-40B4-BE49-F238E27FC236}">
                <a16:creationId xmlns:a16="http://schemas.microsoft.com/office/drawing/2014/main" id="{DCBD5E30-1FC1-1DC3-6676-786432B47C5C}"/>
              </a:ext>
            </a:extLst>
          </p:cNvPr>
          <p:cNvSpPr txBox="1">
            <a:spLocks noChangeArrowheads="1"/>
          </p:cNvSpPr>
          <p:nvPr/>
        </p:nvSpPr>
        <p:spPr bwMode="auto">
          <a:xfrm>
            <a:off x="5213461" y="6112845"/>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Inventory</a:t>
            </a:r>
          </a:p>
        </p:txBody>
      </p:sp>
      <p:sp>
        <p:nvSpPr>
          <p:cNvPr id="10280" name="Text Box 41">
            <a:extLst>
              <a:ext uri="{FF2B5EF4-FFF2-40B4-BE49-F238E27FC236}">
                <a16:creationId xmlns:a16="http://schemas.microsoft.com/office/drawing/2014/main" id="{DF617E7F-6B0E-BB44-0373-1EE008964E1B}"/>
              </a:ext>
            </a:extLst>
          </p:cNvPr>
          <p:cNvSpPr txBox="1">
            <a:spLocks noChangeArrowheads="1"/>
          </p:cNvSpPr>
          <p:nvPr/>
        </p:nvSpPr>
        <p:spPr bwMode="auto">
          <a:xfrm>
            <a:off x="3652309" y="5787496"/>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Served</a:t>
            </a:r>
          </a:p>
        </p:txBody>
      </p:sp>
      <p:sp>
        <p:nvSpPr>
          <p:cNvPr id="10281" name="Oval 42">
            <a:extLst>
              <a:ext uri="{FF2B5EF4-FFF2-40B4-BE49-F238E27FC236}">
                <a16:creationId xmlns:a16="http://schemas.microsoft.com/office/drawing/2014/main" id="{75709397-42E9-519E-6464-32BC0F8E1E00}"/>
              </a:ext>
            </a:extLst>
          </p:cNvPr>
          <p:cNvSpPr>
            <a:spLocks noChangeArrowheads="1"/>
          </p:cNvSpPr>
          <p:nvPr/>
        </p:nvSpPr>
        <p:spPr bwMode="auto">
          <a:xfrm>
            <a:off x="4785783" y="7298796"/>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4.0</a:t>
            </a:r>
          </a:p>
          <a:p>
            <a:pPr algn="ctr"/>
            <a:r>
              <a:rPr lang="en-US" altLang="en-US" sz="992">
                <a:latin typeface="Arial Narrow" panose="020B0606020202030204" pitchFamily="34" charset="0"/>
              </a:rPr>
              <a:t>Payroll</a:t>
            </a:r>
          </a:p>
        </p:txBody>
      </p:sp>
      <p:sp>
        <p:nvSpPr>
          <p:cNvPr id="10282" name="Oval 43">
            <a:extLst>
              <a:ext uri="{FF2B5EF4-FFF2-40B4-BE49-F238E27FC236}">
                <a16:creationId xmlns:a16="http://schemas.microsoft.com/office/drawing/2014/main" id="{CF914067-A93F-A3B8-14E5-C2D3CD611659}"/>
              </a:ext>
            </a:extLst>
          </p:cNvPr>
          <p:cNvSpPr>
            <a:spLocks noChangeArrowheads="1"/>
          </p:cNvSpPr>
          <p:nvPr/>
        </p:nvSpPr>
        <p:spPr bwMode="auto">
          <a:xfrm>
            <a:off x="3526366" y="6301757"/>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3" name="Oval 44">
            <a:extLst>
              <a:ext uri="{FF2B5EF4-FFF2-40B4-BE49-F238E27FC236}">
                <a16:creationId xmlns:a16="http://schemas.microsoft.com/office/drawing/2014/main" id="{9039E357-0A64-4C71-E3DA-4BEC26833B34}"/>
              </a:ext>
            </a:extLst>
          </p:cNvPr>
          <p:cNvSpPr>
            <a:spLocks noChangeArrowheads="1"/>
          </p:cNvSpPr>
          <p:nvPr/>
        </p:nvSpPr>
        <p:spPr bwMode="auto">
          <a:xfrm>
            <a:off x="3526366" y="6847505"/>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4" name="Oval 45">
            <a:extLst>
              <a:ext uri="{FF2B5EF4-FFF2-40B4-BE49-F238E27FC236}">
                <a16:creationId xmlns:a16="http://schemas.microsoft.com/office/drawing/2014/main" id="{74D9938C-5B7B-667B-B710-37309A404BC5}"/>
              </a:ext>
            </a:extLst>
          </p:cNvPr>
          <p:cNvSpPr>
            <a:spLocks noChangeArrowheads="1"/>
          </p:cNvSpPr>
          <p:nvPr/>
        </p:nvSpPr>
        <p:spPr bwMode="auto">
          <a:xfrm>
            <a:off x="352636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5" name="Oval 46">
            <a:extLst>
              <a:ext uri="{FF2B5EF4-FFF2-40B4-BE49-F238E27FC236}">
                <a16:creationId xmlns:a16="http://schemas.microsoft.com/office/drawing/2014/main" id="{F7E1CD18-2931-9C74-1BF6-0A6F943F805C}"/>
              </a:ext>
            </a:extLst>
          </p:cNvPr>
          <p:cNvSpPr>
            <a:spLocks noChangeArrowheads="1"/>
          </p:cNvSpPr>
          <p:nvPr/>
        </p:nvSpPr>
        <p:spPr bwMode="auto">
          <a:xfrm>
            <a:off x="6548966" y="5913437"/>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6" name="Oval 47">
            <a:extLst>
              <a:ext uri="{FF2B5EF4-FFF2-40B4-BE49-F238E27FC236}">
                <a16:creationId xmlns:a16="http://schemas.microsoft.com/office/drawing/2014/main" id="{CABFA4D4-D744-9861-174F-86266F4DC9E0}"/>
              </a:ext>
            </a:extLst>
          </p:cNvPr>
          <p:cNvSpPr>
            <a:spLocks noChangeArrowheads="1"/>
          </p:cNvSpPr>
          <p:nvPr/>
        </p:nvSpPr>
        <p:spPr bwMode="auto">
          <a:xfrm>
            <a:off x="650698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7" name="Oval 48">
            <a:extLst>
              <a:ext uri="{FF2B5EF4-FFF2-40B4-BE49-F238E27FC236}">
                <a16:creationId xmlns:a16="http://schemas.microsoft.com/office/drawing/2014/main" id="{0583F4F1-1E08-2709-2BFF-D8D1BCC902DF}"/>
              </a:ext>
            </a:extLst>
          </p:cNvPr>
          <p:cNvSpPr>
            <a:spLocks noChangeArrowheads="1"/>
          </p:cNvSpPr>
          <p:nvPr/>
        </p:nvSpPr>
        <p:spPr bwMode="auto">
          <a:xfrm>
            <a:off x="7052733" y="593442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2">
            <a:extLst>
              <a:ext uri="{FF2B5EF4-FFF2-40B4-BE49-F238E27FC236}">
                <a16:creationId xmlns:a16="http://schemas.microsoft.com/office/drawing/2014/main" id="{92AA4BE0-9677-9BB2-15D8-3DFE506414E4}"/>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730346" y="6228292"/>
            <a:ext cx="1730386" cy="190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ext Box 3">
            <a:extLst>
              <a:ext uri="{FF2B5EF4-FFF2-40B4-BE49-F238E27FC236}">
                <a16:creationId xmlns:a16="http://schemas.microsoft.com/office/drawing/2014/main" id="{96050D0F-0331-9977-C475-0527F02959F5}"/>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1267" name="Line 4">
            <a:extLst>
              <a:ext uri="{FF2B5EF4-FFF2-40B4-BE49-F238E27FC236}">
                <a16:creationId xmlns:a16="http://schemas.microsoft.com/office/drawing/2014/main" id="{55798339-613A-7B8C-2E9A-6CBB6F746A30}"/>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268" name="Text Box 5">
            <a:extLst>
              <a:ext uri="{FF2B5EF4-FFF2-40B4-BE49-F238E27FC236}">
                <a16:creationId xmlns:a16="http://schemas.microsoft.com/office/drawing/2014/main" id="{868AE835-75E1-611E-C851-F6E9385A5BC7}"/>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1269" name="Text Box 6">
            <a:extLst>
              <a:ext uri="{FF2B5EF4-FFF2-40B4-BE49-F238E27FC236}">
                <a16:creationId xmlns:a16="http://schemas.microsoft.com/office/drawing/2014/main" id="{DDFC3A20-27BE-8822-6061-D6495FF26F46}"/>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1270" name="Picture 7">
            <a:extLst>
              <a:ext uri="{FF2B5EF4-FFF2-40B4-BE49-F238E27FC236}">
                <a16:creationId xmlns:a16="http://schemas.microsoft.com/office/drawing/2014/main" id="{1C6DF361-EECE-9DD7-7401-2CDC15C6281D}"/>
              </a:ext>
            </a:extLst>
          </p:cNvPr>
          <p:cNvPicPr>
            <a:picLocks noChangeAspect="1" noChangeArrowheads="1"/>
          </p:cNvPicPr>
          <p:nvPr/>
        </p:nvPicPr>
        <p:blipFill>
          <a:blip r:embed="rId3">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8">
            <a:extLst>
              <a:ext uri="{FF2B5EF4-FFF2-40B4-BE49-F238E27FC236}">
                <a16:creationId xmlns:a16="http://schemas.microsoft.com/office/drawing/2014/main" id="{7F61F651-ABEC-4B37-2029-E0CC1D1A110B}"/>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1272" name="Text Box 9">
            <a:extLst>
              <a:ext uri="{FF2B5EF4-FFF2-40B4-BE49-F238E27FC236}">
                <a16:creationId xmlns:a16="http://schemas.microsoft.com/office/drawing/2014/main" id="{8DECA1B5-710F-0E27-13F4-696D216B0300}"/>
              </a:ext>
            </a:extLst>
          </p:cNvPr>
          <p:cNvSpPr txBox="1">
            <a:spLocks noChangeArrowheads="1"/>
          </p:cNvSpPr>
          <p:nvPr/>
        </p:nvSpPr>
        <p:spPr bwMode="auto">
          <a:xfrm>
            <a:off x="2833687" y="3394604"/>
            <a:ext cx="4722813"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n DFD </a:t>
            </a:r>
            <a:br>
              <a:rPr lang="en-US" altLang="en-US" sz="1653"/>
            </a:br>
            <a:r>
              <a:rPr lang="en-US" altLang="en-US" sz="1653"/>
              <a:t>(identifies actual data flows and data stores )</a:t>
            </a:r>
          </a:p>
        </p:txBody>
      </p:sp>
      <p:cxnSp>
        <p:nvCxnSpPr>
          <p:cNvPr id="11273" name="AutoShape 10">
            <a:extLst>
              <a:ext uri="{FF2B5EF4-FFF2-40B4-BE49-F238E27FC236}">
                <a16:creationId xmlns:a16="http://schemas.microsoft.com/office/drawing/2014/main" id="{34DF1548-D920-D509-5461-EDFB17BC67AC}"/>
              </a:ext>
            </a:extLst>
          </p:cNvPr>
          <p:cNvCxnSpPr>
            <a:cxnSpLocks noChangeShapeType="1"/>
            <a:stCxn id="11291" idx="3"/>
            <a:endCxn id="11274" idx="3"/>
          </p:cNvCxnSpPr>
          <p:nvPr/>
        </p:nvCxnSpPr>
        <p:spPr bwMode="auto">
          <a:xfrm flipV="1">
            <a:off x="5415492" y="6125964"/>
            <a:ext cx="299111" cy="47884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74" name="Oval 11">
            <a:extLst>
              <a:ext uri="{FF2B5EF4-FFF2-40B4-BE49-F238E27FC236}">
                <a16:creationId xmlns:a16="http://schemas.microsoft.com/office/drawing/2014/main" id="{B1DB8BB9-FA18-5910-0306-0DECEECC46C6}"/>
              </a:ext>
            </a:extLst>
          </p:cNvPr>
          <p:cNvSpPr>
            <a:spLocks noChangeArrowheads="1"/>
          </p:cNvSpPr>
          <p:nvPr/>
        </p:nvSpPr>
        <p:spPr bwMode="auto">
          <a:xfrm>
            <a:off x="5604404" y="5472642"/>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1.3</a:t>
            </a:r>
          </a:p>
          <a:p>
            <a:pPr algn="ctr"/>
            <a:r>
              <a:rPr lang="en-US" altLang="en-US" sz="992">
                <a:latin typeface="Arial Narrow" panose="020B0606020202030204" pitchFamily="34" charset="0"/>
              </a:rPr>
              <a:t>Produce Sales Forecast</a:t>
            </a:r>
          </a:p>
        </p:txBody>
      </p:sp>
      <p:cxnSp>
        <p:nvCxnSpPr>
          <p:cNvPr id="11275" name="AutoShape 12">
            <a:extLst>
              <a:ext uri="{FF2B5EF4-FFF2-40B4-BE49-F238E27FC236}">
                <a16:creationId xmlns:a16="http://schemas.microsoft.com/office/drawing/2014/main" id="{8FC2FB88-9970-8054-0BB1-4B567224074A}"/>
              </a:ext>
            </a:extLst>
          </p:cNvPr>
          <p:cNvCxnSpPr>
            <a:cxnSpLocks noChangeShapeType="1"/>
            <a:stCxn id="11274" idx="6"/>
            <a:endCxn id="11277" idx="0"/>
          </p:cNvCxnSpPr>
          <p:nvPr/>
        </p:nvCxnSpPr>
        <p:spPr bwMode="auto">
          <a:xfrm>
            <a:off x="6367925" y="5850466"/>
            <a:ext cx="531317" cy="188913"/>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76" name="AutoShape 13">
            <a:extLst>
              <a:ext uri="{FF2B5EF4-FFF2-40B4-BE49-F238E27FC236}">
                <a16:creationId xmlns:a16="http://schemas.microsoft.com/office/drawing/2014/main" id="{3752FE85-5274-4D3A-34E3-83C036BA5DC8}"/>
              </a:ext>
            </a:extLst>
          </p:cNvPr>
          <p:cNvCxnSpPr>
            <a:cxnSpLocks noChangeShapeType="1"/>
            <a:stCxn id="11287" idx="3"/>
            <a:endCxn id="11274" idx="1"/>
          </p:cNvCxnSpPr>
          <p:nvPr/>
        </p:nvCxnSpPr>
        <p:spPr bwMode="auto">
          <a:xfrm>
            <a:off x="5415492" y="5030534"/>
            <a:ext cx="299111" cy="54443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77" name="Text Box 14">
            <a:extLst>
              <a:ext uri="{FF2B5EF4-FFF2-40B4-BE49-F238E27FC236}">
                <a16:creationId xmlns:a16="http://schemas.microsoft.com/office/drawing/2014/main" id="{76D5E5B2-D6EC-0F6C-EE22-DA4E6251EB6A}"/>
              </a:ext>
            </a:extLst>
          </p:cNvPr>
          <p:cNvSpPr txBox="1">
            <a:spLocks noChangeArrowheads="1"/>
          </p:cNvSpPr>
          <p:nvPr/>
        </p:nvSpPr>
        <p:spPr bwMode="auto">
          <a:xfrm>
            <a:off x="6241984" y="6039379"/>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Sales Forecast</a:t>
            </a:r>
          </a:p>
        </p:txBody>
      </p:sp>
      <p:sp>
        <p:nvSpPr>
          <p:cNvPr id="11278" name="Text Box 15">
            <a:extLst>
              <a:ext uri="{FF2B5EF4-FFF2-40B4-BE49-F238E27FC236}">
                <a16:creationId xmlns:a16="http://schemas.microsoft.com/office/drawing/2014/main" id="{D4CC48E7-BFF0-AC1C-9030-0A7642954A9B}"/>
              </a:ext>
            </a:extLst>
          </p:cNvPr>
          <p:cNvSpPr txBox="1">
            <a:spLocks noChangeArrowheads="1"/>
          </p:cNvSpPr>
          <p:nvPr/>
        </p:nvSpPr>
        <p:spPr bwMode="auto">
          <a:xfrm>
            <a:off x="2361407" y="6007894"/>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Payment</a:t>
            </a:r>
          </a:p>
        </p:txBody>
      </p:sp>
      <p:sp>
        <p:nvSpPr>
          <p:cNvPr id="11279" name="Oval 16">
            <a:extLst>
              <a:ext uri="{FF2B5EF4-FFF2-40B4-BE49-F238E27FC236}">
                <a16:creationId xmlns:a16="http://schemas.microsoft.com/office/drawing/2014/main" id="{C0954FED-8FC7-5BF5-A8D7-49F4217FFFBA}"/>
              </a:ext>
            </a:extLst>
          </p:cNvPr>
          <p:cNvSpPr>
            <a:spLocks noChangeArrowheads="1"/>
          </p:cNvSpPr>
          <p:nvPr/>
        </p:nvSpPr>
        <p:spPr bwMode="auto">
          <a:xfrm>
            <a:off x="352636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0" name="Oval 17">
            <a:extLst>
              <a:ext uri="{FF2B5EF4-FFF2-40B4-BE49-F238E27FC236}">
                <a16:creationId xmlns:a16="http://schemas.microsoft.com/office/drawing/2014/main" id="{B49AACBE-9ED9-CA65-FF83-49C7F47878C0}"/>
              </a:ext>
            </a:extLst>
          </p:cNvPr>
          <p:cNvSpPr>
            <a:spLocks noChangeArrowheads="1"/>
          </p:cNvSpPr>
          <p:nvPr/>
        </p:nvSpPr>
        <p:spPr bwMode="auto">
          <a:xfrm>
            <a:off x="650698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1" name="Oval 18">
            <a:extLst>
              <a:ext uri="{FF2B5EF4-FFF2-40B4-BE49-F238E27FC236}">
                <a16:creationId xmlns:a16="http://schemas.microsoft.com/office/drawing/2014/main" id="{29A51111-2565-23C3-5A15-0F8310DE42C2}"/>
              </a:ext>
            </a:extLst>
          </p:cNvPr>
          <p:cNvSpPr>
            <a:spLocks noChangeArrowheads="1"/>
          </p:cNvSpPr>
          <p:nvPr/>
        </p:nvSpPr>
        <p:spPr bwMode="auto">
          <a:xfrm>
            <a:off x="7052733" y="593442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2" name="Text Box 19">
            <a:extLst>
              <a:ext uri="{FF2B5EF4-FFF2-40B4-BE49-F238E27FC236}">
                <a16:creationId xmlns:a16="http://schemas.microsoft.com/office/drawing/2014/main" id="{24A55F14-6CD8-EFE0-1EBB-13A323CA44A4}"/>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b="1"/>
              <a:t>Customer Order</a:t>
            </a:r>
          </a:p>
          <a:p>
            <a:pPr eaLnBrk="1" hangingPunct="1"/>
            <a:r>
              <a:rPr lang="en-US" altLang="en-US" sz="1653">
                <a:solidFill>
                  <a:srgbClr val="339933"/>
                </a:solidFill>
              </a:rPr>
              <a:t>Serve Product</a:t>
            </a:r>
          </a:p>
          <a:p>
            <a:pPr eaLnBrk="1" hangingPunct="1"/>
            <a:r>
              <a:rPr lang="en-US" altLang="en-US" sz="1653" b="1"/>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1283" name="Oval 20">
            <a:extLst>
              <a:ext uri="{FF2B5EF4-FFF2-40B4-BE49-F238E27FC236}">
                <a16:creationId xmlns:a16="http://schemas.microsoft.com/office/drawing/2014/main" id="{7BFC85BA-9A46-5E42-3218-F8249A38F4C6}"/>
              </a:ext>
            </a:extLst>
          </p:cNvPr>
          <p:cNvSpPr>
            <a:spLocks noChangeArrowheads="1"/>
          </p:cNvSpPr>
          <p:nvPr/>
        </p:nvSpPr>
        <p:spPr bwMode="auto">
          <a:xfrm>
            <a:off x="3526367" y="5031846"/>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1.1</a:t>
            </a:r>
          </a:p>
          <a:p>
            <a:pPr algn="ctr"/>
            <a:r>
              <a:rPr lang="en-US" altLang="en-US" sz="992">
                <a:latin typeface="Arial Narrow" panose="020B0606020202030204" pitchFamily="34" charset="0"/>
              </a:rPr>
              <a:t>Record Order</a:t>
            </a:r>
          </a:p>
        </p:txBody>
      </p:sp>
      <p:cxnSp>
        <p:nvCxnSpPr>
          <p:cNvPr id="11284" name="AutoShape 21">
            <a:extLst>
              <a:ext uri="{FF2B5EF4-FFF2-40B4-BE49-F238E27FC236}">
                <a16:creationId xmlns:a16="http://schemas.microsoft.com/office/drawing/2014/main" id="{4763A3BF-B5C7-4DD8-16C3-096BDD84D884}"/>
              </a:ext>
            </a:extLst>
          </p:cNvPr>
          <p:cNvCxnSpPr>
            <a:cxnSpLocks noChangeShapeType="1"/>
            <a:stCxn id="11283" idx="6"/>
            <a:endCxn id="11287" idx="1"/>
          </p:cNvCxnSpPr>
          <p:nvPr/>
        </p:nvCxnSpPr>
        <p:spPr bwMode="auto">
          <a:xfrm flipV="1">
            <a:off x="4289888" y="5030535"/>
            <a:ext cx="369954" cy="37913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85" name="AutoShape 22">
            <a:extLst>
              <a:ext uri="{FF2B5EF4-FFF2-40B4-BE49-F238E27FC236}">
                <a16:creationId xmlns:a16="http://schemas.microsoft.com/office/drawing/2014/main" id="{CB8FE4A5-726B-622B-96EB-BD1CE3E5E4E7}"/>
              </a:ext>
            </a:extLst>
          </p:cNvPr>
          <p:cNvCxnSpPr>
            <a:cxnSpLocks noChangeShapeType="1"/>
            <a:stCxn id="11278" idx="2"/>
            <a:endCxn id="11290" idx="2"/>
          </p:cNvCxnSpPr>
          <p:nvPr/>
        </p:nvCxnSpPr>
        <p:spPr bwMode="auto">
          <a:xfrm rot="16200000" flipH="1">
            <a:off x="3079668" y="6167289"/>
            <a:ext cx="377825" cy="499831"/>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86" name="Text Box 23">
            <a:extLst>
              <a:ext uri="{FF2B5EF4-FFF2-40B4-BE49-F238E27FC236}">
                <a16:creationId xmlns:a16="http://schemas.microsoft.com/office/drawing/2014/main" id="{E9F3D622-A08B-3E70-52CC-CA32E4F164EA}"/>
              </a:ext>
            </a:extLst>
          </p:cNvPr>
          <p:cNvSpPr txBox="1">
            <a:spLocks noChangeArrowheads="1"/>
          </p:cNvSpPr>
          <p:nvPr/>
        </p:nvSpPr>
        <p:spPr bwMode="auto">
          <a:xfrm>
            <a:off x="2644775" y="465402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Customer Order</a:t>
            </a:r>
          </a:p>
        </p:txBody>
      </p:sp>
      <p:sp>
        <p:nvSpPr>
          <p:cNvPr id="11287" name="Rectangle 25">
            <a:extLst>
              <a:ext uri="{FF2B5EF4-FFF2-40B4-BE49-F238E27FC236}">
                <a16:creationId xmlns:a16="http://schemas.microsoft.com/office/drawing/2014/main" id="{2E66DCAC-11BD-CAA7-68A1-E532DB19B623}"/>
              </a:ext>
            </a:extLst>
          </p:cNvPr>
          <p:cNvSpPr>
            <a:spLocks noChangeArrowheads="1"/>
          </p:cNvSpPr>
          <p:nvPr/>
        </p:nvSpPr>
        <p:spPr bwMode="auto">
          <a:xfrm>
            <a:off x="4659842" y="4905904"/>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ORDER</a:t>
            </a:r>
          </a:p>
        </p:txBody>
      </p:sp>
      <p:cxnSp>
        <p:nvCxnSpPr>
          <p:cNvPr id="11288" name="AutoShape 26">
            <a:extLst>
              <a:ext uri="{FF2B5EF4-FFF2-40B4-BE49-F238E27FC236}">
                <a16:creationId xmlns:a16="http://schemas.microsoft.com/office/drawing/2014/main" id="{114A027E-2B52-E0B6-6105-FBFE3108B754}"/>
              </a:ext>
            </a:extLst>
          </p:cNvPr>
          <p:cNvCxnSpPr>
            <a:cxnSpLocks noChangeShapeType="1"/>
            <a:stCxn id="11287" idx="2"/>
            <a:endCxn id="11290" idx="7"/>
          </p:cNvCxnSpPr>
          <p:nvPr/>
        </p:nvCxnSpPr>
        <p:spPr bwMode="auto">
          <a:xfrm flipH="1">
            <a:off x="4171818" y="5155163"/>
            <a:ext cx="865849" cy="117545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89" name="AutoShape 27">
            <a:extLst>
              <a:ext uri="{FF2B5EF4-FFF2-40B4-BE49-F238E27FC236}">
                <a16:creationId xmlns:a16="http://schemas.microsoft.com/office/drawing/2014/main" id="{C16ED37E-EDA7-D904-2330-A07A06E839AA}"/>
              </a:ext>
            </a:extLst>
          </p:cNvPr>
          <p:cNvCxnSpPr>
            <a:cxnSpLocks noChangeShapeType="1"/>
            <a:stCxn id="11286" idx="2"/>
            <a:endCxn id="11283" idx="2"/>
          </p:cNvCxnSpPr>
          <p:nvPr/>
        </p:nvCxnSpPr>
        <p:spPr bwMode="auto">
          <a:xfrm rot="16200000" flipH="1">
            <a:off x="3142639" y="5033814"/>
            <a:ext cx="535252" cy="216462"/>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90" name="Oval 28">
            <a:extLst>
              <a:ext uri="{FF2B5EF4-FFF2-40B4-BE49-F238E27FC236}">
                <a16:creationId xmlns:a16="http://schemas.microsoft.com/office/drawing/2014/main" id="{AB8E2342-1CBD-8BFF-213A-AA9DD782FDAB}"/>
              </a:ext>
            </a:extLst>
          </p:cNvPr>
          <p:cNvSpPr>
            <a:spLocks noChangeArrowheads="1"/>
          </p:cNvSpPr>
          <p:nvPr/>
        </p:nvSpPr>
        <p:spPr bwMode="auto">
          <a:xfrm>
            <a:off x="3526367" y="6228292"/>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1.2</a:t>
            </a:r>
          </a:p>
          <a:p>
            <a:pPr algn="ctr"/>
            <a:r>
              <a:rPr lang="en-US" altLang="en-US" sz="992">
                <a:latin typeface="Arial Narrow" panose="020B0606020202030204" pitchFamily="34" charset="0"/>
              </a:rPr>
              <a:t>Receive Payment</a:t>
            </a:r>
          </a:p>
        </p:txBody>
      </p:sp>
      <p:sp>
        <p:nvSpPr>
          <p:cNvPr id="11291" name="Rectangle 29">
            <a:extLst>
              <a:ext uri="{FF2B5EF4-FFF2-40B4-BE49-F238E27FC236}">
                <a16:creationId xmlns:a16="http://schemas.microsoft.com/office/drawing/2014/main" id="{0EF4C9DC-EC47-C91C-2D30-36B23AA250AD}"/>
              </a:ext>
            </a:extLst>
          </p:cNvPr>
          <p:cNvSpPr>
            <a:spLocks noChangeArrowheads="1"/>
          </p:cNvSpPr>
          <p:nvPr/>
        </p:nvSpPr>
        <p:spPr bwMode="auto">
          <a:xfrm>
            <a:off x="4659842" y="6480175"/>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PAYMENT</a:t>
            </a:r>
          </a:p>
        </p:txBody>
      </p:sp>
      <p:cxnSp>
        <p:nvCxnSpPr>
          <p:cNvPr id="11292" name="AutoShape 30">
            <a:extLst>
              <a:ext uri="{FF2B5EF4-FFF2-40B4-BE49-F238E27FC236}">
                <a16:creationId xmlns:a16="http://schemas.microsoft.com/office/drawing/2014/main" id="{8EC572C9-2FB5-F90B-39E9-0C4C9EFD70C9}"/>
              </a:ext>
            </a:extLst>
          </p:cNvPr>
          <p:cNvCxnSpPr>
            <a:cxnSpLocks noChangeShapeType="1"/>
            <a:stCxn id="11290" idx="6"/>
            <a:endCxn id="11291" idx="1"/>
          </p:cNvCxnSpPr>
          <p:nvPr/>
        </p:nvCxnSpPr>
        <p:spPr bwMode="auto">
          <a:xfrm flipV="1">
            <a:off x="4289888" y="6604806"/>
            <a:ext cx="369954" cy="131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93" name="Text Box 31">
            <a:extLst>
              <a:ext uri="{FF2B5EF4-FFF2-40B4-BE49-F238E27FC236}">
                <a16:creationId xmlns:a16="http://schemas.microsoft.com/office/drawing/2014/main" id="{03A588BD-5580-D3C3-7C22-5EFAB508E3F7}"/>
              </a:ext>
            </a:extLst>
          </p:cNvPr>
          <p:cNvSpPr txBox="1">
            <a:spLocks noChangeArrowheads="1"/>
          </p:cNvSpPr>
          <p:nvPr/>
        </p:nvSpPr>
        <p:spPr bwMode="auto">
          <a:xfrm>
            <a:off x="4533900" y="5787496"/>
            <a:ext cx="1070504"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Severed Order</a:t>
            </a:r>
          </a:p>
        </p:txBody>
      </p:sp>
      <p:sp>
        <p:nvSpPr>
          <p:cNvPr id="11294" name="Text Box 32">
            <a:extLst>
              <a:ext uri="{FF2B5EF4-FFF2-40B4-BE49-F238E27FC236}">
                <a16:creationId xmlns:a16="http://schemas.microsoft.com/office/drawing/2014/main" id="{CCD437BC-6E78-82B2-537E-6E81F9A628A2}"/>
              </a:ext>
            </a:extLst>
          </p:cNvPr>
          <p:cNvSpPr txBox="1">
            <a:spLocks noChangeArrowheads="1"/>
          </p:cNvSpPr>
          <p:nvPr/>
        </p:nvSpPr>
        <p:spPr bwMode="auto">
          <a:xfrm>
            <a:off x="5793317" y="484293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Request for Forecast</a:t>
            </a:r>
          </a:p>
        </p:txBody>
      </p:sp>
      <p:cxnSp>
        <p:nvCxnSpPr>
          <p:cNvPr id="11295" name="AutoShape 33">
            <a:extLst>
              <a:ext uri="{FF2B5EF4-FFF2-40B4-BE49-F238E27FC236}">
                <a16:creationId xmlns:a16="http://schemas.microsoft.com/office/drawing/2014/main" id="{096F7629-339D-89E4-51D8-67443DA6EC8C}"/>
              </a:ext>
            </a:extLst>
          </p:cNvPr>
          <p:cNvCxnSpPr>
            <a:cxnSpLocks noChangeShapeType="1"/>
            <a:stCxn id="11294" idx="2"/>
            <a:endCxn id="11274" idx="0"/>
          </p:cNvCxnSpPr>
          <p:nvPr/>
        </p:nvCxnSpPr>
        <p:spPr bwMode="auto">
          <a:xfrm rot="5400000">
            <a:off x="6015683" y="5029878"/>
            <a:ext cx="401439" cy="468346"/>
          </a:xfrm>
          <a:prstGeom prst="curvedConnector3">
            <a:avLst>
              <a:gd name="adj1" fmla="val 5098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96" name="Rectangle 34">
            <a:extLst>
              <a:ext uri="{FF2B5EF4-FFF2-40B4-BE49-F238E27FC236}">
                <a16:creationId xmlns:a16="http://schemas.microsoft.com/office/drawing/2014/main" id="{31C6ED50-69ED-FDC2-FF1A-5EB52ABEA016}"/>
              </a:ext>
            </a:extLst>
          </p:cNvPr>
          <p:cNvSpPr>
            <a:spLocks noChangeArrowheads="1"/>
          </p:cNvSpPr>
          <p:nvPr/>
        </p:nvSpPr>
        <p:spPr bwMode="auto">
          <a:xfrm>
            <a:off x="4659842" y="4402138"/>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CUSTOMER</a:t>
            </a:r>
          </a:p>
        </p:txBody>
      </p:sp>
      <p:cxnSp>
        <p:nvCxnSpPr>
          <p:cNvPr id="11297" name="AutoShape 35">
            <a:extLst>
              <a:ext uri="{FF2B5EF4-FFF2-40B4-BE49-F238E27FC236}">
                <a16:creationId xmlns:a16="http://schemas.microsoft.com/office/drawing/2014/main" id="{424AAB0C-7A07-F14F-8E09-96C85CB55D9C}"/>
              </a:ext>
            </a:extLst>
          </p:cNvPr>
          <p:cNvCxnSpPr>
            <a:cxnSpLocks noChangeShapeType="1"/>
            <a:stCxn id="11296" idx="1"/>
            <a:endCxn id="11283" idx="0"/>
          </p:cNvCxnSpPr>
          <p:nvPr/>
        </p:nvCxnSpPr>
        <p:spPr bwMode="auto">
          <a:xfrm flipH="1">
            <a:off x="3904192" y="4526768"/>
            <a:ext cx="755650" cy="49720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2">
            <a:extLst>
              <a:ext uri="{FF2B5EF4-FFF2-40B4-BE49-F238E27FC236}">
                <a16:creationId xmlns:a16="http://schemas.microsoft.com/office/drawing/2014/main" id="{14CF53A8-67A6-9C9D-2A4E-A1C5187317B3}"/>
              </a:ext>
            </a:extLst>
          </p:cNvPr>
          <p:cNvPicPr>
            <a:picLocks noChangeAspect="1" noChangeArrowheads="1"/>
          </p:cNvPicPr>
          <p:nvPr/>
        </p:nvPicPr>
        <p:blipFill>
          <a:blip r:embed="rId2">
            <a:lum bright="52000" contrast="-70000"/>
            <a:extLst>
              <a:ext uri="{28A0092B-C50C-407E-A947-70E740481C1C}">
                <a14:useLocalDpi xmlns:a14="http://schemas.microsoft.com/office/drawing/2010/main" val="0"/>
              </a:ext>
            </a:extLst>
          </a:blip>
          <a:srcRect/>
          <a:stretch>
            <a:fillRect/>
          </a:stretch>
        </p:blipFill>
        <p:spPr bwMode="auto">
          <a:xfrm>
            <a:off x="5789382" y="5913438"/>
            <a:ext cx="1830089" cy="214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Text Box 3">
            <a:extLst>
              <a:ext uri="{FF2B5EF4-FFF2-40B4-BE49-F238E27FC236}">
                <a16:creationId xmlns:a16="http://schemas.microsoft.com/office/drawing/2014/main" id="{7C4B6912-908D-6780-1186-02D55463B387}"/>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2291" name="Line 4">
            <a:extLst>
              <a:ext uri="{FF2B5EF4-FFF2-40B4-BE49-F238E27FC236}">
                <a16:creationId xmlns:a16="http://schemas.microsoft.com/office/drawing/2014/main" id="{DABDEFC7-17DC-DD72-623D-8481A5C23471}"/>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292" name="Text Box 5">
            <a:extLst>
              <a:ext uri="{FF2B5EF4-FFF2-40B4-BE49-F238E27FC236}">
                <a16:creationId xmlns:a16="http://schemas.microsoft.com/office/drawing/2014/main" id="{5D5C399A-4FD3-7642-2AC4-E960C8FF7412}"/>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2293" name="Text Box 6">
            <a:extLst>
              <a:ext uri="{FF2B5EF4-FFF2-40B4-BE49-F238E27FC236}">
                <a16:creationId xmlns:a16="http://schemas.microsoft.com/office/drawing/2014/main" id="{3E5258C1-C8C3-830E-E71E-DBE397DCDC25}"/>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2294" name="Picture 7">
            <a:extLst>
              <a:ext uri="{FF2B5EF4-FFF2-40B4-BE49-F238E27FC236}">
                <a16:creationId xmlns:a16="http://schemas.microsoft.com/office/drawing/2014/main" id="{E24DD18B-3EF3-8268-AFB1-946785C4B799}"/>
              </a:ext>
            </a:extLst>
          </p:cNvPr>
          <p:cNvPicPr>
            <a:picLocks noChangeAspect="1" noChangeArrowheads="1"/>
          </p:cNvPicPr>
          <p:nvPr/>
        </p:nvPicPr>
        <p:blipFill>
          <a:blip r:embed="rId3">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 Box 8">
            <a:extLst>
              <a:ext uri="{FF2B5EF4-FFF2-40B4-BE49-F238E27FC236}">
                <a16:creationId xmlns:a16="http://schemas.microsoft.com/office/drawing/2014/main" id="{63E91E75-C55D-E3CC-9E34-9A0EAD7B532E}"/>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2296" name="Text Box 9">
            <a:extLst>
              <a:ext uri="{FF2B5EF4-FFF2-40B4-BE49-F238E27FC236}">
                <a16:creationId xmlns:a16="http://schemas.microsoft.com/office/drawing/2014/main" id="{62AB5C87-6F0F-8BCF-1421-5DDA4D98FF1C}"/>
              </a:ext>
            </a:extLst>
          </p:cNvPr>
          <p:cNvSpPr txBox="1">
            <a:spLocks noChangeArrowheads="1"/>
          </p:cNvSpPr>
          <p:nvPr/>
        </p:nvSpPr>
        <p:spPr bwMode="auto">
          <a:xfrm>
            <a:off x="2833687" y="3394604"/>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(continued)</a:t>
            </a:r>
          </a:p>
        </p:txBody>
      </p:sp>
      <p:sp>
        <p:nvSpPr>
          <p:cNvPr id="12297" name="Text Box 10">
            <a:extLst>
              <a:ext uri="{FF2B5EF4-FFF2-40B4-BE49-F238E27FC236}">
                <a16:creationId xmlns:a16="http://schemas.microsoft.com/office/drawing/2014/main" id="{C0A53BC1-FFC8-32F8-CDAF-BB7227317D7D}"/>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b="1"/>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b="1"/>
              <a:t>Produce Product</a:t>
            </a:r>
          </a:p>
          <a:p>
            <a:pPr eaLnBrk="1" hangingPunct="1"/>
            <a:r>
              <a:rPr lang="en-US" altLang="en-US" sz="1653" b="1"/>
              <a:t>Store Product</a:t>
            </a:r>
          </a:p>
          <a:p>
            <a:pPr eaLnBrk="1" hangingPunct="1"/>
            <a:endParaRPr lang="en-US" altLang="en-US" sz="1653" b="1"/>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2298" name="Oval 11">
            <a:extLst>
              <a:ext uri="{FF2B5EF4-FFF2-40B4-BE49-F238E27FC236}">
                <a16:creationId xmlns:a16="http://schemas.microsoft.com/office/drawing/2014/main" id="{C490E6CB-566D-A2B2-0D90-FC1217DB619E}"/>
              </a:ext>
            </a:extLst>
          </p:cNvPr>
          <p:cNvSpPr>
            <a:spLocks noChangeArrowheads="1"/>
          </p:cNvSpPr>
          <p:nvPr/>
        </p:nvSpPr>
        <p:spPr bwMode="auto">
          <a:xfrm>
            <a:off x="3526366" y="522075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299" name="Oval 12">
            <a:extLst>
              <a:ext uri="{FF2B5EF4-FFF2-40B4-BE49-F238E27FC236}">
                <a16:creationId xmlns:a16="http://schemas.microsoft.com/office/drawing/2014/main" id="{F2CB3971-C434-43ED-8FDD-D5340C945F62}"/>
              </a:ext>
            </a:extLst>
          </p:cNvPr>
          <p:cNvSpPr>
            <a:spLocks noChangeArrowheads="1"/>
          </p:cNvSpPr>
          <p:nvPr/>
        </p:nvSpPr>
        <p:spPr bwMode="auto">
          <a:xfrm>
            <a:off x="6506986" y="6291262"/>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300" name="Oval 13">
            <a:extLst>
              <a:ext uri="{FF2B5EF4-FFF2-40B4-BE49-F238E27FC236}">
                <a16:creationId xmlns:a16="http://schemas.microsoft.com/office/drawing/2014/main" id="{204A246F-E369-9F01-B27C-1BCE818FB609}"/>
              </a:ext>
            </a:extLst>
          </p:cNvPr>
          <p:cNvSpPr>
            <a:spLocks noChangeArrowheads="1"/>
          </p:cNvSpPr>
          <p:nvPr/>
        </p:nvSpPr>
        <p:spPr bwMode="auto">
          <a:xfrm>
            <a:off x="7052733" y="6816019"/>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301" name="Oval 14">
            <a:extLst>
              <a:ext uri="{FF2B5EF4-FFF2-40B4-BE49-F238E27FC236}">
                <a16:creationId xmlns:a16="http://schemas.microsoft.com/office/drawing/2014/main" id="{63B0EB34-F74B-DC49-C8F1-5533DE08ED62}"/>
              </a:ext>
            </a:extLst>
          </p:cNvPr>
          <p:cNvSpPr>
            <a:spLocks noChangeArrowheads="1"/>
          </p:cNvSpPr>
          <p:nvPr/>
        </p:nvSpPr>
        <p:spPr bwMode="auto">
          <a:xfrm>
            <a:off x="3542109" y="48429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2.1</a:t>
            </a:r>
          </a:p>
          <a:p>
            <a:pPr algn="ctr"/>
            <a:r>
              <a:rPr lang="en-US" altLang="en-US" sz="992">
                <a:latin typeface="Arial Narrow" panose="020B0606020202030204" pitchFamily="34" charset="0"/>
              </a:rPr>
              <a:t>Serve Product</a:t>
            </a:r>
          </a:p>
        </p:txBody>
      </p:sp>
      <p:cxnSp>
        <p:nvCxnSpPr>
          <p:cNvPr id="12302" name="AutoShape 15">
            <a:extLst>
              <a:ext uri="{FF2B5EF4-FFF2-40B4-BE49-F238E27FC236}">
                <a16:creationId xmlns:a16="http://schemas.microsoft.com/office/drawing/2014/main" id="{66CE1625-3A08-1DA7-271F-7ABA162993BC}"/>
              </a:ext>
            </a:extLst>
          </p:cNvPr>
          <p:cNvCxnSpPr>
            <a:cxnSpLocks noChangeShapeType="1"/>
            <a:stCxn id="12305" idx="1"/>
            <a:endCxn id="12301" idx="7"/>
          </p:cNvCxnSpPr>
          <p:nvPr/>
        </p:nvCxnSpPr>
        <p:spPr bwMode="auto">
          <a:xfrm flipH="1">
            <a:off x="4187560" y="4841622"/>
            <a:ext cx="598223" cy="103639"/>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03" name="AutoShape 16">
            <a:extLst>
              <a:ext uri="{FF2B5EF4-FFF2-40B4-BE49-F238E27FC236}">
                <a16:creationId xmlns:a16="http://schemas.microsoft.com/office/drawing/2014/main" id="{057B5C11-83D0-DE3D-039C-9FB88D2AE457}"/>
              </a:ext>
            </a:extLst>
          </p:cNvPr>
          <p:cNvCxnSpPr>
            <a:cxnSpLocks noChangeShapeType="1"/>
            <a:endCxn id="12308" idx="2"/>
          </p:cNvCxnSpPr>
          <p:nvPr/>
        </p:nvCxnSpPr>
        <p:spPr bwMode="auto">
          <a:xfrm rot="16200000" flipH="1">
            <a:off x="3160349" y="5917373"/>
            <a:ext cx="440796" cy="306983"/>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04" name="Text Box 17">
            <a:extLst>
              <a:ext uri="{FF2B5EF4-FFF2-40B4-BE49-F238E27FC236}">
                <a16:creationId xmlns:a16="http://schemas.microsoft.com/office/drawing/2014/main" id="{2AF1B277-E3D2-1A08-EDE0-A81160900EDE}"/>
              </a:ext>
            </a:extLst>
          </p:cNvPr>
          <p:cNvSpPr txBox="1">
            <a:spLocks noChangeArrowheads="1"/>
          </p:cNvSpPr>
          <p:nvPr/>
        </p:nvSpPr>
        <p:spPr bwMode="auto">
          <a:xfrm>
            <a:off x="2644775" y="4465108"/>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Order</a:t>
            </a:r>
          </a:p>
        </p:txBody>
      </p:sp>
      <p:sp>
        <p:nvSpPr>
          <p:cNvPr id="12305" name="Rectangle 18">
            <a:extLst>
              <a:ext uri="{FF2B5EF4-FFF2-40B4-BE49-F238E27FC236}">
                <a16:creationId xmlns:a16="http://schemas.microsoft.com/office/drawing/2014/main" id="{42DD2A25-1019-C2A3-7E44-B058AD33EAA7}"/>
              </a:ext>
            </a:extLst>
          </p:cNvPr>
          <p:cNvSpPr>
            <a:spLocks noChangeArrowheads="1"/>
          </p:cNvSpPr>
          <p:nvPr/>
        </p:nvSpPr>
        <p:spPr bwMode="auto">
          <a:xfrm>
            <a:off x="4785783" y="4716992"/>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ORDER</a:t>
            </a:r>
          </a:p>
        </p:txBody>
      </p:sp>
      <p:cxnSp>
        <p:nvCxnSpPr>
          <p:cNvPr id="12306" name="AutoShape 19">
            <a:extLst>
              <a:ext uri="{FF2B5EF4-FFF2-40B4-BE49-F238E27FC236}">
                <a16:creationId xmlns:a16="http://schemas.microsoft.com/office/drawing/2014/main" id="{D2A28EE2-8D4D-58C7-FDF9-6AC6C6C9195E}"/>
              </a:ext>
            </a:extLst>
          </p:cNvPr>
          <p:cNvCxnSpPr>
            <a:cxnSpLocks noChangeShapeType="1"/>
            <a:stCxn id="12301" idx="5"/>
            <a:endCxn id="12305" idx="2"/>
          </p:cNvCxnSpPr>
          <p:nvPr/>
        </p:nvCxnSpPr>
        <p:spPr bwMode="auto">
          <a:xfrm flipV="1">
            <a:off x="4187560" y="4966251"/>
            <a:ext cx="976048" cy="53000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07" name="AutoShape 20">
            <a:extLst>
              <a:ext uri="{FF2B5EF4-FFF2-40B4-BE49-F238E27FC236}">
                <a16:creationId xmlns:a16="http://schemas.microsoft.com/office/drawing/2014/main" id="{A9ECFE6A-0870-C482-D017-9FEC770D0C44}"/>
              </a:ext>
            </a:extLst>
          </p:cNvPr>
          <p:cNvCxnSpPr>
            <a:cxnSpLocks noChangeShapeType="1"/>
            <a:stCxn id="12304" idx="2"/>
            <a:endCxn id="12301" idx="2"/>
          </p:cNvCxnSpPr>
          <p:nvPr/>
        </p:nvCxnSpPr>
        <p:spPr bwMode="auto">
          <a:xfrm rot="16200000" flipH="1">
            <a:off x="3150510" y="4837030"/>
            <a:ext cx="535252" cy="232205"/>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08" name="Oval 21">
            <a:extLst>
              <a:ext uri="{FF2B5EF4-FFF2-40B4-BE49-F238E27FC236}">
                <a16:creationId xmlns:a16="http://schemas.microsoft.com/office/drawing/2014/main" id="{3ECE93EF-BBCE-BC60-4854-84037DCD1EB8}"/>
              </a:ext>
            </a:extLst>
          </p:cNvPr>
          <p:cNvSpPr>
            <a:spLocks noChangeArrowheads="1"/>
          </p:cNvSpPr>
          <p:nvPr/>
        </p:nvSpPr>
        <p:spPr bwMode="auto">
          <a:xfrm>
            <a:off x="3542109" y="59134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2.2</a:t>
            </a:r>
          </a:p>
          <a:p>
            <a:pPr algn="ctr"/>
            <a:r>
              <a:rPr lang="en-US" altLang="en-US" sz="992">
                <a:latin typeface="Arial Narrow" panose="020B0606020202030204" pitchFamily="34" charset="0"/>
              </a:rPr>
              <a:t>Produce Product</a:t>
            </a:r>
          </a:p>
        </p:txBody>
      </p:sp>
      <p:sp>
        <p:nvSpPr>
          <p:cNvPr id="12309" name="Rectangle 22">
            <a:extLst>
              <a:ext uri="{FF2B5EF4-FFF2-40B4-BE49-F238E27FC236}">
                <a16:creationId xmlns:a16="http://schemas.microsoft.com/office/drawing/2014/main" id="{47DC46BA-FD35-7D59-4DDA-BD118A6C1F5F}"/>
              </a:ext>
            </a:extLst>
          </p:cNvPr>
          <p:cNvSpPr>
            <a:spLocks noChangeArrowheads="1"/>
          </p:cNvSpPr>
          <p:nvPr/>
        </p:nvSpPr>
        <p:spPr bwMode="auto">
          <a:xfrm>
            <a:off x="4785783" y="6606117"/>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INVENTORTY</a:t>
            </a:r>
          </a:p>
        </p:txBody>
      </p:sp>
      <p:cxnSp>
        <p:nvCxnSpPr>
          <p:cNvPr id="12310" name="AutoShape 23">
            <a:extLst>
              <a:ext uri="{FF2B5EF4-FFF2-40B4-BE49-F238E27FC236}">
                <a16:creationId xmlns:a16="http://schemas.microsoft.com/office/drawing/2014/main" id="{806AD8BE-4D9B-90A8-3F99-CC7687C1BDC8}"/>
              </a:ext>
            </a:extLst>
          </p:cNvPr>
          <p:cNvCxnSpPr>
            <a:cxnSpLocks noChangeShapeType="1"/>
            <a:stCxn id="12308" idx="6"/>
            <a:endCxn id="12313" idx="2"/>
          </p:cNvCxnSpPr>
          <p:nvPr/>
        </p:nvCxnSpPr>
        <p:spPr bwMode="auto">
          <a:xfrm flipV="1">
            <a:off x="4305631" y="5910814"/>
            <a:ext cx="920948" cy="380449"/>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11" name="Text Box 24">
            <a:extLst>
              <a:ext uri="{FF2B5EF4-FFF2-40B4-BE49-F238E27FC236}">
                <a16:creationId xmlns:a16="http://schemas.microsoft.com/office/drawing/2014/main" id="{D327E4E5-C38D-F1E9-6BB1-E7C051AD71F6}"/>
              </a:ext>
            </a:extLst>
          </p:cNvPr>
          <p:cNvSpPr txBox="1">
            <a:spLocks noChangeArrowheads="1"/>
          </p:cNvSpPr>
          <p:nvPr/>
        </p:nvSpPr>
        <p:spPr bwMode="auto">
          <a:xfrm>
            <a:off x="4659842" y="5157787"/>
            <a:ext cx="1070504"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Quantity Severed</a:t>
            </a:r>
          </a:p>
        </p:txBody>
      </p:sp>
      <p:sp>
        <p:nvSpPr>
          <p:cNvPr id="12312" name="Text Box 25">
            <a:extLst>
              <a:ext uri="{FF2B5EF4-FFF2-40B4-BE49-F238E27FC236}">
                <a16:creationId xmlns:a16="http://schemas.microsoft.com/office/drawing/2014/main" id="{5BD39792-221A-5482-6E0E-543837144052}"/>
              </a:ext>
            </a:extLst>
          </p:cNvPr>
          <p:cNvSpPr txBox="1">
            <a:spLocks noChangeArrowheads="1"/>
          </p:cNvSpPr>
          <p:nvPr/>
        </p:nvSpPr>
        <p:spPr bwMode="auto">
          <a:xfrm>
            <a:off x="2770717" y="5724525"/>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Production</a:t>
            </a:r>
            <a:br>
              <a:rPr lang="en-US" altLang="en-US" sz="1157">
                <a:latin typeface="Arial Narrow" panose="020B0606020202030204" pitchFamily="34" charset="0"/>
              </a:rPr>
            </a:br>
            <a:r>
              <a:rPr lang="en-US" altLang="en-US" sz="1157">
                <a:latin typeface="Arial Narrow" panose="020B0606020202030204" pitchFamily="34" charset="0"/>
              </a:rPr>
              <a:t> Schedule</a:t>
            </a:r>
          </a:p>
        </p:txBody>
      </p:sp>
      <p:sp>
        <p:nvSpPr>
          <p:cNvPr id="12313" name="Rectangle 26">
            <a:extLst>
              <a:ext uri="{FF2B5EF4-FFF2-40B4-BE49-F238E27FC236}">
                <a16:creationId xmlns:a16="http://schemas.microsoft.com/office/drawing/2014/main" id="{CE1E53F2-7D8E-1F48-FB0F-BA0C8B678C5D}"/>
              </a:ext>
            </a:extLst>
          </p:cNvPr>
          <p:cNvSpPr>
            <a:spLocks noChangeArrowheads="1"/>
          </p:cNvSpPr>
          <p:nvPr/>
        </p:nvSpPr>
        <p:spPr bwMode="auto">
          <a:xfrm>
            <a:off x="4785783" y="5598584"/>
            <a:ext cx="881592"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RAW MATERIALS</a:t>
            </a:r>
          </a:p>
        </p:txBody>
      </p:sp>
      <p:cxnSp>
        <p:nvCxnSpPr>
          <p:cNvPr id="12314" name="AutoShape 27">
            <a:extLst>
              <a:ext uri="{FF2B5EF4-FFF2-40B4-BE49-F238E27FC236}">
                <a16:creationId xmlns:a16="http://schemas.microsoft.com/office/drawing/2014/main" id="{D8172BAD-2F5D-86E7-20AF-09A5088B30BB}"/>
              </a:ext>
            </a:extLst>
          </p:cNvPr>
          <p:cNvCxnSpPr>
            <a:cxnSpLocks noChangeShapeType="1"/>
            <a:stCxn id="12313" idx="1"/>
            <a:endCxn id="12308" idx="0"/>
          </p:cNvCxnSpPr>
          <p:nvPr/>
        </p:nvCxnSpPr>
        <p:spPr bwMode="auto">
          <a:xfrm flipH="1">
            <a:off x="3919934" y="5754699"/>
            <a:ext cx="865849" cy="15086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15" name="Oval 28">
            <a:extLst>
              <a:ext uri="{FF2B5EF4-FFF2-40B4-BE49-F238E27FC236}">
                <a16:creationId xmlns:a16="http://schemas.microsoft.com/office/drawing/2014/main" id="{2FD27E36-4D2B-3E08-3B7F-1974884FA7B6}"/>
              </a:ext>
            </a:extLst>
          </p:cNvPr>
          <p:cNvSpPr>
            <a:spLocks noChangeArrowheads="1"/>
          </p:cNvSpPr>
          <p:nvPr/>
        </p:nvSpPr>
        <p:spPr bwMode="auto">
          <a:xfrm>
            <a:off x="3542109" y="70469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2.3</a:t>
            </a:r>
          </a:p>
          <a:p>
            <a:pPr algn="ctr"/>
            <a:r>
              <a:rPr lang="en-US" altLang="en-US" sz="992">
                <a:latin typeface="Arial Narrow" panose="020B0606020202030204" pitchFamily="34" charset="0"/>
              </a:rPr>
              <a:t>Store</a:t>
            </a:r>
          </a:p>
          <a:p>
            <a:pPr algn="ctr"/>
            <a:r>
              <a:rPr lang="en-US" altLang="en-US" sz="992">
                <a:latin typeface="Arial Narrow" panose="020B0606020202030204" pitchFamily="34" charset="0"/>
              </a:rPr>
              <a:t>Product</a:t>
            </a:r>
          </a:p>
        </p:txBody>
      </p:sp>
      <p:cxnSp>
        <p:nvCxnSpPr>
          <p:cNvPr id="12316" name="AutoShape 29">
            <a:extLst>
              <a:ext uri="{FF2B5EF4-FFF2-40B4-BE49-F238E27FC236}">
                <a16:creationId xmlns:a16="http://schemas.microsoft.com/office/drawing/2014/main" id="{37B6FBEE-DCBA-E374-1849-DFECEC2E3A2B}"/>
              </a:ext>
            </a:extLst>
          </p:cNvPr>
          <p:cNvCxnSpPr>
            <a:cxnSpLocks noChangeShapeType="1"/>
            <a:stCxn id="12315" idx="6"/>
            <a:endCxn id="12309" idx="2"/>
          </p:cNvCxnSpPr>
          <p:nvPr/>
        </p:nvCxnSpPr>
        <p:spPr bwMode="auto">
          <a:xfrm flipV="1">
            <a:off x="4305631" y="6855377"/>
            <a:ext cx="857978" cy="56936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17" name="Text Box 30">
            <a:extLst>
              <a:ext uri="{FF2B5EF4-FFF2-40B4-BE49-F238E27FC236}">
                <a16:creationId xmlns:a16="http://schemas.microsoft.com/office/drawing/2014/main" id="{71C64FB7-358E-221E-D7F8-85CC58DA1AE1}"/>
              </a:ext>
            </a:extLst>
          </p:cNvPr>
          <p:cNvSpPr txBox="1">
            <a:spLocks noChangeArrowheads="1"/>
          </p:cNvSpPr>
          <p:nvPr/>
        </p:nvSpPr>
        <p:spPr bwMode="auto">
          <a:xfrm>
            <a:off x="4596871" y="7267310"/>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Quantity Produced &amp; Location Stored</a:t>
            </a:r>
          </a:p>
        </p:txBody>
      </p:sp>
      <p:sp>
        <p:nvSpPr>
          <p:cNvPr id="12318" name="Text Box 31">
            <a:extLst>
              <a:ext uri="{FF2B5EF4-FFF2-40B4-BE49-F238E27FC236}">
                <a16:creationId xmlns:a16="http://schemas.microsoft.com/office/drawing/2014/main" id="{9B0611D4-42D4-8BD3-0E92-E3AB2049DE0B}"/>
              </a:ext>
            </a:extLst>
          </p:cNvPr>
          <p:cNvSpPr txBox="1">
            <a:spLocks noChangeArrowheads="1"/>
          </p:cNvSpPr>
          <p:nvPr/>
        </p:nvSpPr>
        <p:spPr bwMode="auto">
          <a:xfrm>
            <a:off x="4533900" y="6165321"/>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Quantity Used</a:t>
            </a:r>
          </a:p>
        </p:txBody>
      </p:sp>
      <p:cxnSp>
        <p:nvCxnSpPr>
          <p:cNvPr id="12319" name="AutoShape 32">
            <a:extLst>
              <a:ext uri="{FF2B5EF4-FFF2-40B4-BE49-F238E27FC236}">
                <a16:creationId xmlns:a16="http://schemas.microsoft.com/office/drawing/2014/main" id="{E0BD07F8-DF5A-F98B-AEB0-CDC8291008A6}"/>
              </a:ext>
            </a:extLst>
          </p:cNvPr>
          <p:cNvCxnSpPr>
            <a:cxnSpLocks noChangeShapeType="1"/>
            <a:stCxn id="12308" idx="4"/>
            <a:endCxn id="12315" idx="0"/>
          </p:cNvCxnSpPr>
          <p:nvPr/>
        </p:nvCxnSpPr>
        <p:spPr bwMode="auto">
          <a:xfrm>
            <a:off x="3919934" y="6676959"/>
            <a:ext cx="0" cy="36208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20" name="Rectangle 33">
            <a:extLst>
              <a:ext uri="{FF2B5EF4-FFF2-40B4-BE49-F238E27FC236}">
                <a16:creationId xmlns:a16="http://schemas.microsoft.com/office/drawing/2014/main" id="{BC4CF45D-76B1-8E9E-FBB2-08D78B3299D8}"/>
              </a:ext>
            </a:extLst>
          </p:cNvPr>
          <p:cNvSpPr>
            <a:spLocks noChangeArrowheads="1"/>
          </p:cNvSpPr>
          <p:nvPr/>
        </p:nvSpPr>
        <p:spPr bwMode="auto">
          <a:xfrm>
            <a:off x="3211513" y="6732059"/>
            <a:ext cx="1122423" cy="2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157">
                <a:latin typeface="Arial Narrow" panose="020B0606020202030204" pitchFamily="34" charset="0"/>
              </a:rPr>
              <a:t>Production   Data</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Group 2">
            <a:extLst>
              <a:ext uri="{FF2B5EF4-FFF2-40B4-BE49-F238E27FC236}">
                <a16:creationId xmlns:a16="http://schemas.microsoft.com/office/drawing/2014/main" id="{4CFA0AEC-11D4-F4DF-39B7-D4450112ED40}"/>
              </a:ext>
            </a:extLst>
          </p:cNvPr>
          <p:cNvGrpSpPr>
            <a:grpSpLocks/>
          </p:cNvGrpSpPr>
          <p:nvPr/>
        </p:nvGrpSpPr>
        <p:grpSpPr bwMode="auto">
          <a:xfrm>
            <a:off x="5415492" y="6606117"/>
            <a:ext cx="2015067" cy="1511300"/>
            <a:chOff x="3648" y="2640"/>
            <a:chExt cx="2112" cy="1680"/>
          </a:xfrm>
        </p:grpSpPr>
        <p:pic>
          <p:nvPicPr>
            <p:cNvPr id="13351" name="Picture 3">
              <a:extLst>
                <a:ext uri="{FF2B5EF4-FFF2-40B4-BE49-F238E27FC236}">
                  <a16:creationId xmlns:a16="http://schemas.microsoft.com/office/drawing/2014/main" id="{17E5EC37-4E81-6A40-D3FD-5D9F7F5262D7}"/>
                </a:ext>
              </a:extLst>
            </p:cNvPr>
            <p:cNvPicPr>
              <a:picLocks noChangeAspect="1" noChangeArrowheads="1"/>
            </p:cNvPicPr>
            <p:nvPr/>
          </p:nvPicPr>
          <p:blipFill>
            <a:blip r:embed="rId2">
              <a:lum bright="46000" contrast="-58000"/>
              <a:extLst>
                <a:ext uri="{28A0092B-C50C-407E-A947-70E740481C1C}">
                  <a14:useLocalDpi xmlns:a14="http://schemas.microsoft.com/office/drawing/2010/main" val="0"/>
                </a:ext>
              </a:extLst>
            </a:blip>
            <a:srcRect/>
            <a:stretch>
              <a:fillRect/>
            </a:stretch>
          </p:blipFill>
          <p:spPr bwMode="auto">
            <a:xfrm>
              <a:off x="3648" y="3609"/>
              <a:ext cx="118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2" name="Picture 4">
              <a:extLst>
                <a:ext uri="{FF2B5EF4-FFF2-40B4-BE49-F238E27FC236}">
                  <a16:creationId xmlns:a16="http://schemas.microsoft.com/office/drawing/2014/main" id="{250F8BBB-DBF2-9DE5-59CC-EB3B2849C7B8}"/>
                </a:ext>
              </a:extLst>
            </p:cNvPr>
            <p:cNvPicPr>
              <a:picLocks noChangeAspect="1" noChangeArrowheads="1"/>
            </p:cNvPicPr>
            <p:nvPr/>
          </p:nvPicPr>
          <p:blipFill>
            <a:blip r:embed="rId3">
              <a:lum bright="46000" contrast="-58000"/>
              <a:extLst>
                <a:ext uri="{28A0092B-C50C-407E-A947-70E740481C1C}">
                  <a14:useLocalDpi xmlns:a14="http://schemas.microsoft.com/office/drawing/2010/main" val="0"/>
                </a:ext>
              </a:extLst>
            </a:blip>
            <a:srcRect/>
            <a:stretch>
              <a:fillRect/>
            </a:stretch>
          </p:blipFill>
          <p:spPr bwMode="auto">
            <a:xfrm>
              <a:off x="4896" y="2640"/>
              <a:ext cx="779"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3" name="Picture 5">
              <a:extLst>
                <a:ext uri="{FF2B5EF4-FFF2-40B4-BE49-F238E27FC236}">
                  <a16:creationId xmlns:a16="http://schemas.microsoft.com/office/drawing/2014/main" id="{3A13D6BC-F19A-FBF4-2C24-CB23838E12CE}"/>
                </a:ext>
              </a:extLst>
            </p:cNvPr>
            <p:cNvPicPr>
              <a:picLocks noChangeAspect="1" noChangeArrowheads="1"/>
            </p:cNvPicPr>
            <p:nvPr/>
          </p:nvPicPr>
          <p:blipFill>
            <a:blip r:embed="rId4">
              <a:lum bright="46000" contrast="-58000"/>
              <a:extLst>
                <a:ext uri="{28A0092B-C50C-407E-A947-70E740481C1C}">
                  <a14:useLocalDpi xmlns:a14="http://schemas.microsoft.com/office/drawing/2010/main" val="0"/>
                </a:ext>
              </a:extLst>
            </a:blip>
            <a:srcRect/>
            <a:stretch>
              <a:fillRect/>
            </a:stretch>
          </p:blipFill>
          <p:spPr bwMode="auto">
            <a:xfrm>
              <a:off x="4660" y="3403"/>
              <a:ext cx="1100"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14" name="Text Box 6">
            <a:extLst>
              <a:ext uri="{FF2B5EF4-FFF2-40B4-BE49-F238E27FC236}">
                <a16:creationId xmlns:a16="http://schemas.microsoft.com/office/drawing/2014/main" id="{F76A5CE5-26B6-EDAA-CFBA-80EEBCAA9CA4}"/>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3315" name="Line 7">
            <a:extLst>
              <a:ext uri="{FF2B5EF4-FFF2-40B4-BE49-F238E27FC236}">
                <a16:creationId xmlns:a16="http://schemas.microsoft.com/office/drawing/2014/main" id="{8E4B54E3-0F82-3B96-AF8E-76AF6C7CD6C0}"/>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3316" name="Text Box 8">
            <a:extLst>
              <a:ext uri="{FF2B5EF4-FFF2-40B4-BE49-F238E27FC236}">
                <a16:creationId xmlns:a16="http://schemas.microsoft.com/office/drawing/2014/main" id="{4CA513E2-97C4-9E1E-A196-06CE73D96AD4}"/>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3317" name="Text Box 9">
            <a:extLst>
              <a:ext uri="{FF2B5EF4-FFF2-40B4-BE49-F238E27FC236}">
                <a16:creationId xmlns:a16="http://schemas.microsoft.com/office/drawing/2014/main" id="{3A993A26-7ADE-28A5-9C5B-7C0225F7389B}"/>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3318" name="Picture 10">
            <a:extLst>
              <a:ext uri="{FF2B5EF4-FFF2-40B4-BE49-F238E27FC236}">
                <a16:creationId xmlns:a16="http://schemas.microsoft.com/office/drawing/2014/main" id="{87972A43-8AA0-579E-B83D-4333F87FC126}"/>
              </a:ext>
            </a:extLst>
          </p:cNvPr>
          <p:cNvPicPr>
            <a:picLocks noChangeAspect="1" noChangeArrowheads="1"/>
          </p:cNvPicPr>
          <p:nvPr/>
        </p:nvPicPr>
        <p:blipFill>
          <a:blip r:embed="rId5">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11">
            <a:extLst>
              <a:ext uri="{FF2B5EF4-FFF2-40B4-BE49-F238E27FC236}">
                <a16:creationId xmlns:a16="http://schemas.microsoft.com/office/drawing/2014/main" id="{C2A471F9-6986-7288-4898-28C699D0F971}"/>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3320" name="Text Box 12">
            <a:extLst>
              <a:ext uri="{FF2B5EF4-FFF2-40B4-BE49-F238E27FC236}">
                <a16:creationId xmlns:a16="http://schemas.microsoft.com/office/drawing/2014/main" id="{3281A383-C15D-F7C8-A065-BA0D3A6A52D5}"/>
              </a:ext>
            </a:extLst>
          </p:cNvPr>
          <p:cNvSpPr txBox="1">
            <a:spLocks noChangeArrowheads="1"/>
          </p:cNvSpPr>
          <p:nvPr/>
        </p:nvSpPr>
        <p:spPr bwMode="auto">
          <a:xfrm>
            <a:off x="2833687" y="3394604"/>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(continued)</a:t>
            </a:r>
          </a:p>
        </p:txBody>
      </p:sp>
      <p:sp>
        <p:nvSpPr>
          <p:cNvPr id="13321" name="Oval 13">
            <a:extLst>
              <a:ext uri="{FF2B5EF4-FFF2-40B4-BE49-F238E27FC236}">
                <a16:creationId xmlns:a16="http://schemas.microsoft.com/office/drawing/2014/main" id="{D51F3608-1202-8457-3E9A-2A4C158A0940}"/>
              </a:ext>
            </a:extLst>
          </p:cNvPr>
          <p:cNvSpPr>
            <a:spLocks noChangeArrowheads="1"/>
          </p:cNvSpPr>
          <p:nvPr/>
        </p:nvSpPr>
        <p:spPr bwMode="auto">
          <a:xfrm>
            <a:off x="3904191" y="6175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2" name="Oval 14">
            <a:extLst>
              <a:ext uri="{FF2B5EF4-FFF2-40B4-BE49-F238E27FC236}">
                <a16:creationId xmlns:a16="http://schemas.microsoft.com/office/drawing/2014/main" id="{6625BD7F-B209-8EF2-E165-94CAC03D1971}"/>
              </a:ext>
            </a:extLst>
          </p:cNvPr>
          <p:cNvSpPr>
            <a:spLocks noChangeArrowheads="1"/>
          </p:cNvSpPr>
          <p:nvPr/>
        </p:nvSpPr>
        <p:spPr bwMode="auto">
          <a:xfrm>
            <a:off x="3904191" y="6721563"/>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3" name="Oval 15">
            <a:extLst>
              <a:ext uri="{FF2B5EF4-FFF2-40B4-BE49-F238E27FC236}">
                <a16:creationId xmlns:a16="http://schemas.microsoft.com/office/drawing/2014/main" id="{ED130C73-2CC6-3835-03ED-37C052D33460}"/>
              </a:ext>
            </a:extLst>
          </p:cNvPr>
          <p:cNvSpPr>
            <a:spLocks noChangeArrowheads="1"/>
          </p:cNvSpPr>
          <p:nvPr/>
        </p:nvSpPr>
        <p:spPr bwMode="auto">
          <a:xfrm>
            <a:off x="7430558" y="580848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4" name="Text Box 16">
            <a:extLst>
              <a:ext uri="{FF2B5EF4-FFF2-40B4-BE49-F238E27FC236}">
                <a16:creationId xmlns:a16="http://schemas.microsoft.com/office/drawing/2014/main" id="{0FC8D992-E008-FF74-B699-7691A9D34968}"/>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b="1"/>
              <a:t>Order Raw Materials</a:t>
            </a:r>
          </a:p>
          <a:p>
            <a:pPr eaLnBrk="1" hangingPunct="1"/>
            <a:r>
              <a:rPr lang="en-US" altLang="en-US" sz="1653" b="1"/>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3325" name="Oval 17">
            <a:extLst>
              <a:ext uri="{FF2B5EF4-FFF2-40B4-BE49-F238E27FC236}">
                <a16:creationId xmlns:a16="http://schemas.microsoft.com/office/drawing/2014/main" id="{732FA42C-040A-706D-C9F7-A1D360B7A47B}"/>
              </a:ext>
            </a:extLst>
          </p:cNvPr>
          <p:cNvSpPr>
            <a:spLocks noChangeArrowheads="1"/>
          </p:cNvSpPr>
          <p:nvPr/>
        </p:nvSpPr>
        <p:spPr bwMode="auto">
          <a:xfrm>
            <a:off x="3904191" y="5094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6" name="Oval 18">
            <a:extLst>
              <a:ext uri="{FF2B5EF4-FFF2-40B4-BE49-F238E27FC236}">
                <a16:creationId xmlns:a16="http://schemas.microsoft.com/office/drawing/2014/main" id="{F0B32E0E-C677-9598-2457-65B68BC310FC}"/>
              </a:ext>
            </a:extLst>
          </p:cNvPr>
          <p:cNvSpPr>
            <a:spLocks noChangeArrowheads="1"/>
          </p:cNvSpPr>
          <p:nvPr/>
        </p:nvSpPr>
        <p:spPr bwMode="auto">
          <a:xfrm>
            <a:off x="6884811" y="616532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7" name="Oval 19">
            <a:extLst>
              <a:ext uri="{FF2B5EF4-FFF2-40B4-BE49-F238E27FC236}">
                <a16:creationId xmlns:a16="http://schemas.microsoft.com/office/drawing/2014/main" id="{856A5839-90F5-2B93-1658-450F2749858D}"/>
              </a:ext>
            </a:extLst>
          </p:cNvPr>
          <p:cNvSpPr>
            <a:spLocks noChangeArrowheads="1"/>
          </p:cNvSpPr>
          <p:nvPr/>
        </p:nvSpPr>
        <p:spPr bwMode="auto">
          <a:xfrm>
            <a:off x="3778250" y="4528079"/>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3.1</a:t>
            </a:r>
          </a:p>
          <a:p>
            <a:pPr algn="ctr"/>
            <a:r>
              <a:rPr lang="en-US" altLang="en-US" sz="992">
                <a:latin typeface="Arial Narrow" panose="020B0606020202030204" pitchFamily="34" charset="0"/>
              </a:rPr>
              <a:t>Produce Purchase Order</a:t>
            </a:r>
          </a:p>
        </p:txBody>
      </p:sp>
      <p:cxnSp>
        <p:nvCxnSpPr>
          <p:cNvPr id="13328" name="AutoShape 20">
            <a:extLst>
              <a:ext uri="{FF2B5EF4-FFF2-40B4-BE49-F238E27FC236}">
                <a16:creationId xmlns:a16="http://schemas.microsoft.com/office/drawing/2014/main" id="{DFC85A52-507E-5B64-20F4-4865A791CFFD}"/>
              </a:ext>
            </a:extLst>
          </p:cNvPr>
          <p:cNvCxnSpPr>
            <a:cxnSpLocks noChangeShapeType="1"/>
            <a:stCxn id="13335" idx="2"/>
            <a:endCxn id="13333" idx="2"/>
          </p:cNvCxnSpPr>
          <p:nvPr/>
        </p:nvCxnSpPr>
        <p:spPr bwMode="auto">
          <a:xfrm rot="16200000" flipH="1">
            <a:off x="3401737" y="5733708"/>
            <a:ext cx="304359" cy="432924"/>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29" name="Text Box 21">
            <a:extLst>
              <a:ext uri="{FF2B5EF4-FFF2-40B4-BE49-F238E27FC236}">
                <a16:creationId xmlns:a16="http://schemas.microsoft.com/office/drawing/2014/main" id="{23497E5E-3168-BD0B-4FE1-7FC1F9E1861C}"/>
              </a:ext>
            </a:extLst>
          </p:cNvPr>
          <p:cNvSpPr txBox="1">
            <a:spLocks noChangeArrowheads="1"/>
          </p:cNvSpPr>
          <p:nvPr/>
        </p:nvSpPr>
        <p:spPr bwMode="auto">
          <a:xfrm>
            <a:off x="2770717" y="4339167"/>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Order Decision</a:t>
            </a:r>
          </a:p>
        </p:txBody>
      </p:sp>
      <p:sp>
        <p:nvSpPr>
          <p:cNvPr id="13330" name="Rectangle 22">
            <a:extLst>
              <a:ext uri="{FF2B5EF4-FFF2-40B4-BE49-F238E27FC236}">
                <a16:creationId xmlns:a16="http://schemas.microsoft.com/office/drawing/2014/main" id="{A8588B70-0C5A-A24B-8A32-C9206067F299}"/>
              </a:ext>
            </a:extLst>
          </p:cNvPr>
          <p:cNvSpPr>
            <a:spLocks noChangeArrowheads="1"/>
          </p:cNvSpPr>
          <p:nvPr/>
        </p:nvSpPr>
        <p:spPr bwMode="auto">
          <a:xfrm>
            <a:off x="5226579" y="4465109"/>
            <a:ext cx="818621" cy="31223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PURCHASE ORDER</a:t>
            </a:r>
          </a:p>
        </p:txBody>
      </p:sp>
      <p:cxnSp>
        <p:nvCxnSpPr>
          <p:cNvPr id="13331" name="AutoShape 23">
            <a:extLst>
              <a:ext uri="{FF2B5EF4-FFF2-40B4-BE49-F238E27FC236}">
                <a16:creationId xmlns:a16="http://schemas.microsoft.com/office/drawing/2014/main" id="{765729FC-1860-CFC3-E2E9-7E4602DC3AA4}"/>
              </a:ext>
            </a:extLst>
          </p:cNvPr>
          <p:cNvCxnSpPr>
            <a:cxnSpLocks noChangeShapeType="1"/>
            <a:stCxn id="13327" idx="6"/>
            <a:endCxn id="13330" idx="1"/>
          </p:cNvCxnSpPr>
          <p:nvPr/>
        </p:nvCxnSpPr>
        <p:spPr bwMode="auto">
          <a:xfrm flipV="1">
            <a:off x="4541772" y="4621224"/>
            <a:ext cx="684808" cy="28468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32" name="AutoShape 24">
            <a:extLst>
              <a:ext uri="{FF2B5EF4-FFF2-40B4-BE49-F238E27FC236}">
                <a16:creationId xmlns:a16="http://schemas.microsoft.com/office/drawing/2014/main" id="{71E9AE77-926D-F157-0893-B574B2214C0D}"/>
              </a:ext>
            </a:extLst>
          </p:cNvPr>
          <p:cNvCxnSpPr>
            <a:cxnSpLocks noChangeShapeType="1"/>
            <a:stCxn id="13329" idx="2"/>
            <a:endCxn id="13327" idx="2"/>
          </p:cNvCxnSpPr>
          <p:nvPr/>
        </p:nvCxnSpPr>
        <p:spPr bwMode="auto">
          <a:xfrm rot="16200000" flipH="1">
            <a:off x="3426007" y="4561533"/>
            <a:ext cx="346340" cy="342403"/>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3" name="Oval 25">
            <a:extLst>
              <a:ext uri="{FF2B5EF4-FFF2-40B4-BE49-F238E27FC236}">
                <a16:creationId xmlns:a16="http://schemas.microsoft.com/office/drawing/2014/main" id="{3E4F6F64-788E-DDDB-60F6-A31DAE4B9566}"/>
              </a:ext>
            </a:extLst>
          </p:cNvPr>
          <p:cNvSpPr>
            <a:spLocks noChangeArrowheads="1"/>
          </p:cNvSpPr>
          <p:nvPr/>
        </p:nvSpPr>
        <p:spPr bwMode="auto">
          <a:xfrm>
            <a:off x="3778250" y="5724525"/>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3.2</a:t>
            </a:r>
          </a:p>
          <a:p>
            <a:pPr algn="ctr"/>
            <a:r>
              <a:rPr lang="en-US" altLang="en-US" sz="992">
                <a:latin typeface="Arial Narrow" panose="020B0606020202030204" pitchFamily="34" charset="0"/>
              </a:rPr>
              <a:t>Receive Items</a:t>
            </a:r>
          </a:p>
        </p:txBody>
      </p:sp>
      <p:cxnSp>
        <p:nvCxnSpPr>
          <p:cNvPr id="13334" name="AutoShape 26">
            <a:extLst>
              <a:ext uri="{FF2B5EF4-FFF2-40B4-BE49-F238E27FC236}">
                <a16:creationId xmlns:a16="http://schemas.microsoft.com/office/drawing/2014/main" id="{559BCE5C-6E09-670C-AEA3-A52842BEF9B0}"/>
              </a:ext>
            </a:extLst>
          </p:cNvPr>
          <p:cNvCxnSpPr>
            <a:cxnSpLocks noChangeShapeType="1"/>
            <a:stCxn id="13333" idx="7"/>
            <a:endCxn id="13336" idx="2"/>
          </p:cNvCxnSpPr>
          <p:nvPr/>
        </p:nvCxnSpPr>
        <p:spPr bwMode="auto">
          <a:xfrm flipV="1">
            <a:off x="4423701" y="5527741"/>
            <a:ext cx="1306645" cy="29911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5" name="Text Box 27">
            <a:extLst>
              <a:ext uri="{FF2B5EF4-FFF2-40B4-BE49-F238E27FC236}">
                <a16:creationId xmlns:a16="http://schemas.microsoft.com/office/drawing/2014/main" id="{57C71025-306A-5CBB-482D-03A180E6C058}"/>
              </a:ext>
            </a:extLst>
          </p:cNvPr>
          <p:cNvSpPr txBox="1">
            <a:spLocks noChangeArrowheads="1"/>
          </p:cNvSpPr>
          <p:nvPr/>
        </p:nvSpPr>
        <p:spPr bwMode="auto">
          <a:xfrm>
            <a:off x="2896658" y="5598583"/>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Received Goods</a:t>
            </a:r>
          </a:p>
        </p:txBody>
      </p:sp>
      <p:sp>
        <p:nvSpPr>
          <p:cNvPr id="13336" name="Rectangle 28">
            <a:extLst>
              <a:ext uri="{FF2B5EF4-FFF2-40B4-BE49-F238E27FC236}">
                <a16:creationId xmlns:a16="http://schemas.microsoft.com/office/drawing/2014/main" id="{2DD55401-7EE5-BE04-F216-1FA3356F0E43}"/>
              </a:ext>
            </a:extLst>
          </p:cNvPr>
          <p:cNvSpPr>
            <a:spLocks noChangeArrowheads="1"/>
          </p:cNvSpPr>
          <p:nvPr/>
        </p:nvSpPr>
        <p:spPr bwMode="auto">
          <a:xfrm>
            <a:off x="5289550" y="5215511"/>
            <a:ext cx="881592" cy="31223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RAW MATERIALS</a:t>
            </a:r>
          </a:p>
        </p:txBody>
      </p:sp>
      <p:cxnSp>
        <p:nvCxnSpPr>
          <p:cNvPr id="13337" name="AutoShape 29">
            <a:extLst>
              <a:ext uri="{FF2B5EF4-FFF2-40B4-BE49-F238E27FC236}">
                <a16:creationId xmlns:a16="http://schemas.microsoft.com/office/drawing/2014/main" id="{F003CDDC-074F-B21F-46A6-67F62A338A00}"/>
              </a:ext>
            </a:extLst>
          </p:cNvPr>
          <p:cNvCxnSpPr>
            <a:cxnSpLocks noChangeShapeType="1"/>
            <a:stCxn id="13336" idx="1"/>
            <a:endCxn id="13327" idx="5"/>
          </p:cNvCxnSpPr>
          <p:nvPr/>
        </p:nvCxnSpPr>
        <p:spPr bwMode="auto">
          <a:xfrm flipH="1" flipV="1">
            <a:off x="4423701" y="5181401"/>
            <a:ext cx="865849" cy="19022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8" name="Oval 30">
            <a:extLst>
              <a:ext uri="{FF2B5EF4-FFF2-40B4-BE49-F238E27FC236}">
                <a16:creationId xmlns:a16="http://schemas.microsoft.com/office/drawing/2014/main" id="{1FF1566D-2A17-F2CF-12D0-3FDD5B09BFF7}"/>
              </a:ext>
            </a:extLst>
          </p:cNvPr>
          <p:cNvSpPr>
            <a:spLocks noChangeArrowheads="1"/>
          </p:cNvSpPr>
          <p:nvPr/>
        </p:nvSpPr>
        <p:spPr bwMode="auto">
          <a:xfrm>
            <a:off x="3778250" y="6858000"/>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3.3</a:t>
            </a:r>
          </a:p>
          <a:p>
            <a:pPr algn="ctr"/>
            <a:r>
              <a:rPr lang="en-US" altLang="en-US" sz="992">
                <a:latin typeface="Arial Narrow" panose="020B0606020202030204" pitchFamily="34" charset="0"/>
              </a:rPr>
              <a:t>Pay Vendor</a:t>
            </a:r>
          </a:p>
        </p:txBody>
      </p:sp>
      <p:cxnSp>
        <p:nvCxnSpPr>
          <p:cNvPr id="13339" name="AutoShape 31">
            <a:extLst>
              <a:ext uri="{FF2B5EF4-FFF2-40B4-BE49-F238E27FC236}">
                <a16:creationId xmlns:a16="http://schemas.microsoft.com/office/drawing/2014/main" id="{769FC32B-3348-B0FD-B7CF-288756BF265B}"/>
              </a:ext>
            </a:extLst>
          </p:cNvPr>
          <p:cNvCxnSpPr>
            <a:cxnSpLocks noChangeShapeType="1"/>
            <a:stCxn id="13344" idx="1"/>
            <a:endCxn id="13338" idx="6"/>
          </p:cNvCxnSpPr>
          <p:nvPr/>
        </p:nvCxnSpPr>
        <p:spPr bwMode="auto">
          <a:xfrm flipH="1">
            <a:off x="4541772" y="6982631"/>
            <a:ext cx="873720" cy="25319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0" name="Text Box 32">
            <a:extLst>
              <a:ext uri="{FF2B5EF4-FFF2-40B4-BE49-F238E27FC236}">
                <a16:creationId xmlns:a16="http://schemas.microsoft.com/office/drawing/2014/main" id="{2058FB48-2D86-E76F-B509-711FE618B1AE}"/>
              </a:ext>
            </a:extLst>
          </p:cNvPr>
          <p:cNvSpPr txBox="1">
            <a:spLocks noChangeArrowheads="1"/>
          </p:cNvSpPr>
          <p:nvPr/>
        </p:nvSpPr>
        <p:spPr bwMode="auto">
          <a:xfrm>
            <a:off x="3778250" y="5409671"/>
            <a:ext cx="119644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Quantity </a:t>
            </a:r>
            <a:br>
              <a:rPr lang="en-US" altLang="en-US" sz="1157">
                <a:latin typeface="Arial Narrow" panose="020B0606020202030204" pitchFamily="34" charset="0"/>
              </a:rPr>
            </a:br>
            <a:r>
              <a:rPr lang="en-US" altLang="en-US" sz="1157">
                <a:latin typeface="Arial Narrow" panose="020B0606020202030204" pitchFamily="34" charset="0"/>
              </a:rPr>
              <a:t> Received</a:t>
            </a:r>
          </a:p>
        </p:txBody>
      </p:sp>
      <p:cxnSp>
        <p:nvCxnSpPr>
          <p:cNvPr id="13341" name="AutoShape 33">
            <a:extLst>
              <a:ext uri="{FF2B5EF4-FFF2-40B4-BE49-F238E27FC236}">
                <a16:creationId xmlns:a16="http://schemas.microsoft.com/office/drawing/2014/main" id="{8FDCD2B4-CA8F-27E2-205B-0887B760DD3C}"/>
              </a:ext>
            </a:extLst>
          </p:cNvPr>
          <p:cNvCxnSpPr>
            <a:cxnSpLocks noChangeShapeType="1"/>
            <a:stCxn id="13333" idx="4"/>
            <a:endCxn id="13338" idx="0"/>
          </p:cNvCxnSpPr>
          <p:nvPr/>
        </p:nvCxnSpPr>
        <p:spPr bwMode="auto">
          <a:xfrm>
            <a:off x="4156075" y="6488047"/>
            <a:ext cx="0" cy="36208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2" name="Text Box 34">
            <a:extLst>
              <a:ext uri="{FF2B5EF4-FFF2-40B4-BE49-F238E27FC236}">
                <a16:creationId xmlns:a16="http://schemas.microsoft.com/office/drawing/2014/main" id="{9270F9AE-341E-2317-BFB3-67844620AC52}"/>
              </a:ext>
            </a:extLst>
          </p:cNvPr>
          <p:cNvSpPr txBox="1">
            <a:spLocks noChangeArrowheads="1"/>
          </p:cNvSpPr>
          <p:nvPr/>
        </p:nvSpPr>
        <p:spPr bwMode="auto">
          <a:xfrm>
            <a:off x="4344987" y="4968875"/>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Quantity On-Hand</a:t>
            </a:r>
          </a:p>
        </p:txBody>
      </p:sp>
      <p:sp>
        <p:nvSpPr>
          <p:cNvPr id="13343" name="Rectangle 35">
            <a:extLst>
              <a:ext uri="{FF2B5EF4-FFF2-40B4-BE49-F238E27FC236}">
                <a16:creationId xmlns:a16="http://schemas.microsoft.com/office/drawing/2014/main" id="{8E5DDA76-ED33-86D9-EEE2-AF2A8FE50E9D}"/>
              </a:ext>
            </a:extLst>
          </p:cNvPr>
          <p:cNvSpPr>
            <a:spLocks noChangeArrowheads="1"/>
          </p:cNvSpPr>
          <p:nvPr/>
        </p:nvSpPr>
        <p:spPr bwMode="auto">
          <a:xfrm>
            <a:off x="5415492" y="6282080"/>
            <a:ext cx="818621" cy="31223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RECEIVED ITEMS</a:t>
            </a:r>
          </a:p>
        </p:txBody>
      </p:sp>
      <p:sp>
        <p:nvSpPr>
          <p:cNvPr id="13344" name="Rectangle 36">
            <a:extLst>
              <a:ext uri="{FF2B5EF4-FFF2-40B4-BE49-F238E27FC236}">
                <a16:creationId xmlns:a16="http://schemas.microsoft.com/office/drawing/2014/main" id="{B0095882-B633-6EF2-5F7C-B55A9CDBE18C}"/>
              </a:ext>
            </a:extLst>
          </p:cNvPr>
          <p:cNvSpPr>
            <a:spLocks noChangeArrowheads="1"/>
          </p:cNvSpPr>
          <p:nvPr/>
        </p:nvSpPr>
        <p:spPr bwMode="auto">
          <a:xfrm>
            <a:off x="5415492" y="6858000"/>
            <a:ext cx="755650" cy="24926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VENDOR</a:t>
            </a:r>
          </a:p>
        </p:txBody>
      </p:sp>
      <p:cxnSp>
        <p:nvCxnSpPr>
          <p:cNvPr id="13345" name="AutoShape 37">
            <a:extLst>
              <a:ext uri="{FF2B5EF4-FFF2-40B4-BE49-F238E27FC236}">
                <a16:creationId xmlns:a16="http://schemas.microsoft.com/office/drawing/2014/main" id="{DD4DAFF4-23E1-907E-C3E5-983A90AE329C}"/>
              </a:ext>
            </a:extLst>
          </p:cNvPr>
          <p:cNvCxnSpPr>
            <a:cxnSpLocks noChangeShapeType="1"/>
            <a:stCxn id="13330" idx="3"/>
            <a:endCxn id="13333" idx="6"/>
          </p:cNvCxnSpPr>
          <p:nvPr/>
        </p:nvCxnSpPr>
        <p:spPr bwMode="auto">
          <a:xfrm flipH="1">
            <a:off x="4541772" y="4621224"/>
            <a:ext cx="1503429" cy="1481126"/>
          </a:xfrm>
          <a:prstGeom prst="bentConnector3">
            <a:avLst>
              <a:gd name="adj1" fmla="val -31417"/>
            </a:avLst>
          </a:prstGeom>
          <a:noFill/>
          <a:ln w="15875">
            <a:solidFill>
              <a:srgbClr val="000000"/>
            </a:solidFill>
            <a:miter lim="800000"/>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46" name="AutoShape 38">
            <a:extLst>
              <a:ext uri="{FF2B5EF4-FFF2-40B4-BE49-F238E27FC236}">
                <a16:creationId xmlns:a16="http://schemas.microsoft.com/office/drawing/2014/main" id="{2F1BEC5B-CDAB-3950-C18D-6A6804550CCD}"/>
              </a:ext>
            </a:extLst>
          </p:cNvPr>
          <p:cNvCxnSpPr>
            <a:cxnSpLocks noChangeShapeType="1"/>
            <a:stCxn id="13343" idx="1"/>
            <a:endCxn id="13338" idx="7"/>
          </p:cNvCxnSpPr>
          <p:nvPr/>
        </p:nvCxnSpPr>
        <p:spPr bwMode="auto">
          <a:xfrm flipH="1">
            <a:off x="4423701" y="6438195"/>
            <a:ext cx="991791" cy="522133"/>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47" name="AutoShape 39">
            <a:extLst>
              <a:ext uri="{FF2B5EF4-FFF2-40B4-BE49-F238E27FC236}">
                <a16:creationId xmlns:a16="http://schemas.microsoft.com/office/drawing/2014/main" id="{3F8A80C6-600B-8F11-D5E6-B90FA87085D2}"/>
              </a:ext>
            </a:extLst>
          </p:cNvPr>
          <p:cNvCxnSpPr>
            <a:cxnSpLocks noChangeShapeType="1"/>
            <a:stCxn id="13333" idx="5"/>
            <a:endCxn id="13343" idx="1"/>
          </p:cNvCxnSpPr>
          <p:nvPr/>
        </p:nvCxnSpPr>
        <p:spPr bwMode="auto">
          <a:xfrm>
            <a:off x="4423701" y="6377848"/>
            <a:ext cx="991791" cy="6034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8" name="Text Box 40">
            <a:extLst>
              <a:ext uri="{FF2B5EF4-FFF2-40B4-BE49-F238E27FC236}">
                <a16:creationId xmlns:a16="http://schemas.microsoft.com/office/drawing/2014/main" id="{93738BA3-3027-EA43-74E0-4A438CA9E88C}"/>
              </a:ext>
            </a:extLst>
          </p:cNvPr>
          <p:cNvSpPr txBox="1">
            <a:spLocks noChangeArrowheads="1"/>
          </p:cNvSpPr>
          <p:nvPr/>
        </p:nvSpPr>
        <p:spPr bwMode="auto">
          <a:xfrm>
            <a:off x="3615575" y="6533963"/>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  Approval</a:t>
            </a:r>
          </a:p>
        </p:txBody>
      </p:sp>
      <p:sp>
        <p:nvSpPr>
          <p:cNvPr id="13349" name="Text Box 41">
            <a:extLst>
              <a:ext uri="{FF2B5EF4-FFF2-40B4-BE49-F238E27FC236}">
                <a16:creationId xmlns:a16="http://schemas.microsoft.com/office/drawing/2014/main" id="{C707A0DC-D713-F6B0-F17F-57F8FB73BAFF}"/>
              </a:ext>
            </a:extLst>
          </p:cNvPr>
          <p:cNvSpPr txBox="1">
            <a:spLocks noChangeArrowheads="1"/>
          </p:cNvSpPr>
          <p:nvPr/>
        </p:nvSpPr>
        <p:spPr bwMode="auto">
          <a:xfrm>
            <a:off x="2833687" y="7739591"/>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Payment</a:t>
            </a:r>
          </a:p>
        </p:txBody>
      </p:sp>
      <p:cxnSp>
        <p:nvCxnSpPr>
          <p:cNvPr id="13350" name="AutoShape 42">
            <a:extLst>
              <a:ext uri="{FF2B5EF4-FFF2-40B4-BE49-F238E27FC236}">
                <a16:creationId xmlns:a16="http://schemas.microsoft.com/office/drawing/2014/main" id="{1AFD3BE0-A38B-F9D4-5780-71BAE02B6BE9}"/>
              </a:ext>
            </a:extLst>
          </p:cNvPr>
          <p:cNvCxnSpPr>
            <a:cxnSpLocks noChangeShapeType="1"/>
            <a:stCxn id="13338" idx="4"/>
            <a:endCxn id="13349" idx="3"/>
          </p:cNvCxnSpPr>
          <p:nvPr/>
        </p:nvCxnSpPr>
        <p:spPr bwMode="auto">
          <a:xfrm rot="5400000">
            <a:off x="3826790" y="7510011"/>
            <a:ext cx="217774" cy="440796"/>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
            <a:extLst>
              <a:ext uri="{FF2B5EF4-FFF2-40B4-BE49-F238E27FC236}">
                <a16:creationId xmlns:a16="http://schemas.microsoft.com/office/drawing/2014/main" id="{1B40EBD2-7C8F-A3A0-3391-D1F05928E923}"/>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919258" y="6669088"/>
            <a:ext cx="1481127" cy="134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Text Box 3">
            <a:extLst>
              <a:ext uri="{FF2B5EF4-FFF2-40B4-BE49-F238E27FC236}">
                <a16:creationId xmlns:a16="http://schemas.microsoft.com/office/drawing/2014/main" id="{F6CC9473-AC0F-46A6-ECD2-64FBF22D184A}"/>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4339" name="Line 4">
            <a:extLst>
              <a:ext uri="{FF2B5EF4-FFF2-40B4-BE49-F238E27FC236}">
                <a16:creationId xmlns:a16="http://schemas.microsoft.com/office/drawing/2014/main" id="{F0664D57-38AA-827F-88FA-3A32B9FF66B1}"/>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4340" name="Text Box 5">
            <a:extLst>
              <a:ext uri="{FF2B5EF4-FFF2-40B4-BE49-F238E27FC236}">
                <a16:creationId xmlns:a16="http://schemas.microsoft.com/office/drawing/2014/main" id="{FDF697EF-324C-394E-FEED-E093ECD14770}"/>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4341" name="Text Box 6">
            <a:extLst>
              <a:ext uri="{FF2B5EF4-FFF2-40B4-BE49-F238E27FC236}">
                <a16:creationId xmlns:a16="http://schemas.microsoft.com/office/drawing/2014/main" id="{CE4E2E02-F55D-87BD-75CF-2B544F0C756D}"/>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4342" name="Picture 7">
            <a:extLst>
              <a:ext uri="{FF2B5EF4-FFF2-40B4-BE49-F238E27FC236}">
                <a16:creationId xmlns:a16="http://schemas.microsoft.com/office/drawing/2014/main" id="{48B04BE6-D31B-CFC1-0757-B8C636096C48}"/>
              </a:ext>
            </a:extLst>
          </p:cNvPr>
          <p:cNvPicPr>
            <a:picLocks noChangeAspect="1" noChangeArrowheads="1"/>
          </p:cNvPicPr>
          <p:nvPr/>
        </p:nvPicPr>
        <p:blipFill>
          <a:blip r:embed="rId3">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8">
            <a:extLst>
              <a:ext uri="{FF2B5EF4-FFF2-40B4-BE49-F238E27FC236}">
                <a16:creationId xmlns:a16="http://schemas.microsoft.com/office/drawing/2014/main" id="{28CA6773-CDB2-AECD-7C85-B79629AE0DCD}"/>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4344" name="Text Box 9">
            <a:extLst>
              <a:ext uri="{FF2B5EF4-FFF2-40B4-BE49-F238E27FC236}">
                <a16:creationId xmlns:a16="http://schemas.microsoft.com/office/drawing/2014/main" id="{32C6D9E3-B055-6F3E-D6A6-F167012762BB}"/>
              </a:ext>
            </a:extLst>
          </p:cNvPr>
          <p:cNvSpPr txBox="1">
            <a:spLocks noChangeArrowheads="1"/>
          </p:cNvSpPr>
          <p:nvPr/>
        </p:nvSpPr>
        <p:spPr bwMode="auto">
          <a:xfrm>
            <a:off x="2833687" y="3394604"/>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(continued)</a:t>
            </a:r>
          </a:p>
        </p:txBody>
      </p:sp>
      <p:sp>
        <p:nvSpPr>
          <p:cNvPr id="14345" name="Text Box 10">
            <a:extLst>
              <a:ext uri="{FF2B5EF4-FFF2-40B4-BE49-F238E27FC236}">
                <a16:creationId xmlns:a16="http://schemas.microsoft.com/office/drawing/2014/main" id="{90AAD0DD-2812-2F02-23C4-212BBB2BBB46}"/>
              </a:ext>
            </a:extLst>
          </p:cNvPr>
          <p:cNvSpPr txBox="1">
            <a:spLocks noChangeArrowheads="1"/>
          </p:cNvSpPr>
          <p:nvPr/>
        </p:nvSpPr>
        <p:spPr bwMode="auto">
          <a:xfrm>
            <a:off x="2652647" y="4244710"/>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Time Worked</a:t>
            </a:r>
          </a:p>
        </p:txBody>
      </p:sp>
      <p:sp>
        <p:nvSpPr>
          <p:cNvPr id="14346" name="Oval 11">
            <a:extLst>
              <a:ext uri="{FF2B5EF4-FFF2-40B4-BE49-F238E27FC236}">
                <a16:creationId xmlns:a16="http://schemas.microsoft.com/office/drawing/2014/main" id="{61092C01-7E44-857B-6419-7EBA0CB768B0}"/>
              </a:ext>
            </a:extLst>
          </p:cNvPr>
          <p:cNvSpPr>
            <a:spLocks noChangeArrowheads="1"/>
          </p:cNvSpPr>
          <p:nvPr/>
        </p:nvSpPr>
        <p:spPr bwMode="auto">
          <a:xfrm>
            <a:off x="6548966" y="5913437"/>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7" name="Oval 12">
            <a:extLst>
              <a:ext uri="{FF2B5EF4-FFF2-40B4-BE49-F238E27FC236}">
                <a16:creationId xmlns:a16="http://schemas.microsoft.com/office/drawing/2014/main" id="{47AFE5F5-DF55-E2BD-C383-C8573EA822ED}"/>
              </a:ext>
            </a:extLst>
          </p:cNvPr>
          <p:cNvSpPr>
            <a:spLocks noChangeArrowheads="1"/>
          </p:cNvSpPr>
          <p:nvPr/>
        </p:nvSpPr>
        <p:spPr bwMode="auto">
          <a:xfrm>
            <a:off x="650698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8" name="Oval 13">
            <a:extLst>
              <a:ext uri="{FF2B5EF4-FFF2-40B4-BE49-F238E27FC236}">
                <a16:creationId xmlns:a16="http://schemas.microsoft.com/office/drawing/2014/main" id="{41ECE6F2-937A-57AA-86D3-B45133D35D69}"/>
              </a:ext>
            </a:extLst>
          </p:cNvPr>
          <p:cNvSpPr>
            <a:spLocks noChangeArrowheads="1"/>
          </p:cNvSpPr>
          <p:nvPr/>
        </p:nvSpPr>
        <p:spPr bwMode="auto">
          <a:xfrm>
            <a:off x="7052733" y="593442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9" name="Text Box 14">
            <a:extLst>
              <a:ext uri="{FF2B5EF4-FFF2-40B4-BE49-F238E27FC236}">
                <a16:creationId xmlns:a16="http://schemas.microsoft.com/office/drawing/2014/main" id="{3CF0D135-9ECB-1E9E-A90A-4DE570404186}"/>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b="1"/>
              <a:t>Pay for Labor</a:t>
            </a:r>
          </a:p>
          <a:p>
            <a:pPr eaLnBrk="1" hangingPunct="1"/>
            <a:endParaRPr lang="en-US" altLang="en-US" sz="1653" b="1"/>
          </a:p>
        </p:txBody>
      </p:sp>
      <p:sp>
        <p:nvSpPr>
          <p:cNvPr id="14350" name="Oval 15">
            <a:extLst>
              <a:ext uri="{FF2B5EF4-FFF2-40B4-BE49-F238E27FC236}">
                <a16:creationId xmlns:a16="http://schemas.microsoft.com/office/drawing/2014/main" id="{C7DD411F-2A0B-B1D1-3D69-A125FD6E79EE}"/>
              </a:ext>
            </a:extLst>
          </p:cNvPr>
          <p:cNvSpPr>
            <a:spLocks noChangeArrowheads="1"/>
          </p:cNvSpPr>
          <p:nvPr/>
        </p:nvSpPr>
        <p:spPr bwMode="auto">
          <a:xfrm>
            <a:off x="3904191" y="6175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1" name="Oval 16">
            <a:extLst>
              <a:ext uri="{FF2B5EF4-FFF2-40B4-BE49-F238E27FC236}">
                <a16:creationId xmlns:a16="http://schemas.microsoft.com/office/drawing/2014/main" id="{D55FDD6D-FC77-AACC-6183-5A4D59CD2BE8}"/>
              </a:ext>
            </a:extLst>
          </p:cNvPr>
          <p:cNvSpPr>
            <a:spLocks noChangeArrowheads="1"/>
          </p:cNvSpPr>
          <p:nvPr/>
        </p:nvSpPr>
        <p:spPr bwMode="auto">
          <a:xfrm>
            <a:off x="3904191" y="6721563"/>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2" name="Oval 17">
            <a:extLst>
              <a:ext uri="{FF2B5EF4-FFF2-40B4-BE49-F238E27FC236}">
                <a16:creationId xmlns:a16="http://schemas.microsoft.com/office/drawing/2014/main" id="{ED105C43-CD39-5198-E83B-444EF1AD8CE3}"/>
              </a:ext>
            </a:extLst>
          </p:cNvPr>
          <p:cNvSpPr>
            <a:spLocks noChangeArrowheads="1"/>
          </p:cNvSpPr>
          <p:nvPr/>
        </p:nvSpPr>
        <p:spPr bwMode="auto">
          <a:xfrm>
            <a:off x="3904191" y="5094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3" name="Oval 18">
            <a:extLst>
              <a:ext uri="{FF2B5EF4-FFF2-40B4-BE49-F238E27FC236}">
                <a16:creationId xmlns:a16="http://schemas.microsoft.com/office/drawing/2014/main" id="{31FA6414-33B2-02AA-3EB3-959BD432483D}"/>
              </a:ext>
            </a:extLst>
          </p:cNvPr>
          <p:cNvSpPr>
            <a:spLocks noChangeArrowheads="1"/>
          </p:cNvSpPr>
          <p:nvPr/>
        </p:nvSpPr>
        <p:spPr bwMode="auto">
          <a:xfrm>
            <a:off x="3778250" y="4528079"/>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4.1</a:t>
            </a:r>
          </a:p>
          <a:p>
            <a:pPr algn="ctr"/>
            <a:r>
              <a:rPr lang="en-US" altLang="en-US" sz="992">
                <a:latin typeface="Arial Narrow" panose="020B0606020202030204" pitchFamily="34" charset="0"/>
              </a:rPr>
              <a:t>Record Time Worked</a:t>
            </a:r>
          </a:p>
        </p:txBody>
      </p:sp>
      <p:cxnSp>
        <p:nvCxnSpPr>
          <p:cNvPr id="14354" name="AutoShape 19">
            <a:extLst>
              <a:ext uri="{FF2B5EF4-FFF2-40B4-BE49-F238E27FC236}">
                <a16:creationId xmlns:a16="http://schemas.microsoft.com/office/drawing/2014/main" id="{94FCCB8B-460D-A5D8-12A1-E6A2A3759C89}"/>
              </a:ext>
            </a:extLst>
          </p:cNvPr>
          <p:cNvCxnSpPr>
            <a:cxnSpLocks noChangeShapeType="1"/>
            <a:stCxn id="14360" idx="2"/>
            <a:endCxn id="14358" idx="2"/>
          </p:cNvCxnSpPr>
          <p:nvPr/>
        </p:nvCxnSpPr>
        <p:spPr bwMode="auto">
          <a:xfrm rot="16200000" flipH="1">
            <a:off x="3396490" y="5728461"/>
            <a:ext cx="314854" cy="432924"/>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55" name="Rectangle 20">
            <a:extLst>
              <a:ext uri="{FF2B5EF4-FFF2-40B4-BE49-F238E27FC236}">
                <a16:creationId xmlns:a16="http://schemas.microsoft.com/office/drawing/2014/main" id="{9D1DF83E-A3A5-14EC-4507-1F4A2605B3B8}"/>
              </a:ext>
            </a:extLst>
          </p:cNvPr>
          <p:cNvSpPr>
            <a:spLocks noChangeArrowheads="1"/>
          </p:cNvSpPr>
          <p:nvPr/>
        </p:nvSpPr>
        <p:spPr bwMode="auto">
          <a:xfrm>
            <a:off x="5226579" y="4465109"/>
            <a:ext cx="818621"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TIME CARDS</a:t>
            </a:r>
          </a:p>
        </p:txBody>
      </p:sp>
      <p:cxnSp>
        <p:nvCxnSpPr>
          <p:cNvPr id="14356" name="AutoShape 21">
            <a:extLst>
              <a:ext uri="{FF2B5EF4-FFF2-40B4-BE49-F238E27FC236}">
                <a16:creationId xmlns:a16="http://schemas.microsoft.com/office/drawing/2014/main" id="{10B267CA-A45D-47F2-3600-EF73E08DC9EC}"/>
              </a:ext>
            </a:extLst>
          </p:cNvPr>
          <p:cNvCxnSpPr>
            <a:cxnSpLocks noChangeShapeType="1"/>
            <a:stCxn id="14353" idx="6"/>
            <a:endCxn id="14355" idx="1"/>
          </p:cNvCxnSpPr>
          <p:nvPr/>
        </p:nvCxnSpPr>
        <p:spPr bwMode="auto">
          <a:xfrm flipV="1">
            <a:off x="4541772" y="4621224"/>
            <a:ext cx="684808" cy="28468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57" name="AutoShape 22">
            <a:extLst>
              <a:ext uri="{FF2B5EF4-FFF2-40B4-BE49-F238E27FC236}">
                <a16:creationId xmlns:a16="http://schemas.microsoft.com/office/drawing/2014/main" id="{0BBB50ED-CCBA-A2E6-6CDF-A6D253722B54}"/>
              </a:ext>
            </a:extLst>
          </p:cNvPr>
          <p:cNvCxnSpPr>
            <a:cxnSpLocks noChangeShapeType="1"/>
            <a:stCxn id="14345" idx="2"/>
            <a:endCxn id="14353" idx="2"/>
          </p:cNvCxnSpPr>
          <p:nvPr/>
        </p:nvCxnSpPr>
        <p:spPr bwMode="auto">
          <a:xfrm rot="16200000" flipH="1">
            <a:off x="3319744" y="4455269"/>
            <a:ext cx="440796" cy="460474"/>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58" name="Oval 23">
            <a:extLst>
              <a:ext uri="{FF2B5EF4-FFF2-40B4-BE49-F238E27FC236}">
                <a16:creationId xmlns:a16="http://schemas.microsoft.com/office/drawing/2014/main" id="{2F542188-957C-E198-5B52-8B92AB27C32F}"/>
              </a:ext>
            </a:extLst>
          </p:cNvPr>
          <p:cNvSpPr>
            <a:spLocks noChangeArrowheads="1"/>
          </p:cNvSpPr>
          <p:nvPr/>
        </p:nvSpPr>
        <p:spPr bwMode="auto">
          <a:xfrm>
            <a:off x="3778250" y="5724525"/>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4.2</a:t>
            </a:r>
          </a:p>
          <a:p>
            <a:pPr algn="ctr"/>
            <a:r>
              <a:rPr lang="en-US" altLang="en-US" sz="992">
                <a:latin typeface="Arial Narrow" panose="020B0606020202030204" pitchFamily="34" charset="0"/>
              </a:rPr>
              <a:t>Calculate Payroll</a:t>
            </a:r>
          </a:p>
        </p:txBody>
      </p:sp>
      <p:cxnSp>
        <p:nvCxnSpPr>
          <p:cNvPr id="14359" name="AutoShape 24">
            <a:extLst>
              <a:ext uri="{FF2B5EF4-FFF2-40B4-BE49-F238E27FC236}">
                <a16:creationId xmlns:a16="http://schemas.microsoft.com/office/drawing/2014/main" id="{86A6001E-905F-4189-1F41-D46A51FC2E94}"/>
              </a:ext>
            </a:extLst>
          </p:cNvPr>
          <p:cNvCxnSpPr>
            <a:cxnSpLocks noChangeShapeType="1"/>
            <a:stCxn id="14358" idx="7"/>
            <a:endCxn id="14361" idx="2"/>
          </p:cNvCxnSpPr>
          <p:nvPr/>
        </p:nvCxnSpPr>
        <p:spPr bwMode="auto">
          <a:xfrm flipV="1">
            <a:off x="4423701" y="5527741"/>
            <a:ext cx="1306645" cy="299111"/>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0" name="Text Box 25">
            <a:extLst>
              <a:ext uri="{FF2B5EF4-FFF2-40B4-BE49-F238E27FC236}">
                <a16:creationId xmlns:a16="http://schemas.microsoft.com/office/drawing/2014/main" id="{FBD96364-49CC-823A-1252-E957C975E3D3}"/>
              </a:ext>
            </a:extLst>
          </p:cNvPr>
          <p:cNvSpPr txBox="1">
            <a:spLocks noChangeArrowheads="1"/>
          </p:cNvSpPr>
          <p:nvPr/>
        </p:nvSpPr>
        <p:spPr bwMode="auto">
          <a:xfrm>
            <a:off x="2770717" y="5598583"/>
            <a:ext cx="1133475" cy="18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Payroll Request</a:t>
            </a:r>
          </a:p>
        </p:txBody>
      </p:sp>
      <p:sp>
        <p:nvSpPr>
          <p:cNvPr id="14361" name="Rectangle 26">
            <a:extLst>
              <a:ext uri="{FF2B5EF4-FFF2-40B4-BE49-F238E27FC236}">
                <a16:creationId xmlns:a16="http://schemas.microsoft.com/office/drawing/2014/main" id="{8DD18FF3-62FA-F718-6B4A-50C68907836A}"/>
              </a:ext>
            </a:extLst>
          </p:cNvPr>
          <p:cNvSpPr>
            <a:spLocks noChangeArrowheads="1"/>
          </p:cNvSpPr>
          <p:nvPr/>
        </p:nvSpPr>
        <p:spPr bwMode="auto">
          <a:xfrm>
            <a:off x="5289550" y="5215511"/>
            <a:ext cx="881592"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EMPLOYEE</a:t>
            </a:r>
          </a:p>
        </p:txBody>
      </p:sp>
      <p:cxnSp>
        <p:nvCxnSpPr>
          <p:cNvPr id="14362" name="AutoShape 27">
            <a:extLst>
              <a:ext uri="{FF2B5EF4-FFF2-40B4-BE49-F238E27FC236}">
                <a16:creationId xmlns:a16="http://schemas.microsoft.com/office/drawing/2014/main" id="{7164D6CD-2285-8551-6288-9FC419F4EBB1}"/>
              </a:ext>
            </a:extLst>
          </p:cNvPr>
          <p:cNvCxnSpPr>
            <a:cxnSpLocks noChangeShapeType="1"/>
            <a:stCxn id="14361" idx="1"/>
            <a:endCxn id="14353" idx="5"/>
          </p:cNvCxnSpPr>
          <p:nvPr/>
        </p:nvCxnSpPr>
        <p:spPr bwMode="auto">
          <a:xfrm flipH="1" flipV="1">
            <a:off x="4423701" y="5181401"/>
            <a:ext cx="865849" cy="19022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3" name="Oval 28">
            <a:extLst>
              <a:ext uri="{FF2B5EF4-FFF2-40B4-BE49-F238E27FC236}">
                <a16:creationId xmlns:a16="http://schemas.microsoft.com/office/drawing/2014/main" id="{F9B70F1D-CB0E-C248-ED84-C98FB14C1A65}"/>
              </a:ext>
            </a:extLst>
          </p:cNvPr>
          <p:cNvSpPr>
            <a:spLocks noChangeArrowheads="1"/>
          </p:cNvSpPr>
          <p:nvPr/>
        </p:nvSpPr>
        <p:spPr bwMode="auto">
          <a:xfrm>
            <a:off x="3778250" y="6858000"/>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4.3</a:t>
            </a:r>
          </a:p>
          <a:p>
            <a:pPr algn="ctr"/>
            <a:r>
              <a:rPr lang="en-US" altLang="en-US" sz="992">
                <a:latin typeface="Arial Narrow" panose="020B0606020202030204" pitchFamily="34" charset="0"/>
              </a:rPr>
              <a:t>Pay Employee</a:t>
            </a:r>
          </a:p>
        </p:txBody>
      </p:sp>
      <p:cxnSp>
        <p:nvCxnSpPr>
          <p:cNvPr id="14364" name="AutoShape 29">
            <a:extLst>
              <a:ext uri="{FF2B5EF4-FFF2-40B4-BE49-F238E27FC236}">
                <a16:creationId xmlns:a16="http://schemas.microsoft.com/office/drawing/2014/main" id="{59847409-5E82-07A9-31E6-09B5A6090B56}"/>
              </a:ext>
            </a:extLst>
          </p:cNvPr>
          <p:cNvCxnSpPr>
            <a:cxnSpLocks noChangeShapeType="1"/>
            <a:stCxn id="14363" idx="6"/>
            <a:endCxn id="14368" idx="1"/>
          </p:cNvCxnSpPr>
          <p:nvPr/>
        </p:nvCxnSpPr>
        <p:spPr bwMode="auto">
          <a:xfrm>
            <a:off x="4541772" y="7235825"/>
            <a:ext cx="684808" cy="25057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65" name="AutoShape 30">
            <a:extLst>
              <a:ext uri="{FF2B5EF4-FFF2-40B4-BE49-F238E27FC236}">
                <a16:creationId xmlns:a16="http://schemas.microsoft.com/office/drawing/2014/main" id="{645B570B-9D91-ABA3-1B4C-F5CEE95204E1}"/>
              </a:ext>
            </a:extLst>
          </p:cNvPr>
          <p:cNvCxnSpPr>
            <a:cxnSpLocks noChangeShapeType="1"/>
            <a:stCxn id="14358" idx="4"/>
            <a:endCxn id="14363" idx="0"/>
          </p:cNvCxnSpPr>
          <p:nvPr/>
        </p:nvCxnSpPr>
        <p:spPr bwMode="auto">
          <a:xfrm>
            <a:off x="4156075" y="6488047"/>
            <a:ext cx="0" cy="36208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6" name="Text Box 31">
            <a:extLst>
              <a:ext uri="{FF2B5EF4-FFF2-40B4-BE49-F238E27FC236}">
                <a16:creationId xmlns:a16="http://schemas.microsoft.com/office/drawing/2014/main" id="{DBF0D4F5-24B0-ED34-D511-1F75CA6C4DCF}"/>
              </a:ext>
            </a:extLst>
          </p:cNvPr>
          <p:cNvSpPr txBox="1">
            <a:spLocks noChangeArrowheads="1"/>
          </p:cNvSpPr>
          <p:nvPr/>
        </p:nvSpPr>
        <p:spPr bwMode="auto">
          <a:xfrm>
            <a:off x="4282016" y="4968875"/>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Employee ID</a:t>
            </a:r>
          </a:p>
        </p:txBody>
      </p:sp>
      <p:sp>
        <p:nvSpPr>
          <p:cNvPr id="14367" name="Rectangle 32">
            <a:extLst>
              <a:ext uri="{FF2B5EF4-FFF2-40B4-BE49-F238E27FC236}">
                <a16:creationId xmlns:a16="http://schemas.microsoft.com/office/drawing/2014/main" id="{E9CE7BFE-42E0-94E2-A938-AE3DE634FF32}"/>
              </a:ext>
            </a:extLst>
          </p:cNvPr>
          <p:cNvSpPr>
            <a:spLocks noChangeArrowheads="1"/>
          </p:cNvSpPr>
          <p:nvPr/>
        </p:nvSpPr>
        <p:spPr bwMode="auto">
          <a:xfrm>
            <a:off x="5415492" y="6228292"/>
            <a:ext cx="818621"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PAYROLL</a:t>
            </a:r>
          </a:p>
        </p:txBody>
      </p:sp>
      <p:sp>
        <p:nvSpPr>
          <p:cNvPr id="14368" name="Rectangle 33">
            <a:extLst>
              <a:ext uri="{FF2B5EF4-FFF2-40B4-BE49-F238E27FC236}">
                <a16:creationId xmlns:a16="http://schemas.microsoft.com/office/drawing/2014/main" id="{65517EE0-C3D0-797E-B3F3-2DEA0DB402CB}"/>
              </a:ext>
            </a:extLst>
          </p:cNvPr>
          <p:cNvSpPr>
            <a:spLocks noChangeArrowheads="1"/>
          </p:cNvSpPr>
          <p:nvPr/>
        </p:nvSpPr>
        <p:spPr bwMode="auto">
          <a:xfrm>
            <a:off x="5226579" y="7361767"/>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PAYMENTS</a:t>
            </a:r>
          </a:p>
        </p:txBody>
      </p:sp>
      <p:cxnSp>
        <p:nvCxnSpPr>
          <p:cNvPr id="14369" name="AutoShape 34">
            <a:extLst>
              <a:ext uri="{FF2B5EF4-FFF2-40B4-BE49-F238E27FC236}">
                <a16:creationId xmlns:a16="http://schemas.microsoft.com/office/drawing/2014/main" id="{91B75EAB-CA13-54EE-C6F4-FEB808E43611}"/>
              </a:ext>
            </a:extLst>
          </p:cNvPr>
          <p:cNvCxnSpPr>
            <a:cxnSpLocks noChangeShapeType="1"/>
            <a:stCxn id="14355" idx="3"/>
            <a:endCxn id="14358" idx="6"/>
          </p:cNvCxnSpPr>
          <p:nvPr/>
        </p:nvCxnSpPr>
        <p:spPr bwMode="auto">
          <a:xfrm flipH="1">
            <a:off x="4541772" y="4621224"/>
            <a:ext cx="1503429" cy="1481126"/>
          </a:xfrm>
          <a:prstGeom prst="bentConnector3">
            <a:avLst>
              <a:gd name="adj1" fmla="val -31417"/>
            </a:avLst>
          </a:prstGeom>
          <a:noFill/>
          <a:ln w="15875">
            <a:solidFill>
              <a:srgbClr val="000000"/>
            </a:solidFill>
            <a:miter lim="800000"/>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70" name="AutoShape 35">
            <a:extLst>
              <a:ext uri="{FF2B5EF4-FFF2-40B4-BE49-F238E27FC236}">
                <a16:creationId xmlns:a16="http://schemas.microsoft.com/office/drawing/2014/main" id="{7B17DB1F-AE2D-08EA-9B89-6FEC1785E18A}"/>
              </a:ext>
            </a:extLst>
          </p:cNvPr>
          <p:cNvCxnSpPr>
            <a:cxnSpLocks noChangeShapeType="1"/>
            <a:stCxn id="14367" idx="1"/>
            <a:endCxn id="14363" idx="7"/>
          </p:cNvCxnSpPr>
          <p:nvPr/>
        </p:nvCxnSpPr>
        <p:spPr bwMode="auto">
          <a:xfrm flipH="1">
            <a:off x="4423701" y="6384407"/>
            <a:ext cx="991791" cy="57592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71" name="AutoShape 36">
            <a:extLst>
              <a:ext uri="{FF2B5EF4-FFF2-40B4-BE49-F238E27FC236}">
                <a16:creationId xmlns:a16="http://schemas.microsoft.com/office/drawing/2014/main" id="{CF5C43A6-F0D4-EC80-457C-67AF05D5ECB8}"/>
              </a:ext>
            </a:extLst>
          </p:cNvPr>
          <p:cNvCxnSpPr>
            <a:cxnSpLocks noChangeShapeType="1"/>
            <a:stCxn id="14358" idx="5"/>
            <a:endCxn id="14367" idx="1"/>
          </p:cNvCxnSpPr>
          <p:nvPr/>
        </p:nvCxnSpPr>
        <p:spPr bwMode="auto">
          <a:xfrm>
            <a:off x="4423701" y="6377847"/>
            <a:ext cx="991791" cy="656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72" name="Text Box 37">
            <a:extLst>
              <a:ext uri="{FF2B5EF4-FFF2-40B4-BE49-F238E27FC236}">
                <a16:creationId xmlns:a16="http://schemas.microsoft.com/office/drawing/2014/main" id="{67561BAE-06BF-2875-77A0-C4DE4EA790C6}"/>
              </a:ext>
            </a:extLst>
          </p:cNvPr>
          <p:cNvSpPr txBox="1">
            <a:spLocks noChangeArrowheads="1"/>
          </p:cNvSpPr>
          <p:nvPr/>
        </p:nvSpPr>
        <p:spPr bwMode="auto">
          <a:xfrm>
            <a:off x="3615575" y="6533963"/>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  Approval</a:t>
            </a:r>
          </a:p>
        </p:txBody>
      </p:sp>
      <p:sp>
        <p:nvSpPr>
          <p:cNvPr id="14373" name="Text Box 38">
            <a:extLst>
              <a:ext uri="{FF2B5EF4-FFF2-40B4-BE49-F238E27FC236}">
                <a16:creationId xmlns:a16="http://schemas.microsoft.com/office/drawing/2014/main" id="{EEC4A0AD-A8DA-DBD5-1811-113617EBFC8C}"/>
              </a:ext>
            </a:extLst>
          </p:cNvPr>
          <p:cNvSpPr txBox="1">
            <a:spLocks noChangeArrowheads="1"/>
          </p:cNvSpPr>
          <p:nvPr/>
        </p:nvSpPr>
        <p:spPr bwMode="auto">
          <a:xfrm>
            <a:off x="2770717" y="7739591"/>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Payment</a:t>
            </a:r>
          </a:p>
        </p:txBody>
      </p:sp>
      <p:cxnSp>
        <p:nvCxnSpPr>
          <p:cNvPr id="14374" name="AutoShape 39">
            <a:extLst>
              <a:ext uri="{FF2B5EF4-FFF2-40B4-BE49-F238E27FC236}">
                <a16:creationId xmlns:a16="http://schemas.microsoft.com/office/drawing/2014/main" id="{5C8EA4CF-B9FE-D0D1-D263-1298482AE7B7}"/>
              </a:ext>
            </a:extLst>
          </p:cNvPr>
          <p:cNvCxnSpPr>
            <a:cxnSpLocks noChangeShapeType="1"/>
            <a:stCxn id="14363" idx="4"/>
            <a:endCxn id="14373" idx="3"/>
          </p:cNvCxnSpPr>
          <p:nvPr/>
        </p:nvCxnSpPr>
        <p:spPr bwMode="auto">
          <a:xfrm rot="5400000">
            <a:off x="3795305" y="7478525"/>
            <a:ext cx="217774" cy="503767"/>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75" name="Text Box 40">
            <a:extLst>
              <a:ext uri="{FF2B5EF4-FFF2-40B4-BE49-F238E27FC236}">
                <a16:creationId xmlns:a16="http://schemas.microsoft.com/office/drawing/2014/main" id="{2FA787B3-DBE4-2D15-109B-C69F5B96A652}"/>
              </a:ext>
            </a:extLst>
          </p:cNvPr>
          <p:cNvSpPr txBox="1">
            <a:spLocks noChangeArrowheads="1"/>
          </p:cNvSpPr>
          <p:nvPr/>
        </p:nvSpPr>
        <p:spPr bwMode="auto">
          <a:xfrm>
            <a:off x="5163608" y="5913437"/>
            <a:ext cx="1133475" cy="18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Unpaid time cards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a:extLst>
              <a:ext uri="{FF2B5EF4-FFF2-40B4-BE49-F238E27FC236}">
                <a16:creationId xmlns:a16="http://schemas.microsoft.com/office/drawing/2014/main" id="{5F83D8A0-A221-140D-3EBE-836FBCEF2CEB}"/>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368939" y="3142721"/>
            <a:ext cx="1101990" cy="121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2" name="Group 3">
            <a:extLst>
              <a:ext uri="{FF2B5EF4-FFF2-40B4-BE49-F238E27FC236}">
                <a16:creationId xmlns:a16="http://schemas.microsoft.com/office/drawing/2014/main" id="{7F2E254F-64AB-B4AF-27B4-39E61EE74764}"/>
              </a:ext>
            </a:extLst>
          </p:cNvPr>
          <p:cNvGrpSpPr>
            <a:grpSpLocks/>
          </p:cNvGrpSpPr>
          <p:nvPr/>
        </p:nvGrpSpPr>
        <p:grpSpPr bwMode="auto">
          <a:xfrm>
            <a:off x="3195770" y="5409671"/>
            <a:ext cx="1448329" cy="1070504"/>
            <a:chOff x="3648" y="2640"/>
            <a:chExt cx="2112" cy="1680"/>
          </a:xfrm>
        </p:grpSpPr>
        <p:pic>
          <p:nvPicPr>
            <p:cNvPr id="15403" name="Picture 4">
              <a:extLst>
                <a:ext uri="{FF2B5EF4-FFF2-40B4-BE49-F238E27FC236}">
                  <a16:creationId xmlns:a16="http://schemas.microsoft.com/office/drawing/2014/main" id="{195DC577-C376-4376-D582-AB31F669E7FB}"/>
                </a:ext>
              </a:extLst>
            </p:cNvPr>
            <p:cNvPicPr>
              <a:picLocks noChangeAspect="1" noChangeArrowheads="1"/>
            </p:cNvPicPr>
            <p:nvPr/>
          </p:nvPicPr>
          <p:blipFill>
            <a:blip r:embed="rId3">
              <a:lum bright="46000" contrast="-58000"/>
              <a:extLst>
                <a:ext uri="{28A0092B-C50C-407E-A947-70E740481C1C}">
                  <a14:useLocalDpi xmlns:a14="http://schemas.microsoft.com/office/drawing/2010/main" val="0"/>
                </a:ext>
              </a:extLst>
            </a:blip>
            <a:srcRect/>
            <a:stretch>
              <a:fillRect/>
            </a:stretch>
          </p:blipFill>
          <p:spPr bwMode="auto">
            <a:xfrm>
              <a:off x="3648" y="3609"/>
              <a:ext cx="118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4" name="Picture 5">
              <a:extLst>
                <a:ext uri="{FF2B5EF4-FFF2-40B4-BE49-F238E27FC236}">
                  <a16:creationId xmlns:a16="http://schemas.microsoft.com/office/drawing/2014/main" id="{AFD518D4-1E6F-CA38-0C74-9537DA7F1FF9}"/>
                </a:ext>
              </a:extLst>
            </p:cNvPr>
            <p:cNvPicPr>
              <a:picLocks noChangeAspect="1" noChangeArrowheads="1"/>
            </p:cNvPicPr>
            <p:nvPr/>
          </p:nvPicPr>
          <p:blipFill>
            <a:blip r:embed="rId4">
              <a:lum bright="46000" contrast="-58000"/>
              <a:extLst>
                <a:ext uri="{28A0092B-C50C-407E-A947-70E740481C1C}">
                  <a14:useLocalDpi xmlns:a14="http://schemas.microsoft.com/office/drawing/2010/main" val="0"/>
                </a:ext>
              </a:extLst>
            </a:blip>
            <a:srcRect/>
            <a:stretch>
              <a:fillRect/>
            </a:stretch>
          </p:blipFill>
          <p:spPr bwMode="auto">
            <a:xfrm>
              <a:off x="4896" y="2640"/>
              <a:ext cx="779"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5" name="Picture 6">
              <a:extLst>
                <a:ext uri="{FF2B5EF4-FFF2-40B4-BE49-F238E27FC236}">
                  <a16:creationId xmlns:a16="http://schemas.microsoft.com/office/drawing/2014/main" id="{2BCDC2E1-5C97-2879-BFB7-EC7ABE544E45}"/>
                </a:ext>
              </a:extLst>
            </p:cNvPr>
            <p:cNvPicPr>
              <a:picLocks noChangeAspect="1" noChangeArrowheads="1"/>
            </p:cNvPicPr>
            <p:nvPr/>
          </p:nvPicPr>
          <p:blipFill>
            <a:blip r:embed="rId5">
              <a:lum bright="46000" contrast="-58000"/>
              <a:extLst>
                <a:ext uri="{28A0092B-C50C-407E-A947-70E740481C1C}">
                  <a14:useLocalDpi xmlns:a14="http://schemas.microsoft.com/office/drawing/2010/main" val="0"/>
                </a:ext>
              </a:extLst>
            </a:blip>
            <a:srcRect/>
            <a:stretch>
              <a:fillRect/>
            </a:stretch>
          </p:blipFill>
          <p:spPr bwMode="auto">
            <a:xfrm>
              <a:off x="4660" y="3403"/>
              <a:ext cx="1100"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363" name="Picture 7">
            <a:extLst>
              <a:ext uri="{FF2B5EF4-FFF2-40B4-BE49-F238E27FC236}">
                <a16:creationId xmlns:a16="http://schemas.microsoft.com/office/drawing/2014/main" id="{039845C5-9466-418D-B884-95FB8FE66BB8}"/>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3180027" y="6606117"/>
            <a:ext cx="1481127" cy="134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8">
            <a:extLst>
              <a:ext uri="{FF2B5EF4-FFF2-40B4-BE49-F238E27FC236}">
                <a16:creationId xmlns:a16="http://schemas.microsoft.com/office/drawing/2014/main" id="{8ACE8930-4F01-7669-6B76-2E2308626DA6}"/>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Process Decomposition</a:t>
            </a:r>
          </a:p>
        </p:txBody>
      </p:sp>
      <p:pic>
        <p:nvPicPr>
          <p:cNvPr id="15365" name="Picture 9">
            <a:extLst>
              <a:ext uri="{FF2B5EF4-FFF2-40B4-BE49-F238E27FC236}">
                <a16:creationId xmlns:a16="http://schemas.microsoft.com/office/drawing/2014/main" id="{543D910F-6935-05A3-1BEE-D7A61E09189B}"/>
              </a:ext>
            </a:extLst>
          </p:cNvPr>
          <p:cNvPicPr>
            <a:picLocks noChangeAspect="1" noChangeArrowheads="1"/>
          </p:cNvPicPr>
          <p:nvPr/>
        </p:nvPicPr>
        <p:blipFill>
          <a:blip r:embed="rId7">
            <a:lum bright="80000" contrast="-80000"/>
            <a:extLst>
              <a:ext uri="{28A0092B-C50C-407E-A947-70E740481C1C}">
                <a14:useLocalDpi xmlns:a14="http://schemas.microsoft.com/office/drawing/2010/main" val="0"/>
              </a:ext>
            </a:extLst>
          </a:blip>
          <a:srcRect/>
          <a:stretch>
            <a:fillRect/>
          </a:stretch>
        </p:blipFill>
        <p:spPr bwMode="auto">
          <a:xfrm>
            <a:off x="178418" y="3142721"/>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Oval 10">
            <a:extLst>
              <a:ext uri="{FF2B5EF4-FFF2-40B4-BE49-F238E27FC236}">
                <a16:creationId xmlns:a16="http://schemas.microsoft.com/office/drawing/2014/main" id="{344798B3-3784-BCFA-ACCB-1177873B9DF5}"/>
              </a:ext>
            </a:extLst>
          </p:cNvPr>
          <p:cNvSpPr>
            <a:spLocks noChangeArrowheads="1"/>
          </p:cNvSpPr>
          <p:nvPr/>
        </p:nvSpPr>
        <p:spPr bwMode="auto">
          <a:xfrm>
            <a:off x="4407958"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4.1</a:t>
            </a:r>
          </a:p>
          <a:p>
            <a:pPr algn="ctr"/>
            <a:r>
              <a:rPr lang="en-US" altLang="en-US" sz="992">
                <a:latin typeface="Arial Narrow" panose="020B0606020202030204" pitchFamily="34" charset="0"/>
              </a:rPr>
              <a:t>Record Time Worked</a:t>
            </a:r>
          </a:p>
        </p:txBody>
      </p:sp>
      <p:sp>
        <p:nvSpPr>
          <p:cNvPr id="15367" name="Oval 11">
            <a:extLst>
              <a:ext uri="{FF2B5EF4-FFF2-40B4-BE49-F238E27FC236}">
                <a16:creationId xmlns:a16="http://schemas.microsoft.com/office/drawing/2014/main" id="{D7B5859E-E402-E177-5EDD-67F9F37DCB2F}"/>
              </a:ext>
            </a:extLst>
          </p:cNvPr>
          <p:cNvSpPr>
            <a:spLocks noChangeArrowheads="1"/>
          </p:cNvSpPr>
          <p:nvPr/>
        </p:nvSpPr>
        <p:spPr bwMode="auto">
          <a:xfrm>
            <a:off x="5289550"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4.2</a:t>
            </a:r>
          </a:p>
          <a:p>
            <a:pPr algn="ctr"/>
            <a:r>
              <a:rPr lang="en-US" altLang="en-US" sz="992">
                <a:latin typeface="Arial Narrow" panose="020B0606020202030204" pitchFamily="34" charset="0"/>
              </a:rPr>
              <a:t>Calculate Payroll</a:t>
            </a:r>
          </a:p>
        </p:txBody>
      </p:sp>
      <p:sp>
        <p:nvSpPr>
          <p:cNvPr id="15368" name="Oval 12">
            <a:extLst>
              <a:ext uri="{FF2B5EF4-FFF2-40B4-BE49-F238E27FC236}">
                <a16:creationId xmlns:a16="http://schemas.microsoft.com/office/drawing/2014/main" id="{FA334EA1-3D83-AEDF-1AF3-86D584106FF2}"/>
              </a:ext>
            </a:extLst>
          </p:cNvPr>
          <p:cNvSpPr>
            <a:spLocks noChangeArrowheads="1"/>
          </p:cNvSpPr>
          <p:nvPr/>
        </p:nvSpPr>
        <p:spPr bwMode="auto">
          <a:xfrm>
            <a:off x="6171142"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4.3</a:t>
            </a:r>
          </a:p>
          <a:p>
            <a:pPr algn="ctr"/>
            <a:r>
              <a:rPr lang="en-US" altLang="en-US" sz="992">
                <a:latin typeface="Arial Narrow" panose="020B0606020202030204" pitchFamily="34" charset="0"/>
              </a:rPr>
              <a:t>Pay Employee</a:t>
            </a:r>
          </a:p>
        </p:txBody>
      </p:sp>
      <p:sp>
        <p:nvSpPr>
          <p:cNvPr id="15369" name="Oval 13">
            <a:extLst>
              <a:ext uri="{FF2B5EF4-FFF2-40B4-BE49-F238E27FC236}">
                <a16:creationId xmlns:a16="http://schemas.microsoft.com/office/drawing/2014/main" id="{F2E250A3-4AC7-A123-4F21-B7B1761366D0}"/>
              </a:ext>
            </a:extLst>
          </p:cNvPr>
          <p:cNvSpPr>
            <a:spLocks noChangeArrowheads="1"/>
          </p:cNvSpPr>
          <p:nvPr/>
        </p:nvSpPr>
        <p:spPr bwMode="auto">
          <a:xfrm>
            <a:off x="4407958"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3.1</a:t>
            </a:r>
          </a:p>
          <a:p>
            <a:pPr algn="ctr"/>
            <a:r>
              <a:rPr lang="en-US" altLang="en-US" sz="992">
                <a:latin typeface="Arial Narrow" panose="020B0606020202030204" pitchFamily="34" charset="0"/>
              </a:rPr>
              <a:t>Produce Purchase Order</a:t>
            </a:r>
          </a:p>
        </p:txBody>
      </p:sp>
      <p:sp>
        <p:nvSpPr>
          <p:cNvPr id="15370" name="Oval 14">
            <a:extLst>
              <a:ext uri="{FF2B5EF4-FFF2-40B4-BE49-F238E27FC236}">
                <a16:creationId xmlns:a16="http://schemas.microsoft.com/office/drawing/2014/main" id="{080B88B2-7812-1148-BB81-47A6828B86D1}"/>
              </a:ext>
            </a:extLst>
          </p:cNvPr>
          <p:cNvSpPr>
            <a:spLocks noChangeArrowheads="1"/>
          </p:cNvSpPr>
          <p:nvPr/>
        </p:nvSpPr>
        <p:spPr bwMode="auto">
          <a:xfrm>
            <a:off x="5289550"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3.2</a:t>
            </a:r>
          </a:p>
          <a:p>
            <a:pPr algn="ctr"/>
            <a:r>
              <a:rPr lang="en-US" altLang="en-US" sz="992">
                <a:latin typeface="Arial Narrow" panose="020B0606020202030204" pitchFamily="34" charset="0"/>
              </a:rPr>
              <a:t>Receive Items</a:t>
            </a:r>
          </a:p>
        </p:txBody>
      </p:sp>
      <p:sp>
        <p:nvSpPr>
          <p:cNvPr id="15371" name="Oval 15">
            <a:extLst>
              <a:ext uri="{FF2B5EF4-FFF2-40B4-BE49-F238E27FC236}">
                <a16:creationId xmlns:a16="http://schemas.microsoft.com/office/drawing/2014/main" id="{C2AE8D74-0354-6BF1-3A16-1B0F198B1384}"/>
              </a:ext>
            </a:extLst>
          </p:cNvPr>
          <p:cNvSpPr>
            <a:spLocks noChangeArrowheads="1"/>
          </p:cNvSpPr>
          <p:nvPr/>
        </p:nvSpPr>
        <p:spPr bwMode="auto">
          <a:xfrm>
            <a:off x="6171142"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3.3</a:t>
            </a:r>
          </a:p>
          <a:p>
            <a:pPr algn="ctr"/>
            <a:r>
              <a:rPr lang="en-US" altLang="en-US" sz="992">
                <a:latin typeface="Arial Narrow" panose="020B0606020202030204" pitchFamily="34" charset="0"/>
              </a:rPr>
              <a:t>Pay Vendor</a:t>
            </a:r>
          </a:p>
        </p:txBody>
      </p:sp>
      <p:sp>
        <p:nvSpPr>
          <p:cNvPr id="15372" name="Oval 16">
            <a:extLst>
              <a:ext uri="{FF2B5EF4-FFF2-40B4-BE49-F238E27FC236}">
                <a16:creationId xmlns:a16="http://schemas.microsoft.com/office/drawing/2014/main" id="{5EFF34D6-6245-F5EC-BA33-9A5BBC90A3D5}"/>
              </a:ext>
            </a:extLst>
          </p:cNvPr>
          <p:cNvSpPr>
            <a:spLocks noChangeArrowheads="1"/>
          </p:cNvSpPr>
          <p:nvPr/>
        </p:nvSpPr>
        <p:spPr bwMode="auto">
          <a:xfrm>
            <a:off x="4407958"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2.1</a:t>
            </a:r>
          </a:p>
          <a:p>
            <a:pPr algn="ctr"/>
            <a:r>
              <a:rPr lang="en-US" altLang="en-US" sz="992">
                <a:latin typeface="Arial Narrow" panose="020B0606020202030204" pitchFamily="34" charset="0"/>
              </a:rPr>
              <a:t>Serve Product</a:t>
            </a:r>
          </a:p>
        </p:txBody>
      </p:sp>
      <p:sp>
        <p:nvSpPr>
          <p:cNvPr id="15373" name="Oval 17">
            <a:extLst>
              <a:ext uri="{FF2B5EF4-FFF2-40B4-BE49-F238E27FC236}">
                <a16:creationId xmlns:a16="http://schemas.microsoft.com/office/drawing/2014/main" id="{D7DA595F-0568-5DCD-093F-C3F7A87C8E58}"/>
              </a:ext>
            </a:extLst>
          </p:cNvPr>
          <p:cNvSpPr>
            <a:spLocks noChangeArrowheads="1"/>
          </p:cNvSpPr>
          <p:nvPr/>
        </p:nvSpPr>
        <p:spPr bwMode="auto">
          <a:xfrm>
            <a:off x="5289550"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2.2</a:t>
            </a:r>
          </a:p>
          <a:p>
            <a:pPr algn="ctr"/>
            <a:r>
              <a:rPr lang="en-US" altLang="en-US" sz="992">
                <a:latin typeface="Arial Narrow" panose="020B0606020202030204" pitchFamily="34" charset="0"/>
              </a:rPr>
              <a:t>Produce Product</a:t>
            </a:r>
          </a:p>
        </p:txBody>
      </p:sp>
      <p:sp>
        <p:nvSpPr>
          <p:cNvPr id="15374" name="Oval 18">
            <a:extLst>
              <a:ext uri="{FF2B5EF4-FFF2-40B4-BE49-F238E27FC236}">
                <a16:creationId xmlns:a16="http://schemas.microsoft.com/office/drawing/2014/main" id="{5BDC62EA-5CDD-1BD4-EB62-AE15767911E6}"/>
              </a:ext>
            </a:extLst>
          </p:cNvPr>
          <p:cNvSpPr>
            <a:spLocks noChangeArrowheads="1"/>
          </p:cNvSpPr>
          <p:nvPr/>
        </p:nvSpPr>
        <p:spPr bwMode="auto">
          <a:xfrm>
            <a:off x="6171142"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2.3</a:t>
            </a:r>
          </a:p>
          <a:p>
            <a:pPr algn="ctr"/>
            <a:r>
              <a:rPr lang="en-US" altLang="en-US" sz="992">
                <a:latin typeface="Arial Narrow" panose="020B0606020202030204" pitchFamily="34" charset="0"/>
              </a:rPr>
              <a:t>Store</a:t>
            </a:r>
          </a:p>
          <a:p>
            <a:pPr algn="ctr"/>
            <a:r>
              <a:rPr lang="en-US" altLang="en-US" sz="992">
                <a:latin typeface="Arial Narrow" panose="020B0606020202030204" pitchFamily="34" charset="0"/>
              </a:rPr>
              <a:t>Product</a:t>
            </a:r>
          </a:p>
        </p:txBody>
      </p:sp>
      <p:sp>
        <p:nvSpPr>
          <p:cNvPr id="15375" name="Oval 19">
            <a:extLst>
              <a:ext uri="{FF2B5EF4-FFF2-40B4-BE49-F238E27FC236}">
                <a16:creationId xmlns:a16="http://schemas.microsoft.com/office/drawing/2014/main" id="{283CE847-3D1D-4DC6-C841-6C31F859A80E}"/>
              </a:ext>
            </a:extLst>
          </p:cNvPr>
          <p:cNvSpPr>
            <a:spLocks noChangeArrowheads="1"/>
          </p:cNvSpPr>
          <p:nvPr/>
        </p:nvSpPr>
        <p:spPr bwMode="auto">
          <a:xfrm>
            <a:off x="4407958" y="33316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1.1</a:t>
            </a:r>
          </a:p>
          <a:p>
            <a:pPr algn="ctr"/>
            <a:r>
              <a:rPr lang="en-US" altLang="en-US" sz="992">
                <a:latin typeface="Arial Narrow" panose="020B0606020202030204" pitchFamily="34" charset="0"/>
              </a:rPr>
              <a:t>Record Order</a:t>
            </a:r>
          </a:p>
        </p:txBody>
      </p:sp>
      <p:sp>
        <p:nvSpPr>
          <p:cNvPr id="15376" name="Oval 20">
            <a:extLst>
              <a:ext uri="{FF2B5EF4-FFF2-40B4-BE49-F238E27FC236}">
                <a16:creationId xmlns:a16="http://schemas.microsoft.com/office/drawing/2014/main" id="{C6E31887-8BC5-51CF-98F0-C053E53A9E08}"/>
              </a:ext>
            </a:extLst>
          </p:cNvPr>
          <p:cNvSpPr>
            <a:spLocks noChangeArrowheads="1"/>
          </p:cNvSpPr>
          <p:nvPr/>
        </p:nvSpPr>
        <p:spPr bwMode="auto">
          <a:xfrm>
            <a:off x="5289550" y="33316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1.2</a:t>
            </a:r>
          </a:p>
          <a:p>
            <a:pPr algn="ctr"/>
            <a:r>
              <a:rPr lang="en-US" altLang="en-US" sz="992">
                <a:latin typeface="Arial Narrow" panose="020B0606020202030204" pitchFamily="34" charset="0"/>
              </a:rPr>
              <a:t>Receive Payment</a:t>
            </a:r>
          </a:p>
        </p:txBody>
      </p:sp>
      <p:sp>
        <p:nvSpPr>
          <p:cNvPr id="15377" name="Oval 21">
            <a:extLst>
              <a:ext uri="{FF2B5EF4-FFF2-40B4-BE49-F238E27FC236}">
                <a16:creationId xmlns:a16="http://schemas.microsoft.com/office/drawing/2014/main" id="{081CAEFB-9981-256B-766B-C56D95AB52AA}"/>
              </a:ext>
            </a:extLst>
          </p:cNvPr>
          <p:cNvSpPr>
            <a:spLocks noChangeArrowheads="1"/>
          </p:cNvSpPr>
          <p:nvPr/>
        </p:nvSpPr>
        <p:spPr bwMode="auto">
          <a:xfrm>
            <a:off x="2644775"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2.0</a:t>
            </a:r>
          </a:p>
          <a:p>
            <a:pPr algn="ctr"/>
            <a:r>
              <a:rPr lang="en-US" altLang="en-US" sz="992">
                <a:latin typeface="Arial Narrow" panose="020B0606020202030204" pitchFamily="34" charset="0"/>
              </a:rPr>
              <a:t>Production</a:t>
            </a:r>
          </a:p>
        </p:txBody>
      </p:sp>
      <p:sp>
        <p:nvSpPr>
          <p:cNvPr id="15378" name="Oval 22">
            <a:extLst>
              <a:ext uri="{FF2B5EF4-FFF2-40B4-BE49-F238E27FC236}">
                <a16:creationId xmlns:a16="http://schemas.microsoft.com/office/drawing/2014/main" id="{5EDB6610-0368-F3EB-9083-ACD66407D93D}"/>
              </a:ext>
            </a:extLst>
          </p:cNvPr>
          <p:cNvSpPr>
            <a:spLocks noChangeArrowheads="1"/>
          </p:cNvSpPr>
          <p:nvPr/>
        </p:nvSpPr>
        <p:spPr bwMode="auto">
          <a:xfrm>
            <a:off x="2644775" y="33316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1.0</a:t>
            </a:r>
          </a:p>
          <a:p>
            <a:pPr algn="ctr"/>
            <a:r>
              <a:rPr lang="en-US" altLang="en-US" sz="992">
                <a:latin typeface="Arial Narrow" panose="020B0606020202030204" pitchFamily="34" charset="0"/>
              </a:rPr>
              <a:t>Sale</a:t>
            </a:r>
          </a:p>
        </p:txBody>
      </p:sp>
      <p:sp>
        <p:nvSpPr>
          <p:cNvPr id="15379" name="Oval 23">
            <a:extLst>
              <a:ext uri="{FF2B5EF4-FFF2-40B4-BE49-F238E27FC236}">
                <a16:creationId xmlns:a16="http://schemas.microsoft.com/office/drawing/2014/main" id="{65A1E995-5E1B-8074-871C-D70FDEB17D1A}"/>
              </a:ext>
            </a:extLst>
          </p:cNvPr>
          <p:cNvSpPr>
            <a:spLocks noChangeArrowheads="1"/>
          </p:cNvSpPr>
          <p:nvPr/>
        </p:nvSpPr>
        <p:spPr bwMode="auto">
          <a:xfrm>
            <a:off x="2644775"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3.0</a:t>
            </a:r>
          </a:p>
          <a:p>
            <a:pPr algn="ctr"/>
            <a:r>
              <a:rPr lang="en-US" altLang="en-US" sz="992">
                <a:latin typeface="Arial Narrow" panose="020B0606020202030204" pitchFamily="34" charset="0"/>
              </a:rPr>
              <a:t>Procure-ment</a:t>
            </a:r>
          </a:p>
        </p:txBody>
      </p:sp>
      <p:sp>
        <p:nvSpPr>
          <p:cNvPr id="15380" name="Oval 24">
            <a:extLst>
              <a:ext uri="{FF2B5EF4-FFF2-40B4-BE49-F238E27FC236}">
                <a16:creationId xmlns:a16="http://schemas.microsoft.com/office/drawing/2014/main" id="{F632FFB3-6878-DE59-D6B6-3592445D071B}"/>
              </a:ext>
            </a:extLst>
          </p:cNvPr>
          <p:cNvSpPr>
            <a:spLocks noChangeArrowheads="1"/>
          </p:cNvSpPr>
          <p:nvPr/>
        </p:nvSpPr>
        <p:spPr bwMode="auto">
          <a:xfrm>
            <a:off x="2652646"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4.0</a:t>
            </a:r>
          </a:p>
          <a:p>
            <a:pPr algn="ctr"/>
            <a:r>
              <a:rPr lang="en-US" altLang="en-US" sz="992">
                <a:latin typeface="Arial Narrow" panose="020B0606020202030204" pitchFamily="34" charset="0"/>
              </a:rPr>
              <a:t>Payroll</a:t>
            </a:r>
          </a:p>
        </p:txBody>
      </p:sp>
      <p:sp>
        <p:nvSpPr>
          <p:cNvPr id="15381" name="Oval 25">
            <a:extLst>
              <a:ext uri="{FF2B5EF4-FFF2-40B4-BE49-F238E27FC236}">
                <a16:creationId xmlns:a16="http://schemas.microsoft.com/office/drawing/2014/main" id="{6EDF79B9-1AEF-BA4F-5454-A05B93A90391}"/>
              </a:ext>
            </a:extLst>
          </p:cNvPr>
          <p:cNvSpPr>
            <a:spLocks noChangeArrowheads="1"/>
          </p:cNvSpPr>
          <p:nvPr/>
        </p:nvSpPr>
        <p:spPr bwMode="auto">
          <a:xfrm>
            <a:off x="881592" y="5094817"/>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0.0</a:t>
            </a:r>
          </a:p>
          <a:p>
            <a:pPr algn="ctr"/>
            <a:r>
              <a:rPr lang="en-US" altLang="en-US" sz="992">
                <a:latin typeface="Arial Narrow" panose="020B0606020202030204" pitchFamily="34" charset="0"/>
              </a:rPr>
              <a:t>Lemonade System</a:t>
            </a:r>
          </a:p>
        </p:txBody>
      </p:sp>
      <p:pic>
        <p:nvPicPr>
          <p:cNvPr id="15382" name="Picture 26">
            <a:extLst>
              <a:ext uri="{FF2B5EF4-FFF2-40B4-BE49-F238E27FC236}">
                <a16:creationId xmlns:a16="http://schemas.microsoft.com/office/drawing/2014/main" id="{A6DB83A2-6089-6E77-046A-C82C931C6BEA}"/>
              </a:ext>
            </a:extLst>
          </p:cNvPr>
          <p:cNvPicPr>
            <a:picLocks noChangeAspect="1" noChangeArrowheads="1"/>
          </p:cNvPicPr>
          <p:nvPr/>
        </p:nvPicPr>
        <p:blipFill>
          <a:blip r:embed="rId8">
            <a:lum bright="52000" contrast="-70000"/>
            <a:extLst>
              <a:ext uri="{28A0092B-C50C-407E-A947-70E740481C1C}">
                <a14:useLocalDpi xmlns:a14="http://schemas.microsoft.com/office/drawing/2010/main" val="0"/>
              </a:ext>
            </a:extLst>
          </a:blip>
          <a:srcRect/>
          <a:stretch>
            <a:fillRect/>
          </a:stretch>
        </p:blipFill>
        <p:spPr bwMode="auto">
          <a:xfrm>
            <a:off x="3408296" y="4276196"/>
            <a:ext cx="1023276" cy="1196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383" name="AutoShape 27">
            <a:extLst>
              <a:ext uri="{FF2B5EF4-FFF2-40B4-BE49-F238E27FC236}">
                <a16:creationId xmlns:a16="http://schemas.microsoft.com/office/drawing/2014/main" id="{52C3A1D3-47C9-95FB-4DCB-9E8957418BEE}"/>
              </a:ext>
            </a:extLst>
          </p:cNvPr>
          <p:cNvCxnSpPr>
            <a:cxnSpLocks noChangeShapeType="1"/>
            <a:stCxn id="15381" idx="0"/>
            <a:endCxn id="15378" idx="2"/>
          </p:cNvCxnSpPr>
          <p:nvPr/>
        </p:nvCxnSpPr>
        <p:spPr bwMode="auto">
          <a:xfrm flipV="1">
            <a:off x="1259417" y="3709459"/>
            <a:ext cx="1377487" cy="13774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4" name="AutoShape 28">
            <a:extLst>
              <a:ext uri="{FF2B5EF4-FFF2-40B4-BE49-F238E27FC236}">
                <a16:creationId xmlns:a16="http://schemas.microsoft.com/office/drawing/2014/main" id="{10A07568-AA02-2AD9-DB89-D533C871C838}"/>
              </a:ext>
            </a:extLst>
          </p:cNvPr>
          <p:cNvCxnSpPr>
            <a:cxnSpLocks noChangeShapeType="1"/>
            <a:stCxn id="15381" idx="7"/>
            <a:endCxn id="15377" idx="2"/>
          </p:cNvCxnSpPr>
          <p:nvPr/>
        </p:nvCxnSpPr>
        <p:spPr bwMode="auto">
          <a:xfrm flipV="1">
            <a:off x="1527043" y="4779963"/>
            <a:ext cx="1109861" cy="4171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5" name="AutoShape 29">
            <a:extLst>
              <a:ext uri="{FF2B5EF4-FFF2-40B4-BE49-F238E27FC236}">
                <a16:creationId xmlns:a16="http://schemas.microsoft.com/office/drawing/2014/main" id="{D8DA1B13-53DB-0F49-6A51-64E10F33D44E}"/>
              </a:ext>
            </a:extLst>
          </p:cNvPr>
          <p:cNvCxnSpPr>
            <a:cxnSpLocks noChangeShapeType="1"/>
            <a:stCxn id="15381" idx="5"/>
            <a:endCxn id="15379" idx="2"/>
          </p:cNvCxnSpPr>
          <p:nvPr/>
        </p:nvCxnSpPr>
        <p:spPr bwMode="auto">
          <a:xfrm>
            <a:off x="1527043" y="5748140"/>
            <a:ext cx="1109861" cy="16529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6" name="AutoShape 30">
            <a:extLst>
              <a:ext uri="{FF2B5EF4-FFF2-40B4-BE49-F238E27FC236}">
                <a16:creationId xmlns:a16="http://schemas.microsoft.com/office/drawing/2014/main" id="{020D7C88-5625-80B7-9259-321B96EA442C}"/>
              </a:ext>
            </a:extLst>
          </p:cNvPr>
          <p:cNvCxnSpPr>
            <a:cxnSpLocks noChangeShapeType="1"/>
            <a:stCxn id="15381" idx="4"/>
            <a:endCxn id="15380" idx="2"/>
          </p:cNvCxnSpPr>
          <p:nvPr/>
        </p:nvCxnSpPr>
        <p:spPr bwMode="auto">
          <a:xfrm>
            <a:off x="1259417" y="5858339"/>
            <a:ext cx="1385358" cy="125154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7" name="AutoShape 31">
            <a:extLst>
              <a:ext uri="{FF2B5EF4-FFF2-40B4-BE49-F238E27FC236}">
                <a16:creationId xmlns:a16="http://schemas.microsoft.com/office/drawing/2014/main" id="{2B3ABA61-5D61-C5D8-772D-6224D847F659}"/>
              </a:ext>
            </a:extLst>
          </p:cNvPr>
          <p:cNvCxnSpPr>
            <a:cxnSpLocks noChangeShapeType="1"/>
            <a:stCxn id="15378" idx="4"/>
            <a:endCxn id="15375" idx="4"/>
          </p:cNvCxnSpPr>
          <p:nvPr/>
        </p:nvCxnSpPr>
        <p:spPr bwMode="auto">
          <a:xfrm rot="16200000" flipH="1">
            <a:off x="3903536" y="3214219"/>
            <a:ext cx="1312" cy="1763183"/>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8" name="AutoShape 32">
            <a:extLst>
              <a:ext uri="{FF2B5EF4-FFF2-40B4-BE49-F238E27FC236}">
                <a16:creationId xmlns:a16="http://schemas.microsoft.com/office/drawing/2014/main" id="{AEE5EBAA-D78F-EE05-EB6D-C93759853B70}"/>
              </a:ext>
            </a:extLst>
          </p:cNvPr>
          <p:cNvCxnSpPr>
            <a:cxnSpLocks noChangeShapeType="1"/>
            <a:stCxn id="15378" idx="4"/>
            <a:endCxn id="15376" idx="4"/>
          </p:cNvCxnSpPr>
          <p:nvPr/>
        </p:nvCxnSpPr>
        <p:spPr bwMode="auto">
          <a:xfrm rot="16200000" flipH="1">
            <a:off x="4344332" y="2773423"/>
            <a:ext cx="1312" cy="26447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9" name="AutoShape 33">
            <a:extLst>
              <a:ext uri="{FF2B5EF4-FFF2-40B4-BE49-F238E27FC236}">
                <a16:creationId xmlns:a16="http://schemas.microsoft.com/office/drawing/2014/main" id="{6E901956-1A81-8AF4-4DFE-95B72CE64BBA}"/>
              </a:ext>
            </a:extLst>
          </p:cNvPr>
          <p:cNvCxnSpPr>
            <a:cxnSpLocks noChangeShapeType="1"/>
            <a:stCxn id="15377" idx="4"/>
            <a:endCxn id="15372" idx="4"/>
          </p:cNvCxnSpPr>
          <p:nvPr/>
        </p:nvCxnSpPr>
        <p:spPr bwMode="auto">
          <a:xfrm rot="16200000" flipH="1">
            <a:off x="3903536" y="4284724"/>
            <a:ext cx="1312" cy="1763183"/>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0" name="AutoShape 34">
            <a:extLst>
              <a:ext uri="{FF2B5EF4-FFF2-40B4-BE49-F238E27FC236}">
                <a16:creationId xmlns:a16="http://schemas.microsoft.com/office/drawing/2014/main" id="{B190E0A9-902C-3D05-6904-7F60CC2F36DF}"/>
              </a:ext>
            </a:extLst>
          </p:cNvPr>
          <p:cNvCxnSpPr>
            <a:cxnSpLocks noChangeShapeType="1"/>
            <a:stCxn id="15377" idx="4"/>
            <a:endCxn id="15373" idx="4"/>
          </p:cNvCxnSpPr>
          <p:nvPr/>
        </p:nvCxnSpPr>
        <p:spPr bwMode="auto">
          <a:xfrm rot="16200000" flipH="1">
            <a:off x="4344332" y="3843928"/>
            <a:ext cx="1312" cy="26447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1" name="AutoShape 35">
            <a:extLst>
              <a:ext uri="{FF2B5EF4-FFF2-40B4-BE49-F238E27FC236}">
                <a16:creationId xmlns:a16="http://schemas.microsoft.com/office/drawing/2014/main" id="{2D10521C-762D-BAB1-43EB-B1C1444584AF}"/>
              </a:ext>
            </a:extLst>
          </p:cNvPr>
          <p:cNvCxnSpPr>
            <a:cxnSpLocks noChangeShapeType="1"/>
            <a:stCxn id="15377" idx="4"/>
            <a:endCxn id="15374" idx="4"/>
          </p:cNvCxnSpPr>
          <p:nvPr/>
        </p:nvCxnSpPr>
        <p:spPr bwMode="auto">
          <a:xfrm rot="16200000" flipH="1">
            <a:off x="4785127" y="3403132"/>
            <a:ext cx="1312" cy="3526367"/>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2" name="AutoShape 36">
            <a:extLst>
              <a:ext uri="{FF2B5EF4-FFF2-40B4-BE49-F238E27FC236}">
                <a16:creationId xmlns:a16="http://schemas.microsoft.com/office/drawing/2014/main" id="{A3621278-6CB2-097E-4814-608992B93BD9}"/>
              </a:ext>
            </a:extLst>
          </p:cNvPr>
          <p:cNvCxnSpPr>
            <a:cxnSpLocks noChangeShapeType="1"/>
            <a:stCxn id="15379" idx="4"/>
            <a:endCxn id="15369" idx="4"/>
          </p:cNvCxnSpPr>
          <p:nvPr/>
        </p:nvCxnSpPr>
        <p:spPr bwMode="auto">
          <a:xfrm rot="16200000" flipH="1">
            <a:off x="3903536" y="5418199"/>
            <a:ext cx="1312" cy="1763183"/>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3" name="AutoShape 37">
            <a:extLst>
              <a:ext uri="{FF2B5EF4-FFF2-40B4-BE49-F238E27FC236}">
                <a16:creationId xmlns:a16="http://schemas.microsoft.com/office/drawing/2014/main" id="{38571F1A-C3F6-D8DF-42B6-CDE94981706D}"/>
              </a:ext>
            </a:extLst>
          </p:cNvPr>
          <p:cNvCxnSpPr>
            <a:cxnSpLocks noChangeShapeType="1"/>
            <a:stCxn id="15379" idx="4"/>
            <a:endCxn id="15370" idx="4"/>
          </p:cNvCxnSpPr>
          <p:nvPr/>
        </p:nvCxnSpPr>
        <p:spPr bwMode="auto">
          <a:xfrm rot="16200000" flipH="1">
            <a:off x="4344332" y="4977403"/>
            <a:ext cx="1312" cy="26447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4" name="AutoShape 38">
            <a:extLst>
              <a:ext uri="{FF2B5EF4-FFF2-40B4-BE49-F238E27FC236}">
                <a16:creationId xmlns:a16="http://schemas.microsoft.com/office/drawing/2014/main" id="{2C6A6629-AACA-6683-E16F-434E8606C159}"/>
              </a:ext>
            </a:extLst>
          </p:cNvPr>
          <p:cNvCxnSpPr>
            <a:cxnSpLocks noChangeShapeType="1"/>
            <a:stCxn id="15379" idx="4"/>
            <a:endCxn id="15371" idx="4"/>
          </p:cNvCxnSpPr>
          <p:nvPr/>
        </p:nvCxnSpPr>
        <p:spPr bwMode="auto">
          <a:xfrm rot="16200000" flipH="1">
            <a:off x="4785127" y="4536607"/>
            <a:ext cx="1312" cy="3526367"/>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5" name="AutoShape 39">
            <a:extLst>
              <a:ext uri="{FF2B5EF4-FFF2-40B4-BE49-F238E27FC236}">
                <a16:creationId xmlns:a16="http://schemas.microsoft.com/office/drawing/2014/main" id="{D10A1542-6D59-77D5-4B90-E99A660F8C44}"/>
              </a:ext>
            </a:extLst>
          </p:cNvPr>
          <p:cNvCxnSpPr>
            <a:cxnSpLocks noChangeShapeType="1"/>
            <a:stCxn id="15380" idx="4"/>
            <a:endCxn id="15366" idx="4"/>
          </p:cNvCxnSpPr>
          <p:nvPr/>
        </p:nvCxnSpPr>
        <p:spPr bwMode="auto">
          <a:xfrm rot="16200000" flipH="1">
            <a:off x="3907472" y="6618580"/>
            <a:ext cx="1312" cy="1755312"/>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6" name="AutoShape 40">
            <a:extLst>
              <a:ext uri="{FF2B5EF4-FFF2-40B4-BE49-F238E27FC236}">
                <a16:creationId xmlns:a16="http://schemas.microsoft.com/office/drawing/2014/main" id="{603AD892-B134-8166-B0BF-88ED754F32C0}"/>
              </a:ext>
            </a:extLst>
          </p:cNvPr>
          <p:cNvCxnSpPr>
            <a:cxnSpLocks noChangeShapeType="1"/>
            <a:stCxn id="15380" idx="4"/>
            <a:endCxn id="15367" idx="4"/>
          </p:cNvCxnSpPr>
          <p:nvPr/>
        </p:nvCxnSpPr>
        <p:spPr bwMode="auto">
          <a:xfrm rot="16200000" flipH="1">
            <a:off x="4348268" y="6177784"/>
            <a:ext cx="1312" cy="2636904"/>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7" name="AutoShape 41">
            <a:extLst>
              <a:ext uri="{FF2B5EF4-FFF2-40B4-BE49-F238E27FC236}">
                <a16:creationId xmlns:a16="http://schemas.microsoft.com/office/drawing/2014/main" id="{8191EEB5-B897-48E1-C6E2-788DAF805506}"/>
              </a:ext>
            </a:extLst>
          </p:cNvPr>
          <p:cNvCxnSpPr>
            <a:cxnSpLocks noChangeShapeType="1"/>
            <a:stCxn id="15380" idx="4"/>
            <a:endCxn id="15368" idx="4"/>
          </p:cNvCxnSpPr>
          <p:nvPr/>
        </p:nvCxnSpPr>
        <p:spPr bwMode="auto">
          <a:xfrm rot="16200000" flipH="1">
            <a:off x="4789063" y="5736988"/>
            <a:ext cx="1312" cy="351849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98" name="Text Box 42">
            <a:extLst>
              <a:ext uri="{FF2B5EF4-FFF2-40B4-BE49-F238E27FC236}">
                <a16:creationId xmlns:a16="http://schemas.microsoft.com/office/drawing/2014/main" id="{F387B56B-3F7C-2525-1543-C509C517A64B}"/>
              </a:ext>
            </a:extLst>
          </p:cNvPr>
          <p:cNvSpPr txBox="1">
            <a:spLocks noChangeArrowheads="1"/>
          </p:cNvSpPr>
          <p:nvPr/>
        </p:nvSpPr>
        <p:spPr bwMode="auto">
          <a:xfrm>
            <a:off x="1574271" y="7676621"/>
            <a:ext cx="2833688"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0</a:t>
            </a:r>
          </a:p>
        </p:txBody>
      </p:sp>
      <p:sp>
        <p:nvSpPr>
          <p:cNvPr id="15399" name="Text Box 43">
            <a:extLst>
              <a:ext uri="{FF2B5EF4-FFF2-40B4-BE49-F238E27FC236}">
                <a16:creationId xmlns:a16="http://schemas.microsoft.com/office/drawing/2014/main" id="{0962BCA5-BEE2-7289-9607-D5811E1A9970}"/>
              </a:ext>
            </a:extLst>
          </p:cNvPr>
          <p:cNvSpPr txBox="1">
            <a:spLocks noChangeArrowheads="1"/>
          </p:cNvSpPr>
          <p:nvPr/>
        </p:nvSpPr>
        <p:spPr bwMode="auto">
          <a:xfrm>
            <a:off x="4407958" y="7676621"/>
            <a:ext cx="3022600"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983">
                <a:solidFill>
                  <a:schemeClr val="accent2"/>
                </a:solidFill>
              </a:rPr>
              <a:t>Level 1</a:t>
            </a:r>
          </a:p>
        </p:txBody>
      </p:sp>
      <p:sp>
        <p:nvSpPr>
          <p:cNvPr id="15400" name="Text Box 44">
            <a:extLst>
              <a:ext uri="{FF2B5EF4-FFF2-40B4-BE49-F238E27FC236}">
                <a16:creationId xmlns:a16="http://schemas.microsoft.com/office/drawing/2014/main" id="{32FF52E9-50DB-2A03-D650-2ED117B16602}"/>
              </a:ext>
            </a:extLst>
          </p:cNvPr>
          <p:cNvSpPr txBox="1">
            <a:spLocks noChangeArrowheads="1"/>
          </p:cNvSpPr>
          <p:nvPr/>
        </p:nvSpPr>
        <p:spPr bwMode="auto">
          <a:xfrm>
            <a:off x="0" y="7676621"/>
            <a:ext cx="2518833"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Context Level</a:t>
            </a:r>
          </a:p>
        </p:txBody>
      </p:sp>
      <p:sp>
        <p:nvSpPr>
          <p:cNvPr id="15401" name="Line 45">
            <a:extLst>
              <a:ext uri="{FF2B5EF4-FFF2-40B4-BE49-F238E27FC236}">
                <a16:creationId xmlns:a16="http://schemas.microsoft.com/office/drawing/2014/main" id="{DE08D4C1-DC6E-9A74-4821-1C95A2A81681}"/>
              </a:ext>
            </a:extLst>
          </p:cNvPr>
          <p:cNvSpPr>
            <a:spLocks noChangeShapeType="1"/>
          </p:cNvSpPr>
          <p:nvPr/>
        </p:nvSpPr>
        <p:spPr bwMode="auto">
          <a:xfrm>
            <a:off x="2266950" y="3142721"/>
            <a:ext cx="0" cy="4848754"/>
          </a:xfrm>
          <a:prstGeom prst="line">
            <a:avLst/>
          </a:prstGeom>
          <a:noFill/>
          <a:ln w="19050">
            <a:solidFill>
              <a:schemeClr val="accent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402" name="Line 46">
            <a:extLst>
              <a:ext uri="{FF2B5EF4-FFF2-40B4-BE49-F238E27FC236}">
                <a16:creationId xmlns:a16="http://schemas.microsoft.com/office/drawing/2014/main" id="{9CC08C5F-EF9B-8457-3F24-326FF89A5AF7}"/>
              </a:ext>
            </a:extLst>
          </p:cNvPr>
          <p:cNvSpPr>
            <a:spLocks noChangeShapeType="1"/>
          </p:cNvSpPr>
          <p:nvPr/>
        </p:nvSpPr>
        <p:spPr bwMode="auto">
          <a:xfrm>
            <a:off x="3967163" y="3142721"/>
            <a:ext cx="0" cy="4848754"/>
          </a:xfrm>
          <a:prstGeom prst="line">
            <a:avLst/>
          </a:prstGeom>
          <a:noFill/>
          <a:ln w="19050">
            <a:solidFill>
              <a:schemeClr val="accent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0010A43-1B66-6E7D-F16A-2C2015A7ACF0}"/>
              </a:ext>
            </a:extLst>
          </p:cNvPr>
          <p:cNvSpPr>
            <a:spLocks noGrp="1" noChangeArrowheads="1"/>
          </p:cNvSpPr>
          <p:nvPr>
            <p:ph type="title"/>
          </p:nvPr>
        </p:nvSpPr>
        <p:spPr>
          <a:xfrm>
            <a:off x="566738" y="2701925"/>
            <a:ext cx="6423025" cy="457818"/>
          </a:xfrm>
        </p:spPr>
        <p:txBody>
          <a:bodyPr/>
          <a:lstStyle/>
          <a:p>
            <a:pPr eaLnBrk="1" hangingPunct="1"/>
            <a:r>
              <a:rPr lang="en-US" altLang="en-US" sz="2975" i="1"/>
              <a:t>DFD Example: Bus Garage Repairs</a:t>
            </a:r>
            <a:endParaRPr lang="en-US" altLang="en-US"/>
          </a:p>
        </p:txBody>
      </p:sp>
      <p:sp>
        <p:nvSpPr>
          <p:cNvPr id="16386" name="Rectangle 3">
            <a:extLst>
              <a:ext uri="{FF2B5EF4-FFF2-40B4-BE49-F238E27FC236}">
                <a16:creationId xmlns:a16="http://schemas.microsoft.com/office/drawing/2014/main" id="{539D0795-3A70-8F39-2AFF-040B30886EFD}"/>
              </a:ext>
            </a:extLst>
          </p:cNvPr>
          <p:cNvSpPr>
            <a:spLocks noGrp="1" noChangeArrowheads="1"/>
          </p:cNvSpPr>
          <p:nvPr>
            <p:ph type="body" idx="1"/>
          </p:nvPr>
        </p:nvSpPr>
        <p:spPr>
          <a:xfrm>
            <a:off x="377825" y="3520546"/>
            <a:ext cx="6737879" cy="2848985"/>
          </a:xfrm>
        </p:spPr>
        <p:txBody>
          <a:bodyPr/>
          <a:lstStyle/>
          <a:p>
            <a:pPr eaLnBrk="1" hangingPunct="1"/>
            <a:r>
              <a:rPr lang="en-US" altLang="en-US" sz="2314"/>
              <a:t>Buses come to a garage for repairs. </a:t>
            </a:r>
          </a:p>
          <a:p>
            <a:pPr eaLnBrk="1" hangingPunct="1"/>
            <a:r>
              <a:rPr lang="en-US" altLang="en-US" sz="2314"/>
              <a:t>A mechanic and helper perform the repair, record the reason for the repair and record the total cost of all parts used on a Shop Repair Order. </a:t>
            </a:r>
          </a:p>
          <a:p>
            <a:pPr eaLnBrk="1" hangingPunct="1"/>
            <a:r>
              <a:rPr lang="en-US" altLang="en-US" sz="2314"/>
              <a:t>Information on labor, parts and repair outcome is used for billing by the Accounting Department, parts monitoring by the inventory management computer system and a performance review by the supervisor.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113963EA-79A6-9680-1265-689F7B30983B}"/>
              </a:ext>
            </a:extLst>
          </p:cNvPr>
          <p:cNvSpPr>
            <a:spLocks noGrp="1" noChangeArrowheads="1"/>
          </p:cNvSpPr>
          <p:nvPr>
            <p:ph type="title"/>
          </p:nvPr>
        </p:nvSpPr>
        <p:spPr>
          <a:xfrm>
            <a:off x="312493" y="2866489"/>
            <a:ext cx="5624870" cy="915635"/>
          </a:xfrm>
        </p:spPr>
        <p:txBody>
          <a:bodyPr/>
          <a:lstStyle/>
          <a:p>
            <a:pPr eaLnBrk="1" hangingPunct="1"/>
            <a:r>
              <a:rPr lang="en-US" altLang="en-US" sz="2975" i="1"/>
              <a:t>DFD Example: Bus Garage Repairs (cont’d)</a:t>
            </a:r>
          </a:p>
        </p:txBody>
      </p:sp>
      <p:sp>
        <p:nvSpPr>
          <p:cNvPr id="18434" name="Rectangle 3">
            <a:extLst>
              <a:ext uri="{FF2B5EF4-FFF2-40B4-BE49-F238E27FC236}">
                <a16:creationId xmlns:a16="http://schemas.microsoft.com/office/drawing/2014/main" id="{421A3539-9CC2-6D3E-479B-03D317DC489A}"/>
              </a:ext>
            </a:extLst>
          </p:cNvPr>
          <p:cNvSpPr>
            <a:spLocks noGrp="1" noChangeArrowheads="1"/>
          </p:cNvSpPr>
          <p:nvPr>
            <p:ph type="body" idx="1"/>
          </p:nvPr>
        </p:nvSpPr>
        <p:spPr>
          <a:xfrm>
            <a:off x="312493" y="4545501"/>
            <a:ext cx="5624870" cy="3221908"/>
          </a:xfrm>
        </p:spPr>
        <p:txBody>
          <a:bodyPr/>
          <a:lstStyle/>
          <a:p>
            <a:pPr eaLnBrk="1" hangingPunct="1">
              <a:lnSpc>
                <a:spcPct val="80000"/>
              </a:lnSpc>
            </a:pPr>
            <a:r>
              <a:rPr lang="en-US" altLang="en-US" sz="2314" i="1"/>
              <a:t>External Entities</a:t>
            </a:r>
            <a:r>
              <a:rPr lang="en-US" altLang="en-US" sz="2314"/>
              <a:t>: Bus, Mechanic, Helper, Supervisor, Inventory Management System, Accounting Department, etc.</a:t>
            </a:r>
          </a:p>
          <a:p>
            <a:pPr eaLnBrk="1" hangingPunct="1">
              <a:lnSpc>
                <a:spcPct val="80000"/>
              </a:lnSpc>
            </a:pPr>
            <a:r>
              <a:rPr lang="en-US" altLang="en-US" sz="2314" i="1"/>
              <a:t>Key process</a:t>
            </a:r>
            <a:r>
              <a:rPr lang="en-US" altLang="en-US" sz="2314"/>
              <a:t> (“the system”): performing repairs and storing information related to repairs</a:t>
            </a:r>
          </a:p>
          <a:p>
            <a:pPr eaLnBrk="1" hangingPunct="1">
              <a:lnSpc>
                <a:spcPct val="80000"/>
              </a:lnSpc>
            </a:pPr>
            <a:r>
              <a:rPr lang="en-US" altLang="en-US" sz="2314" i="1"/>
              <a:t>Processes</a:t>
            </a:r>
            <a:r>
              <a:rPr lang="en-US" altLang="en-US" sz="2314"/>
              <a:t>: </a:t>
            </a:r>
          </a:p>
          <a:p>
            <a:pPr lvl="1" eaLnBrk="1" hangingPunct="1">
              <a:lnSpc>
                <a:spcPct val="80000"/>
              </a:lnSpc>
            </a:pPr>
            <a:r>
              <a:rPr lang="en-US" altLang="en-US" sz="1983"/>
              <a:t>Record Bus ID and reason for repair</a:t>
            </a:r>
          </a:p>
          <a:p>
            <a:pPr lvl="1" eaLnBrk="1" hangingPunct="1">
              <a:lnSpc>
                <a:spcPct val="80000"/>
              </a:lnSpc>
            </a:pPr>
            <a:r>
              <a:rPr lang="en-US" altLang="en-US" sz="1983"/>
              <a:t>Determine parts needed</a:t>
            </a:r>
          </a:p>
          <a:p>
            <a:pPr lvl="1" eaLnBrk="1" hangingPunct="1">
              <a:lnSpc>
                <a:spcPct val="80000"/>
              </a:lnSpc>
            </a:pPr>
            <a:r>
              <a:rPr lang="en-US" altLang="en-US" sz="1983"/>
              <a:t>Perform repair</a:t>
            </a:r>
          </a:p>
          <a:p>
            <a:pPr lvl="1" eaLnBrk="1" hangingPunct="1">
              <a:lnSpc>
                <a:spcPct val="80000"/>
              </a:lnSpc>
            </a:pPr>
            <a:r>
              <a:rPr lang="en-US" altLang="en-US" sz="1983"/>
              <a:t>Calculate parts extended and total cost</a:t>
            </a:r>
          </a:p>
          <a:p>
            <a:pPr lvl="1" eaLnBrk="1" hangingPunct="1">
              <a:lnSpc>
                <a:spcPct val="80000"/>
              </a:lnSpc>
            </a:pPr>
            <a:r>
              <a:rPr lang="en-US" altLang="en-US" sz="1983"/>
              <a:t>Record labor hours, cost</a:t>
            </a:r>
          </a:p>
          <a:p>
            <a:pPr eaLnBrk="1" hangingPunct="1">
              <a:lnSpc>
                <a:spcPct val="80000"/>
              </a:lnSpc>
            </a:pPr>
            <a:endParaRPr lang="en-US" altLang="en-US" sz="2314"/>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70C80060-ECE7-15ED-0CBB-D31A29F5C682}"/>
              </a:ext>
            </a:extLst>
          </p:cNvPr>
          <p:cNvSpPr>
            <a:spLocks noGrp="1" noChangeArrowheads="1"/>
          </p:cNvSpPr>
          <p:nvPr>
            <p:ph type="title"/>
          </p:nvPr>
        </p:nvSpPr>
        <p:spPr>
          <a:xfrm>
            <a:off x="503767" y="2764896"/>
            <a:ext cx="6423025" cy="915635"/>
          </a:xfrm>
        </p:spPr>
        <p:txBody>
          <a:bodyPr/>
          <a:lstStyle/>
          <a:p>
            <a:pPr eaLnBrk="1" hangingPunct="1"/>
            <a:r>
              <a:rPr lang="en-US" altLang="en-US" sz="2975" i="1"/>
              <a:t>DFD Example: Bus Garage Repairs (cont’d)</a:t>
            </a:r>
          </a:p>
        </p:txBody>
      </p:sp>
      <p:sp>
        <p:nvSpPr>
          <p:cNvPr id="19458" name="Rectangle 3">
            <a:extLst>
              <a:ext uri="{FF2B5EF4-FFF2-40B4-BE49-F238E27FC236}">
                <a16:creationId xmlns:a16="http://schemas.microsoft.com/office/drawing/2014/main" id="{9B716D7A-AB6E-5344-BCCD-0ACCEAA6A918}"/>
              </a:ext>
            </a:extLst>
          </p:cNvPr>
          <p:cNvSpPr>
            <a:spLocks noGrp="1" noChangeArrowheads="1"/>
          </p:cNvSpPr>
          <p:nvPr>
            <p:ph type="body" idx="1"/>
          </p:nvPr>
        </p:nvSpPr>
        <p:spPr>
          <a:xfrm>
            <a:off x="503767" y="3772429"/>
            <a:ext cx="6548967" cy="3112712"/>
          </a:xfrm>
        </p:spPr>
        <p:txBody>
          <a:bodyPr/>
          <a:lstStyle/>
          <a:p>
            <a:pPr eaLnBrk="1" hangingPunct="1">
              <a:lnSpc>
                <a:spcPct val="90000"/>
              </a:lnSpc>
            </a:pPr>
            <a:r>
              <a:rPr lang="en-US" altLang="en-US" sz="2314" i="1"/>
              <a:t>Data stores</a:t>
            </a:r>
            <a:r>
              <a:rPr lang="en-US" altLang="en-US" sz="2314"/>
              <a:t>: </a:t>
            </a:r>
          </a:p>
          <a:p>
            <a:pPr lvl="1" eaLnBrk="1" hangingPunct="1">
              <a:lnSpc>
                <a:spcPct val="90000"/>
              </a:lnSpc>
            </a:pPr>
            <a:r>
              <a:rPr lang="en-US" altLang="en-US" sz="1983"/>
              <a:t>Personnel file</a:t>
            </a:r>
          </a:p>
          <a:p>
            <a:pPr lvl="1" eaLnBrk="1" hangingPunct="1">
              <a:lnSpc>
                <a:spcPct val="90000"/>
              </a:lnSpc>
            </a:pPr>
            <a:r>
              <a:rPr lang="en-US" altLang="en-US" sz="1983"/>
              <a:t>Repairs file</a:t>
            </a:r>
          </a:p>
          <a:p>
            <a:pPr lvl="1" eaLnBrk="1" hangingPunct="1">
              <a:lnSpc>
                <a:spcPct val="90000"/>
              </a:lnSpc>
            </a:pPr>
            <a:r>
              <a:rPr lang="en-US" altLang="en-US" sz="1983"/>
              <a:t>Bus master list</a:t>
            </a:r>
          </a:p>
          <a:p>
            <a:pPr lvl="1" eaLnBrk="1" hangingPunct="1">
              <a:lnSpc>
                <a:spcPct val="90000"/>
              </a:lnSpc>
            </a:pPr>
            <a:r>
              <a:rPr lang="en-US" altLang="en-US" sz="1983"/>
              <a:t>Parts list</a:t>
            </a:r>
          </a:p>
          <a:p>
            <a:pPr eaLnBrk="1" hangingPunct="1">
              <a:lnSpc>
                <a:spcPct val="90000"/>
              </a:lnSpc>
            </a:pPr>
            <a:r>
              <a:rPr lang="en-US" altLang="en-US" sz="2314" i="1"/>
              <a:t>Data flows</a:t>
            </a:r>
            <a:r>
              <a:rPr lang="en-US" altLang="en-US" sz="2314"/>
              <a:t>:</a:t>
            </a:r>
          </a:p>
          <a:p>
            <a:pPr lvl="1" eaLnBrk="1" hangingPunct="1">
              <a:lnSpc>
                <a:spcPct val="90000"/>
              </a:lnSpc>
            </a:pPr>
            <a:r>
              <a:rPr lang="en-US" altLang="en-US" sz="1983"/>
              <a:t>Repair order</a:t>
            </a:r>
          </a:p>
          <a:p>
            <a:pPr lvl="1" eaLnBrk="1" hangingPunct="1">
              <a:lnSpc>
                <a:spcPct val="90000"/>
              </a:lnSpc>
            </a:pPr>
            <a:r>
              <a:rPr lang="en-US" altLang="en-US" sz="1983"/>
              <a:t>Bus record</a:t>
            </a:r>
          </a:p>
          <a:p>
            <a:pPr lvl="1" eaLnBrk="1" hangingPunct="1">
              <a:lnSpc>
                <a:spcPct val="90000"/>
              </a:lnSpc>
            </a:pPr>
            <a:r>
              <a:rPr lang="en-US" altLang="en-US" sz="1983"/>
              <a:t>Parts record</a:t>
            </a:r>
          </a:p>
          <a:p>
            <a:pPr lvl="1" eaLnBrk="1" hangingPunct="1">
              <a:lnSpc>
                <a:spcPct val="90000"/>
              </a:lnSpc>
            </a:pPr>
            <a:r>
              <a:rPr lang="en-US" altLang="en-US" sz="1983"/>
              <a:t>Employee timecard</a:t>
            </a:r>
          </a:p>
          <a:p>
            <a:pPr lvl="1" eaLnBrk="1" hangingPunct="1">
              <a:lnSpc>
                <a:spcPct val="90000"/>
              </a:lnSpc>
            </a:pPr>
            <a:r>
              <a:rPr lang="en-US" altLang="en-US" sz="1983"/>
              <a:t>Invoices</a:t>
            </a:r>
            <a:endParaRPr lang="en-US" altLang="en-US" sz="2975"/>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1" name="Group 2">
            <a:extLst>
              <a:ext uri="{FF2B5EF4-FFF2-40B4-BE49-F238E27FC236}">
                <a16:creationId xmlns:a16="http://schemas.microsoft.com/office/drawing/2014/main" id="{5B6E2B7D-F95A-9CA1-E288-D9C1F19240AC}"/>
              </a:ext>
            </a:extLst>
          </p:cNvPr>
          <p:cNvGrpSpPr>
            <a:grpSpLocks/>
          </p:cNvGrpSpPr>
          <p:nvPr/>
        </p:nvGrpSpPr>
        <p:grpSpPr bwMode="auto">
          <a:xfrm>
            <a:off x="3267924" y="3365743"/>
            <a:ext cx="755650" cy="755650"/>
            <a:chOff x="3012" y="2568"/>
            <a:chExt cx="887" cy="878"/>
          </a:xfrm>
        </p:grpSpPr>
        <p:grpSp>
          <p:nvGrpSpPr>
            <p:cNvPr id="20536" name="Group 3">
              <a:extLst>
                <a:ext uri="{FF2B5EF4-FFF2-40B4-BE49-F238E27FC236}">
                  <a16:creationId xmlns:a16="http://schemas.microsoft.com/office/drawing/2014/main" id="{92EFCEF6-51A2-3C43-CF7C-9AA4E673E7C5}"/>
                </a:ext>
              </a:extLst>
            </p:cNvPr>
            <p:cNvGrpSpPr>
              <a:grpSpLocks/>
            </p:cNvGrpSpPr>
            <p:nvPr/>
          </p:nvGrpSpPr>
          <p:grpSpPr bwMode="auto">
            <a:xfrm>
              <a:off x="3012" y="2568"/>
              <a:ext cx="887" cy="878"/>
              <a:chOff x="3012" y="2568"/>
              <a:chExt cx="887" cy="878"/>
            </a:xfrm>
          </p:grpSpPr>
          <p:sp>
            <p:nvSpPr>
              <p:cNvPr id="20538" name="Rectangle 4">
                <a:extLst>
                  <a:ext uri="{FF2B5EF4-FFF2-40B4-BE49-F238E27FC236}">
                    <a16:creationId xmlns:a16="http://schemas.microsoft.com/office/drawing/2014/main" id="{6BF2E8DC-8EC8-1A85-9665-A579CBD69607}"/>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39" name="Rectangle 5">
                <a:extLst>
                  <a:ext uri="{FF2B5EF4-FFF2-40B4-BE49-F238E27FC236}">
                    <a16:creationId xmlns:a16="http://schemas.microsoft.com/office/drawing/2014/main" id="{89D70125-9F61-DD9E-ECAD-429FEA466034}"/>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37" name="Text Box 6">
              <a:extLst>
                <a:ext uri="{FF2B5EF4-FFF2-40B4-BE49-F238E27FC236}">
                  <a16:creationId xmlns:a16="http://schemas.microsoft.com/office/drawing/2014/main" id="{EA9A18D0-BFD3-5EEC-C5AD-41C9D74A6CB0}"/>
                </a:ext>
              </a:extLst>
            </p:cNvPr>
            <p:cNvSpPr txBox="1">
              <a:spLocks noChangeArrowheads="1"/>
            </p:cNvSpPr>
            <p:nvPr/>
          </p:nvSpPr>
          <p:spPr bwMode="auto">
            <a:xfrm>
              <a:off x="3150" y="2820"/>
              <a:ext cx="638"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Bus</a:t>
              </a:r>
            </a:p>
          </p:txBody>
        </p:sp>
      </p:grpSp>
      <p:grpSp>
        <p:nvGrpSpPr>
          <p:cNvPr id="20482" name="Group 7">
            <a:extLst>
              <a:ext uri="{FF2B5EF4-FFF2-40B4-BE49-F238E27FC236}">
                <a16:creationId xmlns:a16="http://schemas.microsoft.com/office/drawing/2014/main" id="{8694F775-1A64-31B8-E11F-72206911F64B}"/>
              </a:ext>
            </a:extLst>
          </p:cNvPr>
          <p:cNvGrpSpPr>
            <a:grpSpLocks/>
          </p:cNvGrpSpPr>
          <p:nvPr/>
        </p:nvGrpSpPr>
        <p:grpSpPr bwMode="auto">
          <a:xfrm>
            <a:off x="856486" y="6118093"/>
            <a:ext cx="1095635" cy="928820"/>
            <a:chOff x="2967" y="2568"/>
            <a:chExt cx="1012" cy="878"/>
          </a:xfrm>
        </p:grpSpPr>
        <p:grpSp>
          <p:nvGrpSpPr>
            <p:cNvPr id="20532" name="Group 8">
              <a:extLst>
                <a:ext uri="{FF2B5EF4-FFF2-40B4-BE49-F238E27FC236}">
                  <a16:creationId xmlns:a16="http://schemas.microsoft.com/office/drawing/2014/main" id="{710D828F-3CB5-E1D4-B748-A661C69505E5}"/>
                </a:ext>
              </a:extLst>
            </p:cNvPr>
            <p:cNvGrpSpPr>
              <a:grpSpLocks/>
            </p:cNvGrpSpPr>
            <p:nvPr/>
          </p:nvGrpSpPr>
          <p:grpSpPr bwMode="auto">
            <a:xfrm>
              <a:off x="3012" y="2568"/>
              <a:ext cx="887" cy="878"/>
              <a:chOff x="3012" y="2568"/>
              <a:chExt cx="887" cy="878"/>
            </a:xfrm>
          </p:grpSpPr>
          <p:sp>
            <p:nvSpPr>
              <p:cNvPr id="20534" name="Rectangle 9">
                <a:extLst>
                  <a:ext uri="{FF2B5EF4-FFF2-40B4-BE49-F238E27FC236}">
                    <a16:creationId xmlns:a16="http://schemas.microsoft.com/office/drawing/2014/main" id="{8B6D4EEA-3E1D-2FE8-1F89-6C506B72E798}"/>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35" name="Rectangle 10">
                <a:extLst>
                  <a:ext uri="{FF2B5EF4-FFF2-40B4-BE49-F238E27FC236}">
                    <a16:creationId xmlns:a16="http://schemas.microsoft.com/office/drawing/2014/main" id="{8E2B4B33-D892-16D5-32C8-37BEE90619AD}"/>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33" name="Text Box 11">
              <a:extLst>
                <a:ext uri="{FF2B5EF4-FFF2-40B4-BE49-F238E27FC236}">
                  <a16:creationId xmlns:a16="http://schemas.microsoft.com/office/drawing/2014/main" id="{416F6ECA-5B3F-34C1-11D9-D1AB09A64976}"/>
                </a:ext>
              </a:extLst>
            </p:cNvPr>
            <p:cNvSpPr txBox="1">
              <a:spLocks noChangeArrowheads="1"/>
            </p:cNvSpPr>
            <p:nvPr/>
          </p:nvSpPr>
          <p:spPr bwMode="auto">
            <a:xfrm>
              <a:off x="2967" y="2860"/>
              <a:ext cx="101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Mechanic</a:t>
              </a:r>
            </a:p>
          </p:txBody>
        </p:sp>
      </p:grpSp>
      <p:grpSp>
        <p:nvGrpSpPr>
          <p:cNvPr id="20483" name="Group 12">
            <a:extLst>
              <a:ext uri="{FF2B5EF4-FFF2-40B4-BE49-F238E27FC236}">
                <a16:creationId xmlns:a16="http://schemas.microsoft.com/office/drawing/2014/main" id="{07A173F5-1B9D-62A9-AD63-91D7E95334A8}"/>
              </a:ext>
            </a:extLst>
          </p:cNvPr>
          <p:cNvGrpSpPr>
            <a:grpSpLocks/>
          </p:cNvGrpSpPr>
          <p:nvPr/>
        </p:nvGrpSpPr>
        <p:grpSpPr bwMode="auto">
          <a:xfrm>
            <a:off x="1036802" y="4576620"/>
            <a:ext cx="812728" cy="755650"/>
            <a:chOff x="2994" y="2568"/>
            <a:chExt cx="954" cy="878"/>
          </a:xfrm>
        </p:grpSpPr>
        <p:grpSp>
          <p:nvGrpSpPr>
            <p:cNvPr id="20528" name="Group 13">
              <a:extLst>
                <a:ext uri="{FF2B5EF4-FFF2-40B4-BE49-F238E27FC236}">
                  <a16:creationId xmlns:a16="http://schemas.microsoft.com/office/drawing/2014/main" id="{2CCB2C20-46F0-46C6-3AA6-9EB146C64A07}"/>
                </a:ext>
              </a:extLst>
            </p:cNvPr>
            <p:cNvGrpSpPr>
              <a:grpSpLocks/>
            </p:cNvGrpSpPr>
            <p:nvPr/>
          </p:nvGrpSpPr>
          <p:grpSpPr bwMode="auto">
            <a:xfrm>
              <a:off x="3012" y="2568"/>
              <a:ext cx="887" cy="878"/>
              <a:chOff x="3012" y="2568"/>
              <a:chExt cx="887" cy="878"/>
            </a:xfrm>
          </p:grpSpPr>
          <p:sp>
            <p:nvSpPr>
              <p:cNvPr id="20530" name="Rectangle 14">
                <a:extLst>
                  <a:ext uri="{FF2B5EF4-FFF2-40B4-BE49-F238E27FC236}">
                    <a16:creationId xmlns:a16="http://schemas.microsoft.com/office/drawing/2014/main" id="{4F2EDB91-8C3C-56B5-CB8F-DE73B7FEDDD2}"/>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31" name="Rectangle 15">
                <a:extLst>
                  <a:ext uri="{FF2B5EF4-FFF2-40B4-BE49-F238E27FC236}">
                    <a16:creationId xmlns:a16="http://schemas.microsoft.com/office/drawing/2014/main" id="{15AFDB95-BC56-A359-9EE8-C52BD62DA67F}"/>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29" name="Text Box 16">
              <a:extLst>
                <a:ext uri="{FF2B5EF4-FFF2-40B4-BE49-F238E27FC236}">
                  <a16:creationId xmlns:a16="http://schemas.microsoft.com/office/drawing/2014/main" id="{43BF11FB-7216-B873-79E4-9535DA5AC803}"/>
                </a:ext>
              </a:extLst>
            </p:cNvPr>
            <p:cNvSpPr txBox="1">
              <a:spLocks noChangeArrowheads="1"/>
            </p:cNvSpPr>
            <p:nvPr/>
          </p:nvSpPr>
          <p:spPr bwMode="auto">
            <a:xfrm>
              <a:off x="2994" y="2820"/>
              <a:ext cx="954"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Helper</a:t>
              </a:r>
            </a:p>
          </p:txBody>
        </p:sp>
      </p:grpSp>
      <p:grpSp>
        <p:nvGrpSpPr>
          <p:cNvPr id="20484" name="Group 17">
            <a:extLst>
              <a:ext uri="{FF2B5EF4-FFF2-40B4-BE49-F238E27FC236}">
                <a16:creationId xmlns:a16="http://schemas.microsoft.com/office/drawing/2014/main" id="{796ACEE9-7F36-5115-4C24-B62D3C8472EE}"/>
              </a:ext>
            </a:extLst>
          </p:cNvPr>
          <p:cNvGrpSpPr>
            <a:grpSpLocks/>
          </p:cNvGrpSpPr>
          <p:nvPr/>
        </p:nvGrpSpPr>
        <p:grpSpPr bwMode="auto">
          <a:xfrm>
            <a:off x="3152478" y="4642214"/>
            <a:ext cx="994414" cy="1294838"/>
            <a:chOff x="2736" y="2736"/>
            <a:chExt cx="758" cy="987"/>
          </a:xfrm>
        </p:grpSpPr>
        <p:grpSp>
          <p:nvGrpSpPr>
            <p:cNvPr id="20521" name="Group 18">
              <a:extLst>
                <a:ext uri="{FF2B5EF4-FFF2-40B4-BE49-F238E27FC236}">
                  <a16:creationId xmlns:a16="http://schemas.microsoft.com/office/drawing/2014/main" id="{6D7CD800-1361-38CE-CD8C-54CD5DA9B07E}"/>
                </a:ext>
              </a:extLst>
            </p:cNvPr>
            <p:cNvGrpSpPr>
              <a:grpSpLocks/>
            </p:cNvGrpSpPr>
            <p:nvPr/>
          </p:nvGrpSpPr>
          <p:grpSpPr bwMode="auto">
            <a:xfrm>
              <a:off x="2784" y="2736"/>
              <a:ext cx="624" cy="864"/>
              <a:chOff x="1044" y="1476"/>
              <a:chExt cx="888" cy="1128"/>
            </a:xfrm>
          </p:grpSpPr>
          <p:grpSp>
            <p:nvGrpSpPr>
              <p:cNvPr id="20523" name="Group 19">
                <a:extLst>
                  <a:ext uri="{FF2B5EF4-FFF2-40B4-BE49-F238E27FC236}">
                    <a16:creationId xmlns:a16="http://schemas.microsoft.com/office/drawing/2014/main" id="{24151F82-8F2C-7C19-E0D6-76EE9BAD8776}"/>
                  </a:ext>
                </a:extLst>
              </p:cNvPr>
              <p:cNvGrpSpPr>
                <a:grpSpLocks/>
              </p:cNvGrpSpPr>
              <p:nvPr/>
            </p:nvGrpSpPr>
            <p:grpSpPr bwMode="auto">
              <a:xfrm>
                <a:off x="1044" y="1476"/>
                <a:ext cx="888" cy="1128"/>
                <a:chOff x="1044" y="1476"/>
                <a:chExt cx="888" cy="1128"/>
              </a:xfrm>
            </p:grpSpPr>
            <p:sp>
              <p:nvSpPr>
                <p:cNvPr id="20526" name="AutoShape 20">
                  <a:extLst>
                    <a:ext uri="{FF2B5EF4-FFF2-40B4-BE49-F238E27FC236}">
                      <a16:creationId xmlns:a16="http://schemas.microsoft.com/office/drawing/2014/main" id="{6750E3AB-F6E5-5BEC-4788-1B7E8059D5FE}"/>
                    </a:ext>
                  </a:extLst>
                </p:cNvPr>
                <p:cNvSpPr>
                  <a:spLocks noChangeArrowheads="1"/>
                </p:cNvSpPr>
                <p:nvPr/>
              </p:nvSpPr>
              <p:spPr bwMode="auto">
                <a:xfrm>
                  <a:off x="1044" y="1476"/>
                  <a:ext cx="888" cy="112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27" name="Line 21">
                  <a:extLst>
                    <a:ext uri="{FF2B5EF4-FFF2-40B4-BE49-F238E27FC236}">
                      <a16:creationId xmlns:a16="http://schemas.microsoft.com/office/drawing/2014/main" id="{CE254511-16EE-A30A-56CC-0648F6EFF289}"/>
                    </a:ext>
                  </a:extLst>
                </p:cNvPr>
                <p:cNvSpPr>
                  <a:spLocks noChangeShapeType="1"/>
                </p:cNvSpPr>
                <p:nvPr/>
              </p:nvSpPr>
              <p:spPr bwMode="auto">
                <a:xfrm flipV="1">
                  <a:off x="1057" y="1785"/>
                  <a:ext cx="8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20524" name="Text Box 22">
                <a:extLst>
                  <a:ext uri="{FF2B5EF4-FFF2-40B4-BE49-F238E27FC236}">
                    <a16:creationId xmlns:a16="http://schemas.microsoft.com/office/drawing/2014/main" id="{846B5D6D-29C5-AD94-54CC-42BB7D07CF08}"/>
                  </a:ext>
                </a:extLst>
              </p:cNvPr>
              <p:cNvSpPr txBox="1">
                <a:spLocks noChangeArrowheads="1"/>
              </p:cNvSpPr>
              <p:nvPr/>
            </p:nvSpPr>
            <p:spPr bwMode="auto">
              <a:xfrm>
                <a:off x="1203" y="1503"/>
                <a:ext cx="561"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653">
                  <a:latin typeface="Times New Roman" panose="02020603050405020304" pitchFamily="18" charset="0"/>
                </a:endParaRPr>
              </a:p>
            </p:txBody>
          </p:sp>
          <p:sp>
            <p:nvSpPr>
              <p:cNvPr id="20525" name="Text Box 23">
                <a:extLst>
                  <a:ext uri="{FF2B5EF4-FFF2-40B4-BE49-F238E27FC236}">
                    <a16:creationId xmlns:a16="http://schemas.microsoft.com/office/drawing/2014/main" id="{B0AAF37F-4995-3BB8-CE1E-A6ECD5B2F06E}"/>
                  </a:ext>
                </a:extLst>
              </p:cNvPr>
              <p:cNvSpPr txBox="1">
                <a:spLocks noChangeArrowheads="1"/>
              </p:cNvSpPr>
              <p:nvPr/>
            </p:nvSpPr>
            <p:spPr bwMode="auto">
              <a:xfrm>
                <a:off x="1047" y="2017"/>
                <a:ext cx="844"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653">
                  <a:latin typeface="Times New Roman" panose="02020603050405020304" pitchFamily="18" charset="0"/>
                </a:endParaRPr>
              </a:p>
            </p:txBody>
          </p:sp>
        </p:grpSp>
        <p:sp>
          <p:nvSpPr>
            <p:cNvPr id="20522" name="Text Box 24">
              <a:extLst>
                <a:ext uri="{FF2B5EF4-FFF2-40B4-BE49-F238E27FC236}">
                  <a16:creationId xmlns:a16="http://schemas.microsoft.com/office/drawing/2014/main" id="{BDD05BC8-512A-5B7B-8EEC-F41E6FC9C93C}"/>
                </a:ext>
              </a:extLst>
            </p:cNvPr>
            <p:cNvSpPr txBox="1">
              <a:spLocks noChangeArrowheads="1"/>
            </p:cNvSpPr>
            <p:nvPr/>
          </p:nvSpPr>
          <p:spPr bwMode="auto">
            <a:xfrm>
              <a:off x="2736" y="2808"/>
              <a:ext cx="758" cy="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Bus Repair Process</a:t>
              </a:r>
            </a:p>
            <a:p>
              <a:pPr algn="ctr"/>
              <a:r>
                <a:rPr lang="en-US" altLang="en-US">
                  <a:latin typeface="Times New Roman" panose="02020603050405020304" pitchFamily="18" charset="0"/>
                </a:rPr>
                <a:t>System</a:t>
              </a:r>
            </a:p>
          </p:txBody>
        </p:sp>
      </p:grpSp>
      <p:grpSp>
        <p:nvGrpSpPr>
          <p:cNvPr id="20485" name="Group 25">
            <a:extLst>
              <a:ext uri="{FF2B5EF4-FFF2-40B4-BE49-F238E27FC236}">
                <a16:creationId xmlns:a16="http://schemas.microsoft.com/office/drawing/2014/main" id="{20375312-7A37-556D-5097-67DBB13F92E5}"/>
              </a:ext>
            </a:extLst>
          </p:cNvPr>
          <p:cNvGrpSpPr>
            <a:grpSpLocks/>
          </p:cNvGrpSpPr>
          <p:nvPr/>
        </p:nvGrpSpPr>
        <p:grpSpPr bwMode="auto">
          <a:xfrm>
            <a:off x="5686120" y="4378524"/>
            <a:ext cx="1184939" cy="842235"/>
            <a:chOff x="2976" y="2568"/>
            <a:chExt cx="994" cy="878"/>
          </a:xfrm>
        </p:grpSpPr>
        <p:grpSp>
          <p:nvGrpSpPr>
            <p:cNvPr id="20517" name="Group 26">
              <a:extLst>
                <a:ext uri="{FF2B5EF4-FFF2-40B4-BE49-F238E27FC236}">
                  <a16:creationId xmlns:a16="http://schemas.microsoft.com/office/drawing/2014/main" id="{73399378-6E87-5D00-4580-FCC4F7CB39EC}"/>
                </a:ext>
              </a:extLst>
            </p:cNvPr>
            <p:cNvGrpSpPr>
              <a:grpSpLocks/>
            </p:cNvGrpSpPr>
            <p:nvPr/>
          </p:nvGrpSpPr>
          <p:grpSpPr bwMode="auto">
            <a:xfrm>
              <a:off x="3012" y="2568"/>
              <a:ext cx="887" cy="878"/>
              <a:chOff x="3012" y="2568"/>
              <a:chExt cx="887" cy="878"/>
            </a:xfrm>
          </p:grpSpPr>
          <p:sp>
            <p:nvSpPr>
              <p:cNvPr id="20519" name="Rectangle 27">
                <a:extLst>
                  <a:ext uri="{FF2B5EF4-FFF2-40B4-BE49-F238E27FC236}">
                    <a16:creationId xmlns:a16="http://schemas.microsoft.com/office/drawing/2014/main" id="{1087A734-C80F-C8EB-5D06-4F3280CE427F}"/>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20" name="Rectangle 28">
                <a:extLst>
                  <a:ext uri="{FF2B5EF4-FFF2-40B4-BE49-F238E27FC236}">
                    <a16:creationId xmlns:a16="http://schemas.microsoft.com/office/drawing/2014/main" id="{43C3D809-67C3-91C2-7D75-C5E09D38283A}"/>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18" name="Text Box 29">
              <a:extLst>
                <a:ext uri="{FF2B5EF4-FFF2-40B4-BE49-F238E27FC236}">
                  <a16:creationId xmlns:a16="http://schemas.microsoft.com/office/drawing/2014/main" id="{88F65A40-DC50-07A1-D9A1-96D5651A2EF0}"/>
                </a:ext>
              </a:extLst>
            </p:cNvPr>
            <p:cNvSpPr txBox="1">
              <a:spLocks noChangeArrowheads="1"/>
            </p:cNvSpPr>
            <p:nvPr/>
          </p:nvSpPr>
          <p:spPr bwMode="auto">
            <a:xfrm>
              <a:off x="2976" y="2841"/>
              <a:ext cx="99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Supervisor</a:t>
              </a:r>
            </a:p>
          </p:txBody>
        </p:sp>
      </p:grpSp>
      <p:grpSp>
        <p:nvGrpSpPr>
          <p:cNvPr id="20486" name="Group 30">
            <a:extLst>
              <a:ext uri="{FF2B5EF4-FFF2-40B4-BE49-F238E27FC236}">
                <a16:creationId xmlns:a16="http://schemas.microsoft.com/office/drawing/2014/main" id="{D91E85E3-56D8-49C3-3149-9B7E761F845A}"/>
              </a:ext>
            </a:extLst>
          </p:cNvPr>
          <p:cNvGrpSpPr>
            <a:grpSpLocks/>
          </p:cNvGrpSpPr>
          <p:nvPr/>
        </p:nvGrpSpPr>
        <p:grpSpPr bwMode="auto">
          <a:xfrm>
            <a:off x="4852690" y="6646786"/>
            <a:ext cx="1255481" cy="840923"/>
            <a:chOff x="2949" y="2568"/>
            <a:chExt cx="1047" cy="878"/>
          </a:xfrm>
        </p:grpSpPr>
        <p:grpSp>
          <p:nvGrpSpPr>
            <p:cNvPr id="20513" name="Group 31">
              <a:extLst>
                <a:ext uri="{FF2B5EF4-FFF2-40B4-BE49-F238E27FC236}">
                  <a16:creationId xmlns:a16="http://schemas.microsoft.com/office/drawing/2014/main" id="{00688E02-57C1-0025-4A1D-FD0961B3487E}"/>
                </a:ext>
              </a:extLst>
            </p:cNvPr>
            <p:cNvGrpSpPr>
              <a:grpSpLocks/>
            </p:cNvGrpSpPr>
            <p:nvPr/>
          </p:nvGrpSpPr>
          <p:grpSpPr bwMode="auto">
            <a:xfrm>
              <a:off x="3012" y="2568"/>
              <a:ext cx="887" cy="878"/>
              <a:chOff x="3012" y="2568"/>
              <a:chExt cx="887" cy="878"/>
            </a:xfrm>
          </p:grpSpPr>
          <p:sp>
            <p:nvSpPr>
              <p:cNvPr id="20515" name="Rectangle 32">
                <a:extLst>
                  <a:ext uri="{FF2B5EF4-FFF2-40B4-BE49-F238E27FC236}">
                    <a16:creationId xmlns:a16="http://schemas.microsoft.com/office/drawing/2014/main" id="{99042077-C4C1-9346-98B3-4FD168ACF706}"/>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16" name="Rectangle 33">
                <a:extLst>
                  <a:ext uri="{FF2B5EF4-FFF2-40B4-BE49-F238E27FC236}">
                    <a16:creationId xmlns:a16="http://schemas.microsoft.com/office/drawing/2014/main" id="{6180969D-2EF5-95FF-711A-1389AD263097}"/>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14" name="Text Box 34">
              <a:extLst>
                <a:ext uri="{FF2B5EF4-FFF2-40B4-BE49-F238E27FC236}">
                  <a16:creationId xmlns:a16="http://schemas.microsoft.com/office/drawing/2014/main" id="{9F88E82C-94DE-D5B1-E418-6415411B486A}"/>
                </a:ext>
              </a:extLst>
            </p:cNvPr>
            <p:cNvSpPr txBox="1">
              <a:spLocks noChangeArrowheads="1"/>
            </p:cNvSpPr>
            <p:nvPr/>
          </p:nvSpPr>
          <p:spPr bwMode="auto">
            <a:xfrm>
              <a:off x="2949" y="2842"/>
              <a:ext cx="1047"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Accounting</a:t>
              </a:r>
            </a:p>
          </p:txBody>
        </p:sp>
      </p:grpSp>
      <p:sp>
        <p:nvSpPr>
          <p:cNvPr id="20487" name="Line 35">
            <a:extLst>
              <a:ext uri="{FF2B5EF4-FFF2-40B4-BE49-F238E27FC236}">
                <a16:creationId xmlns:a16="http://schemas.microsoft.com/office/drawing/2014/main" id="{B5183812-E9CF-70B2-5C82-1217DF7FFA46}"/>
              </a:ext>
            </a:extLst>
          </p:cNvPr>
          <p:cNvSpPr>
            <a:spLocks noChangeShapeType="1"/>
          </p:cNvSpPr>
          <p:nvPr/>
        </p:nvSpPr>
        <p:spPr bwMode="auto">
          <a:xfrm>
            <a:off x="1807788" y="4987242"/>
            <a:ext cx="1418156" cy="329285"/>
          </a:xfrm>
          <a:prstGeom prst="line">
            <a:avLst/>
          </a:prstGeom>
          <a:noFill/>
          <a:ln w="222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88" name="Line 36">
            <a:extLst>
              <a:ext uri="{FF2B5EF4-FFF2-40B4-BE49-F238E27FC236}">
                <a16:creationId xmlns:a16="http://schemas.microsoft.com/office/drawing/2014/main" id="{2A3EE22D-346C-2C45-D7B3-0ACEF3167FBC}"/>
              </a:ext>
            </a:extLst>
          </p:cNvPr>
          <p:cNvSpPr>
            <a:spLocks noChangeShapeType="1"/>
          </p:cNvSpPr>
          <p:nvPr/>
        </p:nvSpPr>
        <p:spPr bwMode="auto">
          <a:xfrm flipV="1">
            <a:off x="1861576" y="5389993"/>
            <a:ext cx="1353873" cy="1162337"/>
          </a:xfrm>
          <a:prstGeom prst="line">
            <a:avLst/>
          </a:prstGeom>
          <a:noFill/>
          <a:ln w="222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89" name="Line 37">
            <a:extLst>
              <a:ext uri="{FF2B5EF4-FFF2-40B4-BE49-F238E27FC236}">
                <a16:creationId xmlns:a16="http://schemas.microsoft.com/office/drawing/2014/main" id="{8C8D28A4-AFDA-3A00-5BB5-B4BCDC4A0188}"/>
              </a:ext>
            </a:extLst>
          </p:cNvPr>
          <p:cNvSpPr>
            <a:spLocks noChangeShapeType="1"/>
          </p:cNvSpPr>
          <p:nvPr/>
        </p:nvSpPr>
        <p:spPr bwMode="auto">
          <a:xfrm flipV="1">
            <a:off x="4034069" y="5090882"/>
            <a:ext cx="507702" cy="1311"/>
          </a:xfrm>
          <a:prstGeom prst="line">
            <a:avLst/>
          </a:prstGeom>
          <a:noFill/>
          <a:ln w="2222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0" name="Line 38">
            <a:extLst>
              <a:ext uri="{FF2B5EF4-FFF2-40B4-BE49-F238E27FC236}">
                <a16:creationId xmlns:a16="http://schemas.microsoft.com/office/drawing/2014/main" id="{0041F46E-6F22-8CEF-7A12-3287B92A21C9}"/>
              </a:ext>
            </a:extLst>
          </p:cNvPr>
          <p:cNvSpPr>
            <a:spLocks noChangeShapeType="1"/>
          </p:cNvSpPr>
          <p:nvPr/>
        </p:nvSpPr>
        <p:spPr bwMode="auto">
          <a:xfrm>
            <a:off x="4056371" y="5337518"/>
            <a:ext cx="838300" cy="1750064"/>
          </a:xfrm>
          <a:prstGeom prst="line">
            <a:avLst/>
          </a:prstGeom>
          <a:noFill/>
          <a:ln w="222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1" name="Line 39">
            <a:extLst>
              <a:ext uri="{FF2B5EF4-FFF2-40B4-BE49-F238E27FC236}">
                <a16:creationId xmlns:a16="http://schemas.microsoft.com/office/drawing/2014/main" id="{E4E26B81-733B-31FE-5CAE-BFAFAEE05393}"/>
              </a:ext>
            </a:extLst>
          </p:cNvPr>
          <p:cNvSpPr>
            <a:spLocks noChangeShapeType="1"/>
          </p:cNvSpPr>
          <p:nvPr/>
        </p:nvSpPr>
        <p:spPr bwMode="auto">
          <a:xfrm flipV="1">
            <a:off x="4055060" y="4786523"/>
            <a:ext cx="1671351" cy="531316"/>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2" name="Line 40">
            <a:extLst>
              <a:ext uri="{FF2B5EF4-FFF2-40B4-BE49-F238E27FC236}">
                <a16:creationId xmlns:a16="http://schemas.microsoft.com/office/drawing/2014/main" id="{7AA19B6F-31DE-7DF3-DD51-DD75E7576743}"/>
              </a:ext>
            </a:extLst>
          </p:cNvPr>
          <p:cNvSpPr>
            <a:spLocks noChangeShapeType="1"/>
          </p:cNvSpPr>
          <p:nvPr/>
        </p:nvSpPr>
        <p:spPr bwMode="auto">
          <a:xfrm>
            <a:off x="4056371" y="5327022"/>
            <a:ext cx="1399790" cy="629708"/>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3" name="Rectangle 41">
            <a:extLst>
              <a:ext uri="{FF2B5EF4-FFF2-40B4-BE49-F238E27FC236}">
                <a16:creationId xmlns:a16="http://schemas.microsoft.com/office/drawing/2014/main" id="{86B5E21E-0203-7D42-EC2C-6134660EE437}"/>
              </a:ext>
            </a:extLst>
          </p:cNvPr>
          <p:cNvSpPr>
            <a:spLocks noChangeArrowheads="1"/>
          </p:cNvSpPr>
          <p:nvPr/>
        </p:nvSpPr>
        <p:spPr bwMode="auto">
          <a:xfrm>
            <a:off x="566738" y="2701925"/>
            <a:ext cx="6423025" cy="50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975" i="1">
                <a:solidFill>
                  <a:schemeClr val="tx2"/>
                </a:solidFill>
              </a:rPr>
              <a:t>Bus Garage Context Diagram</a:t>
            </a:r>
            <a:endParaRPr lang="en-US" altLang="en-US" sz="3636">
              <a:solidFill>
                <a:schemeClr val="tx2"/>
              </a:solidFill>
            </a:endParaRPr>
          </a:p>
        </p:txBody>
      </p:sp>
      <p:sp>
        <p:nvSpPr>
          <p:cNvPr id="20494" name="Text Box 42">
            <a:extLst>
              <a:ext uri="{FF2B5EF4-FFF2-40B4-BE49-F238E27FC236}">
                <a16:creationId xmlns:a16="http://schemas.microsoft.com/office/drawing/2014/main" id="{72184803-CD16-BA33-799C-D7FF1DBE0C87}"/>
              </a:ext>
            </a:extLst>
          </p:cNvPr>
          <p:cNvSpPr txBox="1">
            <a:spLocks noChangeArrowheads="1"/>
          </p:cNvSpPr>
          <p:nvPr/>
        </p:nvSpPr>
        <p:spPr bwMode="auto">
          <a:xfrm>
            <a:off x="2144944" y="4067605"/>
            <a:ext cx="1090182" cy="62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Mechanical problem </a:t>
            </a:r>
          </a:p>
          <a:p>
            <a:r>
              <a:rPr lang="en-US" altLang="en-US" sz="1157">
                <a:latin typeface="Times New Roman" panose="02020603050405020304" pitchFamily="18" charset="0"/>
              </a:rPr>
              <a:t>to be repaired</a:t>
            </a:r>
          </a:p>
        </p:txBody>
      </p:sp>
      <p:sp>
        <p:nvSpPr>
          <p:cNvPr id="20495" name="Text Box 43">
            <a:extLst>
              <a:ext uri="{FF2B5EF4-FFF2-40B4-BE49-F238E27FC236}">
                <a16:creationId xmlns:a16="http://schemas.microsoft.com/office/drawing/2014/main" id="{5AC8BA92-4039-002F-95AE-C04E8D0A10DF}"/>
              </a:ext>
            </a:extLst>
          </p:cNvPr>
          <p:cNvSpPr txBox="1">
            <a:spLocks noChangeArrowheads="1"/>
          </p:cNvSpPr>
          <p:nvPr/>
        </p:nvSpPr>
        <p:spPr bwMode="auto">
          <a:xfrm>
            <a:off x="2120018" y="4875732"/>
            <a:ext cx="538930" cy="2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Labor</a:t>
            </a:r>
          </a:p>
        </p:txBody>
      </p:sp>
      <p:sp>
        <p:nvSpPr>
          <p:cNvPr id="20496" name="Text Box 44">
            <a:extLst>
              <a:ext uri="{FF2B5EF4-FFF2-40B4-BE49-F238E27FC236}">
                <a16:creationId xmlns:a16="http://schemas.microsoft.com/office/drawing/2014/main" id="{036B2759-3E68-793F-1B2F-C3B12ED13E37}"/>
              </a:ext>
            </a:extLst>
          </p:cNvPr>
          <p:cNvSpPr txBox="1">
            <a:spLocks noChangeArrowheads="1"/>
          </p:cNvSpPr>
          <p:nvPr/>
        </p:nvSpPr>
        <p:spPr bwMode="auto">
          <a:xfrm>
            <a:off x="2092469" y="5818982"/>
            <a:ext cx="538930" cy="2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Labor</a:t>
            </a:r>
          </a:p>
        </p:txBody>
      </p:sp>
      <p:sp>
        <p:nvSpPr>
          <p:cNvPr id="20497" name="Text Box 45">
            <a:extLst>
              <a:ext uri="{FF2B5EF4-FFF2-40B4-BE49-F238E27FC236}">
                <a16:creationId xmlns:a16="http://schemas.microsoft.com/office/drawing/2014/main" id="{CFEA0079-22D6-903F-2D13-811D0371FE66}"/>
              </a:ext>
            </a:extLst>
          </p:cNvPr>
          <p:cNvSpPr txBox="1">
            <a:spLocks noChangeArrowheads="1"/>
          </p:cNvSpPr>
          <p:nvPr/>
        </p:nvSpPr>
        <p:spPr bwMode="auto">
          <a:xfrm>
            <a:off x="4102288" y="4041367"/>
            <a:ext cx="918325" cy="62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Fixed mechanical </a:t>
            </a:r>
          </a:p>
          <a:p>
            <a:r>
              <a:rPr lang="en-US" altLang="en-US" sz="1157">
                <a:latin typeface="Times New Roman" panose="02020603050405020304" pitchFamily="18" charset="0"/>
              </a:rPr>
              <a:t>problems</a:t>
            </a:r>
          </a:p>
        </p:txBody>
      </p:sp>
      <p:sp>
        <p:nvSpPr>
          <p:cNvPr id="20498" name="Line 46">
            <a:extLst>
              <a:ext uri="{FF2B5EF4-FFF2-40B4-BE49-F238E27FC236}">
                <a16:creationId xmlns:a16="http://schemas.microsoft.com/office/drawing/2014/main" id="{107450A6-8F38-E24C-5794-76550B9FD903}"/>
              </a:ext>
            </a:extLst>
          </p:cNvPr>
          <p:cNvSpPr>
            <a:spLocks noChangeShapeType="1"/>
          </p:cNvSpPr>
          <p:nvPr/>
        </p:nvSpPr>
        <p:spPr bwMode="auto">
          <a:xfrm flipH="1" flipV="1">
            <a:off x="4539148" y="3667478"/>
            <a:ext cx="1312" cy="143258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9" name="Line 47">
            <a:extLst>
              <a:ext uri="{FF2B5EF4-FFF2-40B4-BE49-F238E27FC236}">
                <a16:creationId xmlns:a16="http://schemas.microsoft.com/office/drawing/2014/main" id="{C5B215C7-1CF8-01D2-0B82-ABD401BCF1F5}"/>
              </a:ext>
            </a:extLst>
          </p:cNvPr>
          <p:cNvSpPr>
            <a:spLocks noChangeShapeType="1"/>
          </p:cNvSpPr>
          <p:nvPr/>
        </p:nvSpPr>
        <p:spPr bwMode="auto">
          <a:xfrm flipH="1">
            <a:off x="4010455" y="3666166"/>
            <a:ext cx="5405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0" name="Line 48">
            <a:extLst>
              <a:ext uri="{FF2B5EF4-FFF2-40B4-BE49-F238E27FC236}">
                <a16:creationId xmlns:a16="http://schemas.microsoft.com/office/drawing/2014/main" id="{802F9D19-7EE5-1BB1-A576-637B4AD83451}"/>
              </a:ext>
            </a:extLst>
          </p:cNvPr>
          <p:cNvSpPr>
            <a:spLocks noChangeShapeType="1"/>
          </p:cNvSpPr>
          <p:nvPr/>
        </p:nvSpPr>
        <p:spPr bwMode="auto">
          <a:xfrm flipH="1">
            <a:off x="2781212" y="3719953"/>
            <a:ext cx="474905"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1" name="Line 49">
            <a:extLst>
              <a:ext uri="{FF2B5EF4-FFF2-40B4-BE49-F238E27FC236}">
                <a16:creationId xmlns:a16="http://schemas.microsoft.com/office/drawing/2014/main" id="{69F326F7-A6DE-98E0-BA64-8EFD83CDB9DF}"/>
              </a:ext>
            </a:extLst>
          </p:cNvPr>
          <p:cNvSpPr>
            <a:spLocks noChangeShapeType="1"/>
          </p:cNvSpPr>
          <p:nvPr/>
        </p:nvSpPr>
        <p:spPr bwMode="auto">
          <a:xfrm>
            <a:off x="2770717" y="3719953"/>
            <a:ext cx="0" cy="136961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2" name="Line 50">
            <a:extLst>
              <a:ext uri="{FF2B5EF4-FFF2-40B4-BE49-F238E27FC236}">
                <a16:creationId xmlns:a16="http://schemas.microsoft.com/office/drawing/2014/main" id="{1843FC19-F645-5758-CA3F-0C16C58FBF40}"/>
              </a:ext>
            </a:extLst>
          </p:cNvPr>
          <p:cNvSpPr>
            <a:spLocks noChangeShapeType="1"/>
          </p:cNvSpPr>
          <p:nvPr/>
        </p:nvSpPr>
        <p:spPr bwMode="auto">
          <a:xfrm>
            <a:off x="2770717" y="5089569"/>
            <a:ext cx="431613"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nvGrpSpPr>
          <p:cNvPr id="20503" name="Group 51">
            <a:extLst>
              <a:ext uri="{FF2B5EF4-FFF2-40B4-BE49-F238E27FC236}">
                <a16:creationId xmlns:a16="http://schemas.microsoft.com/office/drawing/2014/main" id="{4F63C20D-A33D-D153-C868-C3F361561546}"/>
              </a:ext>
            </a:extLst>
          </p:cNvPr>
          <p:cNvGrpSpPr>
            <a:grpSpLocks/>
          </p:cNvGrpSpPr>
          <p:nvPr/>
        </p:nvGrpSpPr>
        <p:grpSpPr bwMode="auto">
          <a:xfrm>
            <a:off x="5347273" y="5484448"/>
            <a:ext cx="1453577" cy="1030733"/>
            <a:chOff x="4158" y="2191"/>
            <a:chExt cx="1061" cy="789"/>
          </a:xfrm>
        </p:grpSpPr>
        <p:grpSp>
          <p:nvGrpSpPr>
            <p:cNvPr id="20507" name="Group 52">
              <a:extLst>
                <a:ext uri="{FF2B5EF4-FFF2-40B4-BE49-F238E27FC236}">
                  <a16:creationId xmlns:a16="http://schemas.microsoft.com/office/drawing/2014/main" id="{FDFA251D-EE0F-9FE4-A57D-F606CC91BD5F}"/>
                </a:ext>
              </a:extLst>
            </p:cNvPr>
            <p:cNvGrpSpPr>
              <a:grpSpLocks/>
            </p:cNvGrpSpPr>
            <p:nvPr/>
          </p:nvGrpSpPr>
          <p:grpSpPr bwMode="auto">
            <a:xfrm>
              <a:off x="4258" y="2191"/>
              <a:ext cx="854" cy="714"/>
              <a:chOff x="3012" y="2568"/>
              <a:chExt cx="887" cy="878"/>
            </a:xfrm>
          </p:grpSpPr>
          <p:grpSp>
            <p:nvGrpSpPr>
              <p:cNvPr id="20509" name="Group 53">
                <a:extLst>
                  <a:ext uri="{FF2B5EF4-FFF2-40B4-BE49-F238E27FC236}">
                    <a16:creationId xmlns:a16="http://schemas.microsoft.com/office/drawing/2014/main" id="{1ECBB87A-196A-59A9-1412-78776DFB2EC0}"/>
                  </a:ext>
                </a:extLst>
              </p:cNvPr>
              <p:cNvGrpSpPr>
                <a:grpSpLocks/>
              </p:cNvGrpSpPr>
              <p:nvPr/>
            </p:nvGrpSpPr>
            <p:grpSpPr bwMode="auto">
              <a:xfrm>
                <a:off x="3012" y="2568"/>
                <a:ext cx="887" cy="878"/>
                <a:chOff x="3012" y="2568"/>
                <a:chExt cx="887" cy="878"/>
              </a:xfrm>
            </p:grpSpPr>
            <p:sp>
              <p:nvSpPr>
                <p:cNvPr id="20511" name="Rectangle 54">
                  <a:extLst>
                    <a:ext uri="{FF2B5EF4-FFF2-40B4-BE49-F238E27FC236}">
                      <a16:creationId xmlns:a16="http://schemas.microsoft.com/office/drawing/2014/main" id="{96056573-53AE-0856-D36D-8CEAB838173B}"/>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12" name="Rectangle 55">
                  <a:extLst>
                    <a:ext uri="{FF2B5EF4-FFF2-40B4-BE49-F238E27FC236}">
                      <a16:creationId xmlns:a16="http://schemas.microsoft.com/office/drawing/2014/main" id="{4EDFAD38-EAF7-4FCE-704A-CBC95A7AB4D6}"/>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10" name="Text Box 56">
                <a:extLst>
                  <a:ext uri="{FF2B5EF4-FFF2-40B4-BE49-F238E27FC236}">
                    <a16:creationId xmlns:a16="http://schemas.microsoft.com/office/drawing/2014/main" id="{6A3506EC-4281-58D6-8AF0-CF759FAC929C}"/>
                  </a:ext>
                </a:extLst>
              </p:cNvPr>
              <p:cNvSpPr txBox="1">
                <a:spLocks noChangeArrowheads="1"/>
              </p:cNvSpPr>
              <p:nvPr/>
            </p:nvSpPr>
            <p:spPr bwMode="auto">
              <a:xfrm>
                <a:off x="3402" y="2862"/>
                <a:ext cx="140"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latin typeface="Times New Roman" panose="02020603050405020304" pitchFamily="18" charset="0"/>
                </a:endParaRPr>
              </a:p>
            </p:txBody>
          </p:sp>
        </p:grpSp>
        <p:sp>
          <p:nvSpPr>
            <p:cNvPr id="20508" name="Text Box 57">
              <a:extLst>
                <a:ext uri="{FF2B5EF4-FFF2-40B4-BE49-F238E27FC236}">
                  <a16:creationId xmlns:a16="http://schemas.microsoft.com/office/drawing/2014/main" id="{608DA479-D8C4-20E0-68A5-021B4327E5E9}"/>
                </a:ext>
              </a:extLst>
            </p:cNvPr>
            <p:cNvSpPr txBox="1">
              <a:spLocks noChangeArrowheads="1"/>
            </p:cNvSpPr>
            <p:nvPr/>
          </p:nvSpPr>
          <p:spPr bwMode="auto">
            <a:xfrm>
              <a:off x="4158" y="2273"/>
              <a:ext cx="1061" cy="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Inventory Management System</a:t>
              </a:r>
            </a:p>
          </p:txBody>
        </p:sp>
      </p:grpSp>
      <p:sp>
        <p:nvSpPr>
          <p:cNvPr id="20504" name="Text Box 58">
            <a:extLst>
              <a:ext uri="{FF2B5EF4-FFF2-40B4-BE49-F238E27FC236}">
                <a16:creationId xmlns:a16="http://schemas.microsoft.com/office/drawing/2014/main" id="{18924FD8-7647-0602-040A-005D1C086851}"/>
              </a:ext>
            </a:extLst>
          </p:cNvPr>
          <p:cNvSpPr txBox="1">
            <a:spLocks noChangeArrowheads="1"/>
          </p:cNvSpPr>
          <p:nvPr/>
        </p:nvSpPr>
        <p:spPr bwMode="auto">
          <a:xfrm>
            <a:off x="4720189" y="4744542"/>
            <a:ext cx="938003" cy="49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22">
                <a:latin typeface="Times New Roman" panose="02020603050405020304" pitchFamily="18" charset="0"/>
              </a:rPr>
              <a:t>Repair summary</a:t>
            </a:r>
          </a:p>
        </p:txBody>
      </p:sp>
      <p:sp>
        <p:nvSpPr>
          <p:cNvPr id="20505" name="Text Box 59">
            <a:extLst>
              <a:ext uri="{FF2B5EF4-FFF2-40B4-BE49-F238E27FC236}">
                <a16:creationId xmlns:a16="http://schemas.microsoft.com/office/drawing/2014/main" id="{835CF4EF-394B-EBD2-07C2-CBE31D5C97D5}"/>
              </a:ext>
            </a:extLst>
          </p:cNvPr>
          <p:cNvSpPr txBox="1">
            <a:spLocks noChangeArrowheads="1"/>
          </p:cNvSpPr>
          <p:nvPr/>
        </p:nvSpPr>
        <p:spPr bwMode="auto">
          <a:xfrm>
            <a:off x="4402711" y="5376874"/>
            <a:ext cx="938003" cy="49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22">
                <a:latin typeface="Times New Roman" panose="02020603050405020304" pitchFamily="18" charset="0"/>
              </a:rPr>
              <a:t>List of parts used</a:t>
            </a:r>
          </a:p>
        </p:txBody>
      </p:sp>
      <p:sp>
        <p:nvSpPr>
          <p:cNvPr id="20506" name="Text Box 60">
            <a:extLst>
              <a:ext uri="{FF2B5EF4-FFF2-40B4-BE49-F238E27FC236}">
                <a16:creationId xmlns:a16="http://schemas.microsoft.com/office/drawing/2014/main" id="{6DE0BA7E-398C-B7AE-FD7D-7FDEEDC59C86}"/>
              </a:ext>
            </a:extLst>
          </p:cNvPr>
          <p:cNvSpPr txBox="1">
            <a:spLocks noChangeArrowheads="1"/>
          </p:cNvSpPr>
          <p:nvPr/>
        </p:nvSpPr>
        <p:spPr bwMode="auto">
          <a:xfrm>
            <a:off x="3708720" y="5986904"/>
            <a:ext cx="938003" cy="70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22">
                <a:latin typeface="Times New Roman" panose="02020603050405020304" pitchFamily="18" charset="0"/>
              </a:rPr>
              <a:t>Labor, parts cost details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2. Process 2: Verify Order</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Input:</a:t>
            </a:r>
            <a:r>
              <a:rPr kumimoji="0" lang="en-US" altLang="en-US" sz="2800" b="0" i="0" u="none" strike="noStrike" cap="none" normalizeH="0" baseline="0" dirty="0">
                <a:ln>
                  <a:noFill/>
                </a:ln>
                <a:solidFill>
                  <a:schemeClr val="tx1"/>
                </a:solidFill>
                <a:effectLst/>
                <a:latin typeface="+mj-lt"/>
              </a:rPr>
              <a:t> Order Details (from Order Data Store), Purchase Order (from Accounting Department), Shipping Order (from Warehouse)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Output:</a:t>
            </a:r>
            <a:r>
              <a:rPr kumimoji="0" lang="en-US" altLang="en-US" sz="2800" b="0" i="0" u="none" strike="noStrike" cap="none" normalizeH="0" baseline="0" dirty="0">
                <a:ln>
                  <a:noFill/>
                </a:ln>
                <a:solidFill>
                  <a:schemeClr val="tx1"/>
                </a:solidFill>
                <a:effectLst/>
                <a:latin typeface="+mj-lt"/>
              </a:rPr>
              <a:t> Order Confirmation (to Customer), Purchase Order (to Warehouse)</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3. Process 3: Process Payment</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Input:</a:t>
            </a:r>
            <a:r>
              <a:rPr kumimoji="0" lang="en-US" altLang="en-US" sz="2800" b="0" i="0" u="none" strike="noStrike" cap="none" normalizeH="0" baseline="0" dirty="0">
                <a:ln>
                  <a:noFill/>
                </a:ln>
                <a:solidFill>
                  <a:schemeClr val="tx1"/>
                </a:solidFill>
                <a:effectLst/>
                <a:latin typeface="+mj-lt"/>
              </a:rPr>
              <a:t> Payment (from Customer), Purchase Order (from Verify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Output:</a:t>
            </a:r>
            <a:r>
              <a:rPr kumimoji="0" lang="en-US" altLang="en-US" sz="2800" b="0" i="0" u="none" strike="noStrike" cap="none" normalizeH="0" baseline="0" dirty="0">
                <a:ln>
                  <a:noFill/>
                </a:ln>
                <a:solidFill>
                  <a:schemeClr val="tx1"/>
                </a:solidFill>
                <a:effectLst/>
                <a:latin typeface="+mj-lt"/>
              </a:rPr>
              <a:t> Payment Information (to Accounting Department), Invoice (to Customer)</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64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1000"/>
                                        <p:tgtEl>
                                          <p:spTgt spid="5">
                                            <p:txEl>
                                              <p:pRg st="3" end="3"/>
                                            </p:txEl>
                                          </p:spTgt>
                                        </p:tgtEl>
                                      </p:cBhvr>
                                    </p:animEffect>
                                    <p:anim calcmode="lin" valueType="num">
                                      <p:cBhvr>
                                        <p:cTn id="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1000"/>
                                        <p:tgtEl>
                                          <p:spTgt spid="5">
                                            <p:txEl>
                                              <p:pRg st="4" end="4"/>
                                            </p:txEl>
                                          </p:spTgt>
                                        </p:tgtEl>
                                      </p:cBhvr>
                                    </p:animEffect>
                                    <p:anim calcmode="lin" valueType="num">
                                      <p:cBhvr>
                                        <p:cTn id="1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1000"/>
                                        <p:tgtEl>
                                          <p:spTgt spid="5">
                                            <p:txEl>
                                              <p:pRg st="5" end="5"/>
                                            </p:txEl>
                                          </p:spTgt>
                                        </p:tgtEl>
                                      </p:cBhvr>
                                    </p:animEffect>
                                    <p:anim calcmode="lin" valueType="num">
                                      <p:cBhvr>
                                        <p:cTn id="1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3B76F15E-E463-1DD0-942D-9B637E01B00D}"/>
              </a:ext>
            </a:extLst>
          </p:cNvPr>
          <p:cNvSpPr>
            <a:spLocks noGrp="1" noChangeArrowheads="1"/>
          </p:cNvSpPr>
          <p:nvPr>
            <p:ph type="title"/>
          </p:nvPr>
        </p:nvSpPr>
        <p:spPr>
          <a:xfrm>
            <a:off x="312493" y="2866489"/>
            <a:ext cx="5624870" cy="864852"/>
          </a:xfrm>
        </p:spPr>
        <p:txBody>
          <a:bodyPr/>
          <a:lstStyle/>
          <a:p>
            <a:pPr eaLnBrk="1" hangingPunct="1"/>
            <a:r>
              <a:rPr lang="en-US" altLang="en-US" sz="2810"/>
              <a:t>CSUB Burger’s Order Processing System</a:t>
            </a:r>
          </a:p>
        </p:txBody>
      </p:sp>
      <p:sp>
        <p:nvSpPr>
          <p:cNvPr id="21506" name="Rectangle 3">
            <a:extLst>
              <a:ext uri="{FF2B5EF4-FFF2-40B4-BE49-F238E27FC236}">
                <a16:creationId xmlns:a16="http://schemas.microsoft.com/office/drawing/2014/main" id="{AB8BDD0C-B46A-1984-5CDF-EC616A688510}"/>
              </a:ext>
            </a:extLst>
          </p:cNvPr>
          <p:cNvSpPr>
            <a:spLocks noGrp="1" noChangeArrowheads="1"/>
          </p:cNvSpPr>
          <p:nvPr>
            <p:ph type="body" idx="1"/>
          </p:nvPr>
        </p:nvSpPr>
        <p:spPr>
          <a:xfrm>
            <a:off x="312493" y="4545501"/>
            <a:ext cx="5624870" cy="3022174"/>
          </a:xfrm>
        </p:spPr>
        <p:txBody>
          <a:bodyPr/>
          <a:lstStyle/>
          <a:p>
            <a:pPr eaLnBrk="1" hangingPunct="1">
              <a:lnSpc>
                <a:spcPct val="90000"/>
              </a:lnSpc>
            </a:pPr>
            <a:r>
              <a:rPr lang="en-US" altLang="en-US" sz="1983"/>
              <a:t>Draw the CSUB Burger’s context diagram</a:t>
            </a:r>
          </a:p>
          <a:p>
            <a:pPr lvl="1" eaLnBrk="1" hangingPunct="1">
              <a:lnSpc>
                <a:spcPct val="90000"/>
              </a:lnSpc>
            </a:pPr>
            <a:r>
              <a:rPr lang="en-US" altLang="en-US" sz="1653"/>
              <a:t>System</a:t>
            </a:r>
          </a:p>
          <a:p>
            <a:pPr lvl="2" eaLnBrk="1" hangingPunct="1">
              <a:lnSpc>
                <a:spcPct val="90000"/>
              </a:lnSpc>
            </a:pPr>
            <a:r>
              <a:rPr lang="en-US" altLang="en-US" sz="1488"/>
              <a:t>Order processing system</a:t>
            </a:r>
          </a:p>
          <a:p>
            <a:pPr lvl="2" eaLnBrk="1" hangingPunct="1">
              <a:lnSpc>
                <a:spcPct val="90000"/>
              </a:lnSpc>
            </a:pPr>
            <a:endParaRPr lang="en-US" altLang="en-US" sz="1488"/>
          </a:p>
          <a:p>
            <a:pPr lvl="1" eaLnBrk="1" hangingPunct="1">
              <a:lnSpc>
                <a:spcPct val="90000"/>
              </a:lnSpc>
            </a:pPr>
            <a:r>
              <a:rPr lang="en-US" altLang="en-US" sz="1653"/>
              <a:t>External entities</a:t>
            </a:r>
          </a:p>
          <a:p>
            <a:pPr lvl="2" eaLnBrk="1" hangingPunct="1">
              <a:lnSpc>
                <a:spcPct val="90000"/>
              </a:lnSpc>
            </a:pPr>
            <a:r>
              <a:rPr lang="en-US" altLang="en-US" sz="1488"/>
              <a:t>Kitchen</a:t>
            </a:r>
          </a:p>
          <a:p>
            <a:pPr lvl="2" eaLnBrk="1" hangingPunct="1">
              <a:lnSpc>
                <a:spcPct val="90000"/>
              </a:lnSpc>
            </a:pPr>
            <a:r>
              <a:rPr lang="en-US" altLang="en-US" sz="1488"/>
              <a:t>Restaurant</a:t>
            </a:r>
          </a:p>
          <a:p>
            <a:pPr lvl="2" eaLnBrk="1" hangingPunct="1">
              <a:lnSpc>
                <a:spcPct val="90000"/>
              </a:lnSpc>
            </a:pPr>
            <a:r>
              <a:rPr lang="en-US" altLang="en-US" sz="1488"/>
              <a:t>Customer</a:t>
            </a:r>
          </a:p>
          <a:p>
            <a:pPr lvl="2" eaLnBrk="1" hangingPunct="1">
              <a:lnSpc>
                <a:spcPct val="90000"/>
              </a:lnSpc>
            </a:pPr>
            <a:endParaRPr lang="en-US" altLang="en-US" sz="1488"/>
          </a:p>
          <a:p>
            <a:pPr lvl="1" eaLnBrk="1" hangingPunct="1">
              <a:lnSpc>
                <a:spcPct val="90000"/>
              </a:lnSpc>
            </a:pPr>
            <a:r>
              <a:rPr lang="en-US" altLang="en-US" sz="1653"/>
              <a:t>Processes</a:t>
            </a:r>
          </a:p>
          <a:p>
            <a:pPr lvl="2" eaLnBrk="1" hangingPunct="1">
              <a:lnSpc>
                <a:spcPct val="90000"/>
              </a:lnSpc>
            </a:pPr>
            <a:r>
              <a:rPr lang="en-US" altLang="en-US" sz="1488"/>
              <a:t>Customer order</a:t>
            </a:r>
          </a:p>
          <a:p>
            <a:pPr lvl="2" eaLnBrk="1" hangingPunct="1">
              <a:lnSpc>
                <a:spcPct val="90000"/>
              </a:lnSpc>
            </a:pPr>
            <a:r>
              <a:rPr lang="en-US" altLang="en-US" sz="1488"/>
              <a:t>Receipt</a:t>
            </a:r>
          </a:p>
          <a:p>
            <a:pPr lvl="2" eaLnBrk="1" hangingPunct="1">
              <a:lnSpc>
                <a:spcPct val="90000"/>
              </a:lnSpc>
            </a:pPr>
            <a:r>
              <a:rPr lang="en-US" altLang="en-US" sz="1488"/>
              <a:t>Food order</a:t>
            </a:r>
          </a:p>
          <a:p>
            <a:pPr lvl="2" eaLnBrk="1" hangingPunct="1">
              <a:lnSpc>
                <a:spcPct val="90000"/>
              </a:lnSpc>
            </a:pPr>
            <a:r>
              <a:rPr lang="en-US" altLang="en-US" sz="1488"/>
              <a:t>Management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2246769"/>
          </a:xfrm>
          <a:prstGeom prst="rect">
            <a:avLst/>
          </a:prstGeom>
          <a:noFill/>
        </p:spPr>
        <p:txBody>
          <a:bodyPr wrap="square">
            <a:spAutoFit/>
          </a:bodyPr>
          <a:lstStyle/>
          <a:p>
            <a:r>
              <a:rPr lang="en-US" sz="2800" b="1" dirty="0">
                <a:latin typeface="+mj-lt"/>
              </a:rPr>
              <a:t>4. Process 4: Update Stock and Inventory</a:t>
            </a:r>
            <a:endParaRPr lang="en-US" sz="2800" dirty="0">
              <a:latin typeface="+mj-lt"/>
            </a:endParaRPr>
          </a:p>
          <a:p>
            <a:pPr marL="457200" indent="-457200">
              <a:buFont typeface="Arial" panose="020B0604020202020204" pitchFamily="34" charset="0"/>
              <a:buChar char="•"/>
            </a:pPr>
            <a:r>
              <a:rPr lang="en-US" sz="2800" b="1" dirty="0">
                <a:latin typeface="+mj-lt"/>
              </a:rPr>
              <a:t>Input:</a:t>
            </a:r>
            <a:r>
              <a:rPr lang="en-US" sz="2800" dirty="0">
                <a:latin typeface="+mj-lt"/>
              </a:rPr>
              <a:t> Shipping Confirmation (from Warehouse), Stock Update (from Warehouse)</a:t>
            </a:r>
          </a:p>
          <a:p>
            <a:pPr marL="457200" indent="-457200">
              <a:buFont typeface="Arial" panose="020B0604020202020204" pitchFamily="34" charset="0"/>
              <a:buChar char="•"/>
            </a:pPr>
            <a:r>
              <a:rPr lang="en-US" sz="2800" b="1" dirty="0">
                <a:latin typeface="+mj-lt"/>
              </a:rPr>
              <a:t>Output:</a:t>
            </a:r>
            <a:r>
              <a:rPr lang="en-US" sz="2800" dirty="0">
                <a:latin typeface="+mj-lt"/>
              </a:rPr>
              <a:t> Inventory Reports (to Accounting), Acknowledgment (to Order System)</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93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5262979"/>
          </a:xfrm>
          <a:prstGeom prst="rect">
            <a:avLst/>
          </a:prstGeom>
          <a:noFill/>
        </p:spPr>
        <p:txBody>
          <a:bodyPr wrap="square">
            <a:spAutoFit/>
          </a:bodyPr>
          <a:lstStyle/>
          <a:p>
            <a:r>
              <a:rPr lang="en-US" sz="2800" b="1" dirty="0">
                <a:latin typeface="+mj-lt"/>
              </a:rPr>
              <a:t>Step 2: Develop a Level 0 Data Flow Diagram (DFD)</a:t>
            </a:r>
          </a:p>
          <a:p>
            <a:r>
              <a:rPr lang="en-US" sz="2800" dirty="0">
                <a:latin typeface="+mj-lt"/>
              </a:rPr>
              <a:t>A Level 0 DFD would include these processes interacting with data stores and external entities (Customer, Warehouse, and Accounting).</a:t>
            </a:r>
          </a:p>
          <a:p>
            <a:r>
              <a:rPr lang="en-US" sz="2800" b="1" dirty="0">
                <a:latin typeface="+mj-lt"/>
              </a:rPr>
              <a:t>Step 3: Write Data Directories</a:t>
            </a:r>
          </a:p>
          <a:p>
            <a:pPr>
              <a:buFont typeface="+mj-lt"/>
              <a:buAutoNum type="arabicPeriod"/>
            </a:pPr>
            <a:r>
              <a:rPr lang="en-US" sz="2800" b="1" dirty="0">
                <a:latin typeface="+mj-lt"/>
              </a:rPr>
              <a:t>Order Data Flow</a:t>
            </a:r>
            <a:endParaRPr lang="en-US" sz="2800" dirty="0">
              <a:latin typeface="+mj-lt"/>
            </a:endParaRPr>
          </a:p>
          <a:p>
            <a:pPr marL="914400" lvl="1" indent="-457200">
              <a:buFont typeface="Arial" panose="020B0604020202020204" pitchFamily="34" charset="0"/>
              <a:buChar char="•"/>
            </a:pPr>
            <a:r>
              <a:rPr lang="en-US" sz="2800" b="1" dirty="0">
                <a:latin typeface="+mj-lt"/>
              </a:rPr>
              <a:t>Source:</a:t>
            </a:r>
            <a:r>
              <a:rPr lang="en-US" sz="2800" dirty="0">
                <a:latin typeface="+mj-lt"/>
              </a:rPr>
              <a:t> Customer</a:t>
            </a:r>
          </a:p>
          <a:p>
            <a:pPr marL="914400" lvl="1" indent="-457200">
              <a:buFont typeface="Arial" panose="020B0604020202020204" pitchFamily="34" charset="0"/>
              <a:buChar char="•"/>
            </a:pPr>
            <a:r>
              <a:rPr lang="en-US" sz="2800" b="1" dirty="0">
                <a:latin typeface="+mj-lt"/>
              </a:rPr>
              <a:t>Destination:</a:t>
            </a:r>
            <a:r>
              <a:rPr lang="en-US" sz="2800" dirty="0">
                <a:latin typeface="+mj-lt"/>
              </a:rPr>
              <a:t> Place Order Process</a:t>
            </a:r>
          </a:p>
          <a:p>
            <a:pPr marL="914400" lvl="1" indent="-457200">
              <a:buFont typeface="Arial" panose="020B0604020202020204" pitchFamily="34" charset="0"/>
              <a:buChar char="•"/>
            </a:pPr>
            <a:r>
              <a:rPr lang="en-US" sz="2800" b="1" dirty="0">
                <a:latin typeface="+mj-lt"/>
              </a:rPr>
              <a:t>Description:</a:t>
            </a:r>
            <a:r>
              <a:rPr lang="en-US" sz="2800" dirty="0">
                <a:latin typeface="+mj-lt"/>
              </a:rPr>
              <a:t> Contains order details including customer information, items ordered, and quantity.</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53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2. Payment Data Flow</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Source:</a:t>
            </a:r>
            <a:r>
              <a:rPr kumimoji="0" lang="en-US" altLang="en-US" sz="2800" b="0" i="0" u="none" strike="noStrike" cap="none" normalizeH="0" baseline="0" dirty="0">
                <a:ln>
                  <a:noFill/>
                </a:ln>
                <a:solidFill>
                  <a:schemeClr val="tx1"/>
                </a:solidFill>
                <a:effectLst/>
                <a:latin typeface="+mj-lt"/>
              </a:rPr>
              <a:t> Customer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Destination:</a:t>
            </a:r>
            <a:r>
              <a:rPr kumimoji="0" lang="en-US" altLang="en-US" sz="2800" b="0" i="0" u="none" strike="noStrike" cap="none" normalizeH="0" baseline="0" dirty="0">
                <a:ln>
                  <a:noFill/>
                </a:ln>
                <a:solidFill>
                  <a:schemeClr val="tx1"/>
                </a:solidFill>
                <a:effectLst/>
                <a:latin typeface="+mj-lt"/>
              </a:rPr>
              <a:t> Process Payment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Description:</a:t>
            </a:r>
            <a:r>
              <a:rPr kumimoji="0" lang="en-US" altLang="en-US" sz="2800" b="0" i="0" u="none" strike="noStrike" cap="none" normalizeH="0" baseline="0" dirty="0">
                <a:ln>
                  <a:noFill/>
                </a:ln>
                <a:solidFill>
                  <a:schemeClr val="tx1"/>
                </a:solidFill>
                <a:effectLst/>
                <a:latin typeface="+mj-lt"/>
              </a:rPr>
              <a:t> Contains payment details such as payment method, amount, and customer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3. Selected Data Store: Order Data Store</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Description:</a:t>
            </a:r>
            <a:r>
              <a:rPr kumimoji="0" lang="en-US" altLang="en-US" sz="2800" b="0" i="0" u="none" strike="noStrike" cap="none" normalizeH="0" baseline="0" dirty="0">
                <a:ln>
                  <a:noFill/>
                </a:ln>
                <a:solidFill>
                  <a:schemeClr val="tx1"/>
                </a:solidFill>
                <a:effectLst/>
                <a:latin typeface="+mj-lt"/>
              </a:rPr>
              <a:t> Stores all the order details after the order is placed. It includes information on order status, items ordered, customer details, and order history.</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431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325717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lang="en-US" sz="2800" dirty="0">
                <a:latin typeface="+mj-lt"/>
              </a:rPr>
              <a:t>This is a </a:t>
            </a:r>
            <a:r>
              <a:rPr lang="en-US" sz="2800" b="1" dirty="0">
                <a:latin typeface="+mj-lt"/>
              </a:rPr>
              <a:t>Level 0 DFD</a:t>
            </a:r>
            <a:r>
              <a:rPr lang="en-US" sz="2800" dirty="0">
                <a:latin typeface="+mj-lt"/>
              </a:rPr>
              <a:t>, which matches the requirement. It corresponds to the Level 0 DFD as it shows a high-level view of the system. It shows the major processes without diving into detailed subprocesses.</a:t>
            </a:r>
            <a:endParaRPr kumimoji="0" lang="en-US" altLang="en-US" sz="2800" b="0" i="0" u="none" strike="noStrike" cap="none" normalizeH="0" baseline="0" dirty="0">
              <a:ln>
                <a:noFill/>
              </a:ln>
              <a:solidFill>
                <a:schemeClr val="tx1"/>
              </a:solidFill>
              <a:effectLst/>
              <a:latin typeface="+mj-lt"/>
            </a:endParaRP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002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456</TotalTime>
  <Words>4161</Words>
  <Application>Microsoft Office PowerPoint</Application>
  <PresentationFormat>Custom</PresentationFormat>
  <Paragraphs>586</Paragraphs>
  <Slides>50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굴림</vt:lpstr>
      <vt:lpstr>Aptos</vt:lpstr>
      <vt:lpstr>Arial</vt:lpstr>
      <vt:lpstr>Arial Narrow</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DFD Example: Bus Garage Repairs</vt:lpstr>
      <vt:lpstr>DFD Example: Bus Garage Repairs (cont’d)</vt:lpstr>
      <vt:lpstr>DFD Example: Bus Garage Repairs (cont’d)</vt:lpstr>
      <vt:lpstr>PowerPoint Presentation</vt:lpstr>
      <vt:lpstr>CSUB Burger’s Order Processing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HI5030-Tutorial-week 02.docx</dc:title>
  <dc:creator>Farshid Keivanian</dc:creator>
  <cp:lastModifiedBy>Farshid Keivanian</cp:lastModifiedBy>
  <cp:revision>149</cp:revision>
  <dcterms:created xsi:type="dcterms:W3CDTF">2024-07-26T23:28:23Z</dcterms:created>
  <dcterms:modified xsi:type="dcterms:W3CDTF">2024-08-21T01:05:08Z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Word</vt:lpwstr>
  </property>
  <property fmtid="{D5CDD505-2E9C-101B-9397-08002B2CF9AE}" pid="4" name="LastSaved">
    <vt:filetime>2024-07-26T00:00:00Z</vt:filetime>
  </property>
  <property fmtid="{D5CDD505-2E9C-101B-9397-08002B2CF9AE}" pid="5" name="Producer">
    <vt:lpwstr>macOS Version 10.15.7 (Build 19H524) Quartz PDFContext</vt:lpwstr>
  </property>
</Properties>
</file>