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77" r:id="rId3"/>
    <p:sldId id="279" r:id="rId4"/>
    <p:sldId id="280" r:id="rId5"/>
    <p:sldId id="281" r:id="rId6"/>
    <p:sldId id="282" r:id="rId7"/>
    <p:sldId id="283" r:id="rId8"/>
    <p:sldId id="284" r:id="rId9"/>
    <p:sldId id="285" r:id="rId10"/>
    <p:sldId id="286"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3342" autoAdjust="0"/>
  </p:normalViewPr>
  <p:slideViewPr>
    <p:cSldViewPr>
      <p:cViewPr varScale="1">
        <p:scale>
          <a:sx n="69" d="100"/>
          <a:sy n="69" d="100"/>
        </p:scale>
        <p:origin x="79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E23B335-985B-415C-BDAA-08868B2BBED2}" type="datetimeFigureOut">
              <a:rPr lang="en-AU" smtClean="0"/>
              <a:t>3/06/2024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D910FCB-5EBB-4F6C-8953-64EF67AFEA56}" type="slidenum">
              <a:rPr lang="en-AU" smtClean="0"/>
              <a:t>‹#›</a:t>
            </a:fld>
            <a:endParaRPr lang="en-AU"/>
          </a:p>
        </p:txBody>
      </p:sp>
    </p:spTree>
    <p:extLst>
      <p:ext uri="{BB962C8B-B14F-4D97-AF65-F5344CB8AC3E}">
        <p14:creationId xmlns:p14="http://schemas.microsoft.com/office/powerpoint/2010/main" val="95913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ctrTitle"/>
          </p:nvPr>
        </p:nvSpPr>
        <p:spPr>
          <a:xfrm>
            <a:off x="3055111" y="1967229"/>
            <a:ext cx="4791075" cy="452119"/>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49224"/>
          </a:xfrm>
          <a:prstGeom prst="rect">
            <a:avLst/>
          </a:prstGeom>
        </p:spPr>
      </p:pic>
      <p:pic>
        <p:nvPicPr>
          <p:cNvPr id="17" name="bg object 17"/>
          <p:cNvPicPr/>
          <p:nvPr/>
        </p:nvPicPr>
        <p:blipFill>
          <a:blip r:embed="rId8" cstate="print"/>
          <a:stretch>
            <a:fillRect/>
          </a:stretch>
        </p:blipFill>
        <p:spPr>
          <a:xfrm>
            <a:off x="192023" y="42671"/>
            <a:ext cx="1531620" cy="562355"/>
          </a:xfrm>
          <a:prstGeom prst="rect">
            <a:avLst/>
          </a:prstGeom>
        </p:spPr>
      </p:pic>
      <p:sp>
        <p:nvSpPr>
          <p:cNvPr id="2" name="Holder 2"/>
          <p:cNvSpPr>
            <a:spLocks noGrp="1"/>
          </p:cNvSpPr>
          <p:nvPr>
            <p:ph type="title"/>
          </p:nvPr>
        </p:nvSpPr>
        <p:spPr>
          <a:xfrm>
            <a:off x="1422019" y="2747213"/>
            <a:ext cx="8163559" cy="574675"/>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640059" y="6487707"/>
            <a:ext cx="944879" cy="178434"/>
          </a:xfrm>
          <a:prstGeom prst="rect">
            <a:avLst/>
          </a:prstGeom>
        </p:spPr>
        <p:txBody>
          <a:bodyPr wrap="square" lIns="0" tIns="0" rIns="0" bIns="0">
            <a:spAutoFit/>
          </a:bodyPr>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590798" y="1981200"/>
            <a:ext cx="7010402" cy="443070"/>
          </a:xfrm>
          <a:prstGeom prst="rect">
            <a:avLst/>
          </a:prstGeom>
        </p:spPr>
        <p:txBody>
          <a:bodyPr vert="horz" wrap="square" lIns="0" tIns="12065" rIns="0" bIns="0" rtlCol="0">
            <a:spAutoFit/>
          </a:bodyPr>
          <a:lstStyle/>
          <a:p>
            <a:pPr marL="12700" algn="ctr">
              <a:lnSpc>
                <a:spcPct val="100000"/>
              </a:lnSpc>
              <a:spcBef>
                <a:spcPts val="95"/>
              </a:spcBef>
            </a:pPr>
            <a:r>
              <a:rPr lang="en-US" sz="2800" b="0" dirty="0">
                <a:solidFill>
                  <a:srgbClr val="000000"/>
                </a:solidFill>
                <a:latin typeface="Arial"/>
                <a:cs typeface="Arial"/>
              </a:rPr>
              <a:t>HI6037: Business Analytics Fundamentals</a:t>
            </a:r>
            <a:endParaRPr lang="en-US" sz="2800" dirty="0">
              <a:latin typeface="Arial"/>
              <a:cs typeface="Arial"/>
            </a:endParaRPr>
          </a:p>
        </p:txBody>
      </p:sp>
      <p:sp>
        <p:nvSpPr>
          <p:cNvPr id="3" name="object 3"/>
          <p:cNvSpPr txBox="1"/>
          <p:nvPr/>
        </p:nvSpPr>
        <p:spPr>
          <a:xfrm>
            <a:off x="1710435" y="3124200"/>
            <a:ext cx="8771128" cy="1674817"/>
          </a:xfrm>
          <a:prstGeom prst="rect">
            <a:avLst/>
          </a:prstGeom>
        </p:spPr>
        <p:txBody>
          <a:bodyPr vert="horz" wrap="square" lIns="0" tIns="12700" rIns="0" bIns="0" rtlCol="0">
            <a:spAutoFit/>
          </a:bodyPr>
          <a:lstStyle/>
          <a:p>
            <a:pPr marL="12700" algn="ctr">
              <a:lnSpc>
                <a:spcPct val="100000"/>
              </a:lnSpc>
              <a:spcBef>
                <a:spcPts val="100"/>
              </a:spcBef>
            </a:pPr>
            <a:r>
              <a:rPr lang="en-US" sz="3600" b="1" dirty="0">
                <a:solidFill>
                  <a:srgbClr val="AE230D"/>
                </a:solidFill>
                <a:latin typeface="Arial"/>
                <a:cs typeface="Arial"/>
              </a:rPr>
              <a:t>General Statement for Final Individual Assessment – HI6037: Business Analytics Fundamentals</a:t>
            </a:r>
            <a:endParaRPr sz="3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152400"/>
            <a:ext cx="9525000" cy="335989"/>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100" spc="-10" dirty="0">
                <a:solidFill>
                  <a:srgbClr val="FFFFFF"/>
                </a:solidFill>
              </a:rPr>
              <a:t>General Statement for Final Individual Assessment Preparation – HI6037</a:t>
            </a:r>
            <a:endParaRPr lang="en-US" sz="2100" dirty="0"/>
          </a:p>
        </p:txBody>
      </p:sp>
      <p:sp>
        <p:nvSpPr>
          <p:cNvPr id="5" name="TextBox 4">
            <a:extLst>
              <a:ext uri="{FF2B5EF4-FFF2-40B4-BE49-F238E27FC236}">
                <a16:creationId xmlns:a16="http://schemas.microsoft.com/office/drawing/2014/main" id="{8CC3D875-343F-EEB0-E5A4-1BA6FACC4146}"/>
              </a:ext>
            </a:extLst>
          </p:cNvPr>
          <p:cNvSpPr txBox="1"/>
          <p:nvPr/>
        </p:nvSpPr>
        <p:spPr>
          <a:xfrm>
            <a:off x="571500" y="641474"/>
            <a:ext cx="11049000" cy="2805063"/>
          </a:xfrm>
          <a:prstGeom prst="rect">
            <a:avLst/>
          </a:prstGeom>
          <a:noFill/>
        </p:spPr>
        <p:txBody>
          <a:bodyPr wrap="square">
            <a:spAutoFit/>
          </a:bodyPr>
          <a:lstStyle/>
          <a:p>
            <a:pPr algn="l" fontAlgn="base">
              <a:lnSpc>
                <a:spcPct val="150000"/>
              </a:lnSpc>
            </a:pPr>
            <a:r>
              <a:rPr lang="en-US" sz="2400" i="0" dirty="0">
                <a:solidFill>
                  <a:srgbClr val="000000"/>
                </a:solidFill>
                <a:effectLst/>
                <a:highlight>
                  <a:srgbClr val="FFFFFF"/>
                </a:highlight>
                <a:latin typeface="+mj-lt"/>
              </a:rPr>
              <a:t>By following these steps and preparing effectively, you will be well-equipped to handle the course assessments. Good luck!</a:t>
            </a:r>
          </a:p>
          <a:p>
            <a:pPr algn="l" fontAlgn="base">
              <a:lnSpc>
                <a:spcPct val="150000"/>
              </a:lnSpc>
            </a:pPr>
            <a:endParaRPr lang="en-US" sz="2400" i="0" dirty="0">
              <a:solidFill>
                <a:srgbClr val="000000"/>
              </a:solidFill>
              <a:effectLst/>
              <a:highlight>
                <a:srgbClr val="FFFFFF"/>
              </a:highlight>
              <a:latin typeface="+mj-lt"/>
            </a:endParaRPr>
          </a:p>
          <a:p>
            <a:pPr algn="l" fontAlgn="base">
              <a:lnSpc>
                <a:spcPct val="150000"/>
              </a:lnSpc>
            </a:pPr>
            <a:r>
              <a:rPr lang="en-US" sz="2400" i="0" dirty="0">
                <a:solidFill>
                  <a:srgbClr val="000000"/>
                </a:solidFill>
                <a:effectLst/>
                <a:highlight>
                  <a:srgbClr val="FFFFFF"/>
                </a:highlight>
                <a:latin typeface="+mj-lt"/>
              </a:rPr>
              <a:t>Best regards,</a:t>
            </a:r>
          </a:p>
          <a:p>
            <a:pPr algn="l" fontAlgn="base">
              <a:lnSpc>
                <a:spcPct val="150000"/>
              </a:lnSpc>
            </a:pPr>
            <a:r>
              <a:rPr lang="en-US" sz="2400" i="0" dirty="0">
                <a:solidFill>
                  <a:srgbClr val="000000"/>
                </a:solidFill>
                <a:effectLst/>
                <a:highlight>
                  <a:srgbClr val="FFFFFF"/>
                </a:highlight>
                <a:latin typeface="+mj-lt"/>
              </a:rPr>
              <a:t>Dr. Farshid Keivanian</a:t>
            </a:r>
          </a:p>
        </p:txBody>
      </p:sp>
    </p:spTree>
    <p:extLst>
      <p:ext uri="{BB962C8B-B14F-4D97-AF65-F5344CB8AC3E}">
        <p14:creationId xmlns:p14="http://schemas.microsoft.com/office/powerpoint/2010/main" val="95276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152400"/>
            <a:ext cx="9525000" cy="335989"/>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100" spc="-10" dirty="0">
                <a:solidFill>
                  <a:srgbClr val="FFFFFF"/>
                </a:solidFill>
              </a:rPr>
              <a:t>General Statement for Final Individual Assessment Preparation – HI6037</a:t>
            </a:r>
            <a:endParaRPr lang="en-US" sz="2100" dirty="0"/>
          </a:p>
        </p:txBody>
      </p:sp>
      <p:sp>
        <p:nvSpPr>
          <p:cNvPr id="5" name="TextBox 4">
            <a:extLst>
              <a:ext uri="{FF2B5EF4-FFF2-40B4-BE49-F238E27FC236}">
                <a16:creationId xmlns:a16="http://schemas.microsoft.com/office/drawing/2014/main" id="{8CC3D875-343F-EEB0-E5A4-1BA6FACC4146}"/>
              </a:ext>
            </a:extLst>
          </p:cNvPr>
          <p:cNvSpPr txBox="1"/>
          <p:nvPr/>
        </p:nvSpPr>
        <p:spPr>
          <a:xfrm>
            <a:off x="571500" y="1472470"/>
            <a:ext cx="11049000" cy="3913059"/>
          </a:xfrm>
          <a:prstGeom prst="rect">
            <a:avLst/>
          </a:prstGeom>
          <a:noFill/>
        </p:spPr>
        <p:txBody>
          <a:bodyPr wrap="square">
            <a:spAutoFit/>
          </a:bodyPr>
          <a:lstStyle/>
          <a:p>
            <a:pPr algn="l" fontAlgn="base">
              <a:lnSpc>
                <a:spcPct val="150000"/>
              </a:lnSpc>
            </a:pPr>
            <a:r>
              <a:rPr lang="en-US" sz="2400" b="0" i="0" dirty="0">
                <a:solidFill>
                  <a:srgbClr val="000000"/>
                </a:solidFill>
                <a:effectLst/>
                <a:highlight>
                  <a:srgbClr val="FFFFFF"/>
                </a:highlight>
                <a:latin typeface="+mj-lt"/>
              </a:rPr>
              <a:t>To excel in your final individual assessment for Business Analytics Fundamentals (HI6037), it is essential to have a strong understanding of key topics covered in the course. This includes data merging, visualization techniques, data cleansing, and analysis using Power BI. Specifically, focus on the steps for merging datasets, creating meaningful visualizations, and understanding data integrity. By following these steps and preparing effectively, you will be well-equipped to handle the course assessments and complete your exam with confidence. Good luck!</a:t>
            </a:r>
          </a:p>
        </p:txBody>
      </p:sp>
    </p:spTree>
    <p:extLst>
      <p:ext uri="{BB962C8B-B14F-4D97-AF65-F5344CB8AC3E}">
        <p14:creationId xmlns:p14="http://schemas.microsoft.com/office/powerpoint/2010/main" val="350944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152400"/>
            <a:ext cx="9525000" cy="335989"/>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100" spc="-10" dirty="0">
                <a:solidFill>
                  <a:srgbClr val="FFFFFF"/>
                </a:solidFill>
              </a:rPr>
              <a:t>General Statement for Final Individual Assessment Preparation – HI6037</a:t>
            </a:r>
            <a:endParaRPr lang="en-US" sz="2100" dirty="0"/>
          </a:p>
        </p:txBody>
      </p:sp>
      <p:sp>
        <p:nvSpPr>
          <p:cNvPr id="5" name="TextBox 4">
            <a:extLst>
              <a:ext uri="{FF2B5EF4-FFF2-40B4-BE49-F238E27FC236}">
                <a16:creationId xmlns:a16="http://schemas.microsoft.com/office/drawing/2014/main" id="{8CC3D875-343F-EEB0-E5A4-1BA6FACC4146}"/>
              </a:ext>
            </a:extLst>
          </p:cNvPr>
          <p:cNvSpPr txBox="1"/>
          <p:nvPr/>
        </p:nvSpPr>
        <p:spPr>
          <a:xfrm>
            <a:off x="571500" y="1472470"/>
            <a:ext cx="11049000" cy="4467057"/>
          </a:xfrm>
          <a:prstGeom prst="rect">
            <a:avLst/>
          </a:prstGeom>
          <a:noFill/>
        </p:spPr>
        <p:txBody>
          <a:bodyPr wrap="square">
            <a:spAutoFit/>
          </a:bodyPr>
          <a:lstStyle/>
          <a:p>
            <a:pPr algn="l" fontAlgn="base">
              <a:lnSpc>
                <a:spcPct val="150000"/>
              </a:lnSpc>
            </a:pPr>
            <a:r>
              <a:rPr lang="en-US" sz="2400" b="1" i="0" dirty="0">
                <a:solidFill>
                  <a:srgbClr val="000000"/>
                </a:solidFill>
                <a:effectLst/>
                <a:highlight>
                  <a:srgbClr val="FFFFFF"/>
                </a:highlight>
                <a:latin typeface="+mj-lt"/>
              </a:rPr>
              <a:t>Step-by-Step Instructions for High Distinction</a:t>
            </a:r>
          </a:p>
          <a:p>
            <a:pPr algn="l" fontAlgn="base">
              <a:lnSpc>
                <a:spcPct val="150000"/>
              </a:lnSpc>
            </a:pPr>
            <a:r>
              <a:rPr lang="en-US" sz="2400" b="1" i="0" dirty="0">
                <a:solidFill>
                  <a:srgbClr val="000000"/>
                </a:solidFill>
                <a:effectLst/>
                <a:highlight>
                  <a:srgbClr val="FFFFFF"/>
                </a:highlight>
                <a:latin typeface="+mj-lt"/>
              </a:rPr>
              <a:t>Question 1: Merging Datasets and Visualization</a:t>
            </a:r>
          </a:p>
          <a:p>
            <a:pPr algn="l" fontAlgn="base">
              <a:lnSpc>
                <a:spcPct val="150000"/>
              </a:lnSpc>
            </a:pPr>
            <a:r>
              <a:rPr lang="en-US" sz="2400" b="1" i="0" dirty="0">
                <a:solidFill>
                  <a:srgbClr val="000000"/>
                </a:solidFill>
                <a:effectLst/>
                <a:highlight>
                  <a:srgbClr val="FFFFFF"/>
                </a:highlight>
                <a:latin typeface="+mj-lt"/>
              </a:rPr>
              <a:t>1A: Merging Datasets in Power BI</a:t>
            </a:r>
          </a:p>
          <a:p>
            <a:pPr algn="l" fontAlgn="base">
              <a:lnSpc>
                <a:spcPct val="150000"/>
              </a:lnSpc>
            </a:pPr>
            <a:r>
              <a:rPr lang="en-US" sz="2400" b="0" i="0" dirty="0">
                <a:solidFill>
                  <a:srgbClr val="000000"/>
                </a:solidFill>
                <a:effectLst/>
                <a:highlight>
                  <a:srgbClr val="FFFFFF"/>
                </a:highlight>
                <a:latin typeface="+mj-lt"/>
              </a:rPr>
              <a:t>1. Load the Datasets:</a:t>
            </a:r>
          </a:p>
          <a:p>
            <a:pPr marL="342900" indent="-342900" algn="l" fontAlgn="base">
              <a:lnSpc>
                <a:spcPct val="150000"/>
              </a:lnSpc>
              <a:buFont typeface="Arial" panose="020B0604020202020204" pitchFamily="34" charset="0"/>
              <a:buChar char="•"/>
            </a:pPr>
            <a:r>
              <a:rPr lang="en-US" sz="2400" b="0" i="0" dirty="0">
                <a:solidFill>
                  <a:srgbClr val="000000"/>
                </a:solidFill>
                <a:effectLst/>
                <a:highlight>
                  <a:srgbClr val="FFFFFF"/>
                </a:highlight>
                <a:latin typeface="+mj-lt"/>
              </a:rPr>
              <a:t>Open Power BI Desktop.</a:t>
            </a:r>
          </a:p>
          <a:p>
            <a:pPr marL="342900" indent="-342900" algn="l" fontAlgn="base">
              <a:lnSpc>
                <a:spcPct val="150000"/>
              </a:lnSpc>
              <a:buFont typeface="Arial" panose="020B0604020202020204" pitchFamily="34" charset="0"/>
              <a:buChar char="•"/>
            </a:pPr>
            <a:r>
              <a:rPr lang="en-US" sz="2400" b="0" i="0" dirty="0">
                <a:solidFill>
                  <a:srgbClr val="000000"/>
                </a:solidFill>
                <a:effectLst/>
                <a:highlight>
                  <a:srgbClr val="FFFFFF"/>
                </a:highlight>
                <a:latin typeface="+mj-lt"/>
              </a:rPr>
              <a:t>Load cleaned_Location.xlsx and cleaned_Budget.csv.</a:t>
            </a:r>
          </a:p>
          <a:p>
            <a:pPr marL="342900" indent="-342900" algn="l" fontAlgn="base">
              <a:lnSpc>
                <a:spcPct val="150000"/>
              </a:lnSpc>
              <a:buFont typeface="Arial" panose="020B0604020202020204" pitchFamily="34" charset="0"/>
              <a:buChar char="•"/>
            </a:pPr>
            <a:r>
              <a:rPr lang="en-US" sz="2400" b="0" i="0" dirty="0">
                <a:solidFill>
                  <a:srgbClr val="000000"/>
                </a:solidFill>
                <a:effectLst/>
                <a:highlight>
                  <a:srgbClr val="FFFFFF"/>
                </a:highlight>
                <a:latin typeface="+mj-lt"/>
              </a:rPr>
              <a:t>Example: Click "Home" -&gt; "Get Data" -&gt; "Excel" for cleaned_Location.xlsx and "Home" -&gt; "Get Data" -&gt; "CSV" for cleaned_Budget.csv.</a:t>
            </a:r>
          </a:p>
        </p:txBody>
      </p:sp>
    </p:spTree>
    <p:extLst>
      <p:ext uri="{BB962C8B-B14F-4D97-AF65-F5344CB8AC3E}">
        <p14:creationId xmlns:p14="http://schemas.microsoft.com/office/powerpoint/2010/main" val="210620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152400"/>
            <a:ext cx="9525000" cy="335989"/>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100" spc="-10" dirty="0">
                <a:solidFill>
                  <a:srgbClr val="FFFFFF"/>
                </a:solidFill>
              </a:rPr>
              <a:t>General Statement for Final Individual Assessment Preparation – HI6037</a:t>
            </a:r>
            <a:endParaRPr lang="en-US" sz="2100" dirty="0"/>
          </a:p>
        </p:txBody>
      </p:sp>
      <p:sp>
        <p:nvSpPr>
          <p:cNvPr id="5" name="TextBox 4">
            <a:extLst>
              <a:ext uri="{FF2B5EF4-FFF2-40B4-BE49-F238E27FC236}">
                <a16:creationId xmlns:a16="http://schemas.microsoft.com/office/drawing/2014/main" id="{8CC3D875-343F-EEB0-E5A4-1BA6FACC4146}"/>
              </a:ext>
            </a:extLst>
          </p:cNvPr>
          <p:cNvSpPr txBox="1"/>
          <p:nvPr/>
        </p:nvSpPr>
        <p:spPr>
          <a:xfrm>
            <a:off x="571500" y="641474"/>
            <a:ext cx="11049000" cy="5021055"/>
          </a:xfrm>
          <a:prstGeom prst="rect">
            <a:avLst/>
          </a:prstGeom>
          <a:noFill/>
        </p:spPr>
        <p:txBody>
          <a:bodyPr wrap="square">
            <a:spAutoFit/>
          </a:bodyPr>
          <a:lstStyle/>
          <a:p>
            <a:pPr algn="l" fontAlgn="base">
              <a:lnSpc>
                <a:spcPct val="150000"/>
              </a:lnSpc>
            </a:pPr>
            <a:r>
              <a:rPr lang="en-US" sz="2400" b="1" i="0" dirty="0">
                <a:solidFill>
                  <a:srgbClr val="000000"/>
                </a:solidFill>
                <a:effectLst/>
                <a:highlight>
                  <a:srgbClr val="FFFFFF"/>
                </a:highlight>
                <a:latin typeface="+mj-lt"/>
              </a:rPr>
              <a:t>2. Review the Data:</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In the Power Query Editor, review both datasets to understand their structure and content.</a:t>
            </a:r>
          </a:p>
          <a:p>
            <a:pPr algn="l" fontAlgn="base">
              <a:lnSpc>
                <a:spcPct val="150000"/>
              </a:lnSpc>
            </a:pPr>
            <a:r>
              <a:rPr lang="en-US" sz="2400" b="1" i="0" dirty="0">
                <a:solidFill>
                  <a:srgbClr val="000000"/>
                </a:solidFill>
                <a:effectLst/>
                <a:highlight>
                  <a:srgbClr val="FFFFFF"/>
                </a:highlight>
                <a:latin typeface="+mj-lt"/>
              </a:rPr>
              <a:t>3. Merge the Datasets:</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Use the 'Merge Queries' feature.</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Select cleaned_Location.xlsx as the primary table and cleaned_Budget.csv as the secondary table.</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Identify the common column (e.g., </a:t>
            </a:r>
            <a:r>
              <a:rPr lang="en-US" sz="2400" i="0" dirty="0" err="1">
                <a:solidFill>
                  <a:srgbClr val="000000"/>
                </a:solidFill>
                <a:effectLst/>
                <a:highlight>
                  <a:srgbClr val="FFFFFF"/>
                </a:highlight>
                <a:latin typeface="+mj-lt"/>
              </a:rPr>
              <a:t>LocationID</a:t>
            </a:r>
            <a:r>
              <a:rPr lang="en-US" sz="2400" i="0" dirty="0">
                <a:solidFill>
                  <a:srgbClr val="000000"/>
                </a:solidFill>
                <a:effectLst/>
                <a:highlight>
                  <a:srgbClr val="FFFFFF"/>
                </a:highlight>
                <a:latin typeface="+mj-lt"/>
              </a:rPr>
              <a:t>) and choose the join type (e.g., Inner Join).</a:t>
            </a:r>
          </a:p>
        </p:txBody>
      </p:sp>
    </p:spTree>
    <p:extLst>
      <p:ext uri="{BB962C8B-B14F-4D97-AF65-F5344CB8AC3E}">
        <p14:creationId xmlns:p14="http://schemas.microsoft.com/office/powerpoint/2010/main" val="216535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152400"/>
            <a:ext cx="9525000" cy="335989"/>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100" spc="-10" dirty="0">
                <a:solidFill>
                  <a:srgbClr val="FFFFFF"/>
                </a:solidFill>
              </a:rPr>
              <a:t>General Statement for Final Individual Assessment Preparation – HI6037</a:t>
            </a:r>
            <a:endParaRPr lang="en-US" sz="2100" dirty="0"/>
          </a:p>
        </p:txBody>
      </p:sp>
      <p:sp>
        <p:nvSpPr>
          <p:cNvPr id="5" name="TextBox 4">
            <a:extLst>
              <a:ext uri="{FF2B5EF4-FFF2-40B4-BE49-F238E27FC236}">
                <a16:creationId xmlns:a16="http://schemas.microsoft.com/office/drawing/2014/main" id="{8CC3D875-343F-EEB0-E5A4-1BA6FACC4146}"/>
              </a:ext>
            </a:extLst>
          </p:cNvPr>
          <p:cNvSpPr txBox="1"/>
          <p:nvPr/>
        </p:nvSpPr>
        <p:spPr>
          <a:xfrm>
            <a:off x="571500" y="641474"/>
            <a:ext cx="11049000" cy="4467057"/>
          </a:xfrm>
          <a:prstGeom prst="rect">
            <a:avLst/>
          </a:prstGeom>
          <a:noFill/>
        </p:spPr>
        <p:txBody>
          <a:bodyPr wrap="square">
            <a:spAutoFit/>
          </a:bodyPr>
          <a:lstStyle/>
          <a:p>
            <a:pPr algn="l" fontAlgn="base">
              <a:lnSpc>
                <a:spcPct val="150000"/>
              </a:lnSpc>
            </a:pPr>
            <a:r>
              <a:rPr lang="en-US" sz="2400" b="1" i="0" dirty="0">
                <a:solidFill>
                  <a:srgbClr val="000000"/>
                </a:solidFill>
                <a:effectLst/>
                <a:highlight>
                  <a:srgbClr val="FFFFFF"/>
                </a:highlight>
                <a:latin typeface="+mj-lt"/>
              </a:rPr>
              <a:t>4. Load the Merged Dataset:</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After merging, review the merged dataset.</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Click "Close &amp; Apply" to load it into Power BI.</a:t>
            </a:r>
          </a:p>
          <a:p>
            <a:pPr algn="l" fontAlgn="base">
              <a:lnSpc>
                <a:spcPct val="150000"/>
              </a:lnSpc>
            </a:pPr>
            <a:r>
              <a:rPr lang="en-US" sz="2400" b="1" i="0" dirty="0">
                <a:solidFill>
                  <a:srgbClr val="000000"/>
                </a:solidFill>
                <a:effectLst/>
                <a:highlight>
                  <a:srgbClr val="FFFFFF"/>
                </a:highlight>
                <a:latin typeface="+mj-lt"/>
              </a:rPr>
              <a:t>1B: Creating a Visualization</a:t>
            </a:r>
          </a:p>
          <a:p>
            <a:pPr algn="l" fontAlgn="base">
              <a:lnSpc>
                <a:spcPct val="150000"/>
              </a:lnSpc>
            </a:pPr>
            <a:r>
              <a:rPr lang="en-US" sz="2400" b="1" i="0" dirty="0">
                <a:solidFill>
                  <a:srgbClr val="000000"/>
                </a:solidFill>
                <a:effectLst/>
                <a:highlight>
                  <a:srgbClr val="FFFFFF"/>
                </a:highlight>
                <a:latin typeface="+mj-lt"/>
              </a:rPr>
              <a:t>1. Create a Line Chart:</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In Power BI, select the "Line Chart" visualization.</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Drag the Date field to the X-axis.</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Drag the Budget field and the </a:t>
            </a:r>
            <a:r>
              <a:rPr lang="en-US" sz="2400" i="0" dirty="0" err="1">
                <a:solidFill>
                  <a:srgbClr val="000000"/>
                </a:solidFill>
                <a:effectLst/>
                <a:highlight>
                  <a:srgbClr val="FFFFFF"/>
                </a:highlight>
                <a:latin typeface="+mj-lt"/>
              </a:rPr>
              <a:t>PropertyPriceChange</a:t>
            </a:r>
            <a:r>
              <a:rPr lang="en-US" sz="2400" i="0" dirty="0">
                <a:solidFill>
                  <a:srgbClr val="000000"/>
                </a:solidFill>
                <a:effectLst/>
                <a:highlight>
                  <a:srgbClr val="FFFFFF"/>
                </a:highlight>
                <a:latin typeface="+mj-lt"/>
              </a:rPr>
              <a:t> field to the Y-axis.</a:t>
            </a:r>
          </a:p>
        </p:txBody>
      </p:sp>
    </p:spTree>
    <p:extLst>
      <p:ext uri="{BB962C8B-B14F-4D97-AF65-F5344CB8AC3E}">
        <p14:creationId xmlns:p14="http://schemas.microsoft.com/office/powerpoint/2010/main" val="199559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152400"/>
            <a:ext cx="9525000" cy="335989"/>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100" spc="-10" dirty="0">
                <a:solidFill>
                  <a:srgbClr val="FFFFFF"/>
                </a:solidFill>
              </a:rPr>
              <a:t>General Statement for Final Individual Assessment Preparation – HI6037</a:t>
            </a:r>
            <a:endParaRPr lang="en-US" sz="2100" dirty="0"/>
          </a:p>
        </p:txBody>
      </p:sp>
      <p:sp>
        <p:nvSpPr>
          <p:cNvPr id="5" name="TextBox 4">
            <a:extLst>
              <a:ext uri="{FF2B5EF4-FFF2-40B4-BE49-F238E27FC236}">
                <a16:creationId xmlns:a16="http://schemas.microsoft.com/office/drawing/2014/main" id="{8CC3D875-343F-EEB0-E5A4-1BA6FACC4146}"/>
              </a:ext>
            </a:extLst>
          </p:cNvPr>
          <p:cNvSpPr txBox="1"/>
          <p:nvPr/>
        </p:nvSpPr>
        <p:spPr>
          <a:xfrm>
            <a:off x="571500" y="641474"/>
            <a:ext cx="11049000" cy="3913059"/>
          </a:xfrm>
          <a:prstGeom prst="rect">
            <a:avLst/>
          </a:prstGeom>
          <a:noFill/>
        </p:spPr>
        <p:txBody>
          <a:bodyPr wrap="square">
            <a:spAutoFit/>
          </a:bodyPr>
          <a:lstStyle/>
          <a:p>
            <a:pPr algn="l" fontAlgn="base">
              <a:lnSpc>
                <a:spcPct val="150000"/>
              </a:lnSpc>
            </a:pPr>
            <a:r>
              <a:rPr lang="en-US" sz="2400" b="1" i="0" dirty="0">
                <a:solidFill>
                  <a:srgbClr val="000000"/>
                </a:solidFill>
                <a:effectLst/>
                <a:highlight>
                  <a:srgbClr val="FFFFFF"/>
                </a:highlight>
                <a:latin typeface="+mj-lt"/>
              </a:rPr>
              <a:t>2. Configure the Visualization:</a:t>
            </a:r>
          </a:p>
          <a:p>
            <a:pPr marL="342900" indent="-342900" algn="l" fontAlgn="base">
              <a:lnSpc>
                <a:spcPct val="150000"/>
              </a:lnSpc>
              <a:buFont typeface="Arial" panose="020B0604020202020204" pitchFamily="34" charset="0"/>
              <a:buChar char="•"/>
            </a:pPr>
            <a:r>
              <a:rPr lang="en-US" sz="2400" b="1" i="0" dirty="0">
                <a:solidFill>
                  <a:srgbClr val="000000"/>
                </a:solidFill>
                <a:effectLst/>
                <a:highlight>
                  <a:srgbClr val="FFFFFF"/>
                </a:highlight>
                <a:latin typeface="+mj-lt"/>
              </a:rPr>
              <a:t>Ensure clear trends by using different colors for clarity.</a:t>
            </a:r>
          </a:p>
          <a:p>
            <a:pPr marL="342900" indent="-342900" algn="l" fontAlgn="base">
              <a:lnSpc>
                <a:spcPct val="150000"/>
              </a:lnSpc>
              <a:buFont typeface="Arial" panose="020B0604020202020204" pitchFamily="34" charset="0"/>
              <a:buChar char="•"/>
            </a:pPr>
            <a:r>
              <a:rPr lang="en-US" sz="2400" b="1" i="0" dirty="0">
                <a:solidFill>
                  <a:srgbClr val="000000"/>
                </a:solidFill>
                <a:effectLst/>
                <a:highlight>
                  <a:srgbClr val="FFFFFF"/>
                </a:highlight>
                <a:latin typeface="+mj-lt"/>
              </a:rPr>
              <a:t>Provide a detailed interpretation of the visualization, explaining how budget allocations and property price changes correlate over time.</a:t>
            </a:r>
          </a:p>
          <a:p>
            <a:pPr algn="l" fontAlgn="base">
              <a:lnSpc>
                <a:spcPct val="150000"/>
              </a:lnSpc>
            </a:pPr>
            <a:r>
              <a:rPr lang="en-US" sz="2400" b="1" i="0" dirty="0">
                <a:solidFill>
                  <a:srgbClr val="000000"/>
                </a:solidFill>
                <a:effectLst/>
                <a:highlight>
                  <a:srgbClr val="FFFFFF"/>
                </a:highlight>
                <a:latin typeface="+mj-lt"/>
              </a:rPr>
              <a:t>Question 5: Data Preparation and Presentation</a:t>
            </a:r>
          </a:p>
          <a:p>
            <a:pPr algn="l" fontAlgn="base">
              <a:lnSpc>
                <a:spcPct val="150000"/>
              </a:lnSpc>
            </a:pPr>
            <a:r>
              <a:rPr lang="en-US" sz="2400" b="1" i="0" dirty="0">
                <a:solidFill>
                  <a:srgbClr val="000000"/>
                </a:solidFill>
                <a:effectLst/>
                <a:highlight>
                  <a:srgbClr val="FFFFFF"/>
                </a:highlight>
                <a:latin typeface="+mj-lt"/>
              </a:rPr>
              <a:t>5A: Data Cleansing and Preparation</a:t>
            </a:r>
          </a:p>
          <a:p>
            <a:pPr algn="l" fontAlgn="base">
              <a:lnSpc>
                <a:spcPct val="150000"/>
              </a:lnSpc>
            </a:pPr>
            <a:endParaRPr lang="en-US" sz="2400" b="1" i="0" dirty="0">
              <a:solidFill>
                <a:srgbClr val="000000"/>
              </a:solidFill>
              <a:effectLst/>
              <a:highlight>
                <a:srgbClr val="FFFFFF"/>
              </a:highlight>
              <a:latin typeface="+mj-lt"/>
            </a:endParaRPr>
          </a:p>
        </p:txBody>
      </p:sp>
    </p:spTree>
    <p:extLst>
      <p:ext uri="{BB962C8B-B14F-4D97-AF65-F5344CB8AC3E}">
        <p14:creationId xmlns:p14="http://schemas.microsoft.com/office/powerpoint/2010/main" val="22854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152400"/>
            <a:ext cx="9525000" cy="335989"/>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100" spc="-10" dirty="0">
                <a:solidFill>
                  <a:srgbClr val="FFFFFF"/>
                </a:solidFill>
              </a:rPr>
              <a:t>General Statement for Final Individual Assessment Preparation – HI6037</a:t>
            </a:r>
            <a:endParaRPr lang="en-US" sz="2100" dirty="0"/>
          </a:p>
        </p:txBody>
      </p:sp>
      <p:sp>
        <p:nvSpPr>
          <p:cNvPr id="5" name="TextBox 4">
            <a:extLst>
              <a:ext uri="{FF2B5EF4-FFF2-40B4-BE49-F238E27FC236}">
                <a16:creationId xmlns:a16="http://schemas.microsoft.com/office/drawing/2014/main" id="{8CC3D875-343F-EEB0-E5A4-1BA6FACC4146}"/>
              </a:ext>
            </a:extLst>
          </p:cNvPr>
          <p:cNvSpPr txBox="1"/>
          <p:nvPr/>
        </p:nvSpPr>
        <p:spPr>
          <a:xfrm>
            <a:off x="571500" y="641474"/>
            <a:ext cx="11049000" cy="4467057"/>
          </a:xfrm>
          <a:prstGeom prst="rect">
            <a:avLst/>
          </a:prstGeom>
          <a:noFill/>
        </p:spPr>
        <p:txBody>
          <a:bodyPr wrap="square">
            <a:spAutoFit/>
          </a:bodyPr>
          <a:lstStyle/>
          <a:p>
            <a:pPr marL="457200" indent="-457200" algn="l" fontAlgn="base">
              <a:lnSpc>
                <a:spcPct val="150000"/>
              </a:lnSpc>
              <a:buFont typeface="+mj-lt"/>
              <a:buAutoNum type="arabicPeriod"/>
            </a:pPr>
            <a:r>
              <a:rPr lang="en-US" sz="2400" b="1" i="0" dirty="0">
                <a:solidFill>
                  <a:srgbClr val="000000"/>
                </a:solidFill>
                <a:effectLst/>
                <a:highlight>
                  <a:srgbClr val="FFFFFF"/>
                </a:highlight>
                <a:latin typeface="+mj-lt"/>
              </a:rPr>
              <a:t>Import Data:</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Load the complex dataset into Power BI.</a:t>
            </a:r>
          </a:p>
          <a:p>
            <a:pPr algn="l" fontAlgn="base">
              <a:lnSpc>
                <a:spcPct val="150000"/>
              </a:lnSpc>
            </a:pPr>
            <a:r>
              <a:rPr lang="en-US" sz="2400" b="1" i="0" dirty="0">
                <a:solidFill>
                  <a:srgbClr val="000000"/>
                </a:solidFill>
                <a:effectLst/>
                <a:highlight>
                  <a:srgbClr val="FFFFFF"/>
                </a:highlight>
                <a:latin typeface="+mj-lt"/>
              </a:rPr>
              <a:t>2.   Remove Duplicates and Handle Missing Values:</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Use 'Remove Duplicates' and 'Replace Values' features in the Query Editor.</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For missing values, consider using the mean, median, or a specific constant.</a:t>
            </a:r>
          </a:p>
          <a:p>
            <a:pPr algn="l" fontAlgn="base">
              <a:lnSpc>
                <a:spcPct val="150000"/>
              </a:lnSpc>
            </a:pPr>
            <a:r>
              <a:rPr lang="en-US" sz="2400" b="1" i="0" dirty="0">
                <a:solidFill>
                  <a:srgbClr val="000000"/>
                </a:solidFill>
                <a:effectLst/>
                <a:highlight>
                  <a:srgbClr val="FFFFFF"/>
                </a:highlight>
                <a:latin typeface="+mj-lt"/>
              </a:rPr>
              <a:t>3.   Convert Data Types and Create New Columns:</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Ensure all columns have the correct data types.</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Use DAX functions to create any necessary calculated columns.</a:t>
            </a:r>
          </a:p>
        </p:txBody>
      </p:sp>
    </p:spTree>
    <p:extLst>
      <p:ext uri="{BB962C8B-B14F-4D97-AF65-F5344CB8AC3E}">
        <p14:creationId xmlns:p14="http://schemas.microsoft.com/office/powerpoint/2010/main" val="116299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152400"/>
            <a:ext cx="9525000" cy="335989"/>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100" spc="-10" dirty="0">
                <a:solidFill>
                  <a:srgbClr val="FFFFFF"/>
                </a:solidFill>
              </a:rPr>
              <a:t>General Statement for Final Individual Assessment Preparation – HI6037</a:t>
            </a:r>
            <a:endParaRPr lang="en-US" sz="2100" dirty="0"/>
          </a:p>
        </p:txBody>
      </p:sp>
      <p:sp>
        <p:nvSpPr>
          <p:cNvPr id="5" name="TextBox 4">
            <a:extLst>
              <a:ext uri="{FF2B5EF4-FFF2-40B4-BE49-F238E27FC236}">
                <a16:creationId xmlns:a16="http://schemas.microsoft.com/office/drawing/2014/main" id="{8CC3D875-343F-EEB0-E5A4-1BA6FACC4146}"/>
              </a:ext>
            </a:extLst>
          </p:cNvPr>
          <p:cNvSpPr txBox="1"/>
          <p:nvPr/>
        </p:nvSpPr>
        <p:spPr>
          <a:xfrm>
            <a:off x="571500" y="641474"/>
            <a:ext cx="11049000" cy="2805063"/>
          </a:xfrm>
          <a:prstGeom prst="rect">
            <a:avLst/>
          </a:prstGeom>
          <a:noFill/>
        </p:spPr>
        <p:txBody>
          <a:bodyPr wrap="square">
            <a:spAutoFit/>
          </a:bodyPr>
          <a:lstStyle/>
          <a:p>
            <a:pPr algn="l" fontAlgn="base">
              <a:lnSpc>
                <a:spcPct val="150000"/>
              </a:lnSpc>
            </a:pPr>
            <a:r>
              <a:rPr lang="en-US" sz="2400" b="1" i="0" dirty="0">
                <a:solidFill>
                  <a:srgbClr val="000000"/>
                </a:solidFill>
                <a:effectLst/>
                <a:highlight>
                  <a:srgbClr val="FFFFFF"/>
                </a:highlight>
                <a:latin typeface="+mj-lt"/>
              </a:rPr>
              <a:t>4.   Filter Out Unnecessary Data:</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Remove irrelevant columns and rows to streamline your dataset.</a:t>
            </a:r>
          </a:p>
          <a:p>
            <a:pPr algn="l" fontAlgn="base">
              <a:lnSpc>
                <a:spcPct val="150000"/>
              </a:lnSpc>
            </a:pPr>
            <a:r>
              <a:rPr lang="en-US" sz="2400" b="1" i="0" dirty="0">
                <a:solidFill>
                  <a:srgbClr val="000000"/>
                </a:solidFill>
                <a:effectLst/>
                <a:highlight>
                  <a:srgbClr val="FFFFFF"/>
                </a:highlight>
                <a:latin typeface="+mj-lt"/>
              </a:rPr>
              <a:t>5.   Challenges and Solutions:</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Address issues like large datasets, inconsistent data formats, and complex data relationships with appropriate strategies.</a:t>
            </a:r>
          </a:p>
        </p:txBody>
      </p:sp>
    </p:spTree>
    <p:extLst>
      <p:ext uri="{BB962C8B-B14F-4D97-AF65-F5344CB8AC3E}">
        <p14:creationId xmlns:p14="http://schemas.microsoft.com/office/powerpoint/2010/main" val="33788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152400"/>
            <a:ext cx="9525000" cy="335989"/>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100" spc="-10" dirty="0">
                <a:solidFill>
                  <a:srgbClr val="FFFFFF"/>
                </a:solidFill>
              </a:rPr>
              <a:t>General Statement for Final Individual Assessment Preparation – HI6037</a:t>
            </a:r>
            <a:endParaRPr lang="en-US" sz="2100" dirty="0"/>
          </a:p>
        </p:txBody>
      </p:sp>
      <p:sp>
        <p:nvSpPr>
          <p:cNvPr id="5" name="TextBox 4">
            <a:extLst>
              <a:ext uri="{FF2B5EF4-FFF2-40B4-BE49-F238E27FC236}">
                <a16:creationId xmlns:a16="http://schemas.microsoft.com/office/drawing/2014/main" id="{8CC3D875-343F-EEB0-E5A4-1BA6FACC4146}"/>
              </a:ext>
            </a:extLst>
          </p:cNvPr>
          <p:cNvSpPr txBox="1"/>
          <p:nvPr/>
        </p:nvSpPr>
        <p:spPr>
          <a:xfrm>
            <a:off x="571500" y="641474"/>
            <a:ext cx="11049000" cy="3913059"/>
          </a:xfrm>
          <a:prstGeom prst="rect">
            <a:avLst/>
          </a:prstGeom>
          <a:noFill/>
        </p:spPr>
        <p:txBody>
          <a:bodyPr wrap="square">
            <a:spAutoFit/>
          </a:bodyPr>
          <a:lstStyle/>
          <a:p>
            <a:pPr algn="l" fontAlgn="base">
              <a:lnSpc>
                <a:spcPct val="150000"/>
              </a:lnSpc>
            </a:pPr>
            <a:r>
              <a:rPr lang="en-US" sz="2400" b="1" i="0" dirty="0">
                <a:solidFill>
                  <a:srgbClr val="000000"/>
                </a:solidFill>
                <a:effectLst/>
                <a:highlight>
                  <a:srgbClr val="FFFFFF"/>
                </a:highlight>
                <a:latin typeface="+mj-lt"/>
              </a:rPr>
              <a:t>5B: Presenting Findings</a:t>
            </a:r>
          </a:p>
          <a:p>
            <a:pPr algn="l" fontAlgn="base">
              <a:lnSpc>
                <a:spcPct val="150000"/>
              </a:lnSpc>
            </a:pPr>
            <a:r>
              <a:rPr lang="en-US" sz="2400" b="1" i="0" dirty="0">
                <a:solidFill>
                  <a:srgbClr val="000000"/>
                </a:solidFill>
                <a:effectLst/>
                <a:highlight>
                  <a:srgbClr val="FFFFFF"/>
                </a:highlight>
                <a:latin typeface="+mj-lt"/>
              </a:rPr>
              <a:t>1. Prepare the Presentation:</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Use Power BI to create visualizations that showcase your findings.</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Example: A pie chart visualizing the Sum of Property Price Change by Cost Element.</a:t>
            </a:r>
          </a:p>
          <a:p>
            <a:pPr algn="l" fontAlgn="base">
              <a:lnSpc>
                <a:spcPct val="150000"/>
              </a:lnSpc>
            </a:pPr>
            <a:r>
              <a:rPr lang="en-US" sz="2400" b="1" i="0" dirty="0">
                <a:solidFill>
                  <a:srgbClr val="000000"/>
                </a:solidFill>
                <a:effectLst/>
                <a:highlight>
                  <a:srgbClr val="FFFFFF"/>
                </a:highlight>
                <a:latin typeface="+mj-lt"/>
              </a:rPr>
              <a:t>2. Narrative Elements and Annotations:</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Use narrative elements to guide viewers through your analysis.</a:t>
            </a:r>
          </a:p>
          <a:p>
            <a:pPr marL="342900" indent="-342900" algn="l" fontAlgn="base">
              <a:lnSpc>
                <a:spcPct val="150000"/>
              </a:lnSpc>
              <a:buFont typeface="Arial" panose="020B0604020202020204" pitchFamily="34" charset="0"/>
              <a:buChar char="•"/>
            </a:pPr>
            <a:r>
              <a:rPr lang="en-US" sz="2400" i="0" dirty="0">
                <a:solidFill>
                  <a:srgbClr val="000000"/>
                </a:solidFill>
                <a:effectLst/>
                <a:highlight>
                  <a:srgbClr val="FFFFFF"/>
                </a:highlight>
                <a:latin typeface="+mj-lt"/>
              </a:rPr>
              <a:t>Add annotations to highlight key insights and explain their significance.</a:t>
            </a:r>
          </a:p>
        </p:txBody>
      </p:sp>
    </p:spTree>
    <p:extLst>
      <p:ext uri="{BB962C8B-B14F-4D97-AF65-F5344CB8AC3E}">
        <p14:creationId xmlns:p14="http://schemas.microsoft.com/office/powerpoint/2010/main" val="4031095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1081</TotalTime>
  <Words>689</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Tahoma</vt:lpstr>
      <vt:lpstr>Office Theme</vt:lpstr>
      <vt:lpstr>HI6037: Business Analytics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Guidelines</dc:title>
  <dc:creator>Ali</dc:creator>
  <cp:lastModifiedBy>Farshid Keivanian</cp:lastModifiedBy>
  <cp:revision>349</cp:revision>
  <dcterms:created xsi:type="dcterms:W3CDTF">2024-05-06T19:11:32Z</dcterms:created>
  <dcterms:modified xsi:type="dcterms:W3CDTF">2024-06-03T07:31:39Z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2024-04-20T00:00:00Z</vt:filetime>
  </property>
  <property fmtid="{D5CDD505-2E9C-101B-9397-08002B2CF9AE}" pid="3" name="Creator">
    <vt:lpwstr>Microsoft® PowerPoint® for Microsoft 365</vt:lpwstr>
  </property>
  <property fmtid="{D5CDD505-2E9C-101B-9397-08002B2CF9AE}" pid="4" name="LastSaved">
    <vt:filetime>2024-05-06T00:00:00Z</vt:filetime>
  </property>
  <property fmtid="{D5CDD505-2E9C-101B-9397-08002B2CF9AE}" pid="5" name="Producer">
    <vt:lpwstr>Microsoft® PowerPoint® for Microsoft 365</vt:lpwstr>
  </property>
</Properties>
</file>