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61" r:id="rId2"/>
    <p:sldId id="450" r:id="rId3"/>
    <p:sldId id="451" r:id="rId4"/>
    <p:sldId id="262" r:id="rId5"/>
    <p:sldId id="389" r:id="rId6"/>
    <p:sldId id="354" r:id="rId7"/>
    <p:sldId id="453" r:id="rId8"/>
    <p:sldId id="454" r:id="rId9"/>
    <p:sldId id="455" r:id="rId10"/>
    <p:sldId id="456" r:id="rId11"/>
    <p:sldId id="457" r:id="rId12"/>
    <p:sldId id="452" r:id="rId13"/>
    <p:sldId id="390" r:id="rId14"/>
    <p:sldId id="391" r:id="rId15"/>
    <p:sldId id="406" r:id="rId16"/>
    <p:sldId id="40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10" r:id="rId30"/>
    <p:sldId id="431" r:id="rId31"/>
    <p:sldId id="412" r:id="rId32"/>
    <p:sldId id="430"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6" r:id="rId46"/>
    <p:sldId id="444" r:id="rId47"/>
    <p:sldId id="447" r:id="rId48"/>
    <p:sldId id="448" r:id="rId49"/>
    <p:sldId id="318" r:id="rId50"/>
    <p:sldId id="416" r:id="rId51"/>
    <p:sldId id="417" r:id="rId52"/>
    <p:sldId id="449" r:id="rId53"/>
    <p:sldId id="459" r:id="rId54"/>
    <p:sldId id="460" r:id="rId55"/>
    <p:sldId id="45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954"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11EC19-7E08-40F0-ACF2-22F660FC7C40}" type="datetimeFigureOut">
              <a:rPr lang="en-AU" smtClean="0"/>
              <a:t>26/07/2024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BD98D-E85B-4601-A77C-B7964013730D}" type="slidenum">
              <a:rPr lang="en-AU" smtClean="0"/>
              <a:t>‹#›</a:t>
            </a:fld>
            <a:endParaRPr lang="en-AU"/>
          </a:p>
        </p:txBody>
      </p:sp>
    </p:spTree>
    <p:extLst>
      <p:ext uri="{BB962C8B-B14F-4D97-AF65-F5344CB8AC3E}">
        <p14:creationId xmlns:p14="http://schemas.microsoft.com/office/powerpoint/2010/main" val="369712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EDBD98D-E85B-4601-A77C-B7964013730D}" type="slidenum">
              <a:rPr lang="en-AU" smtClean="0"/>
              <a:t>1</a:t>
            </a:fld>
            <a:endParaRPr lang="en-AU"/>
          </a:p>
        </p:txBody>
      </p:sp>
    </p:spTree>
    <p:extLst>
      <p:ext uri="{BB962C8B-B14F-4D97-AF65-F5344CB8AC3E}">
        <p14:creationId xmlns:p14="http://schemas.microsoft.com/office/powerpoint/2010/main" val="312090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B6C70-B768-65B1-6556-96BF184E4A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95F93E1-16D1-D364-FDE1-F5C43AA28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CB9E7BB-4707-201F-EE06-A48A12D48944}"/>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5" name="Footer Placeholder 4">
            <a:extLst>
              <a:ext uri="{FF2B5EF4-FFF2-40B4-BE49-F238E27FC236}">
                <a16:creationId xmlns:a16="http://schemas.microsoft.com/office/drawing/2014/main" id="{64A58FB7-C93E-81F6-2E41-0C2CEE839C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65B1B3D-3648-BA5A-F1E8-F3576B98545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95993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5458-5F73-9470-8CAE-2E81515E0894}"/>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69212-ADB1-50EC-5CEA-45FC69553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3DE07B7-9900-254A-5FCC-8FA7A36E9CDC}"/>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5" name="Footer Placeholder 4">
            <a:extLst>
              <a:ext uri="{FF2B5EF4-FFF2-40B4-BE49-F238E27FC236}">
                <a16:creationId xmlns:a16="http://schemas.microsoft.com/office/drawing/2014/main" id="{1462B5A4-5993-85D1-5468-04356E67084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76EC13-E83E-ED79-64A4-4003E3E1652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031711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B3886C-B88F-C1C9-1FB1-F136ADFDBA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8D7E0EB-AE17-BE86-7C82-F2CA8993E0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EDDFC22-96DC-6854-A720-1925CC85A54A}"/>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5" name="Footer Placeholder 4">
            <a:extLst>
              <a:ext uri="{FF2B5EF4-FFF2-40B4-BE49-F238E27FC236}">
                <a16:creationId xmlns:a16="http://schemas.microsoft.com/office/drawing/2014/main" id="{FC091287-7765-7759-35E1-6830A960FA6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FAECDA5-B452-46B1-123F-041BF41F130E}"/>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90216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B4AE-322D-B6C3-A1DE-738FD7ED340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99D54C3-19F9-02AD-025C-69DD9166D1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DA2C77A-6A88-8738-8A39-76BAC476ADD6}"/>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5" name="Footer Placeholder 4">
            <a:extLst>
              <a:ext uri="{FF2B5EF4-FFF2-40B4-BE49-F238E27FC236}">
                <a16:creationId xmlns:a16="http://schemas.microsoft.com/office/drawing/2014/main" id="{57019BD3-F1D6-5FE6-72A9-07F9F9DB2BD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6632BB2-ED4D-4A8C-20BA-C64F1C360C7B}"/>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6908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EACA-7AAE-C32F-ACC2-3D8D45E23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41DE1E7-6228-8F00-4C8C-49BCF562ED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7B1251-888D-5407-DE40-24E0B5666EAD}"/>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5" name="Footer Placeholder 4">
            <a:extLst>
              <a:ext uri="{FF2B5EF4-FFF2-40B4-BE49-F238E27FC236}">
                <a16:creationId xmlns:a16="http://schemas.microsoft.com/office/drawing/2014/main" id="{1CDD5024-26A5-9A9C-921F-4553B2F00B6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F3B14B6-C9EC-FC5A-AFAB-8BAA369AC61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64319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5A3B-F871-EAB2-E4CA-F479C9EFA4D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592C35-B8A5-0F3E-E963-C2D19DB88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D3940B5-8BCA-4EF3-185B-F0CF288E55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4717141-9800-0D1B-F4A8-EC0024210BC9}"/>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6" name="Footer Placeholder 5">
            <a:extLst>
              <a:ext uri="{FF2B5EF4-FFF2-40B4-BE49-F238E27FC236}">
                <a16:creationId xmlns:a16="http://schemas.microsoft.com/office/drawing/2014/main" id="{F4C73B31-82FC-930B-CBCE-64029049191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6455AE7-9072-1FF9-7749-898A9ED13F41}"/>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33984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A3EF-EF8F-F539-964B-C4820289D4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8393D2D-46D0-C65F-3CD4-8CA1DC1568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504EA2-A069-2AB5-BE4D-5A9531F19F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1DD3DA3-5E8A-468F-D96D-DEF4FCA9D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0753A7-BCB6-8494-67C4-A2DE23125A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96EAE1E-45A7-184F-1859-0151A0F6F174}"/>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8" name="Footer Placeholder 7">
            <a:extLst>
              <a:ext uri="{FF2B5EF4-FFF2-40B4-BE49-F238E27FC236}">
                <a16:creationId xmlns:a16="http://schemas.microsoft.com/office/drawing/2014/main" id="{CBE74A07-DECC-AF4C-A1B9-945896FF614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32B7527C-A026-733A-81F8-612A3672D2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80729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8692-6A66-A81A-F64D-252A01D72B5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5205C8B-6899-F7CD-218F-53B25A8C28A2}"/>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4" name="Footer Placeholder 3">
            <a:extLst>
              <a:ext uri="{FF2B5EF4-FFF2-40B4-BE49-F238E27FC236}">
                <a16:creationId xmlns:a16="http://schemas.microsoft.com/office/drawing/2014/main" id="{BC578AB9-14B5-81D7-6DB2-7A92246ECED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E25876-36CF-424C-ABB5-B54C23E4EACF}"/>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2454585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D8F218-7BAB-6440-4B90-DD84170B86C6}"/>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3" name="Footer Placeholder 2">
            <a:extLst>
              <a:ext uri="{FF2B5EF4-FFF2-40B4-BE49-F238E27FC236}">
                <a16:creationId xmlns:a16="http://schemas.microsoft.com/office/drawing/2014/main" id="{98B0DA65-2C36-C5F9-E815-493215A422AB}"/>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75990D7-0136-D22F-360A-B252C724BCF6}"/>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1920729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82E2-A10E-6ABD-55B7-3CF2BB17A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8AFB820-3B67-54EE-9204-21E91A5B6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C38F663-644F-F023-2E42-582EF5E9C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E879A-8E01-B66D-0599-3AC685A7BBDA}"/>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6" name="Footer Placeholder 5">
            <a:extLst>
              <a:ext uri="{FF2B5EF4-FFF2-40B4-BE49-F238E27FC236}">
                <a16:creationId xmlns:a16="http://schemas.microsoft.com/office/drawing/2014/main" id="{675E3D63-660A-D02B-96B2-4D753F7C06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79EB7DC-A1C1-DBE0-4D1D-DC8818D620F3}"/>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418686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C59C-D9F3-8D06-AD72-B0ACFEC8A7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D451E33A-D236-7697-03E8-F0AB97BD5F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47BB688-BC97-FCC2-C6B6-4BF70D294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DF0714-9BF9-CEE3-2D93-A2D3000B4FBE}"/>
              </a:ext>
            </a:extLst>
          </p:cNvPr>
          <p:cNvSpPr>
            <a:spLocks noGrp="1"/>
          </p:cNvSpPr>
          <p:nvPr>
            <p:ph type="dt" sz="half" idx="10"/>
          </p:nvPr>
        </p:nvSpPr>
        <p:spPr/>
        <p:txBody>
          <a:bodyPr/>
          <a:lstStyle/>
          <a:p>
            <a:fld id="{7036F693-4807-4ACB-9866-42E633ECA663}" type="datetimeFigureOut">
              <a:rPr lang="en-AU" smtClean="0"/>
              <a:t>26/07/2024</a:t>
            </a:fld>
            <a:endParaRPr lang="en-AU"/>
          </a:p>
        </p:txBody>
      </p:sp>
      <p:sp>
        <p:nvSpPr>
          <p:cNvPr id="6" name="Footer Placeholder 5">
            <a:extLst>
              <a:ext uri="{FF2B5EF4-FFF2-40B4-BE49-F238E27FC236}">
                <a16:creationId xmlns:a16="http://schemas.microsoft.com/office/drawing/2014/main" id="{22D2D7F7-5B88-507C-DE4C-730E04E87A4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EE44157-7A04-856B-4C28-125F1006953A}"/>
              </a:ext>
            </a:extLst>
          </p:cNvPr>
          <p:cNvSpPr>
            <a:spLocks noGrp="1"/>
          </p:cNvSpPr>
          <p:nvPr>
            <p:ph type="sldNum" sz="quarter" idx="12"/>
          </p:nvPr>
        </p:nvSpPr>
        <p:spPr/>
        <p:txBody>
          <a:bodyPr/>
          <a:lstStyle/>
          <a:p>
            <a:fld id="{7BF9DD6F-E86F-40A2-88B8-DD3E2998C092}" type="slidenum">
              <a:rPr lang="en-AU" smtClean="0"/>
              <a:t>‹#›</a:t>
            </a:fld>
            <a:endParaRPr lang="en-AU"/>
          </a:p>
        </p:txBody>
      </p:sp>
    </p:spTree>
    <p:extLst>
      <p:ext uri="{BB962C8B-B14F-4D97-AF65-F5344CB8AC3E}">
        <p14:creationId xmlns:p14="http://schemas.microsoft.com/office/powerpoint/2010/main" val="348319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E6B418-3ADB-3D52-362F-EF8EB606C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DF0B803-0FBE-9FD0-EA3C-E4F9B70AE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6BA73C-3BBF-5A39-4403-330159E2A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36F693-4807-4ACB-9866-42E633ECA663}" type="datetimeFigureOut">
              <a:rPr lang="en-AU" smtClean="0"/>
              <a:t>26/07/2024</a:t>
            </a:fld>
            <a:endParaRPr lang="en-AU"/>
          </a:p>
        </p:txBody>
      </p:sp>
      <p:sp>
        <p:nvSpPr>
          <p:cNvPr id="5" name="Footer Placeholder 4">
            <a:extLst>
              <a:ext uri="{FF2B5EF4-FFF2-40B4-BE49-F238E27FC236}">
                <a16:creationId xmlns:a16="http://schemas.microsoft.com/office/drawing/2014/main" id="{A569C9B0-90EA-F790-C481-782B3C03BC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2F78BE7-9EF2-8115-D3BF-53CF0589BB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F9DD6F-E86F-40A2-88B8-DD3E2998C092}" type="slidenum">
              <a:rPr lang="en-AU" smtClean="0"/>
              <a:t>‹#›</a:t>
            </a:fld>
            <a:endParaRPr lang="en-AU"/>
          </a:p>
        </p:txBody>
      </p:sp>
    </p:spTree>
    <p:extLst>
      <p:ext uri="{BB962C8B-B14F-4D97-AF65-F5344CB8AC3E}">
        <p14:creationId xmlns:p14="http://schemas.microsoft.com/office/powerpoint/2010/main" val="2806536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250711" y="1313717"/>
            <a:ext cx="11941289" cy="2805063"/>
          </a:xfrm>
          <a:prstGeom prst="rect">
            <a:avLst/>
          </a:prstGeom>
          <a:noFill/>
        </p:spPr>
        <p:txBody>
          <a:bodyPr wrap="square" rtlCol="0">
            <a:spAutoFit/>
          </a:bodyPr>
          <a:lstStyle/>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Summary of Lecture 1</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Tutorial Week 2</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Key assessment dates</a:t>
            </a:r>
          </a:p>
          <a:p>
            <a:pPr marL="457200" indent="-457200">
              <a:lnSpc>
                <a:spcPct val="150000"/>
              </a:lnSpc>
              <a:buFont typeface="+mj-lt"/>
              <a:buAutoNum type="arabicPeriod"/>
            </a:pPr>
            <a:r>
              <a:rPr lang="en-US" sz="2400" dirty="0">
                <a:latin typeface="Calibri" panose="020F0502020204030204" pitchFamily="34" charset="0"/>
                <a:cs typeface="Calibri" panose="020F0502020204030204" pitchFamily="34" charset="0"/>
              </a:rPr>
              <a:t>Attendance &amp; Tutorial Questions - </a:t>
            </a:r>
            <a:r>
              <a:rPr lang="en-AU" sz="2400" dirty="0">
                <a:latin typeface="Calibri" panose="020F0502020204030204" pitchFamily="34" charset="0"/>
                <a:cs typeface="Calibri" panose="020F0502020204030204" pitchFamily="34" charset="0"/>
              </a:rPr>
              <a:t>Recognising</a:t>
            </a:r>
            <a:r>
              <a:rPr lang="en-US" sz="2400" dirty="0">
                <a:latin typeface="Calibri" panose="020F0502020204030204" pitchFamily="34" charset="0"/>
                <a:cs typeface="Calibri" panose="020F0502020204030204" pitchFamily="34" charset="0"/>
              </a:rPr>
              <a:t> student participation and engagement specifically identifying those who are most actively involved!</a:t>
            </a:r>
          </a:p>
        </p:txBody>
      </p:sp>
      <p:sp>
        <p:nvSpPr>
          <p:cNvPr id="5" name="TextBox 4">
            <a:extLst>
              <a:ext uri="{FF2B5EF4-FFF2-40B4-BE49-F238E27FC236}">
                <a16:creationId xmlns:a16="http://schemas.microsoft.com/office/drawing/2014/main" id="{0EDA831C-3F59-8361-5C78-944EC8508F9C}"/>
              </a:ext>
            </a:extLst>
          </p:cNvPr>
          <p:cNvSpPr txBox="1"/>
          <p:nvPr/>
        </p:nvSpPr>
        <p:spPr>
          <a:xfrm>
            <a:off x="1594623" y="200054"/>
            <a:ext cx="8976732" cy="461665"/>
          </a:xfrm>
          <a:prstGeom prst="rect">
            <a:avLst/>
          </a:prstGeom>
          <a:noFill/>
        </p:spPr>
        <p:txBody>
          <a:bodyPr wrap="square" rtlCol="0">
            <a:spAutoFit/>
          </a:bodyPr>
          <a:lstStyle/>
          <a:p>
            <a:pPr algn="ctr"/>
            <a:r>
              <a:rPr lang="en-AU" sz="2400" b="1" dirty="0">
                <a:latin typeface="Calibri" panose="020F0502020204030204" pitchFamily="34" charset="0"/>
                <a:cs typeface="Calibri" panose="020F0502020204030204" pitchFamily="34" charset="0"/>
              </a:rPr>
              <a:t>Week </a:t>
            </a:r>
            <a:r>
              <a:rPr lang="fa-IR" sz="2400" b="1">
                <a:latin typeface="Calibri" panose="020F0502020204030204" pitchFamily="34" charset="0"/>
                <a:cs typeface="Calibri" panose="020F0502020204030204" pitchFamily="34" charset="0"/>
              </a:rPr>
              <a:t>2</a:t>
            </a:r>
            <a:r>
              <a:rPr lang="en-AU" sz="2400" b="1">
                <a:latin typeface="Calibri" panose="020F0502020204030204" pitchFamily="34" charset="0"/>
                <a:cs typeface="Calibri" panose="020F0502020204030204" pitchFamily="34" charset="0"/>
              </a:rPr>
              <a:t> </a:t>
            </a:r>
            <a:r>
              <a:rPr lang="en-AU" sz="2400" b="1" dirty="0">
                <a:latin typeface="Calibri" panose="020F0502020204030204" pitchFamily="34" charset="0"/>
                <a:cs typeface="Calibri" panose="020F0502020204030204" pitchFamily="34" charset="0"/>
              </a:rPr>
              <a:t>– Business Analytics Fundamentals – Sydney Campus</a:t>
            </a:r>
          </a:p>
        </p:txBody>
      </p:sp>
      <p:sp>
        <p:nvSpPr>
          <p:cNvPr id="6" name="TextBox 5">
            <a:extLst>
              <a:ext uri="{FF2B5EF4-FFF2-40B4-BE49-F238E27FC236}">
                <a16:creationId xmlns:a16="http://schemas.microsoft.com/office/drawing/2014/main" id="{E15192CE-A61A-138C-C058-E3B3ABE2C6BE}"/>
              </a:ext>
            </a:extLst>
          </p:cNvPr>
          <p:cNvSpPr txBox="1"/>
          <p:nvPr/>
        </p:nvSpPr>
        <p:spPr>
          <a:xfrm>
            <a:off x="250711" y="5636605"/>
            <a:ext cx="12097407" cy="589072"/>
          </a:xfrm>
          <a:prstGeom prst="rect">
            <a:avLst/>
          </a:prstGeom>
          <a:noFill/>
        </p:spPr>
        <p:txBody>
          <a:bodyPr wrap="square" rtlCol="0">
            <a:spAutoFit/>
          </a:bodyPr>
          <a:lstStyle/>
          <a:p>
            <a:pPr>
              <a:lnSpc>
                <a:spcPct val="150000"/>
              </a:lnSpc>
            </a:pPr>
            <a:r>
              <a:rPr lang="en-US" sz="2400" b="1" dirty="0">
                <a:latin typeface="Calibri" panose="020F0502020204030204" pitchFamily="34" charset="0"/>
                <a:cs typeface="Calibri" panose="020F0502020204030204" pitchFamily="34" charset="0"/>
              </a:rPr>
              <a:t>Lecturer/Tutor: Dr. Farshid Keivanian</a:t>
            </a:r>
          </a:p>
        </p:txBody>
      </p:sp>
      <p:pic>
        <p:nvPicPr>
          <p:cNvPr id="3" name="Picture 2">
            <a:extLst>
              <a:ext uri="{FF2B5EF4-FFF2-40B4-BE49-F238E27FC236}">
                <a16:creationId xmlns:a16="http://schemas.microsoft.com/office/drawing/2014/main" id="{5B495849-4430-CCEF-C3B3-2C31DAA430D8}"/>
              </a:ext>
            </a:extLst>
          </p:cNvPr>
          <p:cNvPicPr>
            <a:picLocks noChangeAspect="1"/>
          </p:cNvPicPr>
          <p:nvPr/>
        </p:nvPicPr>
        <p:blipFill>
          <a:blip r:embed="rId3"/>
          <a:stretch>
            <a:fillRect/>
          </a:stretch>
        </p:blipFill>
        <p:spPr>
          <a:xfrm>
            <a:off x="10260685" y="0"/>
            <a:ext cx="1931315" cy="1902052"/>
          </a:xfrm>
          <a:prstGeom prst="rect">
            <a:avLst/>
          </a:prstGeom>
        </p:spPr>
      </p:pic>
    </p:spTree>
    <p:extLst>
      <p:ext uri="{BB962C8B-B14F-4D97-AF65-F5344CB8AC3E}">
        <p14:creationId xmlns:p14="http://schemas.microsoft.com/office/powerpoint/2010/main" val="2968848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523220"/>
          </a:xfrm>
          <a:prstGeom prst="rect">
            <a:avLst/>
          </a:prstGeom>
          <a:noFill/>
        </p:spPr>
        <p:txBody>
          <a:bodyPr wrap="square" rtlCol="0">
            <a:spAutoFit/>
          </a:bodyPr>
          <a:lstStyle/>
          <a:p>
            <a:r>
              <a:rPr lang="en-AU" sz="2800" b="1" dirty="0">
                <a:latin typeface="Calibri" panose="020F0502020204030204" pitchFamily="34" charset="0"/>
                <a:cs typeface="Calibri" panose="020F0502020204030204" pitchFamily="34" charset="0"/>
              </a:rPr>
              <a:t>Open-Ended Question</a:t>
            </a:r>
          </a:p>
        </p:txBody>
      </p:sp>
      <p:sp>
        <p:nvSpPr>
          <p:cNvPr id="4" name="TextBox 3">
            <a:extLst>
              <a:ext uri="{FF2B5EF4-FFF2-40B4-BE49-F238E27FC236}">
                <a16:creationId xmlns:a16="http://schemas.microsoft.com/office/drawing/2014/main" id="{4516E280-C48B-80BD-ACAF-C40759351D3F}"/>
              </a:ext>
            </a:extLst>
          </p:cNvPr>
          <p:cNvSpPr txBox="1"/>
          <p:nvPr/>
        </p:nvSpPr>
        <p:spPr>
          <a:xfrm>
            <a:off x="0" y="665702"/>
            <a:ext cx="12192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Why is data visualization important in communicating business insights?</a:t>
            </a:r>
          </a:p>
          <a:p>
            <a:pPr>
              <a:lnSpc>
                <a:spcPct val="150000"/>
              </a:lnSpc>
            </a:pPr>
            <a:r>
              <a:rPr lang="en-US" sz="2800" dirty="0">
                <a:latin typeface="Calibri" panose="020F0502020204030204" pitchFamily="34" charset="0"/>
                <a:cs typeface="Calibri" panose="020F0502020204030204" pitchFamily="34" charset="0"/>
              </a:rPr>
              <a:t>Data visualization translates complex data into understandable visuals, helping stakeholders grasp key insights quickly and make informed decisions. Effective visualizations can highlight trends, outliers, and correlations that might not be evident in raw data.</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1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523220"/>
          </a:xfrm>
          <a:prstGeom prst="rect">
            <a:avLst/>
          </a:prstGeom>
          <a:noFill/>
        </p:spPr>
        <p:txBody>
          <a:bodyPr wrap="square" rtlCol="0">
            <a:spAutoFit/>
          </a:bodyPr>
          <a:lstStyle/>
          <a:p>
            <a:r>
              <a:rPr lang="en-AU" sz="2800" b="1" dirty="0">
                <a:latin typeface="Calibri" panose="020F0502020204030204" pitchFamily="34" charset="0"/>
                <a:cs typeface="Calibri" panose="020F0502020204030204" pitchFamily="34" charset="0"/>
              </a:rPr>
              <a:t>Example</a:t>
            </a:r>
          </a:p>
        </p:txBody>
      </p:sp>
      <p:sp>
        <p:nvSpPr>
          <p:cNvPr id="4" name="TextBox 3">
            <a:extLst>
              <a:ext uri="{FF2B5EF4-FFF2-40B4-BE49-F238E27FC236}">
                <a16:creationId xmlns:a16="http://schemas.microsoft.com/office/drawing/2014/main" id="{4516E280-C48B-80BD-ACAF-C40759351D3F}"/>
              </a:ext>
            </a:extLst>
          </p:cNvPr>
          <p:cNvSpPr txBox="1"/>
          <p:nvPr/>
        </p:nvSpPr>
        <p:spPr>
          <a:xfrm>
            <a:off x="0" y="665702"/>
            <a:ext cx="12192000" cy="196451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 business analyst in Brisbane creates interactive dashboards using tools like Tableau to present sales performance to executives, aiding in strategic planning and market analysis.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174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Concepts</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304763"/>
            <a:ext cx="12097407" cy="6641690"/>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PivotTables:</a:t>
            </a:r>
            <a:r>
              <a:rPr lang="en-US" sz="2200" dirty="0">
                <a:latin typeface="Calibri" panose="020F0502020204030204" pitchFamily="34" charset="0"/>
                <a:cs typeface="Calibri" panose="020F0502020204030204" pitchFamily="34" charset="0"/>
              </a:rPr>
              <a:t> PivotTables are a powerful feature in spreadsheet software like Microsoft Excel or Google Sheets that allow users to summarize and analyze large datasets quickly and efficiently. They work by reorganizing and summarizing selected columns and rows of data into a more digestible format without altering the original dataset. Microsoft Excel requires us to convert the data to table format before we can apply the PivotTable features. In Table format we can perform some simple formatting, such as Filtering to improve the report.</a:t>
            </a:r>
          </a:p>
          <a:p>
            <a:pPr>
              <a:lnSpc>
                <a:spcPct val="150000"/>
              </a:lnSpc>
            </a:pPr>
            <a:r>
              <a:rPr lang="en-US" sz="2200" b="1" dirty="0">
                <a:latin typeface="Calibri" panose="020F0502020204030204" pitchFamily="34" charset="0"/>
                <a:cs typeface="Calibri" panose="020F0502020204030204" pitchFamily="34" charset="0"/>
              </a:rPr>
              <a:t>Here's how PivotTables work:</a:t>
            </a:r>
          </a:p>
          <a:p>
            <a:pPr>
              <a:lnSpc>
                <a:spcPct val="150000"/>
              </a:lnSpc>
            </a:pPr>
            <a:r>
              <a:rPr lang="en-US" sz="2200" b="1" dirty="0">
                <a:latin typeface="Calibri" panose="020F0502020204030204" pitchFamily="34" charset="0"/>
                <a:cs typeface="Calibri" panose="020F0502020204030204" pitchFamily="34" charset="0"/>
              </a:rPr>
              <a:t>Data Organization: </a:t>
            </a:r>
            <a:r>
              <a:rPr lang="en-US" sz="2200" dirty="0">
                <a:latin typeface="Calibri" panose="020F0502020204030204" pitchFamily="34" charset="0"/>
                <a:cs typeface="Calibri" panose="020F0502020204030204" pitchFamily="34" charset="0"/>
              </a:rPr>
              <a:t>PivotTables allow users to organize and summarize data based on different criteria such as categories, dates, numerical values, etc. Users can choose which columns and rows of data to include in the PivotTable and how they want to arrange and summarize that data.</a:t>
            </a:r>
          </a:p>
          <a:p>
            <a:pPr>
              <a:lnSpc>
                <a:spcPct val="150000"/>
              </a:lnSpc>
            </a:pPr>
            <a:r>
              <a:rPr lang="en-US" sz="2200" b="1" dirty="0">
                <a:latin typeface="Calibri" panose="020F0502020204030204" pitchFamily="34" charset="0"/>
                <a:cs typeface="Calibri" panose="020F0502020204030204" pitchFamily="34" charset="0"/>
              </a:rPr>
              <a:t>Aggregation: </a:t>
            </a:r>
            <a:r>
              <a:rPr lang="en-US" sz="2200" dirty="0">
                <a:latin typeface="Calibri" panose="020F0502020204030204" pitchFamily="34" charset="0"/>
                <a:cs typeface="Calibri" panose="020F0502020204030204" pitchFamily="34" charset="0"/>
              </a:rPr>
              <a:t>PivotTables provide various options for aggregating data, including sum, count, average, minimum, maximum, etc. Users can choose the appropriate aggregation function based on the type of data being analyzed.</a:t>
            </a:r>
          </a:p>
        </p:txBody>
      </p:sp>
    </p:spTree>
    <p:extLst>
      <p:ext uri="{BB962C8B-B14F-4D97-AF65-F5344CB8AC3E}">
        <p14:creationId xmlns:p14="http://schemas.microsoft.com/office/powerpoint/2010/main" val="387708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Concepts</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430887"/>
            <a:ext cx="12097407" cy="4610365"/>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Dynamic Analysis: </a:t>
            </a:r>
            <a:r>
              <a:rPr lang="en-US" sz="2200" dirty="0">
                <a:latin typeface="Calibri" panose="020F0502020204030204" pitchFamily="34" charset="0"/>
                <a:cs typeface="Calibri" panose="020F0502020204030204" pitchFamily="34" charset="0"/>
              </a:rPr>
              <a:t>One of the key advantages of PivotTables is their dynamic nature. Users can easily rearrange the layout of the PivotTable, change the criteria for summarization, and apply filters to focus on specific subsets of data. This flexibility allows for interactive and exploratory data analysis.</a:t>
            </a:r>
          </a:p>
          <a:p>
            <a:pPr>
              <a:lnSpc>
                <a:spcPct val="150000"/>
              </a:lnSpc>
            </a:pPr>
            <a:r>
              <a:rPr lang="en-US" sz="2200" b="1" dirty="0">
                <a:latin typeface="Calibri" panose="020F0502020204030204" pitchFamily="34" charset="0"/>
                <a:cs typeface="Calibri" panose="020F0502020204030204" pitchFamily="34" charset="0"/>
              </a:rPr>
              <a:t>Summarization: </a:t>
            </a:r>
            <a:r>
              <a:rPr lang="en-US" sz="2200" dirty="0">
                <a:latin typeface="Calibri" panose="020F0502020204030204" pitchFamily="34" charset="0"/>
                <a:cs typeface="Calibri" panose="020F0502020204030204" pitchFamily="34" charset="0"/>
              </a:rPr>
              <a:t>PivotTables automatically group and summarize data based on the criteria chosen by the user. For example, if you have a dataset with sales data by region, product, and date, you can use a PivotTable to quickly summarize total sales by region and product, or analyze sales trends over time.</a:t>
            </a:r>
          </a:p>
          <a:p>
            <a:pPr>
              <a:lnSpc>
                <a:spcPct val="150000"/>
              </a:lnSpc>
            </a:pPr>
            <a:r>
              <a:rPr lang="en-US" sz="2200" b="1" dirty="0">
                <a:latin typeface="Calibri" panose="020F0502020204030204" pitchFamily="34" charset="0"/>
                <a:cs typeface="Calibri" panose="020F0502020204030204" pitchFamily="34" charset="0"/>
              </a:rPr>
              <a:t>Visualization: </a:t>
            </a:r>
            <a:r>
              <a:rPr lang="en-US" sz="2200" dirty="0">
                <a:latin typeface="Calibri" panose="020F0502020204030204" pitchFamily="34" charset="0"/>
                <a:cs typeface="Calibri" panose="020F0502020204030204" pitchFamily="34" charset="0"/>
              </a:rPr>
              <a:t>PivotTables can also be used to create visualizations such as charts and graphs to further explore and communicate insights from the data. These visualizations can help users identify patterns, trends, and outliers more easily.</a:t>
            </a:r>
          </a:p>
        </p:txBody>
      </p:sp>
    </p:spTree>
    <p:extLst>
      <p:ext uri="{BB962C8B-B14F-4D97-AF65-F5344CB8AC3E}">
        <p14:creationId xmlns:p14="http://schemas.microsoft.com/office/powerpoint/2010/main" val="138933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Concepts</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430887"/>
            <a:ext cx="12097407" cy="4610365"/>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PivotTables are incredibly useful for summarizing large datasets because they allow users to:</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Quickly summarize and analyze large volumes of data without the need for complex formulas or manual calculations.</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Easily rearrange and explore different views of the data to gain insights from different perspectives.</a:t>
            </a:r>
          </a:p>
          <a:p>
            <a:pPr>
              <a:lnSpc>
                <a:spcPct val="150000"/>
              </a:lnSpc>
            </a:pPr>
            <a:r>
              <a:rPr lang="en-US" sz="2200" dirty="0">
                <a:latin typeface="Calibri" panose="020F0502020204030204" pitchFamily="34" charset="0"/>
                <a:cs typeface="Calibri" panose="020F0502020204030204" pitchFamily="34" charset="0"/>
              </a:rPr>
              <a:t>Create dynamic reports and dashboards that can be updated easily as new data becomes available.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Preserve the integrity of the original dataset since PivotTables do not alter the underlying data—they simply provide a summary and analysis of it.</a:t>
            </a:r>
          </a:p>
          <a:p>
            <a:pPr>
              <a:lnSpc>
                <a:spcPct val="150000"/>
              </a:lnSpc>
            </a:pPr>
            <a:r>
              <a:rPr lang="en-US" sz="2200" dirty="0">
                <a:latin typeface="Calibri" panose="020F0502020204030204" pitchFamily="34" charset="0"/>
                <a:cs typeface="Calibri" panose="020F0502020204030204" pitchFamily="34" charset="0"/>
              </a:rPr>
              <a:t>Overall, PivotTables are a powerful tool for data analysis and reporting, enabling users to extract meaningful insights from large datasets in a flexible and efficient manner.</a:t>
            </a:r>
          </a:p>
        </p:txBody>
      </p:sp>
    </p:spTree>
    <p:extLst>
      <p:ext uri="{BB962C8B-B14F-4D97-AF65-F5344CB8AC3E}">
        <p14:creationId xmlns:p14="http://schemas.microsoft.com/office/powerpoint/2010/main" val="67615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430887"/>
            <a:ext cx="12097407" cy="5118196"/>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Setting Up a PivotTable</a:t>
            </a:r>
          </a:p>
          <a:p>
            <a:pPr marL="457200" indent="-457200">
              <a:lnSpc>
                <a:spcPct val="150000"/>
              </a:lnSpc>
              <a:buFont typeface="+mj-lt"/>
              <a:buAutoNum type="arabicPeriod"/>
            </a:pPr>
            <a:r>
              <a:rPr lang="en-US" sz="2200" b="1" dirty="0">
                <a:latin typeface="Calibri" panose="020F0502020204030204" pitchFamily="34" charset="0"/>
                <a:cs typeface="Calibri" panose="020F0502020204030204" pitchFamily="34" charset="0"/>
              </a:rPr>
              <a:t>Open Excel Workbook:</a:t>
            </a:r>
            <a:r>
              <a:rPr lang="en-US" sz="2200" dirty="0">
                <a:latin typeface="Calibri" panose="020F0502020204030204" pitchFamily="34" charset="0"/>
                <a:cs typeface="Calibri" panose="020F0502020204030204" pitchFamily="34" charset="0"/>
              </a:rPr>
              <a:t> Start with the provided '</a:t>
            </a:r>
            <a:r>
              <a:rPr lang="en-US" sz="2200" b="1" dirty="0">
                <a:latin typeface="Calibri" panose="020F0502020204030204" pitchFamily="34" charset="0"/>
                <a:cs typeface="Calibri" panose="020F0502020204030204" pitchFamily="34" charset="0"/>
              </a:rPr>
              <a:t>PivotTable.xlsx</a:t>
            </a:r>
            <a:r>
              <a:rPr lang="en-US" sz="2200" dirty="0">
                <a:latin typeface="Calibri" panose="020F0502020204030204" pitchFamily="34" charset="0"/>
                <a:cs typeface="Calibri" panose="020F0502020204030204" pitchFamily="34" charset="0"/>
              </a:rPr>
              <a:t>' file. Ensure you understand the layout and data.</a:t>
            </a:r>
          </a:p>
          <a:p>
            <a:pPr marL="457200" indent="-457200">
              <a:lnSpc>
                <a:spcPct val="150000"/>
              </a:lnSpc>
              <a:buFont typeface="+mj-lt"/>
              <a:buAutoNum type="arabicPeriod"/>
            </a:pPr>
            <a:r>
              <a:rPr lang="en-US" sz="2200" b="1" dirty="0">
                <a:latin typeface="Calibri" panose="020F0502020204030204" pitchFamily="34" charset="0"/>
                <a:cs typeface="Calibri" panose="020F0502020204030204" pitchFamily="34" charset="0"/>
              </a:rPr>
              <a:t>Convert Data to 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Select any cell within the data range and navigate to </a:t>
            </a:r>
            <a:r>
              <a:rPr lang="en-US" sz="2200" b="1" dirty="0">
                <a:latin typeface="Calibri" panose="020F0502020204030204" pitchFamily="34" charset="0"/>
                <a:cs typeface="Calibri" panose="020F0502020204030204" pitchFamily="34" charset="0"/>
              </a:rPr>
              <a:t>Insert &gt; Table</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Ensure the 'My table has headers' option is checked in the dialog box that appears, then click OK.</a:t>
            </a:r>
            <a:endParaRPr lang="fa-IR" sz="2200" dirty="0">
              <a:latin typeface="Calibri" panose="020F0502020204030204" pitchFamily="34" charset="0"/>
              <a:cs typeface="Calibri" panose="020F0502020204030204" pitchFamily="34" charset="0"/>
            </a:endParaRPr>
          </a:p>
          <a:p>
            <a:pPr>
              <a:lnSpc>
                <a:spcPct val="150000"/>
              </a:lnSpc>
            </a:pPr>
            <a:r>
              <a:rPr lang="en-US" sz="2200" b="1" dirty="0">
                <a:latin typeface="Calibri" panose="020F0502020204030204" pitchFamily="34" charset="0"/>
                <a:cs typeface="Calibri" panose="020F0502020204030204" pitchFamily="34" charset="0"/>
              </a:rPr>
              <a:t>3.    Inserting a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Navigate to </a:t>
            </a:r>
            <a:r>
              <a:rPr lang="en-US" sz="2200" b="1" dirty="0">
                <a:latin typeface="Calibri" panose="020F0502020204030204" pitchFamily="34" charset="0"/>
                <a:cs typeface="Calibri" panose="020F0502020204030204" pitchFamily="34" charset="0"/>
              </a:rPr>
              <a:t>Insert &gt; PivotTable</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Choose the table or range as the data you just formatted as a 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Decide whether to place the PivotTable in a new worksheet or an existing one, then click OK.</a:t>
            </a:r>
          </a:p>
        </p:txBody>
      </p:sp>
    </p:spTree>
    <p:extLst>
      <p:ext uri="{BB962C8B-B14F-4D97-AF65-F5344CB8AC3E}">
        <p14:creationId xmlns:p14="http://schemas.microsoft.com/office/powerpoint/2010/main" val="13982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
                                            <p:txEl>
                                              <p:pRg st="7" end="7"/>
                                            </p:txEl>
                                          </p:spTgt>
                                        </p:tgtEl>
                                        <p:attrNameLst>
                                          <p:attrName>style.visibility</p:attrName>
                                        </p:attrNameLst>
                                      </p:cBhvr>
                                      <p:to>
                                        <p:strVal val="visible"/>
                                      </p:to>
                                    </p:set>
                                    <p:animEffect transition="in" filter="fade">
                                      <p:cBhvr>
                                        <p:cTn id="56" dur="1000"/>
                                        <p:tgtEl>
                                          <p:spTgt spid="2">
                                            <p:txEl>
                                              <p:pRg st="7" end="7"/>
                                            </p:txEl>
                                          </p:spTgt>
                                        </p:tgtEl>
                                      </p:cBhvr>
                                    </p:animEffect>
                                    <p:anim calcmode="lin" valueType="num">
                                      <p:cBhvr>
                                        <p:cTn id="5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430887"/>
            <a:ext cx="12097407" cy="5626027"/>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Configuring the PivotTable Field List Setup:</a:t>
            </a:r>
          </a:p>
          <a:p>
            <a:pPr>
              <a:lnSpc>
                <a:spcPct val="150000"/>
              </a:lnSpc>
            </a:pPr>
            <a:r>
              <a:rPr lang="en-US" sz="2200" b="1" dirty="0">
                <a:latin typeface="Calibri" panose="020F0502020204030204" pitchFamily="34" charset="0"/>
                <a:cs typeface="Calibri" panose="020F0502020204030204" pitchFamily="34" charset="0"/>
              </a:rPr>
              <a:t>1. Open your Excel Workbook.</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Navigate to the worksheet containing your data or where you plan to insert the PivotTable.</a:t>
            </a:r>
          </a:p>
          <a:p>
            <a:pPr>
              <a:lnSpc>
                <a:spcPct val="150000"/>
              </a:lnSpc>
            </a:pPr>
            <a:r>
              <a:rPr lang="en-US" sz="2200" b="1" dirty="0">
                <a:latin typeface="Calibri" panose="020F0502020204030204" pitchFamily="34" charset="0"/>
                <a:cs typeface="Calibri" panose="020F0502020204030204" pitchFamily="34" charset="0"/>
              </a:rPr>
              <a:t>2. Insert a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Select your data range.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Go to the Insert tab and click on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Choose where you want the PivotTable to be placed (new worksheet or existing worksheet).</a:t>
            </a:r>
          </a:p>
          <a:p>
            <a:pPr>
              <a:lnSpc>
                <a:spcPct val="150000"/>
              </a:lnSpc>
            </a:pPr>
            <a:r>
              <a:rPr lang="en-US" sz="2200" b="1" dirty="0">
                <a:latin typeface="Calibri" panose="020F0502020204030204" pitchFamily="34" charset="0"/>
                <a:cs typeface="Calibri" panose="020F0502020204030204" pitchFamily="34" charset="0"/>
              </a:rPr>
              <a:t>3. Setup the PivotTable Field List: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Once the PivotTable is created, the PivotTable Field List pane will appear on the right side of your Excel window.</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You can drag and drop fields into four different areas: Filters, Columns, Rows, and Values.</a:t>
            </a:r>
          </a:p>
        </p:txBody>
      </p:sp>
    </p:spTree>
    <p:extLst>
      <p:ext uri="{BB962C8B-B14F-4D97-AF65-F5344CB8AC3E}">
        <p14:creationId xmlns:p14="http://schemas.microsoft.com/office/powerpoint/2010/main" val="99657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 calcmode="lin" valueType="num">
                                      <p:cBhvr additive="base">
                                        <p:cTn id="2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anim calcmode="lin" valueType="num">
                                      <p:cBhvr additive="base">
                                        <p:cTn id="4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4" name="Picture 3">
            <a:extLst>
              <a:ext uri="{FF2B5EF4-FFF2-40B4-BE49-F238E27FC236}">
                <a16:creationId xmlns:a16="http://schemas.microsoft.com/office/drawing/2014/main" id="{4A92E56F-8ABC-48D0-A74F-C2D0C0279BB9}"/>
              </a:ext>
            </a:extLst>
          </p:cNvPr>
          <p:cNvPicPr>
            <a:picLocks noChangeAspect="1"/>
          </p:cNvPicPr>
          <p:nvPr/>
        </p:nvPicPr>
        <p:blipFill>
          <a:blip r:embed="rId2"/>
          <a:stretch>
            <a:fillRect/>
          </a:stretch>
        </p:blipFill>
        <p:spPr>
          <a:xfrm>
            <a:off x="1208691" y="508316"/>
            <a:ext cx="9774618" cy="5841368"/>
          </a:xfrm>
          <a:prstGeom prst="rect">
            <a:avLst/>
          </a:prstGeom>
        </p:spPr>
      </p:pic>
    </p:spTree>
    <p:extLst>
      <p:ext uri="{BB962C8B-B14F-4D97-AF65-F5344CB8AC3E}">
        <p14:creationId xmlns:p14="http://schemas.microsoft.com/office/powerpoint/2010/main" val="22241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3" name="Picture 2">
            <a:extLst>
              <a:ext uri="{FF2B5EF4-FFF2-40B4-BE49-F238E27FC236}">
                <a16:creationId xmlns:a16="http://schemas.microsoft.com/office/drawing/2014/main" id="{93EF94D6-6CE7-2130-EA9F-CEE7474303F8}"/>
              </a:ext>
            </a:extLst>
          </p:cNvPr>
          <p:cNvPicPr>
            <a:picLocks noChangeAspect="1"/>
          </p:cNvPicPr>
          <p:nvPr/>
        </p:nvPicPr>
        <p:blipFill>
          <a:blip r:embed="rId2"/>
          <a:stretch>
            <a:fillRect/>
          </a:stretch>
        </p:blipFill>
        <p:spPr>
          <a:xfrm>
            <a:off x="2564524" y="413393"/>
            <a:ext cx="7062952" cy="6031214"/>
          </a:xfrm>
          <a:prstGeom prst="rect">
            <a:avLst/>
          </a:prstGeom>
        </p:spPr>
      </p:pic>
    </p:spTree>
    <p:extLst>
      <p:ext uri="{BB962C8B-B14F-4D97-AF65-F5344CB8AC3E}">
        <p14:creationId xmlns:p14="http://schemas.microsoft.com/office/powerpoint/2010/main" val="838017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4" name="Picture 3">
            <a:extLst>
              <a:ext uri="{FF2B5EF4-FFF2-40B4-BE49-F238E27FC236}">
                <a16:creationId xmlns:a16="http://schemas.microsoft.com/office/drawing/2014/main" id="{16006A1A-C106-0049-16CD-2A3009D8BE0A}"/>
              </a:ext>
            </a:extLst>
          </p:cNvPr>
          <p:cNvPicPr>
            <a:picLocks noChangeAspect="1"/>
          </p:cNvPicPr>
          <p:nvPr/>
        </p:nvPicPr>
        <p:blipFill>
          <a:blip r:embed="rId2"/>
          <a:stretch>
            <a:fillRect/>
          </a:stretch>
        </p:blipFill>
        <p:spPr>
          <a:xfrm>
            <a:off x="0" y="496121"/>
            <a:ext cx="12192000" cy="6361879"/>
          </a:xfrm>
          <a:prstGeom prst="rect">
            <a:avLst/>
          </a:prstGeom>
        </p:spPr>
      </p:pic>
      <p:sp>
        <p:nvSpPr>
          <p:cNvPr id="6" name="TextBox 5">
            <a:extLst>
              <a:ext uri="{FF2B5EF4-FFF2-40B4-BE49-F238E27FC236}">
                <a16:creationId xmlns:a16="http://schemas.microsoft.com/office/drawing/2014/main" id="{9F09D0C8-FB58-45AF-37A5-9E3762FC8E0E}"/>
              </a:ext>
            </a:extLst>
          </p:cNvPr>
          <p:cNvSpPr txBox="1"/>
          <p:nvPr/>
        </p:nvSpPr>
        <p:spPr>
          <a:xfrm>
            <a:off x="2175641" y="2378844"/>
            <a:ext cx="6895684" cy="707886"/>
          </a:xfrm>
          <a:prstGeom prst="rect">
            <a:avLst/>
          </a:prstGeom>
          <a:noFill/>
          <a:ln>
            <a:solidFill>
              <a:schemeClr val="accent1"/>
            </a:solidFill>
          </a:ln>
        </p:spPr>
        <p:txBody>
          <a:bodyPr wrap="square" rtlCol="0">
            <a:spAutoFit/>
          </a:bodyPr>
          <a:lstStyle/>
          <a:p>
            <a:r>
              <a:rPr lang="en-US" sz="2000" b="0" i="0" dirty="0">
                <a:solidFill>
                  <a:srgbClr val="0D0D0D"/>
                </a:solidFill>
                <a:effectLst/>
                <a:latin typeface="Calibri" panose="020F0502020204030204" pitchFamily="34" charset="0"/>
                <a:cs typeface="Calibri" panose="020F0502020204030204" pitchFamily="34" charset="0"/>
              </a:rPr>
              <a:t>You will see your column headers or field names listed in this pane.</a:t>
            </a:r>
            <a:endParaRPr lang="en-AU"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06DA4C4-B92E-3870-57B2-1800F7C92DDB}"/>
              </a:ext>
            </a:extLst>
          </p:cNvPr>
          <p:cNvSpPr txBox="1"/>
          <p:nvPr/>
        </p:nvSpPr>
        <p:spPr>
          <a:xfrm>
            <a:off x="2175641" y="3089714"/>
            <a:ext cx="6895684" cy="3170099"/>
          </a:xfrm>
          <a:prstGeom prst="rect">
            <a:avLst/>
          </a:prstGeom>
          <a:noFill/>
          <a:ln>
            <a:solidFill>
              <a:schemeClr val="accent1"/>
            </a:solidFill>
          </a:ln>
        </p:spPr>
        <p:txBody>
          <a:bodyPr wrap="square" rtlCol="0">
            <a:spAutoFit/>
          </a:bodyPr>
          <a:lstStyle/>
          <a:p>
            <a:pPr algn="l"/>
            <a:r>
              <a:rPr lang="en-US" sz="2000" b="0" i="0" dirty="0">
                <a:solidFill>
                  <a:srgbClr val="0D0D0D"/>
                </a:solidFill>
                <a:effectLst/>
                <a:latin typeface="Calibri" panose="020F0502020204030204" pitchFamily="34" charset="0"/>
                <a:cs typeface="Calibri" panose="020F0502020204030204" pitchFamily="34" charset="0"/>
              </a:rPr>
              <a:t>You can drag and drop these fields into four different areas at the bottom of the PivotTable Field List pane:</a:t>
            </a:r>
          </a:p>
          <a:p>
            <a:pPr marL="742950" lvl="1" indent="-285750" algn="l">
              <a:buFont typeface="Arial" panose="020B0604020202020204" pitchFamily="34" charset="0"/>
              <a:buChar char="•"/>
            </a:pPr>
            <a:r>
              <a:rPr lang="en-US" sz="2000" b="1" i="0" dirty="0">
                <a:solidFill>
                  <a:srgbClr val="0D0D0D"/>
                </a:solidFill>
                <a:effectLst/>
                <a:latin typeface="Calibri" panose="020F0502020204030204" pitchFamily="34" charset="0"/>
                <a:cs typeface="Calibri" panose="020F0502020204030204" pitchFamily="34" charset="0"/>
              </a:rPr>
              <a:t>Filters</a:t>
            </a:r>
            <a:r>
              <a:rPr lang="en-US" sz="2000" b="0" i="0" dirty="0">
                <a:solidFill>
                  <a:srgbClr val="0D0D0D"/>
                </a:solidFill>
                <a:effectLst/>
                <a:latin typeface="Calibri" panose="020F0502020204030204" pitchFamily="34" charset="0"/>
                <a:cs typeface="Calibri" panose="020F0502020204030204" pitchFamily="34" charset="0"/>
              </a:rPr>
              <a:t>: Add fields here if you want to filter the entire table based on a category.</a:t>
            </a:r>
          </a:p>
          <a:p>
            <a:pPr marL="742950" lvl="1" indent="-285750" algn="l">
              <a:buFont typeface="Arial" panose="020B0604020202020204" pitchFamily="34" charset="0"/>
              <a:buChar char="•"/>
            </a:pPr>
            <a:r>
              <a:rPr lang="en-US" sz="2000" b="1" i="0" dirty="0">
                <a:solidFill>
                  <a:srgbClr val="0D0D0D"/>
                </a:solidFill>
                <a:effectLst/>
                <a:latin typeface="Calibri" panose="020F0502020204030204" pitchFamily="34" charset="0"/>
                <a:cs typeface="Calibri" panose="020F0502020204030204" pitchFamily="34" charset="0"/>
              </a:rPr>
              <a:t>Columns</a:t>
            </a:r>
            <a:r>
              <a:rPr lang="en-US" sz="2000" b="0" i="0" dirty="0">
                <a:solidFill>
                  <a:srgbClr val="0D0D0D"/>
                </a:solidFill>
                <a:effectLst/>
                <a:latin typeface="Calibri" panose="020F0502020204030204" pitchFamily="34" charset="0"/>
                <a:cs typeface="Calibri" panose="020F0502020204030204" pitchFamily="34" charset="0"/>
              </a:rPr>
              <a:t>: Add fields here that you want to display as columns in your PivotTable.</a:t>
            </a:r>
          </a:p>
          <a:p>
            <a:pPr marL="742950" lvl="1" indent="-285750" algn="l">
              <a:buFont typeface="Arial" panose="020B0604020202020204" pitchFamily="34" charset="0"/>
              <a:buChar char="•"/>
            </a:pPr>
            <a:r>
              <a:rPr lang="en-US" sz="2000" b="1" i="0" dirty="0">
                <a:solidFill>
                  <a:srgbClr val="0D0D0D"/>
                </a:solidFill>
                <a:effectLst/>
                <a:latin typeface="Calibri" panose="020F0502020204030204" pitchFamily="34" charset="0"/>
                <a:cs typeface="Calibri" panose="020F0502020204030204" pitchFamily="34" charset="0"/>
              </a:rPr>
              <a:t>Rows</a:t>
            </a:r>
            <a:r>
              <a:rPr lang="en-US" sz="2000" b="0" i="0" dirty="0">
                <a:solidFill>
                  <a:srgbClr val="0D0D0D"/>
                </a:solidFill>
                <a:effectLst/>
                <a:latin typeface="Calibri" panose="020F0502020204030204" pitchFamily="34" charset="0"/>
                <a:cs typeface="Calibri" panose="020F0502020204030204" pitchFamily="34" charset="0"/>
              </a:rPr>
              <a:t>: Add fields here that you want to display as rows in your PivotTable.</a:t>
            </a:r>
          </a:p>
          <a:p>
            <a:pPr marL="742950" lvl="1" indent="-285750" algn="l">
              <a:buFont typeface="Arial" panose="020B0604020202020204" pitchFamily="34" charset="0"/>
              <a:buChar char="•"/>
            </a:pPr>
            <a:r>
              <a:rPr lang="en-US" sz="2000" b="1" i="0" dirty="0">
                <a:solidFill>
                  <a:srgbClr val="0D0D0D"/>
                </a:solidFill>
                <a:effectLst/>
                <a:latin typeface="Calibri" panose="020F0502020204030204" pitchFamily="34" charset="0"/>
                <a:cs typeface="Calibri" panose="020F0502020204030204" pitchFamily="34" charset="0"/>
              </a:rPr>
              <a:t>Values</a:t>
            </a:r>
            <a:r>
              <a:rPr lang="en-US" sz="2000" b="0" i="0" dirty="0">
                <a:solidFill>
                  <a:srgbClr val="0D0D0D"/>
                </a:solidFill>
                <a:effectLst/>
                <a:latin typeface="Calibri" panose="020F0502020204030204" pitchFamily="34" charset="0"/>
                <a:cs typeface="Calibri" panose="020F0502020204030204" pitchFamily="34" charset="0"/>
              </a:rPr>
              <a:t>: Add fields here that you want to summarize, such as calculating the sum, average, count, etc.</a:t>
            </a:r>
          </a:p>
        </p:txBody>
      </p:sp>
    </p:spTree>
    <p:extLst>
      <p:ext uri="{BB962C8B-B14F-4D97-AF65-F5344CB8AC3E}">
        <p14:creationId xmlns:p14="http://schemas.microsoft.com/office/powerpoint/2010/main" val="1044866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A7732E-D03C-7122-DE46-EE8D1E65FE92}"/>
              </a:ext>
            </a:extLst>
          </p:cNvPr>
          <p:cNvSpPr txBox="1"/>
          <p:nvPr/>
        </p:nvSpPr>
        <p:spPr>
          <a:xfrm>
            <a:off x="0" y="-155731"/>
            <a:ext cx="12192000" cy="671851"/>
          </a:xfrm>
          <a:prstGeom prst="rect">
            <a:avLst/>
          </a:prstGeom>
          <a:noFill/>
        </p:spPr>
        <p:txBody>
          <a:bodyPr wrap="square" rtlCol="0">
            <a:spAutoFit/>
          </a:bodyPr>
          <a:lstStyle/>
          <a:p>
            <a:pPr>
              <a:lnSpc>
                <a:spcPct val="150000"/>
              </a:lnSpc>
            </a:pPr>
            <a:r>
              <a:rPr lang="en-US" sz="2800" b="1" dirty="0">
                <a:latin typeface="Calibri" panose="020F0502020204030204" pitchFamily="34" charset="0"/>
                <a:cs typeface="Calibri" panose="020F0502020204030204" pitchFamily="34" charset="0"/>
              </a:rPr>
              <a:t>Open-Ended Question</a:t>
            </a:r>
            <a:endParaRPr lang="en-AU" sz="2800"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39EC130-21F1-B40E-ACE5-DB4C0CFA902F}"/>
              </a:ext>
            </a:extLst>
          </p:cNvPr>
          <p:cNvSpPr txBox="1"/>
          <p:nvPr/>
        </p:nvSpPr>
        <p:spPr>
          <a:xfrm>
            <a:off x="-23648" y="465197"/>
            <a:ext cx="12239296" cy="131818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can business analytics transform the decision-making process within organizations?</a:t>
            </a:r>
            <a:endParaRPr lang="en-AU" sz="28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BCFE5521-9E75-6154-DA29-467CD3694BDB}"/>
              </a:ext>
            </a:extLst>
          </p:cNvPr>
          <p:cNvSpPr txBox="1"/>
          <p:nvPr/>
        </p:nvSpPr>
        <p:spPr>
          <a:xfrm>
            <a:off x="0" y="1711003"/>
            <a:ext cx="12239296" cy="5196166"/>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Business analytics enables organizations to leverage data for informed decision-making, enhancing their ability to understand trends, predict outcomes, and optimize operations. For instance, Aussie Retailers Ltd. uses business analytics to analyze transactional data, leading to improved inventory management and customer service across their Sydney, Melbourne, and Brisbane stores. By comparing current sales data with historical data, they can identify trends and adjust inventory to meet regional demands and seasonal variations, thus maintaining a competitive edge.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3568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3" name="Picture 2">
            <a:extLst>
              <a:ext uri="{FF2B5EF4-FFF2-40B4-BE49-F238E27FC236}">
                <a16:creationId xmlns:a16="http://schemas.microsoft.com/office/drawing/2014/main" id="{1159F56F-5C89-D4F4-B7FB-F7161F380847}"/>
              </a:ext>
            </a:extLst>
          </p:cNvPr>
          <p:cNvPicPr>
            <a:picLocks noChangeAspect="1"/>
          </p:cNvPicPr>
          <p:nvPr/>
        </p:nvPicPr>
        <p:blipFill>
          <a:blip r:embed="rId2"/>
          <a:stretch>
            <a:fillRect/>
          </a:stretch>
        </p:blipFill>
        <p:spPr>
          <a:xfrm>
            <a:off x="0" y="460958"/>
            <a:ext cx="12192000" cy="5936084"/>
          </a:xfrm>
          <a:prstGeom prst="rect">
            <a:avLst/>
          </a:prstGeom>
        </p:spPr>
      </p:pic>
    </p:spTree>
    <p:extLst>
      <p:ext uri="{BB962C8B-B14F-4D97-AF65-F5344CB8AC3E}">
        <p14:creationId xmlns:p14="http://schemas.microsoft.com/office/powerpoint/2010/main" val="751131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
        <p:nvSpPr>
          <p:cNvPr id="4" name="TextBox 3">
            <a:extLst>
              <a:ext uri="{FF2B5EF4-FFF2-40B4-BE49-F238E27FC236}">
                <a16:creationId xmlns:a16="http://schemas.microsoft.com/office/drawing/2014/main" id="{D83359E0-BD97-F669-2B88-6D4C44C58C12}"/>
              </a:ext>
            </a:extLst>
          </p:cNvPr>
          <p:cNvSpPr txBox="1"/>
          <p:nvPr/>
        </p:nvSpPr>
        <p:spPr>
          <a:xfrm>
            <a:off x="0" y="325784"/>
            <a:ext cx="6695090" cy="664169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AU" sz="2200" dirty="0">
                <a:latin typeface="Calibri" panose="020F0502020204030204" pitchFamily="34" charset="0"/>
                <a:cs typeface="Calibri" panose="020F0502020204030204" pitchFamily="34" charset="0"/>
              </a:rPr>
              <a:t>For example, if you want to </a:t>
            </a:r>
            <a:r>
              <a:rPr lang="en-AU" sz="2200" dirty="0" err="1">
                <a:latin typeface="Calibri" panose="020F0502020204030204" pitchFamily="34" charset="0"/>
                <a:cs typeface="Calibri" panose="020F0502020204030204" pitchFamily="34" charset="0"/>
              </a:rPr>
              <a:t>analyze</a:t>
            </a:r>
            <a:r>
              <a:rPr lang="en-AU" sz="2200" dirty="0">
                <a:latin typeface="Calibri" panose="020F0502020204030204" pitchFamily="34" charset="0"/>
                <a:cs typeface="Calibri" panose="020F0502020204030204" pitchFamily="34" charset="0"/>
              </a:rPr>
              <a:t> revenue by sales organization and material number, you would drag the "</a:t>
            </a:r>
            <a:r>
              <a:rPr lang="en-AU" sz="2200" b="1" dirty="0">
                <a:latin typeface="Calibri" panose="020F0502020204030204" pitchFamily="34" charset="0"/>
                <a:cs typeface="Calibri" panose="020F0502020204030204" pitchFamily="34" charset="0"/>
              </a:rPr>
              <a:t>Sales Organisation</a:t>
            </a:r>
            <a:r>
              <a:rPr lang="en-AU" sz="2200" dirty="0">
                <a:latin typeface="Calibri" panose="020F0502020204030204" pitchFamily="34" charset="0"/>
                <a:cs typeface="Calibri" panose="020F0502020204030204" pitchFamily="34" charset="0"/>
              </a:rPr>
              <a:t>" field to Rows, the "</a:t>
            </a:r>
            <a:r>
              <a:rPr lang="en-AU" sz="2200" b="1" dirty="0">
                <a:latin typeface="Calibri" panose="020F0502020204030204" pitchFamily="34" charset="0"/>
                <a:cs typeface="Calibri" panose="020F0502020204030204" pitchFamily="34" charset="0"/>
              </a:rPr>
              <a:t>Material #</a:t>
            </a:r>
            <a:r>
              <a:rPr lang="en-AU" sz="2200" dirty="0">
                <a:latin typeface="Calibri" panose="020F0502020204030204" pitchFamily="34" charset="0"/>
                <a:cs typeface="Calibri" panose="020F0502020204030204" pitchFamily="34" charset="0"/>
              </a:rPr>
              <a:t>" field to Columns, and the "</a:t>
            </a:r>
            <a:r>
              <a:rPr lang="en-AU" sz="2200" b="1" dirty="0">
                <a:latin typeface="Calibri" panose="020F0502020204030204" pitchFamily="34" charset="0"/>
                <a:cs typeface="Calibri" panose="020F0502020204030204" pitchFamily="34" charset="0"/>
              </a:rPr>
              <a:t>Revenue</a:t>
            </a:r>
            <a:r>
              <a:rPr lang="en-AU" sz="2200" dirty="0">
                <a:latin typeface="Calibri" panose="020F0502020204030204" pitchFamily="34" charset="0"/>
                <a:cs typeface="Calibri" panose="020F0502020204030204" pitchFamily="34" charset="0"/>
              </a:rPr>
              <a:t>" field to Values. If you also want to </a:t>
            </a:r>
            <a:r>
              <a:rPr lang="en-AU" sz="2200" dirty="0" err="1">
                <a:latin typeface="Calibri" panose="020F0502020204030204" pitchFamily="34" charset="0"/>
                <a:cs typeface="Calibri" panose="020F0502020204030204" pitchFamily="34" charset="0"/>
              </a:rPr>
              <a:t>analyze</a:t>
            </a:r>
            <a:r>
              <a:rPr lang="en-AU" sz="2200" dirty="0">
                <a:latin typeface="Calibri" panose="020F0502020204030204" pitchFamily="34" charset="0"/>
                <a:cs typeface="Calibri" panose="020F0502020204030204" pitchFamily="34" charset="0"/>
              </a:rPr>
              <a:t> by month, you would drag "</a:t>
            </a:r>
            <a:r>
              <a:rPr lang="en-AU" sz="2200" b="1" dirty="0">
                <a:latin typeface="Calibri" panose="020F0502020204030204" pitchFamily="34" charset="0"/>
                <a:cs typeface="Calibri" panose="020F0502020204030204" pitchFamily="34" charset="0"/>
              </a:rPr>
              <a:t>Month/Year</a:t>
            </a:r>
            <a:r>
              <a:rPr lang="en-AU" sz="2200" dirty="0">
                <a:latin typeface="Calibri" panose="020F0502020204030204" pitchFamily="34" charset="0"/>
                <a:cs typeface="Calibri" panose="020F0502020204030204" pitchFamily="34" charset="0"/>
              </a:rPr>
              <a:t>" to either Rows or Columns, depending on how you want to view the data.</a:t>
            </a:r>
          </a:p>
          <a:p>
            <a:pPr marL="342900" indent="-342900">
              <a:lnSpc>
                <a:spcPct val="150000"/>
              </a:lnSpc>
              <a:buFont typeface="Arial" panose="020B0604020202020204" pitchFamily="34" charset="0"/>
              <a:buChar char="•"/>
            </a:pPr>
            <a:r>
              <a:rPr lang="en-AU" sz="2200" dirty="0">
                <a:latin typeface="Calibri" panose="020F0502020204030204" pitchFamily="34" charset="0"/>
                <a:cs typeface="Calibri" panose="020F0502020204030204" pitchFamily="34" charset="0"/>
              </a:rPr>
              <a:t>The fields you choose for Rows and Columns will define the structure of your PivotTable, and the fields in the Values area will be calculated for each row and column intersection. The Filters area allows you to limit what data is shown in the PivotTable based on the filter fields.</a:t>
            </a:r>
          </a:p>
        </p:txBody>
      </p:sp>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a:blip r:embed="rId2"/>
          <a:stretch>
            <a:fillRect/>
          </a:stretch>
        </p:blipFill>
        <p:spPr>
          <a:xfrm>
            <a:off x="6614510" y="0"/>
            <a:ext cx="5577490" cy="3137338"/>
          </a:xfrm>
          <a:prstGeom prst="rect">
            <a:avLst/>
          </a:prstGeom>
        </p:spPr>
      </p:pic>
    </p:spTree>
    <p:extLst>
      <p:ext uri="{BB962C8B-B14F-4D97-AF65-F5344CB8AC3E}">
        <p14:creationId xmlns:p14="http://schemas.microsoft.com/office/powerpoint/2010/main" val="3172412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rotWithShape="1">
          <a:blip r:embed="rId2"/>
          <a:srcRect t="25173" b="12327"/>
          <a:stretch/>
        </p:blipFill>
        <p:spPr>
          <a:xfrm>
            <a:off x="0" y="0"/>
            <a:ext cx="12167709" cy="4277710"/>
          </a:xfrm>
          <a:prstGeom prst="rect">
            <a:avLst/>
          </a:prstGeom>
        </p:spPr>
      </p:pic>
      <p:sp>
        <p:nvSpPr>
          <p:cNvPr id="2" name="TextBox 1">
            <a:extLst>
              <a:ext uri="{FF2B5EF4-FFF2-40B4-BE49-F238E27FC236}">
                <a16:creationId xmlns:a16="http://schemas.microsoft.com/office/drawing/2014/main" id="{6F65128E-E3AB-7F1C-EBB7-9CB5685A7182}"/>
              </a:ext>
            </a:extLst>
          </p:cNvPr>
          <p:cNvSpPr txBox="1"/>
          <p:nvPr/>
        </p:nvSpPr>
        <p:spPr>
          <a:xfrm>
            <a:off x="0" y="4382814"/>
            <a:ext cx="12167709" cy="1563377"/>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Sales </a:t>
            </a:r>
            <a:r>
              <a:rPr lang="en-US" sz="2200" b="1" dirty="0" err="1">
                <a:latin typeface="Calibri" panose="020F0502020204030204" pitchFamily="34" charset="0"/>
                <a:cs typeface="Calibri" panose="020F0502020204030204" pitchFamily="34" charset="0"/>
              </a:rPr>
              <a:t>Organisation</a:t>
            </a:r>
            <a:r>
              <a:rPr lang="en-US" sz="2200" b="1" dirty="0">
                <a:latin typeface="Calibri" panose="020F0502020204030204" pitchFamily="34" charset="0"/>
                <a:cs typeface="Calibri" panose="020F0502020204030204" pitchFamily="34" charset="0"/>
              </a:rPr>
              <a:t> and Material Numbers: </a:t>
            </a:r>
            <a:r>
              <a:rPr lang="en-US" sz="2200" dirty="0">
                <a:latin typeface="Calibri" panose="020F0502020204030204" pitchFamily="34" charset="0"/>
                <a:cs typeface="Calibri" panose="020F0502020204030204" pitchFamily="34" charset="0"/>
              </a:rPr>
              <a:t>The PivotTable is structured with 'Sales </a:t>
            </a:r>
            <a:r>
              <a:rPr lang="en-US" sz="2200" dirty="0" err="1">
                <a:latin typeface="Calibri" panose="020F0502020204030204" pitchFamily="34" charset="0"/>
                <a:cs typeface="Calibri" panose="020F0502020204030204" pitchFamily="34" charset="0"/>
              </a:rPr>
              <a:t>Organisation</a:t>
            </a:r>
            <a:r>
              <a:rPr lang="en-US" sz="2200" dirty="0">
                <a:latin typeface="Calibri" panose="020F0502020204030204" pitchFamily="34" charset="0"/>
                <a:cs typeface="Calibri" panose="020F0502020204030204" pitchFamily="34" charset="0"/>
              </a:rPr>
              <a:t>' in the rows and 'Material #' in the columns. This allows you to see the revenue generated by each material number for each sales organization.</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83474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rotWithShape="1">
          <a:blip r:embed="rId2"/>
          <a:srcRect t="25173" b="12327"/>
          <a:stretch/>
        </p:blipFill>
        <p:spPr>
          <a:xfrm>
            <a:off x="0" y="0"/>
            <a:ext cx="12167709" cy="4277710"/>
          </a:xfrm>
          <a:prstGeom prst="rect">
            <a:avLst/>
          </a:prstGeom>
        </p:spPr>
      </p:pic>
      <p:sp>
        <p:nvSpPr>
          <p:cNvPr id="2" name="TextBox 1">
            <a:extLst>
              <a:ext uri="{FF2B5EF4-FFF2-40B4-BE49-F238E27FC236}">
                <a16:creationId xmlns:a16="http://schemas.microsoft.com/office/drawing/2014/main" id="{6F65128E-E3AB-7F1C-EBB7-9CB5685A7182}"/>
              </a:ext>
            </a:extLst>
          </p:cNvPr>
          <p:cNvSpPr txBox="1"/>
          <p:nvPr/>
        </p:nvSpPr>
        <p:spPr>
          <a:xfrm>
            <a:off x="1" y="4382814"/>
            <a:ext cx="12167708" cy="1563377"/>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Revenue Data: </a:t>
            </a:r>
            <a:r>
              <a:rPr lang="en-US" sz="2200" dirty="0">
                <a:latin typeface="Calibri" panose="020F0502020204030204" pitchFamily="34" charset="0"/>
                <a:cs typeface="Calibri" panose="020F0502020204030204" pitchFamily="34" charset="0"/>
              </a:rPr>
              <a:t>The values in the PivotTable represent the sum of revenue for the intersection of each sales organization and material number. These are provided for two years as seen in the row labels (2006 and 2007).</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014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rotWithShape="1">
          <a:blip r:embed="rId2"/>
          <a:srcRect t="25173" b="12327"/>
          <a:stretch/>
        </p:blipFill>
        <p:spPr>
          <a:xfrm>
            <a:off x="0" y="0"/>
            <a:ext cx="12167709" cy="4277710"/>
          </a:xfrm>
          <a:prstGeom prst="rect">
            <a:avLst/>
          </a:prstGeom>
        </p:spPr>
      </p:pic>
      <p:sp>
        <p:nvSpPr>
          <p:cNvPr id="2" name="TextBox 1">
            <a:extLst>
              <a:ext uri="{FF2B5EF4-FFF2-40B4-BE49-F238E27FC236}">
                <a16:creationId xmlns:a16="http://schemas.microsoft.com/office/drawing/2014/main" id="{6F65128E-E3AB-7F1C-EBB7-9CB5685A7182}"/>
              </a:ext>
            </a:extLst>
          </p:cNvPr>
          <p:cNvSpPr txBox="1"/>
          <p:nvPr/>
        </p:nvSpPr>
        <p:spPr>
          <a:xfrm>
            <a:off x="1" y="4382814"/>
            <a:ext cx="12167708" cy="2071208"/>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Yearly and Total Revenue: </a:t>
            </a:r>
            <a:r>
              <a:rPr lang="en-US" sz="2200" dirty="0">
                <a:latin typeface="Calibri" panose="020F0502020204030204" pitchFamily="34" charset="0"/>
                <a:cs typeface="Calibri" panose="020F0502020204030204" pitchFamily="34" charset="0"/>
              </a:rPr>
              <a:t>For each sales organization, there are subtotals for each year (2006 and 2007), providing an insight into the annual revenue changes for each material. At the end of each sales organization's section, there is a total revenue figure, which gives the combined revenue for all materials for that particular sales organization across both years.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05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rotWithShape="1">
          <a:blip r:embed="rId2"/>
          <a:srcRect t="25173" b="12327"/>
          <a:stretch/>
        </p:blipFill>
        <p:spPr>
          <a:xfrm>
            <a:off x="0" y="0"/>
            <a:ext cx="12167709" cy="4277710"/>
          </a:xfrm>
          <a:prstGeom prst="rect">
            <a:avLst/>
          </a:prstGeom>
        </p:spPr>
      </p:pic>
      <p:sp>
        <p:nvSpPr>
          <p:cNvPr id="2" name="TextBox 1">
            <a:extLst>
              <a:ext uri="{FF2B5EF4-FFF2-40B4-BE49-F238E27FC236}">
                <a16:creationId xmlns:a16="http://schemas.microsoft.com/office/drawing/2014/main" id="{6F65128E-E3AB-7F1C-EBB7-9CB5685A7182}"/>
              </a:ext>
            </a:extLst>
          </p:cNvPr>
          <p:cNvSpPr txBox="1"/>
          <p:nvPr/>
        </p:nvSpPr>
        <p:spPr>
          <a:xfrm>
            <a:off x="1" y="4382814"/>
            <a:ext cx="12167708" cy="1563377"/>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Material Performance: </a:t>
            </a:r>
            <a:r>
              <a:rPr lang="en-US" sz="2200" dirty="0">
                <a:latin typeface="Calibri" panose="020F0502020204030204" pitchFamily="34" charset="0"/>
                <a:cs typeface="Calibri" panose="020F0502020204030204" pitchFamily="34" charset="0"/>
              </a:rPr>
              <a:t>We can compare how different materials performed within a single sales organization as well as across different sales organizations. For instance, we can identify which material numbers are bestsellers and which are not performing as well.</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22779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rotWithShape="1">
          <a:blip r:embed="rId2"/>
          <a:srcRect t="25173" b="12327"/>
          <a:stretch/>
        </p:blipFill>
        <p:spPr>
          <a:xfrm>
            <a:off x="0" y="0"/>
            <a:ext cx="12167709" cy="4277710"/>
          </a:xfrm>
          <a:prstGeom prst="rect">
            <a:avLst/>
          </a:prstGeom>
        </p:spPr>
      </p:pic>
      <p:sp>
        <p:nvSpPr>
          <p:cNvPr id="2" name="TextBox 1">
            <a:extLst>
              <a:ext uri="{FF2B5EF4-FFF2-40B4-BE49-F238E27FC236}">
                <a16:creationId xmlns:a16="http://schemas.microsoft.com/office/drawing/2014/main" id="{6F65128E-E3AB-7F1C-EBB7-9CB5685A7182}"/>
              </a:ext>
            </a:extLst>
          </p:cNvPr>
          <p:cNvSpPr txBox="1"/>
          <p:nvPr/>
        </p:nvSpPr>
        <p:spPr>
          <a:xfrm>
            <a:off x="1" y="4382814"/>
            <a:ext cx="12167708" cy="1563377"/>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Comparing Sales Organizations: </a:t>
            </a:r>
            <a:r>
              <a:rPr lang="en-US" sz="2200" dirty="0">
                <a:latin typeface="Calibri" panose="020F0502020204030204" pitchFamily="34" charset="0"/>
                <a:cs typeface="Calibri" panose="020F0502020204030204" pitchFamily="34" charset="0"/>
              </a:rPr>
              <a:t>It's possible to compare the performance of sales organizations against each other. This can highlight which locations are generating the most revenue and which may need attention or strategy changes.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7571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rotWithShape="1">
          <a:blip r:embed="rId2"/>
          <a:srcRect t="25173" b="12327"/>
          <a:stretch/>
        </p:blipFill>
        <p:spPr>
          <a:xfrm>
            <a:off x="0" y="0"/>
            <a:ext cx="12167709" cy="4277710"/>
          </a:xfrm>
          <a:prstGeom prst="rect">
            <a:avLst/>
          </a:prstGeom>
        </p:spPr>
      </p:pic>
      <p:sp>
        <p:nvSpPr>
          <p:cNvPr id="2" name="TextBox 1">
            <a:extLst>
              <a:ext uri="{FF2B5EF4-FFF2-40B4-BE49-F238E27FC236}">
                <a16:creationId xmlns:a16="http://schemas.microsoft.com/office/drawing/2014/main" id="{6F65128E-E3AB-7F1C-EBB7-9CB5685A7182}"/>
              </a:ext>
            </a:extLst>
          </p:cNvPr>
          <p:cNvSpPr txBox="1"/>
          <p:nvPr/>
        </p:nvSpPr>
        <p:spPr>
          <a:xfrm>
            <a:off x="1" y="4382814"/>
            <a:ext cx="12167708" cy="1055545"/>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Trends Over Time: </a:t>
            </a:r>
            <a:r>
              <a:rPr lang="en-US" sz="2200" dirty="0">
                <a:latin typeface="Calibri" panose="020F0502020204030204" pitchFamily="34" charset="0"/>
                <a:cs typeface="Calibri" panose="020F0502020204030204" pitchFamily="34" charset="0"/>
              </a:rPr>
              <a:t>By including both 2006 and 2007, you can identify trends over time. For example, whether revenue is increasing or decreasing for specific materials or within certain sales organizations.</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36801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C112D47-274E-A7B0-BDEC-71AFF5FBC35E}"/>
              </a:ext>
            </a:extLst>
          </p:cNvPr>
          <p:cNvPicPr>
            <a:picLocks noChangeAspect="1"/>
          </p:cNvPicPr>
          <p:nvPr/>
        </p:nvPicPr>
        <p:blipFill rotWithShape="1">
          <a:blip r:embed="rId2"/>
          <a:srcRect t="25173" b="12327"/>
          <a:stretch/>
        </p:blipFill>
        <p:spPr>
          <a:xfrm>
            <a:off x="0" y="0"/>
            <a:ext cx="12167709" cy="4277710"/>
          </a:xfrm>
          <a:prstGeom prst="rect">
            <a:avLst/>
          </a:prstGeom>
        </p:spPr>
      </p:pic>
      <p:sp>
        <p:nvSpPr>
          <p:cNvPr id="2" name="TextBox 1">
            <a:extLst>
              <a:ext uri="{FF2B5EF4-FFF2-40B4-BE49-F238E27FC236}">
                <a16:creationId xmlns:a16="http://schemas.microsoft.com/office/drawing/2014/main" id="{6F65128E-E3AB-7F1C-EBB7-9CB5685A7182}"/>
              </a:ext>
            </a:extLst>
          </p:cNvPr>
          <p:cNvSpPr txBox="1"/>
          <p:nvPr/>
        </p:nvSpPr>
        <p:spPr>
          <a:xfrm>
            <a:off x="1" y="4382814"/>
            <a:ext cx="12167708" cy="257903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From the PivotTable, if we see a significant increase or decrease in revenue from 2006 to 2007 for a specific material or sales organization, this could warrant further investigation to understand the underlying causes.</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Lastly, the overall layout of the PivotTable allows for a comprehensive overview, making it easier for stakeholders to make informed decisions based on the presented data.</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0437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0"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656814"/>
            <a:ext cx="3466079" cy="3594702"/>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Configuring the PivotTable Field List Setup:</a:t>
            </a:r>
          </a:p>
          <a:p>
            <a:pPr>
              <a:lnSpc>
                <a:spcPct val="150000"/>
              </a:lnSpc>
            </a:pPr>
            <a:r>
              <a:rPr lang="en-US" sz="2200" b="1" dirty="0">
                <a:latin typeface="Calibri" panose="020F0502020204030204" pitchFamily="34" charset="0"/>
                <a:cs typeface="Calibri" panose="020F0502020204030204" pitchFamily="34" charset="0"/>
              </a:rPr>
              <a:t>4. Example Configuration:</a:t>
            </a:r>
          </a:p>
          <a:p>
            <a:pPr marL="342900" indent="-342900">
              <a:lnSpc>
                <a:spcPct val="150000"/>
              </a:lnSpc>
              <a:buFont typeface="Arial" panose="020B0604020202020204" pitchFamily="34" charset="0"/>
              <a:buChar char="•"/>
            </a:pPr>
            <a:r>
              <a:rPr lang="en-US" sz="2200" dirty="0">
                <a:highlight>
                  <a:srgbClr val="00FF00"/>
                </a:highlight>
                <a:latin typeface="Calibri" panose="020F0502020204030204" pitchFamily="34" charset="0"/>
                <a:cs typeface="Calibri" panose="020F0502020204030204" pitchFamily="34" charset="0"/>
              </a:rPr>
              <a:t>To find out which material sold the most, drag the </a:t>
            </a:r>
            <a:r>
              <a:rPr lang="en-US" sz="2200" b="1" dirty="0">
                <a:highlight>
                  <a:srgbClr val="00FF00"/>
                </a:highlight>
                <a:latin typeface="Calibri" panose="020F0502020204030204" pitchFamily="34" charset="0"/>
                <a:cs typeface="Calibri" panose="020F0502020204030204" pitchFamily="34" charset="0"/>
              </a:rPr>
              <a:t>Material</a:t>
            </a:r>
            <a:r>
              <a:rPr lang="en-US" sz="2200" dirty="0">
                <a:highlight>
                  <a:srgbClr val="00FF00"/>
                </a:highlight>
                <a:latin typeface="Calibri" panose="020F0502020204030204" pitchFamily="34" charset="0"/>
                <a:cs typeface="Calibri" panose="020F0502020204030204" pitchFamily="34" charset="0"/>
              </a:rPr>
              <a:t> field to the Rows area.</a:t>
            </a:r>
          </a:p>
        </p:txBody>
      </p:sp>
      <p:pic>
        <p:nvPicPr>
          <p:cNvPr id="4" name="Picture 3">
            <a:extLst>
              <a:ext uri="{FF2B5EF4-FFF2-40B4-BE49-F238E27FC236}">
                <a16:creationId xmlns:a16="http://schemas.microsoft.com/office/drawing/2014/main" id="{0C89A53C-05B9-43A8-9D53-6CF5F25AF823}"/>
              </a:ext>
            </a:extLst>
          </p:cNvPr>
          <p:cNvPicPr>
            <a:picLocks noChangeAspect="1"/>
          </p:cNvPicPr>
          <p:nvPr/>
        </p:nvPicPr>
        <p:blipFill>
          <a:blip r:embed="rId2"/>
          <a:stretch>
            <a:fillRect/>
          </a:stretch>
        </p:blipFill>
        <p:spPr>
          <a:xfrm>
            <a:off x="3466078" y="-1"/>
            <a:ext cx="8725922" cy="4908331"/>
          </a:xfrm>
          <a:prstGeom prst="rect">
            <a:avLst/>
          </a:prstGeom>
        </p:spPr>
      </p:pic>
      <p:sp>
        <p:nvSpPr>
          <p:cNvPr id="6" name="TextBox 5">
            <a:extLst>
              <a:ext uri="{FF2B5EF4-FFF2-40B4-BE49-F238E27FC236}">
                <a16:creationId xmlns:a16="http://schemas.microsoft.com/office/drawing/2014/main" id="{501A03FD-3B06-3A40-C722-D1F9F1EE7A1C}"/>
              </a:ext>
            </a:extLst>
          </p:cNvPr>
          <p:cNvSpPr txBox="1"/>
          <p:nvPr/>
        </p:nvSpPr>
        <p:spPr>
          <a:xfrm>
            <a:off x="0" y="4929352"/>
            <a:ext cx="12097407" cy="15633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Drag the </a:t>
            </a:r>
            <a:r>
              <a:rPr lang="en-US" sz="2200" b="1" dirty="0">
                <a:latin typeface="Calibri" panose="020F0502020204030204" pitchFamily="34" charset="0"/>
                <a:cs typeface="Calibri" panose="020F0502020204030204" pitchFamily="34" charset="0"/>
              </a:rPr>
              <a:t>Quantity</a:t>
            </a:r>
            <a:r>
              <a:rPr lang="en-US" sz="2200" dirty="0">
                <a:latin typeface="Calibri" panose="020F0502020204030204" pitchFamily="34" charset="0"/>
                <a:cs typeface="Calibri" panose="020F0502020204030204" pitchFamily="34" charset="0"/>
              </a:rPr>
              <a:t> field to the Values area and ensure it is set to sum (it usually defaults to this, but if not, click on the small drop-down arrow next to </a:t>
            </a:r>
            <a:r>
              <a:rPr lang="en-US" sz="2200" b="1" dirty="0">
                <a:latin typeface="Calibri" panose="020F0502020204030204" pitchFamily="34" charset="0"/>
                <a:cs typeface="Calibri" panose="020F0502020204030204" pitchFamily="34" charset="0"/>
              </a:rPr>
              <a:t>Quantity</a:t>
            </a:r>
            <a:r>
              <a:rPr lang="en-US" sz="2200" dirty="0">
                <a:latin typeface="Calibri" panose="020F0502020204030204" pitchFamily="34" charset="0"/>
                <a:cs typeface="Calibri" panose="020F0502020204030204" pitchFamily="34" charset="0"/>
              </a:rPr>
              <a:t> in the Values area and select Summ</a:t>
            </a:r>
            <a:r>
              <a:rPr lang="en-US" sz="2200" b="1" dirty="0">
                <a:latin typeface="Calibri" panose="020F0502020204030204" pitchFamily="34" charset="0"/>
                <a:cs typeface="Calibri" panose="020F0502020204030204" pitchFamily="34" charset="0"/>
              </a:rPr>
              <a:t>arize Values By &gt; Sum</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714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A7732E-D03C-7122-DE46-EE8D1E65FE92}"/>
              </a:ext>
            </a:extLst>
          </p:cNvPr>
          <p:cNvSpPr txBox="1"/>
          <p:nvPr/>
        </p:nvSpPr>
        <p:spPr>
          <a:xfrm>
            <a:off x="0" y="947854"/>
            <a:ext cx="12192000" cy="3594702"/>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The tutorial for Week 2 of Business Analytics Fundamentals at the Sydney Campus dives into the practical use of business analytics with an emphasis on PivotTables in Excel. Students will learn how to set up, structure, and utilize PivotTables to analyze and report on business data effectively. The course illustrates these concepts through an example involving "Aussie Retailers Ltd." and how they use transactional data for inventory management and customer service optimization. Key skills taught include data organization, aggregation, dynamic analysis, and data visualization through PivotTables. The tutorial also covers concepts such as drill-up, drill-down, drill-through, and slice and dice for multidimensional reporting.</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9092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90340F-190F-9057-8BCF-C2BC3AE86261}"/>
              </a:ext>
            </a:extLst>
          </p:cNvPr>
          <p:cNvPicPr>
            <a:picLocks noChangeAspect="1"/>
          </p:cNvPicPr>
          <p:nvPr/>
        </p:nvPicPr>
        <p:blipFill rotWithShape="1">
          <a:blip r:embed="rId2"/>
          <a:srcRect b="37198"/>
          <a:stretch/>
        </p:blipFill>
        <p:spPr>
          <a:xfrm>
            <a:off x="316594" y="1839311"/>
            <a:ext cx="11558812" cy="1996709"/>
          </a:xfrm>
          <a:prstGeom prst="rect">
            <a:avLst/>
          </a:prstGeom>
        </p:spPr>
      </p:pic>
    </p:spTree>
    <p:extLst>
      <p:ext uri="{BB962C8B-B14F-4D97-AF65-F5344CB8AC3E}">
        <p14:creationId xmlns:p14="http://schemas.microsoft.com/office/powerpoint/2010/main" val="117098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5327847"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430886"/>
            <a:ext cx="3858323" cy="6133859"/>
          </a:xfrm>
          <a:prstGeom prst="rect">
            <a:avLst/>
          </a:prstGeom>
          <a:noFill/>
        </p:spPr>
        <p:txBody>
          <a:bodyPr wrap="square" rtlCol="0">
            <a:spAutoFit/>
          </a:bodyPr>
          <a:lstStyle/>
          <a:p>
            <a:pPr>
              <a:lnSpc>
                <a:spcPct val="150000"/>
              </a:lnSpc>
            </a:pPr>
            <a:r>
              <a:rPr lang="en-US" sz="2200" dirty="0">
                <a:latin typeface="Calibri" panose="020F0502020204030204" pitchFamily="34" charset="0"/>
                <a:cs typeface="Calibri" panose="020F0502020204030204" pitchFamily="34" charset="0"/>
              </a:rPr>
              <a:t>Sorting and Filtering:</a:t>
            </a:r>
          </a:p>
          <a:p>
            <a:pPr marL="342900" indent="-342900">
              <a:lnSpc>
                <a:spcPct val="150000"/>
              </a:lnSpc>
              <a:buFont typeface="Arial" panose="020B0604020202020204" pitchFamily="34" charset="0"/>
              <a:buChar char="•"/>
            </a:pPr>
            <a:r>
              <a:rPr lang="en-US" sz="2200" b="1" dirty="0">
                <a:latin typeface="Calibri" panose="020F0502020204030204" pitchFamily="34" charset="0"/>
                <a:cs typeface="Calibri" panose="020F0502020204030204" pitchFamily="34" charset="0"/>
              </a:rPr>
              <a:t>Applying Filters:</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While the PivotTable cell is selected, go to the </a:t>
            </a:r>
            <a:r>
              <a:rPr lang="en-US" sz="2200" b="1" dirty="0">
                <a:latin typeface="Calibri" panose="020F0502020204030204" pitchFamily="34" charset="0"/>
                <a:cs typeface="Calibri" panose="020F0502020204030204" pitchFamily="34" charset="0"/>
              </a:rPr>
              <a:t>Data</a:t>
            </a:r>
            <a:r>
              <a:rPr lang="en-US" sz="2200" dirty="0">
                <a:latin typeface="Calibri" panose="020F0502020204030204" pitchFamily="34" charset="0"/>
                <a:cs typeface="Calibri" panose="020F0502020204030204" pitchFamily="34" charset="0"/>
              </a:rPr>
              <a:t> tab on the Excel ribbon.</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Look for the </a:t>
            </a:r>
            <a:r>
              <a:rPr lang="en-US" sz="2200" b="1" dirty="0">
                <a:latin typeface="Calibri" panose="020F0502020204030204" pitchFamily="34" charset="0"/>
                <a:cs typeface="Calibri" panose="020F0502020204030204" pitchFamily="34" charset="0"/>
              </a:rPr>
              <a:t>Sort &amp; Filter</a:t>
            </a:r>
            <a:r>
              <a:rPr lang="en-US" sz="2200" dirty="0">
                <a:latin typeface="Calibri" panose="020F0502020204030204" pitchFamily="34" charset="0"/>
                <a:cs typeface="Calibri" panose="020F0502020204030204" pitchFamily="34" charset="0"/>
              </a:rPr>
              <a:t> group in the ribbon.</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Click on </a:t>
            </a:r>
            <a:r>
              <a:rPr lang="en-US" sz="2200" b="1" dirty="0">
                <a:latin typeface="Calibri" panose="020F0502020204030204" pitchFamily="34" charset="0"/>
                <a:cs typeface="Calibri" panose="020F0502020204030204" pitchFamily="34" charset="0"/>
              </a:rPr>
              <a:t>Sort Largest to Smallest</a:t>
            </a:r>
            <a:r>
              <a:rPr lang="en-US" sz="2200" dirty="0">
                <a:latin typeface="Calibri" panose="020F0502020204030204" pitchFamily="34" charset="0"/>
                <a:cs typeface="Calibri" panose="020F0502020204030204" pitchFamily="34" charset="0"/>
              </a:rPr>
              <a:t>. This will reorder your PivotTable data to show the items with the highest quantities at the top.</a:t>
            </a:r>
          </a:p>
        </p:txBody>
      </p:sp>
      <p:pic>
        <p:nvPicPr>
          <p:cNvPr id="10" name="Picture 9">
            <a:extLst>
              <a:ext uri="{FF2B5EF4-FFF2-40B4-BE49-F238E27FC236}">
                <a16:creationId xmlns:a16="http://schemas.microsoft.com/office/drawing/2014/main" id="{A7F0D926-E078-8BF4-9460-73E9C2425523}"/>
              </a:ext>
            </a:extLst>
          </p:cNvPr>
          <p:cNvPicPr>
            <a:picLocks noChangeAspect="1"/>
          </p:cNvPicPr>
          <p:nvPr/>
        </p:nvPicPr>
        <p:blipFill>
          <a:blip r:embed="rId2"/>
          <a:stretch>
            <a:fillRect/>
          </a:stretch>
        </p:blipFill>
        <p:spPr>
          <a:xfrm>
            <a:off x="3858323" y="430886"/>
            <a:ext cx="8333678" cy="4687694"/>
          </a:xfrm>
          <a:prstGeom prst="rect">
            <a:avLst/>
          </a:prstGeom>
        </p:spPr>
      </p:pic>
    </p:spTree>
    <p:extLst>
      <p:ext uri="{BB962C8B-B14F-4D97-AF65-F5344CB8AC3E}">
        <p14:creationId xmlns:p14="http://schemas.microsoft.com/office/powerpoint/2010/main" val="2188975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F060F7-D772-A2DD-EDF9-DE0FC040DB21}"/>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50698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367060-6276-7C1C-0629-97C4F63D66BF}"/>
              </a:ext>
            </a:extLst>
          </p:cNvPr>
          <p:cNvPicPr>
            <a:picLocks noChangeAspect="1"/>
          </p:cNvPicPr>
          <p:nvPr/>
        </p:nvPicPr>
        <p:blipFill>
          <a:blip r:embed="rId2"/>
          <a:stretch>
            <a:fillRect/>
          </a:stretch>
        </p:blipFill>
        <p:spPr>
          <a:xfrm>
            <a:off x="940419" y="532143"/>
            <a:ext cx="10311162" cy="5793714"/>
          </a:xfrm>
          <a:prstGeom prst="rect">
            <a:avLst/>
          </a:prstGeom>
        </p:spPr>
      </p:pic>
      <p:sp>
        <p:nvSpPr>
          <p:cNvPr id="6" name="TextBox 5">
            <a:extLst>
              <a:ext uri="{FF2B5EF4-FFF2-40B4-BE49-F238E27FC236}">
                <a16:creationId xmlns:a16="http://schemas.microsoft.com/office/drawing/2014/main" id="{4C26CE8B-794B-8AC4-DD18-B5D698F833FB}"/>
              </a:ext>
            </a:extLst>
          </p:cNvPr>
          <p:cNvSpPr txBox="1"/>
          <p:nvPr/>
        </p:nvSpPr>
        <p:spPr>
          <a:xfrm>
            <a:off x="0" y="-33454"/>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Tree>
    <p:extLst>
      <p:ext uri="{BB962C8B-B14F-4D97-AF65-F5344CB8AC3E}">
        <p14:creationId xmlns:p14="http://schemas.microsoft.com/office/powerpoint/2010/main" val="2235651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12222498"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a) Which material provided the most revenue in Sydney?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 "Material" to the Rows area of the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 "Revenue" to the Values area and set it to sum the revenue.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 "Sales </a:t>
            </a:r>
            <a:r>
              <a:rPr lang="en-US" sz="2200" dirty="0" err="1">
                <a:latin typeface="Calibri" panose="020F0502020204030204" pitchFamily="34" charset="0"/>
                <a:cs typeface="Calibri" panose="020F0502020204030204" pitchFamily="34" charset="0"/>
              </a:rPr>
              <a:t>Organisation</a:t>
            </a:r>
            <a:r>
              <a:rPr lang="en-US" sz="2200" dirty="0">
                <a:latin typeface="Calibri" panose="020F0502020204030204" pitchFamily="34" charset="0"/>
                <a:cs typeface="Calibri" panose="020F0502020204030204" pitchFamily="34" charset="0"/>
              </a:rPr>
              <a:t>" or the field that represents locations to the </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Filters area and filter for "Sydney."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After setting up, look for the highest revenue number beside a material in </a:t>
            </a:r>
            <a:br>
              <a:rPr lang="en-US" sz="2200" dirty="0">
                <a:latin typeface="Calibri" panose="020F0502020204030204" pitchFamily="34" charset="0"/>
                <a:cs typeface="Calibri" panose="020F0502020204030204" pitchFamily="34" charset="0"/>
              </a:rPr>
            </a:br>
            <a:r>
              <a:rPr lang="en-US" sz="2200" dirty="0">
                <a:latin typeface="Calibri" panose="020F0502020204030204" pitchFamily="34" charset="0"/>
                <a:cs typeface="Calibri" panose="020F0502020204030204" pitchFamily="34" charset="0"/>
              </a:rPr>
              <a:t>the PivotTable.</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6" name="Picture 5">
            <a:extLst>
              <a:ext uri="{FF2B5EF4-FFF2-40B4-BE49-F238E27FC236}">
                <a16:creationId xmlns:a16="http://schemas.microsoft.com/office/drawing/2014/main" id="{363A32F3-D2E0-4A21-8EB6-490F92008C53}"/>
              </a:ext>
            </a:extLst>
          </p:cNvPr>
          <p:cNvPicPr>
            <a:picLocks noChangeAspect="1"/>
          </p:cNvPicPr>
          <p:nvPr/>
        </p:nvPicPr>
        <p:blipFill>
          <a:blip r:embed="rId2"/>
          <a:stretch>
            <a:fillRect/>
          </a:stretch>
        </p:blipFill>
        <p:spPr>
          <a:xfrm>
            <a:off x="8831767" y="1355009"/>
            <a:ext cx="3360234" cy="5502991"/>
          </a:xfrm>
          <a:prstGeom prst="rect">
            <a:avLst/>
          </a:prstGeom>
        </p:spPr>
      </p:pic>
      <p:pic>
        <p:nvPicPr>
          <p:cNvPr id="8" name="Picture 7">
            <a:extLst>
              <a:ext uri="{FF2B5EF4-FFF2-40B4-BE49-F238E27FC236}">
                <a16:creationId xmlns:a16="http://schemas.microsoft.com/office/drawing/2014/main" id="{08883429-832B-4EA1-12AB-3F92697557A4}"/>
              </a:ext>
            </a:extLst>
          </p:cNvPr>
          <p:cNvPicPr>
            <a:picLocks noChangeAspect="1"/>
          </p:cNvPicPr>
          <p:nvPr/>
        </p:nvPicPr>
        <p:blipFill>
          <a:blip r:embed="rId3"/>
          <a:stretch>
            <a:fillRect/>
          </a:stretch>
        </p:blipFill>
        <p:spPr>
          <a:xfrm>
            <a:off x="0" y="3914078"/>
            <a:ext cx="7253034" cy="2943922"/>
          </a:xfrm>
          <a:prstGeom prst="rect">
            <a:avLst/>
          </a:prstGeom>
        </p:spPr>
      </p:pic>
    </p:spTree>
    <p:extLst>
      <p:ext uri="{BB962C8B-B14F-4D97-AF65-F5344CB8AC3E}">
        <p14:creationId xmlns:p14="http://schemas.microsoft.com/office/powerpoint/2010/main" val="754755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12222498" cy="2071208"/>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b) What is the total sales revenue for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Remove all filters except for the one that represents locations.</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location to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Make sure "Revenue" is in the Values area set to sum up the revenue.</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5" name="Picture 4">
            <a:extLst>
              <a:ext uri="{FF2B5EF4-FFF2-40B4-BE49-F238E27FC236}">
                <a16:creationId xmlns:a16="http://schemas.microsoft.com/office/drawing/2014/main" id="{DE92892C-6242-392B-A86B-8D11AC5AB960}"/>
              </a:ext>
            </a:extLst>
          </p:cNvPr>
          <p:cNvPicPr>
            <a:picLocks noChangeAspect="1"/>
          </p:cNvPicPr>
          <p:nvPr/>
        </p:nvPicPr>
        <p:blipFill>
          <a:blip r:embed="rId2"/>
          <a:stretch>
            <a:fillRect/>
          </a:stretch>
        </p:blipFill>
        <p:spPr>
          <a:xfrm>
            <a:off x="8332986" y="15424"/>
            <a:ext cx="3859014" cy="4336911"/>
          </a:xfrm>
          <a:prstGeom prst="rect">
            <a:avLst/>
          </a:prstGeom>
        </p:spPr>
      </p:pic>
    </p:spTree>
    <p:extLst>
      <p:ext uri="{BB962C8B-B14F-4D97-AF65-F5344CB8AC3E}">
        <p14:creationId xmlns:p14="http://schemas.microsoft.com/office/powerpoint/2010/main" val="2366544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12222498" cy="2071208"/>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b) What is the total sales revenue for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Remove all filters except for the one that represents locations.</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location to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Make sure "Revenue" is in the Values area set to sum up the revenue.</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5" name="Picture 4">
            <a:extLst>
              <a:ext uri="{FF2B5EF4-FFF2-40B4-BE49-F238E27FC236}">
                <a16:creationId xmlns:a16="http://schemas.microsoft.com/office/drawing/2014/main" id="{DE92892C-6242-392B-A86B-8D11AC5AB960}"/>
              </a:ext>
            </a:extLst>
          </p:cNvPr>
          <p:cNvPicPr>
            <a:picLocks noChangeAspect="1"/>
          </p:cNvPicPr>
          <p:nvPr/>
        </p:nvPicPr>
        <p:blipFill rotWithShape="1">
          <a:blip r:embed="rId2"/>
          <a:srcRect l="1656" b="2037"/>
          <a:stretch/>
        </p:blipFill>
        <p:spPr>
          <a:xfrm>
            <a:off x="8396868" y="15425"/>
            <a:ext cx="3795132" cy="4248574"/>
          </a:xfrm>
          <a:prstGeom prst="rect">
            <a:avLst/>
          </a:prstGeom>
        </p:spPr>
      </p:pic>
      <p:pic>
        <p:nvPicPr>
          <p:cNvPr id="6" name="Picture 5">
            <a:extLst>
              <a:ext uri="{FF2B5EF4-FFF2-40B4-BE49-F238E27FC236}">
                <a16:creationId xmlns:a16="http://schemas.microsoft.com/office/drawing/2014/main" id="{F517D746-C4A5-80B7-EC64-A6B861DD6BF8}"/>
              </a:ext>
            </a:extLst>
          </p:cNvPr>
          <p:cNvPicPr>
            <a:picLocks noChangeAspect="1"/>
          </p:cNvPicPr>
          <p:nvPr/>
        </p:nvPicPr>
        <p:blipFill>
          <a:blip r:embed="rId3"/>
          <a:stretch>
            <a:fillRect/>
          </a:stretch>
        </p:blipFill>
        <p:spPr>
          <a:xfrm>
            <a:off x="226474" y="2505666"/>
            <a:ext cx="2070677" cy="4248574"/>
          </a:xfrm>
          <a:prstGeom prst="rect">
            <a:avLst/>
          </a:prstGeom>
        </p:spPr>
      </p:pic>
    </p:spTree>
    <p:extLst>
      <p:ext uri="{BB962C8B-B14F-4D97-AF65-F5344CB8AC3E}">
        <p14:creationId xmlns:p14="http://schemas.microsoft.com/office/powerpoint/2010/main" val="1481959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12222498" cy="2071208"/>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c) What is the total wholesale quantity?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Remove the location filter.</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 "</a:t>
            </a:r>
            <a:r>
              <a:rPr lang="en-US" sz="2200" b="1" dirty="0">
                <a:latin typeface="Calibri" panose="020F0502020204030204" pitchFamily="34" charset="0"/>
                <a:cs typeface="Calibri" panose="020F0502020204030204" pitchFamily="34" charset="0"/>
              </a:rPr>
              <a:t>Distribution Channel</a:t>
            </a:r>
            <a:r>
              <a:rPr lang="en-US" sz="2200" dirty="0">
                <a:latin typeface="Calibri" panose="020F0502020204030204" pitchFamily="34" charset="0"/>
                <a:cs typeface="Calibri" panose="020F0502020204030204" pitchFamily="34" charset="0"/>
              </a:rPr>
              <a:t>" to the Filters area and select “</a:t>
            </a:r>
            <a:r>
              <a:rPr lang="en-US" sz="2200" b="1" dirty="0">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 "</a:t>
            </a:r>
            <a:r>
              <a:rPr lang="en-US" sz="2200" b="1" dirty="0">
                <a:latin typeface="Calibri" panose="020F0502020204030204" pitchFamily="34" charset="0"/>
                <a:cs typeface="Calibri" panose="020F0502020204030204" pitchFamily="34" charset="0"/>
              </a:rPr>
              <a:t>Quantity</a:t>
            </a:r>
            <a:r>
              <a:rPr lang="en-US" sz="2200" dirty="0">
                <a:latin typeface="Calibri" panose="020F0502020204030204" pitchFamily="34" charset="0"/>
                <a:cs typeface="Calibri" panose="020F0502020204030204" pitchFamily="34" charset="0"/>
              </a:rPr>
              <a:t>" to the Values area and set it to sum the quantity.</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7" name="Picture 6">
            <a:extLst>
              <a:ext uri="{FF2B5EF4-FFF2-40B4-BE49-F238E27FC236}">
                <a16:creationId xmlns:a16="http://schemas.microsoft.com/office/drawing/2014/main" id="{26BAD2E7-2BF8-1E1C-6B6B-3238810EB417}"/>
              </a:ext>
            </a:extLst>
          </p:cNvPr>
          <p:cNvPicPr>
            <a:picLocks noChangeAspect="1"/>
          </p:cNvPicPr>
          <p:nvPr/>
        </p:nvPicPr>
        <p:blipFill>
          <a:blip r:embed="rId2"/>
          <a:stretch>
            <a:fillRect/>
          </a:stretch>
        </p:blipFill>
        <p:spPr>
          <a:xfrm>
            <a:off x="171908" y="2593416"/>
            <a:ext cx="11848184" cy="4264584"/>
          </a:xfrm>
          <a:prstGeom prst="rect">
            <a:avLst/>
          </a:prstGeom>
        </p:spPr>
      </p:pic>
    </p:spTree>
    <p:extLst>
      <p:ext uri="{BB962C8B-B14F-4D97-AF65-F5344CB8AC3E}">
        <p14:creationId xmlns:p14="http://schemas.microsoft.com/office/powerpoint/2010/main" val="4258744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8380836"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d) What percentage of the total sales quantity for Germany is the </a:t>
            </a:r>
            <a:r>
              <a:rPr lang="en-US" sz="2200" b="1" dirty="0" err="1">
                <a:latin typeface="Calibri" panose="020F0502020204030204" pitchFamily="34" charset="0"/>
                <a:cs typeface="Calibri" panose="020F0502020204030204" pitchFamily="34" charset="0"/>
              </a:rPr>
              <a:t>Jakima</a:t>
            </a:r>
            <a:r>
              <a:rPr lang="en-US" sz="2200" b="1" dirty="0">
                <a:latin typeface="Calibri" panose="020F0502020204030204" pitchFamily="34" charset="0"/>
                <a:cs typeface="Calibri" panose="020F0502020204030204" pitchFamily="34" charset="0"/>
              </a:rPr>
              <a:t> material?</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location to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Material to "</a:t>
            </a:r>
            <a:r>
              <a:rPr lang="en-US" sz="2200" dirty="0" err="1">
                <a:latin typeface="Calibri" panose="020F0502020204030204" pitchFamily="34" charset="0"/>
                <a:cs typeface="Calibri" panose="020F0502020204030204" pitchFamily="34" charset="0"/>
              </a:rPr>
              <a:t>Jakima</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In the Values area, click on the "Quantity" field, then select "Show Value As" from the context menu, and choose "Percentage of Grand Total."</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5" name="Picture 4">
            <a:extLst>
              <a:ext uri="{FF2B5EF4-FFF2-40B4-BE49-F238E27FC236}">
                <a16:creationId xmlns:a16="http://schemas.microsoft.com/office/drawing/2014/main" id="{8CB830BD-8DDA-4A2A-3EF8-22DAE0D139BB}"/>
              </a:ext>
            </a:extLst>
          </p:cNvPr>
          <p:cNvPicPr>
            <a:picLocks noChangeAspect="1"/>
          </p:cNvPicPr>
          <p:nvPr/>
        </p:nvPicPr>
        <p:blipFill>
          <a:blip r:embed="rId2"/>
          <a:stretch>
            <a:fillRect/>
          </a:stretch>
        </p:blipFill>
        <p:spPr>
          <a:xfrm>
            <a:off x="8251902" y="408585"/>
            <a:ext cx="3655047" cy="5793476"/>
          </a:xfrm>
          <a:prstGeom prst="rect">
            <a:avLst/>
          </a:prstGeom>
        </p:spPr>
      </p:pic>
    </p:spTree>
    <p:extLst>
      <p:ext uri="{BB962C8B-B14F-4D97-AF65-F5344CB8AC3E}">
        <p14:creationId xmlns:p14="http://schemas.microsoft.com/office/powerpoint/2010/main" val="3399521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8380836"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d) What percentage of the total sales quantity for Germany is the </a:t>
            </a:r>
            <a:r>
              <a:rPr lang="en-US" sz="2200" b="1" dirty="0" err="1">
                <a:latin typeface="Calibri" panose="020F0502020204030204" pitchFamily="34" charset="0"/>
                <a:cs typeface="Calibri" panose="020F0502020204030204" pitchFamily="34" charset="0"/>
              </a:rPr>
              <a:t>Jakima</a:t>
            </a:r>
            <a:r>
              <a:rPr lang="en-US" sz="2200" b="1" dirty="0">
                <a:latin typeface="Calibri" panose="020F0502020204030204" pitchFamily="34" charset="0"/>
                <a:cs typeface="Calibri" panose="020F0502020204030204" pitchFamily="34" charset="0"/>
              </a:rPr>
              <a:t> material?</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location to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Material to "</a:t>
            </a:r>
            <a:r>
              <a:rPr lang="en-US" sz="2200" dirty="0" err="1">
                <a:latin typeface="Calibri" panose="020F0502020204030204" pitchFamily="34" charset="0"/>
                <a:cs typeface="Calibri" panose="020F0502020204030204" pitchFamily="34" charset="0"/>
              </a:rPr>
              <a:t>Jakima</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In the Values area, click on the "Quantity" field, then select "Show Value As" from the context menu, and choose "Percentage of Grand Total."</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6" name="Picture 5">
            <a:extLst>
              <a:ext uri="{FF2B5EF4-FFF2-40B4-BE49-F238E27FC236}">
                <a16:creationId xmlns:a16="http://schemas.microsoft.com/office/drawing/2014/main" id="{BD4DEDAE-E5DB-5293-D59B-A339047F625C}"/>
              </a:ext>
            </a:extLst>
          </p:cNvPr>
          <p:cNvPicPr>
            <a:picLocks noChangeAspect="1"/>
          </p:cNvPicPr>
          <p:nvPr/>
        </p:nvPicPr>
        <p:blipFill>
          <a:blip r:embed="rId2"/>
          <a:stretch>
            <a:fillRect/>
          </a:stretch>
        </p:blipFill>
        <p:spPr>
          <a:xfrm>
            <a:off x="8173789" y="434458"/>
            <a:ext cx="3791470" cy="5444828"/>
          </a:xfrm>
          <a:prstGeom prst="rect">
            <a:avLst/>
          </a:prstGeom>
        </p:spPr>
      </p:pic>
    </p:spTree>
    <p:extLst>
      <p:ext uri="{BB962C8B-B14F-4D97-AF65-F5344CB8AC3E}">
        <p14:creationId xmlns:p14="http://schemas.microsoft.com/office/powerpoint/2010/main" val="395038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47296" y="615986"/>
            <a:ext cx="12097407" cy="359470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The first lecture introduces the role of business analytics in understanding and enhancing business processes through data-driven decision-making. Key topics include the characteristics of business data, the distinction between operational and management reports, and the role of information systems in managing business processes. It also highlights various data sources such as transactional data, human-generated data, and sensor data. A significant emphasis is placed on the structure and use of data in reports, explaining the importance of measures, benchmarks, and key performance indicators (KPIs) for assessing business performance.</a:t>
            </a:r>
          </a:p>
        </p:txBody>
      </p:sp>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1. Summary of Lecture 1</a:t>
            </a:r>
          </a:p>
        </p:txBody>
      </p:sp>
    </p:spTree>
    <p:extLst>
      <p:ext uri="{BB962C8B-B14F-4D97-AF65-F5344CB8AC3E}">
        <p14:creationId xmlns:p14="http://schemas.microsoft.com/office/powerpoint/2010/main" val="2350389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8380836"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d) What percentage of the total sales quantity for Germany is the </a:t>
            </a:r>
            <a:r>
              <a:rPr lang="en-US" sz="2200" b="1" dirty="0" err="1">
                <a:latin typeface="Calibri" panose="020F0502020204030204" pitchFamily="34" charset="0"/>
                <a:cs typeface="Calibri" panose="020F0502020204030204" pitchFamily="34" charset="0"/>
              </a:rPr>
              <a:t>Jakima</a:t>
            </a:r>
            <a:r>
              <a:rPr lang="en-US" sz="2200" b="1" dirty="0">
                <a:latin typeface="Calibri" panose="020F0502020204030204" pitchFamily="34" charset="0"/>
                <a:cs typeface="Calibri" panose="020F0502020204030204" pitchFamily="34" charset="0"/>
              </a:rPr>
              <a:t> material?</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location to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Material to "</a:t>
            </a:r>
            <a:r>
              <a:rPr lang="en-US" sz="2200" dirty="0" err="1">
                <a:latin typeface="Calibri" panose="020F0502020204030204" pitchFamily="34" charset="0"/>
                <a:cs typeface="Calibri" panose="020F0502020204030204" pitchFamily="34" charset="0"/>
              </a:rPr>
              <a:t>Jakima</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In the Values area, click on the "Quantity" field, then select "Show Value As" from the context menu, and choose "Percentage of Grand Total."</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5" name="Picture 4">
            <a:extLst>
              <a:ext uri="{FF2B5EF4-FFF2-40B4-BE49-F238E27FC236}">
                <a16:creationId xmlns:a16="http://schemas.microsoft.com/office/drawing/2014/main" id="{94635EEE-8A49-840F-7CE2-4850CE13B59F}"/>
              </a:ext>
            </a:extLst>
          </p:cNvPr>
          <p:cNvPicPr>
            <a:picLocks noChangeAspect="1"/>
          </p:cNvPicPr>
          <p:nvPr/>
        </p:nvPicPr>
        <p:blipFill rotWithShape="1">
          <a:blip r:embed="rId2"/>
          <a:srcRect l="20244" t="28618" r="53080" b="29918"/>
          <a:stretch/>
        </p:blipFill>
        <p:spPr>
          <a:xfrm>
            <a:off x="8269943" y="0"/>
            <a:ext cx="3922057" cy="3429000"/>
          </a:xfrm>
          <a:prstGeom prst="rect">
            <a:avLst/>
          </a:prstGeom>
        </p:spPr>
      </p:pic>
    </p:spTree>
    <p:extLst>
      <p:ext uri="{BB962C8B-B14F-4D97-AF65-F5344CB8AC3E}">
        <p14:creationId xmlns:p14="http://schemas.microsoft.com/office/powerpoint/2010/main" val="1170513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6006790" cy="3594702"/>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d) What percentage of the total sales quantity for Germany is the </a:t>
            </a:r>
            <a:r>
              <a:rPr lang="en-US" sz="2200" b="1" dirty="0" err="1">
                <a:latin typeface="Calibri" panose="020F0502020204030204" pitchFamily="34" charset="0"/>
                <a:cs typeface="Calibri" panose="020F0502020204030204" pitchFamily="34" charset="0"/>
              </a:rPr>
              <a:t>Jakima</a:t>
            </a:r>
            <a:r>
              <a:rPr lang="en-US" sz="2200" b="1" dirty="0">
                <a:latin typeface="Calibri" panose="020F0502020204030204" pitchFamily="34" charset="0"/>
                <a:cs typeface="Calibri" panose="020F0502020204030204" pitchFamily="34" charset="0"/>
              </a:rPr>
              <a:t> material?</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location to "Germany."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Filter the Material to "</a:t>
            </a:r>
            <a:r>
              <a:rPr lang="en-US" sz="2200" dirty="0" err="1">
                <a:latin typeface="Calibri" panose="020F0502020204030204" pitchFamily="34" charset="0"/>
                <a:cs typeface="Calibri" panose="020F0502020204030204" pitchFamily="34" charset="0"/>
              </a:rPr>
              <a:t>Jakima</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In the Values area, click on the "Quantity" field, then select "Show Value As" from the context menu, and choose "Percentage of Grand Total."</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6" name="Picture 5">
            <a:extLst>
              <a:ext uri="{FF2B5EF4-FFF2-40B4-BE49-F238E27FC236}">
                <a16:creationId xmlns:a16="http://schemas.microsoft.com/office/drawing/2014/main" id="{C818E72C-9972-22A4-C475-95AC66170688}"/>
              </a:ext>
            </a:extLst>
          </p:cNvPr>
          <p:cNvPicPr>
            <a:picLocks noChangeAspect="1"/>
          </p:cNvPicPr>
          <p:nvPr/>
        </p:nvPicPr>
        <p:blipFill>
          <a:blip r:embed="rId2"/>
          <a:stretch>
            <a:fillRect/>
          </a:stretch>
        </p:blipFill>
        <p:spPr>
          <a:xfrm>
            <a:off x="6006790" y="0"/>
            <a:ext cx="6185210" cy="2839572"/>
          </a:xfrm>
          <a:prstGeom prst="rect">
            <a:avLst/>
          </a:prstGeom>
        </p:spPr>
      </p:pic>
    </p:spTree>
    <p:extLst>
      <p:ext uri="{BB962C8B-B14F-4D97-AF65-F5344CB8AC3E}">
        <p14:creationId xmlns:p14="http://schemas.microsoft.com/office/powerpoint/2010/main" val="1099258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6006790" cy="5118196"/>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e) What is the biggest selling product in terms of quantity in April 2007?</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Set up the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Drag the </a:t>
            </a:r>
            <a:r>
              <a:rPr lang="en-US" sz="2200" b="1" dirty="0">
                <a:latin typeface="Calibri" panose="020F0502020204030204" pitchFamily="34" charset="0"/>
                <a:cs typeface="Calibri" panose="020F0502020204030204" pitchFamily="34" charset="0"/>
              </a:rPr>
              <a:t>date</a:t>
            </a:r>
            <a:r>
              <a:rPr lang="en-US" sz="2200" dirty="0">
                <a:latin typeface="Calibri" panose="020F0502020204030204" pitchFamily="34" charset="0"/>
                <a:cs typeface="Calibri" panose="020F0502020204030204" pitchFamily="34" charset="0"/>
              </a:rPr>
              <a:t> field to the “</a:t>
            </a:r>
            <a:r>
              <a:rPr lang="en-US" sz="2200" b="1" dirty="0">
                <a:latin typeface="Calibri" panose="020F0502020204030204" pitchFamily="34" charset="0"/>
                <a:cs typeface="Calibri" panose="020F0502020204030204" pitchFamily="34" charset="0"/>
              </a:rPr>
              <a:t>Filters</a:t>
            </a:r>
            <a:r>
              <a:rPr lang="en-US" sz="2200" dirty="0">
                <a:latin typeface="Calibri" panose="020F0502020204030204" pitchFamily="34" charset="0"/>
                <a:cs typeface="Calibri" panose="020F0502020204030204" pitchFamily="34" charset="0"/>
              </a:rPr>
              <a:t>” area of the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Drag the </a:t>
            </a:r>
            <a:r>
              <a:rPr lang="en-US" sz="2200" b="1" dirty="0">
                <a:latin typeface="Calibri" panose="020F0502020204030204" pitchFamily="34" charset="0"/>
                <a:cs typeface="Calibri" panose="020F0502020204030204" pitchFamily="34" charset="0"/>
              </a:rPr>
              <a:t>material</a:t>
            </a:r>
            <a:r>
              <a:rPr lang="en-US" sz="2200" dirty="0">
                <a:latin typeface="Calibri" panose="020F0502020204030204" pitchFamily="34" charset="0"/>
                <a:cs typeface="Calibri" panose="020F0502020204030204" pitchFamily="34" charset="0"/>
              </a:rPr>
              <a:t> (or product) field to the “</a:t>
            </a:r>
            <a:r>
              <a:rPr lang="en-US" sz="2200" b="1" dirty="0">
                <a:latin typeface="Calibri" panose="020F0502020204030204" pitchFamily="34" charset="0"/>
                <a:cs typeface="Calibri" panose="020F0502020204030204" pitchFamily="34" charset="0"/>
              </a:rPr>
              <a:t>Rows</a:t>
            </a:r>
            <a:r>
              <a:rPr lang="en-US" sz="2200" dirty="0">
                <a:latin typeface="Calibri" panose="020F0502020204030204" pitchFamily="34" charset="0"/>
                <a:cs typeface="Calibri" panose="020F0502020204030204" pitchFamily="34" charset="0"/>
              </a:rPr>
              <a:t>” area.</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Drag the </a:t>
            </a:r>
            <a:r>
              <a:rPr lang="en-US" sz="2200" b="1" dirty="0">
                <a:latin typeface="Calibri" panose="020F0502020204030204" pitchFamily="34" charset="0"/>
                <a:cs typeface="Calibri" panose="020F0502020204030204" pitchFamily="34" charset="0"/>
              </a:rPr>
              <a:t>quantity</a:t>
            </a:r>
            <a:r>
              <a:rPr lang="en-US" sz="2200" dirty="0">
                <a:latin typeface="Calibri" panose="020F0502020204030204" pitchFamily="34" charset="0"/>
                <a:cs typeface="Calibri" panose="020F0502020204030204" pitchFamily="34" charset="0"/>
              </a:rPr>
              <a:t> field to the “</a:t>
            </a:r>
            <a:r>
              <a:rPr lang="en-US" sz="2200" b="1" dirty="0">
                <a:latin typeface="Calibri" panose="020F0502020204030204" pitchFamily="34" charset="0"/>
                <a:cs typeface="Calibri" panose="020F0502020204030204" pitchFamily="34" charset="0"/>
              </a:rPr>
              <a:t>Values</a:t>
            </a:r>
            <a:r>
              <a:rPr lang="en-US" sz="2200" dirty="0">
                <a:latin typeface="Calibri" panose="020F0502020204030204" pitchFamily="34" charset="0"/>
                <a:cs typeface="Calibri" panose="020F0502020204030204" pitchFamily="34" charset="0"/>
              </a:rPr>
              <a:t>” area. Ensure that it is set to sum the quantities (it should say "Sum of Quantity").</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pic>
        <p:nvPicPr>
          <p:cNvPr id="5" name="Picture 4">
            <a:extLst>
              <a:ext uri="{FF2B5EF4-FFF2-40B4-BE49-F238E27FC236}">
                <a16:creationId xmlns:a16="http://schemas.microsoft.com/office/drawing/2014/main" id="{B6ED8FF9-394C-773F-620D-B47A41F0C47C}"/>
              </a:ext>
            </a:extLst>
          </p:cNvPr>
          <p:cNvPicPr>
            <a:picLocks noChangeAspect="1"/>
          </p:cNvPicPr>
          <p:nvPr/>
        </p:nvPicPr>
        <p:blipFill>
          <a:blip r:embed="rId2"/>
          <a:stretch>
            <a:fillRect/>
          </a:stretch>
        </p:blipFill>
        <p:spPr>
          <a:xfrm>
            <a:off x="6185212" y="579865"/>
            <a:ext cx="5762508" cy="3378818"/>
          </a:xfrm>
          <a:prstGeom prst="rect">
            <a:avLst/>
          </a:prstGeom>
        </p:spPr>
      </p:pic>
    </p:spTree>
    <p:extLst>
      <p:ext uri="{BB962C8B-B14F-4D97-AF65-F5344CB8AC3E}">
        <p14:creationId xmlns:p14="http://schemas.microsoft.com/office/powerpoint/2010/main" val="33413008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434458"/>
            <a:ext cx="6006790" cy="4610365"/>
          </a:xfrm>
          <a:prstGeom prst="rect">
            <a:avLst/>
          </a:prstGeom>
          <a:noFill/>
          <a:ln>
            <a:solidFill>
              <a:schemeClr val="accent1"/>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e) What is the biggest selling product in terms of quantity in April 2007?</a:t>
            </a:r>
          </a:p>
          <a:p>
            <a:pPr>
              <a:lnSpc>
                <a:spcPct val="150000"/>
              </a:lnSpc>
            </a:pPr>
            <a:r>
              <a:rPr lang="en-US" sz="2200" b="1" dirty="0">
                <a:latin typeface="Calibri" panose="020F0502020204030204" pitchFamily="34" charset="0"/>
                <a:cs typeface="Calibri" panose="020F0502020204030204" pitchFamily="34" charset="0"/>
              </a:rPr>
              <a:t>Filter by Date: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Click on the drop-down arrow in the Date filter at the top of the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Choose “Date Filters,” then “Between.”</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Enter the start date as 04/01/2007 and the end date as 04/30/2007 to cover all of April 2007.</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Click “OK” to apply the filter.</a:t>
            </a:r>
            <a:endParaRPr lang="en-AU" sz="22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EC7655E-7D2C-1A39-9AED-165490A31776}"/>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
        <p:nvSpPr>
          <p:cNvPr id="4" name="TextBox 3">
            <a:extLst>
              <a:ext uri="{FF2B5EF4-FFF2-40B4-BE49-F238E27FC236}">
                <a16:creationId xmlns:a16="http://schemas.microsoft.com/office/drawing/2014/main" id="{39914024-95C8-99F6-AB13-CDAB8A1B400F}"/>
              </a:ext>
            </a:extLst>
          </p:cNvPr>
          <p:cNvSpPr txBox="1"/>
          <p:nvPr/>
        </p:nvSpPr>
        <p:spPr>
          <a:xfrm>
            <a:off x="0" y="5072896"/>
            <a:ext cx="12192000" cy="1785104"/>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sz="2200" b="1" dirty="0">
                <a:latin typeface="Calibri" panose="020F0502020204030204" pitchFamily="34" charset="0"/>
                <a:cs typeface="Calibri" panose="020F0502020204030204" pitchFamily="34" charset="0"/>
              </a:rPr>
              <a:t>Select the data range</a:t>
            </a:r>
            <a:r>
              <a:rPr lang="en-US" sz="2200" dirty="0">
                <a:latin typeface="Calibri" panose="020F0502020204030204" pitchFamily="34" charset="0"/>
                <a:cs typeface="Calibri" panose="020F0502020204030204" pitchFamily="34" charset="0"/>
              </a:rPr>
              <a:t> that includes the date, material (product), and quantity columns.</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Go to the “</a:t>
            </a:r>
            <a:r>
              <a:rPr lang="en-US" sz="2200" b="1" dirty="0">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tab on the Ribbon and click on “</a:t>
            </a:r>
            <a:r>
              <a:rPr lang="en-US" sz="2200" b="1" dirty="0">
                <a:latin typeface="Calibri" panose="020F0502020204030204" pitchFamily="34" charset="0"/>
                <a:cs typeface="Calibri" panose="020F0502020204030204" pitchFamily="34" charset="0"/>
              </a:rPr>
              <a:t>PivotTable</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In the Create </a:t>
            </a:r>
            <a:r>
              <a:rPr lang="en-US" sz="2200" b="1" dirty="0">
                <a:latin typeface="Calibri" panose="020F0502020204030204" pitchFamily="34" charset="0"/>
                <a:cs typeface="Calibri" panose="020F0502020204030204" pitchFamily="34" charset="0"/>
              </a:rPr>
              <a:t>PivotTable dialog box</a:t>
            </a:r>
            <a:r>
              <a:rPr lang="en-US" sz="2200" dirty="0">
                <a:latin typeface="Calibri" panose="020F0502020204030204" pitchFamily="34" charset="0"/>
                <a:cs typeface="Calibri" panose="020F0502020204030204" pitchFamily="34" charset="0"/>
              </a:rPr>
              <a:t>, choose where you want the PivotTable report to be placed (new worksheet or existing worksheet).</a:t>
            </a:r>
          </a:p>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Click “OK.”</a:t>
            </a:r>
            <a:endParaRPr lang="en-AU" sz="2200"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73889B9-1653-C6D1-714A-6778D49EEFA1}"/>
              </a:ext>
            </a:extLst>
          </p:cNvPr>
          <p:cNvPicPr>
            <a:picLocks noChangeAspect="1"/>
          </p:cNvPicPr>
          <p:nvPr/>
        </p:nvPicPr>
        <p:blipFill>
          <a:blip r:embed="rId2"/>
          <a:stretch>
            <a:fillRect/>
          </a:stretch>
        </p:blipFill>
        <p:spPr>
          <a:xfrm>
            <a:off x="6096000" y="33646"/>
            <a:ext cx="3248120" cy="5011177"/>
          </a:xfrm>
          <a:prstGeom prst="rect">
            <a:avLst/>
          </a:prstGeom>
        </p:spPr>
      </p:pic>
    </p:spTree>
    <p:extLst>
      <p:ext uri="{BB962C8B-B14F-4D97-AF65-F5344CB8AC3E}">
        <p14:creationId xmlns:p14="http://schemas.microsoft.com/office/powerpoint/2010/main" val="35500782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693363"/>
            <a:ext cx="4539150" cy="6133859"/>
          </a:xfrm>
          <a:prstGeom prst="rect">
            <a:avLst/>
          </a:prstGeom>
          <a:noFill/>
          <a:ln>
            <a:solidFill>
              <a:schemeClr val="accent1"/>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e) What is the biggest selling product in terms of quantity in April 2007?</a:t>
            </a:r>
          </a:p>
          <a:p>
            <a:pPr>
              <a:lnSpc>
                <a:spcPct val="150000"/>
              </a:lnSpc>
            </a:pPr>
            <a:r>
              <a:rPr lang="en-US" sz="2200" b="1" dirty="0">
                <a:latin typeface="Calibri" panose="020F0502020204030204" pitchFamily="34" charset="0"/>
                <a:cs typeface="Calibri" panose="020F0502020204030204" pitchFamily="34" charset="0"/>
              </a:rPr>
              <a:t>Filter by Date: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Click on the drop-down arrow in the Date filter at the top of the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Choose “Date Filters,” then “</a:t>
            </a:r>
            <a:r>
              <a:rPr lang="en-US" sz="2200" b="1" dirty="0">
                <a:latin typeface="Calibri" panose="020F0502020204030204" pitchFamily="34" charset="0"/>
                <a:cs typeface="Calibri" panose="020F0502020204030204" pitchFamily="34" charset="0"/>
              </a:rPr>
              <a:t>Between</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Enter the start date as 04/01/2007 and the end date as 04/30/2007 to cover all of April 2007.</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Click “OK” to apply the filter.</a:t>
            </a:r>
            <a:endParaRPr lang="en-AU"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9914024-95C8-99F6-AB13-CDAB8A1B400F}"/>
              </a:ext>
            </a:extLst>
          </p:cNvPr>
          <p:cNvSpPr txBox="1"/>
          <p:nvPr/>
        </p:nvSpPr>
        <p:spPr>
          <a:xfrm>
            <a:off x="4539150" y="5072896"/>
            <a:ext cx="7652850" cy="1754326"/>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Select the data range</a:t>
            </a:r>
            <a:r>
              <a:rPr lang="en-US" dirty="0">
                <a:latin typeface="Calibri" panose="020F0502020204030204" pitchFamily="34" charset="0"/>
                <a:cs typeface="Calibri" panose="020F0502020204030204" pitchFamily="34" charset="0"/>
              </a:rPr>
              <a:t> that includes the date, material (product), and quantity columns.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Go to the “</a:t>
            </a:r>
            <a:r>
              <a:rPr lang="en-US" b="1" dirty="0">
                <a:latin typeface="Calibri" panose="020F0502020204030204" pitchFamily="34" charset="0"/>
                <a:cs typeface="Calibri" panose="020F0502020204030204" pitchFamily="34" charset="0"/>
              </a:rPr>
              <a:t>Insert</a:t>
            </a:r>
            <a:r>
              <a:rPr lang="en-US" dirty="0">
                <a:latin typeface="Calibri" panose="020F0502020204030204" pitchFamily="34" charset="0"/>
                <a:cs typeface="Calibri" panose="020F0502020204030204" pitchFamily="34" charset="0"/>
              </a:rPr>
              <a:t>” tab on the Ribbon and click on “</a:t>
            </a:r>
            <a:r>
              <a:rPr lang="en-US" b="1" dirty="0">
                <a:latin typeface="Calibri" panose="020F0502020204030204" pitchFamily="34" charset="0"/>
                <a:cs typeface="Calibri" panose="020F0502020204030204" pitchFamily="34" charset="0"/>
              </a:rPr>
              <a:t>PivotTable</a:t>
            </a:r>
            <a:r>
              <a:rPr lang="en-US"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 the Create </a:t>
            </a:r>
            <a:r>
              <a:rPr lang="en-US" b="1" dirty="0">
                <a:latin typeface="Calibri" panose="020F0502020204030204" pitchFamily="34" charset="0"/>
                <a:cs typeface="Calibri" panose="020F0502020204030204" pitchFamily="34" charset="0"/>
              </a:rPr>
              <a:t>PivotTable dialog box</a:t>
            </a:r>
            <a:r>
              <a:rPr lang="en-US" dirty="0">
                <a:latin typeface="Calibri" panose="020F0502020204030204" pitchFamily="34" charset="0"/>
                <a:cs typeface="Calibri" panose="020F0502020204030204" pitchFamily="34" charset="0"/>
              </a:rPr>
              <a:t>, choose where you want the PivotTable report to be placed (new worksheet or existing worksheet).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Click “OK.”</a:t>
            </a:r>
            <a:endParaRPr lang="en-AU"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73889B9-1653-C6D1-714A-6778D49EEFA1}"/>
              </a:ext>
            </a:extLst>
          </p:cNvPr>
          <p:cNvPicPr>
            <a:picLocks noChangeAspect="1"/>
          </p:cNvPicPr>
          <p:nvPr/>
        </p:nvPicPr>
        <p:blipFill>
          <a:blip r:embed="rId2"/>
          <a:stretch>
            <a:fillRect/>
          </a:stretch>
        </p:blipFill>
        <p:spPr>
          <a:xfrm>
            <a:off x="4539150" y="-22302"/>
            <a:ext cx="3248120" cy="5011177"/>
          </a:xfrm>
          <a:prstGeom prst="rect">
            <a:avLst/>
          </a:prstGeom>
        </p:spPr>
      </p:pic>
      <p:pic>
        <p:nvPicPr>
          <p:cNvPr id="6" name="Picture 5">
            <a:extLst>
              <a:ext uri="{FF2B5EF4-FFF2-40B4-BE49-F238E27FC236}">
                <a16:creationId xmlns:a16="http://schemas.microsoft.com/office/drawing/2014/main" id="{61549069-481A-2F19-474E-2E71BB89686D}"/>
              </a:ext>
            </a:extLst>
          </p:cNvPr>
          <p:cNvPicPr>
            <a:picLocks noChangeAspect="1"/>
          </p:cNvPicPr>
          <p:nvPr/>
        </p:nvPicPr>
        <p:blipFill>
          <a:blip r:embed="rId3"/>
          <a:stretch>
            <a:fillRect/>
          </a:stretch>
        </p:blipFill>
        <p:spPr>
          <a:xfrm>
            <a:off x="7766070" y="0"/>
            <a:ext cx="4425930" cy="4228409"/>
          </a:xfrm>
          <a:prstGeom prst="rect">
            <a:avLst/>
          </a:prstGeom>
        </p:spPr>
      </p:pic>
      <p:sp>
        <p:nvSpPr>
          <p:cNvPr id="8" name="TextBox 7">
            <a:extLst>
              <a:ext uri="{FF2B5EF4-FFF2-40B4-BE49-F238E27FC236}">
                <a16:creationId xmlns:a16="http://schemas.microsoft.com/office/drawing/2014/main" id="{4D3636E6-3C82-7504-F65E-CAB67B039690}"/>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Tree>
    <p:extLst>
      <p:ext uri="{BB962C8B-B14F-4D97-AF65-F5344CB8AC3E}">
        <p14:creationId xmlns:p14="http://schemas.microsoft.com/office/powerpoint/2010/main" val="2343823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660590"/>
            <a:ext cx="4539150" cy="5626027"/>
          </a:xfrm>
          <a:prstGeom prst="rect">
            <a:avLst/>
          </a:prstGeom>
          <a:noFill/>
          <a:ln>
            <a:solidFill>
              <a:schemeClr val="accent1"/>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e) What is the biggest selling product in terms of quantity in April 2007?</a:t>
            </a:r>
          </a:p>
          <a:p>
            <a:pPr>
              <a:lnSpc>
                <a:spcPct val="150000"/>
              </a:lnSpc>
            </a:pPr>
            <a:r>
              <a:rPr lang="en-US" sz="2200" b="1" dirty="0">
                <a:latin typeface="Calibri" panose="020F0502020204030204" pitchFamily="34" charset="0"/>
                <a:cs typeface="Calibri" panose="020F0502020204030204" pitchFamily="34" charset="0"/>
              </a:rPr>
              <a:t>Filter by Date – Set up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Drag the date field to the “Filters” area of the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Drag the material (or product) field to the “Rows” area.</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Drag the quantity field to the “Values” area. Ensure that it is set to sum the quantities (it should say "Sum of Quantity").</a:t>
            </a:r>
            <a:endParaRPr lang="en-AU"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9914024-95C8-99F6-AB13-CDAB8A1B400F}"/>
              </a:ext>
            </a:extLst>
          </p:cNvPr>
          <p:cNvSpPr txBox="1"/>
          <p:nvPr/>
        </p:nvSpPr>
        <p:spPr>
          <a:xfrm>
            <a:off x="4539150" y="5072896"/>
            <a:ext cx="7652850" cy="1754326"/>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Select the data range</a:t>
            </a:r>
            <a:r>
              <a:rPr lang="en-US" dirty="0">
                <a:latin typeface="Calibri" panose="020F0502020204030204" pitchFamily="34" charset="0"/>
                <a:cs typeface="Calibri" panose="020F0502020204030204" pitchFamily="34" charset="0"/>
              </a:rPr>
              <a:t> that includes the date, material (product), and quantity columns.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Go to the “</a:t>
            </a:r>
            <a:r>
              <a:rPr lang="en-US" b="1" dirty="0">
                <a:latin typeface="Calibri" panose="020F0502020204030204" pitchFamily="34" charset="0"/>
                <a:cs typeface="Calibri" panose="020F0502020204030204" pitchFamily="34" charset="0"/>
              </a:rPr>
              <a:t>Insert</a:t>
            </a:r>
            <a:r>
              <a:rPr lang="en-US" dirty="0">
                <a:latin typeface="Calibri" panose="020F0502020204030204" pitchFamily="34" charset="0"/>
                <a:cs typeface="Calibri" panose="020F0502020204030204" pitchFamily="34" charset="0"/>
              </a:rPr>
              <a:t>” tab on the Ribbon and click on “</a:t>
            </a:r>
            <a:r>
              <a:rPr lang="en-US" b="1" dirty="0">
                <a:latin typeface="Calibri" panose="020F0502020204030204" pitchFamily="34" charset="0"/>
                <a:cs typeface="Calibri" panose="020F0502020204030204" pitchFamily="34" charset="0"/>
              </a:rPr>
              <a:t>PivotTable</a:t>
            </a:r>
            <a:r>
              <a:rPr lang="en-US"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 the Create </a:t>
            </a:r>
            <a:r>
              <a:rPr lang="en-US" b="1" dirty="0">
                <a:latin typeface="Calibri" panose="020F0502020204030204" pitchFamily="34" charset="0"/>
                <a:cs typeface="Calibri" panose="020F0502020204030204" pitchFamily="34" charset="0"/>
              </a:rPr>
              <a:t>PivotTable dialog box</a:t>
            </a:r>
            <a:r>
              <a:rPr lang="en-US" dirty="0">
                <a:latin typeface="Calibri" panose="020F0502020204030204" pitchFamily="34" charset="0"/>
                <a:cs typeface="Calibri" panose="020F0502020204030204" pitchFamily="34" charset="0"/>
              </a:rPr>
              <a:t>, choose where you want the PivotTable report to be placed (new worksheet or existing worksheet).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Click “OK.”</a:t>
            </a:r>
            <a:endParaRPr lang="en-AU"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73889B9-1653-C6D1-714A-6778D49EEFA1}"/>
              </a:ext>
            </a:extLst>
          </p:cNvPr>
          <p:cNvPicPr>
            <a:picLocks noChangeAspect="1"/>
          </p:cNvPicPr>
          <p:nvPr/>
        </p:nvPicPr>
        <p:blipFill>
          <a:blip r:embed="rId2"/>
          <a:stretch>
            <a:fillRect/>
          </a:stretch>
        </p:blipFill>
        <p:spPr>
          <a:xfrm>
            <a:off x="4539150" y="-22302"/>
            <a:ext cx="3248120" cy="5011177"/>
          </a:xfrm>
          <a:prstGeom prst="rect">
            <a:avLst/>
          </a:prstGeom>
        </p:spPr>
      </p:pic>
      <p:pic>
        <p:nvPicPr>
          <p:cNvPr id="6" name="Picture 5">
            <a:extLst>
              <a:ext uri="{FF2B5EF4-FFF2-40B4-BE49-F238E27FC236}">
                <a16:creationId xmlns:a16="http://schemas.microsoft.com/office/drawing/2014/main" id="{61549069-481A-2F19-474E-2E71BB89686D}"/>
              </a:ext>
            </a:extLst>
          </p:cNvPr>
          <p:cNvPicPr>
            <a:picLocks noChangeAspect="1"/>
          </p:cNvPicPr>
          <p:nvPr/>
        </p:nvPicPr>
        <p:blipFill>
          <a:blip r:embed="rId3"/>
          <a:stretch>
            <a:fillRect/>
          </a:stretch>
        </p:blipFill>
        <p:spPr>
          <a:xfrm>
            <a:off x="7766070" y="0"/>
            <a:ext cx="4425930" cy="4228409"/>
          </a:xfrm>
          <a:prstGeom prst="rect">
            <a:avLst/>
          </a:prstGeom>
        </p:spPr>
      </p:pic>
      <p:sp>
        <p:nvSpPr>
          <p:cNvPr id="3" name="TextBox 2">
            <a:extLst>
              <a:ext uri="{FF2B5EF4-FFF2-40B4-BE49-F238E27FC236}">
                <a16:creationId xmlns:a16="http://schemas.microsoft.com/office/drawing/2014/main" id="{598C4705-700B-99A3-22D0-BEFB3D33D271}"/>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Tree>
    <p:extLst>
      <p:ext uri="{BB962C8B-B14F-4D97-AF65-F5344CB8AC3E}">
        <p14:creationId xmlns:p14="http://schemas.microsoft.com/office/powerpoint/2010/main" val="34242167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693363"/>
            <a:ext cx="4539150" cy="6133859"/>
          </a:xfrm>
          <a:prstGeom prst="rect">
            <a:avLst/>
          </a:prstGeom>
          <a:noFill/>
          <a:ln>
            <a:solidFill>
              <a:schemeClr val="accent1"/>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e) What is the biggest selling product in terms of quantity in April 2007?</a:t>
            </a:r>
          </a:p>
          <a:p>
            <a:pPr>
              <a:lnSpc>
                <a:spcPct val="150000"/>
              </a:lnSpc>
            </a:pPr>
            <a:r>
              <a:rPr lang="en-US" sz="2200" b="1" dirty="0">
                <a:latin typeface="Calibri" panose="020F0502020204030204" pitchFamily="34" charset="0"/>
                <a:cs typeface="Calibri" panose="020F0502020204030204" pitchFamily="34" charset="0"/>
              </a:rPr>
              <a:t>Filter by Date: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Click on the drop-down arrow in the Date filter at the top of the PivotTable.</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Choose “Date Filters,” then “Between.”</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Enter the start date as 04/01/2007 and the end date as 04/30/2007 to cover all of April 2007.</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Click “OK” to apply the filter.</a:t>
            </a:r>
            <a:endParaRPr lang="en-AU"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9914024-95C8-99F6-AB13-CDAB8A1B400F}"/>
              </a:ext>
            </a:extLst>
          </p:cNvPr>
          <p:cNvSpPr txBox="1"/>
          <p:nvPr/>
        </p:nvSpPr>
        <p:spPr>
          <a:xfrm>
            <a:off x="4539150" y="5072896"/>
            <a:ext cx="7652850" cy="1754326"/>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Select the data range</a:t>
            </a:r>
            <a:r>
              <a:rPr lang="en-US" dirty="0">
                <a:latin typeface="Calibri" panose="020F0502020204030204" pitchFamily="34" charset="0"/>
                <a:cs typeface="Calibri" panose="020F0502020204030204" pitchFamily="34" charset="0"/>
              </a:rPr>
              <a:t> that includes the date, material (product), and quantity columns.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Go to the “</a:t>
            </a:r>
            <a:r>
              <a:rPr lang="en-US" b="1" dirty="0">
                <a:latin typeface="Calibri" panose="020F0502020204030204" pitchFamily="34" charset="0"/>
                <a:cs typeface="Calibri" panose="020F0502020204030204" pitchFamily="34" charset="0"/>
              </a:rPr>
              <a:t>Insert</a:t>
            </a:r>
            <a:r>
              <a:rPr lang="en-US" dirty="0">
                <a:latin typeface="Calibri" panose="020F0502020204030204" pitchFamily="34" charset="0"/>
                <a:cs typeface="Calibri" panose="020F0502020204030204" pitchFamily="34" charset="0"/>
              </a:rPr>
              <a:t>” tab on the Ribbon and click on “</a:t>
            </a:r>
            <a:r>
              <a:rPr lang="en-US" b="1" dirty="0">
                <a:latin typeface="Calibri" panose="020F0502020204030204" pitchFamily="34" charset="0"/>
                <a:cs typeface="Calibri" panose="020F0502020204030204" pitchFamily="34" charset="0"/>
              </a:rPr>
              <a:t>PivotTable</a:t>
            </a:r>
            <a:r>
              <a:rPr lang="en-US"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 the Create </a:t>
            </a:r>
            <a:r>
              <a:rPr lang="en-US" b="1" dirty="0">
                <a:latin typeface="Calibri" panose="020F0502020204030204" pitchFamily="34" charset="0"/>
                <a:cs typeface="Calibri" panose="020F0502020204030204" pitchFamily="34" charset="0"/>
              </a:rPr>
              <a:t>PivotTable dialog box</a:t>
            </a:r>
            <a:r>
              <a:rPr lang="en-US" dirty="0">
                <a:latin typeface="Calibri" panose="020F0502020204030204" pitchFamily="34" charset="0"/>
                <a:cs typeface="Calibri" panose="020F0502020204030204" pitchFamily="34" charset="0"/>
              </a:rPr>
              <a:t>, choose where you want the PivotTable report to be placed (new worksheet or existing worksheet).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Click “OK.”</a:t>
            </a:r>
            <a:endParaRPr lang="en-AU"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73889B9-1653-C6D1-714A-6778D49EEFA1}"/>
              </a:ext>
            </a:extLst>
          </p:cNvPr>
          <p:cNvPicPr>
            <a:picLocks noChangeAspect="1"/>
          </p:cNvPicPr>
          <p:nvPr/>
        </p:nvPicPr>
        <p:blipFill>
          <a:blip r:embed="rId2"/>
          <a:stretch>
            <a:fillRect/>
          </a:stretch>
        </p:blipFill>
        <p:spPr>
          <a:xfrm>
            <a:off x="4539150" y="-22302"/>
            <a:ext cx="3248120" cy="5011177"/>
          </a:xfrm>
          <a:prstGeom prst="rect">
            <a:avLst/>
          </a:prstGeom>
        </p:spPr>
      </p:pic>
      <p:pic>
        <p:nvPicPr>
          <p:cNvPr id="6" name="Picture 5">
            <a:extLst>
              <a:ext uri="{FF2B5EF4-FFF2-40B4-BE49-F238E27FC236}">
                <a16:creationId xmlns:a16="http://schemas.microsoft.com/office/drawing/2014/main" id="{61549069-481A-2F19-474E-2E71BB89686D}"/>
              </a:ext>
            </a:extLst>
          </p:cNvPr>
          <p:cNvPicPr>
            <a:picLocks noChangeAspect="1"/>
          </p:cNvPicPr>
          <p:nvPr/>
        </p:nvPicPr>
        <p:blipFill>
          <a:blip r:embed="rId3"/>
          <a:stretch>
            <a:fillRect/>
          </a:stretch>
        </p:blipFill>
        <p:spPr>
          <a:xfrm>
            <a:off x="7766070" y="0"/>
            <a:ext cx="4425930" cy="4228409"/>
          </a:xfrm>
          <a:prstGeom prst="rect">
            <a:avLst/>
          </a:prstGeom>
        </p:spPr>
      </p:pic>
      <p:sp>
        <p:nvSpPr>
          <p:cNvPr id="3" name="TextBox 2">
            <a:extLst>
              <a:ext uri="{FF2B5EF4-FFF2-40B4-BE49-F238E27FC236}">
                <a16:creationId xmlns:a16="http://schemas.microsoft.com/office/drawing/2014/main" id="{D02BFE2B-FC79-98DB-6DD7-EFB706753C2B}"/>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Tree>
    <p:extLst>
      <p:ext uri="{BB962C8B-B14F-4D97-AF65-F5344CB8AC3E}">
        <p14:creationId xmlns:p14="http://schemas.microsoft.com/office/powerpoint/2010/main" val="3306555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0" y="762660"/>
            <a:ext cx="4539150" cy="5118196"/>
          </a:xfrm>
          <a:prstGeom prst="rect">
            <a:avLst/>
          </a:prstGeom>
          <a:noFill/>
          <a:ln>
            <a:solidFill>
              <a:schemeClr val="accent1"/>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e) What is the biggest selling product in terms of quantity in April 2007?</a:t>
            </a:r>
          </a:p>
          <a:p>
            <a:pPr>
              <a:lnSpc>
                <a:spcPct val="150000"/>
              </a:lnSpc>
            </a:pPr>
            <a:r>
              <a:rPr lang="en-US" sz="2200" b="1" dirty="0">
                <a:latin typeface="Calibri" panose="020F0502020204030204" pitchFamily="34" charset="0"/>
                <a:cs typeface="Calibri" panose="020F0502020204030204" pitchFamily="34" charset="0"/>
              </a:rPr>
              <a:t>Identify the Biggest Selling Product: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Look at the PivotTable’s “Row Labels” for material/product and corresponding “Sum of Quantity”.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The material/product with the highest “Sum of Quantity” is your biggest selling product for April 2007.</a:t>
            </a:r>
            <a:endParaRPr lang="en-AU"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9914024-95C8-99F6-AB13-CDAB8A1B400F}"/>
              </a:ext>
            </a:extLst>
          </p:cNvPr>
          <p:cNvSpPr txBox="1"/>
          <p:nvPr/>
        </p:nvSpPr>
        <p:spPr>
          <a:xfrm>
            <a:off x="4539150" y="5072896"/>
            <a:ext cx="7652850" cy="1754326"/>
          </a:xfrm>
          <a:prstGeom prst="rect">
            <a:avLst/>
          </a:prstGeom>
          <a:noFill/>
          <a:ln>
            <a:solidFill>
              <a:schemeClr val="accent1"/>
            </a:solidFill>
          </a:ln>
        </p:spPr>
        <p:txBody>
          <a:bodyPr wrap="square" rtlCol="0">
            <a:spAutoFit/>
          </a:bodyPr>
          <a:lstStyle/>
          <a:p>
            <a:pPr marL="342900" indent="-342900">
              <a:buFont typeface="Arial" panose="020B0604020202020204" pitchFamily="34" charset="0"/>
              <a:buChar char="•"/>
            </a:pPr>
            <a:r>
              <a:rPr lang="en-US" b="1" dirty="0">
                <a:latin typeface="Calibri" panose="020F0502020204030204" pitchFamily="34" charset="0"/>
                <a:cs typeface="Calibri" panose="020F0502020204030204" pitchFamily="34" charset="0"/>
              </a:rPr>
              <a:t>Select the data range</a:t>
            </a:r>
            <a:r>
              <a:rPr lang="en-US" dirty="0">
                <a:latin typeface="Calibri" panose="020F0502020204030204" pitchFamily="34" charset="0"/>
                <a:cs typeface="Calibri" panose="020F0502020204030204" pitchFamily="34" charset="0"/>
              </a:rPr>
              <a:t> that includes the date, material (product), and quantity columns.</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Go to the “</a:t>
            </a:r>
            <a:r>
              <a:rPr lang="en-US" b="1" dirty="0">
                <a:latin typeface="Calibri" panose="020F0502020204030204" pitchFamily="34" charset="0"/>
                <a:cs typeface="Calibri" panose="020F0502020204030204" pitchFamily="34" charset="0"/>
              </a:rPr>
              <a:t>Insert</a:t>
            </a:r>
            <a:r>
              <a:rPr lang="en-US" dirty="0">
                <a:latin typeface="Calibri" panose="020F0502020204030204" pitchFamily="34" charset="0"/>
                <a:cs typeface="Calibri" panose="020F0502020204030204" pitchFamily="34" charset="0"/>
              </a:rPr>
              <a:t>” tab on the Ribbon and click on “</a:t>
            </a:r>
            <a:r>
              <a:rPr lang="en-US" b="1" dirty="0">
                <a:latin typeface="Calibri" panose="020F0502020204030204" pitchFamily="34" charset="0"/>
                <a:cs typeface="Calibri" panose="020F0502020204030204" pitchFamily="34" charset="0"/>
              </a:rPr>
              <a:t>PivotTable</a:t>
            </a:r>
            <a:r>
              <a:rPr lang="en-US"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In the Create </a:t>
            </a:r>
            <a:r>
              <a:rPr lang="en-US" b="1" dirty="0">
                <a:latin typeface="Calibri" panose="020F0502020204030204" pitchFamily="34" charset="0"/>
                <a:cs typeface="Calibri" panose="020F0502020204030204" pitchFamily="34" charset="0"/>
              </a:rPr>
              <a:t>PivotTable dialog box</a:t>
            </a:r>
            <a:r>
              <a:rPr lang="en-US" dirty="0">
                <a:latin typeface="Calibri" panose="020F0502020204030204" pitchFamily="34" charset="0"/>
                <a:cs typeface="Calibri" panose="020F0502020204030204" pitchFamily="34" charset="0"/>
              </a:rPr>
              <a:t>, choose where you want the PivotTable report to be placed (new worksheet or existing worksheet).</a:t>
            </a:r>
          </a:p>
          <a:p>
            <a:pPr marL="342900" indent="-342900">
              <a:buFont typeface="Arial" panose="020B0604020202020204" pitchFamily="34" charset="0"/>
              <a:buChar char="•"/>
            </a:pPr>
            <a:r>
              <a:rPr lang="en-US" dirty="0">
                <a:latin typeface="Calibri" panose="020F0502020204030204" pitchFamily="34" charset="0"/>
                <a:cs typeface="Calibri" panose="020F0502020204030204" pitchFamily="34" charset="0"/>
              </a:rPr>
              <a:t>Click “OK.”</a:t>
            </a:r>
            <a:endParaRPr lang="en-AU"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573889B9-1653-C6D1-714A-6778D49EEFA1}"/>
              </a:ext>
            </a:extLst>
          </p:cNvPr>
          <p:cNvPicPr>
            <a:picLocks noChangeAspect="1"/>
          </p:cNvPicPr>
          <p:nvPr/>
        </p:nvPicPr>
        <p:blipFill>
          <a:blip r:embed="rId2"/>
          <a:stretch>
            <a:fillRect/>
          </a:stretch>
        </p:blipFill>
        <p:spPr>
          <a:xfrm>
            <a:off x="4539150" y="-22302"/>
            <a:ext cx="3248120" cy="5011177"/>
          </a:xfrm>
          <a:prstGeom prst="rect">
            <a:avLst/>
          </a:prstGeom>
        </p:spPr>
      </p:pic>
      <p:pic>
        <p:nvPicPr>
          <p:cNvPr id="6" name="Picture 5">
            <a:extLst>
              <a:ext uri="{FF2B5EF4-FFF2-40B4-BE49-F238E27FC236}">
                <a16:creationId xmlns:a16="http://schemas.microsoft.com/office/drawing/2014/main" id="{61549069-481A-2F19-474E-2E71BB89686D}"/>
              </a:ext>
            </a:extLst>
          </p:cNvPr>
          <p:cNvPicPr>
            <a:picLocks noChangeAspect="1"/>
          </p:cNvPicPr>
          <p:nvPr/>
        </p:nvPicPr>
        <p:blipFill>
          <a:blip r:embed="rId3"/>
          <a:stretch>
            <a:fillRect/>
          </a:stretch>
        </p:blipFill>
        <p:spPr>
          <a:xfrm>
            <a:off x="7766070" y="0"/>
            <a:ext cx="4425930" cy="4228409"/>
          </a:xfrm>
          <a:prstGeom prst="rect">
            <a:avLst/>
          </a:prstGeom>
        </p:spPr>
      </p:pic>
      <p:sp>
        <p:nvSpPr>
          <p:cNvPr id="3" name="TextBox 2">
            <a:extLst>
              <a:ext uri="{FF2B5EF4-FFF2-40B4-BE49-F238E27FC236}">
                <a16:creationId xmlns:a16="http://schemas.microsoft.com/office/drawing/2014/main" id="{36BDDB26-4033-748B-859A-18A6BFD885DD}"/>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Tree>
    <p:extLst>
      <p:ext uri="{BB962C8B-B14F-4D97-AF65-F5344CB8AC3E}">
        <p14:creationId xmlns:p14="http://schemas.microsoft.com/office/powerpoint/2010/main" val="3361730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FB5E4A-0E2C-3F84-EBEE-617B2F46D741}"/>
              </a:ext>
            </a:extLst>
          </p:cNvPr>
          <p:cNvSpPr txBox="1"/>
          <p:nvPr/>
        </p:nvSpPr>
        <p:spPr>
          <a:xfrm>
            <a:off x="-2" y="594135"/>
            <a:ext cx="8578101" cy="4610365"/>
          </a:xfrm>
          <a:prstGeom prst="rect">
            <a:avLst/>
          </a:prstGeom>
          <a:noFill/>
          <a:ln>
            <a:solidFill>
              <a:schemeClr val="accent1"/>
            </a:solidFill>
          </a:ln>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f) Which material had the biggest increase in quantity sold from April 2007 to May 2007? </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We will need to add "</a:t>
            </a:r>
            <a:r>
              <a:rPr lang="en-US" sz="2200" b="1" dirty="0">
                <a:latin typeface="Calibri" panose="020F0502020204030204" pitchFamily="34" charset="0"/>
                <a:cs typeface="Calibri" panose="020F0502020204030204" pitchFamily="34" charset="0"/>
              </a:rPr>
              <a:t>Month/Year</a:t>
            </a:r>
            <a:r>
              <a:rPr lang="en-US" sz="2200" dirty="0">
                <a:latin typeface="Calibri" panose="020F0502020204030204" pitchFamily="34" charset="0"/>
                <a:cs typeface="Calibri" panose="020F0502020204030204" pitchFamily="34" charset="0"/>
              </a:rPr>
              <a:t>" to the </a:t>
            </a:r>
            <a:r>
              <a:rPr lang="en-US" sz="2200" b="1" dirty="0">
                <a:latin typeface="Calibri" panose="020F0502020204030204" pitchFamily="34" charset="0"/>
                <a:cs typeface="Calibri" panose="020F0502020204030204" pitchFamily="34" charset="0"/>
              </a:rPr>
              <a:t>Columns</a:t>
            </a:r>
            <a:r>
              <a:rPr lang="en-US" sz="2200" dirty="0">
                <a:latin typeface="Calibri" panose="020F0502020204030204" pitchFamily="34" charset="0"/>
                <a:cs typeface="Calibri" panose="020F0502020204030204" pitchFamily="34" charset="0"/>
              </a:rPr>
              <a:t> or Rows area and "</a:t>
            </a:r>
            <a:r>
              <a:rPr lang="en-US" sz="2200" b="1" dirty="0">
                <a:latin typeface="Calibri" panose="020F0502020204030204" pitchFamily="34" charset="0"/>
                <a:cs typeface="Calibri" panose="020F0502020204030204" pitchFamily="34" charset="0"/>
              </a:rPr>
              <a:t>Material</a:t>
            </a:r>
            <a:r>
              <a:rPr lang="en-US" sz="2200" dirty="0">
                <a:latin typeface="Calibri" panose="020F0502020204030204" pitchFamily="34" charset="0"/>
                <a:cs typeface="Calibri" panose="020F0502020204030204" pitchFamily="34" charset="0"/>
              </a:rPr>
              <a:t>" to the </a:t>
            </a:r>
            <a:r>
              <a:rPr lang="en-US" sz="2200" b="1" dirty="0">
                <a:latin typeface="Calibri" panose="020F0502020204030204" pitchFamily="34" charset="0"/>
                <a:cs typeface="Calibri" panose="020F0502020204030204" pitchFamily="34" charset="0"/>
              </a:rPr>
              <a:t>other</a:t>
            </a:r>
            <a:r>
              <a:rPr lang="en-US" sz="22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Add "</a:t>
            </a:r>
            <a:r>
              <a:rPr lang="en-US" sz="2200" b="1" dirty="0">
                <a:latin typeface="Calibri" panose="020F0502020204030204" pitchFamily="34" charset="0"/>
                <a:cs typeface="Calibri" panose="020F0502020204030204" pitchFamily="34" charset="0"/>
              </a:rPr>
              <a:t>Quantity</a:t>
            </a:r>
            <a:r>
              <a:rPr lang="en-US" sz="2200" dirty="0">
                <a:latin typeface="Calibri" panose="020F0502020204030204" pitchFamily="34" charset="0"/>
                <a:cs typeface="Calibri" panose="020F0502020204030204" pitchFamily="34" charset="0"/>
              </a:rPr>
              <a:t>" to the </a:t>
            </a:r>
            <a:r>
              <a:rPr lang="en-US" sz="2200" b="1" dirty="0">
                <a:latin typeface="Calibri" panose="020F0502020204030204" pitchFamily="34" charset="0"/>
                <a:cs typeface="Calibri" panose="020F0502020204030204" pitchFamily="34" charset="0"/>
              </a:rPr>
              <a:t>Values</a:t>
            </a:r>
            <a:r>
              <a:rPr lang="en-US" sz="2200" dirty="0">
                <a:latin typeface="Calibri" panose="020F0502020204030204" pitchFamily="34" charset="0"/>
                <a:cs typeface="Calibri" panose="020F0502020204030204" pitchFamily="34" charset="0"/>
              </a:rPr>
              <a:t> area.</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Use the "</a:t>
            </a:r>
            <a:r>
              <a:rPr lang="en-US" sz="2200" b="1" dirty="0">
                <a:latin typeface="Calibri" panose="020F0502020204030204" pitchFamily="34" charset="0"/>
                <a:cs typeface="Calibri" panose="020F0502020204030204" pitchFamily="34" charset="0"/>
              </a:rPr>
              <a:t>Show Values As</a:t>
            </a:r>
            <a:r>
              <a:rPr lang="en-US" sz="2200" dirty="0">
                <a:latin typeface="Calibri" panose="020F0502020204030204" pitchFamily="34" charset="0"/>
                <a:cs typeface="Calibri" panose="020F0502020204030204" pitchFamily="34" charset="0"/>
              </a:rPr>
              <a:t>" option to calculate the difference from the previous month. This is often found under "Value Field Settings" &gt; "Show Value As" &gt; "</a:t>
            </a:r>
            <a:r>
              <a:rPr lang="en-US" sz="2200" b="1" dirty="0">
                <a:latin typeface="Calibri" panose="020F0502020204030204" pitchFamily="34" charset="0"/>
                <a:cs typeface="Calibri" panose="020F0502020204030204" pitchFamily="34" charset="0"/>
              </a:rPr>
              <a:t>Difference From</a:t>
            </a:r>
            <a:r>
              <a:rPr lang="en-US" sz="2200" dirty="0">
                <a:latin typeface="Calibri" panose="020F0502020204030204" pitchFamily="34" charset="0"/>
                <a:cs typeface="Calibri" panose="020F0502020204030204" pitchFamily="34" charset="0"/>
              </a:rPr>
              <a:t>" and then select "Month/Year" and "April 2007" as the base item.</a:t>
            </a:r>
            <a:endParaRPr lang="en-AU" sz="2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2126C31-F459-4D91-4C6A-19A3F46DC320}"/>
              </a:ext>
            </a:extLst>
          </p:cNvPr>
          <p:cNvPicPr>
            <a:picLocks noChangeAspect="1"/>
          </p:cNvPicPr>
          <p:nvPr/>
        </p:nvPicPr>
        <p:blipFill>
          <a:blip r:embed="rId2"/>
          <a:stretch>
            <a:fillRect/>
          </a:stretch>
        </p:blipFill>
        <p:spPr>
          <a:xfrm>
            <a:off x="8637046" y="0"/>
            <a:ext cx="3496007" cy="3668751"/>
          </a:xfrm>
          <a:prstGeom prst="rect">
            <a:avLst/>
          </a:prstGeom>
        </p:spPr>
      </p:pic>
      <p:pic>
        <p:nvPicPr>
          <p:cNvPr id="9" name="Picture 8">
            <a:extLst>
              <a:ext uri="{FF2B5EF4-FFF2-40B4-BE49-F238E27FC236}">
                <a16:creationId xmlns:a16="http://schemas.microsoft.com/office/drawing/2014/main" id="{A1D4DFA3-A89F-21E3-6605-50D5759C8DE0}"/>
              </a:ext>
            </a:extLst>
          </p:cNvPr>
          <p:cNvPicPr>
            <a:picLocks noChangeAspect="1"/>
          </p:cNvPicPr>
          <p:nvPr/>
        </p:nvPicPr>
        <p:blipFill>
          <a:blip r:embed="rId3"/>
          <a:stretch>
            <a:fillRect/>
          </a:stretch>
        </p:blipFill>
        <p:spPr>
          <a:xfrm>
            <a:off x="8578100" y="3573302"/>
            <a:ext cx="3613900" cy="3284698"/>
          </a:xfrm>
          <a:prstGeom prst="rect">
            <a:avLst/>
          </a:prstGeom>
        </p:spPr>
      </p:pic>
      <p:sp>
        <p:nvSpPr>
          <p:cNvPr id="10" name="TextBox 9">
            <a:extLst>
              <a:ext uri="{FF2B5EF4-FFF2-40B4-BE49-F238E27FC236}">
                <a16:creationId xmlns:a16="http://schemas.microsoft.com/office/drawing/2014/main" id="{A08DEC7F-BDBB-EED2-A803-325B2909C2F1}"/>
              </a:ext>
            </a:extLst>
          </p:cNvPr>
          <p:cNvSpPr txBox="1"/>
          <p:nvPr/>
        </p:nvSpPr>
        <p:spPr>
          <a:xfrm>
            <a:off x="0" y="-22302"/>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2. Tutorial Week 2: Exercises</a:t>
            </a:r>
          </a:p>
        </p:txBody>
      </p:sp>
    </p:spTree>
    <p:extLst>
      <p:ext uri="{BB962C8B-B14F-4D97-AF65-F5344CB8AC3E}">
        <p14:creationId xmlns:p14="http://schemas.microsoft.com/office/powerpoint/2010/main" val="1073609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F8C4E-7F96-5584-40D5-7EEAF5BC1F92}"/>
              </a:ext>
            </a:extLst>
          </p:cNvPr>
          <p:cNvSpPr txBox="1"/>
          <p:nvPr/>
        </p:nvSpPr>
        <p:spPr>
          <a:xfrm>
            <a:off x="73573" y="-31531"/>
            <a:ext cx="7598979" cy="547714"/>
          </a:xfrm>
          <a:prstGeom prst="rect">
            <a:avLst/>
          </a:prstGeom>
          <a:noFill/>
        </p:spPr>
        <p:txBody>
          <a:bodyPr wrap="square" rtlCol="0">
            <a:spAutoFit/>
          </a:bodyPr>
          <a:lstStyle/>
          <a:p>
            <a:pPr>
              <a:lnSpc>
                <a:spcPct val="150000"/>
              </a:lnSpc>
            </a:pPr>
            <a:r>
              <a:rPr lang="en-AU" sz="2200" b="1" dirty="0">
                <a:latin typeface="Calibri" panose="020F0502020204030204" pitchFamily="34" charset="0"/>
                <a:cs typeface="Calibri" panose="020F0502020204030204" pitchFamily="34" charset="0"/>
              </a:rPr>
              <a:t>3. Key assessment dates</a:t>
            </a:r>
          </a:p>
        </p:txBody>
      </p:sp>
      <p:pic>
        <p:nvPicPr>
          <p:cNvPr id="6" name="Picture 5">
            <a:extLst>
              <a:ext uri="{FF2B5EF4-FFF2-40B4-BE49-F238E27FC236}">
                <a16:creationId xmlns:a16="http://schemas.microsoft.com/office/drawing/2014/main" id="{F1CDAA6B-34D7-8924-0A4F-3C4DFFF112ED}"/>
              </a:ext>
            </a:extLst>
          </p:cNvPr>
          <p:cNvPicPr>
            <a:picLocks noChangeAspect="1"/>
          </p:cNvPicPr>
          <p:nvPr/>
        </p:nvPicPr>
        <p:blipFill>
          <a:blip r:embed="rId2"/>
          <a:stretch>
            <a:fillRect/>
          </a:stretch>
        </p:blipFill>
        <p:spPr>
          <a:xfrm>
            <a:off x="1118796" y="653815"/>
            <a:ext cx="9954408" cy="5992052"/>
          </a:xfrm>
          <a:prstGeom prst="rect">
            <a:avLst/>
          </a:prstGeom>
        </p:spPr>
      </p:pic>
    </p:spTree>
    <p:extLst>
      <p:ext uri="{BB962C8B-B14F-4D97-AF65-F5344CB8AC3E}">
        <p14:creationId xmlns:p14="http://schemas.microsoft.com/office/powerpoint/2010/main" val="325615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B1BC1F-E475-FF17-1B3D-D5A5E78ABE3F}"/>
              </a:ext>
            </a:extLst>
          </p:cNvPr>
          <p:cNvSpPr txBox="1"/>
          <p:nvPr/>
        </p:nvSpPr>
        <p:spPr>
          <a:xfrm>
            <a:off x="47296" y="615986"/>
            <a:ext cx="12097407" cy="562602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An Australian retail company, "Aussie Retailers Ltd.," utilizes business analytics to optimize its inventory management and customer service. By analyzing transactional data from sales across their stores in Sydney, Melbourne, and Brisbane, they generate management reports that help them understand purchasing trends and customer preferences. These reports compare current sales data to historical data to identify trends, allowing them to tailor their inventory to regional preferences and seasonal demand. Additionally, by leveraging operational reports on daily sales and inventory levels, store managers can make real-time decisions to reorder stock or launch promotions to maximize revenue. The data-driven approach helps Aussie Retailers maintain a competitive edge by ensuring they meet customer needs effectively while managing their supply chain efficiently.</a:t>
            </a:r>
          </a:p>
          <a:p>
            <a:pPr marL="342900" indent="-342900">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This example illustrates how business analytics can be practically applied to improve business processes and decision-making within an Australian context.</a:t>
            </a:r>
          </a:p>
        </p:txBody>
      </p:sp>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430887"/>
          </a:xfrm>
          <a:prstGeom prst="rect">
            <a:avLst/>
          </a:prstGeom>
          <a:noFill/>
        </p:spPr>
        <p:txBody>
          <a:bodyPr wrap="square" rtlCol="0">
            <a:spAutoFit/>
          </a:bodyPr>
          <a:lstStyle/>
          <a:p>
            <a:r>
              <a:rPr lang="en-AU" sz="2200" b="1" dirty="0">
                <a:latin typeface="Calibri" panose="020F0502020204030204" pitchFamily="34" charset="0"/>
                <a:cs typeface="Calibri" panose="020F0502020204030204" pitchFamily="34" charset="0"/>
              </a:rPr>
              <a:t>1. Summary of Lecture 1: A Practical Example in Australia</a:t>
            </a:r>
          </a:p>
        </p:txBody>
      </p:sp>
    </p:spTree>
    <p:extLst>
      <p:ext uri="{BB962C8B-B14F-4D97-AF65-F5344CB8AC3E}">
        <p14:creationId xmlns:p14="http://schemas.microsoft.com/office/powerpoint/2010/main" val="3792966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F8C4E-7F96-5584-40D5-7EEAF5BC1F92}"/>
              </a:ext>
            </a:extLst>
          </p:cNvPr>
          <p:cNvSpPr txBox="1"/>
          <p:nvPr/>
        </p:nvSpPr>
        <p:spPr>
          <a:xfrm>
            <a:off x="73573" y="-31531"/>
            <a:ext cx="7598979" cy="547714"/>
          </a:xfrm>
          <a:prstGeom prst="rect">
            <a:avLst/>
          </a:prstGeom>
          <a:noFill/>
        </p:spPr>
        <p:txBody>
          <a:bodyPr wrap="square" rtlCol="0">
            <a:spAutoFit/>
          </a:bodyPr>
          <a:lstStyle/>
          <a:p>
            <a:pPr>
              <a:lnSpc>
                <a:spcPct val="150000"/>
              </a:lnSpc>
            </a:pPr>
            <a:r>
              <a:rPr lang="en-AU" sz="2200" b="1" dirty="0">
                <a:latin typeface="Calibri" panose="020F0502020204030204" pitchFamily="34" charset="0"/>
                <a:cs typeface="Calibri" panose="020F0502020204030204" pitchFamily="34" charset="0"/>
              </a:rPr>
              <a:t>3. Key assessment dates</a:t>
            </a:r>
          </a:p>
        </p:txBody>
      </p:sp>
      <p:pic>
        <p:nvPicPr>
          <p:cNvPr id="3" name="Picture 2">
            <a:extLst>
              <a:ext uri="{FF2B5EF4-FFF2-40B4-BE49-F238E27FC236}">
                <a16:creationId xmlns:a16="http://schemas.microsoft.com/office/drawing/2014/main" id="{BEF5C397-BAD9-ECD4-0038-874E278E0097}"/>
              </a:ext>
            </a:extLst>
          </p:cNvPr>
          <p:cNvPicPr>
            <a:picLocks noChangeAspect="1"/>
          </p:cNvPicPr>
          <p:nvPr/>
        </p:nvPicPr>
        <p:blipFill>
          <a:blip r:embed="rId2"/>
          <a:stretch>
            <a:fillRect/>
          </a:stretch>
        </p:blipFill>
        <p:spPr>
          <a:xfrm>
            <a:off x="660519" y="1472080"/>
            <a:ext cx="10870961" cy="3913839"/>
          </a:xfrm>
          <a:prstGeom prst="rect">
            <a:avLst/>
          </a:prstGeom>
        </p:spPr>
      </p:pic>
    </p:spTree>
    <p:extLst>
      <p:ext uri="{BB962C8B-B14F-4D97-AF65-F5344CB8AC3E}">
        <p14:creationId xmlns:p14="http://schemas.microsoft.com/office/powerpoint/2010/main" val="4154563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F8C4E-7F96-5584-40D5-7EEAF5BC1F92}"/>
              </a:ext>
            </a:extLst>
          </p:cNvPr>
          <p:cNvSpPr txBox="1"/>
          <p:nvPr/>
        </p:nvSpPr>
        <p:spPr>
          <a:xfrm>
            <a:off x="73573" y="-31531"/>
            <a:ext cx="12118427" cy="547714"/>
          </a:xfrm>
          <a:prstGeom prst="rect">
            <a:avLst/>
          </a:prstGeom>
          <a:noFill/>
        </p:spPr>
        <p:txBody>
          <a:bodyPr wrap="square" rtlCol="0">
            <a:spAutoFit/>
          </a:bodyPr>
          <a:lstStyle/>
          <a:p>
            <a:pPr>
              <a:lnSpc>
                <a:spcPct val="150000"/>
              </a:lnSpc>
            </a:pPr>
            <a:r>
              <a:rPr lang="en-AU" sz="2200" b="1" dirty="0">
                <a:latin typeface="Calibri" panose="020F0502020204030204" pitchFamily="34" charset="0"/>
                <a:cs typeface="Calibri" panose="020F0502020204030204" pitchFamily="34" charset="0"/>
              </a:rPr>
              <a:t>4. </a:t>
            </a:r>
            <a:r>
              <a:rPr lang="en-US" sz="2200" b="1" dirty="0">
                <a:latin typeface="Calibri" panose="020F0502020204030204" pitchFamily="34" charset="0"/>
                <a:cs typeface="Calibri" panose="020F0502020204030204" pitchFamily="34" charset="0"/>
              </a:rPr>
              <a:t>Interactive Questions</a:t>
            </a:r>
            <a:endParaRPr lang="en-AU" sz="2200" b="1"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B102530-F5F0-2F62-5AC7-C0A7817D5786}"/>
              </a:ext>
            </a:extLst>
          </p:cNvPr>
          <p:cNvSpPr txBox="1"/>
          <p:nvPr/>
        </p:nvSpPr>
        <p:spPr>
          <a:xfrm>
            <a:off x="0" y="1148576"/>
            <a:ext cx="12192000" cy="5626027"/>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Q1) What is the primary function of a PivotTable in Excel?</a:t>
            </a:r>
          </a:p>
          <a:p>
            <a:pPr>
              <a:lnSpc>
                <a:spcPct val="150000"/>
              </a:lnSpc>
            </a:pPr>
            <a:r>
              <a:rPr lang="en-US" sz="2200" dirty="0">
                <a:latin typeface="Calibri" panose="020F0502020204030204" pitchFamily="34" charset="0"/>
                <a:cs typeface="Calibri" panose="020F0502020204030204" pitchFamily="34" charset="0"/>
              </a:rPr>
              <a:t>A) To alter and manipulate the original dataset.</a:t>
            </a:r>
          </a:p>
          <a:p>
            <a:pPr>
              <a:lnSpc>
                <a:spcPct val="150000"/>
              </a:lnSpc>
            </a:pPr>
            <a:r>
              <a:rPr lang="en-US" sz="2200" dirty="0">
                <a:latin typeface="Calibri" panose="020F0502020204030204" pitchFamily="34" charset="0"/>
                <a:cs typeface="Calibri" panose="020F0502020204030204" pitchFamily="34" charset="0"/>
              </a:rPr>
              <a:t>B) To summarize and analyze large datasets without changing the original data.</a:t>
            </a:r>
          </a:p>
          <a:p>
            <a:pPr>
              <a:lnSpc>
                <a:spcPct val="150000"/>
              </a:lnSpc>
            </a:pPr>
            <a:r>
              <a:rPr lang="en-US" sz="2200" dirty="0">
                <a:latin typeface="Calibri" panose="020F0502020204030204" pitchFamily="34" charset="0"/>
                <a:cs typeface="Calibri" panose="020F0502020204030204" pitchFamily="34" charset="0"/>
              </a:rPr>
              <a:t>C) To convert text data into tables.</a:t>
            </a:r>
          </a:p>
          <a:p>
            <a:pPr>
              <a:lnSpc>
                <a:spcPct val="150000"/>
              </a:lnSpc>
            </a:pPr>
            <a:r>
              <a:rPr lang="en-US" sz="2200" dirty="0">
                <a:latin typeface="Calibri" panose="020F0502020204030204" pitchFamily="34" charset="0"/>
                <a:cs typeface="Calibri" panose="020F0502020204030204" pitchFamily="34" charset="0"/>
              </a:rPr>
              <a:t>D) To create complex formulas for data analysis.</a:t>
            </a:r>
          </a:p>
          <a:p>
            <a:pPr>
              <a:lnSpc>
                <a:spcPct val="150000"/>
              </a:lnSpc>
            </a:pPr>
            <a:endParaRPr lang="en-US" sz="2200" dirty="0">
              <a:latin typeface="Calibri" panose="020F0502020204030204" pitchFamily="34" charset="0"/>
              <a:cs typeface="Calibri" panose="020F0502020204030204" pitchFamily="34" charset="0"/>
            </a:endParaRPr>
          </a:p>
          <a:p>
            <a:pPr>
              <a:lnSpc>
                <a:spcPct val="150000"/>
              </a:lnSpc>
            </a:pPr>
            <a:r>
              <a:rPr lang="en-US" sz="2200" b="1" dirty="0">
                <a:latin typeface="Calibri" panose="020F0502020204030204" pitchFamily="34" charset="0"/>
                <a:cs typeface="Calibri" panose="020F0502020204030204" pitchFamily="34" charset="0"/>
              </a:rPr>
              <a:t>Q2) In the context of PivotTables, what does the term 'slice and dice' refer to?</a:t>
            </a:r>
          </a:p>
          <a:p>
            <a:pPr>
              <a:lnSpc>
                <a:spcPct val="150000"/>
              </a:lnSpc>
            </a:pPr>
            <a:r>
              <a:rPr lang="en-US" sz="2200" dirty="0">
                <a:latin typeface="Calibri" panose="020F0502020204030204" pitchFamily="34" charset="0"/>
                <a:cs typeface="Calibri" panose="020F0502020204030204" pitchFamily="34" charset="0"/>
              </a:rPr>
              <a:t>A) Removing all data from a report.</a:t>
            </a:r>
          </a:p>
          <a:p>
            <a:pPr>
              <a:lnSpc>
                <a:spcPct val="150000"/>
              </a:lnSpc>
            </a:pPr>
            <a:r>
              <a:rPr lang="en-US" sz="2200" dirty="0">
                <a:latin typeface="Calibri" panose="020F0502020204030204" pitchFamily="34" charset="0"/>
                <a:cs typeface="Calibri" panose="020F0502020204030204" pitchFamily="34" charset="0"/>
              </a:rPr>
              <a:t>B) Aggregating all data into a single summary.</a:t>
            </a:r>
          </a:p>
          <a:p>
            <a:pPr>
              <a:lnSpc>
                <a:spcPct val="150000"/>
              </a:lnSpc>
            </a:pPr>
            <a:r>
              <a:rPr lang="en-US" sz="2200" dirty="0">
                <a:latin typeface="Calibri" panose="020F0502020204030204" pitchFamily="34" charset="0"/>
                <a:cs typeface="Calibri" panose="020F0502020204030204" pitchFamily="34" charset="0"/>
              </a:rPr>
              <a:t>C) Viewing the data from different dimensions or perspectives. </a:t>
            </a:r>
          </a:p>
          <a:p>
            <a:pPr>
              <a:lnSpc>
                <a:spcPct val="150000"/>
              </a:lnSpc>
            </a:pPr>
            <a:r>
              <a:rPr lang="en-US" sz="2200" dirty="0">
                <a:latin typeface="Calibri" panose="020F0502020204030204" pitchFamily="34" charset="0"/>
                <a:cs typeface="Calibri" panose="020F0502020204030204" pitchFamily="34" charset="0"/>
              </a:rPr>
              <a:t>D) Navigating from detailed to summarized views of data.</a:t>
            </a:r>
          </a:p>
        </p:txBody>
      </p:sp>
      <p:sp>
        <p:nvSpPr>
          <p:cNvPr id="5" name="Rectangle: Rounded Corners 4">
            <a:extLst>
              <a:ext uri="{FF2B5EF4-FFF2-40B4-BE49-F238E27FC236}">
                <a16:creationId xmlns:a16="http://schemas.microsoft.com/office/drawing/2014/main" id="{4AE67F52-01B1-A96F-0B34-B671EE508DC3}"/>
              </a:ext>
            </a:extLst>
          </p:cNvPr>
          <p:cNvSpPr/>
          <p:nvPr/>
        </p:nvSpPr>
        <p:spPr>
          <a:xfrm>
            <a:off x="0" y="2286000"/>
            <a:ext cx="9612351" cy="468351"/>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FCE18A12-6AF0-AC7A-6521-D1C3837C4FBD}"/>
              </a:ext>
            </a:extLst>
          </p:cNvPr>
          <p:cNvSpPr/>
          <p:nvPr/>
        </p:nvSpPr>
        <p:spPr>
          <a:xfrm>
            <a:off x="0" y="5709424"/>
            <a:ext cx="9612351" cy="468351"/>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592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CF8C4E-7F96-5584-40D5-7EEAF5BC1F92}"/>
              </a:ext>
            </a:extLst>
          </p:cNvPr>
          <p:cNvSpPr txBox="1"/>
          <p:nvPr/>
        </p:nvSpPr>
        <p:spPr>
          <a:xfrm>
            <a:off x="73573" y="-31531"/>
            <a:ext cx="12118427" cy="547714"/>
          </a:xfrm>
          <a:prstGeom prst="rect">
            <a:avLst/>
          </a:prstGeom>
          <a:noFill/>
        </p:spPr>
        <p:txBody>
          <a:bodyPr wrap="square" rtlCol="0">
            <a:spAutoFit/>
          </a:bodyPr>
          <a:lstStyle/>
          <a:p>
            <a:pPr>
              <a:lnSpc>
                <a:spcPct val="150000"/>
              </a:lnSpc>
            </a:pPr>
            <a:r>
              <a:rPr lang="en-AU" sz="2200" b="1" dirty="0">
                <a:latin typeface="Calibri" panose="020F0502020204030204" pitchFamily="34" charset="0"/>
                <a:cs typeface="Calibri" panose="020F0502020204030204" pitchFamily="34" charset="0"/>
              </a:rPr>
              <a:t>4. </a:t>
            </a:r>
            <a:r>
              <a:rPr lang="en-US" sz="2200" b="1" dirty="0">
                <a:latin typeface="Calibri" panose="020F0502020204030204" pitchFamily="34" charset="0"/>
                <a:cs typeface="Calibri" panose="020F0502020204030204" pitchFamily="34" charset="0"/>
              </a:rPr>
              <a:t>Interactive Questions</a:t>
            </a:r>
            <a:endParaRPr lang="en-AU" sz="2200" b="1"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EB102530-F5F0-2F62-5AC7-C0A7817D5786}"/>
              </a:ext>
            </a:extLst>
          </p:cNvPr>
          <p:cNvSpPr txBox="1"/>
          <p:nvPr/>
        </p:nvSpPr>
        <p:spPr>
          <a:xfrm>
            <a:off x="0" y="1248937"/>
            <a:ext cx="12192000" cy="3086871"/>
          </a:xfrm>
          <a:prstGeom prst="rect">
            <a:avLst/>
          </a:prstGeom>
          <a:noFill/>
        </p:spPr>
        <p:txBody>
          <a:bodyPr wrap="square" rtlCol="0">
            <a:spAutoFit/>
          </a:bodyPr>
          <a:lstStyle/>
          <a:p>
            <a:pPr>
              <a:lnSpc>
                <a:spcPct val="150000"/>
              </a:lnSpc>
            </a:pPr>
            <a:r>
              <a:rPr lang="en-US" sz="2200" b="1" dirty="0">
                <a:latin typeface="Calibri" panose="020F0502020204030204" pitchFamily="34" charset="0"/>
                <a:cs typeface="Calibri" panose="020F0502020204030204" pitchFamily="34" charset="0"/>
              </a:rPr>
              <a:t>Q3) When setting up a PivotTable to analyze the quantity sold by month/year, where should the "Month/Year" and "Quantity" fields be placed?</a:t>
            </a:r>
          </a:p>
          <a:p>
            <a:pPr>
              <a:lnSpc>
                <a:spcPct val="150000"/>
              </a:lnSpc>
            </a:pPr>
            <a:r>
              <a:rPr lang="en-US" sz="2200" dirty="0">
                <a:latin typeface="Calibri" panose="020F0502020204030204" pitchFamily="34" charset="0"/>
                <a:cs typeface="Calibri" panose="020F0502020204030204" pitchFamily="34" charset="0"/>
              </a:rPr>
              <a:t>A) "Month/Year" in Values and "Quantity" in Rows.</a:t>
            </a:r>
          </a:p>
          <a:p>
            <a:pPr>
              <a:lnSpc>
                <a:spcPct val="150000"/>
              </a:lnSpc>
            </a:pPr>
            <a:r>
              <a:rPr lang="en-US" sz="2200" dirty="0">
                <a:latin typeface="Calibri" panose="020F0502020204030204" pitchFamily="34" charset="0"/>
                <a:cs typeface="Calibri" panose="020F0502020204030204" pitchFamily="34" charset="0"/>
              </a:rPr>
              <a:t>B) Both "Month/Year" and "Quantity" in Filters.</a:t>
            </a:r>
          </a:p>
          <a:p>
            <a:pPr>
              <a:lnSpc>
                <a:spcPct val="150000"/>
              </a:lnSpc>
            </a:pPr>
            <a:r>
              <a:rPr lang="en-US" sz="2200" dirty="0">
                <a:latin typeface="Calibri" panose="020F0502020204030204" pitchFamily="34" charset="0"/>
                <a:cs typeface="Calibri" panose="020F0502020204030204" pitchFamily="34" charset="0"/>
              </a:rPr>
              <a:t>C) "Month/Year" in Columns or Rows and "Quantity" in Values. </a:t>
            </a:r>
          </a:p>
          <a:p>
            <a:pPr>
              <a:lnSpc>
                <a:spcPct val="150000"/>
              </a:lnSpc>
            </a:pPr>
            <a:r>
              <a:rPr lang="en-US" sz="2200" dirty="0">
                <a:latin typeface="Calibri" panose="020F0502020204030204" pitchFamily="34" charset="0"/>
                <a:cs typeface="Calibri" panose="020F0502020204030204" pitchFamily="34" charset="0"/>
              </a:rPr>
              <a:t>D) "Month/Year" in Filters and "Quantity" in Columns.</a:t>
            </a:r>
            <a:endParaRPr lang="en-AU" sz="2200" dirty="0">
              <a:latin typeface="Calibri" panose="020F0502020204030204" pitchFamily="34" charset="0"/>
              <a:cs typeface="Calibri" panose="020F0502020204030204" pitchFamily="34" charset="0"/>
            </a:endParaRPr>
          </a:p>
        </p:txBody>
      </p:sp>
      <p:sp>
        <p:nvSpPr>
          <p:cNvPr id="3" name="Rectangle: Rounded Corners 2">
            <a:extLst>
              <a:ext uri="{FF2B5EF4-FFF2-40B4-BE49-F238E27FC236}">
                <a16:creationId xmlns:a16="http://schemas.microsoft.com/office/drawing/2014/main" id="{ADC77F63-C313-1CDE-8DAF-A03BCF1CD143}"/>
              </a:ext>
            </a:extLst>
          </p:cNvPr>
          <p:cNvSpPr/>
          <p:nvPr/>
        </p:nvSpPr>
        <p:spPr>
          <a:xfrm>
            <a:off x="0" y="3345365"/>
            <a:ext cx="9612351" cy="468351"/>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3768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1E1B8B-9649-0A69-89D5-B22582069E26}"/>
              </a:ext>
            </a:extLst>
          </p:cNvPr>
          <p:cNvPicPr>
            <a:picLocks noChangeAspect="1"/>
          </p:cNvPicPr>
          <p:nvPr/>
        </p:nvPicPr>
        <p:blipFill rotWithShape="1">
          <a:blip r:embed="rId2"/>
          <a:srcRect b="5748"/>
          <a:stretch/>
        </p:blipFill>
        <p:spPr>
          <a:xfrm>
            <a:off x="0" y="516182"/>
            <a:ext cx="12192000" cy="6341817"/>
          </a:xfrm>
          <a:prstGeom prst="rect">
            <a:avLst/>
          </a:prstGeom>
        </p:spPr>
      </p:pic>
      <p:sp>
        <p:nvSpPr>
          <p:cNvPr id="7" name="Rectangle: Rounded Corners 6">
            <a:extLst>
              <a:ext uri="{FF2B5EF4-FFF2-40B4-BE49-F238E27FC236}">
                <a16:creationId xmlns:a16="http://schemas.microsoft.com/office/drawing/2014/main" id="{97DFA9CD-534D-BAF9-C210-5A40F90BACC1}"/>
              </a:ext>
            </a:extLst>
          </p:cNvPr>
          <p:cNvSpPr/>
          <p:nvPr/>
        </p:nvSpPr>
        <p:spPr>
          <a:xfrm>
            <a:off x="7798678" y="3237186"/>
            <a:ext cx="3731173" cy="107205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87286B6E-3104-CFC6-3227-7804F76F4BE3}"/>
              </a:ext>
            </a:extLst>
          </p:cNvPr>
          <p:cNvSpPr txBox="1"/>
          <p:nvPr/>
        </p:nvSpPr>
        <p:spPr>
          <a:xfrm>
            <a:off x="73573" y="-31531"/>
            <a:ext cx="12118427" cy="547714"/>
          </a:xfrm>
          <a:prstGeom prst="rect">
            <a:avLst/>
          </a:prstGeom>
          <a:noFill/>
        </p:spPr>
        <p:txBody>
          <a:bodyPr wrap="square" rtlCol="0">
            <a:spAutoFit/>
          </a:bodyPr>
          <a:lstStyle/>
          <a:p>
            <a:pPr>
              <a:lnSpc>
                <a:spcPct val="150000"/>
              </a:lnSpc>
            </a:pPr>
            <a:r>
              <a:rPr lang="en-AU" sz="2200" b="1" dirty="0">
                <a:latin typeface="Calibri" panose="020F0502020204030204" pitchFamily="34" charset="0"/>
                <a:cs typeface="Calibri" panose="020F0502020204030204" pitchFamily="34" charset="0"/>
              </a:rPr>
              <a:t>5. </a:t>
            </a:r>
            <a:r>
              <a:rPr lang="en-US" sz="2200" b="1" dirty="0">
                <a:latin typeface="Calibri" panose="020F0502020204030204" pitchFamily="34" charset="0"/>
                <a:cs typeface="Calibri" panose="020F0502020204030204" pitchFamily="34" charset="0"/>
              </a:rPr>
              <a:t>Extra Resources</a:t>
            </a:r>
            <a:endParaRPr lang="en-AU"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73881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7DFA9CD-534D-BAF9-C210-5A40F90BACC1}"/>
              </a:ext>
            </a:extLst>
          </p:cNvPr>
          <p:cNvSpPr/>
          <p:nvPr/>
        </p:nvSpPr>
        <p:spPr>
          <a:xfrm>
            <a:off x="7788167" y="2774731"/>
            <a:ext cx="3731173" cy="107205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 name="Picture 2">
            <a:extLst>
              <a:ext uri="{FF2B5EF4-FFF2-40B4-BE49-F238E27FC236}">
                <a16:creationId xmlns:a16="http://schemas.microsoft.com/office/drawing/2014/main" id="{6667A827-AA38-673A-D58F-4CACB1163759}"/>
              </a:ext>
            </a:extLst>
          </p:cNvPr>
          <p:cNvPicPr>
            <a:picLocks noChangeAspect="1"/>
          </p:cNvPicPr>
          <p:nvPr/>
        </p:nvPicPr>
        <p:blipFill rotWithShape="1">
          <a:blip r:embed="rId2"/>
          <a:srcRect b="6207"/>
          <a:stretch/>
        </p:blipFill>
        <p:spPr>
          <a:xfrm>
            <a:off x="0" y="516183"/>
            <a:ext cx="12192000" cy="6341817"/>
          </a:xfrm>
          <a:prstGeom prst="rect">
            <a:avLst/>
          </a:prstGeom>
        </p:spPr>
      </p:pic>
      <p:sp>
        <p:nvSpPr>
          <p:cNvPr id="4" name="Rectangle: Rounded Corners 3">
            <a:extLst>
              <a:ext uri="{FF2B5EF4-FFF2-40B4-BE49-F238E27FC236}">
                <a16:creationId xmlns:a16="http://schemas.microsoft.com/office/drawing/2014/main" id="{2C1DAB59-C20F-BDDB-0706-4CCA837809F8}"/>
              </a:ext>
            </a:extLst>
          </p:cNvPr>
          <p:cNvSpPr/>
          <p:nvPr/>
        </p:nvSpPr>
        <p:spPr>
          <a:xfrm>
            <a:off x="4908331" y="3182007"/>
            <a:ext cx="2375338" cy="49398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4559A93F-12B1-44F0-A810-519840D97F7D}"/>
              </a:ext>
            </a:extLst>
          </p:cNvPr>
          <p:cNvSpPr txBox="1"/>
          <p:nvPr/>
        </p:nvSpPr>
        <p:spPr>
          <a:xfrm>
            <a:off x="73573" y="-31531"/>
            <a:ext cx="12118427" cy="547714"/>
          </a:xfrm>
          <a:prstGeom prst="rect">
            <a:avLst/>
          </a:prstGeom>
          <a:noFill/>
        </p:spPr>
        <p:txBody>
          <a:bodyPr wrap="square" rtlCol="0">
            <a:spAutoFit/>
          </a:bodyPr>
          <a:lstStyle/>
          <a:p>
            <a:pPr>
              <a:lnSpc>
                <a:spcPct val="150000"/>
              </a:lnSpc>
            </a:pPr>
            <a:r>
              <a:rPr lang="en-AU" sz="2200" b="1" dirty="0">
                <a:latin typeface="Calibri" panose="020F0502020204030204" pitchFamily="34" charset="0"/>
                <a:cs typeface="Calibri" panose="020F0502020204030204" pitchFamily="34" charset="0"/>
              </a:rPr>
              <a:t>5. </a:t>
            </a:r>
            <a:r>
              <a:rPr lang="en-US" sz="2200" b="1" dirty="0">
                <a:latin typeface="Calibri" panose="020F0502020204030204" pitchFamily="34" charset="0"/>
                <a:cs typeface="Calibri" panose="020F0502020204030204" pitchFamily="34" charset="0"/>
              </a:rPr>
              <a:t>Extra Resources</a:t>
            </a:r>
            <a:endParaRPr lang="en-AU" sz="22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8851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ying a bow in an arrangment of presents">
            <a:extLst>
              <a:ext uri="{FF2B5EF4-FFF2-40B4-BE49-F238E27FC236}">
                <a16:creationId xmlns:a16="http://schemas.microsoft.com/office/drawing/2014/main" id="{B80B5019-1F54-4F7C-914A-67ADE1FE02D0}"/>
              </a:ext>
            </a:extLst>
          </p:cNvPr>
          <p:cNvPicPr>
            <a:picLocks noChangeAspect="1"/>
          </p:cNvPicPr>
          <p:nvPr/>
        </p:nvPicPr>
        <p:blipFill rotWithShape="1">
          <a:blip r:embed="rId2">
            <a:alphaModFix amt="50000"/>
          </a:blip>
          <a:srcRect t="7025" b="8705"/>
          <a:stretch/>
        </p:blipFill>
        <p:spPr>
          <a:xfrm>
            <a:off x="0" y="1"/>
            <a:ext cx="12191980" cy="6857999"/>
          </a:xfrm>
          <a:prstGeom prst="rect">
            <a:avLst/>
          </a:prstGeom>
        </p:spPr>
      </p:pic>
      <p:sp>
        <p:nvSpPr>
          <p:cNvPr id="2" name="Title 1">
            <a:extLst>
              <a:ext uri="{FF2B5EF4-FFF2-40B4-BE49-F238E27FC236}">
                <a16:creationId xmlns:a16="http://schemas.microsoft.com/office/drawing/2014/main" id="{9CE024AA-7FBE-1BB9-4A28-4A350BC2F0BA}"/>
              </a:ext>
            </a:extLst>
          </p:cNvPr>
          <p:cNvSpPr>
            <a:spLocks noGrp="1"/>
          </p:cNvSpPr>
          <p:nvPr>
            <p:ph type="title"/>
          </p:nvPr>
        </p:nvSpPr>
        <p:spPr>
          <a:xfrm>
            <a:off x="40" y="2061531"/>
            <a:ext cx="12191960" cy="2734936"/>
          </a:xfrm>
        </p:spPr>
        <p:txBody>
          <a:bodyPr vert="horz" lIns="91440" tIns="45720" rIns="91440" bIns="45720" rtlCol="0" anchor="b">
            <a:normAutofit/>
          </a:bodyPr>
          <a:lstStyle/>
          <a:p>
            <a:pPr algn="ctr"/>
            <a:r>
              <a:rPr lang="en-US" sz="6000" dirty="0">
                <a:solidFill>
                  <a:srgbClr val="FFFFFF"/>
                </a:solidFill>
              </a:rPr>
              <a:t>Thank you,</a:t>
            </a:r>
            <a:br>
              <a:rPr lang="en-US" sz="6000" dirty="0">
                <a:solidFill>
                  <a:srgbClr val="FFFFFF"/>
                </a:solidFill>
              </a:rPr>
            </a:br>
            <a:r>
              <a:rPr lang="en-US" sz="6000" dirty="0">
                <a:solidFill>
                  <a:srgbClr val="FFFFFF"/>
                </a:solidFill>
              </a:rPr>
              <a:t>Happy Learning!</a:t>
            </a:r>
            <a:br>
              <a:rPr lang="en-US" sz="6000" dirty="0">
                <a:solidFill>
                  <a:srgbClr val="FFFFFF"/>
                </a:solidFill>
              </a:rPr>
            </a:br>
            <a:r>
              <a:rPr lang="en-US" sz="6000" dirty="0">
                <a:solidFill>
                  <a:srgbClr val="FFFFFF"/>
                </a:solidFill>
              </a:rPr>
              <a:t>Dr. Farshid Keivanian</a:t>
            </a:r>
          </a:p>
        </p:txBody>
      </p:sp>
    </p:spTree>
    <p:extLst>
      <p:ext uri="{BB962C8B-B14F-4D97-AF65-F5344CB8AC3E}">
        <p14:creationId xmlns:p14="http://schemas.microsoft.com/office/powerpoint/2010/main" val="159430528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523220"/>
          </a:xfrm>
          <a:prstGeom prst="rect">
            <a:avLst/>
          </a:prstGeom>
          <a:noFill/>
        </p:spPr>
        <p:txBody>
          <a:bodyPr wrap="square" rtlCol="0">
            <a:spAutoFit/>
          </a:bodyPr>
          <a:lstStyle/>
          <a:p>
            <a:r>
              <a:rPr lang="en-AU" sz="2800" b="1" dirty="0">
                <a:latin typeface="Calibri" panose="020F0502020204030204" pitchFamily="34" charset="0"/>
                <a:cs typeface="Calibri" panose="020F0502020204030204" pitchFamily="34" charset="0"/>
              </a:rPr>
              <a:t>Open-Ended Question</a:t>
            </a:r>
          </a:p>
        </p:txBody>
      </p:sp>
      <p:sp>
        <p:nvSpPr>
          <p:cNvPr id="2" name="TextBox 1">
            <a:extLst>
              <a:ext uri="{FF2B5EF4-FFF2-40B4-BE49-F238E27FC236}">
                <a16:creationId xmlns:a16="http://schemas.microsoft.com/office/drawing/2014/main" id="{60FE2496-7E1C-C846-B206-D15BB3A7F9A7}"/>
              </a:ext>
            </a:extLst>
          </p:cNvPr>
          <p:cNvSpPr txBox="1"/>
          <p:nvPr/>
        </p:nvSpPr>
        <p:spPr>
          <a:xfrm>
            <a:off x="0" y="523220"/>
            <a:ext cx="12097407" cy="1318181"/>
          </a:xfrm>
          <a:prstGeom prst="rect">
            <a:avLst/>
          </a:prstGeom>
          <a:noFill/>
        </p:spPr>
        <p:txBody>
          <a:bodyPr wrap="square" rtlCol="0">
            <a:spAutoFit/>
          </a:bodyPr>
          <a:lstStyle/>
          <a:p>
            <a:pPr>
              <a:lnSpc>
                <a:spcPct val="150000"/>
              </a:lnSpc>
            </a:pPr>
            <a:r>
              <a:rPr lang="en-US" sz="2800" b="1" dirty="0">
                <a:latin typeface="Calibri" panose="020F0502020204030204" pitchFamily="34" charset="0"/>
                <a:cs typeface="Calibri" panose="020F0502020204030204" pitchFamily="34" charset="0"/>
              </a:rPr>
              <a:t>Why is understanding the different types of business data critical for effective analytics?</a:t>
            </a:r>
            <a:endParaRPr lang="en-US"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516E280-C48B-80BD-ACAF-C40759351D3F}"/>
              </a:ext>
            </a:extLst>
          </p:cNvPr>
          <p:cNvSpPr txBox="1"/>
          <p:nvPr/>
        </p:nvSpPr>
        <p:spPr>
          <a:xfrm>
            <a:off x="0" y="2384434"/>
            <a:ext cx="12192000" cy="3257174"/>
          </a:xfrm>
          <a:prstGeom prst="rect">
            <a:avLst/>
          </a:prstGeom>
          <a:noFill/>
        </p:spPr>
        <p:txBody>
          <a:bodyPr wrap="square">
            <a:spAutoFit/>
          </a:bodyPr>
          <a:lstStyle/>
          <a:p>
            <a:pPr>
              <a:lnSpc>
                <a:spcPct val="150000"/>
              </a:lnSpc>
            </a:pPr>
            <a:r>
              <a:rPr lang="en-AU" sz="2800" dirty="0">
                <a:latin typeface="Calibri" panose="020F0502020204030204" pitchFamily="34" charset="0"/>
                <a:cs typeface="Calibri" panose="020F0502020204030204" pitchFamily="34" charset="0"/>
              </a:rPr>
              <a:t>Understanding different types of business data, such as transactional, human-generated, and sensor data, is crucial for selecting appropriate analytical methods and tools. For example, in a Melbourne-based logistics company, transactional data helps track deliveries, human-generated data provides customer feedback, and sensor data monitors vehicle locations and conditions.</a:t>
            </a:r>
          </a:p>
        </p:txBody>
      </p:sp>
    </p:spTree>
    <p:extLst>
      <p:ext uri="{BB962C8B-B14F-4D97-AF65-F5344CB8AC3E}">
        <p14:creationId xmlns:p14="http://schemas.microsoft.com/office/powerpoint/2010/main" val="15624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523220"/>
          </a:xfrm>
          <a:prstGeom prst="rect">
            <a:avLst/>
          </a:prstGeom>
          <a:noFill/>
        </p:spPr>
        <p:txBody>
          <a:bodyPr wrap="square" rtlCol="0">
            <a:spAutoFit/>
          </a:bodyPr>
          <a:lstStyle/>
          <a:p>
            <a:r>
              <a:rPr lang="en-AU" sz="2800" b="1" dirty="0">
                <a:latin typeface="Calibri" panose="020F0502020204030204" pitchFamily="34" charset="0"/>
                <a:cs typeface="Calibri" panose="020F0502020204030204" pitchFamily="34" charset="0"/>
              </a:rPr>
              <a:t>Example</a:t>
            </a:r>
          </a:p>
        </p:txBody>
      </p:sp>
      <p:sp>
        <p:nvSpPr>
          <p:cNvPr id="4" name="TextBox 3">
            <a:extLst>
              <a:ext uri="{FF2B5EF4-FFF2-40B4-BE49-F238E27FC236}">
                <a16:creationId xmlns:a16="http://schemas.microsoft.com/office/drawing/2014/main" id="{4516E280-C48B-80BD-ACAF-C40759351D3F}"/>
              </a:ext>
            </a:extLst>
          </p:cNvPr>
          <p:cNvSpPr txBox="1"/>
          <p:nvPr/>
        </p:nvSpPr>
        <p:spPr>
          <a:xfrm>
            <a:off x="0" y="1464488"/>
            <a:ext cx="12192000" cy="196451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 Melbourne logistics company uses sensor data to optimize delivery routes and ensure timely deliveries, enhancing customer satisfaction and operational efficiency.</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62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523220"/>
          </a:xfrm>
          <a:prstGeom prst="rect">
            <a:avLst/>
          </a:prstGeom>
          <a:noFill/>
        </p:spPr>
        <p:txBody>
          <a:bodyPr wrap="square" rtlCol="0">
            <a:spAutoFit/>
          </a:bodyPr>
          <a:lstStyle/>
          <a:p>
            <a:r>
              <a:rPr lang="en-AU" sz="2800" b="1" dirty="0">
                <a:latin typeface="Calibri" panose="020F0502020204030204" pitchFamily="34" charset="0"/>
                <a:cs typeface="Calibri" panose="020F0502020204030204" pitchFamily="34" charset="0"/>
              </a:rPr>
              <a:t>Open-Ended Question</a:t>
            </a:r>
          </a:p>
        </p:txBody>
      </p:sp>
      <p:sp>
        <p:nvSpPr>
          <p:cNvPr id="4" name="TextBox 3">
            <a:extLst>
              <a:ext uri="{FF2B5EF4-FFF2-40B4-BE49-F238E27FC236}">
                <a16:creationId xmlns:a16="http://schemas.microsoft.com/office/drawing/2014/main" id="{4516E280-C48B-80BD-ACAF-C40759351D3F}"/>
              </a:ext>
            </a:extLst>
          </p:cNvPr>
          <p:cNvSpPr txBox="1"/>
          <p:nvPr/>
        </p:nvSpPr>
        <p:spPr>
          <a:xfrm>
            <a:off x="0" y="665702"/>
            <a:ext cx="12192000"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do PivotTables facilitate dynamic analysis and reporting in business analytics?</a:t>
            </a:r>
          </a:p>
          <a:p>
            <a:pPr>
              <a:lnSpc>
                <a:spcPct val="150000"/>
              </a:lnSpc>
            </a:pPr>
            <a:r>
              <a:rPr lang="en-US" sz="2800" dirty="0">
                <a:latin typeface="Calibri" panose="020F0502020204030204" pitchFamily="34" charset="0"/>
                <a:cs typeface="Calibri" panose="020F0502020204030204" pitchFamily="34" charset="0"/>
              </a:rPr>
              <a:t>PivotTables allow users to summarize and analyze large datasets dynamically, enabling quick insights without altering the original data. They support various aggregation functions and visualizations, making it easier to identify patterns and trends.</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7779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DA831C-3F59-8361-5C78-944EC8508F9C}"/>
              </a:ext>
            </a:extLst>
          </p:cNvPr>
          <p:cNvSpPr txBox="1"/>
          <p:nvPr/>
        </p:nvSpPr>
        <p:spPr>
          <a:xfrm>
            <a:off x="94593" y="0"/>
            <a:ext cx="8976732" cy="523220"/>
          </a:xfrm>
          <a:prstGeom prst="rect">
            <a:avLst/>
          </a:prstGeom>
          <a:noFill/>
        </p:spPr>
        <p:txBody>
          <a:bodyPr wrap="square" rtlCol="0">
            <a:spAutoFit/>
          </a:bodyPr>
          <a:lstStyle/>
          <a:p>
            <a:r>
              <a:rPr lang="en-AU" sz="2800" b="1" dirty="0">
                <a:latin typeface="Calibri" panose="020F0502020204030204" pitchFamily="34" charset="0"/>
                <a:cs typeface="Calibri" panose="020F0502020204030204" pitchFamily="34" charset="0"/>
              </a:rPr>
              <a:t>Example</a:t>
            </a:r>
          </a:p>
        </p:txBody>
      </p:sp>
      <p:sp>
        <p:nvSpPr>
          <p:cNvPr id="4" name="TextBox 3">
            <a:extLst>
              <a:ext uri="{FF2B5EF4-FFF2-40B4-BE49-F238E27FC236}">
                <a16:creationId xmlns:a16="http://schemas.microsoft.com/office/drawing/2014/main" id="{4516E280-C48B-80BD-ACAF-C40759351D3F}"/>
              </a:ext>
            </a:extLst>
          </p:cNvPr>
          <p:cNvSpPr txBox="1"/>
          <p:nvPr/>
        </p:nvSpPr>
        <p:spPr>
          <a:xfrm>
            <a:off x="0" y="665702"/>
            <a:ext cx="12192000" cy="1964512"/>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A retail manager in Sydney uses PivotTables to analyze monthly sales data, identify top-performing products, and adjust stock levels accordingly to meet customer demand.</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1620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1494</TotalTime>
  <Words>3947</Words>
  <Application>Microsoft Office PowerPoint</Application>
  <PresentationFormat>Widescreen</PresentationFormat>
  <Paragraphs>228</Paragraphs>
  <Slides>55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Happy Learning! Dr. Farshid Keivanian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Farshid Keivanian</dc:creator>
  <cp:lastModifiedBy>Farshid Keivanian</cp:lastModifiedBy>
  <cp:revision>218</cp:revision>
  <dcterms:created xsi:type="dcterms:W3CDTF">2024-04-02T03:16:29Z</dcterms:created>
  <dcterms:modified xsi:type="dcterms:W3CDTF">2024-07-25T22:52:43Z</dcterms:modified>
</cp:coreProperties>
</file>