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533" r:id="rId3"/>
    <p:sldId id="541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71" r:id="rId50"/>
    <p:sldId id="672" r:id="rId51"/>
    <p:sldId id="550" r:id="rId52"/>
    <p:sldId id="549" r:id="rId53"/>
    <p:sldId id="61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129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59302"/>
            <a:ext cx="9144000" cy="3352800"/>
          </a:xfrm>
        </p:spPr>
        <p:txBody>
          <a:bodyPr>
            <a:normAutofit fontScale="90000"/>
          </a:bodyPr>
          <a:lstStyle/>
          <a:p>
            <a:br>
              <a:rPr lang="en-US" sz="5300" dirty="0"/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/>
            </a:br>
            <a:r>
              <a:rPr lang="en-US" sz="4200" dirty="0"/>
              <a:t>Week 4</a:t>
            </a:r>
            <a:br>
              <a:rPr lang="en-US" sz="5300" dirty="0"/>
            </a:br>
            <a:r>
              <a:rPr lang="en-US" sz="4200" dirty="0">
                <a:solidFill>
                  <a:srgbClr val="000000"/>
                </a:solidFill>
              </a:rPr>
              <a:t>Strategic Business and Technology Analysis</a:t>
            </a:r>
            <a:endParaRPr lang="en-US" sz="4200" dirty="0"/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9BFA-5CAB-EF0C-5576-90125FC9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843F8F-81C1-3404-893F-23C627BE1A1D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339380-815E-FD2E-F4E7-C5EA9B42DD59}"/>
              </a:ext>
            </a:extLst>
          </p:cNvPr>
          <p:cNvSpPr txBox="1">
            <a:spLocks/>
          </p:cNvSpPr>
          <p:nvPr/>
        </p:nvSpPr>
        <p:spPr>
          <a:xfrm>
            <a:off x="0" y="1992086"/>
            <a:ext cx="9144000" cy="4099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How can a KPI like “reduce carbon footprint” shape ICT strategy?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</a:t>
            </a:r>
            <a:br>
              <a:rPr lang="en-US" sz="2800" dirty="0"/>
            </a:br>
            <a:r>
              <a:rPr lang="en-US" sz="2800" dirty="0"/>
              <a:t>It may lead to investing in green data centers or paperless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29297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EF46-9C19-B327-B751-4B6CEE00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DD18C8-29EC-4CA4-7CD6-B0082458192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5B387B-B65C-3FAA-13DD-95498C54845E}"/>
              </a:ext>
            </a:extLst>
          </p:cNvPr>
          <p:cNvSpPr txBox="1">
            <a:spLocks/>
          </p:cNvSpPr>
          <p:nvPr/>
        </p:nvSpPr>
        <p:spPr>
          <a:xfrm>
            <a:off x="0" y="1288242"/>
            <a:ext cx="9144000" cy="5412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Hands-On Activity:</a:t>
            </a:r>
            <a:br>
              <a:rPr lang="en-US" sz="2800" dirty="0"/>
            </a:br>
            <a:r>
              <a:rPr lang="en-US" sz="2800" dirty="0"/>
              <a:t>Students list three KPIs from a real business (e.g., Telstra) and suggest ICT tools that support them.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Problem-Solving Example:</a:t>
            </a:r>
            <a:br>
              <a:rPr lang="en-US" sz="2800" dirty="0"/>
            </a:br>
            <a:r>
              <a:rPr lang="en-US" sz="2800" dirty="0"/>
              <a:t>If a company wants to increase customer satisfaction, what ICT solution should be implemented?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CRM systems and data analytics dashboards for real-time feedback.</a:t>
            </a:r>
          </a:p>
        </p:txBody>
      </p:sp>
    </p:spTree>
    <p:extLst>
      <p:ext uri="{BB962C8B-B14F-4D97-AF65-F5344CB8AC3E}">
        <p14:creationId xmlns:p14="http://schemas.microsoft.com/office/powerpoint/2010/main" val="2547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91E4-5982-C245-CE6C-504CF730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BDF8A4-A3F5-B1AB-47CC-D29488F64C5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FA97D-CC3D-0A14-A716-E2FAE96A5863}"/>
              </a:ext>
            </a:extLst>
          </p:cNvPr>
          <p:cNvSpPr txBox="1">
            <a:spLocks/>
          </p:cNvSpPr>
          <p:nvPr/>
        </p:nvSpPr>
        <p:spPr>
          <a:xfrm>
            <a:off x="0" y="2358621"/>
            <a:ext cx="9144000" cy="214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Role-Play:</a:t>
            </a:r>
            <a:br>
              <a:rPr lang="en-US" sz="2800" dirty="0"/>
            </a:br>
            <a:r>
              <a:rPr lang="en-US" sz="2800" dirty="0"/>
              <a:t>One student plays a CEO, another the CIO. Discuss if the IT budget should go toward mobile-first or ERP integration.</a:t>
            </a:r>
          </a:p>
        </p:txBody>
      </p:sp>
    </p:spTree>
    <p:extLst>
      <p:ext uri="{BB962C8B-B14F-4D97-AF65-F5344CB8AC3E}">
        <p14:creationId xmlns:p14="http://schemas.microsoft.com/office/powerpoint/2010/main" val="407500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3DA8C-38B0-3C96-6A0F-53CC0A04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92F69C-E1DA-71F7-3B89-1738935468A3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CFC979-FA13-AC64-ECA7-CC4F03D1DA5B}"/>
              </a:ext>
            </a:extLst>
          </p:cNvPr>
          <p:cNvSpPr txBox="1">
            <a:spLocks/>
          </p:cNvSpPr>
          <p:nvPr/>
        </p:nvSpPr>
        <p:spPr>
          <a:xfrm>
            <a:off x="0" y="1811671"/>
            <a:ext cx="9144000" cy="3234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Shows how business activities and tech processes work together.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Helps explain the system clearly to both tech and business staff.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Highlights messy workflows or disconnected departments.</a:t>
            </a:r>
          </a:p>
        </p:txBody>
      </p:sp>
    </p:spTree>
    <p:extLst>
      <p:ext uri="{BB962C8B-B14F-4D97-AF65-F5344CB8AC3E}">
        <p14:creationId xmlns:p14="http://schemas.microsoft.com/office/powerpoint/2010/main" val="20674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EDA2-A353-291B-4828-4252D347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8E4822-9E22-21B6-1BCF-F4B5F9D7A3A8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90F28-6CB1-8C51-CB12-07E97D8FB6E7}"/>
              </a:ext>
            </a:extLst>
          </p:cNvPr>
          <p:cNvSpPr txBox="1">
            <a:spLocks/>
          </p:cNvSpPr>
          <p:nvPr/>
        </p:nvSpPr>
        <p:spPr>
          <a:xfrm>
            <a:off x="0" y="2120087"/>
            <a:ext cx="9144000" cy="2617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Centrelink integrates citizen data across departments to streamline welfare delivery—this reflects an optimized business operating model.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64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484F-9D85-0658-95A9-583615D31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95EB83-59EA-F2EA-3BA8-19D458FD3E2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B228A-495B-25B1-8378-FEA593BDD47D}"/>
              </a:ext>
            </a:extLst>
          </p:cNvPr>
          <p:cNvSpPr txBox="1">
            <a:spLocks/>
          </p:cNvSpPr>
          <p:nvPr/>
        </p:nvSpPr>
        <p:spPr>
          <a:xfrm>
            <a:off x="0" y="1472711"/>
            <a:ext cx="9144000" cy="3912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Why is it important for IT teams to understand business processes?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</a:t>
            </a:r>
            <a:br>
              <a:rPr lang="en-US" sz="2800" dirty="0"/>
            </a:br>
            <a:r>
              <a:rPr lang="en-US" sz="2800" dirty="0"/>
              <a:t>To create systems that actually solve real problems and fit how work happens.</a:t>
            </a:r>
          </a:p>
        </p:txBody>
      </p:sp>
    </p:spTree>
    <p:extLst>
      <p:ext uri="{BB962C8B-B14F-4D97-AF65-F5344CB8AC3E}">
        <p14:creationId xmlns:p14="http://schemas.microsoft.com/office/powerpoint/2010/main" val="3212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8F7B-F300-3276-6F06-281D5C340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E6EB02-9B81-E0DB-F45F-0AFB3442CBD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5FE64E-1679-F992-042E-7826C72AFD53}"/>
              </a:ext>
            </a:extLst>
          </p:cNvPr>
          <p:cNvSpPr txBox="1">
            <a:spLocks/>
          </p:cNvSpPr>
          <p:nvPr/>
        </p:nvSpPr>
        <p:spPr>
          <a:xfrm>
            <a:off x="0" y="1354419"/>
            <a:ext cx="9144000" cy="5385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Hands-On Activity:</a:t>
            </a:r>
            <a:br>
              <a:rPr lang="en-US" sz="2800" dirty="0"/>
            </a:br>
            <a:r>
              <a:rPr lang="en-US" sz="2800" dirty="0"/>
              <a:t>Draw a simple business process (like online book orders) and identify ICT touchpoints.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Problem-Solving Example:</a:t>
            </a:r>
            <a:br>
              <a:rPr lang="en-US" sz="2800" dirty="0"/>
            </a:br>
            <a:r>
              <a:rPr lang="en-US" sz="2800" dirty="0"/>
              <a:t>A company has two systems that don’t “talk” to each other. What problem does this cause?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Data duplication, slow decisions, and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39498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2B5C5-30AD-BC3E-7D86-F7F7E2DD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CDDD7F-51C2-0DA2-A5E7-9D74A9D6A133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B6CC2-05D0-087A-A892-701CD95DC113}"/>
              </a:ext>
            </a:extLst>
          </p:cNvPr>
          <p:cNvSpPr txBox="1">
            <a:spLocks/>
          </p:cNvSpPr>
          <p:nvPr/>
        </p:nvSpPr>
        <p:spPr>
          <a:xfrm>
            <a:off x="0" y="2391709"/>
            <a:ext cx="9144000" cy="2074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Debate Prompt:</a:t>
            </a:r>
            <a:br>
              <a:rPr lang="en-US" sz="2800" dirty="0"/>
            </a:br>
            <a:r>
              <a:rPr lang="en-US" sz="2800" dirty="0"/>
              <a:t>“Which should come first: fixing business processes or implementing new ICT systems?”</a:t>
            </a:r>
          </a:p>
        </p:txBody>
      </p:sp>
    </p:spTree>
    <p:extLst>
      <p:ext uri="{BB962C8B-B14F-4D97-AF65-F5344CB8AC3E}">
        <p14:creationId xmlns:p14="http://schemas.microsoft.com/office/powerpoint/2010/main" val="21843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130E-ECEC-EA76-4559-ACEADD55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3252EF-F7FA-E1FA-6F42-EDA26F82265F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ADDC6-5341-4E16-1B69-E8397770D5CE}"/>
              </a:ext>
            </a:extLst>
          </p:cNvPr>
          <p:cNvSpPr txBox="1">
            <a:spLocks/>
          </p:cNvSpPr>
          <p:nvPr/>
        </p:nvSpPr>
        <p:spPr>
          <a:xfrm>
            <a:off x="0" y="2113223"/>
            <a:ext cx="9144000" cy="2631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Map apps to the processes they support.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Helps spot what’s outdated or what needs replacing.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Encourages standard processes across global offices.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Combines and streamlines data use.</a:t>
            </a:r>
          </a:p>
        </p:txBody>
      </p:sp>
    </p:spTree>
    <p:extLst>
      <p:ext uri="{BB962C8B-B14F-4D97-AF65-F5344CB8AC3E}">
        <p14:creationId xmlns:p14="http://schemas.microsoft.com/office/powerpoint/2010/main" val="401981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7080-8CC5-126A-5A9D-A063FD2F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0E6BA9-0574-5204-635E-CCD0AB5D8DC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C20E6D-1B98-E235-4D81-4E77E685136C}"/>
              </a:ext>
            </a:extLst>
          </p:cNvPr>
          <p:cNvSpPr txBox="1">
            <a:spLocks/>
          </p:cNvSpPr>
          <p:nvPr/>
        </p:nvSpPr>
        <p:spPr>
          <a:xfrm>
            <a:off x="0" y="1288242"/>
            <a:ext cx="9144000" cy="4821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Australian Taxation Office (ATO) integrates MyGov systems and tax software for seamless national tax processing.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How does mapping apps to processes help a company?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Reveals where systems are redundant or underused and guides future upgrades.</a:t>
            </a:r>
          </a:p>
        </p:txBody>
      </p:sp>
    </p:spTree>
    <p:extLst>
      <p:ext uri="{BB962C8B-B14F-4D97-AF65-F5344CB8AC3E}">
        <p14:creationId xmlns:p14="http://schemas.microsoft.com/office/powerpoint/2010/main" val="20369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7285-AC4B-884F-CF84-C8B7022C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Lecture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53C8-077F-2FAC-5C3B-A53C0D88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562"/>
            <a:ext cx="8498264" cy="5257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Business &amp; ICT Alignment</a:t>
            </a:r>
          </a:p>
          <a:p>
            <a:r>
              <a:rPr lang="en-US" sz="2200" dirty="0"/>
              <a:t>Business Vision</a:t>
            </a:r>
          </a:p>
          <a:p>
            <a:r>
              <a:rPr lang="en-US" sz="2200" dirty="0"/>
              <a:t>Business Operating Model (Part 1)</a:t>
            </a:r>
          </a:p>
          <a:p>
            <a:r>
              <a:rPr lang="en-US" sz="2200" dirty="0"/>
              <a:t>Business Operating Model (Cont.)</a:t>
            </a:r>
          </a:p>
          <a:p>
            <a:r>
              <a:rPr lang="en-US" sz="2200" dirty="0"/>
              <a:t>Quick Comparison Table</a:t>
            </a:r>
          </a:p>
          <a:p>
            <a:r>
              <a:rPr lang="en-US" sz="2200" dirty="0"/>
              <a:t>Business Cultural Model (Denison’s Model)</a:t>
            </a:r>
          </a:p>
          <a:p>
            <a:r>
              <a:rPr lang="en-US" sz="2200" dirty="0"/>
              <a:t>Managing Information in Business (Socio-Technical Model)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/>
              <a:t>Technology Strategic Radar</a:t>
            </a:r>
          </a:p>
          <a:p>
            <a:r>
              <a:rPr lang="en-US" sz="2200" dirty="0"/>
              <a:t>DIKAR Model – Technology to Business Objectives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/>
              <a:t>Technology &amp; Business Objectives – Perspectives</a:t>
            </a:r>
          </a:p>
          <a:p>
            <a:r>
              <a:rPr lang="en-US" sz="2200" dirty="0">
                <a:ea typeface="Calibri"/>
                <a:cs typeface="Calibri"/>
              </a:rPr>
              <a:t>Discussion Questions/Hands-On Activities/Problem-Solving</a:t>
            </a:r>
          </a:p>
          <a:p>
            <a:r>
              <a:rPr lang="en-US" sz="2200" dirty="0"/>
              <a:t>Redesign/Design Process</a:t>
            </a:r>
          </a:p>
          <a:p>
            <a:r>
              <a:rPr lang="en-US" sz="2200" dirty="0"/>
              <a:t>Process Engineering / Reengineering</a:t>
            </a: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57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B05B6-9E1C-C50D-B317-B06DBED0C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DFF94F-B794-C6C2-E37B-E661FD12D07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A6FE82-33F9-D8C9-990E-418C44AD2430}"/>
              </a:ext>
            </a:extLst>
          </p:cNvPr>
          <p:cNvSpPr txBox="1">
            <a:spLocks/>
          </p:cNvSpPr>
          <p:nvPr/>
        </p:nvSpPr>
        <p:spPr>
          <a:xfrm>
            <a:off x="0" y="1288242"/>
            <a:ext cx="9144000" cy="5424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Hands-On Activity:</a:t>
            </a:r>
            <a:br>
              <a:rPr lang="en-US" sz="2800" dirty="0"/>
            </a:br>
            <a:r>
              <a:rPr lang="en-US" sz="2800" dirty="0"/>
              <a:t>Students map software used by a university (like Canvas, Zoom, Student Portal) to academic processes.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Problem-Solving Example:</a:t>
            </a:r>
            <a:br>
              <a:rPr lang="en-US" sz="2800" dirty="0"/>
            </a:br>
            <a:r>
              <a:rPr lang="en-US" sz="2800" dirty="0"/>
              <a:t>A company uses 5 different tools for customer support. What ICT recommendation would you make?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Consolidate into one CRM like Salesforce for consistency and better reporting.</a:t>
            </a:r>
          </a:p>
        </p:txBody>
      </p:sp>
    </p:spTree>
    <p:extLst>
      <p:ext uri="{BB962C8B-B14F-4D97-AF65-F5344CB8AC3E}">
        <p14:creationId xmlns:p14="http://schemas.microsoft.com/office/powerpoint/2010/main" val="39294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76D06-45F8-0590-CCCF-74606FCA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C5B7D9-BAF2-00C2-4C84-43C7268B8604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D25396-8FB2-09F7-5981-072BA202AAC8}"/>
              </a:ext>
            </a:extLst>
          </p:cNvPr>
          <p:cNvSpPr txBox="1">
            <a:spLocks/>
          </p:cNvSpPr>
          <p:nvPr/>
        </p:nvSpPr>
        <p:spPr>
          <a:xfrm>
            <a:off x="0" y="2358621"/>
            <a:ext cx="9144000" cy="214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Role-Play Prompt:</a:t>
            </a:r>
            <a:br>
              <a:rPr lang="en-US" sz="2800" dirty="0"/>
            </a:br>
            <a:r>
              <a:rPr lang="en-US" sz="2800" dirty="0"/>
              <a:t>IT Manager vs. CFO – Should we standardize all business processes globally or allow local freedom?</a:t>
            </a:r>
          </a:p>
        </p:txBody>
      </p:sp>
    </p:spTree>
    <p:extLst>
      <p:ext uri="{BB962C8B-B14F-4D97-AF65-F5344CB8AC3E}">
        <p14:creationId xmlns:p14="http://schemas.microsoft.com/office/powerpoint/2010/main" val="26393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214CD-1221-45B5-CD0D-5E54959E9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9EC7A8-0625-279E-BF5C-AC7C3AC6EDF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Comparison Table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C035B-6C86-4767-1AAF-9446C8BAD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24784"/>
              </p:ext>
            </p:extLst>
          </p:nvPr>
        </p:nvGraphicFramePr>
        <p:xfrm>
          <a:off x="23751" y="1424941"/>
          <a:ext cx="9120249" cy="51511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2865872823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3794622944"/>
                    </a:ext>
                  </a:extLst>
                </a:gridCol>
                <a:gridCol w="3633849">
                  <a:extLst>
                    <a:ext uri="{9D8B030D-6E8A-4147-A177-3AD203B41FA5}">
                      <a16:colId xmlns:a16="http://schemas.microsoft.com/office/drawing/2014/main" val="2288736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Concept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Purpose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Example (Australia)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&amp; ICT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Align ICT tools with business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Woolworths AI for inventory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869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Business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Guides ICT needs using KPIs and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Qantas loyalty &amp; mobile 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02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Operating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Shows how biz processes &amp; tech interact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Centrelink integrated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07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Process 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Match systems with processes to reduce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ATO &amp; MyGov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99847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D3BFD4-9119-E72E-4271-DD30FB8A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3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95672-CB3B-2939-8A0E-946382107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AF52EC-E14E-C0B5-64AA-848A01912FC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Cultural Model (Denison’s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B28F75-4622-173A-4D40-A5A06E00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Denison's model of organizational culture">
            <a:extLst>
              <a:ext uri="{FF2B5EF4-FFF2-40B4-BE49-F238E27FC236}">
                <a16:creationId xmlns:a16="http://schemas.microsoft.com/office/drawing/2014/main" id="{2745B25C-7282-BE20-6DF0-187B967E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2" y="1133861"/>
            <a:ext cx="6853238" cy="48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118E7-8F1B-8E0E-6F1F-E089865B97BB}"/>
              </a:ext>
            </a:extLst>
          </p:cNvPr>
          <p:cNvSpPr txBox="1"/>
          <p:nvPr/>
        </p:nvSpPr>
        <p:spPr>
          <a:xfrm>
            <a:off x="1574471" y="6126678"/>
            <a:ext cx="777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https://www.researchgate.net/figure/Denisons-model-of-organizational-culture_fig2_331461953</a:t>
            </a:r>
          </a:p>
        </p:txBody>
      </p:sp>
    </p:spTree>
    <p:extLst>
      <p:ext uri="{BB962C8B-B14F-4D97-AF65-F5344CB8AC3E}">
        <p14:creationId xmlns:p14="http://schemas.microsoft.com/office/powerpoint/2010/main" val="424761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FBD5-74BB-2993-F03B-2AD0B7C1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E772FB-AB23-447C-C39A-1202B80F777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Cultural Model (Denison’s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BB279D-ED34-11D9-B6E9-3829544B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7EECB5-024C-A91F-7860-85642A64A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51213"/>
              </p:ext>
            </p:extLst>
          </p:nvPr>
        </p:nvGraphicFramePr>
        <p:xfrm>
          <a:off x="0" y="3434753"/>
          <a:ext cx="9114503" cy="2834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79523">
                  <a:extLst>
                    <a:ext uri="{9D8B030D-6E8A-4147-A177-3AD203B41FA5}">
                      <a16:colId xmlns:a16="http://schemas.microsoft.com/office/drawing/2014/main" val="1885682577"/>
                    </a:ext>
                  </a:extLst>
                </a:gridCol>
                <a:gridCol w="2831690">
                  <a:extLst>
                    <a:ext uri="{9D8B030D-6E8A-4147-A177-3AD203B41FA5}">
                      <a16:colId xmlns:a16="http://schemas.microsoft.com/office/drawing/2014/main" val="683567401"/>
                    </a:ext>
                  </a:extLst>
                </a:gridCol>
                <a:gridCol w="4203290">
                  <a:extLst>
                    <a:ext uri="{9D8B030D-6E8A-4147-A177-3AD203B41FA5}">
                      <a16:colId xmlns:a16="http://schemas.microsoft.com/office/drawing/2014/main" val="3994273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Trait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Focus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Example (AU)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4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Adaptability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External +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café changing its menu after customer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877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Involvement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+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Telstra giving employees more decision-making power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9168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F2C1C2F-0681-8198-6FB4-309979A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633"/>
            <a:ext cx="8977937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Idea: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culture shapes how people behave and perform. Denison’s model includes four key areas:</a:t>
            </a:r>
          </a:p>
        </p:txBody>
      </p:sp>
    </p:spTree>
    <p:extLst>
      <p:ext uri="{BB962C8B-B14F-4D97-AF65-F5344CB8AC3E}">
        <p14:creationId xmlns:p14="http://schemas.microsoft.com/office/powerpoint/2010/main" val="410092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45A5-A3CD-BAC5-CD13-ACE6FD9B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366B89-5F18-2439-8AC3-05825C05ABAB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Cultural Model (Denison’s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FF24D-D304-DED5-30D4-7542865C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8F96D8-3277-9F95-5982-FC6A271F2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49167"/>
              </p:ext>
            </p:extLst>
          </p:nvPr>
        </p:nvGraphicFramePr>
        <p:xfrm>
          <a:off x="29497" y="1805055"/>
          <a:ext cx="9114503" cy="24079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79523">
                  <a:extLst>
                    <a:ext uri="{9D8B030D-6E8A-4147-A177-3AD203B41FA5}">
                      <a16:colId xmlns:a16="http://schemas.microsoft.com/office/drawing/2014/main" val="1885682577"/>
                    </a:ext>
                  </a:extLst>
                </a:gridCol>
                <a:gridCol w="2831690">
                  <a:extLst>
                    <a:ext uri="{9D8B030D-6E8A-4147-A177-3AD203B41FA5}">
                      <a16:colId xmlns:a16="http://schemas.microsoft.com/office/drawing/2014/main" val="683567401"/>
                    </a:ext>
                  </a:extLst>
                </a:gridCol>
                <a:gridCol w="4203290">
                  <a:extLst>
                    <a:ext uri="{9D8B030D-6E8A-4147-A177-3AD203B41FA5}">
                      <a16:colId xmlns:a16="http://schemas.microsoft.com/office/drawing/2014/main" val="3994273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Trait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Focus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Example (AU)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4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+ 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Qantas aligning staff through strong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877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External + 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CSIRO working toward clear scientific goals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916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A18AE3-EC7A-DB80-0688-C5A1704B652C}"/>
              </a:ext>
            </a:extLst>
          </p:cNvPr>
          <p:cNvSpPr txBox="1"/>
          <p:nvPr/>
        </p:nvSpPr>
        <p:spPr>
          <a:xfrm>
            <a:off x="0" y="4472294"/>
            <a:ext cx="912925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Core:</a:t>
            </a:r>
            <a:r>
              <a:rPr lang="en-US" sz="2800" dirty="0"/>
              <a:t> Beliefs and assumptions drive these traits.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2382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9ADC6-B3C2-D584-206A-DF3130F4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4251E-16AC-D8FA-FDD6-32215ECFE6E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Managing Information in Business (Socio-Technical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D4309E-734A-C642-1F5D-410AE3D7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5E59D-4422-CF2A-1597-827D4524B1AD}"/>
              </a:ext>
            </a:extLst>
          </p:cNvPr>
          <p:cNvSpPr txBox="1"/>
          <p:nvPr/>
        </p:nvSpPr>
        <p:spPr>
          <a:xfrm>
            <a:off x="3657600" y="6550223"/>
            <a:ext cx="53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http://www.managinginformation.org/socio-technical-systems-model/</a:t>
            </a:r>
          </a:p>
        </p:txBody>
      </p:sp>
      <p:pic>
        <p:nvPicPr>
          <p:cNvPr id="6" name="Picture 2" descr="Socio-Technical Systems Model">
            <a:extLst>
              <a:ext uri="{FF2B5EF4-FFF2-40B4-BE49-F238E27FC236}">
                <a16:creationId xmlns:a16="http://schemas.microsoft.com/office/drawing/2014/main" id="{ADA3229F-891F-5971-2500-D0762D59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6096"/>
            <a:ext cx="6858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9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6CCD0-AB09-75EA-08C9-F936B119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1A28D7-FB64-9913-53CA-8B071D0D46F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Managing Information in Business (Socio-Technical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9824B5-AB81-474F-D4DB-4D4C91A3E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FC8E7-0FAE-7AC9-4E57-6ADEA5A50F2C}"/>
              </a:ext>
            </a:extLst>
          </p:cNvPr>
          <p:cNvSpPr txBox="1"/>
          <p:nvPr/>
        </p:nvSpPr>
        <p:spPr>
          <a:xfrm>
            <a:off x="0" y="1079252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Main Idea:</a:t>
            </a:r>
            <a:br>
              <a:rPr lang="en-US" sz="2800" dirty="0"/>
            </a:br>
            <a:r>
              <a:rPr lang="en-US" sz="2800" dirty="0"/>
              <a:t>Managing information well needs balance between people, process, and tech — all within culture and change.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Triangle Elements: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Culture &amp; Change:</a:t>
            </a:r>
            <a:r>
              <a:rPr lang="en-US" sz="2800" dirty="0"/>
              <a:t> Influence success of systems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People:</a:t>
            </a:r>
            <a:r>
              <a:rPr lang="en-US" sz="2800" dirty="0"/>
              <a:t> Roles, training, attitudes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Technology:</a:t>
            </a:r>
            <a:r>
              <a:rPr lang="en-US" sz="2800" dirty="0"/>
              <a:t> Tools/software (e.g., MYOB, Xero)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Process:</a:t>
            </a:r>
            <a:r>
              <a:rPr lang="en-US" sz="2800" dirty="0"/>
              <a:t> Workflows that ensure data flows correctly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Strategy:</a:t>
            </a:r>
            <a:r>
              <a:rPr lang="en-US" sz="2800" dirty="0"/>
              <a:t> Guides how info is used to meet goals</a:t>
            </a:r>
          </a:p>
        </p:txBody>
      </p:sp>
    </p:spTree>
    <p:extLst>
      <p:ext uri="{BB962C8B-B14F-4D97-AF65-F5344CB8AC3E}">
        <p14:creationId xmlns:p14="http://schemas.microsoft.com/office/powerpoint/2010/main" val="319688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96D7B-E457-0036-BAD6-271B96A7A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E35514-D562-EB20-B011-CCE07CCC545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Strategic Radar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EE5B44-847C-A34E-CF0C-F137D280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6136D-4D71-0696-59C8-AA98294E54D9}"/>
              </a:ext>
            </a:extLst>
          </p:cNvPr>
          <p:cNvSpPr txBox="1"/>
          <p:nvPr/>
        </p:nvSpPr>
        <p:spPr>
          <a:xfrm>
            <a:off x="0" y="1079252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Main Idea:</a:t>
            </a:r>
            <a:br>
              <a:rPr lang="en-US" sz="2800" dirty="0"/>
            </a:br>
            <a:r>
              <a:rPr lang="en-US" sz="2800" dirty="0"/>
              <a:t>Before using or upgrading tech, we must assess our current vs. future state.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Checklist Before Tech Adoption:</a:t>
            </a:r>
            <a:endParaRPr lang="en-US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Where are we now vs. future?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operational issues exist?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Are our processes aligned?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How well do systems connect?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are the </a:t>
            </a:r>
            <a:r>
              <a:rPr lang="en-US" sz="2800" i="1" dirty="0"/>
              <a:t>Critical Success Factors</a:t>
            </a:r>
            <a:r>
              <a:rPr lang="en-US" sz="2800" dirty="0"/>
              <a:t> (CSFs)?</a:t>
            </a:r>
          </a:p>
        </p:txBody>
      </p:sp>
    </p:spTree>
    <p:extLst>
      <p:ext uri="{BB962C8B-B14F-4D97-AF65-F5344CB8AC3E}">
        <p14:creationId xmlns:p14="http://schemas.microsoft.com/office/powerpoint/2010/main" val="121452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0108B-AF1A-1609-7376-245AFB8C4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1931-A3CF-A4C4-B4FE-1B912DB9E02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Strategic Radar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74E455-7B9B-88B2-F8D4-DCB87FBB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B0A9B-D21C-4B1C-8A8E-DC8E48C79BE9}"/>
              </a:ext>
            </a:extLst>
          </p:cNvPr>
          <p:cNvSpPr txBox="1"/>
          <p:nvPr/>
        </p:nvSpPr>
        <p:spPr>
          <a:xfrm>
            <a:off x="0" y="1079252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 (AU):</a:t>
            </a:r>
            <a:br>
              <a:rPr lang="en-US" sz="2800" dirty="0"/>
            </a:br>
            <a:r>
              <a:rPr lang="en-US" sz="2800" dirty="0"/>
              <a:t>A small logistics firm in Sydney reviewing how well their tracking system integrates with customer delivery apps.</a:t>
            </a:r>
          </a:p>
        </p:txBody>
      </p:sp>
    </p:spTree>
    <p:extLst>
      <p:ext uri="{BB962C8B-B14F-4D97-AF65-F5344CB8AC3E}">
        <p14:creationId xmlns:p14="http://schemas.microsoft.com/office/powerpoint/2010/main" val="116978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61011D-821C-C065-0AD6-E1ADA4339533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0A6D7E-CEFF-40F1-E0EE-6A80CBECA576}"/>
              </a:ext>
            </a:extLst>
          </p:cNvPr>
          <p:cNvSpPr txBox="1">
            <a:spLocks/>
          </p:cNvSpPr>
          <p:nvPr/>
        </p:nvSpPr>
        <p:spPr>
          <a:xfrm>
            <a:off x="126521" y="1205640"/>
            <a:ext cx="9017479" cy="3413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and ICT strategies must go hand-in-hand.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ICT supports business growth and also inspires new business ideas.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When business leaders understand technology, better strategic decisions follow</a:t>
            </a:r>
          </a:p>
        </p:txBody>
      </p:sp>
    </p:spTree>
    <p:extLst>
      <p:ext uri="{BB962C8B-B14F-4D97-AF65-F5344CB8AC3E}">
        <p14:creationId xmlns:p14="http://schemas.microsoft.com/office/powerpoint/2010/main" val="139485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AF441-2288-87BB-D615-ED2D34BDF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CD7B0C-8FF3-62DE-113D-A9946C2F77D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DIKAR Model – Technology to Business Objectives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504912-24F2-181A-9448-23A53CB9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812E5EB-0771-378A-3E6C-11F95462A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7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8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C89D0-0AFC-A959-82FA-FCC0FEFF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22F27F-5B26-F40B-A49D-AAD4E7915541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DIKAR Model – Technology to Business Objectives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3D9D40-28CD-4409-7E90-6B958F7D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A3BBAF-FAD7-59E3-FD59-3B79178AB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8428"/>
              </p:ext>
            </p:extLst>
          </p:nvPr>
        </p:nvGraphicFramePr>
        <p:xfrm>
          <a:off x="-14750" y="2043722"/>
          <a:ext cx="9188246" cy="4815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887794">
                  <a:extLst>
                    <a:ext uri="{9D8B030D-6E8A-4147-A177-3AD203B41FA5}">
                      <a16:colId xmlns:a16="http://schemas.microsoft.com/office/drawing/2014/main" val="3038736192"/>
                    </a:ext>
                  </a:extLst>
                </a:gridCol>
                <a:gridCol w="3421626">
                  <a:extLst>
                    <a:ext uri="{9D8B030D-6E8A-4147-A177-3AD203B41FA5}">
                      <a16:colId xmlns:a16="http://schemas.microsoft.com/office/drawing/2014/main" val="909342426"/>
                    </a:ext>
                  </a:extLst>
                </a:gridCol>
                <a:gridCol w="3878826">
                  <a:extLst>
                    <a:ext uri="{9D8B030D-6E8A-4147-A177-3AD203B41FA5}">
                      <a16:colId xmlns:a16="http://schemas.microsoft.com/office/drawing/2014/main" val="1900713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Step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13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Raw 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Customer purchases at Woolworths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620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Organised</a:t>
                      </a:r>
                      <a:r>
                        <a:rPr lang="en-US" sz="2800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Average spend per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4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Insights from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Popular shopping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4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Decisions based on 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Increase staff during peak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Measurable outcomes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Increased sales, better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4496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51F7840-198F-2C2E-65A6-B58555F3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" y="1082732"/>
            <a:ext cx="73548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Idea: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create value, businesses turn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into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128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0F643-71A6-B4F0-87D2-92115499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3C274-AB05-0A94-F43B-1823F91519F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Technology &amp; Business Objectives – Perspectives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A51699-69C5-DF1B-BF0A-F95F6CA0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ECF23-FB7E-8936-E96D-F7B4325DCDAE}"/>
              </a:ext>
            </a:extLst>
          </p:cNvPr>
          <p:cNvSpPr txBox="1"/>
          <p:nvPr/>
        </p:nvSpPr>
        <p:spPr>
          <a:xfrm>
            <a:off x="0" y="1288242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Main Idea:</a:t>
            </a:r>
            <a:br>
              <a:rPr lang="en-US" sz="2800" dirty="0"/>
            </a:br>
            <a:r>
              <a:rPr lang="en-US" sz="2800" dirty="0"/>
              <a:t>Technology must support different </a:t>
            </a:r>
            <a:r>
              <a:rPr lang="en-US" sz="2800" i="1" dirty="0"/>
              <a:t>business perspectives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Financial:</a:t>
            </a:r>
            <a:r>
              <a:rPr lang="en-US" sz="2800" dirty="0"/>
              <a:t> Cost-saving (e.g., accounting software)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Customer:</a:t>
            </a:r>
            <a:r>
              <a:rPr lang="en-US" sz="2800" dirty="0"/>
              <a:t> Better experience (e.g., online booking)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Operations:</a:t>
            </a:r>
            <a:r>
              <a:rPr lang="en-US" sz="2800" dirty="0"/>
              <a:t> Streamlining tasks (e.g., automation)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Learning:</a:t>
            </a:r>
            <a:r>
              <a:rPr lang="en-US" sz="2800" dirty="0"/>
              <a:t> Upskilling staff (e.g., digital training)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Process:</a:t>
            </a:r>
            <a:r>
              <a:rPr lang="en-US" sz="2800" dirty="0"/>
              <a:t> Improving workflows (e.g., CRM systems)</a:t>
            </a:r>
          </a:p>
        </p:txBody>
      </p:sp>
    </p:spTree>
    <p:extLst>
      <p:ext uri="{BB962C8B-B14F-4D97-AF65-F5344CB8AC3E}">
        <p14:creationId xmlns:p14="http://schemas.microsoft.com/office/powerpoint/2010/main" val="221943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C720E-DDDC-5FC0-551C-1AC74E61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8B1D5-D70F-7F05-FD14-7D0E5154FD0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48EBE3-E603-55FB-D15B-F1F25D89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2256E-03A6-8DF1-FEAA-DA5C37ADF92F}"/>
              </a:ext>
            </a:extLst>
          </p:cNvPr>
          <p:cNvSpPr txBox="1"/>
          <p:nvPr/>
        </p:nvSpPr>
        <p:spPr>
          <a:xfrm>
            <a:off x="0" y="1288242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 part of the Denison model do you think is most important for a startup? Why?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Adaptability, because startups need to respond quickly to change.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is culture important in managing information systems?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Because even the best tech fails without supportive people and processes.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4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DB77-08A2-4FE6-F155-7A6617F2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A0E7B-B98C-5D09-2B6A-1FB4840D982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986E77-8158-2F47-073E-1796DEED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6D2A0-54E1-BE71-4E80-73B2DE068269}"/>
              </a:ext>
            </a:extLst>
          </p:cNvPr>
          <p:cNvSpPr txBox="1"/>
          <p:nvPr/>
        </p:nvSpPr>
        <p:spPr>
          <a:xfrm>
            <a:off x="0" y="1288242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US" altLang="en-US" sz="2800" b="1" dirty="0"/>
              <a:t>How would you assess tech readiness in a small business?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Check current tools, gaps in workflows, and staff skill levels.</a:t>
            </a:r>
            <a:endParaRPr lang="en-US" altLang="en-US" sz="2800" dirty="0"/>
          </a:p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4"/>
            </a:pPr>
            <a:r>
              <a:rPr lang="en-US" altLang="en-US" sz="2800" b="1" dirty="0"/>
              <a:t>Give an example of DIKAR in real life (Australian business context).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Woolworths uses customer data (loyalty cards) to give targeted offers.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0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039A-B927-F0D5-9151-C83A09BBE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2A4448-1D1E-DF0D-14E6-0C70D9C442B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1A33E4-67F5-899F-DAB5-EB91E255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E4148-9314-573C-1EA0-2B4CBABE6965}"/>
              </a:ext>
            </a:extLst>
          </p:cNvPr>
          <p:cNvSpPr txBox="1"/>
          <p:nvPr/>
        </p:nvSpPr>
        <p:spPr>
          <a:xfrm>
            <a:off x="0" y="1288242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5"/>
            </a:pPr>
            <a:r>
              <a:rPr lang="en-US" altLang="en-US" sz="2800" b="1" dirty="0"/>
              <a:t>Which perspective (financial, customer, etc.) do you think tech supports the most in your experience?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Customer, because apps and websites make service easier and faster.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0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F33C-7EEA-14F5-14D9-895591D4F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692EB2-9F34-FF43-F087-089861CBC14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 Activities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4E2F33-C7BE-5BC7-9416-9913C48C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5D9A4-7C21-99A6-BD66-5EA46B0CB804}"/>
              </a:ext>
            </a:extLst>
          </p:cNvPr>
          <p:cNvSpPr txBox="1"/>
          <p:nvPr/>
        </p:nvSpPr>
        <p:spPr>
          <a:xfrm>
            <a:off x="0" y="1015503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Business Culture Audit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Interview a local business (or simulate) and map their culture using the Denison model.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Information Mapping Exercise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Draw a socio-technical diagram for your university’s learning system (e.g., Moodle).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Tech Radar Brainstorm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List 3 tech tools you use. Identify gaps between current use and desired outcomes.</a:t>
            </a:r>
          </a:p>
        </p:txBody>
      </p:sp>
    </p:spTree>
    <p:extLst>
      <p:ext uri="{BB962C8B-B14F-4D97-AF65-F5344CB8AC3E}">
        <p14:creationId xmlns:p14="http://schemas.microsoft.com/office/powerpoint/2010/main" val="370433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E209-EC6A-225C-F675-17C4A0DE6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2DE10-7640-CA5B-02E1-C7AACB9E1C5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 Activities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8BEF18-BD9F-DDC6-ACBB-401CB856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E02B2-377F-C485-E37C-11365E87CD04}"/>
              </a:ext>
            </a:extLst>
          </p:cNvPr>
          <p:cNvSpPr txBox="1"/>
          <p:nvPr/>
        </p:nvSpPr>
        <p:spPr>
          <a:xfrm>
            <a:off x="0" y="1162987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DIKAR Flowchart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Pick a real-world scenario (e.g., Uber Eats). Map its DIKAR journey from data to results.</a:t>
            </a:r>
          </a:p>
        </p:txBody>
      </p:sp>
    </p:spTree>
    <p:extLst>
      <p:ext uri="{BB962C8B-B14F-4D97-AF65-F5344CB8AC3E}">
        <p14:creationId xmlns:p14="http://schemas.microsoft.com/office/powerpoint/2010/main" val="170303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48C2-5C46-D9E7-EF5E-988E7B4B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393C63-C5B0-8FBE-ADF3-7DEA4C17DA9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Problem-Solving Examples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3335A6-BEE5-F3EA-593E-6C7DCEC7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0A32E-ECFE-44BD-A7A6-4637F6A16BE2}"/>
              </a:ext>
            </a:extLst>
          </p:cNvPr>
          <p:cNvSpPr txBox="1"/>
          <p:nvPr/>
        </p:nvSpPr>
        <p:spPr>
          <a:xfrm>
            <a:off x="0" y="1162987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business collects lots of customer data but struggles with using it effectively.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Apply DIKAR to convert data into actionable insights.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  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retail company faces delays due to manual order processing.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Tech Radar steps to evaluate integrating inventory management software.</a:t>
            </a:r>
          </a:p>
        </p:txBody>
      </p:sp>
    </p:spTree>
    <p:extLst>
      <p:ext uri="{BB962C8B-B14F-4D97-AF65-F5344CB8AC3E}">
        <p14:creationId xmlns:p14="http://schemas.microsoft.com/office/powerpoint/2010/main" val="29373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5A62F-488B-CA6E-C358-21807BFDA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38264-B7C3-ED74-5EE7-1D434BF5E3D1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Role-Playing Debate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B61E2A-B94F-21D8-3DD4-979A3DCF3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A4B66-974E-530C-7C8B-751A7CCA31E3}"/>
              </a:ext>
            </a:extLst>
          </p:cNvPr>
          <p:cNvSpPr txBox="1"/>
          <p:nvPr/>
        </p:nvSpPr>
        <p:spPr>
          <a:xfrm>
            <a:off x="0" y="1162987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“</a:t>
            </a:r>
            <a:r>
              <a:rPr lang="en-US" altLang="en-US" sz="2800" b="1" dirty="0">
                <a:latin typeface="+mj-lt"/>
              </a:rPr>
              <a:t>Mission is more important than adaptability in business success.</a:t>
            </a:r>
            <a:r>
              <a:rPr lang="en-US" altLang="en-US" sz="2800" dirty="0">
                <a:latin typeface="+mj-lt"/>
              </a:rPr>
              <a:t>”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→ Assign roles: Traditional business (pro-mission) vs. Startup (pro-adaptability)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“</a:t>
            </a:r>
            <a:r>
              <a:rPr lang="en-US" altLang="en-US" sz="2800" b="1" dirty="0">
                <a:latin typeface="+mj-lt"/>
              </a:rPr>
              <a:t>Investing in technology always brings business success.</a:t>
            </a:r>
            <a:r>
              <a:rPr lang="en-US" altLang="en-US" sz="2800" dirty="0">
                <a:latin typeface="+mj-lt"/>
              </a:rPr>
              <a:t>”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→ One side supports DIKAR and tech tools, the other highlights human and process factors.</a:t>
            </a:r>
          </a:p>
        </p:txBody>
      </p:sp>
    </p:spTree>
    <p:extLst>
      <p:ext uri="{BB962C8B-B14F-4D97-AF65-F5344CB8AC3E}">
        <p14:creationId xmlns:p14="http://schemas.microsoft.com/office/powerpoint/2010/main" val="2282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C3F9-13F8-771B-F153-2FD61964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C49B02-4162-6243-4A6F-5E07D72AE3A4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2854E-94A7-47EB-22D3-9853997F4C07}"/>
              </a:ext>
            </a:extLst>
          </p:cNvPr>
          <p:cNvSpPr txBox="1">
            <a:spLocks/>
          </p:cNvSpPr>
          <p:nvPr/>
        </p:nvSpPr>
        <p:spPr>
          <a:xfrm>
            <a:off x="126521" y="1205640"/>
            <a:ext cx="9017479" cy="2606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Woolworths uses ICT (like AI-driven inventory systems) to align with its strategy of minimizing waste and ensuring product availability.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495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CEC0A-1CE1-420A-1DC0-6B309C63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776EF4-681D-2583-A6A5-EAEE582E04B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Redesign/Design Process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B199C1-EEA5-9B0B-820B-B2404682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BC53-665B-8036-BC34-CC3686CA98B1}"/>
              </a:ext>
            </a:extLst>
          </p:cNvPr>
          <p:cNvSpPr txBox="1"/>
          <p:nvPr/>
        </p:nvSpPr>
        <p:spPr>
          <a:xfrm>
            <a:off x="0" y="1162987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Concept Summary:</a:t>
            </a:r>
            <a:br>
              <a:rPr lang="en-US" sz="2800" dirty="0"/>
            </a:br>
            <a:r>
              <a:rPr lang="en-US" sz="2800" dirty="0"/>
              <a:t>This process focuses on improving how work gets done — not just tweaking old systems, but rethinking them from scratch.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875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5A6D0-D9AC-746D-466F-3F39FED24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461F9E-40C7-39B1-A63D-579CE2753102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Redesign/Design Process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2BCDF0-EB4F-CEE3-BDE1-304611585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327021-214D-EB07-3015-5F38F9F80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91134"/>
              </p:ext>
            </p:extLst>
          </p:nvPr>
        </p:nvGraphicFramePr>
        <p:xfrm>
          <a:off x="0" y="1288242"/>
          <a:ext cx="9070258" cy="51511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77729">
                  <a:extLst>
                    <a:ext uri="{9D8B030D-6E8A-4147-A177-3AD203B41FA5}">
                      <a16:colId xmlns:a16="http://schemas.microsoft.com/office/drawing/2014/main" val="631940999"/>
                    </a:ext>
                  </a:extLst>
                </a:gridCol>
                <a:gridCol w="3008671">
                  <a:extLst>
                    <a:ext uri="{9D8B030D-6E8A-4147-A177-3AD203B41FA5}">
                      <a16:colId xmlns:a16="http://schemas.microsoft.com/office/drawing/2014/main" val="3815123851"/>
                    </a:ext>
                  </a:extLst>
                </a:gridCol>
                <a:gridCol w="3583858">
                  <a:extLst>
                    <a:ext uri="{9D8B030D-6E8A-4147-A177-3AD203B41FA5}">
                      <a16:colId xmlns:a16="http://schemas.microsoft.com/office/drawing/2014/main" val="1610383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Step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Simple Explanation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Aussie 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7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Analyse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Study current ways work is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E.g., Australia Post studies parcel sorting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53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Identify ideal 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Imagine the best way to do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 of AI for faster sorting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3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Develop new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Create a better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New software, less manual sorting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49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Improve linkages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Ensure teams/systems work better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Integration with e-commerce platforms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61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01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94B48-2C9D-E739-F816-287618F47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517145-F63E-87B2-2889-28D2919AD85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Redesign/Design Process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D51487-C66D-326D-6D01-3D69B0D98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99C710-69EE-6B9D-62AF-366939353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52183"/>
              </p:ext>
            </p:extLst>
          </p:nvPr>
        </p:nvGraphicFramePr>
        <p:xfrm>
          <a:off x="36871" y="1288242"/>
          <a:ext cx="9070258" cy="1889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77729">
                  <a:extLst>
                    <a:ext uri="{9D8B030D-6E8A-4147-A177-3AD203B41FA5}">
                      <a16:colId xmlns:a16="http://schemas.microsoft.com/office/drawing/2014/main" val="631940999"/>
                    </a:ext>
                  </a:extLst>
                </a:gridCol>
                <a:gridCol w="3008671">
                  <a:extLst>
                    <a:ext uri="{9D8B030D-6E8A-4147-A177-3AD203B41FA5}">
                      <a16:colId xmlns:a16="http://schemas.microsoft.com/office/drawing/2014/main" val="3815123851"/>
                    </a:ext>
                  </a:extLst>
                </a:gridCol>
                <a:gridCol w="3583858">
                  <a:extLst>
                    <a:ext uri="{9D8B030D-6E8A-4147-A177-3AD203B41FA5}">
                      <a16:colId xmlns:a16="http://schemas.microsoft.com/office/drawing/2014/main" val="1610383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Step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Simple Explanation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Aussie 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7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Enable measurement &amp;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 KPIs to track performance and improve again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Monthly efficiency reports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5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50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2F8A7-C14B-DFCA-4812-39F470B51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E389B4-F7B7-ACA3-168A-E22A5AB22D3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Engineering / Reengineering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962329-C208-40A3-01D8-5A79CE7A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C8C61-36AB-F766-DE15-A729E04A716F}"/>
              </a:ext>
            </a:extLst>
          </p:cNvPr>
          <p:cNvSpPr txBox="1"/>
          <p:nvPr/>
        </p:nvSpPr>
        <p:spPr>
          <a:xfrm>
            <a:off x="0" y="1288242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Concept Summary:</a:t>
            </a:r>
            <a:br>
              <a:rPr lang="en-US" sz="2800" dirty="0"/>
            </a:br>
            <a:r>
              <a:rPr lang="en-US" sz="2800" dirty="0"/>
              <a:t>This is about rethinking and rebuilding key processes — often supported by </a:t>
            </a:r>
            <a:r>
              <a:rPr lang="en-US" sz="2800" b="1" dirty="0"/>
              <a:t>ICT tools</a:t>
            </a:r>
            <a:r>
              <a:rPr lang="en-US" sz="2800" dirty="0"/>
              <a:t> — to meet current or future business needs.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50844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B9247-AB19-4439-564B-B8EC33892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69603-597E-108A-2256-8E1B344C961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Engineering / Reengineering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8ABC47-2941-45D5-C434-3B012C585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7B8545-EA96-1F71-62B0-2B07DAB9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17433"/>
              </p:ext>
            </p:extLst>
          </p:nvPr>
        </p:nvGraphicFramePr>
        <p:xfrm>
          <a:off x="0" y="1144997"/>
          <a:ext cx="9114503" cy="5577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61386767"/>
                    </a:ext>
                  </a:extLst>
                </a:gridCol>
                <a:gridCol w="3421626">
                  <a:extLst>
                    <a:ext uri="{9D8B030D-6E8A-4147-A177-3AD203B41FA5}">
                      <a16:colId xmlns:a16="http://schemas.microsoft.com/office/drawing/2014/main" val="2085116129"/>
                    </a:ext>
                  </a:extLst>
                </a:gridCol>
                <a:gridCol w="2949677">
                  <a:extLst>
                    <a:ext uri="{9D8B030D-6E8A-4147-A177-3AD203B41FA5}">
                      <a16:colId xmlns:a16="http://schemas.microsoft.com/office/drawing/2014/main" val="292271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Feature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Explanation in Simple Terms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46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Simplification or elimination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Remove unnecessary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Streamlining Centrelink service 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6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Align with new 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Match process with modern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NDIS adopting digital portals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45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Identify information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Check what data is missing or outdated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ATO updating tax data flows from employers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57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Upgrade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Add or upgrade tech, staff, suppliers,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MyGov mobile app features rolled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9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138CB7-AD02-C2C4-1C9F-AE05C711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15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3096-4072-6367-72BB-44B8BE43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5A94A5-B584-3018-3C81-42FE4496752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517CE8-50DA-A56B-10C5-91224C5A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57A610-93B9-CB9C-35B9-0908E4C3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7B0769-C350-57A6-3A5A-6BD3403B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6" y="1485685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What’s the biggest benefit of starting a design process from scratch rather than improving an old one?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 avoid carrying over old problems and can fully rethink how things work.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   Why is ICT so critical in reengineering today’s processes?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Because most work now depends on digital tools for speed, accuracy, and integration.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1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B8D3-7114-966E-878B-2471D061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CB04D-B115-96B3-4A1D-3CD81B2BEBE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67B2ED-3A48-903E-9911-728C9983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ABB3A1-2129-7AD5-EE4E-07A8FA0B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7485DD-0AB5-6F7A-223D-6301AC70A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6" y="2455180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US" altLang="en-US" sz="2800" b="1" dirty="0"/>
              <a:t>Can you think of a public service in Australia that was redesigned recently? What changed?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Example: MyGov linking Centrelink, Medicare, and ATO services into one portal.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54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1082-204A-414C-B965-48749AAC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0CAD24-4B0C-B386-9D8C-AC16015AAFB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 Activities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6D1B0B-1102-455F-A7B6-68172931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5CB27E-D7F0-B41B-3344-3A740A18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ADB5DA-C06F-E59E-E053-6D21A626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9252"/>
            <a:ext cx="9144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Redesign Workshop: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Pick a simple process (e.g., student attendance). Redesign it using tech (QR codes, apps).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Reengineering Audit: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Compare two Australian government websites. Which one offers a better user journey? Why?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Gap Analysis Task: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Given a list of outdated processes, identify where information or integration is missing.</a:t>
            </a:r>
          </a:p>
        </p:txBody>
      </p:sp>
    </p:spTree>
    <p:extLst>
      <p:ext uri="{BB962C8B-B14F-4D97-AF65-F5344CB8AC3E}">
        <p14:creationId xmlns:p14="http://schemas.microsoft.com/office/powerpoint/2010/main" val="159651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BAA2-CE39-743F-213B-64679BAE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CA604D-720F-B10D-551D-9A020AB1F8F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Problem-Solving Examples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3232EE-A860-571F-983E-433927F6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25E130-FF3F-8620-DA42-642B87E5D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2B0A12-67C9-1E9F-26D0-9A57995D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5582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university manually enters student grades into spreadsheets.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Redesign the process using automated LMS (e.g., Canvas + MySQL + script).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local council receives paper feedback forms.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Reengineer using online forms integrated with analytics dashboards (e.g., Power BI).</a:t>
            </a:r>
          </a:p>
        </p:txBody>
      </p:sp>
    </p:spTree>
    <p:extLst>
      <p:ext uri="{BB962C8B-B14F-4D97-AF65-F5344CB8AC3E}">
        <p14:creationId xmlns:p14="http://schemas.microsoft.com/office/powerpoint/2010/main" val="85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8A24F-97AB-F5A3-8D82-2F1B93D3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B3AD72-9416-7DCC-E2C4-014B39FA3EA4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Role-Playing Debate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0BBEB1-52BE-F078-FBE1-43473D91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02C390-CE39-271E-F718-5E026FC4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F9FFE2-0750-E66D-C1C3-8886F742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8748"/>
            <a:ext cx="9144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“Reengineering is too expensive for small businesses.”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→ One side supports gradual redesign with open-source tech, other says stick to old methods.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“You must change the tools before changing the process.”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→ One group argues tech leads, the other says process clarity comes first.</a:t>
            </a:r>
          </a:p>
        </p:txBody>
      </p:sp>
    </p:spTree>
    <p:extLst>
      <p:ext uri="{BB962C8B-B14F-4D97-AF65-F5344CB8AC3E}">
        <p14:creationId xmlns:p14="http://schemas.microsoft.com/office/powerpoint/2010/main" val="257349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76F5E-8984-19E4-E417-561A4D92B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615C8D-7394-82F3-101B-D948961ADBC1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7BA1BA-F28D-8316-F670-ADCA9C4ADDC5}"/>
              </a:ext>
            </a:extLst>
          </p:cNvPr>
          <p:cNvSpPr txBox="1">
            <a:spLocks/>
          </p:cNvSpPr>
          <p:nvPr/>
        </p:nvSpPr>
        <p:spPr>
          <a:xfrm>
            <a:off x="126521" y="1205640"/>
            <a:ext cx="9017479" cy="410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Why is it risky if ICT is developed without consulting the business side?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Suggested Answer:</a:t>
            </a:r>
            <a:br>
              <a:rPr lang="en-US" sz="2800" dirty="0"/>
            </a:br>
            <a:r>
              <a:rPr lang="en-US" sz="2800" dirty="0"/>
              <a:t>Because it may lead to systems that don’t meet business goals or user needs.</a:t>
            </a:r>
          </a:p>
        </p:txBody>
      </p:sp>
    </p:spTree>
    <p:extLst>
      <p:ext uri="{BB962C8B-B14F-4D97-AF65-F5344CB8AC3E}">
        <p14:creationId xmlns:p14="http://schemas.microsoft.com/office/powerpoint/2010/main" val="11124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90D-68FD-2D9E-30DD-73E79B9D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C342-BC00-51A3-F5DB-2DC7C648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75" y="1269521"/>
            <a:ext cx="9063486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about business objectives.</a:t>
            </a:r>
          </a:p>
          <a:p>
            <a:r>
              <a:rPr lang="en-US" dirty="0">
                <a:cs typeface="Calibri"/>
              </a:rPr>
              <a:t>Discussion about technology capabilities and business model impacts on each other.</a:t>
            </a:r>
          </a:p>
          <a:p>
            <a:r>
              <a:rPr lang="en-US" dirty="0">
                <a:cs typeface="Calibri"/>
              </a:rPr>
              <a:t>Evaluating the aspect of process for determining the ICT strategy.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470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1652189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452596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J. Ross, P. Weill and D. Robertson, Enterprise Architecture as Strategy: Creating a Foundation for Strategy Execution, Harvard Business School Press, Boston, 2006. 5.J.P. Kotter, Organizational Dynamics: Diagnosis and Intervention, Addison-Wesley, Reading, Massachusetts, 1978. 6.</a:t>
            </a:r>
          </a:p>
          <a:p>
            <a:r>
              <a:rPr lang="en-US" sz="2400" dirty="0">
                <a:ea typeface="+mn-lt"/>
                <a:cs typeface="+mn-lt"/>
              </a:rPr>
              <a:t>J.M. Ward and J. Peppard, ‘Reconciling the IT/business relationship: a troubled marriage in need of guidance’, Journal of Strategic Information Systems,</a:t>
            </a:r>
          </a:p>
          <a:p>
            <a:r>
              <a:rPr lang="en-US" sz="2400" dirty="0">
                <a:ea typeface="+mn-lt"/>
                <a:cs typeface="+mn-lt"/>
              </a:rPr>
              <a:t>5, 1, 1996, 37–65. 7.</a:t>
            </a:r>
          </a:p>
          <a:p>
            <a:r>
              <a:rPr lang="en-US" sz="2400" dirty="0">
                <a:ea typeface="+mn-lt"/>
                <a:cs typeface="+mn-lt"/>
              </a:rPr>
              <a:t>E.M. Daniel and J.M. Ward, ‘Improving the business-IT relationship with IT project portfolio management’, Cutter IT Journal, 28, 1, 2015, 20–24. 8.</a:t>
            </a:r>
          </a:p>
          <a:p>
            <a:r>
              <a:rPr lang="en-US" sz="2400" dirty="0">
                <a:ea typeface="+mn-lt"/>
                <a:cs typeface="+mn-lt"/>
              </a:rPr>
              <a:t>J. Peppard and J.M. Ward, ‘Mind the gap: diagnosing the relationship between the IT organization and the rest of the business’, The Journal of Strategic Information Systems, 8, 1, 1999, 29–60.</a:t>
            </a:r>
            <a:endParaRPr lang="en-US" sz="20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547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95668-A01B-EC7D-26F8-16A190F0A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DB18-7E2F-C3EE-B47C-0DC3FF80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Tutorial Week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2946C-76F8-91DC-0EBF-E972EA7C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81" t="25484" r="18871" b="16308"/>
          <a:stretch/>
        </p:blipFill>
        <p:spPr>
          <a:xfrm>
            <a:off x="943897" y="1143000"/>
            <a:ext cx="7256206" cy="54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2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88C7-FADA-BBAE-706A-58256872D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2679FA-BB89-251D-C92F-ADCA7BAE2B2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26B5B-586E-5E74-907E-3B138EA72987}"/>
              </a:ext>
            </a:extLst>
          </p:cNvPr>
          <p:cNvSpPr txBox="1">
            <a:spLocks/>
          </p:cNvSpPr>
          <p:nvPr/>
        </p:nvSpPr>
        <p:spPr>
          <a:xfrm>
            <a:off x="1" y="926275"/>
            <a:ext cx="9144000" cy="5931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Activity: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Match business goals (like “expand to new markets”) to ICT strategies (e.g., “cloud deployment” or “e-commerce”).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Example: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Your business wants to reduce customer wait time. What ICT strategy would you suggest?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Answer: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Implementing a mobile queue management or chatbot support system.</a:t>
            </a:r>
          </a:p>
        </p:txBody>
      </p:sp>
    </p:spTree>
    <p:extLst>
      <p:ext uri="{BB962C8B-B14F-4D97-AF65-F5344CB8AC3E}">
        <p14:creationId xmlns:p14="http://schemas.microsoft.com/office/powerpoint/2010/main" val="11673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3EE1C-CC63-2E78-88F7-AB884BDA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7662A-1280-FF1E-90FE-960F1B94EDFF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F327CC-A0AA-C253-3ED2-C4628A9C5614}"/>
              </a:ext>
            </a:extLst>
          </p:cNvPr>
          <p:cNvSpPr txBox="1">
            <a:spLocks/>
          </p:cNvSpPr>
          <p:nvPr/>
        </p:nvSpPr>
        <p:spPr>
          <a:xfrm>
            <a:off x="0" y="2360220"/>
            <a:ext cx="9144000" cy="2137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Debate Prompt:</a:t>
            </a:r>
            <a:br>
              <a:rPr lang="en-US" sz="2800" dirty="0"/>
            </a:br>
            <a:r>
              <a:rPr lang="en-US" sz="2800" dirty="0"/>
              <a:t>"Should ICT lead business strategy in modern companies?" (Split the class to argue each side.)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6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79BD5-C9E8-E032-7021-7E8F8F0B0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C1999F-8872-ED16-3133-87393F0B558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84A63-350C-3C28-B04B-52093CB68622}"/>
              </a:ext>
            </a:extLst>
          </p:cNvPr>
          <p:cNvSpPr txBox="1">
            <a:spLocks/>
          </p:cNvSpPr>
          <p:nvPr/>
        </p:nvSpPr>
        <p:spPr>
          <a:xfrm>
            <a:off x="0" y="1992086"/>
            <a:ext cx="9144000" cy="2873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business's mission, vision, and KPIs guide ICT needs.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Business plans define short-term and long-term tech requirements.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ICT is needed to achieve results </a:t>
            </a:r>
            <a:r>
              <a:rPr lang="en-US" sz="2800" i="1" dirty="0"/>
              <a:t>and</a:t>
            </a:r>
            <a:r>
              <a:rPr lang="en-US" sz="2800" dirty="0"/>
              <a:t> to track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396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D00F6-D6FF-D5C0-3FF4-B22EF642A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F5CA2D-D344-28AC-A28A-2E890FCA9878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A3933-57E5-1BEA-BD49-AC88E10F7726}"/>
              </a:ext>
            </a:extLst>
          </p:cNvPr>
          <p:cNvSpPr txBox="1">
            <a:spLocks/>
          </p:cNvSpPr>
          <p:nvPr/>
        </p:nvSpPr>
        <p:spPr>
          <a:xfrm>
            <a:off x="0" y="1992086"/>
            <a:ext cx="9144000" cy="3411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Qantas' digital transformation aligns with its vision to be the safest and most customer-focused airline through its mobile app, loyalty program, and AI-based route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70300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248</TotalTime>
  <Words>2452</Words>
  <Application>Microsoft Office PowerPoint</Application>
  <PresentationFormat>On-screen Show (4:3)</PresentationFormat>
  <Paragraphs>271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STXingkai</vt:lpstr>
      <vt:lpstr>Arial</vt:lpstr>
      <vt:lpstr>Calibri</vt:lpstr>
      <vt:lpstr>Office Theme</vt:lpstr>
      <vt:lpstr> ICT504 IT Strategy &amp; Leadership  Week 4 Strategic Business and Technology Analysis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Articles</vt:lpstr>
      <vt:lpstr>Tutorial Week 4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919</cp:revision>
  <dcterms:created xsi:type="dcterms:W3CDTF">2013-11-24T06:45:02Z</dcterms:created>
  <dcterms:modified xsi:type="dcterms:W3CDTF">2025-04-16T23:58:29Z</dcterms:modified>
</cp:coreProperties>
</file>