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59" r:id="rId3"/>
    <p:sldId id="565" r:id="rId4"/>
    <p:sldId id="574" r:id="rId5"/>
    <p:sldId id="296" r:id="rId6"/>
    <p:sldId id="575" r:id="rId7"/>
    <p:sldId id="576" r:id="rId8"/>
    <p:sldId id="577" r:id="rId9"/>
    <p:sldId id="566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50" r:id="rId22"/>
    <p:sldId id="54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129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CA478-E614-2BE7-CBB1-AC87A06F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E160CE-022B-7537-3A04-47F4559E2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09C0B9-01AB-0CFB-7BC3-27C882E19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BF9DFAC-1875-63D0-8FA1-3B43A0BC35A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8987B-455D-8148-7C5D-31F35D494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70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2F49-6646-31F1-344A-1B7BC8429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9D83D0-93B5-6DE7-2B66-F0DE06732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6CFCBA-809B-1169-1625-FB8F655C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ECBBD17-E5A8-A029-1E6C-09A45361806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6E0F7-40C6-3B26-67E2-71ACDEF44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5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534D-FBC9-5744-1F86-231E46DD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29AB7-B537-75CA-79D1-BB7624B05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C104F-2E40-45A2-E24D-2979E360C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F54B01E-61AE-03C8-4060-306F74CBCAC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D6E87-8BA0-0B3E-41EB-EDCD21491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12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4960-040C-5639-88F7-0102044BB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DC90A-59F1-71AE-37BB-6E8D301B7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5A18E6-80EB-A916-D975-6B03F17F8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FC2F14-A292-C218-5455-E3527970D28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58B0C-1EB0-F237-9B9C-3051278CE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EDF8-2275-0C39-2BD7-0FB6482E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E4F24-CDD5-E441-C1C3-5D9C7A1BA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78519D-47BF-4082-3218-21207087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BC7E0D2-6238-2C37-418E-92EC9558DE3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84A62-EA86-DDCD-E9D9-5C5A66F96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F1364-2CAE-4990-EBC1-D6673272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F5650-C3B1-599C-2F25-E021044D1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9B66F-416D-CB6E-27C5-AB05CB9F9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7075396-F07D-3B9C-D8F1-3CAFCE46A76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74C74-6424-D119-CF76-F37013436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0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4FF9F-DDC2-6087-E16B-BA6513F8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4654B-D803-6EBE-4485-EFF58B081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16BE3-6C68-23C6-B3F6-D374888B4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15491FE-849C-AFB1-D5CA-B7F98361A6A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0E1388-6E3D-56EA-7865-7A22682BA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4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E13F-D2F9-7F3C-8BD3-219BB4628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305944-C62F-4092-84B6-D00DBE12C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8FE95-75B5-8B1A-4D15-8E667451D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FCC2050-0871-ADA3-C081-CEEFEA1A177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E0210-D875-0FEC-19CF-6E4E145F5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58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B5118-6DA2-D79C-6D9A-163A29D6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F5FE01-1578-302F-8F21-2330AE495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F876C9-78FE-EFE8-EA78-F4F2A136F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F71F544-4C01-F7DA-5BA2-FE112E88F13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0F11D-4177-D052-CF57-977E73711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12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856D-E4B1-F075-B1FB-BD0DDC29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453F0-52B6-5378-5F1E-222590169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7E081-8993-262E-A0A8-3D8B05E8E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8053BD2-2083-EB27-84AB-C4D08215100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E7C61-26FE-4E0E-5AF7-681A93BD5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9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F8416-BF89-A676-A6FA-009503FD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DCE89-C961-4712-E61A-4B7BED071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CB4FC7-D946-B95E-48AF-22D009CF8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316DB7-61D9-9DD2-4CDF-005D9AC464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E75E3-FC96-D79F-DDD1-EDBC0BA0D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44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FB74-72C2-E7D2-9337-4202DD0B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469143-FDA6-7E60-9E64-4998B563EFB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969E-D412-7F18-4116-2674739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8AC1-93C4-F36F-4364-301AB4CA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A9CC-5DED-DDAD-8DD2-058CB1AF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D9AF51-9F8F-4BD6-9F23-5FFE303ABB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994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9DC6AC9-3CA8-E1CB-3C4E-33D5F813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425" y="1480114"/>
            <a:ext cx="9067800" cy="3701486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Week 9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Justifying ICT Management 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Dr. Farshid Keivanian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7D46E-7FAA-F0E8-6B45-A14DAFB9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925E-6BCB-99F2-8400-721F1054A26A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Justifying Technology Infrastructure</a:t>
            </a:r>
            <a:endParaRPr lang="en-US" sz="36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6B6653F-506E-9D4F-0E57-E25D70387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952427"/>
            <a:ext cx="85344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Backbone of Business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Technology Infrastructure = Networks, Servers, Devices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Needed for apps to run, staff to work, customers to connect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Hard to justify because it’s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indirect value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But without it… nothing works.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An Australian university upgrades its Wi-Fi network to support hybrid learning.</a:t>
            </a:r>
          </a:p>
        </p:txBody>
      </p:sp>
    </p:spTree>
    <p:extLst>
      <p:ext uri="{BB962C8B-B14F-4D97-AF65-F5344CB8AC3E}">
        <p14:creationId xmlns:p14="http://schemas.microsoft.com/office/powerpoint/2010/main" val="419130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3061-C831-070F-83CF-5CA3827B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69D9-C55D-AA22-B00E-85F308D80578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Infrastructure Investment Justification</a:t>
            </a:r>
            <a:endParaRPr lang="en-US" sz="36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193B575-F89C-4BBD-0A4E-8C30E006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952427"/>
            <a:ext cx="85344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Spend on Infrastructure?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Supports remote work (e.g., VPN, cloud apps)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Reduces costs via automation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Increases employee mobility and access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Compatible with industry tools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Aged care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centres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NSW use tablets and cloud records to reduce paperwork and allow faster patient access.</a:t>
            </a:r>
          </a:p>
        </p:txBody>
      </p:sp>
    </p:spTree>
    <p:extLst>
      <p:ext uri="{BB962C8B-B14F-4D97-AF65-F5344CB8AC3E}">
        <p14:creationId xmlns:p14="http://schemas.microsoft.com/office/powerpoint/2010/main" val="21261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B05E-EF10-CCE7-706D-77500130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6D47-214F-846E-EAB7-D37C8A5AA91C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Assessment of ICT Investment Risks</a:t>
            </a:r>
            <a:endParaRPr lang="en-US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65F2A6-2608-7C9E-EFCA-55547EAE7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442988"/>
              </p:ext>
            </p:extLst>
          </p:nvPr>
        </p:nvGraphicFramePr>
        <p:xfrm>
          <a:off x="457200" y="1138174"/>
          <a:ext cx="8229600" cy="458165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4146966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2689286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51379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Risk Type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Meaning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Example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6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Technical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Tech might fail or underperform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CRM system crashes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83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Financial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Costs are underestimated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Unexpected license fees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922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 err="1"/>
                        <a:t>Organisational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Staff resist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HR doesn’t use the new software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3680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AFBE11-E0ED-88FE-4D69-81145163C46F}"/>
              </a:ext>
            </a:extLst>
          </p:cNvPr>
          <p:cNvSpPr txBox="1"/>
          <p:nvPr/>
        </p:nvSpPr>
        <p:spPr>
          <a:xfrm>
            <a:off x="457200" y="5719826"/>
            <a:ext cx="82296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Tip: Always plan for risks — and how to manage them!</a:t>
            </a:r>
          </a:p>
        </p:txBody>
      </p:sp>
    </p:spTree>
    <p:extLst>
      <p:ext uri="{BB962C8B-B14F-4D97-AF65-F5344CB8AC3E}">
        <p14:creationId xmlns:p14="http://schemas.microsoft.com/office/powerpoint/2010/main" val="74771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8B78-E0FD-CCE3-DFE5-E8420BD3E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F5DC-1433-2BEC-E56B-83BF26029B70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Managing ICT Investment Portfolio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B1FC4-EAAC-2502-FA7E-A9071B35E079}"/>
              </a:ext>
            </a:extLst>
          </p:cNvPr>
          <p:cNvSpPr txBox="1"/>
          <p:nvPr/>
        </p:nvSpPr>
        <p:spPr>
          <a:xfrm>
            <a:off x="457200" y="914400"/>
            <a:ext cx="82296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Don’t Put All Your Eggs in One Basket!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Good management means: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Aligning ICT with business goals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Balancing risk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Prioritising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high-impact projects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Spreading resources wisely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Woolworths balances investment across inventory software, mobile apps, and fraud prevention systems.</a:t>
            </a:r>
          </a:p>
        </p:txBody>
      </p:sp>
    </p:spTree>
    <p:extLst>
      <p:ext uri="{BB962C8B-B14F-4D97-AF65-F5344CB8AC3E}">
        <p14:creationId xmlns:p14="http://schemas.microsoft.com/office/powerpoint/2010/main" val="259987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21F5-EA9F-A7F5-7D8E-4F27CDD06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0CAF-0CB2-F33D-B1D5-4416C3825008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ICT Priority Investments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2ED13-E436-8BD2-B328-E03CB3F7FE6C}"/>
              </a:ext>
            </a:extLst>
          </p:cNvPr>
          <p:cNvSpPr txBox="1"/>
          <p:nvPr/>
        </p:nvSpPr>
        <p:spPr>
          <a:xfrm>
            <a:off x="457200" y="914400"/>
            <a:ext cx="82296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Do We Choose the Right One?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Which delivers most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benefit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?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fits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current capacity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?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What’s most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aligned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 business strategy?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Where is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highest ROI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regional council may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prioritise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smart parking sensors over office automation.</a:t>
            </a:r>
          </a:p>
        </p:txBody>
      </p:sp>
    </p:spTree>
    <p:extLst>
      <p:ext uri="{BB962C8B-B14F-4D97-AF65-F5344CB8AC3E}">
        <p14:creationId xmlns:p14="http://schemas.microsoft.com/office/powerpoint/2010/main" val="132521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5CA03-1228-18CE-89EE-09A1ACEA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C5B-07C7-47CF-765B-AA68FBDB4A20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Maturity Model of Investment Management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40858-2118-1144-F841-2A28D3DBDA9A}"/>
              </a:ext>
            </a:extLst>
          </p:cNvPr>
          <p:cNvSpPr txBox="1"/>
          <p:nvPr/>
        </p:nvSpPr>
        <p:spPr>
          <a:xfrm>
            <a:off x="457200" y="914400"/>
            <a:ext cx="82296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Are We Good at Managing Our ICT Investments?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Mature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organisations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Build strong business cases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Plan change and delivery well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Monitor benefits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after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implementation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Constantly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 and improve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Telstra uses agile delivery with KPIs and benefit reviews every quarter.</a:t>
            </a:r>
          </a:p>
        </p:txBody>
      </p:sp>
    </p:spTree>
    <p:extLst>
      <p:ext uri="{BB962C8B-B14F-4D97-AF65-F5344CB8AC3E}">
        <p14:creationId xmlns:p14="http://schemas.microsoft.com/office/powerpoint/2010/main" val="33776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22C18-1A20-298A-7BF1-0F0DD0332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1525-1210-3EAF-B3D5-C7794A86803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Research Discussion Questions (All Topics)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7D32B-C8B1-9CFA-85AD-B6E9987A813C}"/>
              </a:ext>
            </a:extLst>
          </p:cNvPr>
          <p:cNvSpPr txBox="1"/>
          <p:nvPr/>
        </p:nvSpPr>
        <p:spPr>
          <a:xfrm>
            <a:off x="457200" y="914400"/>
            <a:ext cx="82296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Why is it difficult to justify ICT investments compared to physical assets?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How can Australian companies assess intangible benefits like "brand trust" from digital investment?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In what scenarios would substitutive vs. innovative ICT investments make more sense?</a:t>
            </a:r>
          </a:p>
        </p:txBody>
      </p:sp>
    </p:spTree>
    <p:extLst>
      <p:ext uri="{BB962C8B-B14F-4D97-AF65-F5344CB8AC3E}">
        <p14:creationId xmlns:p14="http://schemas.microsoft.com/office/powerpoint/2010/main" val="391130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495FA-A152-A5AF-1645-37144430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4AF9-F5D1-CC7E-9CD6-BCC91F80CA73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Research Discussion Questions (All Topics)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EA654-9879-3AE0-0F3A-47AC124A2BF2}"/>
              </a:ext>
            </a:extLst>
          </p:cNvPr>
          <p:cNvSpPr txBox="1"/>
          <p:nvPr/>
        </p:nvSpPr>
        <p:spPr>
          <a:xfrm>
            <a:off x="457200" y="914400"/>
            <a:ext cx="82296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/>
              <a:t>What role does risk analysis play in government ICT projects in Australia?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/>
              <a:t>How can business case maturity improve ICT outcomes in large </a:t>
            </a:r>
            <a:r>
              <a:rPr lang="en-US" sz="2800" dirty="0" err="1"/>
              <a:t>organisations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73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2957A-F2F2-199F-4776-10B999FFA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5CED-CC19-DBC8-04C8-3038C21D3780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Hands-on Activities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F8549-F8B6-0AEE-4FCF-0B14BA155A14}"/>
              </a:ext>
            </a:extLst>
          </p:cNvPr>
          <p:cNvSpPr txBox="1"/>
          <p:nvPr/>
        </p:nvSpPr>
        <p:spPr>
          <a:xfrm>
            <a:off x="457200" y="914400"/>
            <a:ext cx="82296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Group Task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Choose a real business (e.g., Telstra, Canva, Woolworths). List 3 possible ICT investments and justify one using a simple CBA table.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Role Play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One student plays CIO, others play CFO, CEO, and staff. The CIO must justify a $100K investment in cloud infrastructure.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Case Study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Read a short case on a failed ICT project (e.g., My Health Record in early stages). Identify risks and what went wrong.</a:t>
            </a:r>
          </a:p>
        </p:txBody>
      </p:sp>
    </p:spTree>
    <p:extLst>
      <p:ext uri="{BB962C8B-B14F-4D97-AF65-F5344CB8AC3E}">
        <p14:creationId xmlns:p14="http://schemas.microsoft.com/office/powerpoint/2010/main" val="227322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3DCC1-D937-D7BA-CAC0-85CB7FEF3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3D82-50FE-82BB-B595-A7814C62319C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 Problem-Solving Examples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3F79EC-2BBA-55F6-E15F-C3B793655D75}"/>
              </a:ext>
            </a:extLst>
          </p:cNvPr>
          <p:cNvSpPr txBox="1"/>
          <p:nvPr/>
        </p:nvSpPr>
        <p:spPr>
          <a:xfrm>
            <a:off x="429768" y="580736"/>
            <a:ext cx="82296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Calculate ROI: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Investment: $80,000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Annual benefit: $25,000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ROI over 4 years = 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dirty="0"/>
              <a:t>Evaluate investment priority (Table exercise):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393B97-ABCE-B3C0-F34A-112E2E0F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855827"/>
              </p:ext>
            </p:extLst>
          </p:nvPr>
        </p:nvGraphicFramePr>
        <p:xfrm>
          <a:off x="152400" y="3801334"/>
          <a:ext cx="8839200" cy="266141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15501534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4350687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53122865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29790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Project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Benefit Score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Risk Level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Strategic Fit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710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9/10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6/10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968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7/10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012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B2FFB9-6266-7064-64C5-63DFEF604FB2}"/>
              </a:ext>
            </a:extLst>
          </p:cNvPr>
          <p:cNvSpPr txBox="1"/>
          <p:nvPr/>
        </p:nvSpPr>
        <p:spPr>
          <a:xfrm>
            <a:off x="6400800" y="1864924"/>
            <a:ext cx="2743200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800" dirty="0"/>
              <a:t>Which should be selected first?</a:t>
            </a:r>
          </a:p>
        </p:txBody>
      </p:sp>
    </p:spTree>
    <p:extLst>
      <p:ext uri="{BB962C8B-B14F-4D97-AF65-F5344CB8AC3E}">
        <p14:creationId xmlns:p14="http://schemas.microsoft.com/office/powerpoint/2010/main" val="149100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1AA1-71E9-6F2A-306F-4A0D99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Lecture Outline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43FF50-4BE1-F421-B3C8-85A43EB48407}"/>
              </a:ext>
            </a:extLst>
          </p:cNvPr>
          <p:cNvSpPr txBox="1">
            <a:spLocks/>
          </p:cNvSpPr>
          <p:nvPr/>
        </p:nvSpPr>
        <p:spPr>
          <a:xfrm>
            <a:off x="452487" y="138621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C4F485-1AF5-3241-98AB-197B734D9D79}"/>
              </a:ext>
            </a:extLst>
          </p:cNvPr>
          <p:cNvSpPr txBox="1">
            <a:spLocks/>
          </p:cNvSpPr>
          <p:nvPr/>
        </p:nvSpPr>
        <p:spPr>
          <a:xfrm>
            <a:off x="497264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Setting Priorities </a:t>
            </a:r>
          </a:p>
          <a:p>
            <a:r>
              <a:rPr lang="en-US" dirty="0">
                <a:ea typeface="Calibri"/>
                <a:cs typeface="Calibri"/>
              </a:rPr>
              <a:t>Justify ICT Investments</a:t>
            </a:r>
          </a:p>
          <a:p>
            <a:r>
              <a:rPr lang="en-US" dirty="0">
                <a:ea typeface="Calibri"/>
                <a:cs typeface="Calibri"/>
              </a:rPr>
              <a:t>Justifying Infrastructure Investments</a:t>
            </a:r>
          </a:p>
          <a:p>
            <a:r>
              <a:rPr lang="en-US" dirty="0">
                <a:ea typeface="Calibri"/>
                <a:cs typeface="Calibri"/>
              </a:rPr>
              <a:t>Assessment of Investment Risks</a:t>
            </a:r>
          </a:p>
          <a:p>
            <a:r>
              <a:rPr lang="en-US" dirty="0">
                <a:ea typeface="Calibri"/>
                <a:cs typeface="Calibri"/>
              </a:rPr>
              <a:t>Managing the Portfolio of Investments</a:t>
            </a:r>
          </a:p>
          <a:p>
            <a:r>
              <a:rPr lang="en-US" dirty="0">
                <a:ea typeface="Calibri"/>
                <a:cs typeface="Calibri"/>
              </a:rPr>
              <a:t>ICT Priority Investments</a:t>
            </a:r>
          </a:p>
          <a:p>
            <a:r>
              <a:rPr lang="en-US" dirty="0">
                <a:ea typeface="Calibri"/>
                <a:cs typeface="Calibri"/>
              </a:rPr>
              <a:t>Maturity Model of Investment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01693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A55DB-3374-A11D-3987-23437B97A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E260-40F7-EE19-22CF-4CB0D508A15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Role-Playing Debate Questions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71AF0-51EE-F3CF-CEBB-CF84835EBBC7}"/>
              </a:ext>
            </a:extLst>
          </p:cNvPr>
          <p:cNvSpPr txBox="1"/>
          <p:nvPr/>
        </p:nvSpPr>
        <p:spPr>
          <a:xfrm>
            <a:off x="429768" y="580736"/>
            <a:ext cx="82296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"ICT investments should only be made when a clear ROI is visible." — Agree or Disagree?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"Replacing people with technology is ethically wrong." — Discuss from a business and social perspective.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"Technology infrastructure investments don’t need detailed justifications." — Take sides and debate.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"Substitutive ICT investments damage long-term innovation." — Defend or challenge.</a:t>
            </a:r>
          </a:p>
        </p:txBody>
      </p:sp>
    </p:spTree>
    <p:extLst>
      <p:ext uri="{BB962C8B-B14F-4D97-AF65-F5344CB8AC3E}">
        <p14:creationId xmlns:p14="http://schemas.microsoft.com/office/powerpoint/2010/main" val="3399500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75064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58" y="129827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C1D57-7CFD-A787-60E0-B652E2E15028}"/>
              </a:ext>
            </a:extLst>
          </p:cNvPr>
          <p:cNvSpPr txBox="1"/>
          <p:nvPr/>
        </p:nvSpPr>
        <p:spPr>
          <a:xfrm>
            <a:off x="356558" y="1411829"/>
            <a:ext cx="8482642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Ward and E. Daniel, Benefits Management: How to Increase the Business Value of your IT projects, John Wiley and Sons, Chichester, UK, 2012.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K. Grindley, Managing IT at Board Level, Pitman Publishing, London, 1993.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P.A. Strassmann, The Squandered Computer: Evaluating the Business Alignment of Information Technologies, Information Economics Press, New Canaan, CT, 1997.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D. Lovallo and D. Kahneman, ‘Delusions of success: how optimism undermines executives’, Harvard Business Review, July, 2003, 56–63.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E. Brynjolfsson and L.M. Hitt, ‘Beyond computation: information technology, organisational transformation and business performance’, Journal of Economic Perspectives, 14, 2, 2000, 33–48.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J. Ross and C. Beath, ‘Beyond the business case: new approaches to IT investment’, MIT Sloan Management Review, 43, 2, 2002, 51–59.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434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2906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DE6E7-A9AC-1651-4BB0-751358636912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002C087-CAF3-9728-D72E-4FE2BFDC8D1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Priority Setting in ICT Investment</a:t>
            </a:r>
            <a:endParaRPr lang="en-US" sz="36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8775F0-E938-EC48-F8D9-2C9E61F7BC61}"/>
              </a:ext>
            </a:extLst>
          </p:cNvPr>
          <p:cNvSpPr txBox="1">
            <a:spLocks/>
          </p:cNvSpPr>
          <p:nvPr/>
        </p:nvSpPr>
        <p:spPr>
          <a:xfrm>
            <a:off x="320593" y="1011810"/>
            <a:ext cx="8229600" cy="5388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to Invest In?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Every business has multiple choices: Build a new office? Buy better equipment? Spend more on marketing? Or invest in ICT?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There 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easy answer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We need to look at: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goals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Available resources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Value created over time</a:t>
            </a:r>
          </a:p>
        </p:txBody>
      </p:sp>
    </p:spTree>
    <p:extLst>
      <p:ext uri="{BB962C8B-B14F-4D97-AF65-F5344CB8AC3E}">
        <p14:creationId xmlns:p14="http://schemas.microsoft.com/office/powerpoint/2010/main" val="154621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9443C-D69E-EAB7-9BC1-84D6219D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5EE1CB20-E1DA-9716-94BE-D4F3FE6D11C4}"/>
              </a:ext>
            </a:extLst>
          </p:cNvPr>
          <p:cNvSpPr/>
          <p:nvPr/>
        </p:nvSpPr>
        <p:spPr>
          <a:xfrm>
            <a:off x="0" y="-29066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022755-4487-9AB5-C932-D52936DCBE8A}"/>
              </a:ext>
            </a:extLst>
          </p:cNvPr>
          <p:cNvSpPr txBox="1">
            <a:spLocks/>
          </p:cNvSpPr>
          <p:nvPr/>
        </p:nvSpPr>
        <p:spPr>
          <a:xfrm>
            <a:off x="136607" y="1066800"/>
            <a:ext cx="8870786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15509C-1F2C-F2ED-4432-4137A6F5B942}"/>
              </a:ext>
            </a:extLst>
          </p:cNvPr>
          <p:cNvSpPr txBox="1">
            <a:spLocks/>
          </p:cNvSpPr>
          <p:nvPr/>
        </p:nvSpPr>
        <p:spPr>
          <a:xfrm>
            <a:off x="457200" y="288921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Priority Setting in ICT Investment</a:t>
            </a:r>
            <a:endParaRPr lang="en-US" sz="36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EBF4712-D232-8588-410C-369DC6A1F9A3}"/>
              </a:ext>
            </a:extLst>
          </p:cNvPr>
          <p:cNvSpPr txBox="1">
            <a:spLocks/>
          </p:cNvSpPr>
          <p:nvPr/>
        </p:nvSpPr>
        <p:spPr>
          <a:xfrm>
            <a:off x="320593" y="1011810"/>
            <a:ext cx="8229600" cy="5388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800" b="1" dirty="0"/>
              <a:t>Real-World Analogy</a:t>
            </a:r>
            <a:r>
              <a:rPr lang="en-US" sz="2800" dirty="0"/>
              <a:t>: Think of your household budget — Do you buy a new fridge, repair your car, or upgrade to faster internet?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Australian Example</a:t>
            </a:r>
            <a:r>
              <a:rPr lang="en-US" dirty="0"/>
              <a:t>: A Melbourne startup must decide between hiring a new team member or purchasing cloud computing services to scale operations.</a:t>
            </a:r>
          </a:p>
        </p:txBody>
      </p:sp>
    </p:spTree>
    <p:extLst>
      <p:ext uri="{BB962C8B-B14F-4D97-AF65-F5344CB8AC3E}">
        <p14:creationId xmlns:p14="http://schemas.microsoft.com/office/powerpoint/2010/main" val="233557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8DCC-7481-77E2-02DC-CCAB246DF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386215"/>
            <a:ext cx="8229600" cy="4709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do we know it’s worth it?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Justification often involves: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Cost-Benefit Analysis (CBA)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Financial analysis (Net Present Value, ROI)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Looking at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alternatives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Outsourcing? Delaying?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 all returns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money-based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Some benefits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strategic or operational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3BE0A7-1DD5-082B-597D-86786930FA5C}"/>
              </a:ext>
            </a:extLst>
          </p:cNvPr>
          <p:cNvSpPr txBox="1">
            <a:spLocks/>
          </p:cNvSpPr>
          <p:nvPr/>
        </p:nvSpPr>
        <p:spPr>
          <a:xfrm>
            <a:off x="457200" y="288921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Justifying ICT Investment</a:t>
            </a:r>
            <a:endParaRPr lang="en-US" sz="3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4E940A-0993-F71F-DFA1-DF4124886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3DB3-1A51-59F5-17C6-C532D902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583E-E480-88A8-D91A-EBC6CB95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386215"/>
            <a:ext cx="8229600" cy="47097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/>
              <a:t>Australian Example</a:t>
            </a:r>
            <a:r>
              <a:rPr lang="en-US" sz="2800" dirty="0"/>
              <a:t>: Qantas invests in predictive analytics to improve aircraft maintenance — long-term savings, but high upfront costs.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17BE85-35A0-BE73-68E2-7D2D2D23AD9A}"/>
              </a:ext>
            </a:extLst>
          </p:cNvPr>
          <p:cNvSpPr txBox="1">
            <a:spLocks/>
          </p:cNvSpPr>
          <p:nvPr/>
        </p:nvSpPr>
        <p:spPr>
          <a:xfrm>
            <a:off x="457200" y="288921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Justifying ICT Investment</a:t>
            </a:r>
            <a:endParaRPr lang="en-US" sz="3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A577EDE-8640-0D99-89DF-8AA76FA6C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DB4E7-6EB1-A5B4-E42A-046CEA06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4F3B-2E1E-E9EC-C397-CE835EC8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386215"/>
            <a:ext cx="8229600" cy="54717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write a Business Case?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case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helps: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Show potential benefits and costs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Highlight risks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Support decision-making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Evaluate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Return on Investment (ROI)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 weak business case = No funding!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ANZ Bank proposes a new mobile banking feature; management needs to see how it improves customer retention or reduces branch traffic.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8770C1-A344-1803-6C47-E770EB60591F}"/>
              </a:ext>
            </a:extLst>
          </p:cNvPr>
          <p:cNvSpPr txBox="1">
            <a:spLocks/>
          </p:cNvSpPr>
          <p:nvPr/>
        </p:nvSpPr>
        <p:spPr>
          <a:xfrm>
            <a:off x="457200" y="288921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Business Case and ROI</a:t>
            </a:r>
            <a:endParaRPr lang="en-US" sz="3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B98966-DDFF-527B-AAA8-5CF2C7668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8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10C4A-E2F9-F55F-AA72-18AE3E4A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178E-6D54-5F39-CC47-B82E2D7F6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13267"/>
            <a:ext cx="9143999" cy="64447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+mj-lt"/>
              </a:rPr>
              <a:t>Why ICT is Hard to Measure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latin typeface="+mj-lt"/>
              </a:rPr>
              <a:t>ICT Benefits are often: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+mj-lt"/>
              </a:rPr>
              <a:t>Qualitative</a:t>
            </a:r>
            <a:r>
              <a:rPr lang="en-US" altLang="en-US" sz="2800" dirty="0">
                <a:latin typeface="+mj-lt"/>
              </a:rPr>
              <a:t> (improved collaboration, customer trust)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Based on </a:t>
            </a:r>
            <a:r>
              <a:rPr lang="en-US" altLang="en-US" b="1" dirty="0">
                <a:latin typeface="+mj-lt"/>
              </a:rPr>
              <a:t>assumptions</a:t>
            </a:r>
            <a:endParaRPr lang="en-US" altLang="en-US" dirty="0">
              <a:latin typeface="+mj-lt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Focused too much on efficiency</a:t>
            </a:r>
            <a:br>
              <a:rPr lang="en-US" altLang="en-US" dirty="0">
                <a:latin typeface="+mj-lt"/>
              </a:rPr>
            </a:br>
            <a:r>
              <a:rPr lang="en-US" altLang="en-US" dirty="0">
                <a:latin typeface="+mj-lt"/>
              </a:rPr>
              <a:t>ICT can also: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Integrate systems (saves time)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Reduce errors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Or fail completely if not implemented well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i="1" dirty="0">
                <a:latin typeface="+mj-lt"/>
              </a:rPr>
              <a:t>What if we don’t do it?</a:t>
            </a:r>
            <a:r>
              <a:rPr lang="en-US" altLang="en-US" sz="2800" dirty="0">
                <a:latin typeface="+mj-lt"/>
              </a:rPr>
              <a:t> Can we survive in the market?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8EFCEC-2D49-6D60-A66F-97DF158E3E5C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Challenges of ICT Investment</a:t>
            </a:r>
            <a:endParaRPr lang="en-US" sz="36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C0382C5-8018-52F7-B367-2D859871A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842A4A-0977-2E4A-87A1-F509275F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48AF-9815-A62F-5EB1-FB0F001DEB53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3717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cs typeface="Calibri"/>
              </a:rPr>
              <a:t>Types of ICT Investment</a:t>
            </a:r>
            <a:endParaRPr lang="en-US" sz="36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188B3E-7E43-0DA7-3F7E-C4B075763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675577"/>
              </p:ext>
            </p:extLst>
          </p:nvPr>
        </p:nvGraphicFramePr>
        <p:xfrm>
          <a:off x="470065" y="914400"/>
          <a:ext cx="8229600" cy="46329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67866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882418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80300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Type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Description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 (Australia)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053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Substitutive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Replaces people with tech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Self-checkout at Coles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31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Complementary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Enhances human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AI helps doctors detect disease faster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688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Innovative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Creates new advantage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Canva’s cloud-based design 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8743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12D8CC8-4EE4-1CDC-18FC-6449F16D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66" y="5724588"/>
            <a:ext cx="79803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Mix and match investments based on business goals!</a:t>
            </a:r>
          </a:p>
        </p:txBody>
      </p:sp>
    </p:spTree>
    <p:extLst>
      <p:ext uri="{BB962C8B-B14F-4D97-AF65-F5344CB8AC3E}">
        <p14:creationId xmlns:p14="http://schemas.microsoft.com/office/powerpoint/2010/main" val="23499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6203</TotalTime>
  <Words>1201</Words>
  <Application>Microsoft Office PowerPoint</Application>
  <PresentationFormat>On-screen Show (4:3)</PresentationFormat>
  <Paragraphs>166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STXingkai</vt:lpstr>
      <vt:lpstr>Arial</vt:lpstr>
      <vt:lpstr>Calibri</vt:lpstr>
      <vt:lpstr>Wingdings</vt:lpstr>
      <vt:lpstr>Office Theme</vt:lpstr>
      <vt:lpstr> ICT504 IT Strategy &amp; Leadership  Week 9 Justifying ICT Management  Dr. Farshid Keivanian</vt:lpstr>
      <vt:lpstr>Lecture Outline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Articles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2248</cp:revision>
  <dcterms:created xsi:type="dcterms:W3CDTF">2013-11-24T06:45:02Z</dcterms:created>
  <dcterms:modified xsi:type="dcterms:W3CDTF">2025-05-21T20:28:04Z</dcterms:modified>
</cp:coreProperties>
</file>