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6" r:id="rId3"/>
    <p:sldId id="298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5" r:id="rId14"/>
    <p:sldId id="566" r:id="rId15"/>
    <p:sldId id="564" r:id="rId16"/>
    <p:sldId id="567" r:id="rId17"/>
    <p:sldId id="568" r:id="rId18"/>
    <p:sldId id="569" r:id="rId19"/>
    <p:sldId id="306" r:id="rId20"/>
    <p:sldId id="571" r:id="rId21"/>
    <p:sldId id="270" r:id="rId22"/>
    <p:sldId id="572" r:id="rId23"/>
    <p:sldId id="573" r:id="rId24"/>
    <p:sldId id="551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52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588" r:id="rId41"/>
    <p:sldId id="297" r:id="rId42"/>
    <p:sldId id="589" r:id="rId43"/>
    <p:sldId id="550" r:id="rId44"/>
    <p:sldId id="54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75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FB74-72C2-E7D2-9337-4202DD0B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469143-FDA6-7E60-9E64-4998B563EFB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969E-D412-7F18-4116-2674739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8AC1-93C4-F36F-4364-301AB4C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A9CC-5DED-DDAD-8DD2-058CB1A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D9AF51-9F8F-4BD6-9F23-5FFE303ABB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9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au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DC6AC9-3CA8-E1CB-3C4E-33D5F813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25" y="1480114"/>
            <a:ext cx="9067800" cy="3701486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Week 5 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Innovation 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3700" dirty="0">
                <a:solidFill>
                  <a:srgbClr val="000000"/>
                </a:solidFill>
              </a:rPr>
              <a:t>Lecturer: Dr. Farshid Keivanian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AD9F9-1099-4AF4-739C-D10383B7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1C7A-9EC3-2E4C-3883-2C562076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Disruptive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8339C0-7244-5B69-BCB7-63116D932632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BBFD51-320C-E5AE-7BF0-A6BBA20D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5472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Disruptive innovation changes everything!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doesn’t follow old rules (e.g., Airbnb disrupted hotels in Australia).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Starts small but grows fast (e.g.,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Afterpay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changed how Aussies pay).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Like Uber showing up in a city with no taxis ready—chaos at first, then change.</a:t>
            </a:r>
          </a:p>
        </p:txBody>
      </p:sp>
    </p:spTree>
    <p:extLst>
      <p:ext uri="{BB962C8B-B14F-4D97-AF65-F5344CB8AC3E}">
        <p14:creationId xmlns:p14="http://schemas.microsoft.com/office/powerpoint/2010/main" val="40308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D9AA0-E2B8-AE6A-CD5F-1A45A5B8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0A13-3F2B-A27A-227E-CAD68F78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Activities &amp;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4341DD-6D53-12C6-631B-7F6A2D37F68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424A7C-CAB3-F69F-7108-52825DC7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Digital Innovation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Discussion Prompt</a:t>
            </a:r>
            <a:r>
              <a:rPr lang="en-US" sz="2800" dirty="0">
                <a:latin typeface="+mj-lt"/>
              </a:rPr>
              <a:t>: "Which step of digital innovation is most challenging in Australian universities?"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Sample Answer</a:t>
            </a:r>
            <a:r>
              <a:rPr lang="en-US" sz="2800" dirty="0">
                <a:latin typeface="+mj-lt"/>
              </a:rPr>
              <a:t>: Implementation—slow due to budget and resistance to change.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Hands-on</a:t>
            </a:r>
            <a:r>
              <a:rPr lang="en-US" sz="2800" dirty="0">
                <a:latin typeface="+mj-lt"/>
              </a:rPr>
              <a:t>: Map a real digital innovation (like Service NSW App) to the 6-step model.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Problem-Solving</a:t>
            </a:r>
            <a:r>
              <a:rPr lang="en-US" sz="2800" dirty="0">
                <a:latin typeface="+mj-lt"/>
              </a:rPr>
              <a:t>: "A </a:t>
            </a:r>
            <a:r>
              <a:rPr lang="en-US" sz="2800" dirty="0" err="1">
                <a:latin typeface="+mj-lt"/>
              </a:rPr>
              <a:t>uni</a:t>
            </a:r>
            <a:r>
              <a:rPr lang="en-US" sz="2800" dirty="0">
                <a:latin typeface="+mj-lt"/>
              </a:rPr>
              <a:t> library wants to use AR to guide students—what steps should they follow?"</a:t>
            </a:r>
          </a:p>
        </p:txBody>
      </p:sp>
    </p:spTree>
    <p:extLst>
      <p:ext uri="{BB962C8B-B14F-4D97-AF65-F5344CB8AC3E}">
        <p14:creationId xmlns:p14="http://schemas.microsoft.com/office/powerpoint/2010/main" val="157331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94227-D73F-E617-EA0E-F5EF92205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B8CD-4D0D-54E7-6E94-D20FEB01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Activities &amp;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0CE380-B0ED-4381-FFB6-4BAB5C319061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128FBD-8FF4-594F-FC23-7E0F060F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13" y="2769909"/>
            <a:ext cx="9144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Role Play Debate</a:t>
            </a:r>
            <a:r>
              <a:rPr lang="en-US" sz="2800" dirty="0">
                <a:latin typeface="+mj-lt"/>
              </a:rPr>
              <a:t>: "Should universities prioritize innovation over tradition?"</a:t>
            </a:r>
          </a:p>
        </p:txBody>
      </p:sp>
    </p:spTree>
    <p:extLst>
      <p:ext uri="{BB962C8B-B14F-4D97-AF65-F5344CB8AC3E}">
        <p14:creationId xmlns:p14="http://schemas.microsoft.com/office/powerpoint/2010/main" val="116349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AC161-1AC6-1D14-4ADE-7856D482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99B2-112B-B74C-588C-28EFD6AC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 vs Closed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42778-8EFB-8AB2-E774-BF6CFD779306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61F49D-A6C7-8649-92E6-AED268042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" y="1362343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Discussion Prompt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"Should the government open-source its COVID contact tracing code?"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 Answer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Yes—it promotes transparency and invites better ideas.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Hands-on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Compare two Australian innovations—one open (like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COVIDSafe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app development) and one closed (like Telstra’s 5G rollout).</a:t>
            </a:r>
          </a:p>
        </p:txBody>
      </p:sp>
    </p:spTree>
    <p:extLst>
      <p:ext uri="{BB962C8B-B14F-4D97-AF65-F5344CB8AC3E}">
        <p14:creationId xmlns:p14="http://schemas.microsoft.com/office/powerpoint/2010/main" val="408480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0570A-CE14-B1F2-C46D-F6CD2BB3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ED43-1982-AE3C-BFBB-5228C36A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 vs Closed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9A5E30-7E2A-2C04-BB73-2D421981A0DA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9D01CF-ACE0-27E6-2D3E-9444EEE7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13" y="2123578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Problem-Solving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“What happens if Coles opens its customer innovation platform?”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 Play Debate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"You’re CEO—will you adopt open or closed innovation? Defend your strategy."</a:t>
            </a:r>
          </a:p>
        </p:txBody>
      </p:sp>
    </p:spTree>
    <p:extLst>
      <p:ext uri="{BB962C8B-B14F-4D97-AF65-F5344CB8AC3E}">
        <p14:creationId xmlns:p14="http://schemas.microsoft.com/office/powerpoint/2010/main" val="200349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8AB26-D86D-A139-E63A-589E1304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E9AE-C793-4B45-11F4-C8582F2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Pull vs Push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660BEB-999A-2451-72B6-470AE1780C1A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D9251-FDFB-002D-1499-768BE07E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48" y="1568281"/>
            <a:ext cx="9144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Discussion Prompt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"Should innovation always respond to customer demand?"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 Answer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Not always—sometimes they don’t know what’s possible.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Hands-on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Identify two real AU businesses using Pull (e.g., Commonwealth Bank) and Push (e.g., Tesla in AU).</a:t>
            </a:r>
          </a:p>
        </p:txBody>
      </p:sp>
    </p:spTree>
    <p:extLst>
      <p:ext uri="{BB962C8B-B14F-4D97-AF65-F5344CB8AC3E}">
        <p14:creationId xmlns:p14="http://schemas.microsoft.com/office/powerpoint/2010/main" val="79158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5F0D-0A46-0492-C775-A46018E59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409C-868F-07EA-2895-E5DD85B3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Pull vs Push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4B7969-F39C-7F97-FF21-C61D5D8BF7CA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52D868-DAE3-BD42-A7FC-D8368845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13" y="2123578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Problem-Solving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“How can TAFE NSW balance both push and pull innovation?”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 Play Debate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“Your startup created a new payment system—will you push it or wait for pull?”</a:t>
            </a:r>
          </a:p>
        </p:txBody>
      </p:sp>
    </p:spTree>
    <p:extLst>
      <p:ext uri="{BB962C8B-B14F-4D97-AF65-F5344CB8AC3E}">
        <p14:creationId xmlns:p14="http://schemas.microsoft.com/office/powerpoint/2010/main" val="240834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F146B-1D2C-AC8E-032F-E9F6062F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85E2-F1DF-85DA-02B4-3BB31B46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Disruptive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9A087E-B801-31A1-E50C-6D843671D0C5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93E167-92F3-8CB2-1496-D8C227DA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413"/>
            <a:ext cx="9144000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Discussion Prompt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"Is Uber good or bad for Sydney’s transport ecosystem?"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 Answer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Good for choice, bad for traditional taxis.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Hands-on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Timeline of disruption: pick one (e.g., streaming vs free-to-air TV in Australia).</a:t>
            </a:r>
          </a:p>
        </p:txBody>
      </p:sp>
    </p:spTree>
    <p:extLst>
      <p:ext uri="{BB962C8B-B14F-4D97-AF65-F5344CB8AC3E}">
        <p14:creationId xmlns:p14="http://schemas.microsoft.com/office/powerpoint/2010/main" val="168366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D116-1737-E4F1-242C-B8426184D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E668-4FFE-CD9D-46D3-1E652601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Disruptive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B9BA88-0FC7-243B-3588-03875EA2C4BE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36C0A9-FDDC-73BE-FE25-988ED53E0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74" y="2123578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Problem-Solving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“How can traditional banks react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Afterpay's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disruption?”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 Play Debate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“You run a university—do you fight or adopt online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microcredentials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27863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D7557A68-908C-EE36-F975-654EDC4917AD}"/>
              </a:ext>
            </a:extLst>
          </p:cNvPr>
          <p:cNvSpPr txBox="1"/>
          <p:nvPr/>
        </p:nvSpPr>
        <p:spPr>
          <a:xfrm>
            <a:off x="-402" y="428672"/>
            <a:ext cx="9137922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Search for Ideas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6C9414E8-FAA1-A8BC-6E37-05EB0F677693}"/>
              </a:ext>
            </a:extLst>
          </p:cNvPr>
          <p:cNvSpPr txBox="1"/>
          <p:nvPr/>
        </p:nvSpPr>
        <p:spPr>
          <a:xfrm>
            <a:off x="124658" y="1288534"/>
            <a:ext cx="9012862" cy="51038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Searching for innovation starts with understanding: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business problem or need (e.g., NDIS digital portal improvements)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people involved (e.g., healthcare workers using My Health Record)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information available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Available technologies (e.g., AI, IoT in aged care)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Push vs Pull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ideas</a:t>
            </a:r>
          </a:p>
        </p:txBody>
      </p:sp>
    </p:spTree>
    <p:extLst>
      <p:ext uri="{BB962C8B-B14F-4D97-AF65-F5344CB8AC3E}">
        <p14:creationId xmlns:p14="http://schemas.microsoft.com/office/powerpoint/2010/main" val="15656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49F6-6453-5279-C4DE-C29BA5B5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Lecture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38621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Digital Business Innovation.</a:t>
            </a:r>
          </a:p>
          <a:p>
            <a:r>
              <a:rPr lang="en-US" dirty="0">
                <a:ea typeface="Calibri"/>
                <a:cs typeface="Calibri"/>
              </a:rPr>
              <a:t>The ‘push’ and ‘pull’ of Innovating with ICT.</a:t>
            </a:r>
          </a:p>
          <a:p>
            <a:r>
              <a:rPr lang="en-US" dirty="0">
                <a:ea typeface="Calibri"/>
                <a:cs typeface="Calibri"/>
              </a:rPr>
              <a:t>Getting Management Attention for Ideas and Innovations.</a:t>
            </a:r>
          </a:p>
          <a:p>
            <a:r>
              <a:rPr lang="en-US" dirty="0">
                <a:ea typeface="Calibri"/>
                <a:cs typeface="Calibri"/>
              </a:rPr>
              <a:t>The Big Data Challenge.</a:t>
            </a:r>
          </a:p>
          <a:p>
            <a:r>
              <a:rPr lang="en-US" dirty="0">
                <a:ea typeface="Calibri"/>
                <a:cs typeface="Calibri"/>
              </a:rPr>
              <a:t>Discovering Strategic ICT Opportunities from Information.</a:t>
            </a:r>
          </a:p>
          <a:p>
            <a:r>
              <a:rPr lang="en-US" dirty="0">
                <a:ea typeface="Calibri"/>
                <a:cs typeface="Calibri"/>
              </a:rPr>
              <a:t>Building an Analytic Capability.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73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1EEB7-E8F2-73E9-12C1-D02D2889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49D1EE9B-44C0-8C27-9080-62CEB16AB784}"/>
              </a:ext>
            </a:extLst>
          </p:cNvPr>
          <p:cNvSpPr txBox="1"/>
          <p:nvPr/>
        </p:nvSpPr>
        <p:spPr>
          <a:xfrm>
            <a:off x="-402" y="428672"/>
            <a:ext cx="9137922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Search for Ideas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238D6764-C151-F40B-A1BB-403B935B4CF2}"/>
              </a:ext>
            </a:extLst>
          </p:cNvPr>
          <p:cNvSpPr txBox="1"/>
          <p:nvPr/>
        </p:nvSpPr>
        <p:spPr>
          <a:xfrm>
            <a:off x="124658" y="1288534"/>
            <a:ext cx="9012862" cy="2518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Getting support from leadership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Like planning a new café—you need to know the location, customer needs, what tech (POS, app) to use, and get investors onboard.</a:t>
            </a:r>
          </a:p>
        </p:txBody>
      </p:sp>
    </p:spTree>
    <p:extLst>
      <p:ext uri="{BB962C8B-B14F-4D97-AF65-F5344CB8AC3E}">
        <p14:creationId xmlns:p14="http://schemas.microsoft.com/office/powerpoint/2010/main" val="417724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Exploration vs Exploitation 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125B0C5-67D2-619A-D845-9EC901F93120}"/>
              </a:ext>
            </a:extLst>
          </p:cNvPr>
          <p:cNvSpPr txBox="1"/>
          <p:nvPr/>
        </p:nvSpPr>
        <p:spPr>
          <a:xfrm>
            <a:off x="280088" y="1219200"/>
            <a:ext cx="8580810" cy="316484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Two different innovation goals: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Try new things, gather insights (e.g., Woolworths testing AI cameras)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Exploitation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Improve what’s already working (e.g., Coles optimizing delivery)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835BF9-C497-144D-77E1-D729DB7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6A98F81F-CFC1-6CD1-B655-D61AAA0CADAA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Exploration vs Exploitation 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795B28-4FA7-59CE-261D-34A99A27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3282"/>
              </p:ext>
            </p:extLst>
          </p:nvPr>
        </p:nvGraphicFramePr>
        <p:xfrm>
          <a:off x="455693" y="1524000"/>
          <a:ext cx="8229600" cy="458165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998716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1654002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1281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Factor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Exploration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Exploitation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99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Learn &amp; discover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Improve &amp; optimize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141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Risk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Higher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Example (AU)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Telstra 5G Labs in Melbourne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Medicare processing system tweaks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6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7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99A436-8B57-4312-C718-647CC63EB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AEAE1A33-F61A-BA6F-7DDD-CF7332B0068C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Exploration vs Exploitation 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1BAE7C-7D4A-9FCD-60C5-DC825861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2" y="2769909"/>
            <a:ext cx="9141388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Exploration is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a new planet. Exploitation is building better roads on Earth.</a:t>
            </a:r>
          </a:p>
        </p:txBody>
      </p:sp>
    </p:spTree>
    <p:extLst>
      <p:ext uri="{BB962C8B-B14F-4D97-AF65-F5344CB8AC3E}">
        <p14:creationId xmlns:p14="http://schemas.microsoft.com/office/powerpoint/2010/main" val="332981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 Data Challenge 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125B0C5-67D2-619A-D845-9EC901F93120}"/>
              </a:ext>
            </a:extLst>
          </p:cNvPr>
          <p:cNvSpPr txBox="1"/>
          <p:nvPr/>
        </p:nvSpPr>
        <p:spPr>
          <a:xfrm>
            <a:off x="280088" y="1200249"/>
            <a:ext cx="8580810" cy="445750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More data = better decisions, right? Not always!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Data is everywhere (structured, unstructured)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Turn data into insights (e.g., NSW Government open data sets)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It’s a business issue, not just IT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ICT Tools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Help process it (e.g., using Tableau or Power BI)</a:t>
            </a:r>
          </a:p>
        </p:txBody>
      </p:sp>
    </p:spTree>
    <p:extLst>
      <p:ext uri="{BB962C8B-B14F-4D97-AF65-F5344CB8AC3E}">
        <p14:creationId xmlns:p14="http://schemas.microsoft.com/office/powerpoint/2010/main" val="3024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C6E9A-E20F-115E-8B10-2F9A8C6A8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4F18D4DC-71DD-E22A-C73F-DA1FFEBE1B30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 Data Challenge 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06AD703-8344-6905-7FE3-DA129AF02A24}"/>
              </a:ext>
            </a:extLst>
          </p:cNvPr>
          <p:cNvSpPr txBox="1"/>
          <p:nvPr/>
        </p:nvSpPr>
        <p:spPr>
          <a:xfrm>
            <a:off x="280088" y="2816076"/>
            <a:ext cx="8580810" cy="1225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Having more ingredients doesn’t mean you can cook. You need a recipe—data tools give you that recipe.</a:t>
            </a:r>
          </a:p>
        </p:txBody>
      </p:sp>
    </p:spTree>
    <p:extLst>
      <p:ext uri="{BB962C8B-B14F-4D97-AF65-F5344CB8AC3E}">
        <p14:creationId xmlns:p14="http://schemas.microsoft.com/office/powerpoint/2010/main" val="8231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CC0C8-93B9-56D0-E436-9A6AD64A6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3926AD40-7E1B-9F4B-D2E2-EE3B1712962A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Student Engagement Activities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2B1DE23-F6E9-2FCF-827C-E31C2AA2ADD3}"/>
              </a:ext>
            </a:extLst>
          </p:cNvPr>
          <p:cNvSpPr txBox="1"/>
          <p:nvPr/>
        </p:nvSpPr>
        <p:spPr>
          <a:xfrm>
            <a:off x="280088" y="1846579"/>
            <a:ext cx="8580810" cy="316484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Search for Ideas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Discussion</a:t>
            </a:r>
            <a:r>
              <a:rPr lang="en-US" sz="2800" dirty="0"/>
              <a:t>: "What’s harder—finding ideas or convincing managers to adopt them?"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Sample Answer</a:t>
            </a:r>
            <a:r>
              <a:rPr lang="en-US" sz="2800" dirty="0"/>
              <a:t>: Convincing is harder; ideas often exist but lack support.</a:t>
            </a:r>
          </a:p>
        </p:txBody>
      </p:sp>
    </p:spTree>
    <p:extLst>
      <p:ext uri="{BB962C8B-B14F-4D97-AF65-F5344CB8AC3E}">
        <p14:creationId xmlns:p14="http://schemas.microsoft.com/office/powerpoint/2010/main" val="306031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7B267-F7F8-CBE0-65BD-222816C9E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8B949CE0-D522-DDA0-6D99-25E163F8E6EC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Student Engagement Activities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BB9ADC6-A08E-59FB-D717-ABA1D284899C}"/>
              </a:ext>
            </a:extLst>
          </p:cNvPr>
          <p:cNvSpPr txBox="1"/>
          <p:nvPr/>
        </p:nvSpPr>
        <p:spPr>
          <a:xfrm>
            <a:off x="280088" y="1523414"/>
            <a:ext cx="8580810" cy="38111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Hands-on</a:t>
            </a:r>
            <a:r>
              <a:rPr lang="en-US" sz="2800" dirty="0"/>
              <a:t>: Students brainstorm an idea for local councils using AI (e.g., waste tracking).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Problem-solving</a:t>
            </a:r>
            <a:r>
              <a:rPr lang="en-US" sz="2800" dirty="0"/>
              <a:t>: “How would you gather info for a university mobile app idea?”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Role-play Debate</a:t>
            </a:r>
            <a:r>
              <a:rPr lang="en-US" sz="2800" dirty="0"/>
              <a:t>: "You’re pitching a drone delivery idea to Woolworths—convince your skeptical board."</a:t>
            </a:r>
          </a:p>
        </p:txBody>
      </p:sp>
    </p:spTree>
    <p:extLst>
      <p:ext uri="{BB962C8B-B14F-4D97-AF65-F5344CB8AC3E}">
        <p14:creationId xmlns:p14="http://schemas.microsoft.com/office/powerpoint/2010/main" val="3932152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61121-CD45-C043-D7DF-AC749E67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48C45EE0-009B-E833-F576-229DE657B75A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Exploration vs Exploitation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45EB03D-416C-132E-40BB-E4DA3AC45E76}"/>
              </a:ext>
            </a:extLst>
          </p:cNvPr>
          <p:cNvSpPr txBox="1"/>
          <p:nvPr/>
        </p:nvSpPr>
        <p:spPr>
          <a:xfrm>
            <a:off x="264816" y="1523414"/>
            <a:ext cx="8580810" cy="38111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“Should government agencies focus more on exploring or exploiting tech?”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 Answer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mix—explore for better public services, exploit to reduce costs.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Hands-on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Identify if these are Exploration or Exploitation:</a:t>
            </a:r>
          </a:p>
        </p:txBody>
      </p:sp>
    </p:spTree>
    <p:extLst>
      <p:ext uri="{BB962C8B-B14F-4D97-AF65-F5344CB8AC3E}">
        <p14:creationId xmlns:p14="http://schemas.microsoft.com/office/powerpoint/2010/main" val="340537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A38DC-A0EA-67FA-70BF-AFB3D778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57857C2D-012A-3A8A-423E-753D2B138E0E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Exploration vs Exploitation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167955A-C218-897D-F906-121B5748978E}"/>
              </a:ext>
            </a:extLst>
          </p:cNvPr>
          <p:cNvSpPr txBox="1"/>
          <p:nvPr/>
        </p:nvSpPr>
        <p:spPr>
          <a:xfrm>
            <a:off x="280088" y="1523414"/>
            <a:ext cx="8580810" cy="38111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Qantas investing in SAF (Exploration)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MyGov app bug fix (Exploitation)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Problem-solving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“How can ACU use exploration to improve online teaching?”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Role-play Debate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"You're CIO. Your team wants to explore VR teaching—approve it or not?"</a:t>
            </a:r>
          </a:p>
        </p:txBody>
      </p:sp>
    </p:spTree>
    <p:extLst>
      <p:ext uri="{BB962C8B-B14F-4D97-AF65-F5344CB8AC3E}">
        <p14:creationId xmlns:p14="http://schemas.microsoft.com/office/powerpoint/2010/main" val="1780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1AA1-71E9-6F2A-306F-4A0D99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Innovation – A Step-by-Step Journey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43FF50-4BE1-F421-B3C8-85A43EB4840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4F485-1AF5-3241-98AB-197B734D9D79}"/>
              </a:ext>
            </a:extLst>
          </p:cNvPr>
          <p:cNvSpPr txBox="1">
            <a:spLocks/>
          </p:cNvSpPr>
          <p:nvPr/>
        </p:nvSpPr>
        <p:spPr>
          <a:xfrm>
            <a:off x="446784" y="1706096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Digital innovation means bringing new technology ideas into real practice. It follows 6 steps: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Awareness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Spotting a need or opportunity (e.g., how remote work became a need during COVID).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Thinking of or discovering new tech (e.g.,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MyGovID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secure access).</a:t>
            </a:r>
          </a:p>
        </p:txBody>
      </p:sp>
    </p:spTree>
    <p:extLst>
      <p:ext uri="{BB962C8B-B14F-4D97-AF65-F5344CB8AC3E}">
        <p14:creationId xmlns:p14="http://schemas.microsoft.com/office/powerpoint/2010/main" val="16543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A565-BD02-D0C9-5254-DD00A277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C20431A0-9B7A-6BB5-7EF8-57B03F382911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Big Data Challenge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E88C7A6-3ED1-B5BE-937F-082472A39CF7}"/>
              </a:ext>
            </a:extLst>
          </p:cNvPr>
          <p:cNvSpPr txBox="1"/>
          <p:nvPr/>
        </p:nvSpPr>
        <p:spPr>
          <a:xfrm>
            <a:off x="280088" y="1523414"/>
            <a:ext cx="8580810" cy="38111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"Does more data always mean better decisions?"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 Answer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Not if it’s messy. Clean + relevant data matters more.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Hands-on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 Power BI to visualize data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/>
              </a:rPr>
              <a:t>data.gov.au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203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6501-7FD1-ACFA-B109-01CB13CF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E8D56037-50DA-5024-B904-53772DAA5917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Big Data Challenge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BB49215-9331-1569-BF2D-31CE1AA328B8}"/>
              </a:ext>
            </a:extLst>
          </p:cNvPr>
          <p:cNvSpPr txBox="1"/>
          <p:nvPr/>
        </p:nvSpPr>
        <p:spPr>
          <a:xfrm>
            <a:off x="280088" y="2169745"/>
            <a:ext cx="8580810" cy="2518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Problem-solving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“Your business gets social media, sales, and GPS data—how do you process it?”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Role-play Debate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“As a manager, should you rely on AI data analysis or human intuition?”</a:t>
            </a:r>
          </a:p>
        </p:txBody>
      </p:sp>
    </p:spTree>
    <p:extLst>
      <p:ext uri="{BB962C8B-B14F-4D97-AF65-F5344CB8AC3E}">
        <p14:creationId xmlns:p14="http://schemas.microsoft.com/office/powerpoint/2010/main" val="3714342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Discovery of New Knowledge 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125B0C5-67D2-619A-D845-9EC901F93120}"/>
              </a:ext>
            </a:extLst>
          </p:cNvPr>
          <p:cNvSpPr txBox="1"/>
          <p:nvPr/>
        </p:nvSpPr>
        <p:spPr>
          <a:xfrm>
            <a:off x="280088" y="1200249"/>
            <a:ext cx="8580810" cy="445750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Discovering new knowledge means asking the right questions using data. Sometimes: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 already have questions (e.g., "Why are customers leaving?")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Sometimes data reveals questions you didn’t think to ask (e.g., "Why did users from Melbourne suddenly stop using the app last week?")</a:t>
            </a:r>
          </a:p>
        </p:txBody>
      </p:sp>
    </p:spTree>
    <p:extLst>
      <p:ext uri="{BB962C8B-B14F-4D97-AF65-F5344CB8AC3E}">
        <p14:creationId xmlns:p14="http://schemas.microsoft.com/office/powerpoint/2010/main" val="26670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A4748-365B-B7A3-3F6A-E80139B8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3336FB67-96C6-FB3C-7E8A-9EF3494CF1D6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Discovery of New Knowledge 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FDBDF89-6041-2820-EA18-C579D67C3978}"/>
              </a:ext>
            </a:extLst>
          </p:cNvPr>
          <p:cNvSpPr txBox="1"/>
          <p:nvPr/>
        </p:nvSpPr>
        <p:spPr>
          <a:xfrm>
            <a:off x="280088" y="1200249"/>
            <a:ext cx="8580810" cy="445750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Like opening a fridge and realizing there’s enough to make a surprise dish—you just didn’t know it until you looked deeper.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🇦🇺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 (Australia)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Woolworths using customer purchase data to adjust weekly discounts.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ATO using patterns to flag unusual refund claims.</a:t>
            </a:r>
          </a:p>
        </p:txBody>
      </p:sp>
    </p:spTree>
    <p:extLst>
      <p:ext uri="{BB962C8B-B14F-4D97-AF65-F5344CB8AC3E}">
        <p14:creationId xmlns:p14="http://schemas.microsoft.com/office/powerpoint/2010/main" val="17362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45762-C5D4-C007-F9F7-383323BC6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B4EF146F-1AF6-90FF-C31D-420877A4EF8E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Building Analytic Capabilities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3BEBE37-E008-6F83-29C4-4A1F67033893}"/>
              </a:ext>
            </a:extLst>
          </p:cNvPr>
          <p:cNvSpPr txBox="1"/>
          <p:nvPr/>
        </p:nvSpPr>
        <p:spPr>
          <a:xfrm>
            <a:off x="280088" y="1523414"/>
            <a:ext cx="8580810" cy="38111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Analytic capability = turning data into smart actions.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Manage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Store and organize it well (e.g., using SQL databases)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Make sense of 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 tools like Power BI, Tableau, Python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 on 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Apply findings to change business strategy</a:t>
            </a:r>
          </a:p>
        </p:txBody>
      </p:sp>
    </p:spTree>
    <p:extLst>
      <p:ext uri="{BB962C8B-B14F-4D97-AF65-F5344CB8AC3E}">
        <p14:creationId xmlns:p14="http://schemas.microsoft.com/office/powerpoint/2010/main" val="78891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3DC4E-9624-5899-ACCA-EE2C669D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6FC2EC8C-B624-F52F-0025-2C432A0276E9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Building Analytic Capabilities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241FCEC-22C1-2A45-B130-515DDACB514B}"/>
              </a:ext>
            </a:extLst>
          </p:cNvPr>
          <p:cNvSpPr txBox="1"/>
          <p:nvPr/>
        </p:nvSpPr>
        <p:spPr>
          <a:xfrm>
            <a:off x="280088" y="1523414"/>
            <a:ext cx="8580810" cy="51038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Like having a GPS in your car—it’s not just about the map, but reading it correctly and deciding when to change routes.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🇦🇺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2231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NAB uses big data analytics to detect fraud in real time.</a:t>
            </a:r>
          </a:p>
          <a:p>
            <a:pPr marL="722313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Westfield optimizes mall layouts based on shopper movement data.</a:t>
            </a:r>
          </a:p>
        </p:txBody>
      </p:sp>
    </p:spTree>
    <p:extLst>
      <p:ext uri="{BB962C8B-B14F-4D97-AF65-F5344CB8AC3E}">
        <p14:creationId xmlns:p14="http://schemas.microsoft.com/office/powerpoint/2010/main" val="34157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12D6A-B5B5-410D-FC64-76DDD70F0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FB61178-B592-1A3B-1408-7EA2EBB2E627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Comparison Table (Combined Concept)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8C32F-FA1E-0A7F-832C-7276E366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74639"/>
              </p:ext>
            </p:extLst>
          </p:nvPr>
        </p:nvGraphicFramePr>
        <p:xfrm>
          <a:off x="76200" y="1447800"/>
          <a:ext cx="8991600" cy="52470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6386788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20879504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82666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Feature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Discovery of Knowledge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Analytic Capability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7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Asking new/hidden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Acting on known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633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Tools Involved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Data mining, pattern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BI dashboards,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18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Example in 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MyGov user behavior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Commonwealth Bank personalisation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06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Analogy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Fridge surprise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GPS for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938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282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800F-918E-CA4C-DCD7-052101972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6B1FB822-5DBD-22A3-8724-16C9A8BB2F9A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Student Engagement Activities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3CEF8-8FED-3C63-8327-241F8F53CD59}"/>
              </a:ext>
            </a:extLst>
          </p:cNvPr>
          <p:cNvSpPr txBox="1"/>
          <p:nvPr/>
        </p:nvSpPr>
        <p:spPr>
          <a:xfrm>
            <a:off x="-402" y="1219200"/>
            <a:ext cx="914179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Discovery of New Knowledge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Discussion</a:t>
            </a:r>
            <a:r>
              <a:rPr lang="en-US" sz="2800" dirty="0"/>
              <a:t>: "What’s an example where a business might have answers but not know the question yet?"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Sample Answer</a:t>
            </a:r>
            <a:r>
              <a:rPr lang="en-US" sz="2800" dirty="0"/>
              <a:t>: A gym chain might have swipe-in data but never thought to ask who’s most likely to quit.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Hands-on</a:t>
            </a:r>
            <a:r>
              <a:rPr lang="en-US" sz="2800" dirty="0"/>
              <a:t>: Given a dataset (e.g., student attendance), students generate 3 meaningful questions they </a:t>
            </a:r>
            <a:r>
              <a:rPr lang="en-US" sz="2800" i="1" dirty="0"/>
              <a:t>didn't</a:t>
            </a:r>
            <a:r>
              <a:rPr lang="en-US" sz="2800" dirty="0"/>
              <a:t> initially consider.</a:t>
            </a:r>
          </a:p>
        </p:txBody>
      </p:sp>
    </p:spTree>
    <p:extLst>
      <p:ext uri="{BB962C8B-B14F-4D97-AF65-F5344CB8AC3E}">
        <p14:creationId xmlns:p14="http://schemas.microsoft.com/office/powerpoint/2010/main" val="96479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B3712-9CFB-E8D0-AA18-68F3E698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3DAE8042-BC2E-F1C3-E6A2-0C1E6400A890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Student Engagement Activities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C85D6-880A-3ABC-8EC4-BDEA7054C24D}"/>
              </a:ext>
            </a:extLst>
          </p:cNvPr>
          <p:cNvSpPr txBox="1"/>
          <p:nvPr/>
        </p:nvSpPr>
        <p:spPr>
          <a:xfrm>
            <a:off x="2210" y="1800413"/>
            <a:ext cx="914179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Problem-solving</a:t>
            </a:r>
            <a:r>
              <a:rPr lang="en-US" sz="2800" dirty="0"/>
              <a:t>: “A marketing team has campaign click data—what questions should they ask that aren’t obvious?”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Role-play Debate</a:t>
            </a:r>
            <a:r>
              <a:rPr lang="en-US" sz="2800" dirty="0"/>
              <a:t>: "Should businesses only focus on known problems or explore unexpected patterns?"</a:t>
            </a:r>
          </a:p>
        </p:txBody>
      </p:sp>
    </p:spTree>
    <p:extLst>
      <p:ext uri="{BB962C8B-B14F-4D97-AF65-F5344CB8AC3E}">
        <p14:creationId xmlns:p14="http://schemas.microsoft.com/office/powerpoint/2010/main" val="375917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6C5C8-EF84-1E03-2B7F-D59ABC27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E329C552-47EA-0F96-4DE2-0D5A0E3E3FA4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Building Analytic Capabilities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BD625-FAA4-EF14-4D3E-DF2CC34725E5}"/>
              </a:ext>
            </a:extLst>
          </p:cNvPr>
          <p:cNvSpPr txBox="1"/>
          <p:nvPr/>
        </p:nvSpPr>
        <p:spPr>
          <a:xfrm>
            <a:off x="-402" y="1800413"/>
            <a:ext cx="914179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“What makes a company good at using data?”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 Answer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Having people and systems that can turn reports into action, not just collect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Hands-on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Students use mock data in Excel/Power BI to generate insights and present decisions.</a:t>
            </a:r>
          </a:p>
        </p:txBody>
      </p:sp>
    </p:spTree>
    <p:extLst>
      <p:ext uri="{BB962C8B-B14F-4D97-AF65-F5344CB8AC3E}">
        <p14:creationId xmlns:p14="http://schemas.microsoft.com/office/powerpoint/2010/main" val="157404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4482-2A0A-7DC8-0798-DFA814BC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8D0A-35A2-2968-0DFE-70554E2B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Innovation – A Step-by-Step Journey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80C992-2D99-41A3-E02A-71F430FE993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DE6A0-A968-146D-E5D3-5770FC5575B3}"/>
              </a:ext>
            </a:extLst>
          </p:cNvPr>
          <p:cNvSpPr txBox="1">
            <a:spLocks/>
          </p:cNvSpPr>
          <p:nvPr/>
        </p:nvSpPr>
        <p:spPr>
          <a:xfrm>
            <a:off x="452487" y="1706096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Checking if the tech fits business goals (e.g., AI for traffic flow in Sydney).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Keep or drop the idea.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Start using it (e.g., Coles using smart checkout).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Assimilation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Making it a part of daily work.</a:t>
            </a:r>
          </a:p>
        </p:txBody>
      </p:sp>
    </p:spTree>
    <p:extLst>
      <p:ext uri="{BB962C8B-B14F-4D97-AF65-F5344CB8AC3E}">
        <p14:creationId xmlns:p14="http://schemas.microsoft.com/office/powerpoint/2010/main" val="281749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D75B9-C5B7-3912-23BE-A327671E8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CA7DB633-A542-DEBC-2C82-0365F972D0F2}"/>
              </a:ext>
            </a:extLst>
          </p:cNvPr>
          <p:cNvSpPr txBox="1"/>
          <p:nvPr/>
        </p:nvSpPr>
        <p:spPr>
          <a:xfrm>
            <a:off x="-402" y="428672"/>
            <a:ext cx="914179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4400" dirty="0"/>
              <a:t>Building Analytic Capabilities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1DD6-3B10-790F-63B0-3E7C7A0696ED}"/>
              </a:ext>
            </a:extLst>
          </p:cNvPr>
          <p:cNvSpPr txBox="1"/>
          <p:nvPr/>
        </p:nvSpPr>
        <p:spPr>
          <a:xfrm>
            <a:off x="-402" y="1800413"/>
            <a:ext cx="914179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Problem-solving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“You’re a supermarket manager. You have loyalty card data—how do you improve customer retention?”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Role-play Debate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“You’re a startup—should you invest in analytics tools early, or wait until you grow?”</a:t>
            </a:r>
          </a:p>
        </p:txBody>
      </p:sp>
    </p:spTree>
    <p:extLst>
      <p:ext uri="{BB962C8B-B14F-4D97-AF65-F5344CB8AC3E}">
        <p14:creationId xmlns:p14="http://schemas.microsoft.com/office/powerpoint/2010/main" val="3814483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49F6-6453-5279-C4DE-C29BA5B5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Providing innovation for business growth.</a:t>
            </a:r>
          </a:p>
          <a:p>
            <a:r>
              <a:rPr lang="en-US" dirty="0">
                <a:ea typeface="Calibri"/>
                <a:cs typeface="Calibri"/>
              </a:rPr>
              <a:t>Management plays an important roles encouraging innovation.</a:t>
            </a:r>
          </a:p>
          <a:p>
            <a:r>
              <a:rPr lang="en-US" dirty="0">
                <a:ea typeface="Calibri"/>
                <a:cs typeface="Calibri"/>
              </a:rPr>
              <a:t>Technology awareness.</a:t>
            </a:r>
          </a:p>
          <a:p>
            <a:r>
              <a:rPr lang="en-US" dirty="0">
                <a:ea typeface="Calibri"/>
                <a:cs typeface="Calibri"/>
              </a:rPr>
              <a:t>Knowledge discovery.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720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4568-FFD5-969B-B6BF-6317E94C8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4D5FF1-E571-D189-C77F-59924BB3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67" t="23333" r="18333" b="10001"/>
          <a:stretch/>
        </p:blipFill>
        <p:spPr>
          <a:xfrm>
            <a:off x="1066800" y="1016000"/>
            <a:ext cx="7010400" cy="584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D79A9-EF10-1374-ABEF-06CD1977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Tutorial Week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36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750643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T. Gerth and J. Peppard, ‘How newly appointed chief information officers (CIOs) take charge’, MIS Quarterly Executive, 13, 3, 2014, 159–173; and J. Peppard, ‘Unlocking the performance of the chief information officer (CIO), California Management Review, 52, 4, 2010, 73–99.</a:t>
            </a:r>
          </a:p>
          <a:p>
            <a:r>
              <a:rPr lang="en-US" sz="2400" dirty="0">
                <a:ea typeface="Calibri"/>
                <a:cs typeface="Calibri"/>
              </a:rPr>
              <a:t>H.W. Chesbrough, Open Innovation: The New Imperative for Creating and Profiting from Technology, Boston: Harvard Business Press, 2003; and P.M. Di Gangi, M.M. Wasko and R.E. Hooker, ‘Getting ideas to work for you: learning from Dell how to succeed with online user innovation communities’, MIS Quarterly Executive, 9, 4, 2010, 213–228.</a:t>
            </a:r>
          </a:p>
          <a:p>
            <a:r>
              <a:rPr lang="en-US" sz="2400" dirty="0">
                <a:ea typeface="Calibri"/>
                <a:cs typeface="Calibri"/>
              </a:rPr>
              <a:t>G. Loveman, ‘Diamonds in the data mine’, Harvard Business Review, May, 2003, 109–113.</a:t>
            </a:r>
          </a:p>
          <a:p>
            <a:endParaRPr lang="en-US" sz="24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34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4EFC-82CD-AB2C-D996-A3C078D55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B639-A674-026B-A5CA-6BB14DA3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Innovation – A Step-by-Step Journey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06233A-9A9C-AEB1-3DB9-D92CD7C6D731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3FB30-D0B9-843F-9BC0-3C08AB7AC591}"/>
              </a:ext>
            </a:extLst>
          </p:cNvPr>
          <p:cNvSpPr txBox="1">
            <a:spLocks/>
          </p:cNvSpPr>
          <p:nvPr/>
        </p:nvSpPr>
        <p:spPr>
          <a:xfrm>
            <a:off x="447774" y="2539111"/>
            <a:ext cx="8229600" cy="2103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Like building a house—you don’t just start hammering. You plan, select materials, build, and move in.</a:t>
            </a:r>
          </a:p>
        </p:txBody>
      </p:sp>
    </p:spTree>
    <p:extLst>
      <p:ext uri="{BB962C8B-B14F-4D97-AF65-F5344CB8AC3E}">
        <p14:creationId xmlns:p14="http://schemas.microsoft.com/office/powerpoint/2010/main" val="357308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D586D-9960-F71B-1193-3BE4D0FC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83-E140-9181-CA8E-7C3CF4A2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 vs Closed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07E652-1242-551A-0D68-6CB80C9AB68B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9651A8-5C48-FDF0-43D5-1294C99CFED4}"/>
              </a:ext>
            </a:extLst>
          </p:cNvPr>
          <p:cNvSpPr txBox="1">
            <a:spLocks/>
          </p:cNvSpPr>
          <p:nvPr/>
        </p:nvSpPr>
        <p:spPr>
          <a:xfrm>
            <a:off x="447774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Closed Innovation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Innovation done internally (e.g., CSIRO tech development).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 Innovation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Involve others outside your company (e.g., Atlassian's hackathons, or NSW Gov’s open data for app developers).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Closed innovation is cooking alone. Open innovation is a potluck—everyone brings ideas.</a:t>
            </a:r>
          </a:p>
        </p:txBody>
      </p:sp>
    </p:spTree>
    <p:extLst>
      <p:ext uri="{BB962C8B-B14F-4D97-AF65-F5344CB8AC3E}">
        <p14:creationId xmlns:p14="http://schemas.microsoft.com/office/powerpoint/2010/main" val="5569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1A99-490E-9ED1-1D5E-22F8B74D5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D503-47BE-E420-9D80-45E1537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 vs Closed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B0B937-19A6-BC29-2FAB-70417F9D5AC3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D8DBC0-EB18-AB01-4F21-CE480A76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93901"/>
              </p:ext>
            </p:extLst>
          </p:nvPr>
        </p:nvGraphicFramePr>
        <p:xfrm>
          <a:off x="461913" y="1905000"/>
          <a:ext cx="8229600" cy="38709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715501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33643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39800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Feature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Closed Innovation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Open Innovation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05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Who innovates?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Internal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Internal + external 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2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36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Controlled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Shared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63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Example in 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CSIRO lab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GovHack</a:t>
                      </a:r>
                      <a:r>
                        <a:rPr lang="en-US" sz="2800" dirty="0"/>
                        <a:t> competition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13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7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CDB0-6999-44EA-73EA-CE5AF9F53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1761-4BA0-24DF-6E11-2233392A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Pull vs Push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FE7657-BB9C-EB9F-9AB2-E4556C5EC9A0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3094EB-FB6C-0F30-9E4A-0FC20A0A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13" y="2123578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Innovation pulled from internal needs/customers (e.g., Woolworths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Scan&amp;Go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due to customer feedback).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Innovation pushed from outside (e.g., Tesla pushing EV tech, now used by QLD gov).</a:t>
            </a:r>
          </a:p>
        </p:txBody>
      </p:sp>
    </p:spTree>
    <p:extLst>
      <p:ext uri="{BB962C8B-B14F-4D97-AF65-F5344CB8AC3E}">
        <p14:creationId xmlns:p14="http://schemas.microsoft.com/office/powerpoint/2010/main" val="250039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DD9F0-1828-D15E-12F4-45424AF8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7219-A154-9335-2CB7-087AB0D5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Pull vs Push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ABC7E3-F872-F013-CE2A-3479E684BD18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D32A85-F978-D043-9AA5-839C36EF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13" y="2446744"/>
            <a:ext cx="9144000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Analogy</a:t>
            </a:r>
            <a:r>
              <a:rPr lang="en-US" sz="2800" dirty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Pull: You ask for a new laptop.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Push: Someone gives you a new laptop before you ask.</a:t>
            </a:r>
          </a:p>
        </p:txBody>
      </p:sp>
    </p:spTree>
    <p:extLst>
      <p:ext uri="{BB962C8B-B14F-4D97-AF65-F5344CB8AC3E}">
        <p14:creationId xmlns:p14="http://schemas.microsoft.com/office/powerpoint/2010/main" val="121940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5854</TotalTime>
  <Words>2031</Words>
  <Application>Microsoft Office PowerPoint</Application>
  <PresentationFormat>On-screen Show (4:3)</PresentationFormat>
  <Paragraphs>204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STXingkai</vt:lpstr>
      <vt:lpstr>Arial</vt:lpstr>
      <vt:lpstr>Calibri</vt:lpstr>
      <vt:lpstr>Office Theme</vt:lpstr>
      <vt:lpstr> ICT504 IT Strategy &amp; Leadership  Week 5  Innovation  Lecturer: Dr. Farshid Keivanian</vt:lpstr>
      <vt:lpstr>Lecture Outline</vt:lpstr>
      <vt:lpstr>Digital Innovation – A Step-by-Step Journey</vt:lpstr>
      <vt:lpstr>Digital Innovation – A Step-by-Step Journey</vt:lpstr>
      <vt:lpstr>Digital Innovation – A Step-by-Step Journey</vt:lpstr>
      <vt:lpstr>Open vs Closed Innovation</vt:lpstr>
      <vt:lpstr>Open vs Closed Innovation</vt:lpstr>
      <vt:lpstr>Pull vs Push Innovation</vt:lpstr>
      <vt:lpstr>Pull vs Push Innovation</vt:lpstr>
      <vt:lpstr>Disruptive Innovation</vt:lpstr>
      <vt:lpstr>Activities &amp; Questions</vt:lpstr>
      <vt:lpstr>Activities &amp; Questions</vt:lpstr>
      <vt:lpstr>Open vs Closed Innovation</vt:lpstr>
      <vt:lpstr>Open vs Closed Innovation</vt:lpstr>
      <vt:lpstr>Pull vs Push Innovation</vt:lpstr>
      <vt:lpstr>Pull vs Push Innovation</vt:lpstr>
      <vt:lpstr>Disruptive Innovation</vt:lpstr>
      <vt:lpstr>Disruptive Innovation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Tutorial Week 5 </vt:lpstr>
      <vt:lpstr>PowerPoint Presentation</vt:lpstr>
      <vt:lpstr>Articles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2216</cp:revision>
  <dcterms:created xsi:type="dcterms:W3CDTF">2013-11-24T06:45:02Z</dcterms:created>
  <dcterms:modified xsi:type="dcterms:W3CDTF">2025-04-23T20:56:43Z</dcterms:modified>
</cp:coreProperties>
</file>