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590" r:id="rId3"/>
    <p:sldId id="593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02" r:id="rId16"/>
    <p:sldId id="627" r:id="rId17"/>
    <p:sldId id="603" r:id="rId18"/>
    <p:sldId id="628" r:id="rId19"/>
    <p:sldId id="635" r:id="rId20"/>
    <p:sldId id="636" r:id="rId21"/>
    <p:sldId id="637" r:id="rId22"/>
    <p:sldId id="640" r:id="rId23"/>
    <p:sldId id="605" r:id="rId24"/>
    <p:sldId id="629" r:id="rId25"/>
    <p:sldId id="630" r:id="rId26"/>
    <p:sldId id="631" r:id="rId27"/>
    <p:sldId id="632" r:id="rId28"/>
    <p:sldId id="633" r:id="rId29"/>
    <p:sldId id="638" r:id="rId30"/>
    <p:sldId id="639" r:id="rId31"/>
    <p:sldId id="606" r:id="rId32"/>
    <p:sldId id="641" r:id="rId33"/>
    <p:sldId id="642" r:id="rId34"/>
    <p:sldId id="643" r:id="rId35"/>
    <p:sldId id="644" r:id="rId36"/>
    <p:sldId id="645" r:id="rId37"/>
    <p:sldId id="647" r:id="rId38"/>
    <p:sldId id="648" r:id="rId39"/>
    <p:sldId id="649" r:id="rId40"/>
    <p:sldId id="646" r:id="rId41"/>
    <p:sldId id="607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08" r:id="rId50"/>
    <p:sldId id="657" r:id="rId51"/>
    <p:sldId id="658" r:id="rId52"/>
    <p:sldId id="659" r:id="rId53"/>
    <p:sldId id="660" r:id="rId54"/>
    <p:sldId id="661" r:id="rId55"/>
    <p:sldId id="662" r:id="rId56"/>
    <p:sldId id="663" r:id="rId57"/>
    <p:sldId id="664" r:id="rId58"/>
    <p:sldId id="665" r:id="rId59"/>
    <p:sldId id="666" r:id="rId60"/>
    <p:sldId id="609" r:id="rId61"/>
    <p:sldId id="667" r:id="rId62"/>
    <p:sldId id="668" r:id="rId63"/>
    <p:sldId id="669" r:id="rId64"/>
    <p:sldId id="670" r:id="rId65"/>
    <p:sldId id="671" r:id="rId66"/>
    <p:sldId id="672" r:id="rId67"/>
    <p:sldId id="673" r:id="rId68"/>
    <p:sldId id="674" r:id="rId69"/>
    <p:sldId id="334" r:id="rId70"/>
    <p:sldId id="335" r:id="rId71"/>
    <p:sldId id="67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5" y="4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AFE9-3B41-8CAE-2D9B-0199EB1E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4EE9-7131-EF3B-66FD-59D98869A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C3CE-E55C-315B-DD1B-633165D3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CE4A-2C7F-D211-A809-5499763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EF46-EDD1-85B6-7EF1-BDD3CA5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613E-F4BB-CC1F-DCFE-66D4AAE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BB2165-8AC2-4609-B8F0-6A6FDBB2566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8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B68E2D-11BC-7536-E7A5-9CA8C86C6DAE}"/>
              </a:ext>
            </a:extLst>
          </p:cNvPr>
          <p:cNvSpPr>
            <a:spLocks noGrp="1"/>
          </p:cNvSpPr>
          <p:nvPr/>
        </p:nvSpPr>
        <p:spPr>
          <a:xfrm>
            <a:off x="533400" y="1752600"/>
            <a:ext cx="80772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2 </a:t>
            </a:r>
          </a:p>
          <a:p>
            <a:r>
              <a:rPr lang="en-US" sz="4200" dirty="0">
                <a:solidFill>
                  <a:srgbClr val="000000"/>
                </a:solidFill>
              </a:rPr>
              <a:t>ICT Strategy Implications </a:t>
            </a:r>
            <a:endParaRPr lang="en-US" sz="4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2EA5D-0038-B450-33D0-C52CDFCF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993-44BA-F875-3A9E-8A546AA8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Research Discussion Questions (All Concepts)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7B3C52-1BE2-E3C5-3EA5-87EC80F5D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3578"/>
            <a:ext cx="88392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/>
              <a:t>Compare ATO's ICT strategy to a small private clinic. Where do they differ?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ATO has high infusion + diffusion; clinic likely low on both.</a:t>
            </a:r>
          </a:p>
        </p:txBody>
      </p:sp>
    </p:spTree>
    <p:extLst>
      <p:ext uri="{BB962C8B-B14F-4D97-AF65-F5344CB8AC3E}">
        <p14:creationId xmlns:p14="http://schemas.microsoft.com/office/powerpoint/2010/main" val="30142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C1C6B-EAB9-238F-0A35-DEB61D690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B6DE7F-9DC1-8051-D68F-3DBF7896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87196"/>
            <a:ext cx="88392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Infusion Mapping</a:t>
            </a:r>
            <a:r>
              <a:rPr lang="en-US" altLang="en-US" sz="2800" dirty="0">
                <a:latin typeface="+mj-lt"/>
              </a:rPr>
              <a:t>: Map ICT systems used in your university by department.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ICT Gap Audit</a:t>
            </a:r>
            <a:r>
              <a:rPr lang="en-US" altLang="en-US" sz="2800" dirty="0">
                <a:latin typeface="+mj-lt"/>
              </a:rPr>
              <a:t>: Identify a business and list areas with poor alignment.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Strategy Reflection</a:t>
            </a:r>
            <a:r>
              <a:rPr lang="en-US" altLang="en-US" sz="2800" dirty="0">
                <a:latin typeface="+mj-lt"/>
              </a:rPr>
              <a:t>: Write how ICT affects decisions in a part-time job.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Digital Strategy Check</a:t>
            </a:r>
            <a:r>
              <a:rPr lang="en-US" altLang="en-US" sz="2800" dirty="0">
                <a:latin typeface="+mj-lt"/>
              </a:rPr>
              <a:t>: Assess your </a:t>
            </a:r>
            <a:r>
              <a:rPr lang="en-US" altLang="en-US" sz="2800" dirty="0" err="1">
                <a:latin typeface="+mj-lt"/>
              </a:rPr>
              <a:t>uni's</a:t>
            </a:r>
            <a:r>
              <a:rPr lang="en-US" altLang="en-US" sz="2800" dirty="0">
                <a:latin typeface="+mj-lt"/>
              </a:rPr>
              <a:t> digital strategy using a checklist.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21D5FB-DBB9-147A-3FDA-8B677C87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92ECA3-F478-FFBA-2940-C256877F6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4FA718-2621-54B9-B9D7-76A31743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Hands-On Activities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AC5E03D-BD0A-B374-086A-8587B2A3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2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2F213-00C3-8338-E5DB-FB87048B0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19FE2C-CE51-5E60-C5BC-65C65D84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17638"/>
            <a:ext cx="88392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Create a spreadsheet showing how ICT spending aligns with business goals across departments (Columns: Dept, ICT Used, Cost, Business Outcome).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9CACEB-09CE-97B1-41FA-977ADA96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B883E7-455A-D362-4FDA-59220490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87E5BF-31D1-EF67-EC39-24788808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Problem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DA024E-2EEC-56C1-3CB7-496F9341B75E}"/>
                  </a:ext>
                </a:extLst>
              </p:cNvPr>
              <p:cNvSpPr txBox="1"/>
              <p:nvPr/>
            </p:nvSpPr>
            <p:spPr>
              <a:xfrm>
                <a:off x="140524" y="3803493"/>
                <a:ext cx="8851075" cy="2080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Calculate ROI of ICT investment: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𝑅𝑂𝐼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𝐼𝑛𝑣𝑒𝑠𝑡𝑚𝑒𝑛𝑡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𝐼𝑛𝑣𝑒𝑠𝑡𝑚𝑒𝑛𝑡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𝐼𝑛𝑣𝑒𝑠𝑡𝑚𝑒𝑛𝑡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DA024E-2EEC-56C1-3CB7-496F9341B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4" y="3803493"/>
                <a:ext cx="8851075" cy="2080698"/>
              </a:xfrm>
              <a:prstGeom prst="rect">
                <a:avLst/>
              </a:prstGeo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2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17E6-FAAA-1658-C28D-6148FBE9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6984B94-753A-3951-C048-D42863071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63968"/>
            <a:ext cx="8839200" cy="6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F48299-0BFA-715C-9CF9-16F6E85C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35BBEF-0A49-2CB5-915A-607FE24D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F9BC9F-AC1A-388D-591C-FD3452E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Problem Solving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CAEFA-0CC3-A296-289B-4492E2D92124}"/>
              </a:ext>
            </a:extLst>
          </p:cNvPr>
          <p:cNvSpPr txBox="1"/>
          <p:nvPr/>
        </p:nvSpPr>
        <p:spPr>
          <a:xfrm>
            <a:off x="140525" y="2977853"/>
            <a:ext cx="8851075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An ICT upgrade costs $25,000 and saves $10,000 yearly over 4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FC34B-6ADB-6D7F-49A2-25253C5E94D8}"/>
                  </a:ext>
                </a:extLst>
              </p:cNvPr>
              <p:cNvSpPr txBox="1"/>
              <p:nvPr/>
            </p:nvSpPr>
            <p:spPr>
              <a:xfrm>
                <a:off x="140524" y="4560058"/>
                <a:ext cx="8851076" cy="1391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𝑅𝑂𝐼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(10,000∗4)−25,000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25,000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=0.6=60%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FC34B-6ADB-6D7F-49A2-25253C5E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4" y="4560058"/>
                <a:ext cx="8851076" cy="1391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5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125C6-62CC-F0E5-FAAF-B89912FB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3D5EE6D-35CD-03C6-5465-26729940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87196"/>
            <a:ext cx="88392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Debate</a:t>
            </a:r>
            <a:r>
              <a:rPr lang="en-US" sz="2800" dirty="0"/>
              <a:t>: "High diffusion without infusion is worse than high infusion without diffusion."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Yes side</a:t>
            </a:r>
            <a:r>
              <a:rPr lang="en-US" sz="2800" dirty="0"/>
              <a:t>: Leads to chaos, no </a:t>
            </a:r>
            <a:r>
              <a:rPr lang="en-US" sz="2800" dirty="0" err="1"/>
              <a:t>standardisation</a:t>
            </a:r>
            <a:r>
              <a:rPr lang="en-US" sz="2800" dirty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No side</a:t>
            </a:r>
            <a:r>
              <a:rPr lang="en-US" sz="2800" dirty="0"/>
              <a:t>: Over-reliance on central systems is more dangerous.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Role Play</a:t>
            </a:r>
            <a:r>
              <a:rPr lang="en-US" sz="2800" dirty="0"/>
              <a:t>: Act as CIO, CEO, and HR Head debating where to invest in ICT (e.g., digital customer service vs. back-end automation).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B600EE-0DB0-7FDA-BF2E-013B24DE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EE6915-BB0D-E715-85DF-51F6070E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263A06-756D-17AB-4A5A-196EA24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Role-Playing / Debate Question</a:t>
            </a:r>
          </a:p>
        </p:txBody>
      </p:sp>
    </p:spTree>
    <p:extLst>
      <p:ext uri="{BB962C8B-B14F-4D97-AF65-F5344CB8AC3E}">
        <p14:creationId xmlns:p14="http://schemas.microsoft.com/office/powerpoint/2010/main" val="18691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Digital Strategy </a:t>
            </a:r>
            <a:endParaRPr lang="en-US" altLang="en-US" b="1" dirty="0">
              <a:ea typeface="Calibri"/>
              <a:cs typeface="Calibri"/>
            </a:endParaRP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3470"/>
            <a:ext cx="9144000" cy="5562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/>
              <a:t>Key Components</a:t>
            </a:r>
            <a:r>
              <a:rPr lang="en-US" sz="25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500" b="1" dirty="0"/>
              <a:t>Technology Scope</a:t>
            </a:r>
            <a:r>
              <a:rPr lang="en-US" sz="2500" dirty="0"/>
              <a:t>: What IT tools and applications are needed?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Systematic Competence</a:t>
            </a:r>
            <a:r>
              <a:rPr lang="en-US" sz="2500" dirty="0"/>
              <a:t>: How well the org accesses and uses IT services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IT Governance</a:t>
            </a:r>
            <a:r>
              <a:rPr lang="en-US" sz="2500" dirty="0"/>
              <a:t>: Rules for who controls ICT decisions, resources, and risk</a:t>
            </a:r>
          </a:p>
          <a:p>
            <a:pPr>
              <a:lnSpc>
                <a:spcPct val="150000"/>
              </a:lnSpc>
            </a:pPr>
            <a:r>
              <a:rPr lang="en-US" sz="2500" b="1" dirty="0"/>
              <a:t>Example</a:t>
            </a:r>
            <a:r>
              <a:rPr lang="en-US" sz="2500" dirty="0"/>
              <a:t>: Monash University choosing Microsoft Teams for collaboration across departments, with clear access control policies.</a:t>
            </a:r>
          </a:p>
        </p:txBody>
      </p:sp>
    </p:spTree>
    <p:extLst>
      <p:ext uri="{BB962C8B-B14F-4D97-AF65-F5344CB8AC3E}">
        <p14:creationId xmlns:p14="http://schemas.microsoft.com/office/powerpoint/2010/main" val="15524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E2C7-288E-5EF5-7D15-D5A65C1E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73AC2E7A-C267-4BD1-9DF0-EE2F2D0D7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IT Infrastructure Strategy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A25D57-202D-58A2-CF98-D769FF34C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3470"/>
            <a:ext cx="9144000" cy="46739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Core Elements</a:t>
            </a:r>
            <a:r>
              <a:rPr lang="en-US" sz="2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 Defining priorities and tech standards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Processes</a:t>
            </a:r>
            <a:r>
              <a:rPr lang="en-US" dirty="0"/>
              <a:t>: Daily operations supported by 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Skills</a:t>
            </a:r>
            <a:r>
              <a:rPr lang="en-US" dirty="0"/>
              <a:t>: Training and managing IT talent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Example</a:t>
            </a:r>
            <a:r>
              <a:rPr lang="en-US" sz="2800" dirty="0"/>
              <a:t>: Telstra’s cloud-first policy aligned with infrastructure upgrade and retraining IT support teams.</a:t>
            </a:r>
          </a:p>
        </p:txBody>
      </p:sp>
    </p:spTree>
    <p:extLst>
      <p:ext uri="{BB962C8B-B14F-4D97-AF65-F5344CB8AC3E}">
        <p14:creationId xmlns:p14="http://schemas.microsoft.com/office/powerpoint/2010/main" val="185623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ICT Strategy for the 21st Century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8674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Modern Realities</a:t>
            </a:r>
            <a:r>
              <a:rPr lang="en-US" sz="2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 is always changing – we must adapt fast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for flexible leadership and ICT policies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Organisations</a:t>
            </a:r>
            <a:r>
              <a:rPr lang="en-US" dirty="0"/>
              <a:t> must stay alert to opportunities/threats (like meerkats!)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Regular internal + external evaluation (SWOT)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Reusable IT, upskilled people, revised processes = sustainable digital success</a:t>
            </a:r>
          </a:p>
        </p:txBody>
      </p:sp>
    </p:spTree>
    <p:extLst>
      <p:ext uri="{BB962C8B-B14F-4D97-AF65-F5344CB8AC3E}">
        <p14:creationId xmlns:p14="http://schemas.microsoft.com/office/powerpoint/2010/main" val="124727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0AA77-E16F-FED5-846C-6E52C402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7EB303B-4D36-B562-18C4-D9C5EF5A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ICT Strategy for the 21st Century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E3F15F-8788-8198-2A8C-750B195C1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628900"/>
            <a:ext cx="8763000" cy="1409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</a:t>
            </a:r>
            <a:r>
              <a:rPr lang="en-US" sz="2800" dirty="0">
                <a:latin typeface="+mj-lt"/>
              </a:rPr>
              <a:t>: Qantas using AI + predictive maintenance while constantly reviewing digital KPIs.</a:t>
            </a:r>
          </a:p>
        </p:txBody>
      </p:sp>
    </p:spTree>
    <p:extLst>
      <p:ext uri="{BB962C8B-B14F-4D97-AF65-F5344CB8AC3E}">
        <p14:creationId xmlns:p14="http://schemas.microsoft.com/office/powerpoint/2010/main" val="22333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52EC-0724-F978-5C4E-A924282F4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7916F69E-AE22-13BE-D212-CBDD905C2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510142-57ED-0F56-BE9A-5624A45A6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114550"/>
            <a:ext cx="8763000" cy="26289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 ATO's ICT strategy to a small private clinic. Where do they differ?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ATO has high infusion + diffusion; clinic likely low on both.</a:t>
            </a:r>
          </a:p>
        </p:txBody>
      </p:sp>
    </p:spTree>
    <p:extLst>
      <p:ext uri="{BB962C8B-B14F-4D97-AF65-F5344CB8AC3E}">
        <p14:creationId xmlns:p14="http://schemas.microsoft.com/office/powerpoint/2010/main" val="36300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4058-4656-3FA3-3CF4-67167D7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2038-C0E5-A5B9-EF82-FCEE1CE9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Calibri"/>
                <a:cs typeface="Calibri"/>
              </a:rPr>
              <a:t>Early view of ICT Strategy. </a:t>
            </a:r>
          </a:p>
          <a:p>
            <a:r>
              <a:rPr lang="en-US" sz="2400" dirty="0">
                <a:ea typeface="Calibri"/>
                <a:cs typeface="Calibri"/>
              </a:rPr>
              <a:t>Strategic alignment.</a:t>
            </a:r>
          </a:p>
          <a:p>
            <a:r>
              <a:rPr lang="en-US" sz="2400" dirty="0">
                <a:ea typeface="Calibri"/>
                <a:cs typeface="Calibri"/>
              </a:rPr>
              <a:t>Business strategy.</a:t>
            </a:r>
          </a:p>
          <a:p>
            <a:r>
              <a:rPr lang="en-US" sz="2400" dirty="0">
                <a:ea typeface="Calibri"/>
                <a:cs typeface="Calibri"/>
              </a:rPr>
              <a:t>Org infrastructure strategy.</a:t>
            </a:r>
          </a:p>
          <a:p>
            <a:r>
              <a:rPr lang="en-US" sz="2400" dirty="0">
                <a:ea typeface="Calibri"/>
                <a:cs typeface="Calibri"/>
              </a:rPr>
              <a:t>Digital strategy.</a:t>
            </a:r>
          </a:p>
          <a:p>
            <a:r>
              <a:rPr lang="en-US" sz="2400" dirty="0">
                <a:ea typeface="Calibri"/>
                <a:cs typeface="Calibri"/>
              </a:rPr>
              <a:t>IT infrastructure strategy. </a:t>
            </a:r>
          </a:p>
          <a:p>
            <a:r>
              <a:rPr lang="en-US" sz="2400" dirty="0">
                <a:ea typeface="Calibri"/>
                <a:cs typeface="Calibri"/>
              </a:rPr>
              <a:t>Business model.</a:t>
            </a:r>
          </a:p>
          <a:p>
            <a:r>
              <a:rPr lang="en-US" sz="2400" dirty="0">
                <a:ea typeface="Calibri"/>
                <a:cs typeface="Calibri"/>
              </a:rPr>
              <a:t>Strategy implementation. </a:t>
            </a: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2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9F744-2ECE-1C73-EB53-A31298E5D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229AE494-EC48-E5C0-7016-E906BF727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EE5104E-D0C7-0C4F-6621-9428D28F1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114550"/>
            <a:ext cx="876300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How would you assess the ICT architecture of Woolworths vs. a local bakery?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Response</a:t>
            </a:r>
            <a:r>
              <a:rPr lang="en-US" sz="2800" dirty="0"/>
              <a:t>: Woolworths has structured, scalable, automated ICT; bakery likely has basic tools (POS + inventory app).</a:t>
            </a:r>
          </a:p>
        </p:txBody>
      </p:sp>
    </p:spTree>
    <p:extLst>
      <p:ext uri="{BB962C8B-B14F-4D97-AF65-F5344CB8AC3E}">
        <p14:creationId xmlns:p14="http://schemas.microsoft.com/office/powerpoint/2010/main" val="4949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EACD3-6B00-C94E-7AAF-09FACE24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5E701CB1-9B51-0B07-5CAD-5B44E55B1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6A333A-8E17-DBAB-93FF-96206F05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114550"/>
            <a:ext cx="876300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Should all </a:t>
            </a:r>
            <a:r>
              <a:rPr lang="en-US" sz="2800" b="1" dirty="0" err="1"/>
              <a:t>organisations</a:t>
            </a:r>
            <a:r>
              <a:rPr lang="en-US" sz="2800" b="1" dirty="0"/>
              <a:t> aim for high infusion and diffusion?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Response</a:t>
            </a:r>
            <a:r>
              <a:rPr lang="en-US" sz="2800" dirty="0"/>
              <a:t>: Not necessarily. It depends on business size, goals, and sector risk.</a:t>
            </a:r>
          </a:p>
        </p:txBody>
      </p:sp>
    </p:spTree>
    <p:extLst>
      <p:ext uri="{BB962C8B-B14F-4D97-AF65-F5344CB8AC3E}">
        <p14:creationId xmlns:p14="http://schemas.microsoft.com/office/powerpoint/2010/main" val="26411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6365A-4D97-02C6-AC14-770A40E9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B16A13A1-D998-0E4F-4D2E-FB3E100A5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A0E716-16D8-607F-0337-F8948D0B3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114550"/>
            <a:ext cx="8763000" cy="390525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+mj-lt"/>
              </a:rPr>
              <a:t>Debate</a:t>
            </a:r>
            <a:r>
              <a:rPr lang="en-US" altLang="en-US" sz="2800" dirty="0">
                <a:latin typeface="+mj-lt"/>
              </a:rPr>
              <a:t>: "Australian SMEs should focus more on digital strategy than IT infrastructure."</a:t>
            </a:r>
          </a:p>
          <a:p>
            <a:pPr marL="693738" indent="-473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+mj-lt"/>
              </a:rPr>
              <a:t>Yes</a:t>
            </a:r>
            <a:r>
              <a:rPr lang="en-US" altLang="en-US" sz="2800" dirty="0">
                <a:latin typeface="+mj-lt"/>
              </a:rPr>
              <a:t>: SMEs need digital channels more than backend systems.</a:t>
            </a:r>
          </a:p>
          <a:p>
            <a:pPr marL="693738" indent="-4730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+mj-lt"/>
              </a:rPr>
              <a:t>No</a:t>
            </a:r>
            <a:r>
              <a:rPr lang="en-US" altLang="en-US" sz="2800" dirty="0">
                <a:latin typeface="+mj-lt"/>
              </a:rPr>
              <a:t>: Infrastructure must be strong first to support growth.</a:t>
            </a:r>
          </a:p>
        </p:txBody>
      </p:sp>
    </p:spTree>
    <p:extLst>
      <p:ext uri="{BB962C8B-B14F-4D97-AF65-F5344CB8AC3E}">
        <p14:creationId xmlns:p14="http://schemas.microsoft.com/office/powerpoint/2010/main" val="112646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Evolving Nature of ICT Strategy (Maturity Levels)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54323"/>
            <a:ext cx="8763000" cy="990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2400" dirty="0">
                <a:ea typeface="Calibri"/>
                <a:cs typeface="Calibri"/>
              </a:rPr>
              <a:t>Building future opportunities and advantages faster than your competitors. This requires program and budget planning.</a:t>
            </a:r>
          </a:p>
          <a:p>
            <a:pPr marL="0" indent="0">
              <a:buNone/>
            </a:pPr>
            <a:endParaRPr lang="en-US" alt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altLang="en-US" sz="2400" dirty="0">
              <a:ea typeface="Calibri"/>
              <a:cs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C61EF7-16CF-C881-3317-8B532295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16BB0-BE79-E177-1692-E2372D6E1AA9}"/>
              </a:ext>
            </a:extLst>
          </p:cNvPr>
          <p:cNvSpPr txBox="1"/>
          <p:nvPr/>
        </p:nvSpPr>
        <p:spPr>
          <a:xfrm>
            <a:off x="1295400" y="6172200"/>
            <a:ext cx="8153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https://strategymanage.com/resources/strategic-planning-basics/strategic-management-maturity-model/</a:t>
            </a:r>
          </a:p>
        </p:txBody>
      </p:sp>
    </p:spTree>
    <p:extLst>
      <p:ext uri="{BB962C8B-B14F-4D97-AF65-F5344CB8AC3E}">
        <p14:creationId xmlns:p14="http://schemas.microsoft.com/office/powerpoint/2010/main" val="75697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1AA9-8033-3B61-7625-5F91169B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605D6E0-6A63-5356-23A7-50C599361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Evolving Nature of ICT Strategy (Maturity Levels)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EA4AC7-F586-6E04-883B-0B9B6D640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81741"/>
              </p:ext>
            </p:extLst>
          </p:nvPr>
        </p:nvGraphicFramePr>
        <p:xfrm>
          <a:off x="578503" y="2027712"/>
          <a:ext cx="7986993" cy="410671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62331">
                  <a:extLst>
                    <a:ext uri="{9D8B030D-6E8A-4147-A177-3AD203B41FA5}">
                      <a16:colId xmlns:a16="http://schemas.microsoft.com/office/drawing/2014/main" val="785988439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341437005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1285312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Level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80750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 hoc / Static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bakery using pen &amp; paper for orders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2615286"/>
                  </a:ext>
                </a:extLst>
              </a:tr>
              <a:tr h="887444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Reactive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Small business reacts to system outages with temporary fixes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48748026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65A719B-EDE7-160B-82A3-1B918238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878" y="1133246"/>
            <a:ext cx="4839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Maturity Levels of ICT Strategy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0625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7660-B423-2D7A-2139-90DFC33E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7F19EEE-EEB7-8B9E-4859-6393332F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Evolving Nature of ICT Strategy (Maturity Levels)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B2DC23-173A-0F75-79A6-EFBF20543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2451"/>
              </p:ext>
            </p:extLst>
          </p:nvPr>
        </p:nvGraphicFramePr>
        <p:xfrm>
          <a:off x="578503" y="1873267"/>
          <a:ext cx="7986993" cy="496015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62331">
                  <a:extLst>
                    <a:ext uri="{9D8B030D-6E8A-4147-A177-3AD203B41FA5}">
                      <a16:colId xmlns:a16="http://schemas.microsoft.com/office/drawing/2014/main" val="785988439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341437005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1285312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Level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80750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Structured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TAFE NSW has proactive planning for IT upgrades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2615286"/>
                  </a:ext>
                </a:extLst>
              </a:tr>
              <a:tr h="887444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Managed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Westpac uses a defined ICT strategy and governance framework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48748026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E559B25-6314-52F5-6763-E0971FE7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878" y="1133246"/>
            <a:ext cx="4839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Maturity Levels of ICT Strategy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6977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B9B63-A18B-0F01-D2FD-11E16F43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D55D185-B29F-F26E-F205-2381EBE1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Evolving Nature of ICT Strategy (Maturity Levels)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6B81CE-50A5-CF32-6E87-5FBC2785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4507"/>
              </p:ext>
            </p:extLst>
          </p:nvPr>
        </p:nvGraphicFramePr>
        <p:xfrm>
          <a:off x="578503" y="1873267"/>
          <a:ext cx="7986993" cy="31645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62331">
                  <a:extLst>
                    <a:ext uri="{9D8B030D-6E8A-4147-A177-3AD203B41FA5}">
                      <a16:colId xmlns:a16="http://schemas.microsoft.com/office/drawing/2014/main" val="785988439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341437005"/>
                    </a:ext>
                  </a:extLst>
                </a:gridCol>
                <a:gridCol w="2662331">
                  <a:extLst>
                    <a:ext uri="{9D8B030D-6E8A-4147-A177-3AD203B41FA5}">
                      <a16:colId xmlns:a16="http://schemas.microsoft.com/office/drawing/2014/main" val="1285312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Level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marL="88744" marR="88744" marT="44372" marB="443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80750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Continuous Improvement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Commonwealth Bank integrates AI, innovation, sustainability into ICT planning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261528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EE58147-DA80-ED18-8B0E-762BF121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878" y="1133246"/>
            <a:ext cx="4839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Maturity Levels of ICT Strategy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6396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2B37-8367-D9C8-E33F-351D8A915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DAD806E-9190-BC44-9933-3495A10B3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Evolving Nature of ICT Strategy (Maturity Levels)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252FCD4-4C3D-9B19-A75F-743209ED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13" y="1288026"/>
            <a:ext cx="9178413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Core Dimensions</a:t>
            </a:r>
            <a:r>
              <a:rPr lang="en-US" sz="2800" dirty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Leadership, Culture, Strategic Planning, Alignment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Performance measurement and sustainability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Key Message</a:t>
            </a:r>
            <a:r>
              <a:rPr lang="en-US" sz="2800" dirty="0"/>
              <a:t>: The higher the maturity, the more competitive and agile the </a:t>
            </a:r>
            <a:r>
              <a:rPr lang="en-US" sz="2800" dirty="0" err="1"/>
              <a:t>organisation</a:t>
            </a:r>
            <a:r>
              <a:rPr lang="en-US" sz="2800" dirty="0"/>
              <a:t> becomes.</a:t>
            </a:r>
          </a:p>
        </p:txBody>
      </p:sp>
    </p:spTree>
    <p:extLst>
      <p:ext uri="{BB962C8B-B14F-4D97-AF65-F5344CB8AC3E}">
        <p14:creationId xmlns:p14="http://schemas.microsoft.com/office/powerpoint/2010/main" val="220935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93926-669D-EABF-3B2D-E6EAD5ED5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C257CBA-C815-8D02-5330-00ACD44D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4C3A3BF-0AB1-1A1D-F79A-A4228DE4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13" y="2655003"/>
            <a:ext cx="9178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Which maturity level best fits your university?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8B8FF-877F-3FF4-6F5C-41050792103E}"/>
              </a:ext>
            </a:extLst>
          </p:cNvPr>
          <p:cNvSpPr txBox="1"/>
          <p:nvPr/>
        </p:nvSpPr>
        <p:spPr>
          <a:xfrm>
            <a:off x="-27039" y="3429000"/>
            <a:ext cx="918332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 Likely Level 3 or 4 – structured with ongoing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45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0603-8607-04CD-9DD5-81480DEE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BB8F2B-9905-EE62-5B20-B3B433224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34758A8-F572-C9FD-6FED-582CAD63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13" y="2257523"/>
            <a:ext cx="9178413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Maturity Assessment</a:t>
            </a:r>
            <a:r>
              <a:rPr lang="en-US" sz="2800" dirty="0"/>
              <a:t>: Interview a small business and rank it from Level 1 to 5.</a:t>
            </a:r>
          </a:p>
        </p:txBody>
      </p:sp>
    </p:spTree>
    <p:extLst>
      <p:ext uri="{BB962C8B-B14F-4D97-AF65-F5344CB8AC3E}">
        <p14:creationId xmlns:p14="http://schemas.microsoft.com/office/powerpoint/2010/main" val="288024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0F3-AEAD-A198-D52A-EE94AE07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Early ICT Strategy - Infusion vs. Diffusion</a:t>
            </a:r>
          </a:p>
        </p:txBody>
      </p:sp>
      <p:sp>
        <p:nvSpPr>
          <p:cNvPr id="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D52342-0FDD-0307-81C0-4D21D6DCA611}"/>
              </a:ext>
            </a:extLst>
          </p:cNvPr>
          <p:cNvSpPr txBox="1">
            <a:spLocks noChangeArrowheads="1"/>
          </p:cNvSpPr>
          <p:nvPr/>
        </p:nvSpPr>
        <p:spPr>
          <a:xfrm>
            <a:off x="130835" y="1389929"/>
            <a:ext cx="8555965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Infusion</a:t>
            </a:r>
            <a:r>
              <a:rPr lang="en-US" sz="2800" dirty="0">
                <a:latin typeface="+mj-lt"/>
              </a:rPr>
              <a:t>: How deeply ICT is embedded into core business functions.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Example: Coles' self-checkout systems rely heavily on ICT for real-time pricing and stock updates.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Diffusion</a:t>
            </a:r>
            <a:r>
              <a:rPr lang="en-US" sz="2800" dirty="0">
                <a:latin typeface="+mj-lt"/>
              </a:rPr>
              <a:t>: How widely ICT is spread across departments and decision-making.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Example: NSW Health using electronic medical records across hospitals and local clinics.</a:t>
            </a:r>
          </a:p>
        </p:txBody>
      </p:sp>
    </p:spTree>
    <p:extLst>
      <p:ext uri="{BB962C8B-B14F-4D97-AF65-F5344CB8AC3E}">
        <p14:creationId xmlns:p14="http://schemas.microsoft.com/office/powerpoint/2010/main" val="23983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EB801-60C4-D2C9-CA51-E4DFBBBD5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73CB08B-13D0-DD0D-C919-9436C271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C211C91-B178-3736-8E23-A91E119B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13" y="1611192"/>
            <a:ext cx="9178413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Play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CIO, CFO, and CEO plan ICT maturity improvement with limited budget.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Choose whether to invest in tools (tech), training (people), or process (structure).</a:t>
            </a:r>
          </a:p>
        </p:txBody>
      </p:sp>
    </p:spTree>
    <p:extLst>
      <p:ext uri="{BB962C8B-B14F-4D97-AF65-F5344CB8AC3E}">
        <p14:creationId xmlns:p14="http://schemas.microsoft.com/office/powerpoint/2010/main" val="3540945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Strategic Thinking vs Strategic Planning (ICT Context)</a:t>
            </a:r>
            <a:endParaRPr lang="en-US" altLang="en-US" dirty="0">
              <a:ea typeface="Calibri"/>
              <a:cs typeface="Calibri"/>
            </a:endParaRP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028700"/>
            <a:ext cx="8763000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Simple Explanation</a:t>
            </a:r>
            <a:r>
              <a:rPr lang="en-US" sz="2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Strategic Thinking</a:t>
            </a:r>
            <a:r>
              <a:rPr lang="en-US" dirty="0"/>
              <a:t> is about creative vision. It asks: </a:t>
            </a:r>
            <a:r>
              <a:rPr lang="en-US" i="1" dirty="0"/>
              <a:t>“Where could we go?”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Strategic Planning</a:t>
            </a:r>
            <a:r>
              <a:rPr lang="en-US" dirty="0"/>
              <a:t> is about practical steps. It asks: </a:t>
            </a:r>
            <a:r>
              <a:rPr lang="en-US" i="1" dirty="0"/>
              <a:t>“How do we get there?”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Decision Making</a:t>
            </a:r>
            <a:r>
              <a:rPr lang="en-US" dirty="0"/>
              <a:t> involves making smart choices when opportunities or problems show up.</a:t>
            </a:r>
          </a:p>
        </p:txBody>
      </p:sp>
    </p:spTree>
    <p:extLst>
      <p:ext uri="{BB962C8B-B14F-4D97-AF65-F5344CB8AC3E}">
        <p14:creationId xmlns:p14="http://schemas.microsoft.com/office/powerpoint/2010/main" val="359713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50AE-42B0-35DB-1108-C9971FC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9BE64C77-6803-2761-8CA8-25FD43951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Strategic Thinking vs Strategic Planning (ICT Context)</a:t>
            </a:r>
            <a:endParaRPr lang="en-US" altLang="en-US" dirty="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C9B30-8234-5CCC-2DDA-E65F4530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98482"/>
              </p:ext>
            </p:extLst>
          </p:nvPr>
        </p:nvGraphicFramePr>
        <p:xfrm>
          <a:off x="0" y="1219200"/>
          <a:ext cx="9144000" cy="54864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4036285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919268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678919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Concept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Focus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ICT Example (Australia)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8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Strategic Thinking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Vision, new possibilities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Telstra exploring AI-powered customer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13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Strategic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Actions, timelines,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Monash Uni’s digital roadmap for blended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14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Response to changes/threats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Woolworths adapting supply chain tech during COVID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56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9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52F-7A6A-6F3A-47F2-B60FB303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4FE134CC-22B9-E4A3-092B-7E4047D4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Strategic Thinking vs Strategic Planning (ICT Context)</a:t>
            </a:r>
            <a:endParaRPr lang="en-US" altLang="en-US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EBE82-E6AA-22E3-EC60-780FBF4759E4}"/>
              </a:ext>
            </a:extLst>
          </p:cNvPr>
          <p:cNvSpPr txBox="1"/>
          <p:nvPr/>
        </p:nvSpPr>
        <p:spPr>
          <a:xfrm>
            <a:off x="0" y="1447800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Real-World Focus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Strategic thinking = imagining a better digital experience for customers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Strategic planning = defining tasks, budgets, and teams to deliver 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Decision making = changing cloud vendors when costs spike unexpectedly</a:t>
            </a:r>
          </a:p>
        </p:txBody>
      </p:sp>
    </p:spTree>
    <p:extLst>
      <p:ext uri="{BB962C8B-B14F-4D97-AF65-F5344CB8AC3E}">
        <p14:creationId xmlns:p14="http://schemas.microsoft.com/office/powerpoint/2010/main" val="156301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8397-A8FF-AAA2-F4CF-8C438110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D80CBC40-5B36-9CAC-D2F9-BAF6BA7F5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9B10C-0C4E-2660-54AF-3EF8D242D72C}"/>
              </a:ext>
            </a:extLst>
          </p:cNvPr>
          <p:cNvSpPr txBox="1"/>
          <p:nvPr/>
        </p:nvSpPr>
        <p:spPr>
          <a:xfrm>
            <a:off x="0" y="1447800"/>
            <a:ext cx="91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Why is strategic thinking important before starting a digital transformation?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Because it ensures the </a:t>
            </a:r>
            <a:r>
              <a:rPr lang="en-US" sz="2800" dirty="0" err="1"/>
              <a:t>organisation’s</a:t>
            </a:r>
            <a:r>
              <a:rPr lang="en-US" sz="2800" dirty="0"/>
              <a:t> vision fits future market needs.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Can an </a:t>
            </a:r>
            <a:r>
              <a:rPr lang="en-US" sz="2800" b="1" dirty="0" err="1"/>
              <a:t>organisation</a:t>
            </a:r>
            <a:r>
              <a:rPr lang="en-US" sz="2800" b="1" dirty="0"/>
              <a:t> have planning without thinking? What happens?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Yes, but it may focus on wrong goals or repeat outdated patterns.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Which ICT decisions in an Australian university reflect strategic planning?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Implementing new LMS platforms and automating admin tasks.</a:t>
            </a:r>
          </a:p>
        </p:txBody>
      </p:sp>
    </p:spTree>
    <p:extLst>
      <p:ext uri="{BB962C8B-B14F-4D97-AF65-F5344CB8AC3E}">
        <p14:creationId xmlns:p14="http://schemas.microsoft.com/office/powerpoint/2010/main" val="41638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F9B5D-119A-B18A-DDC8-C29E152D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B03EC1F1-6698-24BB-F8A3-AFB53710B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1E38F-5235-04EE-02FB-01399D4A95CD}"/>
              </a:ext>
            </a:extLst>
          </p:cNvPr>
          <p:cNvSpPr txBox="1"/>
          <p:nvPr/>
        </p:nvSpPr>
        <p:spPr>
          <a:xfrm>
            <a:off x="0" y="1447800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Scenario Writing: Imagine you are CIO of a small Aussie fintech. Write: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 strategic vision for 3 years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3 key steps to implement it (strategic plan)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One decision to make when tech risk happens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ICT Gap Table: Use Excel to list: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System - Current State - Vision (Thinking) - Plan (Steps) - Risk (Decision?)</a:t>
            </a:r>
          </a:p>
        </p:txBody>
      </p:sp>
    </p:spTree>
    <p:extLst>
      <p:ext uri="{BB962C8B-B14F-4D97-AF65-F5344CB8AC3E}">
        <p14:creationId xmlns:p14="http://schemas.microsoft.com/office/powerpoint/2010/main" val="1412674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E2AA-0BA2-7F9E-0AEA-1EAB8A7C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A69BAB6C-D9FD-B21E-69ED-097657C1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Problem Solving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EAEC4-EB3E-887A-8BC2-DDA902E9CC42}"/>
              </a:ext>
            </a:extLst>
          </p:cNvPr>
          <p:cNvSpPr txBox="1"/>
          <p:nvPr/>
        </p:nvSpPr>
        <p:spPr>
          <a:xfrm>
            <a:off x="0" y="1447800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Problem: Is the Cloud Strategy Sustainable Over 3 Years?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Given:</a:t>
            </a:r>
            <a:endParaRPr lang="en-US" sz="2800" dirty="0"/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Setup Cost</a:t>
            </a:r>
            <a:r>
              <a:rPr lang="en-US" sz="2800" dirty="0"/>
              <a:t>: $15,000 (one-time)</a:t>
            </a:r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Monthly Ongoing Cost</a:t>
            </a:r>
            <a:r>
              <a:rPr lang="en-US" sz="2800" dirty="0"/>
              <a:t>: $1,000</a:t>
            </a:r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Annual Savings</a:t>
            </a:r>
            <a:r>
              <a:rPr lang="en-US" sz="2800" dirty="0"/>
              <a:t>: $5,000</a:t>
            </a:r>
          </a:p>
        </p:txBody>
      </p:sp>
    </p:spTree>
    <p:extLst>
      <p:ext uri="{BB962C8B-B14F-4D97-AF65-F5344CB8AC3E}">
        <p14:creationId xmlns:p14="http://schemas.microsoft.com/office/powerpoint/2010/main" val="285474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96B4F-3442-4EA8-9470-ADA13068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4902E363-979B-B6DA-C1E2-813484A2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Problem Solving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9F7F1-1BE8-5EE0-27EB-0A66A5C26EC2}"/>
              </a:ext>
            </a:extLst>
          </p:cNvPr>
          <p:cNvSpPr txBox="1"/>
          <p:nvPr/>
        </p:nvSpPr>
        <p:spPr>
          <a:xfrm>
            <a:off x="0" y="1447800"/>
            <a:ext cx="9144000" cy="3254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Step-by-Step Breakdown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Calculate total cost over 3 years</a:t>
            </a:r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Setup: $15,000</a:t>
            </a:r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Monthly for 3 years = 36 months × $1,000 = </a:t>
            </a:r>
            <a:r>
              <a:rPr lang="en-US" sz="2800" b="1" dirty="0"/>
              <a:t>$36,000</a:t>
            </a:r>
            <a:endParaRPr lang="en-US" sz="2800" dirty="0"/>
          </a:p>
          <a:p>
            <a:pPr marL="6889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Total Cost</a:t>
            </a:r>
            <a:r>
              <a:rPr lang="en-US" sz="2800" dirty="0"/>
              <a:t> = $15,000 + $36,000 = </a:t>
            </a:r>
            <a:r>
              <a:rPr lang="en-US" sz="2800" b="1" dirty="0"/>
              <a:t>$51,000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137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1352-C52F-A97C-0E18-4CA2FE8FC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971ADCE7-17F5-F2E3-D95A-6AF3D2AF6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Problem Solving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6897-143C-A845-9EF5-5B5C77E4BA61}"/>
              </a:ext>
            </a:extLst>
          </p:cNvPr>
          <p:cNvSpPr txBox="1"/>
          <p:nvPr/>
        </p:nvSpPr>
        <p:spPr>
          <a:xfrm>
            <a:off x="0" y="1447800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2. Calculate total benefit (savings) over 3 years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Annual Savings: $5,000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Total Savings</a:t>
            </a:r>
            <a:r>
              <a:rPr lang="en-US" sz="2800" dirty="0"/>
              <a:t> = 3 × $5,000 = </a:t>
            </a:r>
            <a:r>
              <a:rPr lang="en-US" sz="2800" b="1" dirty="0"/>
              <a:t>$15,000</a:t>
            </a:r>
            <a:endParaRPr lang="en-US" sz="2800" dirty="0"/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3. Find Net Impact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Net Loss</a:t>
            </a:r>
            <a:r>
              <a:rPr lang="en-US" sz="2800" dirty="0"/>
              <a:t> = $51,000 - $15,000 = </a:t>
            </a:r>
            <a:r>
              <a:rPr lang="en-US" sz="2800" b="1" dirty="0"/>
              <a:t>$36,000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19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BA858-125D-7DC5-D212-F0FC2B07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64B92305-180A-D994-E84D-7C8E3C3CE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/>
              <a:t>Problem Solving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9C53-ED1C-6700-72DA-03F05A5F9508}"/>
              </a:ext>
            </a:extLst>
          </p:cNvPr>
          <p:cNvSpPr txBox="1"/>
          <p:nvPr/>
        </p:nvSpPr>
        <p:spPr>
          <a:xfrm>
            <a:off x="0" y="914400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Answer: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 </a:t>
            </a:r>
            <a:r>
              <a:rPr lang="en-US" sz="2800" b="1" dirty="0">
                <a:latin typeface="+mj-lt"/>
              </a:rPr>
              <a:t>Not sustainable</a:t>
            </a:r>
            <a:r>
              <a:rPr lang="en-US" sz="2800" dirty="0">
                <a:latin typeface="+mj-lt"/>
              </a:rPr>
              <a:t> based on cost alone over 3 years.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Recommendation: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If this move supports long-term goals like: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Innovation</a:t>
            </a:r>
            <a:r>
              <a:rPr lang="en-US" sz="2800" dirty="0">
                <a:latin typeface="+mj-lt"/>
              </a:rPr>
              <a:t> (e.g., automation, AI readiness),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Scalability</a:t>
            </a:r>
            <a:r>
              <a:rPr lang="en-US" sz="2800" dirty="0">
                <a:latin typeface="+mj-lt"/>
              </a:rPr>
              <a:t> (growing user base),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Security &amp; compliance</a:t>
            </a:r>
            <a:r>
              <a:rPr lang="en-US" sz="2800" dirty="0">
                <a:latin typeface="+mj-lt"/>
              </a:rPr>
              <a:t> (e.g., ISO 27001 hosting),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j-lt"/>
              </a:rPr>
              <a:t>…it might still be strategically </a:t>
            </a:r>
            <a:r>
              <a:rPr lang="en-US" sz="2800" b="1" dirty="0">
                <a:latin typeface="+mj-lt"/>
              </a:rPr>
              <a:t>worth it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48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BDBD-8137-1C7C-3CD0-BD4F7F90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9823-6C24-9C76-0764-B330CA4E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Early ICT Strategy - Infusion vs. Diffusion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825FDE-6CF0-A003-DAAD-C33A66888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182"/>
              </p:ext>
            </p:extLst>
          </p:nvPr>
        </p:nvGraphicFramePr>
        <p:xfrm>
          <a:off x="481239" y="2015962"/>
          <a:ext cx="8146732" cy="32890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36683">
                  <a:extLst>
                    <a:ext uri="{9D8B030D-6E8A-4147-A177-3AD203B41FA5}">
                      <a16:colId xmlns:a16="http://schemas.microsoft.com/office/drawing/2014/main" val="2474790256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2494159078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1633317643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3973208485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r>
                        <a:rPr lang="en-US" sz="2200" dirty="0"/>
                        <a:t>Strategy Type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Infusion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Diffusion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Example (Australia)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98659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/>
                        <a:t>Low-Low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Small local retail using Excel for stock only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364672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/>
                        <a:t>High-Low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 accounting firm relying on cloud storage but only in HQ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36027218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C1AD269-4746-DA61-EC3C-3220266F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546553"/>
            <a:ext cx="2941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9598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32293-AF4D-60EF-7927-EC75E883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98128F8C-1112-BE29-247E-5523F6DD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6F81-D793-C063-B68E-BA1FBA27ACA2}"/>
              </a:ext>
            </a:extLst>
          </p:cNvPr>
          <p:cNvSpPr txBox="1"/>
          <p:nvPr/>
        </p:nvSpPr>
        <p:spPr>
          <a:xfrm>
            <a:off x="0" y="445372"/>
            <a:ext cx="9144000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Debate</a:t>
            </a:r>
            <a:r>
              <a:rPr lang="en-US" sz="2800" dirty="0"/>
              <a:t>: “Strategic planning is more important than strategic thinking.”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Yes side</a:t>
            </a:r>
            <a:r>
              <a:rPr lang="en-US" sz="2800" dirty="0"/>
              <a:t>: Without planning, thinking is just dreaming.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No side</a:t>
            </a:r>
            <a:r>
              <a:rPr lang="en-US" sz="2800" dirty="0"/>
              <a:t>: Without thinking, you might plan the wrong thing.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Role Play</a:t>
            </a:r>
            <a:r>
              <a:rPr lang="en-US" sz="2800" dirty="0"/>
              <a:t>: Roles: ICT Director, Finance Manager, Project Manager Situation: Decide whether to invest in cybersecurity or mobile app development first. Prompt: Each person presents strategic thinking AND planning justification for their side.</a:t>
            </a:r>
          </a:p>
        </p:txBody>
      </p:sp>
    </p:spTree>
    <p:extLst>
      <p:ext uri="{BB962C8B-B14F-4D97-AF65-F5344CB8AC3E}">
        <p14:creationId xmlns:p14="http://schemas.microsoft.com/office/powerpoint/2010/main" val="3768073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Strategy Development </a:t>
            </a:r>
            <a:endParaRPr lang="en-US" altLang="en-US" b="1" dirty="0">
              <a:ea typeface="Calibri"/>
              <a:cs typeface="Calibri"/>
            </a:endParaRP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562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Simple Explanation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Strategy development helps </a:t>
            </a:r>
            <a:r>
              <a:rPr lang="en-US" sz="2800" dirty="0" err="1"/>
              <a:t>organisations</a:t>
            </a:r>
            <a:r>
              <a:rPr lang="en-US" sz="2800" dirty="0"/>
              <a:t> respond to the market by knowing: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they already have (current assets)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they need (resources or changes)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compete, grow, and innovate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encourages asking questions like: What? Why? When? Where? Who? How?</a:t>
            </a:r>
          </a:p>
        </p:txBody>
      </p:sp>
    </p:spTree>
    <p:extLst>
      <p:ext uri="{BB962C8B-B14F-4D97-AF65-F5344CB8AC3E}">
        <p14:creationId xmlns:p14="http://schemas.microsoft.com/office/powerpoint/2010/main" val="720388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72B5E-D2AB-FF9C-4CA1-4BEF18FB0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28B4F87-2B3E-893C-E5ED-D0E2ED81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Strategy Development </a:t>
            </a:r>
            <a:endParaRPr lang="en-US" altLang="en-US" b="1" dirty="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1BFC0D-1B63-BB48-0209-893880DF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4056"/>
              </p:ext>
            </p:extLst>
          </p:nvPr>
        </p:nvGraphicFramePr>
        <p:xfrm>
          <a:off x="152400" y="1371600"/>
          <a:ext cx="8915400" cy="5059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58261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6372191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41185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How to win?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Advantage via price, service, etc.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Canva’s ease-of-use and freemium model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3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What do we have?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Existing skills or 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CSIRO’s AI labs and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55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What do we need?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New tech or talent?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Hiring blockchain developers in fintech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73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How to change?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Structure, process, mindset shifts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NAB’s digital branch transformation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66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000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F76A-641D-B29D-63D5-B414A114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DE9A41E8-4E77-39EA-E828-95F129DF2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7620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542FB-BF7D-A2EE-6243-C5DB61C116A3}"/>
              </a:ext>
            </a:extLst>
          </p:cNvPr>
          <p:cNvSpPr txBox="1"/>
          <p:nvPr/>
        </p:nvSpPr>
        <p:spPr>
          <a:xfrm>
            <a:off x="0" y="533400"/>
            <a:ext cx="9144000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How does innovation support ICT strategy development?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Innovation helps adapt faster to tech trends and customer needs.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Why is understanding your </a:t>
            </a:r>
            <a:r>
              <a:rPr lang="en-US" sz="2800" b="1" dirty="0" err="1"/>
              <a:t>organisation’s</a:t>
            </a:r>
            <a:r>
              <a:rPr lang="en-US" sz="2800" b="1" dirty="0"/>
              <a:t> assets crucial?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So you can leverage strengths and address weaknesses in strategy.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Should Australian universities invest more in digital education tools? Why?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Yes, to remain globally competitive and inclusive.</a:t>
            </a:r>
          </a:p>
        </p:txBody>
      </p:sp>
    </p:spTree>
    <p:extLst>
      <p:ext uri="{BB962C8B-B14F-4D97-AF65-F5344CB8AC3E}">
        <p14:creationId xmlns:p14="http://schemas.microsoft.com/office/powerpoint/2010/main" val="1722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2304F-BC47-3AD3-8E5F-2F1C87C2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8A8BC980-6B92-5419-9798-7A124228D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7620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0ABCF-BE6C-8656-8B6F-88B8A59D6AB4}"/>
              </a:ext>
            </a:extLst>
          </p:cNvPr>
          <p:cNvSpPr txBox="1"/>
          <p:nvPr/>
        </p:nvSpPr>
        <p:spPr>
          <a:xfrm>
            <a:off x="0" y="533400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Innovation Challenge</a:t>
            </a:r>
            <a:r>
              <a:rPr lang="en-US" altLang="en-US" sz="2800" dirty="0">
                <a:latin typeface="+mj-lt"/>
              </a:rPr>
              <a:t>: Create a digital product idea for a local business in Australia. Identify: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The market need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Existing ICT tools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New assets or skills needed</a:t>
            </a:r>
          </a:p>
        </p:txBody>
      </p:sp>
    </p:spTree>
    <p:extLst>
      <p:ext uri="{BB962C8B-B14F-4D97-AF65-F5344CB8AC3E}">
        <p14:creationId xmlns:p14="http://schemas.microsoft.com/office/powerpoint/2010/main" val="961570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06D8-0D79-C44C-8B8B-BC6C1167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EB46538-84A9-E133-A6D5-6A71283D4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7620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E14E22-7C81-3C8E-AF65-38EAAF69B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67029"/>
              </p:ext>
            </p:extLst>
          </p:nvPr>
        </p:nvGraphicFramePr>
        <p:xfrm>
          <a:off x="457200" y="2044690"/>
          <a:ext cx="8610600" cy="3779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632843152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2295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Answer for Local Business (e.g., RMIT Cafe)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0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Where to compete?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Local food delivery + mobile ordering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8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What do we have?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POS system, website, loyal student customers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530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What do we need?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App, delivery system, social media presence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6376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D99195B-809B-4083-3E95-52B1EB53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33790"/>
            <a:ext cx="6303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Strategic Canvas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Fill in these columns:</a:t>
            </a:r>
          </a:p>
        </p:txBody>
      </p:sp>
    </p:spTree>
    <p:extLst>
      <p:ext uri="{BB962C8B-B14F-4D97-AF65-F5344CB8AC3E}">
        <p14:creationId xmlns:p14="http://schemas.microsoft.com/office/powerpoint/2010/main" val="41953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7055-14AB-FBC2-C987-0D25D397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49F1280F-AFA8-E841-DC5E-DC1711BE9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834" y="-10180"/>
            <a:ext cx="9067800" cy="1305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Math/Problem Solving (Resource Planning)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23049B-6D9B-934E-81D6-BD1EF59C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" y="1295400"/>
            <a:ext cx="9159834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 plan to expand into online delivery: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Website upgrade: $2,500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Mobile App: $10,000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Hiring delivery staff (2 people for 12 months at $20/hour for 10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/week)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Staff Cost = 2 * 20 * 10 * 52 = 20,800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Cost = 2,500 + 10,000 + 20,800 = 33,300</a:t>
            </a:r>
          </a:p>
        </p:txBody>
      </p:sp>
    </p:spTree>
    <p:extLst>
      <p:ext uri="{BB962C8B-B14F-4D97-AF65-F5344CB8AC3E}">
        <p14:creationId xmlns:p14="http://schemas.microsoft.com/office/powerpoint/2010/main" val="2630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FC4C0-F218-E0F3-72B9-DCFE5ECD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E0C82CD1-0F59-4EA7-F47B-03CC65CFC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834" y="-10180"/>
            <a:ext cx="9067800" cy="92458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09B21B-D310-6368-DC6C-63E104012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51" y="1477248"/>
            <a:ext cx="9159834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Debate</a:t>
            </a:r>
            <a:r>
              <a:rPr lang="en-US" sz="2800" dirty="0"/>
              <a:t>: “ICT strategy should focus more on market responsiveness than internal efficiency.”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Yes side</a:t>
            </a:r>
            <a:r>
              <a:rPr lang="en-US" sz="2800" dirty="0"/>
              <a:t>: Customer needs change fast. Tech must follow them.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No side</a:t>
            </a:r>
            <a:r>
              <a:rPr lang="en-US" sz="2800" dirty="0"/>
              <a:t>: Without internal efficiency, you can’t scale or respond.</a:t>
            </a:r>
          </a:p>
        </p:txBody>
      </p:sp>
    </p:spTree>
    <p:extLst>
      <p:ext uri="{BB962C8B-B14F-4D97-AF65-F5344CB8AC3E}">
        <p14:creationId xmlns:p14="http://schemas.microsoft.com/office/powerpoint/2010/main" val="45678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A1070-07DE-CA06-E25C-F4CF31AF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F26BF702-6EBF-02DF-1A84-1E2D4D305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834" y="-10180"/>
            <a:ext cx="9067800" cy="92458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43412E-4D6F-E896-5D54-B5FB01BA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51" y="1800413"/>
            <a:ext cx="9159834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Role Play</a:t>
            </a:r>
            <a:r>
              <a:rPr lang="en-US" sz="2800" dirty="0"/>
              <a:t>: Role: You are the strategy advisor to a startup in Melbourne. Prompt: Advise your team on: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Where to compete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asset to build next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use ICT to respond to Gen Z users</a:t>
            </a:r>
          </a:p>
        </p:txBody>
      </p:sp>
    </p:spTree>
    <p:extLst>
      <p:ext uri="{BB962C8B-B14F-4D97-AF65-F5344CB8AC3E}">
        <p14:creationId xmlns:p14="http://schemas.microsoft.com/office/powerpoint/2010/main" val="3155414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Strategy Types – Cost Leadership vs. Differentiation</a:t>
            </a:r>
          </a:p>
        </p:txBody>
      </p:sp>
      <p:sp>
        <p:nvSpPr>
          <p:cNvPr id="5939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4221CD-77DB-9C99-1D86-2222FF8F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143000"/>
            <a:ext cx="8763000" cy="4114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Simple Explanation</a:t>
            </a:r>
            <a:r>
              <a:rPr lang="en-US" sz="2800" dirty="0"/>
              <a:t>: Business strategies help companies succeed in different ways: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Cost Leadership</a:t>
            </a:r>
            <a:r>
              <a:rPr lang="en-US" sz="2800" dirty="0"/>
              <a:t>: Be the lowest-cost producer. Focus is on efficiency, strict budgeting, and economies of scale.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Differentiation</a:t>
            </a:r>
            <a:r>
              <a:rPr lang="en-US" sz="2800" dirty="0"/>
              <a:t>: Stand out with unique products or services. Focus is on innovation, branding, and quality.</a:t>
            </a:r>
          </a:p>
        </p:txBody>
      </p:sp>
    </p:spTree>
    <p:extLst>
      <p:ext uri="{BB962C8B-B14F-4D97-AF65-F5344CB8AC3E}">
        <p14:creationId xmlns:p14="http://schemas.microsoft.com/office/powerpoint/2010/main" val="34978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D690A-165C-04EB-92DA-A16E3CEC0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83F-487F-CF0F-FC83-9C76E9F9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Early ICT Strategy - Infusion vs. Diffusion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410A0A-E586-DC81-68B0-E6CA18BF0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36088"/>
              </p:ext>
            </p:extLst>
          </p:nvPr>
        </p:nvGraphicFramePr>
        <p:xfrm>
          <a:off x="481239" y="2015962"/>
          <a:ext cx="8146732" cy="3959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36683">
                  <a:extLst>
                    <a:ext uri="{9D8B030D-6E8A-4147-A177-3AD203B41FA5}">
                      <a16:colId xmlns:a16="http://schemas.microsoft.com/office/drawing/2014/main" val="2474790256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2494159078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1633317643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3973208485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r>
                        <a:rPr lang="en-US" sz="2200" dirty="0"/>
                        <a:t>Strategy Type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Infusion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Diffusion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Example (Australia)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98659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Low-High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Low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Council systems where each department picks its own software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3646725557"/>
                  </a:ext>
                </a:extLst>
              </a:tr>
              <a:tr h="138908">
                <a:tc>
                  <a:txBody>
                    <a:bodyPr/>
                    <a:lstStyle/>
                    <a:p>
                      <a:r>
                        <a:rPr lang="en-US" sz="2200"/>
                        <a:t>High-High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High</a:t>
                      </a:r>
                    </a:p>
                  </a:txBody>
                  <a:tcPr marL="90519" marR="90519" marT="45260" marB="452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ATO digital services for citizens and internal ops</a:t>
                      </a:r>
                    </a:p>
                  </a:txBody>
                  <a:tcPr marL="90519" marR="90519" marT="45260" marB="45260" anchor="ctr"/>
                </a:tc>
                <a:extLst>
                  <a:ext uri="{0D108BD9-81ED-4DB2-BD59-A6C34878D82A}">
                    <a16:rowId xmlns:a16="http://schemas.microsoft.com/office/drawing/2014/main" val="36027218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3910F09-3960-B5EB-89ED-B81BC78F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546553"/>
            <a:ext cx="2941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64941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2555-97F0-F13C-FB8D-062867EA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C4A3DA6-0636-206E-A329-3AFCEA278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Strategy Types – Cost Leadership vs. Differentiation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30C72-302A-23E1-171F-1CB17F63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96479"/>
              </p:ext>
            </p:extLst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8802008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78041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315029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73724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Strategy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Focus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Common Traits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Australian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Cost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Efficiency &amp; Low Prices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Tight cost control, clear roles,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Aldi Australia's pricing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09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Differentiation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Unique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R&amp;D, branding, skilled people, tech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Atlassian’s developer tools, Canva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56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221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5C60-9737-23E4-C988-76AB1B0C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3164852-E330-97B3-37E5-6AF63299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Strategy Types – Cost Leadership vs. Differentiation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20536-C229-2264-73C6-61537D5D8053}"/>
              </a:ext>
            </a:extLst>
          </p:cNvPr>
          <p:cNvSpPr txBox="1"/>
          <p:nvPr/>
        </p:nvSpPr>
        <p:spPr>
          <a:xfrm>
            <a:off x="0" y="1524000"/>
            <a:ext cx="918824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Real-World Focus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Cost Leadership</a:t>
            </a:r>
            <a:r>
              <a:rPr lang="en-US" sz="2800" dirty="0"/>
              <a:t>: Automate routine tasks, reduce waste, manage labor strictly.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Differentiation</a:t>
            </a:r>
            <a:r>
              <a:rPr lang="en-US" sz="2800" dirty="0"/>
              <a:t>: Offer premium services, use tech to innovate, build strong trust and culture.</a:t>
            </a:r>
          </a:p>
        </p:txBody>
      </p:sp>
    </p:spTree>
    <p:extLst>
      <p:ext uri="{BB962C8B-B14F-4D97-AF65-F5344CB8AC3E}">
        <p14:creationId xmlns:p14="http://schemas.microsoft.com/office/powerpoint/2010/main" val="2769087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9B13-B71A-1D99-6586-182BBF35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0834974E-F674-0BB2-5186-8353C8C8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56E63-0BB4-FEB1-429E-DDC6135843FC}"/>
              </a:ext>
            </a:extLst>
          </p:cNvPr>
          <p:cNvSpPr txBox="1"/>
          <p:nvPr/>
        </p:nvSpPr>
        <p:spPr>
          <a:xfrm>
            <a:off x="0" y="1524000"/>
            <a:ext cx="918824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Why might a startup in Australia prefer differentiation over cost leadership?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Because they may lack resources to compete on price but can offer something unique.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What are the risks of only pursuing cost leadership in tech industries?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Risk of being outdated or losing customer interest when innovation matters more.</a:t>
            </a:r>
          </a:p>
        </p:txBody>
      </p:sp>
    </p:spTree>
    <p:extLst>
      <p:ext uri="{BB962C8B-B14F-4D97-AF65-F5344CB8AC3E}">
        <p14:creationId xmlns:p14="http://schemas.microsoft.com/office/powerpoint/2010/main" val="3641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AC3D-BF54-89A3-004E-524B3CB80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D141C518-049B-6310-49D2-25EE7764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Research Discussion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4421-7A93-9063-4ED3-69E81C611776}"/>
              </a:ext>
            </a:extLst>
          </p:cNvPr>
          <p:cNvSpPr txBox="1"/>
          <p:nvPr/>
        </p:nvSpPr>
        <p:spPr>
          <a:xfrm>
            <a:off x="0" y="1524000"/>
            <a:ext cx="918824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/>
              <a:t>Can a company do both strategies at once? Why or why not?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It’s hard but possible—requires balance. Example: Qantas offers both Jetstar (cost) and premium flights.</a:t>
            </a:r>
          </a:p>
        </p:txBody>
      </p:sp>
    </p:spTree>
    <p:extLst>
      <p:ext uri="{BB962C8B-B14F-4D97-AF65-F5344CB8AC3E}">
        <p14:creationId xmlns:p14="http://schemas.microsoft.com/office/powerpoint/2010/main" val="27140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BDE0E-5EA6-3514-BB78-98FDD1F2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FB50435C-7FFF-8FBD-7C06-25F97684F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A98DC-9B30-3673-A9DC-0F7E90AE07DB}"/>
              </a:ext>
            </a:extLst>
          </p:cNvPr>
          <p:cNvSpPr txBox="1"/>
          <p:nvPr/>
        </p:nvSpPr>
        <p:spPr>
          <a:xfrm>
            <a:off x="0" y="1524000"/>
            <a:ext cx="918824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Strategy Mapping Exercise</a:t>
            </a:r>
            <a:r>
              <a:rPr lang="en-US" altLang="en-US" sz="2800" dirty="0">
                <a:latin typeface="+mj-lt"/>
              </a:rPr>
              <a:t>: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Choose an Australian company (e.g., Bunnings, Telstra, Zip).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Identify if they follow Cost Leadership or Differentiation.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dirty="0">
                <a:latin typeface="+mj-lt"/>
              </a:rPr>
              <a:t>Write 3 reasons why, based on their website or news reports.</a:t>
            </a:r>
          </a:p>
        </p:txBody>
      </p:sp>
    </p:spTree>
    <p:extLst>
      <p:ext uri="{BB962C8B-B14F-4D97-AF65-F5344CB8AC3E}">
        <p14:creationId xmlns:p14="http://schemas.microsoft.com/office/powerpoint/2010/main" val="296915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6C0E-A398-5822-B7C5-C9E085B49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D44DE0A1-9774-37BD-3687-A1A350047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Hands-On Activities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D0DDE-9B79-8996-7E64-296CB952F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5193"/>
              </p:ext>
            </p:extLst>
          </p:nvPr>
        </p:nvGraphicFramePr>
        <p:xfrm>
          <a:off x="459658" y="2123001"/>
          <a:ext cx="8229600" cy="36880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6947141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495668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988936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3809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Company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Strategy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Key Traits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ICT Use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7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Cost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Low overhead, basic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Inventory &amp; price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39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Canva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Differentiation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Design innovation, UI/UX 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Online SaaS tool, AI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92587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0BC4822-E2F2-5FD4-A180-D7CF2364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9042"/>
            <a:ext cx="5638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Company Comparison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(Excel):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1E79D0-54B1-72F1-C4C4-14F71A81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55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52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59C3E-BB1A-87D2-E886-9AD3238F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305AFFAA-C169-DB88-0C8A-394BF21A4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Math/Problem Solving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C6699C-2659-C963-7EBA-E6FFAF9F2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5" y="1104186"/>
            <a:ext cx="8965275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Cost Efficiency Calculation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Scenario: Your ICT team automates a customer service task.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Manual cost = $40/hour, 5 hours/day = $200/day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Automation cost = $6,000 setup, $100/month maintenance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Question</a:t>
            </a:r>
            <a:r>
              <a:rPr lang="en-US" sz="2800" dirty="0"/>
              <a:t>: Is automation cheaper over 12 months?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813893-88DA-0317-8458-61EB7A91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55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05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CA02E-53FE-E21A-0320-011A5020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4265F8C5-4582-8ED6-759D-42BFBB538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Math/Problem Solving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AA3AA3-E11E-599D-A6ED-D8E4ED81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5" y="1427352"/>
            <a:ext cx="8965275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Manual: $200 × 20 working days × 12 months = $48,000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Automation: $6,000 + ($100 × 12) = $7,200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Savings = $40,800 → Cost leadership success!</a:t>
            </a:r>
            <a:endParaRPr 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EDD24E-8A80-6FBE-62F6-EA4DADBF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55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05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804A3-042E-E475-73F8-CDC7C42A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E4AE0DCF-F66D-A901-BD25-6FFC3F65A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06E157-B7A9-79B7-2F1F-CE71E1DA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5" y="1750518"/>
            <a:ext cx="8965275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Debate</a:t>
            </a:r>
            <a:r>
              <a:rPr lang="en-US" sz="2800" dirty="0"/>
              <a:t>: “Cost leadership kills innovation.”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Yes side</a:t>
            </a:r>
            <a:r>
              <a:rPr lang="en-US" sz="2800" dirty="0"/>
              <a:t>: Too much focus on price limits room for R&amp;D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No side</a:t>
            </a:r>
            <a:r>
              <a:rPr lang="en-US" sz="2800" dirty="0"/>
              <a:t>: Innovation can come from process improvements (e.g., automation, logistics)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3D0B94-0925-EDDB-DF33-C3E165B8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55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7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EA70-5BFB-B435-E2B6-2979B482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ADC7B6C6-2351-9FE1-3D16-9FD691AC1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219200"/>
          </a:xfrm>
        </p:spPr>
        <p:txBody>
          <a:bodyPr>
            <a:normAutofit/>
          </a:bodyPr>
          <a:lstStyle/>
          <a:p>
            <a:r>
              <a:rPr lang="en-US" b="1" dirty="0"/>
              <a:t>Role-Playing / Debate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5C4DF-20ED-9910-7791-BD8909AE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5" y="1427353"/>
            <a:ext cx="8965275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Role Play</a:t>
            </a:r>
            <a:r>
              <a:rPr lang="en-US" sz="2800" dirty="0"/>
              <a:t>: Roles: CEO, CTO, CMO (Chief Marketing Officer)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Scenario: A new product must be launched.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Task: Each role must argue for either investing in innovation (differentiation) or reducing cost to match competitors.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71AD29-AEC7-B8C5-959E-A221BC9E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55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529F-2187-D05F-EE75-86F336889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7F1C-5A48-4809-2B19-E93BE96B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10" y="22761"/>
            <a:ext cx="8229600" cy="891639"/>
          </a:xfrm>
        </p:spPr>
        <p:txBody>
          <a:bodyPr>
            <a:normAutofit/>
          </a:bodyPr>
          <a:lstStyle/>
          <a:p>
            <a:r>
              <a:rPr lang="en-US" b="1" dirty="0"/>
              <a:t>Strategic Alignment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60EC36-D244-BCDB-DD7C-FE847E38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8392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Concept Overview</a:t>
            </a:r>
            <a:r>
              <a:rPr lang="en-US" sz="2800" dirty="0"/>
              <a:t>: Strategic alignment means using ICT in a way that directly supports business and digital strategies.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Key Areas of Alignment</a:t>
            </a:r>
            <a:r>
              <a:rPr lang="en-US" sz="2800" dirty="0"/>
              <a:t>:</a:t>
            </a:r>
          </a:p>
          <a:p>
            <a:pPr marL="700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Business Strategy: Market scope, services</a:t>
            </a:r>
          </a:p>
          <a:p>
            <a:pPr marL="700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Digital Strategy: Online engagement, automation</a:t>
            </a:r>
          </a:p>
          <a:p>
            <a:pPr marL="700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Org Infrastructure: Structure and process roles</a:t>
            </a:r>
          </a:p>
          <a:p>
            <a:pPr marL="700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ICT Infrastructure: Tech platforms and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FA9C3-4EF8-1FBF-B406-3EFEC57F1AA7}"/>
              </a:ext>
            </a:extLst>
          </p:cNvPr>
          <p:cNvSpPr txBox="1"/>
          <p:nvPr/>
        </p:nvSpPr>
        <p:spPr>
          <a:xfrm>
            <a:off x="4948" y="5616635"/>
            <a:ext cx="9145979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Example</a:t>
            </a:r>
            <a:r>
              <a:rPr lang="en-US" sz="2800" dirty="0"/>
              <a:t>: Woolworths aligning loyalty programs (business) with AI-driven shopping experience (digital).</a:t>
            </a:r>
          </a:p>
        </p:txBody>
      </p:sp>
    </p:spTree>
    <p:extLst>
      <p:ext uri="{BB962C8B-B14F-4D97-AF65-F5344CB8AC3E}">
        <p14:creationId xmlns:p14="http://schemas.microsoft.com/office/powerpoint/2010/main" val="33278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C797C3F8-0B98-AC34-586C-4511F3469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Model – What It Really Means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C53E51-14CC-A843-1E9A-A6D4427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56010"/>
              </p:ext>
            </p:extLst>
          </p:nvPr>
        </p:nvGraphicFramePr>
        <p:xfrm>
          <a:off x="228600" y="2579801"/>
          <a:ext cx="8686800" cy="3352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794232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3865959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058883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Focus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6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Economic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Profit through price or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Bunnings using scale + warehouse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0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Operational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Great internal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Atlassian’s agile dev + support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11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Strategic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Strong market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Canva’s global platform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6101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C429374-8A65-143E-0603-A365DD1FD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" y="1422447"/>
            <a:ext cx="91390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Model = How the business makes money + delivers value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9AAD8-C479-780B-6972-E6F2FF76A372}"/>
              </a:ext>
            </a:extLst>
          </p:cNvPr>
          <p:cNvSpPr txBox="1"/>
          <p:nvPr/>
        </p:nvSpPr>
        <p:spPr>
          <a:xfrm>
            <a:off x="190500" y="5903893"/>
            <a:ext cx="868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Modern Tip</a:t>
            </a:r>
            <a:r>
              <a:rPr lang="en-US" sz="2800" dirty="0"/>
              <a:t>: Include partnerships, digital platforms, and value loops.</a:t>
            </a:r>
          </a:p>
        </p:txBody>
      </p:sp>
    </p:spTree>
    <p:extLst>
      <p:ext uri="{BB962C8B-B14F-4D97-AF65-F5344CB8AC3E}">
        <p14:creationId xmlns:p14="http://schemas.microsoft.com/office/powerpoint/2010/main" val="2020633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5602-80EA-C6D5-B882-F0BDB2AA2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A55DBA7-AC67-2473-13A2-4AD972B2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Class Tasks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0EAF0D-6049-A428-7FEA-0FD15ACF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2" y="1371600"/>
            <a:ext cx="9139084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Breakdown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Pick any Aussie startup. Identify: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Revenue stream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base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partnerships</a:t>
            </a:r>
          </a:p>
        </p:txBody>
      </p:sp>
    </p:spTree>
    <p:extLst>
      <p:ext uri="{BB962C8B-B14F-4D97-AF65-F5344CB8AC3E}">
        <p14:creationId xmlns:p14="http://schemas.microsoft.com/office/powerpoint/2010/main" val="2144521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63B5B-E828-F2A7-F360-D4CDB988E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5588F6E6-6187-ABE1-CCA8-AA2764580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Debate / Role Play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1661DF-6020-D84F-C6A3-4C4BBA36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2" y="1371600"/>
            <a:ext cx="9139084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Debate: “Digital business models work better than traditional ones in Australia.”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Yes side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More scalable, lower overheads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side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Trust, face-to-face still valued</a:t>
            </a:r>
          </a:p>
        </p:txBody>
      </p:sp>
    </p:spTree>
    <p:extLst>
      <p:ext uri="{BB962C8B-B14F-4D97-AF65-F5344CB8AC3E}">
        <p14:creationId xmlns:p14="http://schemas.microsoft.com/office/powerpoint/2010/main" val="3529773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B2F4C-6695-BBCC-C5AD-A67CF05D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89BC475B-451F-4607-341F-51314270C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Competitive Advantage (Quick Lecture Style)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A524A-467A-2B3E-90CF-6F099A24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" y="1477248"/>
            <a:ext cx="9139084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3 Ways to Win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Operational Excellence</a:t>
            </a:r>
            <a:r>
              <a:rPr lang="en-US" sz="2800" dirty="0"/>
              <a:t> – Be efficient (e.g., Amazon AU)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Customer Intimacy</a:t>
            </a:r>
            <a:r>
              <a:rPr lang="en-US" sz="2800" dirty="0"/>
              <a:t> – Know and serve them well (e.g., </a:t>
            </a:r>
            <a:r>
              <a:rPr lang="en-US" sz="2800" dirty="0" err="1"/>
              <a:t>Afterpay</a:t>
            </a:r>
            <a:r>
              <a:rPr lang="en-US" sz="28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Product Leadership</a:t>
            </a:r>
            <a:r>
              <a:rPr lang="en-US" sz="2800" dirty="0"/>
              <a:t> – Best innovation (e.g., Cochlear implants)</a:t>
            </a:r>
          </a:p>
        </p:txBody>
      </p:sp>
    </p:spTree>
    <p:extLst>
      <p:ext uri="{BB962C8B-B14F-4D97-AF65-F5344CB8AC3E}">
        <p14:creationId xmlns:p14="http://schemas.microsoft.com/office/powerpoint/2010/main" val="1768886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5412D-B35E-03B2-C8C4-F0FACA0F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EFECEA1C-58FB-0BD4-5EFB-D4C69D210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Competitive Advantage (Quick Lecture Style)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3C67CD-C035-2CCA-9AA7-2A19919D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94438"/>
              </p:ext>
            </p:extLst>
          </p:nvPr>
        </p:nvGraphicFramePr>
        <p:xfrm>
          <a:off x="479323" y="2392680"/>
          <a:ext cx="8229600" cy="2072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8760370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0888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Approach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Strength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Operational Excellence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Cost +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02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Customer Intimacy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Trust + </a:t>
                      </a:r>
                      <a:r>
                        <a:rPr lang="en-US" sz="2800" dirty="0" err="1"/>
                        <a:t>personalisation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0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Product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R&amp;D + innovation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43436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A3DDD72-20C2-C44B-E42B-8FEBE7CC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2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74CA-FBDF-8795-37D1-853452780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51EC67EA-4CE9-6C1C-018B-557236F76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62AE19-47A5-7611-8601-9266771F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095741-5A37-BF59-5C66-1427153B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03602"/>
            <a:ext cx="89916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Choose an Australian supermarket and identify its competitive advantage style.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Woolworths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Customer intimacy through loyalty programs.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EC7E4-8658-8CE6-03FB-97D22343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8534"/>
              </p:ext>
            </p:extLst>
          </p:nvPr>
        </p:nvGraphicFramePr>
        <p:xfrm>
          <a:off x="647700" y="4669005"/>
          <a:ext cx="8229600" cy="197078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337568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5986071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831734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61689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Strength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Weakness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Opportunity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Threat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5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Fast checkout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High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Delivery drones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Market price war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78847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67AD374-C5A3-70F3-902D-BC98067F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33207"/>
            <a:ext cx="18610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SWOT Tale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58533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B9847-D522-F0FE-6A95-F8D3E9B3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D7ECBAD9-E045-B3F6-6928-5B8CA66C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Strategy Implementation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16D872-8381-F165-C311-A02806BE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1438B-D7F7-7476-744B-0FFE376D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03602"/>
            <a:ext cx="89916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Key Messages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Strategy must move from plan to action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 measure it by </a:t>
            </a:r>
            <a:r>
              <a:rPr lang="en-US" sz="2800" b="1" dirty="0"/>
              <a:t>performance</a:t>
            </a:r>
            <a:r>
              <a:rPr lang="en-US" sz="2800" dirty="0"/>
              <a:t>, </a:t>
            </a:r>
            <a:r>
              <a:rPr lang="en-US" sz="2800" b="1" dirty="0"/>
              <a:t>delivery</a:t>
            </a:r>
            <a:r>
              <a:rPr lang="en-US" sz="2800" dirty="0"/>
              <a:t>, and </a:t>
            </a:r>
            <a:r>
              <a:rPr lang="en-US" sz="2800" b="1" dirty="0"/>
              <a:t>profit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Separate </a:t>
            </a:r>
            <a:r>
              <a:rPr lang="en-US" sz="2800" b="1" dirty="0"/>
              <a:t>what you intended</a:t>
            </a:r>
            <a:r>
              <a:rPr lang="en-US" sz="2800" dirty="0"/>
              <a:t> vs </a:t>
            </a:r>
            <a:r>
              <a:rPr lang="en-US" sz="2800" b="1" dirty="0"/>
              <a:t>what really happened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763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23D52-4186-254C-48D0-57B0B967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A629EBB6-3CB3-8ED5-CFA1-5DDDA5F9C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Strategy Implementation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D8B77D-D876-C0BA-2E16-D094480E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573BB1-0332-3ABE-FAF1-CC313DF0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02060"/>
              </p:ext>
            </p:extLst>
          </p:nvPr>
        </p:nvGraphicFramePr>
        <p:xfrm>
          <a:off x="553065" y="2171982"/>
          <a:ext cx="8229600" cy="3352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312408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95363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Area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Commonwealth Bank digital banking rollout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1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Realised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Partial delays due to backend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16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Performance KPIs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 users, load speed, support ticket drop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1185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B85362-D925-3F07-C1E4-C86DAC8A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5" y="3848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17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4C65-7479-6234-980D-098C93348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515B0BB6-020C-836D-16B1-0E276438F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1219200"/>
          </a:xfrm>
        </p:spPr>
        <p:txBody>
          <a:bodyPr>
            <a:normAutofit/>
          </a:bodyPr>
          <a:lstStyle/>
          <a:p>
            <a:r>
              <a:rPr lang="en-US" b="1" dirty="0"/>
              <a:t>Engagement Questions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9CA40F-2F01-8B65-F32B-3549F275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05B6D3-59B7-491E-4380-2931774D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5" y="3848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ABF89-FD97-9C1D-EB45-FB1FBD8A81B4}"/>
              </a:ext>
            </a:extLst>
          </p:cNvPr>
          <p:cNvSpPr txBox="1"/>
          <p:nvPr/>
        </p:nvSpPr>
        <p:spPr>
          <a:xfrm>
            <a:off x="95865" y="1270826"/>
            <a:ext cx="895227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happens if great strategy is never implemented?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No results, just paperwork.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What’s one ICT example where strategy failed in execution?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Census 2016 website crash (planning gap in scale)</a:t>
            </a:r>
          </a:p>
        </p:txBody>
      </p:sp>
    </p:spTree>
    <p:extLst>
      <p:ext uri="{BB962C8B-B14F-4D97-AF65-F5344CB8AC3E}">
        <p14:creationId xmlns:p14="http://schemas.microsoft.com/office/powerpoint/2010/main" val="32521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FD31-C442-F3CC-1EF2-18D7F3C2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334F-A8E7-10AA-FB50-2BD2A373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Business Strategy Elements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642A37-3E9B-49CC-DB9B-1E0F99D4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94472"/>
            <a:ext cx="88392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Key Focus Areas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Scope</a:t>
            </a:r>
            <a:r>
              <a:rPr lang="en-US" sz="2800" dirty="0"/>
              <a:t>: What markets and services do we target?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Competencies</a:t>
            </a:r>
            <a:r>
              <a:rPr lang="en-US" sz="2800" dirty="0"/>
              <a:t>: What makes us strong? (e.g., cost, quality, innovation)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Governance</a:t>
            </a:r>
            <a:r>
              <a:rPr lang="en-US" sz="2800" dirty="0"/>
              <a:t>: Who decides on tech investment and priorities?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Example</a:t>
            </a:r>
            <a:r>
              <a:rPr lang="en-US" sz="2800" dirty="0"/>
              <a:t>: </a:t>
            </a:r>
            <a:r>
              <a:rPr lang="en-US" sz="2800" dirty="0" err="1"/>
              <a:t>Afterpay's</a:t>
            </a:r>
            <a:r>
              <a:rPr lang="en-US" sz="2800" dirty="0"/>
              <a:t> strategy relies on digital-first models with core competence in customer acquisition.</a:t>
            </a:r>
          </a:p>
        </p:txBody>
      </p:sp>
    </p:spTree>
    <p:extLst>
      <p:ext uri="{BB962C8B-B14F-4D97-AF65-F5344CB8AC3E}">
        <p14:creationId xmlns:p14="http://schemas.microsoft.com/office/powerpoint/2010/main" val="36030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Calibri"/>
                <a:cs typeface="Calibri"/>
              </a:rPr>
              <a:t>C.H. Sullivan, ‘Systems planning in the information age’, Sloan Management Review, Winter, 1985, 3–11.</a:t>
            </a:r>
          </a:p>
          <a:p>
            <a:r>
              <a:rPr lang="en-US" sz="2000" dirty="0">
                <a:ea typeface="Calibri"/>
                <a:cs typeface="Calibri"/>
              </a:rPr>
              <a:t>J.C. Henderson and N. Venkatraman, ‘Strategic alignment: Leveraging information technology for transforming organisations’, IBM Systems Journal, 32, 1, 1993, 4–16.</a:t>
            </a:r>
          </a:p>
          <a:p>
            <a:r>
              <a:rPr lang="en-US" sz="2000" dirty="0">
                <a:ea typeface="Calibri"/>
                <a:cs typeface="Calibri"/>
              </a:rPr>
              <a:t>H.T. Ansoff, R.P. Declerck and R.L. Hayes, eds, From Strategic Planning to Strategic Management, John Wiley &amp; Sons, New York, 1976. </a:t>
            </a:r>
          </a:p>
          <a:p>
            <a:r>
              <a:rPr lang="en-US" sz="2000" dirty="0">
                <a:ea typeface="Calibri"/>
                <a:cs typeface="Calibri"/>
              </a:rPr>
              <a:t>F.W. Gluck, S.P. Kaufmann and A.S. Walleck, ‘Strategic management for competitive advantage’, Harvard Business Review, July–August 1980, 154–161.</a:t>
            </a:r>
          </a:p>
          <a:p>
            <a:r>
              <a:rPr lang="en-US" sz="2000" dirty="0">
                <a:ea typeface="Calibri"/>
                <a:cs typeface="Calibri"/>
              </a:rPr>
              <a:t>W.C. Kim and R. Mauborgne, ‘Blue Ocean Strategy, Expanded Edition: How to Create Uncontested Market Space and Make the Competition Irrelevant, Harvard Business School Press, Boston, 2015. </a:t>
            </a:r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F395-ED41-F343-ACE0-5666F6A37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C1A6-758A-80AD-B446-F6198347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22831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Calibri"/>
                <a:cs typeface="Calibri"/>
              </a:rPr>
              <a:t>Thank you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a typeface="Calibri"/>
                <a:cs typeface="Calibri"/>
              </a:rPr>
              <a:t>Happy a Learning Day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a typeface="Calibri"/>
                <a:cs typeface="Calibri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5637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EC574-6387-644F-C8A4-C910967A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EC54-5C7E-3131-B9C5-B03DE5B7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Organisational</a:t>
            </a:r>
            <a:r>
              <a:rPr lang="en-US" b="1" dirty="0"/>
              <a:t> Infrastructure Strategy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4C1BD1-DC24-498D-4801-120D0CC5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94473"/>
            <a:ext cx="88392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Elements</a:t>
            </a:r>
            <a:r>
              <a:rPr lang="en-US" sz="2800" dirty="0">
                <a:latin typeface="+mj-lt"/>
              </a:rPr>
              <a:t>:</a:t>
            </a:r>
          </a:p>
          <a:p>
            <a:pPr marL="628650" indent="-450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Structure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Centralised</a:t>
            </a:r>
            <a:r>
              <a:rPr lang="en-US" sz="2800" dirty="0">
                <a:latin typeface="+mj-lt"/>
              </a:rPr>
              <a:t> vs. </a:t>
            </a:r>
            <a:r>
              <a:rPr lang="en-US" sz="2800" dirty="0" err="1">
                <a:latin typeface="+mj-lt"/>
              </a:rPr>
              <a:t>decentralised</a:t>
            </a:r>
            <a:r>
              <a:rPr lang="en-US" sz="2800" dirty="0">
                <a:latin typeface="+mj-lt"/>
              </a:rPr>
              <a:t> ICT control</a:t>
            </a:r>
          </a:p>
          <a:p>
            <a:pPr marL="628650" indent="-450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Processes</a:t>
            </a:r>
            <a:r>
              <a:rPr lang="en-US" sz="2800" dirty="0">
                <a:latin typeface="+mj-lt"/>
              </a:rPr>
              <a:t>: Streamlining operations, reducing manual work</a:t>
            </a:r>
          </a:p>
          <a:p>
            <a:pPr marL="628650" indent="-450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HR Strategy</a:t>
            </a:r>
            <a:r>
              <a:rPr lang="en-US" sz="2800" dirty="0">
                <a:latin typeface="+mj-lt"/>
              </a:rPr>
              <a:t>: Hiring, training, motivating digital-savvy teams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AustralianSuper</a:t>
            </a:r>
            <a:r>
              <a:rPr lang="en-US" sz="2800" dirty="0">
                <a:latin typeface="+mj-lt"/>
              </a:rPr>
              <a:t> restructured HR to support digital transformation and upskilling.</a:t>
            </a:r>
          </a:p>
        </p:txBody>
      </p:sp>
    </p:spTree>
    <p:extLst>
      <p:ext uri="{BB962C8B-B14F-4D97-AF65-F5344CB8AC3E}">
        <p14:creationId xmlns:p14="http://schemas.microsoft.com/office/powerpoint/2010/main" val="18465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E45A-77AA-F43A-04C8-DE990DBD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1517-3D8E-E114-7BF8-2DD057CB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Research Discussion Questions (All Concepts)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EB5B0-37FA-2741-902F-47C19419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How has digital strategy changed Australian universities post-COVID?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Emphasis on hybrid models, cloud LMS, and student data analytics.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What risks come with high infusion but low diffusion?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Response</a:t>
            </a:r>
            <a:r>
              <a:rPr lang="en-US" sz="2800" dirty="0"/>
              <a:t>: Central systems failure affects all operations; lack of flexibility.</a:t>
            </a:r>
          </a:p>
        </p:txBody>
      </p:sp>
    </p:spTree>
    <p:extLst>
      <p:ext uri="{BB962C8B-B14F-4D97-AF65-F5344CB8AC3E}">
        <p14:creationId xmlns:p14="http://schemas.microsoft.com/office/powerpoint/2010/main" val="3695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5145</TotalTime>
  <Words>3304</Words>
  <Application>Microsoft Office PowerPoint</Application>
  <PresentationFormat>On-screen Show (4:3)</PresentationFormat>
  <Paragraphs>443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STXingkai</vt:lpstr>
      <vt:lpstr>Arial</vt:lpstr>
      <vt:lpstr>Calibri</vt:lpstr>
      <vt:lpstr>Cambria Math</vt:lpstr>
      <vt:lpstr>Office Theme</vt:lpstr>
      <vt:lpstr>PowerPoint Presentation</vt:lpstr>
      <vt:lpstr>Lecture Outline</vt:lpstr>
      <vt:lpstr>Early ICT Strategy - Infusion vs. Diffusion</vt:lpstr>
      <vt:lpstr>Early ICT Strategy - Infusion vs. Diffusion</vt:lpstr>
      <vt:lpstr>Early ICT Strategy - Infusion vs. Diffusion</vt:lpstr>
      <vt:lpstr>Strategic Alignment</vt:lpstr>
      <vt:lpstr>Business Strategy Elements</vt:lpstr>
      <vt:lpstr>Organisational Infrastructure Strategy</vt:lpstr>
      <vt:lpstr>Research Discussion Questions (All Concepts)</vt:lpstr>
      <vt:lpstr>Research Discussion Questions (All Concepts)</vt:lpstr>
      <vt:lpstr>Hands-On Activities</vt:lpstr>
      <vt:lpstr>Problem Solving</vt:lpstr>
      <vt:lpstr>Problem Solving</vt:lpstr>
      <vt:lpstr>Role-Playing / Debate Question</vt:lpstr>
      <vt:lpstr>Digital Strategy </vt:lpstr>
      <vt:lpstr>IT Infrastructure Strategy</vt:lpstr>
      <vt:lpstr>ICT Strategy for the 21st Century</vt:lpstr>
      <vt:lpstr>ICT Strategy for the 21st Century</vt:lpstr>
      <vt:lpstr>Research Discussion Question</vt:lpstr>
      <vt:lpstr>Research Discussion Question</vt:lpstr>
      <vt:lpstr>Research Discussion Question</vt:lpstr>
      <vt:lpstr>Role-Playing / Debate</vt:lpstr>
      <vt:lpstr>Evolving Nature of ICT Strategy (Maturity Levels)</vt:lpstr>
      <vt:lpstr>Evolving Nature of ICT Strategy (Maturity Levels)</vt:lpstr>
      <vt:lpstr>Evolving Nature of ICT Strategy (Maturity Levels)</vt:lpstr>
      <vt:lpstr>Evolving Nature of ICT Strategy (Maturity Levels)</vt:lpstr>
      <vt:lpstr>Evolving Nature of ICT Strategy (Maturity Levels)</vt:lpstr>
      <vt:lpstr>Research Discussion Question</vt:lpstr>
      <vt:lpstr>Hands-On Activities</vt:lpstr>
      <vt:lpstr>Role-Playing / Debate</vt:lpstr>
      <vt:lpstr>Strategic Thinking vs Strategic Planning (ICT Context)</vt:lpstr>
      <vt:lpstr>Strategic Thinking vs Strategic Planning (ICT Context)</vt:lpstr>
      <vt:lpstr>Strategic Thinking vs Strategic Planning (ICT Context)</vt:lpstr>
      <vt:lpstr>Research Discussion Questions</vt:lpstr>
      <vt:lpstr>Hands-On Activities</vt:lpstr>
      <vt:lpstr>Problem Solving</vt:lpstr>
      <vt:lpstr>Problem Solving</vt:lpstr>
      <vt:lpstr>Problem Solving</vt:lpstr>
      <vt:lpstr>Problem Solving</vt:lpstr>
      <vt:lpstr>Role-Playing / Debate</vt:lpstr>
      <vt:lpstr>Strategy Development </vt:lpstr>
      <vt:lpstr>Strategy Development </vt:lpstr>
      <vt:lpstr>Research Discussion Questions</vt:lpstr>
      <vt:lpstr>Hands-On Activities</vt:lpstr>
      <vt:lpstr>Hands-On Activities</vt:lpstr>
      <vt:lpstr>Math/Problem Solving (Resource Planning)</vt:lpstr>
      <vt:lpstr>Role-Playing / Debate</vt:lpstr>
      <vt:lpstr>Role-Playing / Debate</vt:lpstr>
      <vt:lpstr>Business Strategy Types – Cost Leadership vs. Differentiation</vt:lpstr>
      <vt:lpstr>Business Strategy Types – Cost Leadership vs. Differentiation</vt:lpstr>
      <vt:lpstr>Business Strategy Types – Cost Leadership vs. Differentiation</vt:lpstr>
      <vt:lpstr>Research Discussion Questions</vt:lpstr>
      <vt:lpstr>Research Discussion Questions</vt:lpstr>
      <vt:lpstr>Hands-On Activities</vt:lpstr>
      <vt:lpstr>Hands-On Activities</vt:lpstr>
      <vt:lpstr>Math/Problem Solving</vt:lpstr>
      <vt:lpstr>Math/Problem Solving</vt:lpstr>
      <vt:lpstr>Role-Playing / Debate</vt:lpstr>
      <vt:lpstr>Role-Playing / Debate</vt:lpstr>
      <vt:lpstr>Business Model – What It Really Means</vt:lpstr>
      <vt:lpstr>Class Tasks</vt:lpstr>
      <vt:lpstr>Debate / Role Play</vt:lpstr>
      <vt:lpstr>Competitive Advantage (Quick Lecture Style)</vt:lpstr>
      <vt:lpstr>Competitive Advantage (Quick Lecture Style)</vt:lpstr>
      <vt:lpstr>Task</vt:lpstr>
      <vt:lpstr>Strategy Implementation</vt:lpstr>
      <vt:lpstr>Strategy Implementation</vt:lpstr>
      <vt:lpstr>Engagement Questions</vt:lpstr>
      <vt:lpstr>PowerPoint Presentation</vt:lpstr>
      <vt:lpstr>Articles</vt:lpstr>
      <vt:lpstr>PowerPoint Presentation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1936</cp:revision>
  <dcterms:created xsi:type="dcterms:W3CDTF">2013-11-24T06:45:02Z</dcterms:created>
  <dcterms:modified xsi:type="dcterms:W3CDTF">2025-04-02T17:27:42Z</dcterms:modified>
</cp:coreProperties>
</file>