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559" r:id="rId3"/>
    <p:sldId id="565" r:id="rId4"/>
    <p:sldId id="573" r:id="rId5"/>
    <p:sldId id="574" r:id="rId6"/>
    <p:sldId id="575" r:id="rId7"/>
    <p:sldId id="576" r:id="rId8"/>
    <p:sldId id="577" r:id="rId9"/>
    <p:sldId id="296" r:id="rId10"/>
    <p:sldId id="569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6" r:id="rId20"/>
    <p:sldId id="587" r:id="rId21"/>
    <p:sldId id="588" r:id="rId22"/>
    <p:sldId id="566" r:id="rId23"/>
    <p:sldId id="589" r:id="rId24"/>
    <p:sldId id="590" r:id="rId25"/>
    <p:sldId id="564" r:id="rId26"/>
    <p:sldId id="591" r:id="rId27"/>
    <p:sldId id="592" r:id="rId28"/>
    <p:sldId id="570" r:id="rId29"/>
    <p:sldId id="593" r:id="rId30"/>
    <p:sldId id="571" r:id="rId31"/>
    <p:sldId id="594" r:id="rId32"/>
    <p:sldId id="572" r:id="rId33"/>
    <p:sldId id="595" r:id="rId34"/>
    <p:sldId id="596" r:id="rId35"/>
    <p:sldId id="568" r:id="rId36"/>
    <p:sldId id="597" r:id="rId37"/>
    <p:sldId id="598" r:id="rId38"/>
    <p:sldId id="599" r:id="rId39"/>
    <p:sldId id="550" r:id="rId40"/>
    <p:sldId id="54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129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3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C356-B67E-B0DE-A9F7-5B303035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56208-5422-628E-154D-C3ECFD242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D05268-359D-4EC6-7520-F397A7001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C95F073-43ED-0895-584A-8641ABF97E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665D9-2C54-332E-7B46-328A020F2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5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99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3558-2875-A824-5211-21A7A717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F4099-106B-5B37-3DFD-6F5FCB0DE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E8A4A-D6B4-F9A8-1E29-7CCA961FB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E6031FC-669E-01C1-A2A7-0AA8A93065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C053-8AD7-0801-05BA-40C56E41E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5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8308-171A-A241-023D-CBC8A1C64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BAC8B-01AA-F191-3970-14D85ECBE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062FA-0BFB-4B1E-88F0-A781B9DB5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B6B3FE-0666-D795-AB68-B26308EDD37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12F12-620D-A5CB-DA4A-86DE8DA66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81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2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5D29E-E4EB-2574-28F2-CE2FE5990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7B597-2E30-F56D-0AAF-DE5A3FE0F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3EC5-DB32-84D9-9D00-8B7AFFC7A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A7FBC2A-8AAF-86F2-BE9B-FCCA2BF37CB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6D2D9-9188-17F5-EEDF-36C6BD1DF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6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22A2-6BF4-0C4E-E401-927F548A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251E0-F209-5E05-B8E7-257279559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A81C34-3DCA-D84F-5AF7-36ACDC5A2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4C9196E-C48F-D7E4-9A99-D3AC3E22ED4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4579-8DA6-3572-11CC-1947F18E4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3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86F86-740A-87CB-7AA4-B561E8E5E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2657C-A590-36F1-3B13-CB72B6689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C60FE-8ACC-F29D-2F99-EA31915B9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EE53B9-38C8-DB8C-FDE3-4DFA175293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A5DE3-C41B-74C2-F26C-04E474391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5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084D7-D62D-5E97-6931-F3632F4F5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D9F72-7677-274A-2079-C95063BE4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6549DC-29B5-B91D-ABD9-C8F7421FC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5B31FCA-D7E0-5542-CC40-E0B183A5074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C8856-CCA6-BB62-7BF9-7D35D82B4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5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5594-BE9D-FFB4-19FC-80A3394A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7CCE27-D47A-A0B6-72B3-D25E216FF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3E105-2933-0B00-6874-456311735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CB7444-93AE-14F8-4D33-3BDE5455306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97D3B-DAA1-C885-4ECD-98C5097FF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7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5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14482-6F11-FBE5-CB96-978327D9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C773E-E2DF-DD91-3214-C4695B07B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B7E68-9B4E-872A-72DD-648BD59F6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1B8FB50-9B2E-B456-025F-165B57BF203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92EDA-DB1C-207A-C159-D4F6E2174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1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8747-A398-9135-91E1-1C6639582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769C2E-DF81-12F2-F381-8347F4655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733AE-86E1-F695-5E2E-4695EE9D2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E73429F-A53F-CF53-1A0D-573032350C8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DA0C-280C-EB75-28FB-72DE3FB20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56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4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950D7-D0E9-85C0-E11D-784BE896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4AD9B-B66E-64FC-D80E-3787A4BDE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11D11-B5E1-8A7D-78AF-374C90C03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9A98C4C-0167-C8B1-32D8-D27BB634FEA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21EAF-A5C0-2DF5-5998-430A084B3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4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FB74-72C2-E7D2-9337-4202DD0B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469143-FDA6-7E60-9E64-4998B563EFB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969E-D412-7F18-4116-2674739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8AC1-93C4-F36F-4364-301AB4C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A9CC-5DED-DDAD-8DD2-058CB1A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D9AF51-9F8F-4BD6-9F23-5FFE303ABB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9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er.gov.au/system/files/2024-02/SAPN%20-%205.12.7%20-%20IT%20Infrastructure%20Refresh%20-%20January%202024%20-%20Public.pdf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DC6AC9-3CA8-E1CB-3C4E-33D5F813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25" y="1480114"/>
            <a:ext cx="9067800" cy="3930086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Week 8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Portfolio of Business Applications 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Dr. Farshid Keivanian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49F6-6453-5279-C4DE-C29BA5B5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>
                <a:ea typeface="Calibri"/>
                <a:cs typeface="Calibri"/>
              </a:rPr>
              <a:t>Generic Application Management Strategies (Cont)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5342E-80FD-D0F7-67A9-2AFCA1A4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68" y="3162565"/>
            <a:ext cx="7246532" cy="3671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8EE25-BF0E-6DE1-0978-468EC78A01E4}"/>
              </a:ext>
            </a:extLst>
          </p:cNvPr>
          <p:cNvSpPr txBox="1"/>
          <p:nvPr/>
        </p:nvSpPr>
        <p:spPr>
          <a:xfrm>
            <a:off x="-13112" y="685800"/>
            <a:ext cx="915117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Overview of Generic Application Management Strategies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Strategy Choices for Managing Applications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Businesses choose how to manage and improve apps based on </a:t>
            </a:r>
            <a:r>
              <a:rPr lang="en-US" sz="2800" b="1" dirty="0"/>
              <a:t>cost</a:t>
            </a:r>
            <a:r>
              <a:rPr lang="en-US" sz="2800" dirty="0"/>
              <a:t> and </a:t>
            </a:r>
            <a:r>
              <a:rPr lang="en-US" sz="2800" b="1" dirty="0"/>
              <a:t>uniqueness (differentiation)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40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518CE-A505-EE1A-CF63-518C6B74B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4551-666C-F3AD-81F4-4CC3B68F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>
                <a:ea typeface="Calibri"/>
                <a:cs typeface="Calibri"/>
              </a:rPr>
              <a:t>Generic Application Management Strategies (Cont)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C5E10-9D16-17FC-84C6-2049C7E2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0AFFD-A4B1-3963-1478-8D5C76DE7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68" y="3162565"/>
            <a:ext cx="7246532" cy="3671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D8AE6-91AC-9AA0-0622-97CFCE9FDE18}"/>
              </a:ext>
            </a:extLst>
          </p:cNvPr>
          <p:cNvSpPr txBox="1"/>
          <p:nvPr/>
        </p:nvSpPr>
        <p:spPr>
          <a:xfrm>
            <a:off x="-13112" y="685800"/>
            <a:ext cx="915117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Michael Porter suggests 4 main strategies depending on </a:t>
            </a:r>
            <a:r>
              <a:rPr lang="en-US" sz="2800" b="1" dirty="0"/>
              <a:t>target market</a:t>
            </a:r>
            <a:r>
              <a:rPr lang="en-US" sz="2800" dirty="0"/>
              <a:t> (broad or narrow) and </a:t>
            </a:r>
            <a:r>
              <a:rPr lang="en-US" sz="2800" b="1" dirty="0"/>
              <a:t>focus</a:t>
            </a:r>
            <a:r>
              <a:rPr lang="en-US" sz="2800" dirty="0"/>
              <a:t> (cost or value).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Analogy</a:t>
            </a:r>
            <a:r>
              <a:rPr lang="en-US" sz="2800" dirty="0"/>
              <a:t>: Think of running a food truck. Do you want to be the cheapest, the fanciest, or serve a niche?</a:t>
            </a:r>
          </a:p>
        </p:txBody>
      </p:sp>
    </p:spTree>
    <p:extLst>
      <p:ext uri="{BB962C8B-B14F-4D97-AF65-F5344CB8AC3E}">
        <p14:creationId xmlns:p14="http://schemas.microsoft.com/office/powerpoint/2010/main" val="383697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A2164-A9D2-1D43-CB0B-B9132F76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DE86-8DFB-AAA9-34C0-470D4A8E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>
                <a:ea typeface="Calibri"/>
                <a:cs typeface="Calibri"/>
              </a:rPr>
              <a:t>Cost Leadership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460E-A6DD-3939-26F4-F5C34BC7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71939-9442-259C-1F88-04A5351967EB}"/>
              </a:ext>
            </a:extLst>
          </p:cNvPr>
          <p:cNvSpPr txBox="1"/>
          <p:nvPr/>
        </p:nvSpPr>
        <p:spPr>
          <a:xfrm>
            <a:off x="-13112" y="685800"/>
            <a:ext cx="915117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Strategy 1 – Cost Leadership (Broad &amp; Cheap)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Goal: Offer apps at a </a:t>
            </a:r>
            <a:r>
              <a:rPr lang="en-US" sz="2800" b="1" dirty="0"/>
              <a:t>lower cost</a:t>
            </a:r>
            <a:r>
              <a:rPr lang="en-US" sz="2800" dirty="0"/>
              <a:t> than competitors.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Used when targeting </a:t>
            </a:r>
            <a:r>
              <a:rPr lang="en-US" sz="2800" b="1" dirty="0"/>
              <a:t>all departments or users</a:t>
            </a:r>
            <a:r>
              <a:rPr lang="en-US" sz="28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Efficient, </a:t>
            </a:r>
            <a:r>
              <a:rPr lang="en-US" sz="2800" dirty="0" err="1"/>
              <a:t>standardised</a:t>
            </a:r>
            <a:r>
              <a:rPr lang="en-US" sz="2800" dirty="0"/>
              <a:t> apps, fewer features.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Example</a:t>
            </a:r>
            <a:r>
              <a:rPr lang="en-US" sz="2800" dirty="0"/>
              <a:t>: A university uses Google Workspace (Docs, Sheets, Drive) for </a:t>
            </a:r>
            <a:r>
              <a:rPr lang="en-US" sz="2800" b="1" dirty="0"/>
              <a:t>everyone</a:t>
            </a:r>
            <a:r>
              <a:rPr lang="en-US" sz="2800" dirty="0"/>
              <a:t>, as it's cheap and functional.</a:t>
            </a:r>
          </a:p>
        </p:txBody>
      </p:sp>
    </p:spTree>
    <p:extLst>
      <p:ext uri="{BB962C8B-B14F-4D97-AF65-F5344CB8AC3E}">
        <p14:creationId xmlns:p14="http://schemas.microsoft.com/office/powerpoint/2010/main" val="254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2B94F-FF4E-5A2B-82D2-467F18F9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A794-0520-5452-5D0F-53A198AC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C2A1-A85A-2034-2F47-3ECB03BF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9AFB3-CB82-EECD-053A-58F832A2EA1F}"/>
              </a:ext>
            </a:extLst>
          </p:cNvPr>
          <p:cNvSpPr txBox="1"/>
          <p:nvPr/>
        </p:nvSpPr>
        <p:spPr>
          <a:xfrm>
            <a:off x="-13112" y="685800"/>
            <a:ext cx="9151174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Strategy 2 – Differentiation (Broad &amp; Unique)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Goal: Provide </a:t>
            </a:r>
            <a:r>
              <a:rPr lang="en-US" sz="2800" b="1" dirty="0"/>
              <a:t>high-quality, unique apps</a:t>
            </a:r>
            <a:r>
              <a:rPr lang="en-US" sz="2800" dirty="0"/>
              <a:t> to stand out.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Focus on user experience, </a:t>
            </a:r>
            <a:r>
              <a:rPr lang="en-US" sz="2800" dirty="0" err="1"/>
              <a:t>customisation</a:t>
            </a:r>
            <a:r>
              <a:rPr lang="en-US" sz="2800" dirty="0"/>
              <a:t>, or innovation.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Used </a:t>
            </a:r>
            <a:r>
              <a:rPr lang="en-US" sz="2800" dirty="0" err="1"/>
              <a:t>organisation</a:t>
            </a:r>
            <a:r>
              <a:rPr lang="en-US" sz="2800" dirty="0"/>
              <a:t>-wide to build a strong identity.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Example</a:t>
            </a:r>
            <a:r>
              <a:rPr lang="en-US" sz="2800" dirty="0"/>
              <a:t>: A creative agency uses Adobe Creative Cloud – expensive, but offers unmatched features.</a:t>
            </a:r>
          </a:p>
        </p:txBody>
      </p:sp>
    </p:spTree>
    <p:extLst>
      <p:ext uri="{BB962C8B-B14F-4D97-AF65-F5344CB8AC3E}">
        <p14:creationId xmlns:p14="http://schemas.microsoft.com/office/powerpoint/2010/main" val="27613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EBD2C-26FF-50EC-43FD-4AE8ECC2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60BA-3B46-CCDE-C873-3A7B343F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Cost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95EC-6180-4548-5415-A6F4BE7D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D4DDD-E03A-87AB-408B-E3D8880D7795}"/>
              </a:ext>
            </a:extLst>
          </p:cNvPr>
          <p:cNvSpPr txBox="1"/>
          <p:nvPr/>
        </p:nvSpPr>
        <p:spPr>
          <a:xfrm>
            <a:off x="-13112" y="685800"/>
            <a:ext cx="915117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Strategy 3 – Cost Focus (Narrow &amp; Cheap)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Goal: Serve a </a:t>
            </a:r>
            <a:r>
              <a:rPr lang="en-US" sz="2800" b="1" dirty="0"/>
              <a:t>small group</a:t>
            </a:r>
            <a:r>
              <a:rPr lang="en-US" sz="2800" dirty="0"/>
              <a:t> with low-cost apps.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Useful for small departments with tight budgets.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Example</a:t>
            </a:r>
            <a:r>
              <a:rPr lang="en-US" sz="2800" dirty="0"/>
              <a:t>: The HR team uses a </a:t>
            </a:r>
            <a:r>
              <a:rPr lang="en-US" sz="2800" b="1" dirty="0"/>
              <a:t>basic payroll system</a:t>
            </a:r>
            <a:r>
              <a:rPr lang="en-US" sz="2800" dirty="0"/>
              <a:t> just for internal use – affordable, but limited.</a:t>
            </a:r>
          </a:p>
        </p:txBody>
      </p:sp>
    </p:spTree>
    <p:extLst>
      <p:ext uri="{BB962C8B-B14F-4D97-AF65-F5344CB8AC3E}">
        <p14:creationId xmlns:p14="http://schemas.microsoft.com/office/powerpoint/2010/main" val="62706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D042A-19BE-7026-19A6-4FAED617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FF04-4E7B-F862-6F94-33FB0E08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Differentiation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5E14-79ED-4788-40AC-DEA9FF9DF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3BF50-FB3B-6E6E-A888-B724DACE8A99}"/>
              </a:ext>
            </a:extLst>
          </p:cNvPr>
          <p:cNvSpPr txBox="1"/>
          <p:nvPr/>
        </p:nvSpPr>
        <p:spPr>
          <a:xfrm>
            <a:off x="-13112" y="685800"/>
            <a:ext cx="915117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Strategy 4 – Differentiation Focus (Narrow &amp; Unique)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Goal: Serve a </a:t>
            </a:r>
            <a:r>
              <a:rPr lang="en-US" sz="2800" b="1" dirty="0"/>
              <a:t>specific niche</a:t>
            </a:r>
            <a:r>
              <a:rPr lang="en-US" sz="2800" dirty="0"/>
              <a:t> with </a:t>
            </a:r>
            <a:r>
              <a:rPr lang="en-US" sz="2800" dirty="0" err="1"/>
              <a:t>specialised</a:t>
            </a:r>
            <a:r>
              <a:rPr lang="en-US" sz="2800" dirty="0"/>
              <a:t>, unique apps.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Higher cost is acceptable if it meets special needs.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Example</a:t>
            </a:r>
            <a:r>
              <a:rPr lang="en-US" sz="2800" dirty="0"/>
              <a:t>: A medical research lab uses advanced data analysis software (e.g., MATLAB, SPSS) tailored to their work.</a:t>
            </a:r>
          </a:p>
        </p:txBody>
      </p:sp>
    </p:spTree>
    <p:extLst>
      <p:ext uri="{BB962C8B-B14F-4D97-AF65-F5344CB8AC3E}">
        <p14:creationId xmlns:p14="http://schemas.microsoft.com/office/powerpoint/2010/main" val="115490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A931-857F-EE0B-F36B-13B72A0BB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54E5-7633-051B-DA15-F8BA14A1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Discussion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F3B6-971E-3E76-1B06-B9FA9EC1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8C009-67FD-BAC3-7307-ACF6F33A9E15}"/>
              </a:ext>
            </a:extLst>
          </p:cNvPr>
          <p:cNvSpPr txBox="1"/>
          <p:nvPr/>
        </p:nvSpPr>
        <p:spPr>
          <a:xfrm>
            <a:off x="-13112" y="685800"/>
            <a:ext cx="9151174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Question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/>
              <a:t>How can an </a:t>
            </a:r>
            <a:r>
              <a:rPr lang="en-US" sz="2800" i="1" dirty="0" err="1"/>
              <a:t>organisation</a:t>
            </a:r>
            <a:r>
              <a:rPr lang="en-US" sz="2800" i="1" dirty="0"/>
              <a:t> decide between Cost Leadership and Differentiation when managing its application portfolio? What internal and external factors should influence this decision?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Purpose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To help students critically think about strategic decision-making in real-world IT management scenarios.</a:t>
            </a:r>
          </a:p>
        </p:txBody>
      </p:sp>
    </p:spTree>
    <p:extLst>
      <p:ext uri="{BB962C8B-B14F-4D97-AF65-F5344CB8AC3E}">
        <p14:creationId xmlns:p14="http://schemas.microsoft.com/office/powerpoint/2010/main" val="177473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CEE3B-31A8-8D9D-C1BD-49CD3946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2E40-EC19-AA16-A368-9E45F73B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Discussion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5D1BF-51FE-6AF1-6600-FF6700AA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66027-79A8-6651-8370-9B751B92D8C7}"/>
              </a:ext>
            </a:extLst>
          </p:cNvPr>
          <p:cNvSpPr txBox="1"/>
          <p:nvPr/>
        </p:nvSpPr>
        <p:spPr>
          <a:xfrm>
            <a:off x="-13112" y="685800"/>
            <a:ext cx="9151174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Student Response Guide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Students should explore: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Internal factors</a:t>
            </a:r>
            <a:r>
              <a:rPr lang="en-US" sz="2800" dirty="0"/>
              <a:t>: budget, user needs, technical capacity, staff skill levels, </a:t>
            </a:r>
            <a:r>
              <a:rPr lang="en-US" sz="2800" dirty="0" err="1"/>
              <a:t>organisational</a:t>
            </a:r>
            <a:r>
              <a:rPr lang="en-US" sz="2800" dirty="0"/>
              <a:t> goals.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External factors</a:t>
            </a:r>
            <a:r>
              <a:rPr lang="en-US" sz="2800" dirty="0"/>
              <a:t>: competitor strategies, market expectations, technological trends, vendor offerings.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Trade-offs</a:t>
            </a:r>
            <a:r>
              <a:rPr lang="en-US" sz="2800" dirty="0"/>
              <a:t>: Cost savings vs. innovation; simplicity vs. performance; </a:t>
            </a:r>
            <a:r>
              <a:rPr lang="en-US" sz="2800" dirty="0" err="1"/>
              <a:t>standardisation</a:t>
            </a:r>
            <a:r>
              <a:rPr lang="en-US" sz="2800" dirty="0"/>
              <a:t> vs. </a:t>
            </a:r>
            <a:r>
              <a:rPr lang="en-US" sz="2800" dirty="0" err="1"/>
              <a:t>customisation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952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F0BA7-A0F3-95B7-D99F-DA33D1B9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B45A-5E30-554B-0CBA-0E0DBFCF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Discussion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A67F-CEE3-512A-9376-115B11B4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40E51-13BB-A009-00F1-C5E0A97006A5}"/>
              </a:ext>
            </a:extLst>
          </p:cNvPr>
          <p:cNvSpPr txBox="1"/>
          <p:nvPr/>
        </p:nvSpPr>
        <p:spPr>
          <a:xfrm>
            <a:off x="-13112" y="685800"/>
            <a:ext cx="915117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i="1" dirty="0"/>
              <a:t>Example Insight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A logistics company may choose Cost Leadership for warehouse systems but Differentiation for its customer-facing tracking app to gain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122666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A12CA-B886-C45A-ECE4-B18A21EC0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8E89-137A-ECDB-E910-723266E7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Problem-Solving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182E-21B1-EB55-A932-26A9203DE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747D1-4F98-30BB-C6BB-4244F27D6129}"/>
              </a:ext>
            </a:extLst>
          </p:cNvPr>
          <p:cNvSpPr txBox="1"/>
          <p:nvPr/>
        </p:nvSpPr>
        <p:spPr>
          <a:xfrm>
            <a:off x="-13112" y="685800"/>
            <a:ext cx="9151174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Scenario-Based Question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i="1" dirty="0"/>
              <a:t>A university has a limited IT budget and wants to upgrade its student learning platform. Should it adopt a Cost Focus or Differentiation Focus strategy for its postgraduate research programs? Justify your answer with at least two reasons.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529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1AA1-71E9-6F2A-306F-4A0D99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Lecture Outline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43FF50-4BE1-F421-B3C8-85A43EB4840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4F485-1AF5-3241-98AB-197B734D9D79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Application portfolio management.</a:t>
            </a:r>
          </a:p>
          <a:p>
            <a:r>
              <a:rPr lang="en-US" dirty="0">
                <a:ea typeface="Calibri"/>
                <a:cs typeface="Calibri"/>
              </a:rPr>
              <a:t>Generic application management strategies.</a:t>
            </a:r>
          </a:p>
          <a:p>
            <a:r>
              <a:rPr lang="en-US" dirty="0">
                <a:ea typeface="Calibri"/>
                <a:cs typeface="Calibri"/>
              </a:rPr>
              <a:t>ICT strategy formulation.</a:t>
            </a:r>
          </a:p>
          <a:p>
            <a:r>
              <a:rPr lang="en-US" dirty="0">
                <a:ea typeface="Calibri"/>
                <a:cs typeface="Calibri"/>
              </a:rPr>
              <a:t>Portfolio management principles.</a:t>
            </a:r>
          </a:p>
          <a:p>
            <a:r>
              <a:rPr lang="en-US" dirty="0">
                <a:ea typeface="Calibri"/>
                <a:cs typeface="Calibri"/>
              </a:rPr>
              <a:t>Managing portfolio in large organisation. 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693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9DBE9-C8CC-B4B1-AFAA-5821D5A4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C51B-8DBC-E67C-5BF4-02D54F92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Problem-Solving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6E48A-6589-9372-71FB-9E879DCF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A419C-74F4-74A1-7166-45CE5DECCF0C}"/>
              </a:ext>
            </a:extLst>
          </p:cNvPr>
          <p:cNvSpPr txBox="1"/>
          <p:nvPr/>
        </p:nvSpPr>
        <p:spPr>
          <a:xfrm>
            <a:off x="-13112" y="685800"/>
            <a:ext cx="9151174" cy="580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500" b="1" dirty="0"/>
              <a:t>Model Answer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en-US" sz="2500" dirty="0"/>
              <a:t>The university should adopt a </a:t>
            </a:r>
            <a:r>
              <a:rPr lang="en-US" sz="2500" b="1" dirty="0"/>
              <a:t>Differentiation Focus</a:t>
            </a:r>
            <a:r>
              <a:rPr lang="en-US" sz="2500" dirty="0"/>
              <a:t> strategy for its </a:t>
            </a:r>
            <a:r>
              <a:rPr lang="en-US" sz="2500" b="1" dirty="0"/>
              <a:t>postgraduate research programs</a:t>
            </a:r>
            <a:r>
              <a:rPr lang="en-US" sz="2500" dirty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/>
              <a:t>Justification</a:t>
            </a:r>
            <a:r>
              <a:rPr lang="en-US" sz="2500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/>
              <a:t>Postgraduate research needs advanced, unique tools</a:t>
            </a:r>
            <a:r>
              <a:rPr lang="en-US" sz="2500" dirty="0"/>
              <a:t> like Turnitin, SPSS, or MATLAB – generic platforms may not support research-specific needs.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/>
              <a:t>High-quality tools can attract top students and researchers</a:t>
            </a:r>
            <a:r>
              <a:rPr lang="en-US" sz="2500" dirty="0"/>
              <a:t>, aligning with the university’s academic reputation goals, even if the cost is higher for this smaller user base.</a:t>
            </a:r>
          </a:p>
        </p:txBody>
      </p:sp>
    </p:spTree>
    <p:extLst>
      <p:ext uri="{BB962C8B-B14F-4D97-AF65-F5344CB8AC3E}">
        <p14:creationId xmlns:p14="http://schemas.microsoft.com/office/powerpoint/2010/main" val="155209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5067E-926E-44DF-8253-23D364572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90FB-55E0-8F33-45D3-AB58E11F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Problem-Solving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04A4E-3792-7024-29EF-6823EBA8E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275103"/>
            <a:ext cx="7543800" cy="5019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G.L. Parsons, Fitting Information Systems Technology to the Corporate Needs: The Linking Strategy, Harvard Business School Press, Boston, Teaching Note 9-183-176, 1986.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0F67F-8B77-45A8-2FF9-F24D52056EEC}"/>
              </a:ext>
            </a:extLst>
          </p:cNvPr>
          <p:cNvSpPr txBox="1"/>
          <p:nvPr/>
        </p:nvSpPr>
        <p:spPr>
          <a:xfrm>
            <a:off x="-13112" y="685800"/>
            <a:ext cx="9151174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i="1" dirty="0"/>
              <a:t>Extra Note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Meanwhile, undergrad courses could still use a Cost Leadership approach (e.g., Moodle, Blackboard) to keep overall costs low.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4087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1"/>
            <a:ext cx="8229600" cy="41148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Organisation</a:t>
            </a:r>
            <a:r>
              <a:rPr lang="en-US" sz="2800" b="1" dirty="0"/>
              <a:t>-led</a:t>
            </a:r>
            <a:r>
              <a:rPr lang="en-US" sz="2800" dirty="0"/>
              <a:t> = Big picture planning for the entire company.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Business-led</a:t>
            </a:r>
            <a:r>
              <a:rPr lang="en-US" sz="2800" dirty="0"/>
              <a:t> = Focuses on one department's growth.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Systematic</a:t>
            </a:r>
            <a:r>
              <a:rPr lang="en-US" sz="2800" dirty="0"/>
              <a:t> = Uses data and analysis to plan smart.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Administrative</a:t>
            </a:r>
            <a:r>
              <a:rPr lang="en-US" sz="2800" dirty="0"/>
              <a:t> = Focuses on </a:t>
            </a:r>
            <a:r>
              <a:rPr lang="en-US" sz="2800" b="1" dirty="0"/>
              <a:t>saving money</a:t>
            </a:r>
            <a:r>
              <a:rPr lang="en-US" sz="2800" dirty="0"/>
              <a:t>, not growth.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50B41-53FA-7E39-E298-E0A48248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ICT Strategy Formulation</a:t>
            </a:r>
          </a:p>
        </p:txBody>
      </p:sp>
    </p:spTree>
    <p:extLst>
      <p:ext uri="{BB962C8B-B14F-4D97-AF65-F5344CB8AC3E}">
        <p14:creationId xmlns:p14="http://schemas.microsoft.com/office/powerpoint/2010/main" val="23499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9A26-D857-42B3-952E-662B9AB6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84BA-AC7D-D050-33F5-E0CDF1C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1"/>
            <a:ext cx="8229600" cy="35051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i="1" dirty="0"/>
              <a:t>Analogy</a:t>
            </a:r>
            <a:r>
              <a:rPr lang="en-US" sz="2800" dirty="0"/>
              <a:t>: Like choosing a gym membership — are you deciding based on budget, goals, or data?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🇦🇺 </a:t>
            </a:r>
            <a:r>
              <a:rPr lang="en-US" sz="2800" i="1" dirty="0"/>
              <a:t>Australian Example</a:t>
            </a:r>
            <a:r>
              <a:rPr lang="en-US" sz="2800" dirty="0"/>
              <a:t>: The University of Sydney uses a </a:t>
            </a:r>
            <a:r>
              <a:rPr lang="en-US" sz="2800" b="1" dirty="0"/>
              <a:t>systematic approach</a:t>
            </a:r>
            <a:r>
              <a:rPr lang="en-US" sz="2800" dirty="0"/>
              <a:t> to upgrade systems, ensuring tech aligns with student needs.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826B8-1476-C476-ECFD-34DF64FB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ICT Strategy Formulation</a:t>
            </a:r>
          </a:p>
        </p:txBody>
      </p:sp>
    </p:spTree>
    <p:extLst>
      <p:ext uri="{BB962C8B-B14F-4D97-AF65-F5344CB8AC3E}">
        <p14:creationId xmlns:p14="http://schemas.microsoft.com/office/powerpoint/2010/main" val="1837262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A21E-4573-5032-1657-C29B353A8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D30A-37B8-DE14-1661-55E88CD9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1"/>
            <a:ext cx="8229600" cy="59099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Which approach is best for a start-up vs. a government agency? Why?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Hands-on Activity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Pick a department (e.g., Marketing). Propose which strategy fits best and justify your choice.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Debate Prompt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"Administrative approaches limit innovation." Agree or disagree?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8AD8B-4C3A-56C1-857A-8CE14D77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" y="33647"/>
            <a:ext cx="8686800" cy="792162"/>
          </a:xfrm>
        </p:spPr>
        <p:txBody>
          <a:bodyPr>
            <a:normAutofit/>
          </a:bodyPr>
          <a:lstStyle/>
          <a:p>
            <a:r>
              <a:rPr lang="en-US" sz="3000" b="1" dirty="0"/>
              <a:t>ICT Strategy Formulation</a:t>
            </a:r>
          </a:p>
        </p:txBody>
      </p:sp>
    </p:spTree>
    <p:extLst>
      <p:ext uri="{BB962C8B-B14F-4D97-AF65-F5344CB8AC3E}">
        <p14:creationId xmlns:p14="http://schemas.microsoft.com/office/powerpoint/2010/main" val="377509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175342"/>
            <a:ext cx="8462913" cy="42577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https://www.linkedin.com/pulse/16-principles-portfolio-management-gary-scherling-pmp-p2p-pmoc/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01316B-8B68-44D7-17C7-D57D1F003ED6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ea typeface="Calibri"/>
                <a:cs typeface="Calibri"/>
              </a:rPr>
              <a:t>Portfolio Management Principles</a:t>
            </a:r>
            <a:endParaRPr lang="en-US" sz="3000" b="1" dirty="0"/>
          </a:p>
        </p:txBody>
      </p:sp>
      <p:pic>
        <p:nvPicPr>
          <p:cNvPr id="6146" name="Picture 2" descr="16 Principles of Portfolio Management">
            <a:extLst>
              <a:ext uri="{FF2B5EF4-FFF2-40B4-BE49-F238E27FC236}">
                <a16:creationId xmlns:a16="http://schemas.microsoft.com/office/drawing/2014/main" id="{611FC5DB-3D62-AA02-B828-59C2041FA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524000"/>
            <a:ext cx="6648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421AA-EE44-3D2D-8169-56C1C01D1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69" y="1219200"/>
            <a:ext cx="4953000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Portfolio management starts from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ends at daily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Align ICT with goals, culture, and changes.</a:t>
            </a:r>
          </a:p>
        </p:txBody>
      </p:sp>
    </p:spTree>
    <p:extLst>
      <p:ext uri="{BB962C8B-B14F-4D97-AF65-F5344CB8AC3E}">
        <p14:creationId xmlns:p14="http://schemas.microsoft.com/office/powerpoint/2010/main" val="2469549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D135-B81D-7E48-2691-426C92837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58C6B6-13CF-8C6B-1ECC-7B28924620A5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ea typeface="Calibri"/>
                <a:cs typeface="Calibri"/>
              </a:rPr>
              <a:t>Portfolio Management Principles</a:t>
            </a:r>
            <a:endParaRPr lang="en-US" sz="3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8D01C-8D13-B105-2BFD-89A4545C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3578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i="1" dirty="0"/>
              <a:t>Analogy</a:t>
            </a:r>
            <a:r>
              <a:rPr lang="en-US" sz="2800" dirty="0"/>
              <a:t>: Like building a house — start with the </a:t>
            </a:r>
            <a:r>
              <a:rPr lang="en-US" sz="2800" b="1" dirty="0"/>
              <a:t>blueprint (vision)</a:t>
            </a:r>
            <a:r>
              <a:rPr lang="en-US" sz="2800" dirty="0"/>
              <a:t>, then </a:t>
            </a:r>
            <a:r>
              <a:rPr lang="en-US" sz="2800" b="1" dirty="0"/>
              <a:t>bricks (operations)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🇦🇺 </a:t>
            </a:r>
            <a:r>
              <a:rPr lang="en-US" sz="2800" i="1" dirty="0"/>
              <a:t>Australian Example</a:t>
            </a:r>
            <a:r>
              <a:rPr lang="en-US" sz="2800" dirty="0"/>
              <a:t>: Telstra aligns IT services with their </a:t>
            </a:r>
            <a:r>
              <a:rPr lang="en-US" sz="2800" b="1" dirty="0"/>
              <a:t>sustainability vision</a:t>
            </a:r>
            <a:r>
              <a:rPr lang="en-US" sz="2800" dirty="0"/>
              <a:t>, using this layered structure.</a:t>
            </a:r>
          </a:p>
        </p:txBody>
      </p:sp>
    </p:spTree>
    <p:extLst>
      <p:ext uri="{BB962C8B-B14F-4D97-AF65-F5344CB8AC3E}">
        <p14:creationId xmlns:p14="http://schemas.microsoft.com/office/powerpoint/2010/main" val="388725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5F058-1722-DFA3-FAFE-3FDC423C9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49A73F-212A-9DA4-A63D-9793108AC254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ea typeface="Calibri"/>
                <a:cs typeface="Calibri"/>
              </a:rPr>
              <a:t>Portfolio Management Principles</a:t>
            </a:r>
            <a:endParaRPr lang="en-US" sz="3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5D5D14-9DDC-33EA-6EFA-69D834A1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7248"/>
            <a:ext cx="9144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Discussion Question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How does </a:t>
            </a:r>
            <a:r>
              <a:rPr lang="en-US" sz="2800" dirty="0" err="1"/>
              <a:t>organisational</a:t>
            </a:r>
            <a:r>
              <a:rPr lang="en-US" sz="2800" dirty="0"/>
              <a:t> culture affect ICT planning success?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Problem-Solving Activity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Given a case where “Vision” is strong but operations are weak — what’s the result and how would you fix it?</a:t>
            </a:r>
          </a:p>
        </p:txBody>
      </p:sp>
    </p:spTree>
    <p:extLst>
      <p:ext uri="{BB962C8B-B14F-4D97-AF65-F5344CB8AC3E}">
        <p14:creationId xmlns:p14="http://schemas.microsoft.com/office/powerpoint/2010/main" val="1148504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Apps have life cycles just like products.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Funding, skills, and business value matter for decisions.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i="1" dirty="0"/>
              <a:t>Analogy</a:t>
            </a:r>
            <a:r>
              <a:rPr lang="en-US" sz="2800" dirty="0"/>
              <a:t>: Apps are like cars — they need maintenance, skilled users, and should match purpose.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🇦🇺 </a:t>
            </a:r>
            <a:r>
              <a:rPr lang="en-US" sz="2800" i="1" dirty="0"/>
              <a:t>Australian Example</a:t>
            </a:r>
            <a:r>
              <a:rPr lang="en-US" sz="2800" dirty="0"/>
              <a:t>: Woolworths retires older stock management systems when ROI declines.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5719E-AD1E-4D65-DD2B-24B99286DB76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ea typeface="Calibri"/>
                <a:cs typeface="Calibri"/>
              </a:rPr>
              <a:t>Portfolio Management Principles (Cont)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913188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217C-186D-E93E-40BF-F3C5C282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1BC1-3C86-5BCD-ED4F-D287B340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19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What risks arise if an </a:t>
            </a:r>
            <a:r>
              <a:rPr lang="en-US" sz="2800" dirty="0" err="1"/>
              <a:t>organisation</a:t>
            </a:r>
            <a:r>
              <a:rPr lang="en-US" sz="2800" dirty="0"/>
              <a:t> ignores the lifecycle of applications?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Hands-On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Make a table listing 3 apps you use. Note lifecycle stage, funding needs, and who should manage it.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DA0CB-8AB6-610E-3483-A6EEF67B5530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ea typeface="Calibri"/>
                <a:cs typeface="Calibri"/>
              </a:rPr>
              <a:t>Portfolio Management Principles (Cont)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14168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2906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DE6E7-A9AC-1651-4BB0-751358636912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02C087-CAF3-9728-D72E-4FE2BFDC8D1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Introduction to Application Portfolio Management</a:t>
            </a:r>
            <a:endParaRPr lang="en-US" sz="36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8775F0-E938-EC48-F8D9-2C9E61F7BC61}"/>
              </a:ext>
            </a:extLst>
          </p:cNvPr>
          <p:cNvSpPr txBox="1">
            <a:spLocks/>
          </p:cNvSpPr>
          <p:nvPr/>
        </p:nvSpPr>
        <p:spPr>
          <a:xfrm>
            <a:off x="320593" y="111232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Title</a:t>
            </a:r>
            <a:r>
              <a:rPr lang="en-US" sz="2800" dirty="0"/>
              <a:t>: What is Application Portfolio Management?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It’s like managing your phone apps: You want to keep the useful ones, remove unused ones, and update the ones you need.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business, we manage all software applications used in different departments to make sure they give the most value.</a:t>
            </a:r>
          </a:p>
        </p:txBody>
      </p:sp>
      <p:pic>
        <p:nvPicPr>
          <p:cNvPr id="4" name="Picture 2" descr=" application portfolio management,  application portfolio management process">
            <a:extLst>
              <a:ext uri="{FF2B5EF4-FFF2-40B4-BE49-F238E27FC236}">
                <a16:creationId xmlns:a16="http://schemas.microsoft.com/office/drawing/2014/main" id="{D3D0132D-48EE-272F-3AFA-5DB43285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14780"/>
            <a:ext cx="4090060" cy="171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2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3" y="4876801"/>
            <a:ext cx="8462913" cy="19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ea typeface="Calibri"/>
                <a:cs typeface="Calibri"/>
              </a:rPr>
              <a:t>https://www.smartsheet.com/content/it-portfolio-management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01316B-8B68-44D7-17C7-D57D1F003ED6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IT Portfolio Management Strategies </a:t>
            </a:r>
            <a:endParaRPr lang="en-US" dirty="0"/>
          </a:p>
        </p:txBody>
      </p:sp>
      <p:pic>
        <p:nvPicPr>
          <p:cNvPr id="7170" name="Picture 2" descr="IT Portfolio Framework">
            <a:extLst>
              <a:ext uri="{FF2B5EF4-FFF2-40B4-BE49-F238E27FC236}">
                <a16:creationId xmlns:a16="http://schemas.microsoft.com/office/drawing/2014/main" id="{DDC6618B-591E-7B1E-A767-2A46BD9AA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4" y="1143000"/>
            <a:ext cx="6223000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FB52-F2C8-DB5B-AFD8-3ECA500F5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5" y="4978979"/>
            <a:ext cx="9131135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Layers: Planning, Management (Risk/Finance), Framework, Visual tools.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 layer supports the next.</a:t>
            </a:r>
          </a:p>
        </p:txBody>
      </p:sp>
    </p:spTree>
    <p:extLst>
      <p:ext uri="{BB962C8B-B14F-4D97-AF65-F5344CB8AC3E}">
        <p14:creationId xmlns:p14="http://schemas.microsoft.com/office/powerpoint/2010/main" val="1198684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6366-144E-65DE-8C6D-57AA3265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B1415B6-C6E3-C8B3-165A-5FD4F3CD3049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IT Portfolio Management Strategies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A9B50-791B-A476-BB1C-A28D254F58DC}"/>
              </a:ext>
            </a:extLst>
          </p:cNvPr>
          <p:cNvSpPr txBox="1"/>
          <p:nvPr/>
        </p:nvSpPr>
        <p:spPr>
          <a:xfrm>
            <a:off x="0" y="1273857"/>
            <a:ext cx="9144000" cy="543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i="1" dirty="0"/>
              <a:t>Analogy</a:t>
            </a:r>
            <a:r>
              <a:rPr lang="en-US" sz="2600" dirty="0"/>
              <a:t>: Like running a concert – </a:t>
            </a:r>
            <a:r>
              <a:rPr lang="en-US" sz="2600" b="1" dirty="0"/>
              <a:t>plans</a:t>
            </a:r>
            <a:r>
              <a:rPr lang="en-US" sz="2600" dirty="0"/>
              <a:t>, </a:t>
            </a:r>
            <a:r>
              <a:rPr lang="en-US" sz="2600" b="1" dirty="0"/>
              <a:t>managers</a:t>
            </a:r>
            <a:r>
              <a:rPr lang="en-US" sz="2600" dirty="0"/>
              <a:t>, </a:t>
            </a:r>
            <a:r>
              <a:rPr lang="en-US" sz="2600" b="1" dirty="0"/>
              <a:t>schedules</a:t>
            </a:r>
            <a:r>
              <a:rPr lang="en-US" sz="2600" dirty="0"/>
              <a:t>, and </a:t>
            </a:r>
            <a:r>
              <a:rPr lang="en-US" sz="2600" b="1" dirty="0"/>
              <a:t>visual boards</a:t>
            </a:r>
            <a:r>
              <a:rPr lang="en-US" sz="2600" dirty="0"/>
              <a:t> must all align.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/>
              <a:t>🇦🇺 </a:t>
            </a:r>
            <a:r>
              <a:rPr lang="en-US" sz="2600" i="1" dirty="0"/>
              <a:t>Australian Example</a:t>
            </a:r>
            <a:r>
              <a:rPr lang="en-US" sz="2600" dirty="0"/>
              <a:t>: Commonwealth Bank uses Jira and Smartsheet for visual and strategic planning layers.</a:t>
            </a:r>
          </a:p>
          <a:p>
            <a:pPr>
              <a:lnSpc>
                <a:spcPct val="150000"/>
              </a:lnSpc>
              <a:buNone/>
            </a:pPr>
            <a:r>
              <a:rPr lang="en-US" sz="2600" b="1" dirty="0"/>
              <a:t>Discussion Question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How do frameworks like Agile or ITIL fit into this layered approach?</a:t>
            </a:r>
          </a:p>
          <a:p>
            <a:pPr>
              <a:lnSpc>
                <a:spcPct val="150000"/>
              </a:lnSpc>
            </a:pPr>
            <a:r>
              <a:rPr lang="en-US" sz="2600" b="1" dirty="0"/>
              <a:t>Problem-Solving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You're an IT manager. Map a project using this 4-layer strategy model.</a:t>
            </a:r>
          </a:p>
        </p:txBody>
      </p:sp>
    </p:spTree>
    <p:extLst>
      <p:ext uri="{BB962C8B-B14F-4D97-AF65-F5344CB8AC3E}">
        <p14:creationId xmlns:p14="http://schemas.microsoft.com/office/powerpoint/2010/main" val="3080834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87" y="6172200"/>
            <a:ext cx="8462913" cy="19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1200" dirty="0">
                <a:ea typeface="Calibri"/>
                <a:cs typeface="Calibri"/>
              </a:rPr>
              <a:t>https://www.atlassian.com/agile/agile-at-scale/lean-portfolio-management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01316B-8B68-44D7-17C7-D57D1F003ED6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Objective of Portfolio Mgt Strategy</a:t>
            </a:r>
            <a:endParaRPr lang="en-US" dirty="0"/>
          </a:p>
        </p:txBody>
      </p:sp>
      <p:pic>
        <p:nvPicPr>
          <p:cNvPr id="9218" name="Picture 2" descr="Lean portfolio management pyramid with mission at the top and initiatives at the base">
            <a:extLst>
              <a:ext uri="{FF2B5EF4-FFF2-40B4-BE49-F238E27FC236}">
                <a16:creationId xmlns:a16="http://schemas.microsoft.com/office/drawing/2014/main" id="{D62C2E4E-0CD8-3FC2-654E-BE5E469C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77" y="1230394"/>
            <a:ext cx="6810958" cy="43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F58DF9-5778-E691-2393-10A5CE8A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" y="1295400"/>
            <a:ext cx="4197662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Strategy aligns from high-level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down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daily initiatives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Clarity at each level boosts success.</a:t>
            </a:r>
          </a:p>
        </p:txBody>
      </p:sp>
    </p:spTree>
    <p:extLst>
      <p:ext uri="{BB962C8B-B14F-4D97-AF65-F5344CB8AC3E}">
        <p14:creationId xmlns:p14="http://schemas.microsoft.com/office/powerpoint/2010/main" val="318042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47A3-759B-098D-6EB3-359514F6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7F49-CB57-B35F-16C9-FB17BCBC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87" y="6172200"/>
            <a:ext cx="8462913" cy="19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1200" dirty="0">
                <a:ea typeface="Calibri"/>
                <a:cs typeface="Calibri"/>
              </a:rPr>
              <a:t>https://www.atlassian.com/agile/agile-at-scale/lean-portfolio-management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BDE5D1-A6DB-C0BF-6577-82D3E2572236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Objective of Portfolio Mgt Strategy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98E527-6D49-7C2F-BCE4-A98035AE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603" y="1477248"/>
            <a:ext cx="9116291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i="1" dirty="0"/>
              <a:t>Analogy</a:t>
            </a:r>
            <a:r>
              <a:rPr lang="en-US" sz="2800" dirty="0"/>
              <a:t>: Like planning a wedding – you need big goals (marriage), values (budget, guests), and actions (booking venues).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🇦🇺 </a:t>
            </a:r>
            <a:r>
              <a:rPr lang="en-US" sz="2800" i="1" dirty="0"/>
              <a:t>Australian Example</a:t>
            </a:r>
            <a:r>
              <a:rPr lang="en-US" sz="2800" dirty="0"/>
              <a:t>: Monash University sets a mission to </a:t>
            </a:r>
            <a:r>
              <a:rPr lang="en-US" sz="2800" dirty="0" err="1"/>
              <a:t>digitalise</a:t>
            </a:r>
            <a:r>
              <a:rPr lang="en-US" sz="2800" dirty="0"/>
              <a:t> learning — this breaks down into short-term LMS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90110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64699-54A3-5BFB-9D09-0057F3975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56E1-9B92-0DC8-FF43-EFA491A3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87" y="6172200"/>
            <a:ext cx="8462913" cy="19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1200" dirty="0">
                <a:ea typeface="Calibri"/>
                <a:cs typeface="Calibri"/>
              </a:rPr>
              <a:t>https://www.atlassian.com/agile/agile-at-scale/lean-portfolio-management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BC31B5-DDA2-7213-7F8B-0AF2063D32C3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Objective of Portfolio Mgt Strategy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988F60-DC66-AA9B-136A-A9CE9AB0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603" y="1800413"/>
            <a:ext cx="9116291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What happens if “values” and “initiatives” don’t align?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Hands-On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Pick a real-world ICT mission (e.g., digital inclusion). Break it into the 6 layers shown in the pyramid.</a:t>
            </a:r>
          </a:p>
        </p:txBody>
      </p:sp>
    </p:spTree>
    <p:extLst>
      <p:ext uri="{BB962C8B-B14F-4D97-AF65-F5344CB8AC3E}">
        <p14:creationId xmlns:p14="http://schemas.microsoft.com/office/powerpoint/2010/main" val="2417885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058803"/>
            <a:ext cx="8462913" cy="197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1200" dirty="0">
                <a:ea typeface="Calibri"/>
                <a:cs typeface="Calibri"/>
              </a:rPr>
              <a:t>https://bizzdesign.com/blog/application-portfolio-management-towards-value-driven-architecting/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01316B-8B68-44D7-17C7-D57D1F003ED6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Managing Application in Large Orgs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E86FA3-6411-A991-8435-B135954F8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49646"/>
            <a:ext cx="6248400" cy="30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9E8C4E-0EAB-458F-6C39-4FFAB028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57960"/>
            <a:ext cx="9144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Start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architecture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assess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investment portfolio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support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assets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like apps, infrastructure, and people.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business value to decide: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Invest, Tolerate, Eliminate, Migrate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835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B4B29-7FB9-1184-50BB-8F94739A2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17199C-31A8-C346-F91F-6C43C819F247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Managing Application in Large Orgs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B15DBE-6953-AE15-DF30-3436C071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77248"/>
            <a:ext cx="91440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i="1" dirty="0"/>
              <a:t>Analogy</a:t>
            </a:r>
            <a:r>
              <a:rPr lang="en-US" sz="2800" dirty="0"/>
              <a:t>: Like managing a wardrobe — keep good clothes, donate old ones, and buy only what fits your goals.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/>
              <a:t>🇦🇺 </a:t>
            </a:r>
            <a:r>
              <a:rPr lang="en-US" sz="2800" i="1" dirty="0"/>
              <a:t>Australian Example</a:t>
            </a:r>
            <a:r>
              <a:rPr lang="en-US" sz="2800" dirty="0"/>
              <a:t>: Australian Taxation Office audits old systems and migrates high-risk apps to cloud platforms.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/>
              <a:t>Discussion Question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Why is "tolerating" some applications a valid strategy?</a:t>
            </a:r>
          </a:p>
        </p:txBody>
      </p:sp>
    </p:spTree>
    <p:extLst>
      <p:ext uri="{BB962C8B-B14F-4D97-AF65-F5344CB8AC3E}">
        <p14:creationId xmlns:p14="http://schemas.microsoft.com/office/powerpoint/2010/main" val="1173703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2FA8B-BB3A-1903-C082-86EEE607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D1516C-54DF-E02E-5D96-4E828F2845DD}"/>
              </a:ext>
            </a:extLst>
          </p:cNvPr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"/>
                <a:cs typeface="Calibri"/>
              </a:rPr>
              <a:t>Managing Application in Large Orgs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A7E06-CBCE-E52D-C20F-3CC1671B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54082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Problem-Solving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Given a legacy system with medium risk and low ROI — what’s your move (invest, eliminate, migrate, tolerate)? Why?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Role-Play Debate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CIO A: “Eliminate all legacy apps for agility.”</a:t>
            </a:r>
            <a:br>
              <a:rPr lang="en-US" sz="2800" dirty="0"/>
            </a:br>
            <a:r>
              <a:rPr lang="en-US" sz="2800" dirty="0"/>
              <a:t>CIO B: “Legacy systems are stable and low cost.”</a:t>
            </a:r>
            <a:br>
              <a:rPr lang="en-US" sz="2800" dirty="0"/>
            </a:br>
            <a:r>
              <a:rPr lang="en-US" sz="2800" dirty="0"/>
              <a:t>→ Debate both positions.</a:t>
            </a:r>
          </a:p>
        </p:txBody>
      </p:sp>
    </p:spTree>
    <p:extLst>
      <p:ext uri="{BB962C8B-B14F-4D97-AF65-F5344CB8AC3E}">
        <p14:creationId xmlns:p14="http://schemas.microsoft.com/office/powerpoint/2010/main" val="740535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4687A3-E690-9457-6AB9-4880BD37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6F48D-B732-09C9-2C72-5B56D762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418" t="16652" r="18823" b="14447"/>
          <a:stretch/>
        </p:blipFill>
        <p:spPr>
          <a:xfrm>
            <a:off x="838200" y="121920"/>
            <a:ext cx="7467600" cy="6614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84299-8562-0DBC-E0A6-19B0290C3EEA}"/>
              </a:ext>
            </a:extLst>
          </p:cNvPr>
          <p:cNvSpPr txBox="1"/>
          <p:nvPr/>
        </p:nvSpPr>
        <p:spPr>
          <a:xfrm>
            <a:off x="990600" y="5334000"/>
            <a:ext cx="73152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AU" sz="1200" dirty="0">
                <a:hlinkClick r:id="rId4"/>
              </a:rPr>
              <a:t>https://www.aer.gov.au/system/files/2024-02/SAPN%20-%205.12.7%20-%20IT%20Infrastructure%20Refresh%20-%20January%202024%20-%20Public.pdf</a:t>
            </a:r>
            <a:r>
              <a:rPr lang="en-A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7113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75064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67359-D863-04C4-1854-E540797F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A16AB883-CD3C-F119-596D-4BE0541BF964}"/>
              </a:ext>
            </a:extLst>
          </p:cNvPr>
          <p:cNvSpPr/>
          <p:nvPr/>
        </p:nvSpPr>
        <p:spPr>
          <a:xfrm>
            <a:off x="0" y="-2906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89F887-D1FD-58F7-422C-F6AA40D6B9A8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CF161B-4D46-7C84-525F-D571007D9E3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Introduction to Application Portfolio Management</a:t>
            </a:r>
            <a:endParaRPr lang="en-US" sz="36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23FCEF-21B4-65D3-F02F-24FB4693CC3B}"/>
              </a:ext>
            </a:extLst>
          </p:cNvPr>
          <p:cNvSpPr txBox="1">
            <a:spLocks/>
          </p:cNvSpPr>
          <p:nvPr/>
        </p:nvSpPr>
        <p:spPr>
          <a:xfrm>
            <a:off x="320593" y="14176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The goal: Create a single, smart list (portfolio) of all ICT applications that helps the </a:t>
            </a:r>
            <a:r>
              <a:rPr lang="en-US" sz="2800" dirty="0" err="1"/>
              <a:t>organisation</a:t>
            </a:r>
            <a:r>
              <a:rPr lang="en-US" sz="2800" dirty="0"/>
              <a:t> run better.</a:t>
            </a:r>
          </a:p>
        </p:txBody>
      </p:sp>
      <p:pic>
        <p:nvPicPr>
          <p:cNvPr id="4" name="Picture 2" descr=" application portfolio management,  application portfolio management process">
            <a:extLst>
              <a:ext uri="{FF2B5EF4-FFF2-40B4-BE49-F238E27FC236}">
                <a16:creationId xmlns:a16="http://schemas.microsoft.com/office/drawing/2014/main" id="{F70996EA-6976-A960-37E0-BC8B12D49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16390"/>
            <a:ext cx="5995060" cy="25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928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C1D57-7CFD-A787-60E0-B652E2E15028}"/>
              </a:ext>
            </a:extLst>
          </p:cNvPr>
          <p:cNvSpPr txBox="1"/>
          <p:nvPr/>
        </p:nvSpPr>
        <p:spPr>
          <a:xfrm>
            <a:off x="356558" y="1411829"/>
            <a:ext cx="78486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E.M. Daniel and J.M. Ward, ‘Improving the business-IT relationship with IT project portfolio management’, Cutter IT Journal,28, 1, 2015, 20–24.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J.M. Ward, ‘Information systems and technology: application portfolio management—an assessment of matrix-based analysis’, Journal of Information Technology, 3, 3, 1988, 205–215.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F.W. McFarlan, ‘Portfolio approach to information systems’, Harvard Business Review, 59, 5, 1981, 143–150.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G.L. Parsons, Fitting Information Systems Technology to the Corporate Needs: The Linking Strategy, Harvard Business School Press, Boston, Teaching Note 9-183-176, 1986. 8. R. Simon, ‘Control in an age of empowerment’, Harvard Business Review, March–April, 1995, 80–88.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E. Daniel, J. Ward and A. Franken, ‘A dynamic capabilities perspective of IS project portfolio management’, Journal of Strategic Information Systems,23, 2014, 95–111.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34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1705A-5259-7CA6-F218-7B0818A6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A961B4-4CDB-F052-1EDC-F3B2B3B6B2D2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614E04-510B-F3C3-67F6-3C5A1604A2C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Step 1 – Compile a List of Applications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DAC66E-026A-B2B9-830F-E700CB2B0F83}"/>
              </a:ext>
            </a:extLst>
          </p:cNvPr>
          <p:cNvSpPr txBox="1">
            <a:spLocks/>
          </p:cNvSpPr>
          <p:nvPr/>
        </p:nvSpPr>
        <p:spPr>
          <a:xfrm>
            <a:off x="0" y="990600"/>
            <a:ext cx="9144000" cy="45259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600" dirty="0"/>
              <a:t>Make an App Inventory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Like checking every room in a house to see what appliances you have.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Each department lists all the software they use.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This is the foundation – we can’t manage what we don’t know!</a:t>
            </a:r>
          </a:p>
          <a:p>
            <a:pPr>
              <a:lnSpc>
                <a:spcPct val="150000"/>
              </a:lnSpc>
            </a:pPr>
            <a:r>
              <a:rPr lang="en-US" sz="2600" i="1" dirty="0"/>
              <a:t>Analogy</a:t>
            </a:r>
            <a:r>
              <a:rPr lang="en-US" sz="2600" dirty="0"/>
              <a:t>: Like writing down all the subscriptions (Netflix, Spotify, etc.) in your household to see what’s being paid for.</a:t>
            </a:r>
          </a:p>
        </p:txBody>
      </p:sp>
    </p:spTree>
    <p:extLst>
      <p:ext uri="{BB962C8B-B14F-4D97-AF65-F5344CB8AC3E}">
        <p14:creationId xmlns:p14="http://schemas.microsoft.com/office/powerpoint/2010/main" val="4626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6257-A826-CB44-D865-8D6093C4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5950A9-AEE4-34C1-2BE5-D16D5F17FBFF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275E07-9FDE-6069-0BB2-90E3A4CB45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326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600" b="1" dirty="0"/>
              <a:t>Step 2 – Identify the Application Owners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/>
              <a:t>Who Owns What?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Every app needs a “go-to” person: someone responsible for it.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Owners help us know why the app is used, who uses it, and how it’s managed.</a:t>
            </a:r>
          </a:p>
          <a:p>
            <a:pPr>
              <a:lnSpc>
                <a:spcPct val="150000"/>
              </a:lnSpc>
            </a:pPr>
            <a:r>
              <a:rPr lang="en-US" sz="2600" i="1" dirty="0"/>
              <a:t>Analogy</a:t>
            </a:r>
            <a:r>
              <a:rPr lang="en-US" sz="2600" dirty="0"/>
              <a:t>: Like knowing who in your family signed up for which streaming service – so you know who to ask about it.</a:t>
            </a:r>
          </a:p>
        </p:txBody>
      </p:sp>
    </p:spTree>
    <p:extLst>
      <p:ext uri="{BB962C8B-B14F-4D97-AF65-F5344CB8AC3E}">
        <p14:creationId xmlns:p14="http://schemas.microsoft.com/office/powerpoint/2010/main" val="66641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AF624-CB02-2E24-ABBB-65D2E0FC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52056556-77A1-1EA1-5B24-753D5BF7342B}"/>
              </a:ext>
            </a:extLst>
          </p:cNvPr>
          <p:cNvSpPr/>
          <p:nvPr/>
        </p:nvSpPr>
        <p:spPr>
          <a:xfrm>
            <a:off x="0" y="-2906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BC0A5C-B31D-F1C5-F86B-6222766A85DD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E93F8C-C4AE-1FA2-FDE4-BCC12AD35248}"/>
              </a:ext>
            </a:extLst>
          </p:cNvPr>
          <p:cNvSpPr txBox="1">
            <a:spLocks/>
          </p:cNvSpPr>
          <p:nvPr/>
        </p:nvSpPr>
        <p:spPr>
          <a:xfrm>
            <a:off x="0" y="-22139"/>
            <a:ext cx="9144000" cy="5554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Step 3 – Identify the Application’s Lifecycle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Understand the App’s Lifespan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When was it installed? Is it still being updated? Is it near its end?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Helps in planning upgrades, replacements, or removals.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Analogy</a:t>
            </a:r>
            <a:r>
              <a:rPr lang="en-US" sz="2800" dirty="0"/>
              <a:t>: Like checking the expiry date of food in your fridge – keep what’s fresh, toss what’s expired.</a:t>
            </a:r>
          </a:p>
        </p:txBody>
      </p:sp>
    </p:spTree>
    <p:extLst>
      <p:ext uri="{BB962C8B-B14F-4D97-AF65-F5344CB8AC3E}">
        <p14:creationId xmlns:p14="http://schemas.microsoft.com/office/powerpoint/2010/main" val="118274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B5106-0E8E-4CC8-E1CF-2D7FFEBF9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1FAAC1FD-C195-48B5-D0EC-D4560F5952F4}"/>
              </a:ext>
            </a:extLst>
          </p:cNvPr>
          <p:cNvSpPr/>
          <p:nvPr/>
        </p:nvSpPr>
        <p:spPr>
          <a:xfrm>
            <a:off x="0" y="-2906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BE73AA-42B7-F039-40C4-EB733677B6E7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EC3F47-54C5-068A-F445-096B630D7C96}"/>
              </a:ext>
            </a:extLst>
          </p:cNvPr>
          <p:cNvSpPr txBox="1">
            <a:spLocks/>
          </p:cNvSpPr>
          <p:nvPr/>
        </p:nvSpPr>
        <p:spPr>
          <a:xfrm>
            <a:off x="0" y="-22140"/>
            <a:ext cx="9144000" cy="61181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Step 4 – How is the App Used?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Know the Purpose and Usage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people use this app? How often is it used? Is there a better option?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Usage data helps us decide whether to invest more, train staff, or remove it.</a:t>
            </a:r>
          </a:p>
          <a:p>
            <a:pPr>
              <a:lnSpc>
                <a:spcPct val="150000"/>
              </a:lnSpc>
            </a:pPr>
            <a:r>
              <a:rPr lang="en-US" sz="2800" i="1" dirty="0"/>
              <a:t>Analogy</a:t>
            </a:r>
            <a:r>
              <a:rPr lang="en-US" sz="2800" dirty="0"/>
              <a:t>: Like noticing you haven’t used your gym membership in 6 months – do you still need it?</a:t>
            </a:r>
          </a:p>
        </p:txBody>
      </p:sp>
    </p:spTree>
    <p:extLst>
      <p:ext uri="{BB962C8B-B14F-4D97-AF65-F5344CB8AC3E}">
        <p14:creationId xmlns:p14="http://schemas.microsoft.com/office/powerpoint/2010/main" val="23669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49F6-6453-5279-C4DE-C29BA5B59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Generic Application Management Strategies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6096000"/>
            <a:ext cx="9067800" cy="27337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 algn="r">
              <a:buNone/>
            </a:pPr>
            <a:r>
              <a:rPr lang="en-US" dirty="0">
                <a:ea typeface="Calibri"/>
                <a:cs typeface="Calibri"/>
              </a:rPr>
              <a:t>https://managementweekly.org/porters-generic-competitive-strategies/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7D805-363F-06F1-B763-F7B1B0FA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4000"/>
            <a:ext cx="7162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3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6238</TotalTime>
  <Words>2474</Words>
  <Application>Microsoft Office PowerPoint</Application>
  <PresentationFormat>On-screen Show (4:3)</PresentationFormat>
  <Paragraphs>198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STXingkai</vt:lpstr>
      <vt:lpstr>Arial</vt:lpstr>
      <vt:lpstr>Calibri</vt:lpstr>
      <vt:lpstr>Office Theme</vt:lpstr>
      <vt:lpstr> ICT504 IT Strategy &amp; Leadership  Week 8 Portfolio of Business Applications  Dr. Farshid Keivanian</vt:lpstr>
      <vt:lpstr>Lecture 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 Application Management Strategies </vt:lpstr>
      <vt:lpstr>Generic Application Management Strategies (Cont)</vt:lpstr>
      <vt:lpstr>Generic Application Management Strategies (Cont)</vt:lpstr>
      <vt:lpstr>Cost Leadership</vt:lpstr>
      <vt:lpstr>Differentiation</vt:lpstr>
      <vt:lpstr>Cost Focus</vt:lpstr>
      <vt:lpstr>Differentiation Focus</vt:lpstr>
      <vt:lpstr>Discussion Research Question</vt:lpstr>
      <vt:lpstr>Discussion Research Question</vt:lpstr>
      <vt:lpstr>Discussion Research Question</vt:lpstr>
      <vt:lpstr>Problem-Solving Question</vt:lpstr>
      <vt:lpstr>Problem-Solving Question</vt:lpstr>
      <vt:lpstr>Problem-Solving Question</vt:lpstr>
      <vt:lpstr>ICT Strategy Formulation</vt:lpstr>
      <vt:lpstr>ICT Strategy Formulation</vt:lpstr>
      <vt:lpstr>ICT Strategy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Articles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2262</cp:revision>
  <dcterms:created xsi:type="dcterms:W3CDTF">2013-11-24T06:45:02Z</dcterms:created>
  <dcterms:modified xsi:type="dcterms:W3CDTF">2025-05-14T19:09:51Z</dcterms:modified>
</cp:coreProperties>
</file>