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559" r:id="rId3"/>
    <p:sldId id="298" r:id="rId4"/>
    <p:sldId id="563" r:id="rId5"/>
    <p:sldId id="564" r:id="rId6"/>
    <p:sldId id="565" r:id="rId7"/>
    <p:sldId id="566" r:id="rId8"/>
    <p:sldId id="567" r:id="rId9"/>
    <p:sldId id="296" r:id="rId10"/>
    <p:sldId id="569" r:id="rId11"/>
    <p:sldId id="570" r:id="rId12"/>
    <p:sldId id="557" r:id="rId13"/>
    <p:sldId id="571" r:id="rId14"/>
    <p:sldId id="560" r:id="rId15"/>
    <p:sldId id="573" r:id="rId16"/>
    <p:sldId id="574" r:id="rId17"/>
    <p:sldId id="302" r:id="rId18"/>
    <p:sldId id="576" r:id="rId19"/>
    <p:sldId id="577" r:id="rId20"/>
    <p:sldId id="578" r:id="rId21"/>
    <p:sldId id="579" r:id="rId22"/>
    <p:sldId id="580" r:id="rId23"/>
    <p:sldId id="581" r:id="rId24"/>
    <p:sldId id="582" r:id="rId25"/>
    <p:sldId id="583" r:id="rId26"/>
    <p:sldId id="584" r:id="rId27"/>
    <p:sldId id="585" r:id="rId28"/>
    <p:sldId id="588" r:id="rId29"/>
    <p:sldId id="586" r:id="rId30"/>
    <p:sldId id="589" r:id="rId31"/>
    <p:sldId id="587" r:id="rId32"/>
    <p:sldId id="590" r:id="rId33"/>
    <p:sldId id="550" r:id="rId34"/>
    <p:sldId id="54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0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475" y="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6CA34-8411-407E-893D-8E71990DC10C}" type="datetimeFigureOut">
              <a:rPr lang="en-US" smtClean="0"/>
              <a:t>5/8/2025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777B9-B548-4935-8E6D-F45127D461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725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C770-57F1-4183-B1B5-424B207D1741}" type="datetimeFigureOut">
              <a:rPr lang="en-US" smtClean="0"/>
              <a:t>5/8/2025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4ED4D-EFD9-46AD-897E-D5BE4B53CB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388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9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007E-8C7F-4E2E-BC7B-2A3A1679722A}" type="datetime1">
              <a:rPr lang="en-US" smtClean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5160-A181-4E5D-A8B9-6CC6B5BAC31C}" type="datetime1">
              <a:rPr lang="en-US" smtClean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1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D89C-2CB1-4680-B533-FD01CA337ED3}" type="datetime1">
              <a:rPr lang="en-US" smtClean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56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3FB74-72C2-E7D2-9337-4202DD0B6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4469143-FDA6-7E60-9E64-4998B563EFBF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F969E-D412-7F18-4116-2674739B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E8AC1-93C4-F36F-4364-301AB4CA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DA9CC-5DED-DDAD-8DD2-058CB1AF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6D9AF51-9F8F-4BD6-9F23-5FFE303ABB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994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E0C-32D0-48F6-B754-86DDD932679A}" type="datetime1">
              <a:rPr lang="en-US" smtClean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38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F951-6F0A-4BC8-8E78-042EB20EDAB0}" type="datetime1">
              <a:rPr lang="en-US" smtClean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3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7F7-2F2A-48BC-9DFD-9A2600CFA556}" type="datetime1">
              <a:rPr lang="en-US" smtClean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7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FDD5-512B-4522-BA85-F72134273AE1}" type="datetime1">
              <a:rPr lang="en-US" smtClean="0"/>
              <a:t>5/8/2025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2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8DFD-FDB4-43ED-A73B-376F2F66B10F}" type="datetime1">
              <a:rPr lang="en-US" smtClean="0"/>
              <a:t>5/8/2025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5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B476-D146-4EA7-B6A7-C7ED67CB0904}" type="datetime1">
              <a:rPr lang="en-US" smtClean="0"/>
              <a:t>5/8/2025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5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457E-5E49-4C84-A5ED-8D6AE6DEE17A}" type="datetime1">
              <a:rPr lang="en-US" smtClean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5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7378-4043-40E8-88FD-3B9FC25ACA76}" type="datetime1">
              <a:rPr lang="en-US" smtClean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7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E058-E24E-44D4-8AE6-4ED6084A3F18}" type="datetime1">
              <a:rPr lang="en-US" smtClean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agc.edu/blog/how-are-information-systems-transforming-business" TargetMode="External"/><Relationship Id="rId2" Type="http://schemas.openxmlformats.org/officeDocument/2006/relationships/hyperlink" Target="https://www.outsourceaccelerator.com/articles/strategic-informa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black text&#10;&#10;Description automatically generated">
            <a:extLst>
              <a:ext uri="{FF2B5EF4-FFF2-40B4-BE49-F238E27FC236}">
                <a16:creationId xmlns:a16="http://schemas.microsoft.com/office/drawing/2014/main" id="{606CD999-815E-8713-EB28-FD53384FC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796" y="893517"/>
            <a:ext cx="2743200" cy="113157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9DC6AC9-3CA8-E1CB-3C4E-33D5F8130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425" y="1480114"/>
            <a:ext cx="9067800" cy="3701486"/>
          </a:xfrm>
        </p:spPr>
        <p:txBody>
          <a:bodyPr>
            <a:normAutofit fontScale="90000"/>
          </a:bodyPr>
          <a:lstStyle/>
          <a:p>
            <a:br>
              <a:rPr lang="en-US" sz="5300" dirty="0">
                <a:solidFill>
                  <a:srgbClr val="0070C0"/>
                </a:solidFill>
              </a:rPr>
            </a:br>
            <a:r>
              <a:rPr lang="en-US" sz="5300" dirty="0">
                <a:solidFill>
                  <a:srgbClr val="0070C0"/>
                </a:solidFill>
              </a:rPr>
              <a:t>ICT504 IT Strategy &amp; Leadership</a:t>
            </a:r>
            <a:br>
              <a:rPr lang="en-US" sz="5300" dirty="0">
                <a:solidFill>
                  <a:srgbClr val="0070C0"/>
                </a:solidFill>
              </a:rPr>
            </a:br>
            <a:br>
              <a:rPr lang="en-US" sz="5300" dirty="0">
                <a:solidFill>
                  <a:srgbClr val="0070C0"/>
                </a:solidFill>
              </a:rPr>
            </a:br>
            <a:r>
              <a:rPr lang="en-US" sz="4200" dirty="0">
                <a:solidFill>
                  <a:srgbClr val="000000"/>
                </a:solidFill>
              </a:rPr>
              <a:t>Week 7</a:t>
            </a:r>
            <a:br>
              <a:rPr lang="en-US" sz="4200" dirty="0">
                <a:solidFill>
                  <a:srgbClr val="000000"/>
                </a:solidFill>
              </a:rPr>
            </a:br>
            <a:r>
              <a:rPr lang="en-US" sz="4200" dirty="0">
                <a:solidFill>
                  <a:srgbClr val="000000"/>
                </a:solidFill>
              </a:rPr>
              <a:t>System Strategy </a:t>
            </a:r>
            <a:br>
              <a:rPr lang="en-US" sz="4200" dirty="0">
                <a:solidFill>
                  <a:srgbClr val="000000"/>
                </a:solidFill>
              </a:rPr>
            </a:br>
            <a:r>
              <a:rPr lang="en-US" sz="4200" dirty="0">
                <a:solidFill>
                  <a:srgbClr val="000000"/>
                </a:solidFill>
              </a:rPr>
              <a:t>Dr. Farshid Keivanian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421424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242C31-2687-CF1C-36C8-9A9F18830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3BF17362-8601-6AE2-CFAB-D6C95F61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CF27EC-9B7E-4A33-F57B-5D35387FB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90"/>
            <a:ext cx="9143999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1D2D0-528C-6E88-0AEE-C59079046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1" y="-222845"/>
            <a:ext cx="8070041" cy="12282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ICT Strategy Formulation – 4 Key Types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4847A7-1155-5DF9-93A8-1521B32EE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720167"/>
              </p:ext>
            </p:extLst>
          </p:nvPr>
        </p:nvGraphicFramePr>
        <p:xfrm>
          <a:off x="68744" y="741720"/>
          <a:ext cx="9075256" cy="611628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240513">
                  <a:extLst>
                    <a:ext uri="{9D8B030D-6E8A-4147-A177-3AD203B41FA5}">
                      <a16:colId xmlns:a16="http://schemas.microsoft.com/office/drawing/2014/main" val="3528240966"/>
                    </a:ext>
                  </a:extLst>
                </a:gridCol>
                <a:gridCol w="2315181">
                  <a:extLst>
                    <a:ext uri="{9D8B030D-6E8A-4147-A177-3AD203B41FA5}">
                      <a16:colId xmlns:a16="http://schemas.microsoft.com/office/drawing/2014/main" val="4186278212"/>
                    </a:ext>
                  </a:extLst>
                </a:gridCol>
                <a:gridCol w="2192337">
                  <a:extLst>
                    <a:ext uri="{9D8B030D-6E8A-4147-A177-3AD203B41FA5}">
                      <a16:colId xmlns:a16="http://schemas.microsoft.com/office/drawing/2014/main" val="1337840830"/>
                    </a:ext>
                  </a:extLst>
                </a:gridCol>
                <a:gridCol w="2327225">
                  <a:extLst>
                    <a:ext uri="{9D8B030D-6E8A-4147-A177-3AD203B41FA5}">
                      <a16:colId xmlns:a16="http://schemas.microsoft.com/office/drawing/2014/main" val="2100086708"/>
                    </a:ext>
                  </a:extLst>
                </a:gridCol>
              </a:tblGrid>
              <a:tr h="76200">
                <a:tc>
                  <a:txBody>
                    <a:bodyPr/>
                    <a:lstStyle/>
                    <a:p>
                      <a:r>
                        <a:rPr lang="en-US" sz="2800" dirty="0"/>
                        <a:t>Strategy Type</a:t>
                      </a:r>
                    </a:p>
                  </a:txBody>
                  <a:tcPr marL="47399" marR="47399" marT="23700" marB="237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What It Means (Simple)</a:t>
                      </a:r>
                    </a:p>
                  </a:txBody>
                  <a:tcPr marL="47399" marR="47399" marT="23700" marB="237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Real-World Analogy</a:t>
                      </a:r>
                    </a:p>
                  </a:txBody>
                  <a:tcPr marL="47399" marR="47399" marT="23700" marB="237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Australian Example</a:t>
                      </a:r>
                    </a:p>
                  </a:txBody>
                  <a:tcPr marL="47399" marR="47399" marT="23700" marB="237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094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dirty="0"/>
                        <a:t>Internal Long Term</a:t>
                      </a:r>
                      <a:endParaRPr lang="en-US" sz="2800" dirty="0"/>
                    </a:p>
                  </a:txBody>
                  <a:tcPr marL="47399" marR="47399" marT="23700" marB="23700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Inside changes that take time—new systems or new ways of working.</a:t>
                      </a:r>
                    </a:p>
                  </a:txBody>
                  <a:tcPr marL="47399" marR="47399" marT="23700" marB="23700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Renovating your house to live better</a:t>
                      </a:r>
                    </a:p>
                  </a:txBody>
                  <a:tcPr marL="47399" marR="47399" marT="23700" marB="23700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Telstra adopting AI over 5 years to change its customer service model</a:t>
                      </a:r>
                    </a:p>
                  </a:txBody>
                  <a:tcPr marL="47399" marR="47399" marT="23700" marB="23700" anchor="ctr"/>
                </a:tc>
                <a:extLst>
                  <a:ext uri="{0D108BD9-81ED-4DB2-BD59-A6C34878D82A}">
                    <a16:rowId xmlns:a16="http://schemas.microsoft.com/office/drawing/2014/main" val="3060837693"/>
                  </a:ext>
                </a:extLst>
              </a:tr>
              <a:tr h="72840">
                <a:tc>
                  <a:txBody>
                    <a:bodyPr/>
                    <a:lstStyle/>
                    <a:p>
                      <a:r>
                        <a:rPr lang="en-US" sz="2800" b="1"/>
                        <a:t>Internal Short Term</a:t>
                      </a:r>
                      <a:endParaRPr lang="en-US" sz="2800"/>
                    </a:p>
                  </a:txBody>
                  <a:tcPr marL="47399" marR="47399" marT="23700" marB="2370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Use what you already have, but do it better.</a:t>
                      </a:r>
                    </a:p>
                  </a:txBody>
                  <a:tcPr marL="47399" marR="47399" marT="23700" marB="2370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Tuning up your car for better mileage</a:t>
                      </a:r>
                    </a:p>
                  </a:txBody>
                  <a:tcPr marL="47399" marR="47399" marT="23700" marB="23700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Using existing ICT tools to improve online learning at University of Sydney</a:t>
                      </a:r>
                    </a:p>
                  </a:txBody>
                  <a:tcPr marL="47399" marR="47399" marT="23700" marB="23700" anchor="ctr"/>
                </a:tc>
                <a:extLst>
                  <a:ext uri="{0D108BD9-81ED-4DB2-BD59-A6C34878D82A}">
                    <a16:rowId xmlns:a16="http://schemas.microsoft.com/office/drawing/2014/main" val="667654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649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D884E1-41B1-1DF4-8299-DACD17F26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6AAEBCEB-4343-7A1A-AD8B-DCF91CFB3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E22809-87FC-FE28-F7A9-C0C1C8C34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90"/>
            <a:ext cx="9143999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04D24-44C8-3723-B321-4434C7B4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1" y="-222845"/>
            <a:ext cx="8070041" cy="12282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Real-World Analogy Recap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FA837-EEA6-F694-92BA-2DD7631C1260}"/>
              </a:ext>
            </a:extLst>
          </p:cNvPr>
          <p:cNvSpPr txBox="1"/>
          <p:nvPr/>
        </p:nvSpPr>
        <p:spPr>
          <a:xfrm>
            <a:off x="0" y="1005454"/>
            <a:ext cx="9144000" cy="584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/>
              <a:t>Imagine you're running a cafe: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External Long Term</a:t>
            </a:r>
            <a:r>
              <a:rPr lang="en-US" sz="2800" dirty="0"/>
              <a:t>: New laws banning plastic cups (you need new strategy for packaging).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External Short Term</a:t>
            </a:r>
            <a:r>
              <a:rPr lang="en-US" sz="2800" dirty="0"/>
              <a:t>: A new cafe opens across the street with better coffee (react fast).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Internal Long Term</a:t>
            </a:r>
            <a:r>
              <a:rPr lang="en-US" sz="2800" dirty="0"/>
              <a:t>: You decide to add delivery services (needs investment, training).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Internal Short Term</a:t>
            </a:r>
            <a:r>
              <a:rPr lang="en-US" sz="2800" dirty="0"/>
              <a:t>: You rearrange your counter to serve customers faster using existing staff.</a:t>
            </a:r>
          </a:p>
        </p:txBody>
      </p:sp>
    </p:spTree>
    <p:extLst>
      <p:ext uri="{BB962C8B-B14F-4D97-AF65-F5344CB8AC3E}">
        <p14:creationId xmlns:p14="http://schemas.microsoft.com/office/powerpoint/2010/main" val="2110026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lang="en-US" dirty="0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938A9F2F-D545-A9FE-50AD-73DC8929C706}"/>
              </a:ext>
            </a:extLst>
          </p:cNvPr>
          <p:cNvSpPr txBox="1"/>
          <p:nvPr/>
        </p:nvSpPr>
        <p:spPr>
          <a:xfrm>
            <a:off x="-402" y="83615"/>
            <a:ext cx="9242124" cy="53860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algn="ctr"/>
            <a:r>
              <a:rPr lang="en-US" sz="35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ICT Technique Framework – 3 Application Types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45BB671-604A-1F25-24CE-7260ECA91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870885"/>
              </p:ext>
            </p:extLst>
          </p:nvPr>
        </p:nvGraphicFramePr>
        <p:xfrm>
          <a:off x="38100" y="1061753"/>
          <a:ext cx="9067800" cy="5712632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730219076"/>
                    </a:ext>
                  </a:extLst>
                </a:gridCol>
                <a:gridCol w="2791860">
                  <a:extLst>
                    <a:ext uri="{9D8B030D-6E8A-4147-A177-3AD203B41FA5}">
                      <a16:colId xmlns:a16="http://schemas.microsoft.com/office/drawing/2014/main" val="1716913164"/>
                    </a:ext>
                  </a:extLst>
                </a:gridCol>
                <a:gridCol w="1958349">
                  <a:extLst>
                    <a:ext uri="{9D8B030D-6E8A-4147-A177-3AD203B41FA5}">
                      <a16:colId xmlns:a16="http://schemas.microsoft.com/office/drawing/2014/main" val="957112432"/>
                    </a:ext>
                  </a:extLst>
                </a:gridCol>
                <a:gridCol w="2641191">
                  <a:extLst>
                    <a:ext uri="{9D8B030D-6E8A-4147-A177-3AD203B41FA5}">
                      <a16:colId xmlns:a16="http://schemas.microsoft.com/office/drawing/2014/main" val="3720229744"/>
                    </a:ext>
                  </a:extLst>
                </a:gridCol>
              </a:tblGrid>
              <a:tr h="609264">
                <a:tc>
                  <a:txBody>
                    <a:bodyPr/>
                    <a:lstStyle/>
                    <a:p>
                      <a:r>
                        <a:rPr lang="en-US" sz="2200" b="1" dirty="0"/>
                        <a:t>Term</a:t>
                      </a:r>
                    </a:p>
                  </a:txBody>
                  <a:tcPr marL="87038" marR="87038" marT="43519" marB="4351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Simple Meaning</a:t>
                      </a:r>
                    </a:p>
                  </a:txBody>
                  <a:tcPr marL="87038" marR="87038" marT="43519" marB="4351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Analogy (Everyday Life)</a:t>
                      </a:r>
                    </a:p>
                  </a:txBody>
                  <a:tcPr marL="87038" marR="87038" marT="43519" marB="4351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Australian Example</a:t>
                      </a:r>
                    </a:p>
                  </a:txBody>
                  <a:tcPr marL="87038" marR="87038" marT="43519" marB="4351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265235"/>
                  </a:ext>
                </a:extLst>
              </a:tr>
              <a:tr h="782209">
                <a:tc>
                  <a:txBody>
                    <a:bodyPr/>
                    <a:lstStyle/>
                    <a:p>
                      <a:r>
                        <a:rPr lang="en-US" sz="2200" b="1"/>
                        <a:t>1. Existing Applications</a:t>
                      </a:r>
                      <a:endParaRPr lang="en-US" sz="2200"/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Tools the company is using right now. They helped in the past but might not align with current needs.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Old phone apps you used to use every day, but now barely open.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Many banks still use legacy mainframe systems for transactions.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2146885075"/>
                  </a:ext>
                </a:extLst>
              </a:tr>
              <a:tr h="1131491">
                <a:tc>
                  <a:txBody>
                    <a:bodyPr/>
                    <a:lstStyle/>
                    <a:p>
                      <a:r>
                        <a:rPr lang="en-US" sz="2200" b="1"/>
                        <a:t>2. Required Applications</a:t>
                      </a:r>
                      <a:endParaRPr lang="en-US" sz="2200"/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Tools the company </a:t>
                      </a:r>
                      <a:r>
                        <a:rPr lang="en-US" sz="2200" b="1"/>
                        <a:t>must</a:t>
                      </a:r>
                      <a:r>
                        <a:rPr lang="en-US" sz="2200"/>
                        <a:t> get to reach its future goals.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Like needing a navigation app before a road trip.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Aged care providers adopting electronic medical records to meet compliance.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3313567055"/>
                  </a:ext>
                </a:extLst>
              </a:tr>
              <a:tr h="1131491">
                <a:tc>
                  <a:txBody>
                    <a:bodyPr/>
                    <a:lstStyle/>
                    <a:p>
                      <a:r>
                        <a:rPr lang="en-US" sz="2200" b="1"/>
                        <a:t>3. Potential Applications</a:t>
                      </a:r>
                      <a:endParaRPr lang="en-US" sz="2200"/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Tools that </a:t>
                      </a:r>
                      <a:r>
                        <a:rPr lang="en-US" sz="2200" b="1"/>
                        <a:t>might</a:t>
                      </a:r>
                      <a:r>
                        <a:rPr lang="en-US" sz="2200"/>
                        <a:t> be helpful in the future—optional but promising.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Like thinking of buying a smartwatch for future fitness goals.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Exploring AI tools like ChatGPT for customer service at Telstra or NAB.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2505797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028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FC5A7-4AC1-189B-0245-B714C09F7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>
            <a:extLst>
              <a:ext uri="{FF2B5EF4-FFF2-40B4-BE49-F238E27FC236}">
                <a16:creationId xmlns:a16="http://schemas.microsoft.com/office/drawing/2014/main" id="{74714A28-9459-2115-BC79-6E10451DC6DE}"/>
              </a:ext>
            </a:extLst>
          </p:cNvPr>
          <p:cNvSpPr/>
          <p:nvPr/>
        </p:nvSpPr>
        <p:spPr>
          <a:xfrm>
            <a:off x="0" y="0"/>
            <a:ext cx="9144000" cy="12192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lang="en-US" dirty="0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CCFEECA8-C9DA-1A49-C4F4-C94866EF214E}"/>
              </a:ext>
            </a:extLst>
          </p:cNvPr>
          <p:cNvSpPr txBox="1"/>
          <p:nvPr/>
        </p:nvSpPr>
        <p:spPr>
          <a:xfrm>
            <a:off x="-402" y="83615"/>
            <a:ext cx="9242124" cy="53860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algn="ctr"/>
            <a:r>
              <a:rPr lang="en-US" sz="35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ICT Technique Framework – 3 Application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8C7B44-B111-7FF2-1D0C-401BE1AAB3E7}"/>
              </a:ext>
            </a:extLst>
          </p:cNvPr>
          <p:cNvSpPr txBox="1"/>
          <p:nvPr/>
        </p:nvSpPr>
        <p:spPr>
          <a:xfrm>
            <a:off x="-402" y="1219201"/>
            <a:ext cx="9248042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Real-World Analogy Recap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/>
              <a:t>Example – University Student Analogy</a:t>
            </a:r>
            <a:endParaRPr lang="en-US" sz="2800" dirty="0"/>
          </a:p>
          <a:p>
            <a:pPr marL="7969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Existing App:</a:t>
            </a:r>
            <a:r>
              <a:rPr lang="en-US" sz="2800" dirty="0"/>
              <a:t> Moodle or Blackboard (already used daily).</a:t>
            </a:r>
          </a:p>
          <a:p>
            <a:pPr marL="7969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Required App:</a:t>
            </a:r>
            <a:r>
              <a:rPr lang="en-US" sz="2800" dirty="0"/>
              <a:t> Zoom or Teams (needed for live classes).</a:t>
            </a:r>
          </a:p>
          <a:p>
            <a:pPr marL="7969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Potential App:</a:t>
            </a:r>
            <a:r>
              <a:rPr lang="en-US" sz="2800" dirty="0"/>
              <a:t> AI assistant for assignment help (could be useful soon).</a:t>
            </a:r>
          </a:p>
        </p:txBody>
      </p:sp>
    </p:spTree>
    <p:extLst>
      <p:ext uri="{BB962C8B-B14F-4D97-AF65-F5344CB8AC3E}">
        <p14:creationId xmlns:p14="http://schemas.microsoft.com/office/powerpoint/2010/main" val="104907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1">
            <a:extLst>
              <a:ext uri="{FF2B5EF4-FFF2-40B4-BE49-F238E27FC236}">
                <a16:creationId xmlns:a16="http://schemas.microsoft.com/office/drawing/2014/main" id="{938A9F2F-D545-A9FE-50AD-73DC8929C706}"/>
              </a:ext>
            </a:extLst>
          </p:cNvPr>
          <p:cNvSpPr txBox="1"/>
          <p:nvPr/>
        </p:nvSpPr>
        <p:spPr>
          <a:xfrm>
            <a:off x="-402" y="83615"/>
            <a:ext cx="9242124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algn="ctr"/>
            <a:r>
              <a:rPr lang="en-US" sz="4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Strategic ICT Decisions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56B561-5642-77C8-2545-6F69752E1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063543"/>
              </p:ext>
            </p:extLst>
          </p:nvPr>
        </p:nvGraphicFramePr>
        <p:xfrm>
          <a:off x="-402" y="1037952"/>
          <a:ext cx="9067800" cy="573024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68496221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367992436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41768552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890375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200" dirty="0"/>
                        <a:t>Concept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Simple Meaning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Analogy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Australian Example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273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200" b="1" dirty="0"/>
                        <a:t>1. Deploy ICT Resources Wisely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Use existing tech and money in the smartest way now.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Like planning a grocery budget—buy what you need, not what looks cool.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 council deciding to invest in better Wi-Fi across public libraries.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550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200" b="1"/>
                        <a:t>2. Evaluate Environments</a:t>
                      </a:r>
                      <a:endParaRPr lang="en-US" sz="2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Check what’s changing both inside (staff, tools) and outside (market, tech).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Like checking weather before a trip—conditions may affect your path.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Aussie retailers adapting to AI chatbots due to customer demand.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951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200" b="1"/>
                        <a:t>3. Spot New Innovations</a:t>
                      </a:r>
                      <a:endParaRPr lang="en-US" sz="2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Keep an eye out for tech that can help or disrupt.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Like watching out for new apps that make your life easier or your job harder.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Schools </a:t>
                      </a:r>
                      <a:r>
                        <a:rPr lang="en-US" sz="2200" dirty="0" err="1"/>
                        <a:t>trialling</a:t>
                      </a:r>
                      <a:r>
                        <a:rPr lang="en-US" sz="2200" dirty="0"/>
                        <a:t> VR classrooms to improve remote education.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3840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769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9C1B3-8DC2-5C76-C899-CCE717ADA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1">
            <a:extLst>
              <a:ext uri="{FF2B5EF4-FFF2-40B4-BE49-F238E27FC236}">
                <a16:creationId xmlns:a16="http://schemas.microsoft.com/office/drawing/2014/main" id="{91A25AD2-188A-2045-A57E-699C42478DD5}"/>
              </a:ext>
            </a:extLst>
          </p:cNvPr>
          <p:cNvSpPr txBox="1"/>
          <p:nvPr/>
        </p:nvSpPr>
        <p:spPr>
          <a:xfrm>
            <a:off x="-402" y="83615"/>
            <a:ext cx="9242124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algn="ctr"/>
            <a:r>
              <a:rPr lang="en-US" sz="4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Impacts of ICT on Business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CEC525-B725-A0D3-AFD7-D5DED032A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173936"/>
              </p:ext>
            </p:extLst>
          </p:nvPr>
        </p:nvGraphicFramePr>
        <p:xfrm>
          <a:off x="76200" y="1036320"/>
          <a:ext cx="9067800" cy="579120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3522860203"/>
                    </a:ext>
                  </a:extLst>
                </a:gridCol>
                <a:gridCol w="4011060">
                  <a:extLst>
                    <a:ext uri="{9D8B030D-6E8A-4147-A177-3AD203B41FA5}">
                      <a16:colId xmlns:a16="http://schemas.microsoft.com/office/drawing/2014/main" val="845364199"/>
                    </a:ext>
                  </a:extLst>
                </a:gridCol>
                <a:gridCol w="3151740">
                  <a:extLst>
                    <a:ext uri="{9D8B030D-6E8A-4147-A177-3AD203B41FA5}">
                      <a16:colId xmlns:a16="http://schemas.microsoft.com/office/drawing/2014/main" val="14147620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500" dirty="0"/>
                        <a:t>Impact Area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What It Means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Example in Australia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74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500" b="1"/>
                        <a:t>Performance</a:t>
                      </a:r>
                      <a:endParaRPr lang="en-US" sz="2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Do things faster, better, and more creatively.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Commonwealth Bank’s AI systems improving fraud detection.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754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500" b="1"/>
                        <a:t>Growth</a:t>
                      </a:r>
                      <a:endParaRPr lang="en-US" sz="2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Help the business sell more or reach more people.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500" dirty="0" err="1"/>
                        <a:t>Afterpay’s</a:t>
                      </a:r>
                      <a:r>
                        <a:rPr lang="en-US" sz="2500" dirty="0"/>
                        <a:t> growth with easy digital payments.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537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500" b="1"/>
                        <a:t>Expansion</a:t>
                      </a:r>
                      <a:endParaRPr lang="en-US" sz="2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Grow into new areas or communicate globally.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Atlassian expanding teams globally using digital collaboration tools.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6284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500" b="1"/>
                        <a:t>New Products</a:t>
                      </a:r>
                      <a:endParaRPr lang="en-US" sz="2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Create better or brand-new offerings.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Telstra launching 5G-enabled services to improve mobile experience.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905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346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5D455-BE0A-60D5-A422-48FDE26F3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1">
            <a:extLst>
              <a:ext uri="{FF2B5EF4-FFF2-40B4-BE49-F238E27FC236}">
                <a16:creationId xmlns:a16="http://schemas.microsoft.com/office/drawing/2014/main" id="{D0FCF6CA-CDF2-3BE6-8250-F4CC2FF20AA4}"/>
              </a:ext>
            </a:extLst>
          </p:cNvPr>
          <p:cNvSpPr txBox="1"/>
          <p:nvPr/>
        </p:nvSpPr>
        <p:spPr>
          <a:xfrm>
            <a:off x="-402" y="83615"/>
            <a:ext cx="9242124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algn="ctr"/>
            <a:r>
              <a:rPr lang="en-US" sz="4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Analogy Wrap-Up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57D42C-DB88-B637-CD92-0BA47179E228}"/>
              </a:ext>
            </a:extLst>
          </p:cNvPr>
          <p:cNvSpPr txBox="1"/>
          <p:nvPr/>
        </p:nvSpPr>
        <p:spPr>
          <a:xfrm>
            <a:off x="381000" y="1066800"/>
            <a:ext cx="8485238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/>
              <a:t>Think of a business like a </a:t>
            </a:r>
            <a:r>
              <a:rPr lang="en-US" sz="2800" b="1" dirty="0"/>
              <a:t>farm</a:t>
            </a:r>
            <a:r>
              <a:rPr lang="en-US" sz="2800" dirty="0"/>
              <a:t>:</a:t>
            </a:r>
          </a:p>
          <a:p>
            <a:pPr marL="7969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ICT tools help improve </a:t>
            </a:r>
            <a:r>
              <a:rPr lang="en-US" sz="2800" b="1" dirty="0"/>
              <a:t>how well crops grow (performance)</a:t>
            </a:r>
            <a:r>
              <a:rPr lang="en-US" sz="2800" dirty="0"/>
              <a:t>,</a:t>
            </a:r>
          </a:p>
          <a:p>
            <a:pPr marL="7969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increase </a:t>
            </a:r>
            <a:r>
              <a:rPr lang="en-US" sz="2800" b="1" dirty="0"/>
              <a:t>how much you can sell (growth)</a:t>
            </a:r>
            <a:r>
              <a:rPr lang="en-US" sz="2800" dirty="0"/>
              <a:t>,</a:t>
            </a:r>
          </a:p>
          <a:p>
            <a:pPr marL="7969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allow you to </a:t>
            </a:r>
            <a:r>
              <a:rPr lang="en-US" sz="2800" b="1" dirty="0"/>
              <a:t>expand to new fields (expansion)</a:t>
            </a:r>
            <a:r>
              <a:rPr lang="en-US" sz="2800" dirty="0"/>
              <a:t>, and</a:t>
            </a:r>
          </a:p>
          <a:p>
            <a:pPr marL="7969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create </a:t>
            </a:r>
            <a:r>
              <a:rPr lang="en-US" sz="2800" b="1" dirty="0"/>
              <a:t>new products like jams or juices (innovation)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1800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>
            <a:extLst>
              <a:ext uri="{FF2B5EF4-FFF2-40B4-BE49-F238E27FC236}">
                <a16:creationId xmlns:a16="http://schemas.microsoft.com/office/drawing/2014/main" id="{397DAFEB-0700-6E54-1790-C5FEE43F8FB0}"/>
              </a:ext>
            </a:extLst>
          </p:cNvPr>
          <p:cNvSpPr txBox="1"/>
          <p:nvPr/>
        </p:nvSpPr>
        <p:spPr>
          <a:xfrm>
            <a:off x="-19665" y="76200"/>
            <a:ext cx="9137922" cy="61555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algn="ctr"/>
            <a:r>
              <a:rPr lang="en-US" sz="4000" dirty="0"/>
              <a:t>Large </a:t>
            </a:r>
            <a:r>
              <a:rPr lang="en-US" sz="4000" dirty="0" err="1"/>
              <a:t>Organisation</a:t>
            </a:r>
            <a:r>
              <a:rPr lang="en-US" sz="4000" dirty="0"/>
              <a:t> ICT Strategy (Full View)</a:t>
            </a:r>
            <a:endParaRPr lang="en-US" sz="4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293597DE-E569-9AA2-EE2A-E33FA431E495}"/>
              </a:ext>
            </a:extLst>
          </p:cNvPr>
          <p:cNvSpPr txBox="1"/>
          <p:nvPr/>
        </p:nvSpPr>
        <p:spPr>
          <a:xfrm>
            <a:off x="182561" y="1297685"/>
            <a:ext cx="168874" cy="21823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70" b="1" spc="1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100" dirty="0">
              <a:latin typeface="Arial"/>
              <a:cs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58193A4-7367-A7C6-490B-E6FF7BE36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895776"/>
              </p:ext>
            </p:extLst>
          </p:nvPr>
        </p:nvGraphicFramePr>
        <p:xfrm>
          <a:off x="50457" y="914400"/>
          <a:ext cx="9067800" cy="5079894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22783220"/>
                    </a:ext>
                  </a:extLst>
                </a:gridCol>
                <a:gridCol w="2034696">
                  <a:extLst>
                    <a:ext uri="{9D8B030D-6E8A-4147-A177-3AD203B41FA5}">
                      <a16:colId xmlns:a16="http://schemas.microsoft.com/office/drawing/2014/main" val="772533109"/>
                    </a:ext>
                  </a:extLst>
                </a:gridCol>
                <a:gridCol w="2003904">
                  <a:extLst>
                    <a:ext uri="{9D8B030D-6E8A-4147-A177-3AD203B41FA5}">
                      <a16:colId xmlns:a16="http://schemas.microsoft.com/office/drawing/2014/main" val="268319343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534299234"/>
                    </a:ext>
                  </a:extLst>
                </a:gridCol>
              </a:tblGrid>
              <a:tr h="169195">
                <a:tc>
                  <a:txBody>
                    <a:bodyPr/>
                    <a:lstStyle/>
                    <a:p>
                      <a:r>
                        <a:rPr lang="en-US" sz="2500" dirty="0"/>
                        <a:t>Concept</a:t>
                      </a:r>
                    </a:p>
                  </a:txBody>
                  <a:tcPr marL="42299" marR="42299" marT="21149" marB="2114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Simple Meaning</a:t>
                      </a:r>
                    </a:p>
                  </a:txBody>
                  <a:tcPr marL="42299" marR="42299" marT="21149" marB="2114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Real-World Analogy</a:t>
                      </a:r>
                    </a:p>
                  </a:txBody>
                  <a:tcPr marL="42299" marR="42299" marT="21149" marB="2114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Australian Example</a:t>
                      </a:r>
                    </a:p>
                  </a:txBody>
                  <a:tcPr marL="42299" marR="42299" marT="21149" marB="2114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137791"/>
                  </a:ext>
                </a:extLst>
              </a:tr>
              <a:tr h="549883">
                <a:tc>
                  <a:txBody>
                    <a:bodyPr/>
                    <a:lstStyle/>
                    <a:p>
                      <a:r>
                        <a:rPr lang="en-US" sz="2500" b="1"/>
                        <a:t>Same or similar customers/suppliers</a:t>
                      </a:r>
                      <a:endParaRPr lang="en-US" sz="2500"/>
                    </a:p>
                  </a:txBody>
                  <a:tcPr marL="42299" marR="42299" marT="21149" marB="21149" anchor="ctr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Units serve the same audience or buy from the same vendors.</a:t>
                      </a:r>
                    </a:p>
                  </a:txBody>
                  <a:tcPr marL="42299" marR="42299" marT="21149" marB="21149" anchor="ctr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Like different Woolworths stores serving the same kind of shoppers.</a:t>
                      </a:r>
                    </a:p>
                  </a:txBody>
                  <a:tcPr marL="42299" marR="42299" marT="21149" marB="21149" anchor="ctr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Woolworths and BIG W sharing suppliers and logistics.</a:t>
                      </a:r>
                    </a:p>
                  </a:txBody>
                  <a:tcPr marL="42299" marR="42299" marT="21149" marB="21149" anchor="ctr"/>
                </a:tc>
                <a:extLst>
                  <a:ext uri="{0D108BD9-81ED-4DB2-BD59-A6C34878D82A}">
                    <a16:rowId xmlns:a16="http://schemas.microsoft.com/office/drawing/2014/main" val="2187019701"/>
                  </a:ext>
                </a:extLst>
              </a:tr>
              <a:tr h="676779">
                <a:tc>
                  <a:txBody>
                    <a:bodyPr/>
                    <a:lstStyle/>
                    <a:p>
                      <a:r>
                        <a:rPr lang="en-US" sz="2500" b="1"/>
                        <a:t>Trading internally (value chain links)</a:t>
                      </a:r>
                      <a:endParaRPr lang="en-US" sz="2500"/>
                    </a:p>
                  </a:txBody>
                  <a:tcPr marL="42299" marR="42299" marT="21149" marB="21149" anchor="ctr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Units buy/sell from one another, helping the company as a whole.</a:t>
                      </a:r>
                    </a:p>
                  </a:txBody>
                  <a:tcPr marL="42299" marR="42299" marT="21149" marB="21149" anchor="ctr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Like departments in a uni sharing course materials.</a:t>
                      </a:r>
                    </a:p>
                  </a:txBody>
                  <a:tcPr marL="42299" marR="42299" marT="21149" marB="21149" anchor="ctr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BHP’s mining units using shared IT platforms for logistics.</a:t>
                      </a:r>
                    </a:p>
                  </a:txBody>
                  <a:tcPr marL="42299" marR="42299" marT="21149" marB="21149" anchor="ctr"/>
                </a:tc>
                <a:extLst>
                  <a:ext uri="{0D108BD9-81ED-4DB2-BD59-A6C34878D82A}">
                    <a16:rowId xmlns:a16="http://schemas.microsoft.com/office/drawing/2014/main" val="1735355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699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0A293-EBB4-D5B9-6DC3-44A7AD540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>
            <a:extLst>
              <a:ext uri="{FF2B5EF4-FFF2-40B4-BE49-F238E27FC236}">
                <a16:creationId xmlns:a16="http://schemas.microsoft.com/office/drawing/2014/main" id="{38E33E19-6507-FC5A-617B-0D9FAE6B4342}"/>
              </a:ext>
            </a:extLst>
          </p:cNvPr>
          <p:cNvSpPr txBox="1"/>
          <p:nvPr/>
        </p:nvSpPr>
        <p:spPr>
          <a:xfrm>
            <a:off x="-19665" y="76200"/>
            <a:ext cx="9137922" cy="61555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algn="ctr"/>
            <a:r>
              <a:rPr lang="en-US" sz="4000" dirty="0"/>
              <a:t>Large </a:t>
            </a:r>
            <a:r>
              <a:rPr lang="en-US" sz="4000" dirty="0" err="1"/>
              <a:t>Organisation</a:t>
            </a:r>
            <a:r>
              <a:rPr lang="en-US" sz="4000" dirty="0"/>
              <a:t> ICT Strategy (Full View)</a:t>
            </a:r>
            <a:endParaRPr lang="en-US" sz="4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BDFD60FD-A01D-7B7C-F973-AD2381675813}"/>
              </a:ext>
            </a:extLst>
          </p:cNvPr>
          <p:cNvSpPr txBox="1"/>
          <p:nvPr/>
        </p:nvSpPr>
        <p:spPr>
          <a:xfrm>
            <a:off x="182561" y="1297685"/>
            <a:ext cx="168874" cy="21823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70" b="1" spc="1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100" dirty="0">
              <a:latin typeface="Arial"/>
              <a:cs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566EAD-CB83-28A4-7F18-E4C3AF5EF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728723"/>
              </p:ext>
            </p:extLst>
          </p:nvPr>
        </p:nvGraphicFramePr>
        <p:xfrm>
          <a:off x="50457" y="914400"/>
          <a:ext cx="9067800" cy="4698894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22783220"/>
                    </a:ext>
                  </a:extLst>
                </a:gridCol>
                <a:gridCol w="2034696">
                  <a:extLst>
                    <a:ext uri="{9D8B030D-6E8A-4147-A177-3AD203B41FA5}">
                      <a16:colId xmlns:a16="http://schemas.microsoft.com/office/drawing/2014/main" val="772533109"/>
                    </a:ext>
                  </a:extLst>
                </a:gridCol>
                <a:gridCol w="2003904">
                  <a:extLst>
                    <a:ext uri="{9D8B030D-6E8A-4147-A177-3AD203B41FA5}">
                      <a16:colId xmlns:a16="http://schemas.microsoft.com/office/drawing/2014/main" val="268319343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534299234"/>
                    </a:ext>
                  </a:extLst>
                </a:gridCol>
              </a:tblGrid>
              <a:tr h="169195">
                <a:tc>
                  <a:txBody>
                    <a:bodyPr/>
                    <a:lstStyle/>
                    <a:p>
                      <a:r>
                        <a:rPr lang="en-US" sz="2500" dirty="0"/>
                        <a:t>Concept</a:t>
                      </a:r>
                    </a:p>
                  </a:txBody>
                  <a:tcPr marL="42299" marR="42299" marT="21149" marB="2114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Simple Meaning</a:t>
                      </a:r>
                    </a:p>
                  </a:txBody>
                  <a:tcPr marL="42299" marR="42299" marT="21149" marB="2114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Real-World Analogy</a:t>
                      </a:r>
                    </a:p>
                  </a:txBody>
                  <a:tcPr marL="42299" marR="42299" marT="21149" marB="2114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Australian Example</a:t>
                      </a:r>
                    </a:p>
                  </a:txBody>
                  <a:tcPr marL="42299" marR="42299" marT="21149" marB="2114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137791"/>
                  </a:ext>
                </a:extLst>
              </a:tr>
              <a:tr h="549883">
                <a:tc>
                  <a:txBody>
                    <a:bodyPr/>
                    <a:lstStyle/>
                    <a:p>
                      <a:r>
                        <a:rPr lang="en-US" sz="2500" b="1" dirty="0"/>
                        <a:t>Shared value chains</a:t>
                      </a:r>
                      <a:endParaRPr lang="en-US" sz="2500" dirty="0"/>
                    </a:p>
                  </a:txBody>
                  <a:tcPr marL="42299" marR="42299" marT="21149" marB="21149" anchor="ctr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They use the same process models or tools.</a:t>
                      </a:r>
                    </a:p>
                  </a:txBody>
                  <a:tcPr marL="42299" marR="42299" marT="21149" marB="21149" anchor="ctr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Like restaurants using the same kitchen system.</a:t>
                      </a:r>
                    </a:p>
                  </a:txBody>
                  <a:tcPr marL="42299" marR="42299" marT="21149" marB="21149" anchor="ctr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Kmart and Target using shared inventory systems (both under Wesfarmers).</a:t>
                      </a:r>
                    </a:p>
                  </a:txBody>
                  <a:tcPr marL="42299" marR="42299" marT="21149" marB="21149" anchor="ctr"/>
                </a:tc>
                <a:extLst>
                  <a:ext uri="{0D108BD9-81ED-4DB2-BD59-A6C34878D82A}">
                    <a16:rowId xmlns:a16="http://schemas.microsoft.com/office/drawing/2014/main" val="2187019701"/>
                  </a:ext>
                </a:extLst>
              </a:tr>
              <a:tr h="676779">
                <a:tc>
                  <a:txBody>
                    <a:bodyPr/>
                    <a:lstStyle/>
                    <a:p>
                      <a:r>
                        <a:rPr lang="en-US" sz="2500" b="1"/>
                        <a:t>Same size and structure</a:t>
                      </a:r>
                      <a:endParaRPr lang="en-US" sz="2500"/>
                    </a:p>
                  </a:txBody>
                  <a:tcPr marL="42299" marR="42299" marT="21149" marB="21149" anchor="ctr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Business units are similarly large and operate on the same scale.</a:t>
                      </a:r>
                    </a:p>
                  </a:txBody>
                  <a:tcPr marL="42299" marR="42299" marT="21149" marB="21149" anchor="ctr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Like campuses in a national university network.</a:t>
                      </a:r>
                    </a:p>
                  </a:txBody>
                  <a:tcPr marL="42299" marR="42299" marT="21149" marB="21149" anchor="ctr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ANZ Bank branches with similar layouts and service structures.</a:t>
                      </a:r>
                    </a:p>
                  </a:txBody>
                  <a:tcPr marL="42299" marR="42299" marT="21149" marB="21149" anchor="ctr"/>
                </a:tc>
                <a:extLst>
                  <a:ext uri="{0D108BD9-81ED-4DB2-BD59-A6C34878D82A}">
                    <a16:rowId xmlns:a16="http://schemas.microsoft.com/office/drawing/2014/main" val="1735355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100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3FE9D-56DE-6B26-F6FE-871C6578A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>
            <a:extLst>
              <a:ext uri="{FF2B5EF4-FFF2-40B4-BE49-F238E27FC236}">
                <a16:creationId xmlns:a16="http://schemas.microsoft.com/office/drawing/2014/main" id="{060690CD-BBD6-AE4D-0715-481BB1423963}"/>
              </a:ext>
            </a:extLst>
          </p:cNvPr>
          <p:cNvSpPr txBox="1"/>
          <p:nvPr/>
        </p:nvSpPr>
        <p:spPr>
          <a:xfrm>
            <a:off x="-19665" y="76200"/>
            <a:ext cx="9137922" cy="61555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algn="ctr"/>
            <a:r>
              <a:rPr lang="en-US" sz="4000" dirty="0"/>
              <a:t>Large </a:t>
            </a:r>
            <a:r>
              <a:rPr lang="en-US" sz="4000" dirty="0" err="1"/>
              <a:t>Organisation</a:t>
            </a:r>
            <a:r>
              <a:rPr lang="en-US" sz="4000" dirty="0"/>
              <a:t> ICT Strategy (Full View)</a:t>
            </a:r>
            <a:endParaRPr lang="en-US" sz="4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47B63823-E1F5-94CE-603B-CB3530693455}"/>
              </a:ext>
            </a:extLst>
          </p:cNvPr>
          <p:cNvSpPr txBox="1"/>
          <p:nvPr/>
        </p:nvSpPr>
        <p:spPr>
          <a:xfrm>
            <a:off x="182561" y="1297685"/>
            <a:ext cx="168874" cy="21823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70" b="1" spc="1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100" dirty="0">
              <a:latin typeface="Arial"/>
              <a:cs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85B6E9-CCF2-74A2-6E77-21A458290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131570"/>
              </p:ext>
            </p:extLst>
          </p:nvPr>
        </p:nvGraphicFramePr>
        <p:xfrm>
          <a:off x="50457" y="914400"/>
          <a:ext cx="9067800" cy="4698894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22783220"/>
                    </a:ext>
                  </a:extLst>
                </a:gridCol>
                <a:gridCol w="2034696">
                  <a:extLst>
                    <a:ext uri="{9D8B030D-6E8A-4147-A177-3AD203B41FA5}">
                      <a16:colId xmlns:a16="http://schemas.microsoft.com/office/drawing/2014/main" val="772533109"/>
                    </a:ext>
                  </a:extLst>
                </a:gridCol>
                <a:gridCol w="2003904">
                  <a:extLst>
                    <a:ext uri="{9D8B030D-6E8A-4147-A177-3AD203B41FA5}">
                      <a16:colId xmlns:a16="http://schemas.microsoft.com/office/drawing/2014/main" val="268319343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534299234"/>
                    </a:ext>
                  </a:extLst>
                </a:gridCol>
              </a:tblGrid>
              <a:tr h="169195">
                <a:tc>
                  <a:txBody>
                    <a:bodyPr/>
                    <a:lstStyle/>
                    <a:p>
                      <a:r>
                        <a:rPr lang="en-US" sz="2500" dirty="0"/>
                        <a:t>Concept</a:t>
                      </a:r>
                    </a:p>
                  </a:txBody>
                  <a:tcPr marL="42299" marR="42299" marT="21149" marB="2114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Simple Meaning</a:t>
                      </a:r>
                    </a:p>
                  </a:txBody>
                  <a:tcPr marL="42299" marR="42299" marT="21149" marB="2114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Real-World Analogy</a:t>
                      </a:r>
                    </a:p>
                  </a:txBody>
                  <a:tcPr marL="42299" marR="42299" marT="21149" marB="2114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Australian Example</a:t>
                      </a:r>
                    </a:p>
                  </a:txBody>
                  <a:tcPr marL="42299" marR="42299" marT="21149" marB="2114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137791"/>
                  </a:ext>
                </a:extLst>
              </a:tr>
              <a:tr h="549883">
                <a:tc>
                  <a:txBody>
                    <a:bodyPr/>
                    <a:lstStyle/>
                    <a:p>
                      <a:r>
                        <a:rPr lang="en-US" sz="2500" b="1"/>
                        <a:t>Similar strategies and CSFs</a:t>
                      </a:r>
                      <a:endParaRPr lang="en-US" sz="2500"/>
                    </a:p>
                  </a:txBody>
                  <a:tcPr marL="42299" marR="42299" marT="21149" marB="21149" anchor="ctr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All units follow the same business goals.</a:t>
                      </a:r>
                    </a:p>
                  </a:txBody>
                  <a:tcPr marL="42299" marR="42299" marT="21149" marB="21149" anchor="ctr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Like a sports team with the same training plan for all players.</a:t>
                      </a:r>
                    </a:p>
                  </a:txBody>
                  <a:tcPr marL="42299" marR="42299" marT="21149" marB="21149" anchor="ctr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Commonwealth Bank aligning all branches to digital transformation goals.</a:t>
                      </a:r>
                    </a:p>
                  </a:txBody>
                  <a:tcPr marL="42299" marR="42299" marT="21149" marB="21149" anchor="ctr"/>
                </a:tc>
                <a:extLst>
                  <a:ext uri="{0D108BD9-81ED-4DB2-BD59-A6C34878D82A}">
                    <a16:rowId xmlns:a16="http://schemas.microsoft.com/office/drawing/2014/main" val="2187019701"/>
                  </a:ext>
                </a:extLst>
              </a:tr>
              <a:tr h="676779">
                <a:tc>
                  <a:txBody>
                    <a:bodyPr/>
                    <a:lstStyle/>
                    <a:p>
                      <a:r>
                        <a:rPr lang="en-US" sz="2500" b="1"/>
                        <a:t>Parent company wants consistency</a:t>
                      </a:r>
                      <a:endParaRPr lang="en-US" sz="2500"/>
                    </a:p>
                  </a:txBody>
                  <a:tcPr marL="42299" marR="42299" marT="21149" marB="21149" anchor="ctr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Headquarters needs a standard system across all units.</a:t>
                      </a:r>
                    </a:p>
                  </a:txBody>
                  <a:tcPr marL="42299" marR="42299" marT="21149" marB="21149" anchor="ctr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Like having a shared calendar app across a team.</a:t>
                      </a:r>
                    </a:p>
                  </a:txBody>
                  <a:tcPr marL="42299" marR="42299" marT="21149" marB="21149" anchor="ctr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Government departments using </a:t>
                      </a:r>
                      <a:r>
                        <a:rPr lang="en-US" sz="2500" dirty="0" err="1"/>
                        <a:t>GovCMS</a:t>
                      </a:r>
                      <a:r>
                        <a:rPr lang="en-US" sz="2500" dirty="0"/>
                        <a:t> for all websites.</a:t>
                      </a:r>
                    </a:p>
                  </a:txBody>
                  <a:tcPr marL="42299" marR="42299" marT="21149" marB="21149" anchor="ctr"/>
                </a:tc>
                <a:extLst>
                  <a:ext uri="{0D108BD9-81ED-4DB2-BD59-A6C34878D82A}">
                    <a16:rowId xmlns:a16="http://schemas.microsoft.com/office/drawing/2014/main" val="1735355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24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1AA1-71E9-6F2A-306F-4A0D99ED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Lecture Outline 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43FF50-4BE1-F421-B3C8-85A43EB48407}"/>
              </a:ext>
            </a:extLst>
          </p:cNvPr>
          <p:cNvSpPr txBox="1">
            <a:spLocks/>
          </p:cNvSpPr>
          <p:nvPr/>
        </p:nvSpPr>
        <p:spPr>
          <a:xfrm>
            <a:off x="452487" y="138621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C4F485-1AF5-3241-98AB-197B734D9D79}"/>
              </a:ext>
            </a:extLst>
          </p:cNvPr>
          <p:cNvSpPr txBox="1">
            <a:spLocks/>
          </p:cNvSpPr>
          <p:nvPr/>
        </p:nvSpPr>
        <p:spPr>
          <a:xfrm>
            <a:off x="497264" y="1295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Calibri"/>
                <a:cs typeface="Calibri"/>
              </a:rPr>
              <a:t>ICT Strategy Formulation.</a:t>
            </a:r>
          </a:p>
          <a:p>
            <a:r>
              <a:rPr lang="en-US" dirty="0">
                <a:ea typeface="Calibri"/>
                <a:cs typeface="Calibri"/>
              </a:rPr>
              <a:t>ICT Technique Framework. </a:t>
            </a:r>
          </a:p>
          <a:p>
            <a:r>
              <a:rPr lang="en-US" dirty="0">
                <a:ea typeface="Calibri"/>
                <a:cs typeface="Calibri"/>
              </a:rPr>
              <a:t>Critical Success Factors.  </a:t>
            </a:r>
          </a:p>
          <a:p>
            <a:r>
              <a:rPr lang="en-US" dirty="0">
                <a:ea typeface="Calibri"/>
                <a:cs typeface="Calibri"/>
              </a:rPr>
              <a:t>ICT Investment.</a:t>
            </a:r>
          </a:p>
          <a:p>
            <a:r>
              <a:rPr lang="en-US" dirty="0">
                <a:ea typeface="Calibri"/>
                <a:cs typeface="Calibri"/>
              </a:rPr>
              <a:t>Large Organisations. </a:t>
            </a:r>
          </a:p>
        </p:txBody>
      </p:sp>
    </p:spTree>
    <p:extLst>
      <p:ext uri="{BB962C8B-B14F-4D97-AF65-F5344CB8AC3E}">
        <p14:creationId xmlns:p14="http://schemas.microsoft.com/office/powerpoint/2010/main" val="2016935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B31D9-37A7-853C-E8E0-82C89C82E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>
            <a:extLst>
              <a:ext uri="{FF2B5EF4-FFF2-40B4-BE49-F238E27FC236}">
                <a16:creationId xmlns:a16="http://schemas.microsoft.com/office/drawing/2014/main" id="{83B3524F-BF94-CB7D-A59B-9E076BA3E46A}"/>
              </a:ext>
            </a:extLst>
          </p:cNvPr>
          <p:cNvSpPr txBox="1"/>
          <p:nvPr/>
        </p:nvSpPr>
        <p:spPr>
          <a:xfrm>
            <a:off x="-19665" y="76200"/>
            <a:ext cx="9137922" cy="61555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algn="ctr"/>
            <a:r>
              <a:rPr lang="en-US" sz="4000" dirty="0"/>
              <a:t>Large </a:t>
            </a:r>
            <a:r>
              <a:rPr lang="en-US" sz="4000" dirty="0" err="1"/>
              <a:t>Organisation</a:t>
            </a:r>
            <a:r>
              <a:rPr lang="en-US" sz="4000" dirty="0"/>
              <a:t> ICT Strategy (Full View)</a:t>
            </a:r>
            <a:endParaRPr lang="en-US" sz="4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D66A890E-FAC3-FF74-64D6-CE8A1654D51F}"/>
              </a:ext>
            </a:extLst>
          </p:cNvPr>
          <p:cNvSpPr txBox="1"/>
          <p:nvPr/>
        </p:nvSpPr>
        <p:spPr>
          <a:xfrm>
            <a:off x="182561" y="1297685"/>
            <a:ext cx="168874" cy="21823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70" b="1" spc="1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100" dirty="0">
              <a:latin typeface="Arial"/>
              <a:cs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5A05083-2DCD-24E1-9427-77CD33960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575954"/>
              </p:ext>
            </p:extLst>
          </p:nvPr>
        </p:nvGraphicFramePr>
        <p:xfrm>
          <a:off x="50457" y="914400"/>
          <a:ext cx="9067800" cy="2751596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22783220"/>
                    </a:ext>
                  </a:extLst>
                </a:gridCol>
                <a:gridCol w="2034696">
                  <a:extLst>
                    <a:ext uri="{9D8B030D-6E8A-4147-A177-3AD203B41FA5}">
                      <a16:colId xmlns:a16="http://schemas.microsoft.com/office/drawing/2014/main" val="772533109"/>
                    </a:ext>
                  </a:extLst>
                </a:gridCol>
                <a:gridCol w="2003904">
                  <a:extLst>
                    <a:ext uri="{9D8B030D-6E8A-4147-A177-3AD203B41FA5}">
                      <a16:colId xmlns:a16="http://schemas.microsoft.com/office/drawing/2014/main" val="268319343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534299234"/>
                    </a:ext>
                  </a:extLst>
                </a:gridCol>
              </a:tblGrid>
              <a:tr h="169195">
                <a:tc>
                  <a:txBody>
                    <a:bodyPr/>
                    <a:lstStyle/>
                    <a:p>
                      <a:r>
                        <a:rPr lang="en-US" sz="2500" dirty="0"/>
                        <a:t>Concept</a:t>
                      </a:r>
                    </a:p>
                  </a:txBody>
                  <a:tcPr marL="42299" marR="42299" marT="21149" marB="2114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Simple Meaning</a:t>
                      </a:r>
                    </a:p>
                  </a:txBody>
                  <a:tcPr marL="42299" marR="42299" marT="21149" marB="2114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Real-World Analogy</a:t>
                      </a:r>
                    </a:p>
                  </a:txBody>
                  <a:tcPr marL="42299" marR="42299" marT="21149" marB="2114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Australian Example</a:t>
                      </a:r>
                    </a:p>
                  </a:txBody>
                  <a:tcPr marL="42299" marR="42299" marT="21149" marB="2114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137791"/>
                  </a:ext>
                </a:extLst>
              </a:tr>
              <a:tr h="549883">
                <a:tc>
                  <a:txBody>
                    <a:bodyPr/>
                    <a:lstStyle/>
                    <a:p>
                      <a:r>
                        <a:rPr lang="en-US" sz="2500" b="1"/>
                        <a:t>Shared support activities</a:t>
                      </a:r>
                      <a:endParaRPr lang="en-US" sz="2500"/>
                    </a:p>
                  </a:txBody>
                  <a:tcPr marL="42299" marR="42299" marT="21149" marB="21149" anchor="ctr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Support systems (e.g., HR, finance) are the same or outsourced.</a:t>
                      </a:r>
                    </a:p>
                  </a:txBody>
                  <a:tcPr marL="42299" marR="42299" marT="21149" marB="21149" anchor="ctr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Like everyone in a company using the same payroll system.</a:t>
                      </a:r>
                    </a:p>
                  </a:txBody>
                  <a:tcPr marL="42299" marR="42299" marT="21149" marB="21149" anchor="ctr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Department of Education using centralized IT helpdesk across all schools.</a:t>
                      </a:r>
                    </a:p>
                  </a:txBody>
                  <a:tcPr marL="42299" marR="42299" marT="21149" marB="21149" anchor="ctr"/>
                </a:tc>
                <a:extLst>
                  <a:ext uri="{0D108BD9-81ED-4DB2-BD59-A6C34878D82A}">
                    <a16:rowId xmlns:a16="http://schemas.microsoft.com/office/drawing/2014/main" val="2187019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116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34507-8EF6-4DAD-7057-F82ACC105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>
            <a:extLst>
              <a:ext uri="{FF2B5EF4-FFF2-40B4-BE49-F238E27FC236}">
                <a16:creationId xmlns:a16="http://schemas.microsoft.com/office/drawing/2014/main" id="{2DF89A49-596B-BC8D-3AC4-409DE23A7199}"/>
              </a:ext>
            </a:extLst>
          </p:cNvPr>
          <p:cNvSpPr txBox="1"/>
          <p:nvPr/>
        </p:nvSpPr>
        <p:spPr>
          <a:xfrm>
            <a:off x="-19665" y="76200"/>
            <a:ext cx="9137922" cy="61555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algn="ctr"/>
            <a:r>
              <a:rPr lang="en-US" sz="4000" dirty="0"/>
              <a:t>Analogy Recap</a:t>
            </a:r>
            <a:endParaRPr lang="en-US" sz="4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A667B340-27A2-CAB8-644F-2F33862E0576}"/>
              </a:ext>
            </a:extLst>
          </p:cNvPr>
          <p:cNvSpPr txBox="1"/>
          <p:nvPr/>
        </p:nvSpPr>
        <p:spPr>
          <a:xfrm>
            <a:off x="182561" y="1297685"/>
            <a:ext cx="168874" cy="21823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70" b="1" spc="1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396A3-0106-7569-ED2B-CC13C3852A3A}"/>
              </a:ext>
            </a:extLst>
          </p:cNvPr>
          <p:cNvSpPr txBox="1"/>
          <p:nvPr/>
        </p:nvSpPr>
        <p:spPr>
          <a:xfrm>
            <a:off x="0" y="838201"/>
            <a:ext cx="9129252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/>
              <a:t>Think of a </a:t>
            </a:r>
            <a:r>
              <a:rPr lang="en-US" sz="2800" b="1" dirty="0"/>
              <a:t>franchise business</a:t>
            </a:r>
            <a:r>
              <a:rPr lang="en-US" sz="2800" dirty="0"/>
              <a:t> like McDonald's Australia:</a:t>
            </a:r>
          </a:p>
          <a:p>
            <a:pPr marL="72231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All branches look and feel the same.</a:t>
            </a:r>
          </a:p>
          <a:p>
            <a:pPr marL="72231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They use the same supplier (e.g., Coca-Cola, McCain).</a:t>
            </a:r>
          </a:p>
          <a:p>
            <a:pPr marL="72231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They follow the same system to manage inventory and customers.</a:t>
            </a:r>
          </a:p>
          <a:p>
            <a:pPr marL="72231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This </a:t>
            </a:r>
            <a:r>
              <a:rPr lang="en-US" sz="2800" dirty="0" err="1"/>
              <a:t>standardisation</a:t>
            </a:r>
            <a:r>
              <a:rPr lang="en-US" sz="2800" dirty="0"/>
              <a:t> helps with cost savings, efficiency, and brand control.</a:t>
            </a:r>
          </a:p>
        </p:txBody>
      </p:sp>
    </p:spTree>
    <p:extLst>
      <p:ext uri="{BB962C8B-B14F-4D97-AF65-F5344CB8AC3E}">
        <p14:creationId xmlns:p14="http://schemas.microsoft.com/office/powerpoint/2010/main" val="3295940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9BF37-E164-4A80-F3FD-6D81BCEBA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>
            <a:extLst>
              <a:ext uri="{FF2B5EF4-FFF2-40B4-BE49-F238E27FC236}">
                <a16:creationId xmlns:a16="http://schemas.microsoft.com/office/drawing/2014/main" id="{9EAF6474-FBD6-6774-1A4A-ABC4A0B2F9C6}"/>
              </a:ext>
            </a:extLst>
          </p:cNvPr>
          <p:cNvSpPr txBox="1"/>
          <p:nvPr/>
        </p:nvSpPr>
        <p:spPr>
          <a:xfrm>
            <a:off x="-19665" y="76200"/>
            <a:ext cx="9137922" cy="61555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algn="ctr"/>
            <a:r>
              <a:rPr lang="en-US" sz="4000" dirty="0"/>
              <a:t>Presentation + Tutorial Week 7 (Topic 1)</a:t>
            </a:r>
            <a:endParaRPr lang="en-US" sz="4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DBE12B75-87EC-6D27-9567-10920DB52F04}"/>
              </a:ext>
            </a:extLst>
          </p:cNvPr>
          <p:cNvSpPr txBox="1"/>
          <p:nvPr/>
        </p:nvSpPr>
        <p:spPr>
          <a:xfrm>
            <a:off x="182561" y="1297685"/>
            <a:ext cx="168874" cy="21823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70" b="1" spc="1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FC650D-8D4A-2996-5BFA-5450CDA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666" t="26297" r="15001" b="9514"/>
          <a:stretch/>
        </p:blipFill>
        <p:spPr>
          <a:xfrm>
            <a:off x="1089649" y="691753"/>
            <a:ext cx="6964702" cy="580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64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28A04-C67D-3CC4-3C67-AAA3BE430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>
            <a:extLst>
              <a:ext uri="{FF2B5EF4-FFF2-40B4-BE49-F238E27FC236}">
                <a16:creationId xmlns:a16="http://schemas.microsoft.com/office/drawing/2014/main" id="{B4FE0767-9CFE-66D8-CF1F-0F87F06E1860}"/>
              </a:ext>
            </a:extLst>
          </p:cNvPr>
          <p:cNvSpPr txBox="1"/>
          <p:nvPr/>
        </p:nvSpPr>
        <p:spPr>
          <a:xfrm>
            <a:off x="-19665" y="76200"/>
            <a:ext cx="9137922" cy="107721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3500" b="1" dirty="0"/>
              <a:t>Topic 1: How Large </a:t>
            </a:r>
            <a:r>
              <a:rPr lang="en-US" sz="3500" b="1" dirty="0" err="1"/>
              <a:t>Organisations</a:t>
            </a:r>
            <a:r>
              <a:rPr lang="en-US" sz="3500" b="1" dirty="0"/>
              <a:t> Align ICT Across Multiple Business Units</a:t>
            </a: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66432816-2AAB-3E96-6630-443DFE24EAA8}"/>
              </a:ext>
            </a:extLst>
          </p:cNvPr>
          <p:cNvSpPr txBox="1"/>
          <p:nvPr/>
        </p:nvSpPr>
        <p:spPr>
          <a:xfrm>
            <a:off x="182561" y="1297685"/>
            <a:ext cx="168874" cy="21823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70" b="1" spc="1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67F24-4ABD-004B-364B-B05B49D9EFFA}"/>
              </a:ext>
            </a:extLst>
          </p:cNvPr>
          <p:cNvSpPr txBox="1"/>
          <p:nvPr/>
        </p:nvSpPr>
        <p:spPr>
          <a:xfrm>
            <a:off x="0" y="1752600"/>
            <a:ext cx="9092514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Task:</a:t>
            </a:r>
            <a:br>
              <a:rPr lang="en-US" sz="2800" dirty="0"/>
            </a:br>
            <a:r>
              <a:rPr lang="en-US" sz="2800" dirty="0"/>
              <a:t>Choose a large </a:t>
            </a:r>
            <a:r>
              <a:rPr lang="en-US" sz="2800" dirty="0" err="1"/>
              <a:t>organisation</a:t>
            </a:r>
            <a:r>
              <a:rPr lang="en-US" sz="2800" dirty="0"/>
              <a:t> with multiple divisions (e.g., Wesfarmers, Woolworths Group, Commonwealth Bank). </a:t>
            </a:r>
          </a:p>
        </p:txBody>
      </p:sp>
    </p:spTree>
    <p:extLst>
      <p:ext uri="{BB962C8B-B14F-4D97-AF65-F5344CB8AC3E}">
        <p14:creationId xmlns:p14="http://schemas.microsoft.com/office/powerpoint/2010/main" val="262328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1FB50-B54A-1714-1DF1-6F7BC2419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>
            <a:extLst>
              <a:ext uri="{FF2B5EF4-FFF2-40B4-BE49-F238E27FC236}">
                <a16:creationId xmlns:a16="http://schemas.microsoft.com/office/drawing/2014/main" id="{FC54C796-8F33-5DAC-EF23-FDCE2DC3B558}"/>
              </a:ext>
            </a:extLst>
          </p:cNvPr>
          <p:cNvSpPr txBox="1"/>
          <p:nvPr/>
        </p:nvSpPr>
        <p:spPr>
          <a:xfrm>
            <a:off x="182561" y="1297685"/>
            <a:ext cx="168874" cy="21823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70" b="1" spc="1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4F2DE-8A8D-FBE2-63C0-40230CD466E1}"/>
              </a:ext>
            </a:extLst>
          </p:cNvPr>
          <p:cNvSpPr txBox="1"/>
          <p:nvPr/>
        </p:nvSpPr>
        <p:spPr>
          <a:xfrm>
            <a:off x="25743" y="1515923"/>
            <a:ext cx="9092514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/>
              <a:t>Explore how the </a:t>
            </a:r>
            <a:r>
              <a:rPr lang="en-US" sz="2800" dirty="0" err="1"/>
              <a:t>organisation</a:t>
            </a:r>
            <a:r>
              <a:rPr lang="en-US" sz="2800" dirty="0"/>
              <a:t>:</a:t>
            </a:r>
          </a:p>
          <a:p>
            <a:pPr marL="81121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Shares ICT infrastructure across units</a:t>
            </a:r>
          </a:p>
          <a:p>
            <a:pPr marL="81121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Maintains consistent data, systems, and communication</a:t>
            </a:r>
          </a:p>
          <a:p>
            <a:pPr marL="81121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Deals with internal value chains, shared customers, and suppliers</a:t>
            </a:r>
          </a:p>
          <a:p>
            <a:pPr marL="81121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Aligns ICT with business strategies and Critical Success Factors (CSFs)</a:t>
            </a:r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99F52623-6E1D-322A-701B-AF377DE0F5A4}"/>
              </a:ext>
            </a:extLst>
          </p:cNvPr>
          <p:cNvSpPr txBox="1"/>
          <p:nvPr/>
        </p:nvSpPr>
        <p:spPr>
          <a:xfrm>
            <a:off x="-19665" y="76200"/>
            <a:ext cx="9137922" cy="107721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3500" b="1" dirty="0"/>
              <a:t>Topic 1: How Large </a:t>
            </a:r>
            <a:r>
              <a:rPr lang="en-US" sz="3500" b="1" dirty="0" err="1"/>
              <a:t>Organisations</a:t>
            </a:r>
            <a:r>
              <a:rPr lang="en-US" sz="3500" b="1" dirty="0"/>
              <a:t> Align ICT Across Multiple Business Units</a:t>
            </a:r>
          </a:p>
        </p:txBody>
      </p:sp>
    </p:spTree>
    <p:extLst>
      <p:ext uri="{BB962C8B-B14F-4D97-AF65-F5344CB8AC3E}">
        <p14:creationId xmlns:p14="http://schemas.microsoft.com/office/powerpoint/2010/main" val="3210755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BA52F-D37D-951A-5E28-46B7BDCF9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>
            <a:extLst>
              <a:ext uri="{FF2B5EF4-FFF2-40B4-BE49-F238E27FC236}">
                <a16:creationId xmlns:a16="http://schemas.microsoft.com/office/drawing/2014/main" id="{B04A6D31-1862-A3A8-FE06-3D5BADBF25C7}"/>
              </a:ext>
            </a:extLst>
          </p:cNvPr>
          <p:cNvSpPr txBox="1"/>
          <p:nvPr/>
        </p:nvSpPr>
        <p:spPr>
          <a:xfrm>
            <a:off x="182561" y="1297685"/>
            <a:ext cx="168874" cy="21823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70" b="1" spc="1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B01C2-9DDC-1A43-659B-801D99527A38}"/>
              </a:ext>
            </a:extLst>
          </p:cNvPr>
          <p:cNvSpPr txBox="1"/>
          <p:nvPr/>
        </p:nvSpPr>
        <p:spPr>
          <a:xfrm>
            <a:off x="25743" y="1515923"/>
            <a:ext cx="9092514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Presentation Focus:</a:t>
            </a:r>
            <a:endParaRPr lang="en-US" sz="2800" dirty="0"/>
          </a:p>
          <a:p>
            <a:pPr marL="78105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Challenges of coordination in large-scale ICT deployment</a:t>
            </a:r>
          </a:p>
          <a:p>
            <a:pPr marL="78105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Benefits of shared services and value chain integration</a:t>
            </a:r>
          </a:p>
          <a:p>
            <a:pPr marL="78105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Real examples of systems (e.g., ERP, cloud, CRM) used across units</a:t>
            </a:r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BD467921-CC74-E109-219F-61AA7E4C64B3}"/>
              </a:ext>
            </a:extLst>
          </p:cNvPr>
          <p:cNvSpPr txBox="1"/>
          <p:nvPr/>
        </p:nvSpPr>
        <p:spPr>
          <a:xfrm>
            <a:off x="-19665" y="76200"/>
            <a:ext cx="9137922" cy="107721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3500" b="1" dirty="0"/>
              <a:t>Topic 1: How Large </a:t>
            </a:r>
            <a:r>
              <a:rPr lang="en-US" sz="3500" b="1" dirty="0" err="1"/>
              <a:t>Organisations</a:t>
            </a:r>
            <a:r>
              <a:rPr lang="en-US" sz="3500" b="1" dirty="0"/>
              <a:t> Align ICT Across Multiple Business Units</a:t>
            </a:r>
          </a:p>
        </p:txBody>
      </p:sp>
    </p:spTree>
    <p:extLst>
      <p:ext uri="{BB962C8B-B14F-4D97-AF65-F5344CB8AC3E}">
        <p14:creationId xmlns:p14="http://schemas.microsoft.com/office/powerpoint/2010/main" val="141503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BCB2E-D654-170F-643F-697DC7375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>
            <a:extLst>
              <a:ext uri="{FF2B5EF4-FFF2-40B4-BE49-F238E27FC236}">
                <a16:creationId xmlns:a16="http://schemas.microsoft.com/office/drawing/2014/main" id="{CDE72B1B-4EEE-13E5-DACC-429E25EDB506}"/>
              </a:ext>
            </a:extLst>
          </p:cNvPr>
          <p:cNvSpPr txBox="1"/>
          <p:nvPr/>
        </p:nvSpPr>
        <p:spPr>
          <a:xfrm>
            <a:off x="182561" y="1297685"/>
            <a:ext cx="168874" cy="21823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70" b="1" spc="1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BD61E-013E-F718-9A97-052974DEF3CF}"/>
              </a:ext>
            </a:extLst>
          </p:cNvPr>
          <p:cNvSpPr txBox="1"/>
          <p:nvPr/>
        </p:nvSpPr>
        <p:spPr>
          <a:xfrm>
            <a:off x="25743" y="1515923"/>
            <a:ext cx="9092514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Suggested Structure:</a:t>
            </a:r>
            <a:endParaRPr lang="en-US" sz="28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Brief overview of the </a:t>
            </a:r>
            <a:r>
              <a:rPr lang="en-US" sz="2800" dirty="0" err="1"/>
              <a:t>organisation</a:t>
            </a:r>
            <a:r>
              <a:rPr lang="en-US" sz="2800" dirty="0"/>
              <a:t> and its business units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Diagram of shared ICT systems or architecture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Real benefits and risks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How this aligns with lecture content (value chain, CSFs, strategy)</a:t>
            </a:r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DD82735E-99A8-36C4-DD0A-6449825C2475}"/>
              </a:ext>
            </a:extLst>
          </p:cNvPr>
          <p:cNvSpPr txBox="1"/>
          <p:nvPr/>
        </p:nvSpPr>
        <p:spPr>
          <a:xfrm>
            <a:off x="-19665" y="76200"/>
            <a:ext cx="9137922" cy="107721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3500" b="1" dirty="0"/>
              <a:t>Topic 1: How Large </a:t>
            </a:r>
            <a:r>
              <a:rPr lang="en-US" sz="3500" b="1" dirty="0" err="1"/>
              <a:t>Organisations</a:t>
            </a:r>
            <a:r>
              <a:rPr lang="en-US" sz="3500" b="1" dirty="0"/>
              <a:t> Align ICT Across Multiple Business Units</a:t>
            </a:r>
          </a:p>
        </p:txBody>
      </p:sp>
    </p:spTree>
    <p:extLst>
      <p:ext uri="{BB962C8B-B14F-4D97-AF65-F5344CB8AC3E}">
        <p14:creationId xmlns:p14="http://schemas.microsoft.com/office/powerpoint/2010/main" val="3360307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2BC5F-AB2D-91BE-DE85-18852F5FF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>
            <a:extLst>
              <a:ext uri="{FF2B5EF4-FFF2-40B4-BE49-F238E27FC236}">
                <a16:creationId xmlns:a16="http://schemas.microsoft.com/office/drawing/2014/main" id="{C32755F4-4E0F-5449-04E4-D418E3BB5EB1}"/>
              </a:ext>
            </a:extLst>
          </p:cNvPr>
          <p:cNvSpPr txBox="1"/>
          <p:nvPr/>
        </p:nvSpPr>
        <p:spPr>
          <a:xfrm>
            <a:off x="182561" y="1297685"/>
            <a:ext cx="168874" cy="21823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70" b="1" spc="1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23EC57-0F2E-D315-93FA-7DC6930B51D4}"/>
              </a:ext>
            </a:extLst>
          </p:cNvPr>
          <p:cNvSpPr txBox="1"/>
          <p:nvPr/>
        </p:nvSpPr>
        <p:spPr>
          <a:xfrm>
            <a:off x="25743" y="1515923"/>
            <a:ext cx="9092514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Task:</a:t>
            </a:r>
            <a:br>
              <a:rPr lang="en-US" sz="2800" dirty="0"/>
            </a:br>
            <a:r>
              <a:rPr lang="en-US" sz="2800" dirty="0"/>
              <a:t>Choose a well-known Australian </a:t>
            </a:r>
            <a:r>
              <a:rPr lang="en-US" sz="2800" dirty="0" err="1"/>
              <a:t>organisation</a:t>
            </a:r>
            <a:r>
              <a:rPr lang="en-US" sz="2800" dirty="0"/>
              <a:t> (e.g., Woolworths, Telstra, ANZ, Canva). Explore how they have: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Responded to external or internal ICT challenges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Made ICT investment decisions (e.g., automation, AI, cloud)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Integrated ICT across different units or branches</a:t>
            </a:r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DF8FE59D-8D56-5F2D-3CA8-16F11BC20477}"/>
              </a:ext>
            </a:extLst>
          </p:cNvPr>
          <p:cNvSpPr txBox="1"/>
          <p:nvPr/>
        </p:nvSpPr>
        <p:spPr>
          <a:xfrm>
            <a:off x="-19665" y="76200"/>
            <a:ext cx="9137922" cy="107721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3500" b="1" dirty="0"/>
              <a:t>Topic 2: ICT Strategy in Action – Case Study of an Australian </a:t>
            </a:r>
            <a:r>
              <a:rPr lang="en-US" sz="3500" b="1" dirty="0" err="1"/>
              <a:t>Organisation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2103053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BDF4B-F6BF-F4CF-7456-3F71ADF62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>
            <a:extLst>
              <a:ext uri="{FF2B5EF4-FFF2-40B4-BE49-F238E27FC236}">
                <a16:creationId xmlns:a16="http://schemas.microsoft.com/office/drawing/2014/main" id="{00060A94-0CE8-DD40-2B35-DEDC1740B8E9}"/>
              </a:ext>
            </a:extLst>
          </p:cNvPr>
          <p:cNvSpPr txBox="1"/>
          <p:nvPr/>
        </p:nvSpPr>
        <p:spPr>
          <a:xfrm>
            <a:off x="182561" y="1297685"/>
            <a:ext cx="168874" cy="21823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70" b="1" spc="1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C2E18-762F-3B7B-E5AD-49826E7DC0B8}"/>
              </a:ext>
            </a:extLst>
          </p:cNvPr>
          <p:cNvSpPr txBox="1"/>
          <p:nvPr/>
        </p:nvSpPr>
        <p:spPr>
          <a:xfrm>
            <a:off x="25743" y="1515923"/>
            <a:ext cx="9092514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Presentation Focus:</a:t>
            </a:r>
            <a:endParaRPr lang="en-US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Strategy type: external/internal, short/long term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Use of existing, required, and potential applications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Impact on business performance and innovation</a:t>
            </a:r>
          </a:p>
          <a:p>
            <a:pPr>
              <a:lnSpc>
                <a:spcPct val="150000"/>
              </a:lnSpc>
            </a:pPr>
            <a:r>
              <a:rPr lang="en-US" sz="2800" i="1" dirty="0"/>
              <a:t>Tip:</a:t>
            </a:r>
            <a:r>
              <a:rPr lang="en-US" sz="2800" dirty="0"/>
              <a:t> Students should use news sources, annual reports, and ICT blogs to support their analysis</a:t>
            </a:r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B5E8671A-EF0C-C7CF-8401-5B5633E2B7D0}"/>
              </a:ext>
            </a:extLst>
          </p:cNvPr>
          <p:cNvSpPr txBox="1"/>
          <p:nvPr/>
        </p:nvSpPr>
        <p:spPr>
          <a:xfrm>
            <a:off x="-19665" y="76200"/>
            <a:ext cx="9137922" cy="107721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3500" b="1" dirty="0"/>
              <a:t>Topic 2: ICT Strategy in Action – Case Study of an Australian </a:t>
            </a:r>
            <a:r>
              <a:rPr lang="en-US" sz="3500" b="1" dirty="0" err="1"/>
              <a:t>Organisation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486578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DAF2A-C2E5-00EB-B9D5-8BE204C08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>
            <a:extLst>
              <a:ext uri="{FF2B5EF4-FFF2-40B4-BE49-F238E27FC236}">
                <a16:creationId xmlns:a16="http://schemas.microsoft.com/office/drawing/2014/main" id="{6EBE0FD4-0951-863A-BAE4-572C6A8A0134}"/>
              </a:ext>
            </a:extLst>
          </p:cNvPr>
          <p:cNvSpPr txBox="1"/>
          <p:nvPr/>
        </p:nvSpPr>
        <p:spPr>
          <a:xfrm>
            <a:off x="182561" y="1297685"/>
            <a:ext cx="168874" cy="21823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70" b="1" spc="1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2D4AD-7EF4-5C75-2B2A-8D37F6C3FCF1}"/>
              </a:ext>
            </a:extLst>
          </p:cNvPr>
          <p:cNvSpPr txBox="1"/>
          <p:nvPr/>
        </p:nvSpPr>
        <p:spPr>
          <a:xfrm>
            <a:off x="25743" y="1515923"/>
            <a:ext cx="9092514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Task:</a:t>
            </a:r>
            <a:br>
              <a:rPr lang="en-US" sz="2800" dirty="0"/>
            </a:br>
            <a:r>
              <a:rPr lang="en-US" sz="2800" dirty="0"/>
              <a:t>Pick a specific industry (e.g., retail, education, logistics, healthcare) and: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Identify at least 3 processes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Classify them as high-cost/low-value or high-value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Propose which processes should be automated using ICT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Justify with Critical Success Factors (CSFs)</a:t>
            </a:r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12C24273-F764-76FB-58D6-D3EC1C8B75A5}"/>
              </a:ext>
            </a:extLst>
          </p:cNvPr>
          <p:cNvSpPr txBox="1"/>
          <p:nvPr/>
        </p:nvSpPr>
        <p:spPr>
          <a:xfrm>
            <a:off x="-19665" y="76200"/>
            <a:ext cx="9137922" cy="107721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3500" b="1" dirty="0"/>
              <a:t>Topic 3: Automate or Eliminate? Evaluating Critical Business Processes</a:t>
            </a:r>
          </a:p>
        </p:txBody>
      </p:sp>
    </p:spTree>
    <p:extLst>
      <p:ext uri="{BB962C8B-B14F-4D97-AF65-F5344CB8AC3E}">
        <p14:creationId xmlns:p14="http://schemas.microsoft.com/office/powerpoint/2010/main" val="37377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1AA1-71E9-6F2A-306F-4A0D99ED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Calibri"/>
              </a:rPr>
              <a:t>ICT Needs and Opportunities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43FF50-4BE1-F421-B3C8-85A43EB48407}"/>
              </a:ext>
            </a:extLst>
          </p:cNvPr>
          <p:cNvSpPr txBox="1">
            <a:spLocks/>
          </p:cNvSpPr>
          <p:nvPr/>
        </p:nvSpPr>
        <p:spPr>
          <a:xfrm>
            <a:off x="452487" y="138621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C4F485-1AF5-3241-98AB-197B734D9D79}"/>
              </a:ext>
            </a:extLst>
          </p:cNvPr>
          <p:cNvSpPr txBox="1">
            <a:spLocks/>
          </p:cNvSpPr>
          <p:nvPr/>
        </p:nvSpPr>
        <p:spPr>
          <a:xfrm>
            <a:off x="497264" y="1295400"/>
            <a:ext cx="8229600" cy="52879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Key Idea:</a:t>
            </a:r>
            <a:r>
              <a:rPr lang="en-US" sz="2800" dirty="0">
                <a:latin typeface="+mj-lt"/>
              </a:rPr>
              <a:t> ICT is required when changes happen in business, social settings, or technology. It also helps improve internal processes and resources.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Simplified Explanation (with Analogy):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Think of ICT like a GPS system in a car. When traffic, road conditions, or destinations change (like business needs or competitors), ICT helps you reroute and reach goals more efficiently.</a:t>
            </a:r>
          </a:p>
        </p:txBody>
      </p:sp>
    </p:spTree>
    <p:extLst>
      <p:ext uri="{BB962C8B-B14F-4D97-AF65-F5344CB8AC3E}">
        <p14:creationId xmlns:p14="http://schemas.microsoft.com/office/powerpoint/2010/main" val="165435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E370F-62F0-EDC6-C19A-4F217098F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>
            <a:extLst>
              <a:ext uri="{FF2B5EF4-FFF2-40B4-BE49-F238E27FC236}">
                <a16:creationId xmlns:a16="http://schemas.microsoft.com/office/drawing/2014/main" id="{DFC17353-AB0A-ACC9-437A-54F56C18EFB2}"/>
              </a:ext>
            </a:extLst>
          </p:cNvPr>
          <p:cNvSpPr txBox="1"/>
          <p:nvPr/>
        </p:nvSpPr>
        <p:spPr>
          <a:xfrm>
            <a:off x="182561" y="1297685"/>
            <a:ext cx="168874" cy="21823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70" b="1" spc="1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CE33F-2628-59CB-3C1A-3E265C3472D9}"/>
              </a:ext>
            </a:extLst>
          </p:cNvPr>
          <p:cNvSpPr txBox="1"/>
          <p:nvPr/>
        </p:nvSpPr>
        <p:spPr>
          <a:xfrm>
            <a:off x="25743" y="1515923"/>
            <a:ext cx="9092514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Presentation Focus:</a:t>
            </a:r>
            <a:endParaRPr lang="en-US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Business process mapping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ICT benefits vs investment cost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Role of automation in strategic alignment</a:t>
            </a:r>
          </a:p>
          <a:p>
            <a:pPr>
              <a:lnSpc>
                <a:spcPct val="150000"/>
              </a:lnSpc>
            </a:pPr>
            <a:r>
              <a:rPr lang="en-US" sz="2800" i="1" dirty="0"/>
              <a:t>Tip:</a:t>
            </a:r>
            <a:r>
              <a:rPr lang="en-US" sz="2800" dirty="0"/>
              <a:t> Encourage examples from Australia like MyGov, ATO, or university systems.</a:t>
            </a:r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0CE70E5E-5697-058E-0F19-033064F38229}"/>
              </a:ext>
            </a:extLst>
          </p:cNvPr>
          <p:cNvSpPr txBox="1"/>
          <p:nvPr/>
        </p:nvSpPr>
        <p:spPr>
          <a:xfrm>
            <a:off x="-19665" y="76200"/>
            <a:ext cx="9137922" cy="107721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3500" b="1" dirty="0"/>
              <a:t>Topic 3: Automate or Eliminate? Evaluating Critical Business Processes</a:t>
            </a:r>
          </a:p>
        </p:txBody>
      </p:sp>
    </p:spTree>
    <p:extLst>
      <p:ext uri="{BB962C8B-B14F-4D97-AF65-F5344CB8AC3E}">
        <p14:creationId xmlns:p14="http://schemas.microsoft.com/office/powerpoint/2010/main" val="1031924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ECC3C-3B24-394D-DA33-BD8DD9C1F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>
            <a:extLst>
              <a:ext uri="{FF2B5EF4-FFF2-40B4-BE49-F238E27FC236}">
                <a16:creationId xmlns:a16="http://schemas.microsoft.com/office/drawing/2014/main" id="{66326F12-37C5-2F78-D8A7-89FB5D06BE7D}"/>
              </a:ext>
            </a:extLst>
          </p:cNvPr>
          <p:cNvSpPr txBox="1"/>
          <p:nvPr/>
        </p:nvSpPr>
        <p:spPr>
          <a:xfrm>
            <a:off x="182561" y="1297685"/>
            <a:ext cx="168874" cy="21823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70" b="1" spc="1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C278B-AA4C-8DC4-AAD8-B91EA3B65F7D}"/>
              </a:ext>
            </a:extLst>
          </p:cNvPr>
          <p:cNvSpPr txBox="1"/>
          <p:nvPr/>
        </p:nvSpPr>
        <p:spPr>
          <a:xfrm>
            <a:off x="66234" y="1041839"/>
            <a:ext cx="9092514" cy="584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Task:</a:t>
            </a:r>
            <a:br>
              <a:rPr lang="en-US" sz="2800" dirty="0"/>
            </a:br>
            <a:r>
              <a:rPr lang="en-US" sz="2800" dirty="0"/>
              <a:t>Imagine you’re advising a mid-sized Australian business expanding to a new market.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Propose ICT investment options that fit their growth goals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Evaluate options by performance, customer experience, and competitive edge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Highlight at least one “potential application” using an emerging technology (e.g., AR, AI, blockchain)</a:t>
            </a:r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A3C5A0F0-D5DF-9027-C23A-C240469B04EA}"/>
              </a:ext>
            </a:extLst>
          </p:cNvPr>
          <p:cNvSpPr txBox="1"/>
          <p:nvPr/>
        </p:nvSpPr>
        <p:spPr>
          <a:xfrm>
            <a:off x="-19665" y="76200"/>
            <a:ext cx="9137922" cy="107721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3500" b="1" dirty="0"/>
              <a:t>Topic 4: Designing ICT Investment Options for the Future</a:t>
            </a:r>
          </a:p>
        </p:txBody>
      </p:sp>
    </p:spTree>
    <p:extLst>
      <p:ext uri="{BB962C8B-B14F-4D97-AF65-F5344CB8AC3E}">
        <p14:creationId xmlns:p14="http://schemas.microsoft.com/office/powerpoint/2010/main" val="3105962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9A82D-0F22-67D4-884E-FCBDCFC71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>
            <a:extLst>
              <a:ext uri="{FF2B5EF4-FFF2-40B4-BE49-F238E27FC236}">
                <a16:creationId xmlns:a16="http://schemas.microsoft.com/office/drawing/2014/main" id="{8DF4AEBD-0AAF-632A-ACB6-F03FF5BA415F}"/>
              </a:ext>
            </a:extLst>
          </p:cNvPr>
          <p:cNvSpPr txBox="1"/>
          <p:nvPr/>
        </p:nvSpPr>
        <p:spPr>
          <a:xfrm>
            <a:off x="182561" y="1297685"/>
            <a:ext cx="168874" cy="21823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70" b="1" spc="1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6E0EB-6EB2-D2C3-00D3-48CB6B08EE06}"/>
              </a:ext>
            </a:extLst>
          </p:cNvPr>
          <p:cNvSpPr txBox="1"/>
          <p:nvPr/>
        </p:nvSpPr>
        <p:spPr>
          <a:xfrm>
            <a:off x="-19665" y="1477248"/>
            <a:ext cx="9092514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Presentation Focus:</a:t>
            </a:r>
            <a:endParaRPr lang="en-US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Short vs long-term gains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Strategic fit with business model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Realistic budget considerations</a:t>
            </a:r>
          </a:p>
          <a:p>
            <a:pPr>
              <a:lnSpc>
                <a:spcPct val="150000"/>
              </a:lnSpc>
            </a:pPr>
            <a:r>
              <a:rPr lang="en-US" sz="2800" i="1" dirty="0"/>
              <a:t>Tip:</a:t>
            </a:r>
            <a:r>
              <a:rPr lang="en-US" sz="2800" dirty="0"/>
              <a:t> Encourage teams to include a simple cost–benefit table or impact map.</a:t>
            </a:r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454DA360-822C-8234-2E56-19419C015CCB}"/>
              </a:ext>
            </a:extLst>
          </p:cNvPr>
          <p:cNvSpPr txBox="1"/>
          <p:nvPr/>
        </p:nvSpPr>
        <p:spPr>
          <a:xfrm>
            <a:off x="-19665" y="76200"/>
            <a:ext cx="9137922" cy="107721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3500" b="1" dirty="0"/>
              <a:t>Topic 4: Designing ICT Investment Options for the Future</a:t>
            </a:r>
          </a:p>
        </p:txBody>
      </p:sp>
    </p:spTree>
    <p:extLst>
      <p:ext uri="{BB962C8B-B14F-4D97-AF65-F5344CB8AC3E}">
        <p14:creationId xmlns:p14="http://schemas.microsoft.com/office/powerpoint/2010/main" val="2722752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y Digital Archives Matter to Librarians and Researchers - De Gruyter  Conversations">
            <a:extLst>
              <a:ext uri="{FF2B5EF4-FFF2-40B4-BE49-F238E27FC236}">
                <a16:creationId xmlns:a16="http://schemas.microsoft.com/office/drawing/2014/main" id="{072CE43C-C678-7FCC-6993-0DC20F2E3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6" y="-1708"/>
            <a:ext cx="9146693" cy="6861414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913DEFD1-B171-EBFE-1277-D7BE544A8C7B}"/>
              </a:ext>
            </a:extLst>
          </p:cNvPr>
          <p:cNvSpPr txBox="1"/>
          <p:nvPr/>
        </p:nvSpPr>
        <p:spPr>
          <a:xfrm>
            <a:off x="-5626" y="2500"/>
            <a:ext cx="9149625" cy="923330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STXingkai"/>
                <a:ea typeface="STXingkai"/>
                <a:cs typeface="Calibri"/>
              </a:rPr>
              <a:t>Reading Materials </a:t>
            </a:r>
          </a:p>
        </p:txBody>
      </p:sp>
    </p:spTree>
    <p:extLst>
      <p:ext uri="{BB962C8B-B14F-4D97-AF65-F5344CB8AC3E}">
        <p14:creationId xmlns:p14="http://schemas.microsoft.com/office/powerpoint/2010/main" val="750643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3E60-81A4-C40E-BFE9-00413C22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49113-AA8E-9A73-AAC6-BF633B381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558" y="1298275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C1D57-7CFD-A787-60E0-B652E2E15028}"/>
              </a:ext>
            </a:extLst>
          </p:cNvPr>
          <p:cNvSpPr txBox="1"/>
          <p:nvPr/>
        </p:nvSpPr>
        <p:spPr>
          <a:xfrm>
            <a:off x="838200" y="1417638"/>
            <a:ext cx="7848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Bharadwaj, O.A. El Sawy, P. Pavlou and N. Venkatraman, ‘Digital business strategy: toward a next generation of insights’, MIS Quarterly, 37, 2, 2013, 471–482.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hlinkClick r:id="rId2"/>
              </a:rPr>
              <a:t>https://www.outsourceaccelerator.com/articles/strategic-information/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hlinkClick r:id="rId3"/>
              </a:rPr>
              <a:t>https://www.uagc.edu/blog/how-are-information-systems-transforming-business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https://www.uagc.edu/blog/what-is-business-information-systems</a:t>
            </a:r>
          </a:p>
        </p:txBody>
      </p:sp>
    </p:spTree>
    <p:extLst>
      <p:ext uri="{BB962C8B-B14F-4D97-AF65-F5344CB8AC3E}">
        <p14:creationId xmlns:p14="http://schemas.microsoft.com/office/powerpoint/2010/main" val="164434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7B30E-A78A-87CD-81FE-9A1972764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BA48-D8CF-883F-280E-B385A721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Calibri"/>
              </a:rPr>
              <a:t>ICT Needs and Opportunities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1A7B99-87EE-C4DD-FE5E-A1D05EA73E84}"/>
              </a:ext>
            </a:extLst>
          </p:cNvPr>
          <p:cNvSpPr txBox="1">
            <a:spLocks/>
          </p:cNvSpPr>
          <p:nvPr/>
        </p:nvSpPr>
        <p:spPr>
          <a:xfrm>
            <a:off x="452487" y="138621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F14584-3646-2995-3A27-627CA48A5325}"/>
              </a:ext>
            </a:extLst>
          </p:cNvPr>
          <p:cNvSpPr txBox="1">
            <a:spLocks/>
          </p:cNvSpPr>
          <p:nvPr/>
        </p:nvSpPr>
        <p:spPr>
          <a:xfrm>
            <a:off x="497264" y="1295400"/>
            <a:ext cx="8229600" cy="2895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Australian Example: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During COVID-19, Woolworths shifted heavily to online shopping. ICT helped them adapt by upgrading delivery systems and mobile apps.</a:t>
            </a:r>
          </a:p>
        </p:txBody>
      </p:sp>
    </p:spTree>
    <p:extLst>
      <p:ext uri="{BB962C8B-B14F-4D97-AF65-F5344CB8AC3E}">
        <p14:creationId xmlns:p14="http://schemas.microsoft.com/office/powerpoint/2010/main" val="170468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3A740-6DD6-1D4F-B573-C732E41A4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1629-70D6-70D4-BC5A-267DDC89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Calibri"/>
              </a:rPr>
              <a:t>ICT Needs and Opportunities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10468C-BFD2-7689-32EE-B17D635554BA}"/>
              </a:ext>
            </a:extLst>
          </p:cNvPr>
          <p:cNvSpPr txBox="1">
            <a:spLocks/>
          </p:cNvSpPr>
          <p:nvPr/>
        </p:nvSpPr>
        <p:spPr>
          <a:xfrm>
            <a:off x="452487" y="138621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053FA7-658B-37C4-B3C0-695192EA84E2}"/>
              </a:ext>
            </a:extLst>
          </p:cNvPr>
          <p:cNvSpPr txBox="1">
            <a:spLocks/>
          </p:cNvSpPr>
          <p:nvPr/>
        </p:nvSpPr>
        <p:spPr>
          <a:xfrm>
            <a:off x="497264" y="12954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sz="2800" b="1" dirty="0"/>
              <a:t>Discussion Questions: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Which area (business, social, technology) do you think drives ICT changes most rapidly today?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How did Australian companies adapt ICT during the pandemic?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Many will mention remote work systems like Zoom, new e-commerce tools, or changes in digital customer service.</a:t>
            </a:r>
          </a:p>
        </p:txBody>
      </p:sp>
    </p:spTree>
    <p:extLst>
      <p:ext uri="{BB962C8B-B14F-4D97-AF65-F5344CB8AC3E}">
        <p14:creationId xmlns:p14="http://schemas.microsoft.com/office/powerpoint/2010/main" val="275023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C68F7-3EFA-B502-9A9C-096639DE3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F27F-B2DE-97B9-3FB9-13FB2BBB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Calibri"/>
              </a:rPr>
              <a:t>Hands-On Activity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A8BE61-D975-A0FC-E830-75F46910634B}"/>
              </a:ext>
            </a:extLst>
          </p:cNvPr>
          <p:cNvSpPr txBox="1">
            <a:spLocks/>
          </p:cNvSpPr>
          <p:nvPr/>
        </p:nvSpPr>
        <p:spPr>
          <a:xfrm>
            <a:off x="452487" y="138621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0DD61A-5D47-F829-BC4D-768EFE0D69A9}"/>
              </a:ext>
            </a:extLst>
          </p:cNvPr>
          <p:cNvSpPr txBox="1">
            <a:spLocks/>
          </p:cNvSpPr>
          <p:nvPr/>
        </p:nvSpPr>
        <p:spPr>
          <a:xfrm>
            <a:off x="497264" y="12954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sz="2800" b="1" dirty="0"/>
              <a:t>Task:</a:t>
            </a:r>
            <a:r>
              <a:rPr lang="en-US" sz="2800" dirty="0"/>
              <a:t> List ICT tools used by Australian universities during COVID (e.g., Microsoft Team, Moodle, LMS, Zoom). For each, identify what need it responded to (e.g., social distancing, remote teaching).</a:t>
            </a:r>
          </a:p>
        </p:txBody>
      </p:sp>
    </p:spTree>
    <p:extLst>
      <p:ext uri="{BB962C8B-B14F-4D97-AF65-F5344CB8AC3E}">
        <p14:creationId xmlns:p14="http://schemas.microsoft.com/office/powerpoint/2010/main" val="225684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D1471-DE61-6877-A3DE-02EAFA5ED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82E6-43FD-BFAC-9B41-F93C118C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Calibri"/>
              </a:rPr>
              <a:t>Problem-Solving Example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CFE704-0EFA-99D8-DC06-4AB967EB2F8B}"/>
              </a:ext>
            </a:extLst>
          </p:cNvPr>
          <p:cNvSpPr txBox="1">
            <a:spLocks/>
          </p:cNvSpPr>
          <p:nvPr/>
        </p:nvSpPr>
        <p:spPr>
          <a:xfrm>
            <a:off x="452487" y="138621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03DD68-F6ED-A30E-0442-BAC0C3FDD575}"/>
              </a:ext>
            </a:extLst>
          </p:cNvPr>
          <p:cNvSpPr txBox="1">
            <a:spLocks/>
          </p:cNvSpPr>
          <p:nvPr/>
        </p:nvSpPr>
        <p:spPr>
          <a:xfrm>
            <a:off x="497264" y="12954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sz="2800" b="1" dirty="0"/>
              <a:t>Scenario:</a:t>
            </a:r>
            <a:r>
              <a:rPr lang="en-US" sz="2800" dirty="0"/>
              <a:t> A retail company faces rising online competition. Identify two ICT strategies it could use to stay competitive.</a:t>
            </a:r>
          </a:p>
          <a:p>
            <a:pPr>
              <a:lnSpc>
                <a:spcPct val="150000"/>
              </a:lnSpc>
              <a:buNone/>
            </a:pPr>
            <a:r>
              <a:rPr lang="en-US" sz="2800" i="1" dirty="0"/>
              <a:t>Answer hint:</a:t>
            </a:r>
            <a:r>
              <a:rPr lang="en-US" sz="2800" dirty="0"/>
              <a:t> Improve website experience, automate inventory with AI.</a:t>
            </a:r>
          </a:p>
        </p:txBody>
      </p:sp>
    </p:spTree>
    <p:extLst>
      <p:ext uri="{BB962C8B-B14F-4D97-AF65-F5344CB8AC3E}">
        <p14:creationId xmlns:p14="http://schemas.microsoft.com/office/powerpoint/2010/main" val="359198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BFA12-9287-14E2-8486-53EA09B2D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3BC8-AC0C-DF84-6EF6-25E0B235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Calibri"/>
              </a:rPr>
              <a:t>Role-Playing Debate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A5C811-E0F8-C02F-8C18-223FBDC7C5A7}"/>
              </a:ext>
            </a:extLst>
          </p:cNvPr>
          <p:cNvSpPr txBox="1">
            <a:spLocks/>
          </p:cNvSpPr>
          <p:nvPr/>
        </p:nvSpPr>
        <p:spPr>
          <a:xfrm>
            <a:off x="452487" y="138621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BA2DC9-40E4-2531-F929-672D9AD8B946}"/>
              </a:ext>
            </a:extLst>
          </p:cNvPr>
          <p:cNvSpPr txBox="1">
            <a:spLocks/>
          </p:cNvSpPr>
          <p:nvPr/>
        </p:nvSpPr>
        <p:spPr>
          <a:xfrm>
            <a:off x="497264" y="12954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/>
              <a:t>Prompt:</a:t>
            </a:r>
            <a:r>
              <a:rPr lang="en-US" sz="2800" dirty="0"/>
              <a:t> "ICT change should be driven more by internal efficiency than external pressure."</a:t>
            </a:r>
            <a:br>
              <a:rPr lang="en-US" sz="2800" dirty="0"/>
            </a:br>
            <a:r>
              <a:rPr lang="en-US" sz="2800" dirty="0"/>
              <a:t>Assign one team to argue for internal needs (cost, operations), and one for external needs (competitors, trends).</a:t>
            </a:r>
          </a:p>
          <a:p>
            <a:pPr>
              <a:lnSpc>
                <a:spcPct val="150000"/>
              </a:lnSpc>
            </a:pPr>
            <a:r>
              <a:rPr lang="en-US" sz="2800" i="1" dirty="0"/>
              <a:t>Brief answer:</a:t>
            </a:r>
            <a:r>
              <a:rPr lang="en-US" sz="2800" dirty="0"/>
              <a:t> Both are important, but external pressures often force faster action.</a:t>
            </a:r>
          </a:p>
        </p:txBody>
      </p:sp>
    </p:spTree>
    <p:extLst>
      <p:ext uri="{BB962C8B-B14F-4D97-AF65-F5344CB8AC3E}">
        <p14:creationId xmlns:p14="http://schemas.microsoft.com/office/powerpoint/2010/main" val="107631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90"/>
            <a:ext cx="9143999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949F6-6453-5279-C4DE-C29BA5B59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1" y="-222845"/>
            <a:ext cx="8070041" cy="12282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ICT Strategy Formulation – 4 Key Types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8F32F2-4944-F48E-0558-114F65339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361063"/>
              </p:ext>
            </p:extLst>
          </p:nvPr>
        </p:nvGraphicFramePr>
        <p:xfrm>
          <a:off x="68744" y="741720"/>
          <a:ext cx="9075256" cy="611628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240513">
                  <a:extLst>
                    <a:ext uri="{9D8B030D-6E8A-4147-A177-3AD203B41FA5}">
                      <a16:colId xmlns:a16="http://schemas.microsoft.com/office/drawing/2014/main" val="3528240966"/>
                    </a:ext>
                  </a:extLst>
                </a:gridCol>
                <a:gridCol w="2315181">
                  <a:extLst>
                    <a:ext uri="{9D8B030D-6E8A-4147-A177-3AD203B41FA5}">
                      <a16:colId xmlns:a16="http://schemas.microsoft.com/office/drawing/2014/main" val="4186278212"/>
                    </a:ext>
                  </a:extLst>
                </a:gridCol>
                <a:gridCol w="2192337">
                  <a:extLst>
                    <a:ext uri="{9D8B030D-6E8A-4147-A177-3AD203B41FA5}">
                      <a16:colId xmlns:a16="http://schemas.microsoft.com/office/drawing/2014/main" val="1337840830"/>
                    </a:ext>
                  </a:extLst>
                </a:gridCol>
                <a:gridCol w="2327225">
                  <a:extLst>
                    <a:ext uri="{9D8B030D-6E8A-4147-A177-3AD203B41FA5}">
                      <a16:colId xmlns:a16="http://schemas.microsoft.com/office/drawing/2014/main" val="2100086708"/>
                    </a:ext>
                  </a:extLst>
                </a:gridCol>
              </a:tblGrid>
              <a:tr h="76200">
                <a:tc>
                  <a:txBody>
                    <a:bodyPr/>
                    <a:lstStyle/>
                    <a:p>
                      <a:r>
                        <a:rPr lang="en-US" sz="2800" dirty="0"/>
                        <a:t>Strategy Type</a:t>
                      </a:r>
                    </a:p>
                  </a:txBody>
                  <a:tcPr marL="47399" marR="47399" marT="23700" marB="237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What It Means (Simple)</a:t>
                      </a:r>
                    </a:p>
                  </a:txBody>
                  <a:tcPr marL="47399" marR="47399" marT="23700" marB="237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Real-World Analogy</a:t>
                      </a:r>
                    </a:p>
                  </a:txBody>
                  <a:tcPr marL="47399" marR="47399" marT="23700" marB="237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Australian Example</a:t>
                      </a:r>
                    </a:p>
                  </a:txBody>
                  <a:tcPr marL="47399" marR="47399" marT="23700" marB="237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094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/>
                        <a:t>External Long Term</a:t>
                      </a:r>
                      <a:endParaRPr lang="en-US" sz="2800"/>
                    </a:p>
                  </a:txBody>
                  <a:tcPr marL="47399" marR="47399" marT="23700" marB="23700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Big changes outside the business that impact us over time.</a:t>
                      </a:r>
                    </a:p>
                  </a:txBody>
                  <a:tcPr marL="47399" marR="47399" marT="23700" marB="23700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Like climate change—you must plan ahead</a:t>
                      </a:r>
                    </a:p>
                  </a:txBody>
                  <a:tcPr marL="47399" marR="47399" marT="23700" marB="2370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COVID-19 affecting travel &amp; economy long-term (Qantas going digital)</a:t>
                      </a:r>
                    </a:p>
                  </a:txBody>
                  <a:tcPr marL="47399" marR="47399" marT="23700" marB="23700" anchor="ctr"/>
                </a:tc>
                <a:extLst>
                  <a:ext uri="{0D108BD9-81ED-4DB2-BD59-A6C34878D82A}">
                    <a16:rowId xmlns:a16="http://schemas.microsoft.com/office/drawing/2014/main" val="3060837693"/>
                  </a:ext>
                </a:extLst>
              </a:tr>
              <a:tr h="72840">
                <a:tc>
                  <a:txBody>
                    <a:bodyPr/>
                    <a:lstStyle/>
                    <a:p>
                      <a:r>
                        <a:rPr lang="en-US" sz="2800" b="1"/>
                        <a:t>External Short Term</a:t>
                      </a:r>
                      <a:endParaRPr lang="en-US" sz="2800"/>
                    </a:p>
                  </a:txBody>
                  <a:tcPr marL="47399" marR="47399" marT="23700" marB="2370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Quick shocks or changes from outside (e.g., new rivals, new tech).</a:t>
                      </a:r>
                    </a:p>
                  </a:txBody>
                  <a:tcPr marL="47399" marR="47399" marT="23700" marB="2370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Like sudden weather—you need an umbrella fast</a:t>
                      </a:r>
                    </a:p>
                  </a:txBody>
                  <a:tcPr marL="47399" marR="47399" marT="23700" marB="23700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Uber entering Australian market – taxis had to react quickly</a:t>
                      </a:r>
                    </a:p>
                  </a:txBody>
                  <a:tcPr marL="47399" marR="47399" marT="23700" marB="23700" anchor="ctr"/>
                </a:tc>
                <a:extLst>
                  <a:ext uri="{0D108BD9-81ED-4DB2-BD59-A6C34878D82A}">
                    <a16:rowId xmlns:a16="http://schemas.microsoft.com/office/drawing/2014/main" val="667654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73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6013</TotalTime>
  <Words>2071</Words>
  <Application>Microsoft Office PowerPoint</Application>
  <PresentationFormat>On-screen Show (4:3)</PresentationFormat>
  <Paragraphs>250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STXingkai</vt:lpstr>
      <vt:lpstr>Arial</vt:lpstr>
      <vt:lpstr>Calibri</vt:lpstr>
      <vt:lpstr>Office Theme</vt:lpstr>
      <vt:lpstr> ICT504 IT Strategy &amp; Leadership  Week 7 System Strategy  Dr. Farshid Keivanian</vt:lpstr>
      <vt:lpstr>Lecture Outline </vt:lpstr>
      <vt:lpstr>ICT Needs and Opportunities</vt:lpstr>
      <vt:lpstr>ICT Needs and Opportunities</vt:lpstr>
      <vt:lpstr>ICT Needs and Opportunities</vt:lpstr>
      <vt:lpstr>Hands-On Activity</vt:lpstr>
      <vt:lpstr>Problem-Solving Example</vt:lpstr>
      <vt:lpstr>Role-Playing Debate</vt:lpstr>
      <vt:lpstr> ICT Strategy Formulation – 4 Key Types</vt:lpstr>
      <vt:lpstr> ICT Strategy Formulation – 4 Key Types</vt:lpstr>
      <vt:lpstr>Real-World Analogy Recap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Articles</vt:lpstr>
    </vt:vector>
  </TitlesOfParts>
  <Company>Carnegie Mellon University in Qatar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 Abed Rabbou</dc:creator>
  <cp:lastModifiedBy>Farshid Keivanian</cp:lastModifiedBy>
  <cp:revision>2234</cp:revision>
  <dcterms:created xsi:type="dcterms:W3CDTF">2013-11-24T06:45:02Z</dcterms:created>
  <dcterms:modified xsi:type="dcterms:W3CDTF">2025-05-07T22:35:25Z</dcterms:modified>
</cp:coreProperties>
</file>