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351" r:id="rId4"/>
    <p:sldId id="352" r:id="rId5"/>
    <p:sldId id="353" r:id="rId6"/>
    <p:sldId id="355" r:id="rId7"/>
    <p:sldId id="356" r:id="rId8"/>
    <p:sldId id="357" r:id="rId9"/>
    <p:sldId id="358" r:id="rId10"/>
    <p:sldId id="359" r:id="rId11"/>
    <p:sldId id="360" r:id="rId12"/>
    <p:sldId id="361" r:id="rId13"/>
    <p:sldId id="362" r:id="rId14"/>
    <p:sldId id="363" r:id="rId15"/>
    <p:sldId id="364" r:id="rId16"/>
    <p:sldId id="365" r:id="rId17"/>
    <p:sldId id="366" r:id="rId18"/>
    <p:sldId id="367" r:id="rId19"/>
    <p:sldId id="368" r:id="rId20"/>
    <p:sldId id="369" r:id="rId21"/>
    <p:sldId id="370" r:id="rId22"/>
    <p:sldId id="371" r:id="rId23"/>
    <p:sldId id="372" r:id="rId24"/>
    <p:sldId id="373" r:id="rId25"/>
    <p:sldId id="374" r:id="rId26"/>
    <p:sldId id="375" r:id="rId27"/>
    <p:sldId id="376" r:id="rId28"/>
    <p:sldId id="377" r:id="rId29"/>
    <p:sldId id="378" r:id="rId30"/>
    <p:sldId id="379" r:id="rId31"/>
    <p:sldId id="381" r:id="rId32"/>
    <p:sldId id="382" r:id="rId33"/>
    <p:sldId id="383" r:id="rId34"/>
    <p:sldId id="384" r:id="rId35"/>
    <p:sldId id="385" r:id="rId36"/>
    <p:sldId id="386" r:id="rId37"/>
    <p:sldId id="387" r:id="rId38"/>
    <p:sldId id="388" r:id="rId39"/>
    <p:sldId id="389" r:id="rId40"/>
    <p:sldId id="390" r:id="rId41"/>
    <p:sldId id="391" r:id="rId42"/>
    <p:sldId id="392" r:id="rId43"/>
    <p:sldId id="393" r:id="rId44"/>
    <p:sldId id="394" r:id="rId45"/>
    <p:sldId id="395" r:id="rId46"/>
    <p:sldId id="396" r:id="rId47"/>
    <p:sldId id="397" r:id="rId48"/>
    <p:sldId id="398" r:id="rId49"/>
    <p:sldId id="399" r:id="rId50"/>
    <p:sldId id="400" r:id="rId51"/>
    <p:sldId id="401" r:id="rId52"/>
    <p:sldId id="402" r:id="rId53"/>
    <p:sldId id="403" r:id="rId54"/>
    <p:sldId id="405" r:id="rId55"/>
    <p:sldId id="406" r:id="rId56"/>
    <p:sldId id="407" r:id="rId57"/>
    <p:sldId id="404" r:id="rId58"/>
    <p:sldId id="408" r:id="rId59"/>
    <p:sldId id="409" r:id="rId60"/>
    <p:sldId id="410" r:id="rId61"/>
    <p:sldId id="411" r:id="rId62"/>
    <p:sldId id="412" r:id="rId63"/>
    <p:sldId id="350" r:id="rId64"/>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129" y="2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19595" y="713232"/>
            <a:ext cx="3767469" cy="467359"/>
          </a:xfrm>
          <a:prstGeom prst="rect">
            <a:avLst/>
          </a:prstGeom>
        </p:spPr>
        <p:txBody>
          <a:bodyPr wrap="square" lIns="0" tIns="0" rIns="0" bIns="0">
            <a:spAutoFit/>
          </a:bodyPr>
          <a:lstStyle>
            <a:lvl1pPr>
              <a:defRPr sz="2900" b="1" i="0">
                <a:solidFill>
                  <a:srgbClr val="3D3935"/>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1900" b="1" i="0">
                <a:solidFill>
                  <a:srgbClr val="0D0D0D"/>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2/23/2025</a:t>
            </a:fld>
            <a:endParaRPr lang="en-US"/>
          </a:p>
        </p:txBody>
      </p:sp>
      <p:sp>
        <p:nvSpPr>
          <p:cNvPr id="6" name="Holder 6"/>
          <p:cNvSpPr>
            <a:spLocks noGrp="1"/>
          </p:cNvSpPr>
          <p:nvPr>
            <p:ph type="sldNum" sz="quarter" idx="7"/>
          </p:nvPr>
        </p:nvSpPr>
        <p:spPr/>
        <p:txBody>
          <a:bodyPr lIns="0" tIns="0" rIns="0" bIns="0"/>
          <a:lstStyle>
            <a:lvl1pPr>
              <a:defRPr sz="1000" b="0" i="0">
                <a:solidFill>
                  <a:srgbClr val="3D3935"/>
                </a:solidFill>
                <a:latin typeface="Arial"/>
                <a:cs typeface="Arial"/>
              </a:defRPr>
            </a:lvl1pPr>
          </a:lstStyle>
          <a:p>
            <a:pPr marL="38100">
              <a:lnSpc>
                <a:spcPct val="100000"/>
              </a:lnSpc>
              <a:spcBef>
                <a:spcPts val="5"/>
              </a:spcBef>
            </a:pPr>
            <a:fld id="{81D60167-4931-47E6-BA6A-407CBD079E47}" type="slidenum">
              <a:rPr dirty="0"/>
              <a:t>‹#›</a:t>
            </a:fld>
            <a:r>
              <a:rPr spc="235" dirty="0"/>
              <a:t> </a:t>
            </a:r>
            <a:r>
              <a:rPr dirty="0"/>
              <a:t>|</a:t>
            </a:r>
            <a:r>
              <a:rPr spc="400" dirty="0"/>
              <a:t> </a:t>
            </a:r>
            <a:r>
              <a:rPr dirty="0"/>
              <a:t>Faculty</a:t>
            </a:r>
            <a:r>
              <a:rPr spc="-15" dirty="0"/>
              <a:t> </a:t>
            </a:r>
            <a:r>
              <a:rPr dirty="0"/>
              <a:t>of</a:t>
            </a:r>
            <a:r>
              <a:rPr spc="-20" dirty="0"/>
              <a:t> </a:t>
            </a:r>
            <a:r>
              <a:rPr dirty="0"/>
              <a:t>Business</a:t>
            </a:r>
            <a:r>
              <a:rPr spc="-20" dirty="0"/>
              <a:t> </a:t>
            </a:r>
            <a:r>
              <a:rPr dirty="0"/>
              <a:t>and</a:t>
            </a:r>
            <a:r>
              <a:rPr spc="-20" dirty="0"/>
              <a:t> </a:t>
            </a:r>
            <a:r>
              <a:rPr dirty="0"/>
              <a:t>Law</a:t>
            </a:r>
            <a:r>
              <a:rPr spc="-15" dirty="0"/>
              <a:t> </a:t>
            </a:r>
            <a:r>
              <a:rPr dirty="0"/>
              <a:t>|</a:t>
            </a:r>
            <a:r>
              <a:rPr spc="-15" dirty="0"/>
              <a:t> </a:t>
            </a:r>
            <a:r>
              <a:rPr dirty="0"/>
              <a:t>Peter</a:t>
            </a:r>
            <a:r>
              <a:rPr spc="-10" dirty="0"/>
              <a:t> </a:t>
            </a:r>
            <a:r>
              <a:rPr dirty="0"/>
              <a:t>Faber</a:t>
            </a:r>
            <a:r>
              <a:rPr spc="-15" dirty="0"/>
              <a:t> </a:t>
            </a:r>
            <a:r>
              <a:rPr dirty="0"/>
              <a:t>Business</a:t>
            </a:r>
            <a:r>
              <a:rPr spc="-15" dirty="0"/>
              <a:t> </a:t>
            </a:r>
            <a:r>
              <a:rPr spc="-10" dirty="0"/>
              <a:t>School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rgbClr val="3D3935"/>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900" b="1" i="0">
                <a:solidFill>
                  <a:srgbClr val="0D0D0D"/>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2/23/2025</a:t>
            </a:fld>
            <a:endParaRPr lang="en-US"/>
          </a:p>
        </p:txBody>
      </p:sp>
      <p:sp>
        <p:nvSpPr>
          <p:cNvPr id="6" name="Holder 6"/>
          <p:cNvSpPr>
            <a:spLocks noGrp="1"/>
          </p:cNvSpPr>
          <p:nvPr>
            <p:ph type="sldNum" sz="quarter" idx="7"/>
          </p:nvPr>
        </p:nvSpPr>
        <p:spPr/>
        <p:txBody>
          <a:bodyPr lIns="0" tIns="0" rIns="0" bIns="0"/>
          <a:lstStyle>
            <a:lvl1pPr>
              <a:defRPr sz="1000" b="0" i="0">
                <a:solidFill>
                  <a:srgbClr val="3D3935"/>
                </a:solidFill>
                <a:latin typeface="Arial"/>
                <a:cs typeface="Arial"/>
              </a:defRPr>
            </a:lvl1pPr>
          </a:lstStyle>
          <a:p>
            <a:pPr marL="38100">
              <a:lnSpc>
                <a:spcPct val="100000"/>
              </a:lnSpc>
              <a:spcBef>
                <a:spcPts val="5"/>
              </a:spcBef>
            </a:pPr>
            <a:fld id="{81D60167-4931-47E6-BA6A-407CBD079E47}" type="slidenum">
              <a:rPr dirty="0"/>
              <a:t>‹#›</a:t>
            </a:fld>
            <a:r>
              <a:rPr spc="235" dirty="0"/>
              <a:t> </a:t>
            </a:r>
            <a:r>
              <a:rPr dirty="0"/>
              <a:t>|</a:t>
            </a:r>
            <a:r>
              <a:rPr spc="400" dirty="0"/>
              <a:t> </a:t>
            </a:r>
            <a:r>
              <a:rPr dirty="0"/>
              <a:t>Faculty</a:t>
            </a:r>
            <a:r>
              <a:rPr spc="-15" dirty="0"/>
              <a:t> </a:t>
            </a:r>
            <a:r>
              <a:rPr dirty="0"/>
              <a:t>of</a:t>
            </a:r>
            <a:r>
              <a:rPr spc="-20" dirty="0"/>
              <a:t> </a:t>
            </a:r>
            <a:r>
              <a:rPr dirty="0"/>
              <a:t>Business</a:t>
            </a:r>
            <a:r>
              <a:rPr spc="-20" dirty="0"/>
              <a:t> </a:t>
            </a:r>
            <a:r>
              <a:rPr dirty="0"/>
              <a:t>and</a:t>
            </a:r>
            <a:r>
              <a:rPr spc="-20" dirty="0"/>
              <a:t> </a:t>
            </a:r>
            <a:r>
              <a:rPr dirty="0"/>
              <a:t>Law</a:t>
            </a:r>
            <a:r>
              <a:rPr spc="-15" dirty="0"/>
              <a:t> </a:t>
            </a:r>
            <a:r>
              <a:rPr dirty="0"/>
              <a:t>|</a:t>
            </a:r>
            <a:r>
              <a:rPr spc="-15" dirty="0"/>
              <a:t> </a:t>
            </a:r>
            <a:r>
              <a:rPr dirty="0"/>
              <a:t>Peter</a:t>
            </a:r>
            <a:r>
              <a:rPr spc="-10" dirty="0"/>
              <a:t> </a:t>
            </a:r>
            <a:r>
              <a:rPr dirty="0"/>
              <a:t>Faber</a:t>
            </a:r>
            <a:r>
              <a:rPr spc="-15" dirty="0"/>
              <a:t> </a:t>
            </a:r>
            <a:r>
              <a:rPr dirty="0"/>
              <a:t>Business</a:t>
            </a:r>
            <a:r>
              <a:rPr spc="-15" dirty="0"/>
              <a:t> </a:t>
            </a:r>
            <a:r>
              <a:rPr spc="-10" dirty="0"/>
              <a:t>School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rgbClr val="3D3935"/>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2/23/2025</a:t>
            </a:fld>
            <a:endParaRPr lang="en-US"/>
          </a:p>
        </p:txBody>
      </p:sp>
      <p:sp>
        <p:nvSpPr>
          <p:cNvPr id="7" name="Holder 7"/>
          <p:cNvSpPr>
            <a:spLocks noGrp="1"/>
          </p:cNvSpPr>
          <p:nvPr>
            <p:ph type="sldNum" sz="quarter" idx="7"/>
          </p:nvPr>
        </p:nvSpPr>
        <p:spPr/>
        <p:txBody>
          <a:bodyPr lIns="0" tIns="0" rIns="0" bIns="0"/>
          <a:lstStyle>
            <a:lvl1pPr>
              <a:defRPr sz="1000" b="0" i="0">
                <a:solidFill>
                  <a:srgbClr val="3D3935"/>
                </a:solidFill>
                <a:latin typeface="Arial"/>
                <a:cs typeface="Arial"/>
              </a:defRPr>
            </a:lvl1pPr>
          </a:lstStyle>
          <a:p>
            <a:pPr marL="38100">
              <a:lnSpc>
                <a:spcPct val="100000"/>
              </a:lnSpc>
              <a:spcBef>
                <a:spcPts val="5"/>
              </a:spcBef>
            </a:pPr>
            <a:fld id="{81D60167-4931-47E6-BA6A-407CBD079E47}" type="slidenum">
              <a:rPr dirty="0"/>
              <a:t>‹#›</a:t>
            </a:fld>
            <a:r>
              <a:rPr spc="235" dirty="0"/>
              <a:t> </a:t>
            </a:r>
            <a:r>
              <a:rPr dirty="0"/>
              <a:t>|</a:t>
            </a:r>
            <a:r>
              <a:rPr spc="400" dirty="0"/>
              <a:t> </a:t>
            </a:r>
            <a:r>
              <a:rPr dirty="0"/>
              <a:t>Faculty</a:t>
            </a:r>
            <a:r>
              <a:rPr spc="-15" dirty="0"/>
              <a:t> </a:t>
            </a:r>
            <a:r>
              <a:rPr dirty="0"/>
              <a:t>of</a:t>
            </a:r>
            <a:r>
              <a:rPr spc="-20" dirty="0"/>
              <a:t> </a:t>
            </a:r>
            <a:r>
              <a:rPr dirty="0"/>
              <a:t>Business</a:t>
            </a:r>
            <a:r>
              <a:rPr spc="-20" dirty="0"/>
              <a:t> </a:t>
            </a:r>
            <a:r>
              <a:rPr dirty="0"/>
              <a:t>and</a:t>
            </a:r>
            <a:r>
              <a:rPr spc="-20" dirty="0"/>
              <a:t> </a:t>
            </a:r>
            <a:r>
              <a:rPr dirty="0"/>
              <a:t>Law</a:t>
            </a:r>
            <a:r>
              <a:rPr spc="-15" dirty="0"/>
              <a:t> </a:t>
            </a:r>
            <a:r>
              <a:rPr dirty="0"/>
              <a:t>|</a:t>
            </a:r>
            <a:r>
              <a:rPr spc="-15" dirty="0"/>
              <a:t> </a:t>
            </a:r>
            <a:r>
              <a:rPr dirty="0"/>
              <a:t>Peter</a:t>
            </a:r>
            <a:r>
              <a:rPr spc="-10" dirty="0"/>
              <a:t> </a:t>
            </a:r>
            <a:r>
              <a:rPr dirty="0"/>
              <a:t>Faber</a:t>
            </a:r>
            <a:r>
              <a:rPr spc="-15" dirty="0"/>
              <a:t> </a:t>
            </a:r>
            <a:r>
              <a:rPr dirty="0"/>
              <a:t>Business</a:t>
            </a:r>
            <a:r>
              <a:rPr spc="-15" dirty="0"/>
              <a:t> </a:t>
            </a:r>
            <a:r>
              <a:rPr spc="-10" dirty="0"/>
              <a:t>School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rgbClr val="3D3935"/>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2/23/2025</a:t>
            </a:fld>
            <a:endParaRPr lang="en-US"/>
          </a:p>
        </p:txBody>
      </p:sp>
      <p:sp>
        <p:nvSpPr>
          <p:cNvPr id="5" name="Holder 5"/>
          <p:cNvSpPr>
            <a:spLocks noGrp="1"/>
          </p:cNvSpPr>
          <p:nvPr>
            <p:ph type="sldNum" sz="quarter" idx="7"/>
          </p:nvPr>
        </p:nvSpPr>
        <p:spPr/>
        <p:txBody>
          <a:bodyPr lIns="0" tIns="0" rIns="0" bIns="0"/>
          <a:lstStyle>
            <a:lvl1pPr>
              <a:defRPr sz="1000" b="0" i="0">
                <a:solidFill>
                  <a:srgbClr val="3D3935"/>
                </a:solidFill>
                <a:latin typeface="Arial"/>
                <a:cs typeface="Arial"/>
              </a:defRPr>
            </a:lvl1pPr>
          </a:lstStyle>
          <a:p>
            <a:pPr marL="38100">
              <a:lnSpc>
                <a:spcPct val="100000"/>
              </a:lnSpc>
              <a:spcBef>
                <a:spcPts val="5"/>
              </a:spcBef>
            </a:pPr>
            <a:fld id="{81D60167-4931-47E6-BA6A-407CBD079E47}" type="slidenum">
              <a:rPr dirty="0"/>
              <a:t>‹#›</a:t>
            </a:fld>
            <a:r>
              <a:rPr spc="235" dirty="0"/>
              <a:t> </a:t>
            </a:r>
            <a:r>
              <a:rPr dirty="0"/>
              <a:t>|</a:t>
            </a:r>
            <a:r>
              <a:rPr spc="400" dirty="0"/>
              <a:t> </a:t>
            </a:r>
            <a:r>
              <a:rPr dirty="0"/>
              <a:t>Faculty</a:t>
            </a:r>
            <a:r>
              <a:rPr spc="-15" dirty="0"/>
              <a:t> </a:t>
            </a:r>
            <a:r>
              <a:rPr dirty="0"/>
              <a:t>of</a:t>
            </a:r>
            <a:r>
              <a:rPr spc="-20" dirty="0"/>
              <a:t> </a:t>
            </a:r>
            <a:r>
              <a:rPr dirty="0"/>
              <a:t>Business</a:t>
            </a:r>
            <a:r>
              <a:rPr spc="-20" dirty="0"/>
              <a:t> </a:t>
            </a:r>
            <a:r>
              <a:rPr dirty="0"/>
              <a:t>and</a:t>
            </a:r>
            <a:r>
              <a:rPr spc="-20" dirty="0"/>
              <a:t> </a:t>
            </a:r>
            <a:r>
              <a:rPr dirty="0"/>
              <a:t>Law</a:t>
            </a:r>
            <a:r>
              <a:rPr spc="-15" dirty="0"/>
              <a:t> </a:t>
            </a:r>
            <a:r>
              <a:rPr dirty="0"/>
              <a:t>|</a:t>
            </a:r>
            <a:r>
              <a:rPr spc="-15" dirty="0"/>
              <a:t> </a:t>
            </a:r>
            <a:r>
              <a:rPr dirty="0"/>
              <a:t>Peter</a:t>
            </a:r>
            <a:r>
              <a:rPr spc="-10" dirty="0"/>
              <a:t> </a:t>
            </a:r>
            <a:r>
              <a:rPr dirty="0"/>
              <a:t>Faber</a:t>
            </a:r>
            <a:r>
              <a:rPr spc="-15" dirty="0"/>
              <a:t> </a:t>
            </a:r>
            <a:r>
              <a:rPr dirty="0"/>
              <a:t>Business</a:t>
            </a:r>
            <a:r>
              <a:rPr spc="-15" dirty="0"/>
              <a:t> </a:t>
            </a:r>
            <a:r>
              <a:rPr spc="-10" dirty="0"/>
              <a:t>School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2/23/2025</a:t>
            </a:fld>
            <a:endParaRPr lang="en-US"/>
          </a:p>
        </p:txBody>
      </p:sp>
      <p:sp>
        <p:nvSpPr>
          <p:cNvPr id="4" name="Holder 4"/>
          <p:cNvSpPr>
            <a:spLocks noGrp="1"/>
          </p:cNvSpPr>
          <p:nvPr>
            <p:ph type="sldNum" sz="quarter" idx="7"/>
          </p:nvPr>
        </p:nvSpPr>
        <p:spPr/>
        <p:txBody>
          <a:bodyPr lIns="0" tIns="0" rIns="0" bIns="0"/>
          <a:lstStyle>
            <a:lvl1pPr>
              <a:defRPr sz="1000" b="0" i="0">
                <a:solidFill>
                  <a:srgbClr val="3D3935"/>
                </a:solidFill>
                <a:latin typeface="Arial"/>
                <a:cs typeface="Arial"/>
              </a:defRPr>
            </a:lvl1pPr>
          </a:lstStyle>
          <a:p>
            <a:pPr marL="38100">
              <a:lnSpc>
                <a:spcPct val="100000"/>
              </a:lnSpc>
              <a:spcBef>
                <a:spcPts val="5"/>
              </a:spcBef>
            </a:pPr>
            <a:fld id="{81D60167-4931-47E6-BA6A-407CBD079E47}" type="slidenum">
              <a:rPr dirty="0"/>
              <a:t>‹#›</a:t>
            </a:fld>
            <a:r>
              <a:rPr spc="235" dirty="0"/>
              <a:t> </a:t>
            </a:r>
            <a:r>
              <a:rPr dirty="0"/>
              <a:t>|</a:t>
            </a:r>
            <a:r>
              <a:rPr spc="400" dirty="0"/>
              <a:t> </a:t>
            </a:r>
            <a:r>
              <a:rPr dirty="0"/>
              <a:t>Faculty</a:t>
            </a:r>
            <a:r>
              <a:rPr spc="-15" dirty="0"/>
              <a:t> </a:t>
            </a:r>
            <a:r>
              <a:rPr dirty="0"/>
              <a:t>of</a:t>
            </a:r>
            <a:r>
              <a:rPr spc="-20" dirty="0"/>
              <a:t> </a:t>
            </a:r>
            <a:r>
              <a:rPr dirty="0"/>
              <a:t>Business</a:t>
            </a:r>
            <a:r>
              <a:rPr spc="-20" dirty="0"/>
              <a:t> </a:t>
            </a:r>
            <a:r>
              <a:rPr dirty="0"/>
              <a:t>and</a:t>
            </a:r>
            <a:r>
              <a:rPr spc="-20" dirty="0"/>
              <a:t> </a:t>
            </a:r>
            <a:r>
              <a:rPr dirty="0"/>
              <a:t>Law</a:t>
            </a:r>
            <a:r>
              <a:rPr spc="-15" dirty="0"/>
              <a:t> </a:t>
            </a:r>
            <a:r>
              <a:rPr dirty="0"/>
              <a:t>|</a:t>
            </a:r>
            <a:r>
              <a:rPr spc="-15" dirty="0"/>
              <a:t> </a:t>
            </a:r>
            <a:r>
              <a:rPr dirty="0"/>
              <a:t>Peter</a:t>
            </a:r>
            <a:r>
              <a:rPr spc="-10" dirty="0"/>
              <a:t> </a:t>
            </a:r>
            <a:r>
              <a:rPr dirty="0"/>
              <a:t>Faber</a:t>
            </a:r>
            <a:r>
              <a:rPr spc="-15" dirty="0"/>
              <a:t> </a:t>
            </a:r>
            <a:r>
              <a:rPr dirty="0"/>
              <a:t>Business</a:t>
            </a:r>
            <a:r>
              <a:rPr spc="-15" dirty="0"/>
              <a:t> </a:t>
            </a:r>
            <a:r>
              <a:rPr spc="-10" dirty="0"/>
              <a:t>School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588" y="0"/>
            <a:ext cx="5027930" cy="454025"/>
          </a:xfrm>
          <a:custGeom>
            <a:avLst/>
            <a:gdLst/>
            <a:ahLst/>
            <a:cxnLst/>
            <a:rect l="l" t="t" r="r" b="b"/>
            <a:pathLst>
              <a:path w="5027930" h="454025">
                <a:moveTo>
                  <a:pt x="5027591" y="0"/>
                </a:moveTo>
                <a:lnTo>
                  <a:pt x="0" y="0"/>
                </a:lnTo>
                <a:lnTo>
                  <a:pt x="0" y="454025"/>
                </a:lnTo>
                <a:lnTo>
                  <a:pt x="4570413" y="454025"/>
                </a:lnTo>
                <a:lnTo>
                  <a:pt x="5027591" y="0"/>
                </a:lnTo>
                <a:close/>
              </a:path>
            </a:pathLst>
          </a:custGeom>
          <a:solidFill>
            <a:srgbClr val="E8E3DB"/>
          </a:solidFill>
        </p:spPr>
        <p:txBody>
          <a:bodyPr wrap="square" lIns="0" tIns="0" rIns="0" bIns="0" rtlCol="0"/>
          <a:lstStyle/>
          <a:p>
            <a:endParaRPr/>
          </a:p>
        </p:txBody>
      </p:sp>
      <p:sp>
        <p:nvSpPr>
          <p:cNvPr id="17" name="bg object 17"/>
          <p:cNvSpPr/>
          <p:nvPr/>
        </p:nvSpPr>
        <p:spPr>
          <a:xfrm>
            <a:off x="4572001" y="6397624"/>
            <a:ext cx="4570730" cy="457200"/>
          </a:xfrm>
          <a:custGeom>
            <a:avLst/>
            <a:gdLst/>
            <a:ahLst/>
            <a:cxnLst/>
            <a:rect l="l" t="t" r="r" b="b"/>
            <a:pathLst>
              <a:path w="4570730" h="457200">
                <a:moveTo>
                  <a:pt x="4570412" y="0"/>
                </a:moveTo>
                <a:lnTo>
                  <a:pt x="460375" y="0"/>
                </a:lnTo>
                <a:lnTo>
                  <a:pt x="0" y="457199"/>
                </a:lnTo>
                <a:lnTo>
                  <a:pt x="4570412" y="457199"/>
                </a:lnTo>
                <a:lnTo>
                  <a:pt x="4570412" y="0"/>
                </a:lnTo>
                <a:close/>
              </a:path>
            </a:pathLst>
          </a:custGeom>
          <a:solidFill>
            <a:srgbClr val="E8E3DB"/>
          </a:solidFill>
        </p:spPr>
        <p:txBody>
          <a:bodyPr wrap="square" lIns="0" tIns="0" rIns="0" bIns="0" rtlCol="0"/>
          <a:lstStyle/>
          <a:p>
            <a:endParaRPr/>
          </a:p>
        </p:txBody>
      </p:sp>
      <p:pic>
        <p:nvPicPr>
          <p:cNvPr id="18" name="bg object 18"/>
          <p:cNvPicPr/>
          <p:nvPr/>
        </p:nvPicPr>
        <p:blipFill>
          <a:blip r:embed="rId7" cstate="print"/>
          <a:stretch>
            <a:fillRect/>
          </a:stretch>
        </p:blipFill>
        <p:spPr>
          <a:xfrm>
            <a:off x="7399337" y="365125"/>
            <a:ext cx="1374775" cy="485775"/>
          </a:xfrm>
          <a:prstGeom prst="rect">
            <a:avLst/>
          </a:prstGeom>
        </p:spPr>
      </p:pic>
      <p:sp>
        <p:nvSpPr>
          <p:cNvPr id="2" name="Holder 2"/>
          <p:cNvSpPr>
            <a:spLocks noGrp="1"/>
          </p:cNvSpPr>
          <p:nvPr>
            <p:ph type="title"/>
          </p:nvPr>
        </p:nvSpPr>
        <p:spPr>
          <a:xfrm>
            <a:off x="519610" y="713232"/>
            <a:ext cx="6553200" cy="467359"/>
          </a:xfrm>
          <a:prstGeom prst="rect">
            <a:avLst/>
          </a:prstGeom>
        </p:spPr>
        <p:txBody>
          <a:bodyPr wrap="square" lIns="0" tIns="0" rIns="0" bIns="0">
            <a:spAutoFit/>
          </a:bodyPr>
          <a:lstStyle>
            <a:lvl1pPr>
              <a:defRPr sz="2900" b="1" i="0">
                <a:solidFill>
                  <a:srgbClr val="3D3935"/>
                </a:solidFill>
                <a:latin typeface="Arial"/>
                <a:cs typeface="Arial"/>
              </a:defRPr>
            </a:lvl1pPr>
          </a:lstStyle>
          <a:p>
            <a:endParaRPr/>
          </a:p>
        </p:txBody>
      </p:sp>
      <p:sp>
        <p:nvSpPr>
          <p:cNvPr id="3" name="Holder 3"/>
          <p:cNvSpPr>
            <a:spLocks noGrp="1"/>
          </p:cNvSpPr>
          <p:nvPr>
            <p:ph type="body" idx="1"/>
          </p:nvPr>
        </p:nvSpPr>
        <p:spPr>
          <a:xfrm>
            <a:off x="508454" y="1392428"/>
            <a:ext cx="8127091" cy="3997325"/>
          </a:xfrm>
          <a:prstGeom prst="rect">
            <a:avLst/>
          </a:prstGeom>
        </p:spPr>
        <p:txBody>
          <a:bodyPr wrap="square" lIns="0" tIns="0" rIns="0" bIns="0">
            <a:spAutoFit/>
          </a:bodyPr>
          <a:lstStyle>
            <a:lvl1pPr>
              <a:defRPr sz="1900" b="1" i="0">
                <a:solidFill>
                  <a:srgbClr val="0D0D0D"/>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2/23/2025</a:t>
            </a:fld>
            <a:endParaRPr lang="en-US"/>
          </a:p>
        </p:txBody>
      </p:sp>
      <p:sp>
        <p:nvSpPr>
          <p:cNvPr id="6" name="Holder 6"/>
          <p:cNvSpPr>
            <a:spLocks noGrp="1"/>
          </p:cNvSpPr>
          <p:nvPr>
            <p:ph type="sldNum" sz="quarter" idx="7"/>
          </p:nvPr>
        </p:nvSpPr>
        <p:spPr>
          <a:xfrm>
            <a:off x="552269" y="6556594"/>
            <a:ext cx="3729354" cy="167640"/>
          </a:xfrm>
          <a:prstGeom prst="rect">
            <a:avLst/>
          </a:prstGeom>
        </p:spPr>
        <p:txBody>
          <a:bodyPr wrap="square" lIns="0" tIns="0" rIns="0" bIns="0">
            <a:spAutoFit/>
          </a:bodyPr>
          <a:lstStyle>
            <a:lvl1pPr>
              <a:defRPr sz="1000" b="0" i="0">
                <a:solidFill>
                  <a:srgbClr val="3D3935"/>
                </a:solidFill>
                <a:latin typeface="Arial"/>
                <a:cs typeface="Arial"/>
              </a:defRPr>
            </a:lvl1pPr>
          </a:lstStyle>
          <a:p>
            <a:pPr marL="38100">
              <a:lnSpc>
                <a:spcPct val="100000"/>
              </a:lnSpc>
              <a:spcBef>
                <a:spcPts val="5"/>
              </a:spcBef>
            </a:pPr>
            <a:fld id="{81D60167-4931-47E6-BA6A-407CBD079E47}" type="slidenum">
              <a:rPr dirty="0"/>
              <a:t>‹#›</a:t>
            </a:fld>
            <a:r>
              <a:rPr spc="235" dirty="0"/>
              <a:t> </a:t>
            </a:r>
            <a:r>
              <a:rPr dirty="0"/>
              <a:t>|</a:t>
            </a:r>
            <a:r>
              <a:rPr spc="400" dirty="0"/>
              <a:t> </a:t>
            </a:r>
            <a:r>
              <a:rPr dirty="0"/>
              <a:t>Faculty</a:t>
            </a:r>
            <a:r>
              <a:rPr spc="-15" dirty="0"/>
              <a:t> </a:t>
            </a:r>
            <a:r>
              <a:rPr dirty="0"/>
              <a:t>of</a:t>
            </a:r>
            <a:r>
              <a:rPr spc="-20" dirty="0"/>
              <a:t> </a:t>
            </a:r>
            <a:r>
              <a:rPr dirty="0"/>
              <a:t>Business</a:t>
            </a:r>
            <a:r>
              <a:rPr spc="-20" dirty="0"/>
              <a:t> </a:t>
            </a:r>
            <a:r>
              <a:rPr dirty="0"/>
              <a:t>and</a:t>
            </a:r>
            <a:r>
              <a:rPr spc="-20" dirty="0"/>
              <a:t> </a:t>
            </a:r>
            <a:r>
              <a:rPr dirty="0"/>
              <a:t>Law</a:t>
            </a:r>
            <a:r>
              <a:rPr spc="-15" dirty="0"/>
              <a:t> </a:t>
            </a:r>
            <a:r>
              <a:rPr dirty="0"/>
              <a:t>|</a:t>
            </a:r>
            <a:r>
              <a:rPr spc="-15" dirty="0"/>
              <a:t> </a:t>
            </a:r>
            <a:r>
              <a:rPr dirty="0"/>
              <a:t>Peter</a:t>
            </a:r>
            <a:r>
              <a:rPr spc="-10" dirty="0"/>
              <a:t> </a:t>
            </a:r>
            <a:r>
              <a:rPr dirty="0"/>
              <a:t>Faber</a:t>
            </a:r>
            <a:r>
              <a:rPr spc="-15" dirty="0"/>
              <a:t> </a:t>
            </a:r>
            <a:r>
              <a:rPr dirty="0"/>
              <a:t>Business</a:t>
            </a:r>
            <a:r>
              <a:rPr spc="-15" dirty="0"/>
              <a:t> </a:t>
            </a:r>
            <a:r>
              <a:rPr spc="-10" dirty="0"/>
              <a:t>School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www.nsw.gov.au/media-releases/new-password-strength-tester"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69302" y="0"/>
            <a:ext cx="4099560" cy="2471420"/>
          </a:xfrm>
          <a:custGeom>
            <a:avLst/>
            <a:gdLst/>
            <a:ahLst/>
            <a:cxnLst/>
            <a:rect l="l" t="t" r="r" b="b"/>
            <a:pathLst>
              <a:path w="4099559" h="2471420">
                <a:moveTo>
                  <a:pt x="0" y="2471178"/>
                </a:moveTo>
                <a:lnTo>
                  <a:pt x="4099387" y="2471178"/>
                </a:lnTo>
                <a:lnTo>
                  <a:pt x="4099387" y="0"/>
                </a:lnTo>
                <a:lnTo>
                  <a:pt x="0" y="0"/>
                </a:lnTo>
                <a:lnTo>
                  <a:pt x="0" y="2471178"/>
                </a:lnTo>
                <a:close/>
              </a:path>
            </a:pathLst>
          </a:custGeom>
          <a:solidFill>
            <a:srgbClr val="F2120D"/>
          </a:solidFill>
        </p:spPr>
        <p:txBody>
          <a:bodyPr wrap="square" lIns="0" tIns="0" rIns="0" bIns="0" rtlCol="0"/>
          <a:lstStyle/>
          <a:p>
            <a:endParaRPr/>
          </a:p>
        </p:txBody>
      </p:sp>
      <p:grpSp>
        <p:nvGrpSpPr>
          <p:cNvPr id="3" name="object 3"/>
          <p:cNvGrpSpPr/>
          <p:nvPr/>
        </p:nvGrpSpPr>
        <p:grpSpPr>
          <a:xfrm>
            <a:off x="0" y="0"/>
            <a:ext cx="9144000" cy="6858000"/>
            <a:chOff x="0" y="0"/>
            <a:chExt cx="9144000" cy="6858000"/>
          </a:xfrm>
        </p:grpSpPr>
        <p:sp>
          <p:nvSpPr>
            <p:cNvPr id="4" name="object 4"/>
            <p:cNvSpPr/>
            <p:nvPr/>
          </p:nvSpPr>
          <p:spPr>
            <a:xfrm>
              <a:off x="4569302" y="3427640"/>
              <a:ext cx="4575175" cy="3430904"/>
            </a:xfrm>
            <a:custGeom>
              <a:avLst/>
              <a:gdLst/>
              <a:ahLst/>
              <a:cxnLst/>
              <a:rect l="l" t="t" r="r" b="b"/>
              <a:pathLst>
                <a:path w="4575175" h="3430904">
                  <a:moveTo>
                    <a:pt x="4099388" y="0"/>
                  </a:moveTo>
                  <a:lnTo>
                    <a:pt x="0" y="0"/>
                  </a:lnTo>
                  <a:lnTo>
                    <a:pt x="475156" y="475437"/>
                  </a:lnTo>
                  <a:lnTo>
                    <a:pt x="475156" y="3430358"/>
                  </a:lnTo>
                  <a:lnTo>
                    <a:pt x="4574697" y="3430358"/>
                  </a:lnTo>
                  <a:lnTo>
                    <a:pt x="4574697" y="475424"/>
                  </a:lnTo>
                  <a:lnTo>
                    <a:pt x="4099388" y="0"/>
                  </a:lnTo>
                  <a:close/>
                </a:path>
              </a:pathLst>
            </a:custGeom>
            <a:solidFill>
              <a:srgbClr val="3D0F54"/>
            </a:solidFill>
          </p:spPr>
          <p:txBody>
            <a:bodyPr wrap="square" lIns="0" tIns="0" rIns="0" bIns="0" rtlCol="0"/>
            <a:lstStyle/>
            <a:p>
              <a:endParaRPr/>
            </a:p>
          </p:txBody>
        </p:sp>
        <p:sp>
          <p:nvSpPr>
            <p:cNvPr id="5" name="object 5"/>
            <p:cNvSpPr/>
            <p:nvPr/>
          </p:nvSpPr>
          <p:spPr>
            <a:xfrm>
              <a:off x="0" y="0"/>
              <a:ext cx="4569460" cy="3427729"/>
            </a:xfrm>
            <a:custGeom>
              <a:avLst/>
              <a:gdLst/>
              <a:ahLst/>
              <a:cxnLst/>
              <a:rect l="l" t="t" r="r" b="b"/>
              <a:pathLst>
                <a:path w="4569460" h="3427729">
                  <a:moveTo>
                    <a:pt x="4569010" y="0"/>
                  </a:moveTo>
                  <a:lnTo>
                    <a:pt x="0" y="0"/>
                  </a:lnTo>
                  <a:lnTo>
                    <a:pt x="0" y="3427641"/>
                  </a:lnTo>
                  <a:lnTo>
                    <a:pt x="4569010" y="3427641"/>
                  </a:lnTo>
                  <a:lnTo>
                    <a:pt x="4569010" y="0"/>
                  </a:lnTo>
                  <a:close/>
                </a:path>
              </a:pathLst>
            </a:custGeom>
            <a:solidFill>
              <a:srgbClr val="F4F1ED"/>
            </a:solidFill>
          </p:spPr>
          <p:txBody>
            <a:bodyPr wrap="square" lIns="0" tIns="0" rIns="0" bIns="0" rtlCol="0"/>
            <a:lstStyle/>
            <a:p>
              <a:endParaRPr/>
            </a:p>
          </p:txBody>
        </p:sp>
        <p:sp>
          <p:nvSpPr>
            <p:cNvPr id="6" name="object 6"/>
            <p:cNvSpPr/>
            <p:nvPr/>
          </p:nvSpPr>
          <p:spPr>
            <a:xfrm>
              <a:off x="0" y="3427640"/>
              <a:ext cx="5044440" cy="3430904"/>
            </a:xfrm>
            <a:custGeom>
              <a:avLst/>
              <a:gdLst/>
              <a:ahLst/>
              <a:cxnLst/>
              <a:rect l="l" t="t" r="r" b="b"/>
              <a:pathLst>
                <a:path w="5044440" h="3430904">
                  <a:moveTo>
                    <a:pt x="4569010" y="0"/>
                  </a:moveTo>
                  <a:lnTo>
                    <a:pt x="0" y="0"/>
                  </a:lnTo>
                  <a:lnTo>
                    <a:pt x="475156" y="475437"/>
                  </a:lnTo>
                  <a:lnTo>
                    <a:pt x="475156" y="3430358"/>
                  </a:lnTo>
                  <a:lnTo>
                    <a:pt x="5044332" y="3430358"/>
                  </a:lnTo>
                  <a:lnTo>
                    <a:pt x="5044332" y="475424"/>
                  </a:lnTo>
                  <a:lnTo>
                    <a:pt x="4569010" y="0"/>
                  </a:lnTo>
                  <a:close/>
                </a:path>
              </a:pathLst>
            </a:custGeom>
            <a:solidFill>
              <a:srgbClr val="E8E3DB"/>
            </a:solidFill>
          </p:spPr>
          <p:txBody>
            <a:bodyPr wrap="square" lIns="0" tIns="0" rIns="0" bIns="0" rtlCol="0"/>
            <a:lstStyle/>
            <a:p>
              <a:endParaRPr/>
            </a:p>
          </p:txBody>
        </p:sp>
        <p:pic>
          <p:nvPicPr>
            <p:cNvPr id="7" name="object 7"/>
            <p:cNvPicPr/>
            <p:nvPr/>
          </p:nvPicPr>
          <p:blipFill>
            <a:blip r:embed="rId2" cstate="print"/>
            <a:stretch>
              <a:fillRect/>
            </a:stretch>
          </p:blipFill>
          <p:spPr>
            <a:xfrm>
              <a:off x="7401257" y="6092825"/>
              <a:ext cx="1374019" cy="484187"/>
            </a:xfrm>
            <a:prstGeom prst="rect">
              <a:avLst/>
            </a:prstGeom>
          </p:spPr>
        </p:pic>
      </p:grpSp>
      <p:sp>
        <p:nvSpPr>
          <p:cNvPr id="8" name="object 8"/>
          <p:cNvSpPr txBox="1">
            <a:spLocks noGrp="1"/>
          </p:cNvSpPr>
          <p:nvPr>
            <p:ph type="title"/>
          </p:nvPr>
        </p:nvSpPr>
        <p:spPr>
          <a:xfrm>
            <a:off x="351711" y="1383491"/>
            <a:ext cx="4178300" cy="2044149"/>
          </a:xfrm>
          <a:prstGeom prst="rect">
            <a:avLst/>
          </a:prstGeom>
        </p:spPr>
        <p:txBody>
          <a:bodyPr vert="horz" wrap="square" lIns="0" tIns="12700" rIns="0" bIns="0" rtlCol="0">
            <a:spAutoFit/>
          </a:bodyPr>
          <a:lstStyle/>
          <a:p>
            <a:pPr marL="12700">
              <a:lnSpc>
                <a:spcPct val="100000"/>
              </a:lnSpc>
              <a:spcBef>
                <a:spcPts val="100"/>
              </a:spcBef>
            </a:pPr>
            <a:r>
              <a:rPr lang="en-US" sz="2200" dirty="0"/>
              <a:t>Introduction: Security, Security goals,</a:t>
            </a:r>
            <a:br>
              <a:rPr lang="en-US" sz="2200" dirty="0"/>
            </a:br>
            <a:r>
              <a:rPr lang="en-US" sz="2200" dirty="0"/>
              <a:t>cyberspace, cybercrime,</a:t>
            </a:r>
            <a:br>
              <a:rPr lang="en-US" sz="2200" dirty="0"/>
            </a:br>
            <a:r>
              <a:rPr lang="en-US" sz="2200" dirty="0"/>
              <a:t>cybersecurity, Security risks, Identity</a:t>
            </a:r>
            <a:br>
              <a:rPr lang="en-US" sz="2200" dirty="0"/>
            </a:br>
            <a:r>
              <a:rPr lang="en-US" sz="2200" dirty="0"/>
              <a:t>theft, Countermeasures</a:t>
            </a:r>
          </a:p>
        </p:txBody>
      </p:sp>
      <p:sp>
        <p:nvSpPr>
          <p:cNvPr id="9" name="object 9"/>
          <p:cNvSpPr txBox="1"/>
          <p:nvPr/>
        </p:nvSpPr>
        <p:spPr>
          <a:xfrm>
            <a:off x="951864" y="4290060"/>
            <a:ext cx="895985" cy="330200"/>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3D3935"/>
                </a:solidFill>
                <a:latin typeface="Arial"/>
                <a:cs typeface="Arial"/>
              </a:rPr>
              <a:t>Week</a:t>
            </a:r>
            <a:r>
              <a:rPr sz="2000" b="1" spc="-75" dirty="0">
                <a:solidFill>
                  <a:srgbClr val="3D3935"/>
                </a:solidFill>
                <a:latin typeface="Arial"/>
                <a:cs typeface="Arial"/>
              </a:rPr>
              <a:t> </a:t>
            </a:r>
            <a:r>
              <a:rPr sz="2000" b="1" spc="-50" dirty="0">
                <a:solidFill>
                  <a:srgbClr val="3D3935"/>
                </a:solidFill>
                <a:latin typeface="Arial"/>
                <a:cs typeface="Arial"/>
              </a:rPr>
              <a:t>1</a:t>
            </a:r>
            <a:endParaRPr sz="2000">
              <a:latin typeface="Arial"/>
              <a:cs typeface="Arial"/>
            </a:endParaRPr>
          </a:p>
        </p:txBody>
      </p:sp>
      <p:sp>
        <p:nvSpPr>
          <p:cNvPr id="10" name="object 10"/>
          <p:cNvSpPr txBox="1"/>
          <p:nvPr/>
        </p:nvSpPr>
        <p:spPr>
          <a:xfrm>
            <a:off x="951864" y="5213191"/>
            <a:ext cx="1623060" cy="344966"/>
          </a:xfrm>
          <a:prstGeom prst="rect">
            <a:avLst/>
          </a:prstGeom>
        </p:spPr>
        <p:txBody>
          <a:bodyPr vert="horz" wrap="square" lIns="0" tIns="97790" rIns="0" bIns="0" rtlCol="0">
            <a:spAutoFit/>
          </a:bodyPr>
          <a:lstStyle/>
          <a:p>
            <a:pPr marL="12700">
              <a:lnSpc>
                <a:spcPct val="100000"/>
              </a:lnSpc>
              <a:spcBef>
                <a:spcPts val="715"/>
              </a:spcBef>
            </a:pPr>
            <a:r>
              <a:rPr sz="1600" dirty="0">
                <a:solidFill>
                  <a:srgbClr val="3D3935"/>
                </a:solidFill>
                <a:latin typeface="Arial"/>
                <a:cs typeface="Arial"/>
              </a:rPr>
              <a:t>Semester</a:t>
            </a:r>
            <a:r>
              <a:rPr sz="1600" spc="-50" dirty="0">
                <a:solidFill>
                  <a:srgbClr val="3D3935"/>
                </a:solidFill>
                <a:latin typeface="Arial"/>
                <a:cs typeface="Arial"/>
              </a:rPr>
              <a:t> </a:t>
            </a:r>
            <a:r>
              <a:rPr sz="1600" dirty="0">
                <a:solidFill>
                  <a:srgbClr val="3D3935"/>
                </a:solidFill>
                <a:latin typeface="Arial"/>
                <a:cs typeface="Arial"/>
              </a:rPr>
              <a:t>1,</a:t>
            </a:r>
            <a:r>
              <a:rPr sz="1600" spc="-60" dirty="0">
                <a:solidFill>
                  <a:srgbClr val="3D3935"/>
                </a:solidFill>
                <a:latin typeface="Arial"/>
                <a:cs typeface="Arial"/>
              </a:rPr>
              <a:t> </a:t>
            </a:r>
            <a:r>
              <a:rPr sz="1600" spc="-20" dirty="0">
                <a:solidFill>
                  <a:srgbClr val="3D3935"/>
                </a:solidFill>
                <a:latin typeface="Arial"/>
                <a:cs typeface="Arial"/>
              </a:rPr>
              <a:t>202</a:t>
            </a:r>
            <a:r>
              <a:rPr lang="en-US" sz="1600" spc="-20" dirty="0">
                <a:solidFill>
                  <a:srgbClr val="3D3935"/>
                </a:solidFill>
                <a:latin typeface="Arial"/>
                <a:cs typeface="Arial"/>
              </a:rPr>
              <a:t>5</a:t>
            </a:r>
            <a:endParaRPr sz="1600" dirty="0">
              <a:latin typeface="Arial"/>
              <a:cs typeface="Arial"/>
            </a:endParaRPr>
          </a:p>
        </p:txBody>
      </p:sp>
      <p:sp>
        <p:nvSpPr>
          <p:cNvPr id="13" name="object 10">
            <a:extLst>
              <a:ext uri="{FF2B5EF4-FFF2-40B4-BE49-F238E27FC236}">
                <a16:creationId xmlns:a16="http://schemas.microsoft.com/office/drawing/2014/main" id="{E587F2C4-55DF-CBF9-0BB9-6FD7B20E0ABC}"/>
              </a:ext>
            </a:extLst>
          </p:cNvPr>
          <p:cNvSpPr txBox="1"/>
          <p:nvPr/>
        </p:nvSpPr>
        <p:spPr>
          <a:xfrm>
            <a:off x="951864" y="5553208"/>
            <a:ext cx="2021915" cy="344966"/>
          </a:xfrm>
          <a:prstGeom prst="rect">
            <a:avLst/>
          </a:prstGeom>
        </p:spPr>
        <p:txBody>
          <a:bodyPr vert="horz" wrap="square" lIns="0" tIns="97790" rIns="0" bIns="0" rtlCol="0">
            <a:spAutoFit/>
          </a:bodyPr>
          <a:lstStyle/>
          <a:p>
            <a:pPr marL="12700">
              <a:lnSpc>
                <a:spcPct val="100000"/>
              </a:lnSpc>
              <a:spcBef>
                <a:spcPts val="715"/>
              </a:spcBef>
            </a:pPr>
            <a:r>
              <a:rPr lang="en-US" sz="1600" dirty="0">
                <a:solidFill>
                  <a:srgbClr val="3D3935"/>
                </a:solidFill>
                <a:latin typeface="Arial"/>
                <a:cs typeface="Arial"/>
              </a:rPr>
              <a:t>Dr. Farshid Keivanian</a:t>
            </a:r>
            <a:endParaRPr sz="16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017D3-77E3-D3CF-92DC-88D1C598E89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EDA921E-5362-2003-3619-02B2B3D424D3}"/>
              </a:ext>
            </a:extLst>
          </p:cNvPr>
          <p:cNvSpPr txBox="1">
            <a:spLocks noGrp="1"/>
          </p:cNvSpPr>
          <p:nvPr>
            <p:ph type="title"/>
          </p:nvPr>
        </p:nvSpPr>
        <p:spPr>
          <a:xfrm>
            <a:off x="12290" y="-19570"/>
            <a:ext cx="7226710" cy="459100"/>
          </a:xfrm>
          <a:prstGeom prst="rect">
            <a:avLst/>
          </a:prstGeom>
        </p:spPr>
        <p:txBody>
          <a:bodyPr vert="horz" wrap="square" lIns="0" tIns="12700" rIns="0" bIns="0" rtlCol="0">
            <a:spAutoFit/>
          </a:bodyPr>
          <a:lstStyle/>
          <a:p>
            <a:pPr marL="12700">
              <a:lnSpc>
                <a:spcPct val="100000"/>
              </a:lnSpc>
              <a:spcBef>
                <a:spcPts val="100"/>
              </a:spcBef>
            </a:pPr>
            <a:r>
              <a:rPr lang="en-US" dirty="0"/>
              <a:t>Hands-on Activity:</a:t>
            </a:r>
            <a:endParaRPr spc="-10" dirty="0"/>
          </a:p>
        </p:txBody>
      </p:sp>
      <p:sp>
        <p:nvSpPr>
          <p:cNvPr id="14" name="TextBox 13">
            <a:extLst>
              <a:ext uri="{FF2B5EF4-FFF2-40B4-BE49-F238E27FC236}">
                <a16:creationId xmlns:a16="http://schemas.microsoft.com/office/drawing/2014/main" id="{43B95E19-C1D9-169A-3BF6-410B2B240570}"/>
              </a:ext>
            </a:extLst>
          </p:cNvPr>
          <p:cNvSpPr txBox="1"/>
          <p:nvPr/>
        </p:nvSpPr>
        <p:spPr>
          <a:xfrm>
            <a:off x="0" y="1143000"/>
            <a:ext cx="9144000" cy="1964512"/>
          </a:xfrm>
          <a:prstGeom prst="rect">
            <a:avLst/>
          </a:prstGeom>
          <a:solidFill>
            <a:schemeClr val="bg1"/>
          </a:solidFill>
        </p:spPr>
        <p:txBody>
          <a:bodyPr wrap="square">
            <a:spAutoFit/>
          </a:bodyPr>
          <a:lstStyle/>
          <a:p>
            <a:pPr>
              <a:lnSpc>
                <a:spcPct val="150000"/>
              </a:lnSpc>
            </a:pPr>
            <a:r>
              <a:rPr lang="en-US" sz="2800" b="1" dirty="0">
                <a:latin typeface="+mj-lt"/>
              </a:rPr>
              <a:t>Brainstorming Session:</a:t>
            </a:r>
            <a:r>
              <a:rPr lang="en-US" sz="2800" dirty="0">
                <a:latin typeface="+mj-lt"/>
              </a:rPr>
              <a:t> In small groups, list everyday things that keep you safe (locks, passwords, alarms). Then, share why these measures are important.</a:t>
            </a:r>
          </a:p>
        </p:txBody>
      </p:sp>
      <p:sp>
        <p:nvSpPr>
          <p:cNvPr id="3" name="Rectangle 1">
            <a:extLst>
              <a:ext uri="{FF2B5EF4-FFF2-40B4-BE49-F238E27FC236}">
                <a16:creationId xmlns:a16="http://schemas.microsoft.com/office/drawing/2014/main" id="{1D36A9B8-556B-DE8E-B48A-D79FA2450E1E}"/>
              </a:ext>
            </a:extLst>
          </p:cNvPr>
          <p:cNvSpPr>
            <a:spLocks noChangeArrowheads="1"/>
          </p:cNvSpPr>
          <p:nvPr/>
        </p:nvSpPr>
        <p:spPr bwMode="auto">
          <a:xfrm>
            <a:off x="0" y="3429000"/>
            <a:ext cx="9144000"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Locks and alarms</a:t>
            </a:r>
            <a:r>
              <a:rPr kumimoji="0" lang="en-US" altLang="en-US" sz="2800" b="0" i="0" u="none" strike="noStrike" cap="none" normalizeH="0" baseline="0" dirty="0">
                <a:ln>
                  <a:noFill/>
                </a:ln>
                <a:solidFill>
                  <a:schemeClr val="tx1"/>
                </a:solidFill>
                <a:effectLst/>
                <a:latin typeface="+mj-lt"/>
              </a:rPr>
              <a:t> prevent theft and unauthorized access.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Passwords and encryption</a:t>
            </a:r>
            <a:r>
              <a:rPr kumimoji="0" lang="en-US" altLang="en-US" sz="2800" b="0" i="0" u="none" strike="noStrike" cap="none" normalizeH="0" baseline="0" dirty="0">
                <a:ln>
                  <a:noFill/>
                </a:ln>
                <a:solidFill>
                  <a:schemeClr val="tx1"/>
                </a:solidFill>
                <a:effectLst/>
                <a:latin typeface="+mj-lt"/>
              </a:rPr>
              <a:t> protect personal data from hackers.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Seatbelts and helmets</a:t>
            </a:r>
            <a:r>
              <a:rPr kumimoji="0" lang="en-US" altLang="en-US" sz="2800" b="0" i="0" u="none" strike="noStrike" cap="none" normalizeH="0" baseline="0" dirty="0">
                <a:ln>
                  <a:noFill/>
                </a:ln>
                <a:solidFill>
                  <a:schemeClr val="tx1"/>
                </a:solidFill>
                <a:effectLst/>
                <a:latin typeface="+mj-lt"/>
              </a:rPr>
              <a:t> reduce injury risks in accidents.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Smoke detectors</a:t>
            </a:r>
            <a:r>
              <a:rPr kumimoji="0" lang="en-US" altLang="en-US" sz="2800" b="0" i="0" u="none" strike="noStrike" cap="none" normalizeH="0" baseline="0" dirty="0">
                <a:ln>
                  <a:noFill/>
                </a:ln>
                <a:solidFill>
                  <a:schemeClr val="tx1"/>
                </a:solidFill>
                <a:effectLst/>
                <a:latin typeface="+mj-lt"/>
              </a:rPr>
              <a:t> warn us of fires, saving lives. </a:t>
            </a:r>
          </a:p>
        </p:txBody>
      </p:sp>
    </p:spTree>
    <p:extLst>
      <p:ext uri="{BB962C8B-B14F-4D97-AF65-F5344CB8AC3E}">
        <p14:creationId xmlns:p14="http://schemas.microsoft.com/office/powerpoint/2010/main" val="150809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B4A64D-A8EF-7725-D4F8-EDDE3F28F35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929DF03-809B-F777-7589-551837D7DC06}"/>
              </a:ext>
            </a:extLst>
          </p:cNvPr>
          <p:cNvSpPr txBox="1">
            <a:spLocks noGrp="1"/>
          </p:cNvSpPr>
          <p:nvPr>
            <p:ph type="title"/>
          </p:nvPr>
        </p:nvSpPr>
        <p:spPr>
          <a:xfrm>
            <a:off x="12290" y="-19570"/>
            <a:ext cx="7226710" cy="1351652"/>
          </a:xfrm>
          <a:prstGeom prst="rect">
            <a:avLst/>
          </a:prstGeom>
        </p:spPr>
        <p:txBody>
          <a:bodyPr vert="horz" wrap="square" lIns="0" tIns="12700" rIns="0" bIns="0" rtlCol="0">
            <a:spAutoFit/>
          </a:bodyPr>
          <a:lstStyle/>
          <a:p>
            <a:pPr marL="12700">
              <a:lnSpc>
                <a:spcPct val="100000"/>
              </a:lnSpc>
              <a:spcBef>
                <a:spcPts val="100"/>
              </a:spcBef>
            </a:pPr>
            <a:r>
              <a:rPr lang="en-US" dirty="0"/>
              <a:t>Problem-Solving Question: Compounding Risk Reduction in Security Processes</a:t>
            </a:r>
            <a:endParaRPr spc="-10" dirty="0"/>
          </a:p>
        </p:txBody>
      </p:sp>
      <p:sp>
        <p:nvSpPr>
          <p:cNvPr id="14" name="TextBox 13">
            <a:extLst>
              <a:ext uri="{FF2B5EF4-FFF2-40B4-BE49-F238E27FC236}">
                <a16:creationId xmlns:a16="http://schemas.microsoft.com/office/drawing/2014/main" id="{924C7B2A-AA7D-C566-D66C-07ADC9D0C9D6}"/>
              </a:ext>
            </a:extLst>
          </p:cNvPr>
          <p:cNvSpPr txBox="1"/>
          <p:nvPr/>
        </p:nvSpPr>
        <p:spPr>
          <a:xfrm>
            <a:off x="0" y="1332082"/>
            <a:ext cx="9144000" cy="3257174"/>
          </a:xfrm>
          <a:prstGeom prst="rect">
            <a:avLst/>
          </a:prstGeom>
          <a:solidFill>
            <a:schemeClr val="bg1"/>
          </a:solidFill>
        </p:spPr>
        <p:txBody>
          <a:bodyPr wrap="square">
            <a:spAutoFit/>
          </a:bodyPr>
          <a:lstStyle/>
          <a:p>
            <a:pPr>
              <a:lnSpc>
                <a:spcPct val="150000"/>
              </a:lnSpc>
            </a:pPr>
            <a:r>
              <a:rPr lang="en-US" sz="2800" dirty="0">
                <a:latin typeface="+mj-lt"/>
              </a:rPr>
              <a:t>If a security process reduces risk by 15% each time it’s applied and a business uses 4 independent security processes, what is the overall risk reduction? (Hint: Assume each process leaves 85% of the risk remaining, so calculate 0.85⁴ and then determine the percentage reduction.)</a:t>
            </a:r>
          </a:p>
        </p:txBody>
      </p:sp>
    </p:spTree>
    <p:extLst>
      <p:ext uri="{BB962C8B-B14F-4D97-AF65-F5344CB8AC3E}">
        <p14:creationId xmlns:p14="http://schemas.microsoft.com/office/powerpoint/2010/main" val="287140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567286-49DA-9376-BFFD-466F32F62D7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C845C79-C1B3-8EBF-BB4B-6CF82C47E32C}"/>
              </a:ext>
            </a:extLst>
          </p:cNvPr>
          <p:cNvSpPr txBox="1">
            <a:spLocks noGrp="1"/>
          </p:cNvSpPr>
          <p:nvPr>
            <p:ph type="title"/>
          </p:nvPr>
        </p:nvSpPr>
        <p:spPr>
          <a:xfrm>
            <a:off x="12290" y="-19570"/>
            <a:ext cx="7226710" cy="1351652"/>
          </a:xfrm>
          <a:prstGeom prst="rect">
            <a:avLst/>
          </a:prstGeom>
        </p:spPr>
        <p:txBody>
          <a:bodyPr vert="horz" wrap="square" lIns="0" tIns="12700" rIns="0" bIns="0" rtlCol="0">
            <a:spAutoFit/>
          </a:bodyPr>
          <a:lstStyle/>
          <a:p>
            <a:pPr marL="12700">
              <a:lnSpc>
                <a:spcPct val="100000"/>
              </a:lnSpc>
              <a:spcBef>
                <a:spcPts val="100"/>
              </a:spcBef>
            </a:pPr>
            <a:r>
              <a:rPr lang="en-US" dirty="0"/>
              <a:t>Problem-Solving Question: Compounding Risk Reduction in Security Processes</a:t>
            </a:r>
            <a:endParaRPr spc="-10" dirty="0"/>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C7E84736-5EC2-46C7-73AE-04EF774547D8}"/>
                  </a:ext>
                </a:extLst>
              </p:cNvPr>
              <p:cNvSpPr txBox="1"/>
              <p:nvPr/>
            </p:nvSpPr>
            <p:spPr>
              <a:xfrm>
                <a:off x="0" y="1332082"/>
                <a:ext cx="9144000" cy="5196166"/>
              </a:xfrm>
              <a:prstGeom prst="rect">
                <a:avLst/>
              </a:prstGeom>
              <a:solidFill>
                <a:schemeClr val="bg1"/>
              </a:solidFill>
            </p:spPr>
            <p:txBody>
              <a:bodyPr wrap="square">
                <a:spAutoFit/>
              </a:bodyPr>
              <a:lstStyle/>
              <a:p>
                <a:pPr>
                  <a:lnSpc>
                    <a:spcPct val="150000"/>
                  </a:lnSpc>
                </a:pPr>
                <a:r>
                  <a:rPr lang="en-US" sz="2800" dirty="0">
                    <a:latin typeface="+mj-lt"/>
                  </a:rPr>
                  <a:t>Each security process leaves </a:t>
                </a:r>
                <a:r>
                  <a:rPr lang="en-US" sz="2800" b="1" dirty="0">
                    <a:latin typeface="+mj-lt"/>
                  </a:rPr>
                  <a:t>85%</a:t>
                </a:r>
                <a:r>
                  <a:rPr lang="en-US" sz="2800" dirty="0">
                    <a:latin typeface="+mj-lt"/>
                  </a:rPr>
                  <a:t> of the risk remaining.</a:t>
                </a:r>
                <a:br>
                  <a:rPr lang="en-US" sz="2800" dirty="0">
                    <a:latin typeface="+mj-lt"/>
                  </a:rPr>
                </a:br>
                <a:r>
                  <a:rPr lang="en-US" sz="2800" dirty="0">
                    <a:latin typeface="+mj-lt"/>
                  </a:rPr>
                  <a:t>With </a:t>
                </a:r>
                <a:r>
                  <a:rPr lang="en-US" sz="2800" b="1" dirty="0">
                    <a:latin typeface="+mj-lt"/>
                  </a:rPr>
                  <a:t>4 independent security processes</a:t>
                </a:r>
                <a:r>
                  <a:rPr lang="en-US" sz="2800" dirty="0">
                    <a:latin typeface="+mj-lt"/>
                  </a:rPr>
                  <a:t>, the remaining risk is:</a:t>
                </a:r>
              </a:p>
              <a:p>
                <a:pPr>
                  <a:lnSpc>
                    <a:spcPct val="150000"/>
                  </a:lnSpc>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0.85</m:t>
                          </m:r>
                        </m:e>
                        <m:sup>
                          <m:r>
                            <a:rPr lang="en-US" sz="2800" b="0" i="1" smtClean="0">
                              <a:latin typeface="Cambria Math" panose="02040503050406030204" pitchFamily="18" charset="0"/>
                            </a:rPr>
                            <m:t>4</m:t>
                          </m:r>
                        </m:sup>
                      </m:sSup>
                      <m:r>
                        <a:rPr lang="en-US" sz="2800" b="0" i="1" smtClean="0">
                          <a:latin typeface="Cambria Math" panose="02040503050406030204" pitchFamily="18" charset="0"/>
                        </a:rPr>
                        <m:t>=0.522</m:t>
                      </m:r>
                    </m:oMath>
                  </m:oMathPara>
                </a14:m>
                <a:endParaRPr lang="en-US" sz="2800" dirty="0">
                  <a:latin typeface="+mj-lt"/>
                </a:endParaRPr>
              </a:p>
              <a:p>
                <a:pPr>
                  <a:lnSpc>
                    <a:spcPct val="150000"/>
                  </a:lnSpc>
                </a:pPr>
                <a:r>
                  <a:rPr lang="en-US" sz="2800" dirty="0">
                    <a:latin typeface="+mj-lt"/>
                  </a:rPr>
                  <a:t>This means </a:t>
                </a:r>
                <a:r>
                  <a:rPr lang="en-US" sz="2800" b="1" dirty="0">
                    <a:latin typeface="+mj-lt"/>
                  </a:rPr>
                  <a:t>52.2% of the risk remains</a:t>
                </a:r>
                <a:r>
                  <a:rPr lang="en-US" sz="2800" dirty="0">
                    <a:latin typeface="+mj-lt"/>
                  </a:rPr>
                  <a:t> after applying all four processes.</a:t>
                </a:r>
              </a:p>
              <a:p>
                <a:pPr>
                  <a:lnSpc>
                    <a:spcPct val="150000"/>
                  </a:lnSpc>
                </a:pPr>
                <a:r>
                  <a:rPr lang="en-US" sz="2800" dirty="0">
                    <a:latin typeface="+mj-lt"/>
                  </a:rPr>
                  <a:t>To find the total </a:t>
                </a:r>
                <a:r>
                  <a:rPr lang="en-US" sz="2800" b="1" dirty="0">
                    <a:latin typeface="+mj-lt"/>
                  </a:rPr>
                  <a:t>risk reduction</a:t>
                </a:r>
                <a:r>
                  <a:rPr lang="en-US" sz="2800" dirty="0">
                    <a:latin typeface="+mj-lt"/>
                  </a:rPr>
                  <a:t>:</a:t>
                </a:r>
              </a:p>
              <a:p>
                <a:pPr>
                  <a:lnSpc>
                    <a:spcPct val="150000"/>
                  </a:lnSpc>
                </a:pPr>
                <a:r>
                  <a:rPr lang="en-US" sz="2800" dirty="0">
                    <a:latin typeface="+mj-lt"/>
                  </a:rPr>
                  <a:t>100%−52.2% = 47.8%</a:t>
                </a:r>
              </a:p>
              <a:p>
                <a:pPr>
                  <a:lnSpc>
                    <a:spcPct val="150000"/>
                  </a:lnSpc>
                </a:pPr>
                <a:r>
                  <a:rPr lang="en-US" sz="2800" b="1" dirty="0">
                    <a:latin typeface="+mj-lt"/>
                  </a:rPr>
                  <a:t>Final Answer:</a:t>
                </a:r>
                <a:r>
                  <a:rPr lang="en-US" sz="2800" dirty="0">
                    <a:latin typeface="+mj-lt"/>
                  </a:rPr>
                  <a:t> The overall risk reduction is </a:t>
                </a:r>
                <a:r>
                  <a:rPr lang="en-US" sz="2800" b="1" dirty="0">
                    <a:latin typeface="+mj-lt"/>
                  </a:rPr>
                  <a:t>47.8%</a:t>
                </a:r>
                <a:r>
                  <a:rPr lang="en-US" sz="2800" dirty="0">
                    <a:latin typeface="+mj-lt"/>
                  </a:rPr>
                  <a:t>.</a:t>
                </a:r>
              </a:p>
            </p:txBody>
          </p:sp>
        </mc:Choice>
        <mc:Fallback>
          <p:sp>
            <p:nvSpPr>
              <p:cNvPr id="14" name="TextBox 13">
                <a:extLst>
                  <a:ext uri="{FF2B5EF4-FFF2-40B4-BE49-F238E27FC236}">
                    <a16:creationId xmlns:a16="http://schemas.microsoft.com/office/drawing/2014/main" id="{C7E84736-5EC2-46C7-73AE-04EF774547D8}"/>
                  </a:ext>
                </a:extLst>
              </p:cNvPr>
              <p:cNvSpPr txBox="1">
                <a:spLocks noRot="1" noChangeAspect="1" noMove="1" noResize="1" noEditPoints="1" noAdjustHandles="1" noChangeArrowheads="1" noChangeShapeType="1" noTextEdit="1"/>
              </p:cNvSpPr>
              <p:nvPr/>
            </p:nvSpPr>
            <p:spPr>
              <a:xfrm>
                <a:off x="0" y="1332082"/>
                <a:ext cx="9144000" cy="5196166"/>
              </a:xfrm>
              <a:prstGeom prst="rect">
                <a:avLst/>
              </a:prstGeom>
              <a:blipFill>
                <a:blip r:embed="rId2"/>
                <a:stretch>
                  <a:fillRect l="-1333" r="-467" b="-2465"/>
                </a:stretch>
              </a:blipFill>
            </p:spPr>
            <p:txBody>
              <a:bodyPr/>
              <a:lstStyle/>
              <a:p>
                <a:r>
                  <a:rPr lang="en-AU">
                    <a:noFill/>
                  </a:rPr>
                  <a:t> </a:t>
                </a:r>
              </a:p>
            </p:txBody>
          </p:sp>
        </mc:Fallback>
      </mc:AlternateContent>
    </p:spTree>
    <p:extLst>
      <p:ext uri="{BB962C8B-B14F-4D97-AF65-F5344CB8AC3E}">
        <p14:creationId xmlns:p14="http://schemas.microsoft.com/office/powerpoint/2010/main" val="3463052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D80CB4-053E-E153-8BB5-555DEE92A327}"/>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AA7A263E-ED6E-9C44-69EE-3E95B0D44AF8}"/>
              </a:ext>
            </a:extLst>
          </p:cNvPr>
          <p:cNvSpPr txBox="1"/>
          <p:nvPr/>
        </p:nvSpPr>
        <p:spPr>
          <a:xfrm>
            <a:off x="0" y="439530"/>
            <a:ext cx="9144000" cy="1318181"/>
          </a:xfrm>
          <a:prstGeom prst="rect">
            <a:avLst/>
          </a:prstGeom>
          <a:noFill/>
        </p:spPr>
        <p:txBody>
          <a:bodyPr wrap="square">
            <a:spAutoFit/>
          </a:bodyPr>
          <a:lstStyle/>
          <a:p>
            <a:pPr>
              <a:lnSpc>
                <a:spcPct val="150000"/>
              </a:lnSpc>
            </a:pPr>
            <a:r>
              <a:rPr lang="en-US" sz="2800" b="1" dirty="0">
                <a:latin typeface="+mj-lt"/>
              </a:rPr>
              <a:t>Discussion Question:</a:t>
            </a:r>
          </a:p>
          <a:p>
            <a:pPr>
              <a:lnSpc>
                <a:spcPct val="150000"/>
              </a:lnSpc>
            </a:pPr>
            <a:r>
              <a:rPr lang="en-US" sz="2800" dirty="0">
                <a:latin typeface="+mj-lt"/>
              </a:rPr>
              <a:t>What do you think are the main goals of security?</a:t>
            </a:r>
            <a:endParaRPr lang="en-US" sz="2800" b="1" dirty="0">
              <a:latin typeface="+mj-lt"/>
            </a:endParaRPr>
          </a:p>
        </p:txBody>
      </p:sp>
      <p:sp>
        <p:nvSpPr>
          <p:cNvPr id="2" name="object 2">
            <a:extLst>
              <a:ext uri="{FF2B5EF4-FFF2-40B4-BE49-F238E27FC236}">
                <a16:creationId xmlns:a16="http://schemas.microsoft.com/office/drawing/2014/main" id="{8D45316E-D7AD-2F3A-6E5D-73A44B72D9AE}"/>
              </a:ext>
            </a:extLst>
          </p:cNvPr>
          <p:cNvSpPr txBox="1">
            <a:spLocks noGrp="1"/>
          </p:cNvSpPr>
          <p:nvPr>
            <p:ph type="title"/>
          </p:nvPr>
        </p:nvSpPr>
        <p:spPr>
          <a:xfrm>
            <a:off x="12290" y="-19570"/>
            <a:ext cx="7226710" cy="459100"/>
          </a:xfrm>
          <a:prstGeom prst="rect">
            <a:avLst/>
          </a:prstGeom>
        </p:spPr>
        <p:txBody>
          <a:bodyPr vert="horz" wrap="square" lIns="0" tIns="12700" rIns="0" bIns="0" rtlCol="0">
            <a:spAutoFit/>
          </a:bodyPr>
          <a:lstStyle/>
          <a:p>
            <a:pPr marL="12700">
              <a:lnSpc>
                <a:spcPct val="100000"/>
              </a:lnSpc>
              <a:spcBef>
                <a:spcPts val="100"/>
              </a:spcBef>
            </a:pPr>
            <a:r>
              <a:rPr lang="en-US" dirty="0"/>
              <a:t>Security Goals</a:t>
            </a:r>
            <a:endParaRPr spc="-10" dirty="0"/>
          </a:p>
        </p:txBody>
      </p:sp>
      <p:sp>
        <p:nvSpPr>
          <p:cNvPr id="3" name="Rectangle 1">
            <a:extLst>
              <a:ext uri="{FF2B5EF4-FFF2-40B4-BE49-F238E27FC236}">
                <a16:creationId xmlns:a16="http://schemas.microsoft.com/office/drawing/2014/main" id="{DB306EEA-DE5F-9E71-F614-043C1FC03CBD}"/>
              </a:ext>
            </a:extLst>
          </p:cNvPr>
          <p:cNvSpPr>
            <a:spLocks noChangeArrowheads="1"/>
          </p:cNvSpPr>
          <p:nvPr/>
        </p:nvSpPr>
        <p:spPr bwMode="auto">
          <a:xfrm>
            <a:off x="0" y="1752795"/>
            <a:ext cx="9131710" cy="5226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latin typeface="+mj-lt"/>
              </a:rPr>
              <a:t>Confidentiality</a:t>
            </a:r>
            <a:r>
              <a:rPr kumimoji="0" lang="en-US" altLang="en-US" sz="2500" b="0" i="0" u="none" strike="noStrike" cap="none" normalizeH="0" baseline="0" dirty="0">
                <a:ln>
                  <a:noFill/>
                </a:ln>
                <a:solidFill>
                  <a:schemeClr val="tx1"/>
                </a:solidFill>
                <a:effectLst/>
                <a:latin typeface="+mj-lt"/>
              </a:rPr>
              <a:t> – Keep information private and accessible only to the right people.</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latin typeface="+mj-lt"/>
              </a:rPr>
              <a:t>Integrity</a:t>
            </a:r>
            <a:r>
              <a:rPr kumimoji="0" lang="en-US" altLang="en-US" sz="2500" b="0" i="0" u="none" strike="noStrike" cap="none" normalizeH="0" baseline="0" dirty="0">
                <a:ln>
                  <a:noFill/>
                </a:ln>
                <a:solidFill>
                  <a:schemeClr val="tx1"/>
                </a:solidFill>
                <a:effectLst/>
                <a:latin typeface="+mj-lt"/>
              </a:rPr>
              <a:t> – Ensure data is accurate and not changed by unauthorized users.</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latin typeface="+mj-lt"/>
              </a:rPr>
              <a:t>Availability</a:t>
            </a:r>
            <a:r>
              <a:rPr kumimoji="0" lang="en-US" altLang="en-US" sz="2500" b="0" i="0" u="none" strike="noStrike" cap="none" normalizeH="0" baseline="0" dirty="0">
                <a:ln>
                  <a:noFill/>
                </a:ln>
                <a:solidFill>
                  <a:schemeClr val="tx1"/>
                </a:solidFill>
                <a:effectLst/>
                <a:latin typeface="+mj-lt"/>
              </a:rPr>
              <a:t> – Make sure systems and data are available when needed.</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latin typeface="+mj-lt"/>
              </a:rPr>
              <a:t>Authentication</a:t>
            </a:r>
            <a:r>
              <a:rPr kumimoji="0" lang="en-US" altLang="en-US" sz="2500" b="0" i="0" u="none" strike="noStrike" cap="none" normalizeH="0" baseline="0" dirty="0">
                <a:ln>
                  <a:noFill/>
                </a:ln>
                <a:solidFill>
                  <a:schemeClr val="tx1"/>
                </a:solidFill>
                <a:effectLst/>
                <a:latin typeface="+mj-lt"/>
              </a:rPr>
              <a:t> – Verify the identity of users and devices.</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latin typeface="+mj-lt"/>
              </a:rPr>
              <a:t>Non-repudiation</a:t>
            </a:r>
            <a:r>
              <a:rPr kumimoji="0" lang="en-US" altLang="en-US" sz="2500" b="0" i="0" u="none" strike="noStrike" cap="none" normalizeH="0" baseline="0" dirty="0">
                <a:ln>
                  <a:noFill/>
                </a:ln>
                <a:solidFill>
                  <a:schemeClr val="tx1"/>
                </a:solidFill>
                <a:effectLst/>
                <a:latin typeface="+mj-lt"/>
              </a:rPr>
              <a:t> – Ensure actions cannot be denied after they are performed. </a:t>
            </a:r>
          </a:p>
        </p:txBody>
      </p:sp>
    </p:spTree>
    <p:extLst>
      <p:ext uri="{BB962C8B-B14F-4D97-AF65-F5344CB8AC3E}">
        <p14:creationId xmlns:p14="http://schemas.microsoft.com/office/powerpoint/2010/main" val="149734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B906D0-538C-8F07-6E64-A22F4799EE53}"/>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8661E9EE-6E84-28C6-0DDF-E598729EDBEC}"/>
              </a:ext>
            </a:extLst>
          </p:cNvPr>
          <p:cNvSpPr txBox="1"/>
          <p:nvPr/>
        </p:nvSpPr>
        <p:spPr>
          <a:xfrm>
            <a:off x="0" y="439530"/>
            <a:ext cx="9144000" cy="1964512"/>
          </a:xfrm>
          <a:prstGeom prst="rect">
            <a:avLst/>
          </a:prstGeom>
          <a:noFill/>
        </p:spPr>
        <p:txBody>
          <a:bodyPr wrap="square">
            <a:spAutoFit/>
          </a:bodyPr>
          <a:lstStyle/>
          <a:p>
            <a:pPr>
              <a:lnSpc>
                <a:spcPct val="150000"/>
              </a:lnSpc>
            </a:pPr>
            <a:r>
              <a:rPr lang="en-US" sz="2800" b="1" dirty="0">
                <a:latin typeface="+mj-lt"/>
              </a:rPr>
              <a:t>Discussion Question:</a:t>
            </a:r>
          </a:p>
          <a:p>
            <a:pPr>
              <a:lnSpc>
                <a:spcPct val="150000"/>
              </a:lnSpc>
            </a:pPr>
            <a:r>
              <a:rPr lang="en-US" sz="2800" dirty="0">
                <a:latin typeface="+mj-lt"/>
              </a:rPr>
              <a:t>Why is it important to protect information (e.g., keeping it confidential and intact)?</a:t>
            </a:r>
            <a:endParaRPr lang="en-US" sz="2800" b="1" dirty="0">
              <a:latin typeface="+mj-lt"/>
            </a:endParaRPr>
          </a:p>
        </p:txBody>
      </p:sp>
      <p:sp>
        <p:nvSpPr>
          <p:cNvPr id="2" name="object 2">
            <a:extLst>
              <a:ext uri="{FF2B5EF4-FFF2-40B4-BE49-F238E27FC236}">
                <a16:creationId xmlns:a16="http://schemas.microsoft.com/office/drawing/2014/main" id="{639247F3-0DF3-C35A-D7A1-466D009566E3}"/>
              </a:ext>
            </a:extLst>
          </p:cNvPr>
          <p:cNvSpPr txBox="1">
            <a:spLocks noGrp="1"/>
          </p:cNvSpPr>
          <p:nvPr>
            <p:ph type="title"/>
          </p:nvPr>
        </p:nvSpPr>
        <p:spPr>
          <a:xfrm>
            <a:off x="12290" y="-19570"/>
            <a:ext cx="7226710" cy="459100"/>
          </a:xfrm>
          <a:prstGeom prst="rect">
            <a:avLst/>
          </a:prstGeom>
        </p:spPr>
        <p:txBody>
          <a:bodyPr vert="horz" wrap="square" lIns="0" tIns="12700" rIns="0" bIns="0" rtlCol="0">
            <a:spAutoFit/>
          </a:bodyPr>
          <a:lstStyle/>
          <a:p>
            <a:pPr marL="12700">
              <a:lnSpc>
                <a:spcPct val="100000"/>
              </a:lnSpc>
              <a:spcBef>
                <a:spcPts val="100"/>
              </a:spcBef>
            </a:pPr>
            <a:r>
              <a:rPr lang="en-US" dirty="0"/>
              <a:t>Security Goals</a:t>
            </a:r>
            <a:endParaRPr spc="-10" dirty="0"/>
          </a:p>
        </p:txBody>
      </p:sp>
      <p:sp>
        <p:nvSpPr>
          <p:cNvPr id="6" name="Rectangle 1">
            <a:extLst>
              <a:ext uri="{FF2B5EF4-FFF2-40B4-BE49-F238E27FC236}">
                <a16:creationId xmlns:a16="http://schemas.microsoft.com/office/drawing/2014/main" id="{92DA5438-2CCF-5148-01E2-C459D40185CD}"/>
              </a:ext>
            </a:extLst>
          </p:cNvPr>
          <p:cNvSpPr>
            <a:spLocks noChangeArrowheads="1"/>
          </p:cNvSpPr>
          <p:nvPr/>
        </p:nvSpPr>
        <p:spPr bwMode="auto">
          <a:xfrm>
            <a:off x="36871" y="2433594"/>
            <a:ext cx="9107129"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600" b="1" i="0" u="none" strike="noStrike" cap="none" normalizeH="0" baseline="0" dirty="0">
                <a:ln>
                  <a:noFill/>
                </a:ln>
                <a:solidFill>
                  <a:schemeClr val="tx1"/>
                </a:solidFill>
                <a:effectLst/>
                <a:latin typeface="+mj-lt"/>
              </a:rPr>
              <a:t>Privacy</a:t>
            </a:r>
            <a:r>
              <a:rPr kumimoji="0" lang="en-US" altLang="en-US" sz="2600" b="0" i="0" u="none" strike="noStrike" cap="none" normalizeH="0" baseline="0" dirty="0">
                <a:ln>
                  <a:noFill/>
                </a:ln>
                <a:solidFill>
                  <a:schemeClr val="tx1"/>
                </a:solidFill>
                <a:effectLst/>
                <a:latin typeface="+mj-lt"/>
              </a:rPr>
              <a:t> – Prevents unauthorized access to personal and sensitive data.</a:t>
            </a:r>
          </a:p>
          <a:p>
            <a:pPr marL="457200" marR="0" lvl="0" indent="-45720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600" b="1" i="0" u="none" strike="noStrike" cap="none" normalizeH="0" baseline="0" dirty="0">
                <a:ln>
                  <a:noFill/>
                </a:ln>
                <a:solidFill>
                  <a:schemeClr val="tx1"/>
                </a:solidFill>
                <a:effectLst/>
                <a:latin typeface="+mj-lt"/>
              </a:rPr>
              <a:t>Trust</a:t>
            </a:r>
            <a:r>
              <a:rPr kumimoji="0" lang="en-US" altLang="en-US" sz="2600" b="0" i="0" u="none" strike="noStrike" cap="none" normalizeH="0" baseline="0" dirty="0">
                <a:ln>
                  <a:noFill/>
                </a:ln>
                <a:solidFill>
                  <a:schemeClr val="tx1"/>
                </a:solidFill>
                <a:effectLst/>
                <a:latin typeface="+mj-lt"/>
              </a:rPr>
              <a:t> – Builds confidence in businesses, governments, and online services.</a:t>
            </a:r>
          </a:p>
          <a:p>
            <a:pPr marL="457200" marR="0" lvl="0" indent="-45720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600" b="1" i="0" u="none" strike="noStrike" cap="none" normalizeH="0" baseline="0" dirty="0">
                <a:ln>
                  <a:noFill/>
                </a:ln>
                <a:solidFill>
                  <a:schemeClr val="tx1"/>
                </a:solidFill>
                <a:effectLst/>
                <a:latin typeface="+mj-lt"/>
              </a:rPr>
              <a:t>Integrity</a:t>
            </a:r>
            <a:r>
              <a:rPr kumimoji="0" lang="en-US" altLang="en-US" sz="2600" b="0" i="0" u="none" strike="noStrike" cap="none" normalizeH="0" baseline="0" dirty="0">
                <a:ln>
                  <a:noFill/>
                </a:ln>
                <a:solidFill>
                  <a:schemeClr val="tx1"/>
                </a:solidFill>
                <a:effectLst/>
                <a:latin typeface="+mj-lt"/>
              </a:rPr>
              <a:t> – Ensures data is accurate and not changed by hackers.</a:t>
            </a:r>
          </a:p>
          <a:p>
            <a:pPr marL="457200" marR="0" lvl="0" indent="-45720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600" b="1" i="0" u="none" strike="noStrike" cap="none" normalizeH="0" baseline="0" dirty="0">
                <a:ln>
                  <a:noFill/>
                </a:ln>
                <a:solidFill>
                  <a:schemeClr val="tx1"/>
                </a:solidFill>
                <a:effectLst/>
                <a:latin typeface="+mj-lt"/>
              </a:rPr>
              <a:t>Security</a:t>
            </a:r>
            <a:r>
              <a:rPr kumimoji="0" lang="en-US" altLang="en-US" sz="2600" b="0" i="0" u="none" strike="noStrike" cap="none" normalizeH="0" baseline="0" dirty="0">
                <a:ln>
                  <a:noFill/>
                </a:ln>
                <a:solidFill>
                  <a:schemeClr val="tx1"/>
                </a:solidFill>
                <a:effectLst/>
                <a:latin typeface="+mj-lt"/>
              </a:rPr>
              <a:t> – Protects against fraud, identity theft, and cyberattacks.</a:t>
            </a:r>
          </a:p>
          <a:p>
            <a:pPr marL="457200" marR="0" lvl="0" indent="-45720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600" b="1" i="0" u="none" strike="noStrike" cap="none" normalizeH="0" baseline="0" dirty="0">
                <a:ln>
                  <a:noFill/>
                </a:ln>
                <a:solidFill>
                  <a:schemeClr val="tx1"/>
                </a:solidFill>
                <a:effectLst/>
                <a:latin typeface="+mj-lt"/>
              </a:rPr>
              <a:t>Compliance</a:t>
            </a:r>
            <a:r>
              <a:rPr kumimoji="0" lang="en-US" altLang="en-US" sz="2600" b="0" i="0" u="none" strike="noStrike" cap="none" normalizeH="0" baseline="0" dirty="0">
                <a:ln>
                  <a:noFill/>
                </a:ln>
                <a:solidFill>
                  <a:schemeClr val="tx1"/>
                </a:solidFill>
                <a:effectLst/>
                <a:latin typeface="+mj-lt"/>
              </a:rPr>
              <a:t> – Meets legal and industry regulations to avoid penalties </a:t>
            </a:r>
          </a:p>
        </p:txBody>
      </p:sp>
    </p:spTree>
    <p:extLst>
      <p:ext uri="{BB962C8B-B14F-4D97-AF65-F5344CB8AC3E}">
        <p14:creationId xmlns:p14="http://schemas.microsoft.com/office/powerpoint/2010/main" val="3182480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C4410-70CF-CE31-26DC-3D223888142B}"/>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728F7CE2-D7D9-6039-5093-112744F3A2FE}"/>
              </a:ext>
            </a:extLst>
          </p:cNvPr>
          <p:cNvSpPr txBox="1"/>
          <p:nvPr/>
        </p:nvSpPr>
        <p:spPr>
          <a:xfrm>
            <a:off x="0" y="439530"/>
            <a:ext cx="9144000" cy="2610843"/>
          </a:xfrm>
          <a:prstGeom prst="rect">
            <a:avLst/>
          </a:prstGeom>
          <a:noFill/>
        </p:spPr>
        <p:txBody>
          <a:bodyPr wrap="square">
            <a:spAutoFit/>
          </a:bodyPr>
          <a:lstStyle/>
          <a:p>
            <a:pPr>
              <a:lnSpc>
                <a:spcPct val="150000"/>
              </a:lnSpc>
            </a:pPr>
            <a:r>
              <a:rPr lang="en-US" sz="2800" b="1" dirty="0">
                <a:latin typeface="+mj-lt"/>
              </a:rPr>
              <a:t>Hands-on Activity:</a:t>
            </a:r>
            <a:endParaRPr lang="en-US" sz="2800" dirty="0">
              <a:latin typeface="+mj-lt"/>
            </a:endParaRPr>
          </a:p>
          <a:p>
            <a:pPr marL="457200" indent="-457200">
              <a:lnSpc>
                <a:spcPct val="150000"/>
              </a:lnSpc>
              <a:buFont typeface="Arial" panose="020B0604020202020204" pitchFamily="34" charset="0"/>
              <a:buChar char="•"/>
            </a:pPr>
            <a:r>
              <a:rPr lang="en-US" sz="2800" b="1" dirty="0">
                <a:latin typeface="+mj-lt"/>
              </a:rPr>
              <a:t>Demonstration:</a:t>
            </a:r>
            <a:r>
              <a:rPr lang="en-US" sz="2800" dirty="0">
                <a:latin typeface="+mj-lt"/>
              </a:rPr>
              <a:t> Use a physical lock and key to show how access is controlled. Then, relate this to online security (like passwords protecting accounts).</a:t>
            </a:r>
          </a:p>
        </p:txBody>
      </p:sp>
      <p:sp>
        <p:nvSpPr>
          <p:cNvPr id="2" name="object 2">
            <a:extLst>
              <a:ext uri="{FF2B5EF4-FFF2-40B4-BE49-F238E27FC236}">
                <a16:creationId xmlns:a16="http://schemas.microsoft.com/office/drawing/2014/main" id="{3AA16F61-914D-49D2-F8F3-A9F81DBA160F}"/>
              </a:ext>
            </a:extLst>
          </p:cNvPr>
          <p:cNvSpPr txBox="1">
            <a:spLocks noGrp="1"/>
          </p:cNvSpPr>
          <p:nvPr>
            <p:ph type="title"/>
          </p:nvPr>
        </p:nvSpPr>
        <p:spPr>
          <a:xfrm>
            <a:off x="12290" y="-19570"/>
            <a:ext cx="7226710" cy="459100"/>
          </a:xfrm>
          <a:prstGeom prst="rect">
            <a:avLst/>
          </a:prstGeom>
        </p:spPr>
        <p:txBody>
          <a:bodyPr vert="horz" wrap="square" lIns="0" tIns="12700" rIns="0" bIns="0" rtlCol="0">
            <a:spAutoFit/>
          </a:bodyPr>
          <a:lstStyle/>
          <a:p>
            <a:pPr marL="12700">
              <a:lnSpc>
                <a:spcPct val="100000"/>
              </a:lnSpc>
              <a:spcBef>
                <a:spcPts val="100"/>
              </a:spcBef>
            </a:pPr>
            <a:r>
              <a:rPr lang="en-US" dirty="0"/>
              <a:t>Security Goals</a:t>
            </a:r>
            <a:endParaRPr spc="-10" dirty="0"/>
          </a:p>
        </p:txBody>
      </p:sp>
      <p:sp>
        <p:nvSpPr>
          <p:cNvPr id="3" name="Rectangle 1">
            <a:extLst>
              <a:ext uri="{FF2B5EF4-FFF2-40B4-BE49-F238E27FC236}">
                <a16:creationId xmlns:a16="http://schemas.microsoft.com/office/drawing/2014/main" id="{0CF350E2-0C0D-FD1F-D494-4B30F2B30F0D}"/>
              </a:ext>
            </a:extLst>
          </p:cNvPr>
          <p:cNvSpPr>
            <a:spLocks noChangeArrowheads="1"/>
          </p:cNvSpPr>
          <p:nvPr/>
        </p:nvSpPr>
        <p:spPr bwMode="auto">
          <a:xfrm>
            <a:off x="0" y="2954496"/>
            <a:ext cx="9131710" cy="390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Demonstration:</a:t>
            </a:r>
            <a:r>
              <a:rPr kumimoji="0" lang="en-US" altLang="en-US" sz="2800" b="0" i="0" u="none" strike="noStrike" cap="none" normalizeH="0" baseline="0" dirty="0">
                <a:ln>
                  <a:noFill/>
                </a:ln>
                <a:solidFill>
                  <a:schemeClr val="tx1"/>
                </a:solidFill>
                <a:effectLst/>
                <a:latin typeface="+mj-lt"/>
              </a:rPr>
              <a:t> Show how a physical lock and key work to control access. Only the right key can unlock it.</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Discussion:</a:t>
            </a:r>
            <a:r>
              <a:rPr kumimoji="0" lang="en-US" altLang="en-US" sz="2800" b="0" i="0" u="none" strike="noStrike" cap="none" normalizeH="0" baseline="0" dirty="0">
                <a:ln>
                  <a:noFill/>
                </a:ln>
                <a:solidFill>
                  <a:schemeClr val="tx1"/>
                </a:solidFill>
                <a:effectLst/>
                <a:latin typeface="+mj-lt"/>
              </a:rPr>
              <a:t> Relate this to online security.</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A </a:t>
            </a:r>
            <a:r>
              <a:rPr kumimoji="0" lang="en-US" altLang="en-US" sz="2800" b="1" i="0" u="none" strike="noStrike" cap="none" normalizeH="0" baseline="0" dirty="0">
                <a:ln>
                  <a:noFill/>
                </a:ln>
                <a:solidFill>
                  <a:schemeClr val="tx1"/>
                </a:solidFill>
                <a:effectLst/>
                <a:latin typeface="+mj-lt"/>
              </a:rPr>
              <a:t>key</a:t>
            </a:r>
            <a:r>
              <a:rPr kumimoji="0" lang="en-US" altLang="en-US" sz="2800" b="0" i="0" u="none" strike="noStrike" cap="none" normalizeH="0" baseline="0" dirty="0">
                <a:ln>
                  <a:noFill/>
                </a:ln>
                <a:solidFill>
                  <a:schemeClr val="tx1"/>
                </a:solidFill>
                <a:effectLst/>
                <a:latin typeface="+mj-lt"/>
              </a:rPr>
              <a:t> is like a </a:t>
            </a:r>
            <a:r>
              <a:rPr kumimoji="0" lang="en-US" altLang="en-US" sz="2800" b="1" i="0" u="none" strike="noStrike" cap="none" normalizeH="0" baseline="0" dirty="0">
                <a:ln>
                  <a:noFill/>
                </a:ln>
                <a:solidFill>
                  <a:schemeClr val="tx1"/>
                </a:solidFill>
                <a:effectLst/>
                <a:latin typeface="+mj-lt"/>
              </a:rPr>
              <a:t>password</a:t>
            </a:r>
            <a:r>
              <a:rPr kumimoji="0" lang="en-US" altLang="en-US" sz="2800" b="0" i="0" u="none" strike="noStrike" cap="none" normalizeH="0" baseline="0" dirty="0">
                <a:ln>
                  <a:noFill/>
                </a:ln>
                <a:solidFill>
                  <a:schemeClr val="tx1"/>
                </a:solidFill>
                <a:effectLst/>
                <a:latin typeface="+mj-lt"/>
              </a:rPr>
              <a:t> – it grants access.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A </a:t>
            </a:r>
            <a:r>
              <a:rPr kumimoji="0" lang="en-US" altLang="en-US" sz="2800" b="1" i="0" u="none" strike="noStrike" cap="none" normalizeH="0" baseline="0" dirty="0">
                <a:ln>
                  <a:noFill/>
                </a:ln>
                <a:solidFill>
                  <a:schemeClr val="tx1"/>
                </a:solidFill>
                <a:effectLst/>
                <a:latin typeface="+mj-lt"/>
              </a:rPr>
              <a:t>lock</a:t>
            </a:r>
            <a:r>
              <a:rPr kumimoji="0" lang="en-US" altLang="en-US" sz="2800" b="0" i="0" u="none" strike="noStrike" cap="none" normalizeH="0" baseline="0" dirty="0">
                <a:ln>
                  <a:noFill/>
                </a:ln>
                <a:solidFill>
                  <a:schemeClr val="tx1"/>
                </a:solidFill>
                <a:effectLst/>
                <a:latin typeface="+mj-lt"/>
              </a:rPr>
              <a:t> is like an </a:t>
            </a:r>
            <a:r>
              <a:rPr kumimoji="0" lang="en-US" altLang="en-US" sz="2800" b="1" i="0" u="none" strike="noStrike" cap="none" normalizeH="0" baseline="0" dirty="0">
                <a:ln>
                  <a:noFill/>
                </a:ln>
                <a:solidFill>
                  <a:schemeClr val="tx1"/>
                </a:solidFill>
                <a:effectLst/>
                <a:latin typeface="+mj-lt"/>
              </a:rPr>
              <a:t>account or system</a:t>
            </a:r>
            <a:r>
              <a:rPr kumimoji="0" lang="en-US" altLang="en-US" sz="2800" b="0" i="0" u="none" strike="noStrike" cap="none" normalizeH="0" baseline="0" dirty="0">
                <a:ln>
                  <a:noFill/>
                </a:ln>
                <a:solidFill>
                  <a:schemeClr val="tx1"/>
                </a:solidFill>
                <a:effectLst/>
                <a:latin typeface="+mj-lt"/>
              </a:rPr>
              <a:t> – it protects valuable information.</a:t>
            </a:r>
          </a:p>
        </p:txBody>
      </p:sp>
    </p:spTree>
    <p:extLst>
      <p:ext uri="{BB962C8B-B14F-4D97-AF65-F5344CB8AC3E}">
        <p14:creationId xmlns:p14="http://schemas.microsoft.com/office/powerpoint/2010/main" val="3366365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73341A-8576-1DDF-D850-F8F369840373}"/>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756AFB85-1296-80B9-9B26-B59BF95BF319}"/>
              </a:ext>
            </a:extLst>
          </p:cNvPr>
          <p:cNvSpPr txBox="1"/>
          <p:nvPr/>
        </p:nvSpPr>
        <p:spPr>
          <a:xfrm>
            <a:off x="0" y="439530"/>
            <a:ext cx="9144000" cy="2610843"/>
          </a:xfrm>
          <a:prstGeom prst="rect">
            <a:avLst/>
          </a:prstGeom>
          <a:noFill/>
        </p:spPr>
        <p:txBody>
          <a:bodyPr wrap="square">
            <a:spAutoFit/>
          </a:bodyPr>
          <a:lstStyle/>
          <a:p>
            <a:pPr>
              <a:lnSpc>
                <a:spcPct val="150000"/>
              </a:lnSpc>
            </a:pPr>
            <a:r>
              <a:rPr lang="en-US" sz="2800" b="1" dirty="0">
                <a:latin typeface="+mj-lt"/>
              </a:rPr>
              <a:t>Hands-on Activity:</a:t>
            </a:r>
            <a:endParaRPr lang="en-US" sz="2800" dirty="0">
              <a:latin typeface="+mj-lt"/>
            </a:endParaRPr>
          </a:p>
          <a:p>
            <a:pPr marL="457200" indent="-457200">
              <a:lnSpc>
                <a:spcPct val="150000"/>
              </a:lnSpc>
              <a:buFont typeface="Arial" panose="020B0604020202020204" pitchFamily="34" charset="0"/>
              <a:buChar char="•"/>
            </a:pPr>
            <a:r>
              <a:rPr lang="en-US" sz="2800" b="1" dirty="0">
                <a:latin typeface="+mj-lt"/>
              </a:rPr>
              <a:t>Demonstration:</a:t>
            </a:r>
            <a:r>
              <a:rPr lang="en-US" sz="2800" dirty="0">
                <a:latin typeface="+mj-lt"/>
              </a:rPr>
              <a:t> Use a physical lock and key to show how access is controlled. Then, relate this to online security (like passwords protecting accounts).</a:t>
            </a:r>
          </a:p>
        </p:txBody>
      </p:sp>
      <p:sp>
        <p:nvSpPr>
          <p:cNvPr id="2" name="object 2">
            <a:extLst>
              <a:ext uri="{FF2B5EF4-FFF2-40B4-BE49-F238E27FC236}">
                <a16:creationId xmlns:a16="http://schemas.microsoft.com/office/drawing/2014/main" id="{AF890E18-6EAA-F555-C989-432B3908CF98}"/>
              </a:ext>
            </a:extLst>
          </p:cNvPr>
          <p:cNvSpPr txBox="1">
            <a:spLocks noGrp="1"/>
          </p:cNvSpPr>
          <p:nvPr>
            <p:ph type="title"/>
          </p:nvPr>
        </p:nvSpPr>
        <p:spPr>
          <a:xfrm>
            <a:off x="12290" y="-19570"/>
            <a:ext cx="7226710" cy="459100"/>
          </a:xfrm>
          <a:prstGeom prst="rect">
            <a:avLst/>
          </a:prstGeom>
        </p:spPr>
        <p:txBody>
          <a:bodyPr vert="horz" wrap="square" lIns="0" tIns="12700" rIns="0" bIns="0" rtlCol="0">
            <a:spAutoFit/>
          </a:bodyPr>
          <a:lstStyle/>
          <a:p>
            <a:pPr marL="12700">
              <a:lnSpc>
                <a:spcPct val="100000"/>
              </a:lnSpc>
              <a:spcBef>
                <a:spcPts val="100"/>
              </a:spcBef>
            </a:pPr>
            <a:r>
              <a:rPr lang="en-US" dirty="0"/>
              <a:t>Security Goals</a:t>
            </a:r>
            <a:endParaRPr spc="-10" dirty="0"/>
          </a:p>
        </p:txBody>
      </p:sp>
      <p:sp>
        <p:nvSpPr>
          <p:cNvPr id="3" name="Rectangle 1">
            <a:extLst>
              <a:ext uri="{FF2B5EF4-FFF2-40B4-BE49-F238E27FC236}">
                <a16:creationId xmlns:a16="http://schemas.microsoft.com/office/drawing/2014/main" id="{B3AB6432-E6B4-5FA2-2D89-711C52956898}"/>
              </a:ext>
            </a:extLst>
          </p:cNvPr>
          <p:cNvSpPr>
            <a:spLocks noChangeArrowheads="1"/>
          </p:cNvSpPr>
          <p:nvPr/>
        </p:nvSpPr>
        <p:spPr bwMode="auto">
          <a:xfrm>
            <a:off x="-3717" y="3397405"/>
            <a:ext cx="9131710" cy="2597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2800" dirty="0">
                <a:solidFill>
                  <a:schemeClr val="tx1"/>
                </a:solidFill>
              </a:rPr>
              <a:t>If someone has the wrong key (or password), they can’t get in.</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2800" b="1" dirty="0">
                <a:solidFill>
                  <a:schemeClr val="tx1"/>
                </a:solidFill>
              </a:rPr>
              <a:t>Takeaway:</a:t>
            </a:r>
            <a:r>
              <a:rPr lang="en-US" altLang="en-US" sz="2800" dirty="0">
                <a:solidFill>
                  <a:schemeClr val="tx1"/>
                </a:solidFill>
              </a:rPr>
              <a:t> Just like a strong lock keeps things safe, strong passwords protect online accounts. </a:t>
            </a:r>
          </a:p>
        </p:txBody>
      </p:sp>
    </p:spTree>
    <p:extLst>
      <p:ext uri="{BB962C8B-B14F-4D97-AF65-F5344CB8AC3E}">
        <p14:creationId xmlns:p14="http://schemas.microsoft.com/office/powerpoint/2010/main" val="1522566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76790A-3A2A-D7F4-2CFA-BF2F786131A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CD4F984-0FCD-4CD2-7B87-621579A002B6}"/>
              </a:ext>
            </a:extLst>
          </p:cNvPr>
          <p:cNvSpPr txBox="1">
            <a:spLocks noGrp="1"/>
          </p:cNvSpPr>
          <p:nvPr>
            <p:ph type="title"/>
          </p:nvPr>
        </p:nvSpPr>
        <p:spPr>
          <a:xfrm>
            <a:off x="12289" y="-19570"/>
            <a:ext cx="9115703" cy="905376"/>
          </a:xfrm>
          <a:prstGeom prst="rect">
            <a:avLst/>
          </a:prstGeom>
          <a:solidFill>
            <a:schemeClr val="bg1"/>
          </a:solidFill>
        </p:spPr>
        <p:txBody>
          <a:bodyPr vert="horz" wrap="square" lIns="0" tIns="12700" rIns="0" bIns="0" rtlCol="0">
            <a:spAutoFit/>
          </a:bodyPr>
          <a:lstStyle/>
          <a:p>
            <a:pPr marL="12700">
              <a:lnSpc>
                <a:spcPct val="100000"/>
              </a:lnSpc>
              <a:spcBef>
                <a:spcPts val="100"/>
              </a:spcBef>
            </a:pPr>
            <a:r>
              <a:rPr lang="en-US" dirty="0"/>
              <a:t>Problem-Solving: Measuring Security Effectiveness: Understanding Risk Reduction </a:t>
            </a:r>
            <a:endParaRPr spc="-10" dirty="0"/>
          </a:p>
        </p:txBody>
      </p:sp>
      <p:sp>
        <p:nvSpPr>
          <p:cNvPr id="3" name="Rectangle 1">
            <a:extLst>
              <a:ext uri="{FF2B5EF4-FFF2-40B4-BE49-F238E27FC236}">
                <a16:creationId xmlns:a16="http://schemas.microsoft.com/office/drawing/2014/main" id="{0C322A66-2456-5545-EDF4-4164207F6111}"/>
              </a:ext>
            </a:extLst>
          </p:cNvPr>
          <p:cNvSpPr>
            <a:spLocks noChangeArrowheads="1"/>
          </p:cNvSpPr>
          <p:nvPr/>
        </p:nvSpPr>
        <p:spPr bwMode="auto">
          <a:xfrm>
            <a:off x="-3718" y="907929"/>
            <a:ext cx="9131710" cy="2597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lang="en-US" sz="2800" dirty="0">
                <a:latin typeface="+mj-lt"/>
              </a:rPr>
              <a:t>Example: A company installs security cameras and alarm systems to reduce theft. However, despite these measures, theft still happens 5% of the time. What is the effectiveness of their security system?</a:t>
            </a:r>
            <a:endParaRPr lang="en-US" altLang="en-US" sz="2800" dirty="0">
              <a:solidFill>
                <a:schemeClr val="tx1"/>
              </a:solidFill>
              <a:latin typeface="+mj-lt"/>
            </a:endParaRPr>
          </a:p>
        </p:txBody>
      </p:sp>
      <p:sp>
        <p:nvSpPr>
          <p:cNvPr id="5" name="TextBox 4">
            <a:extLst>
              <a:ext uri="{FF2B5EF4-FFF2-40B4-BE49-F238E27FC236}">
                <a16:creationId xmlns:a16="http://schemas.microsoft.com/office/drawing/2014/main" id="{AFFC320C-CFFA-0226-02AE-273DCB835B2D}"/>
              </a:ext>
            </a:extLst>
          </p:cNvPr>
          <p:cNvSpPr txBox="1"/>
          <p:nvPr/>
        </p:nvSpPr>
        <p:spPr>
          <a:xfrm>
            <a:off x="12289" y="3733800"/>
            <a:ext cx="9131711" cy="1964512"/>
          </a:xfrm>
          <a:prstGeom prst="rect">
            <a:avLst/>
          </a:prstGeom>
          <a:noFill/>
        </p:spPr>
        <p:txBody>
          <a:bodyPr wrap="square">
            <a:spAutoFit/>
          </a:bodyPr>
          <a:lstStyle/>
          <a:p>
            <a:pPr>
              <a:lnSpc>
                <a:spcPct val="150000"/>
              </a:lnSpc>
            </a:pPr>
            <a:r>
              <a:rPr lang="en-US" sz="2800" b="1" dirty="0">
                <a:latin typeface="+mj-lt"/>
              </a:rPr>
              <a:t>Solution:</a:t>
            </a:r>
            <a:endParaRPr lang="en-US" sz="2800" dirty="0">
              <a:latin typeface="+mj-lt"/>
            </a:endParaRPr>
          </a:p>
          <a:p>
            <a:pPr marL="457200" lvl="1" indent="-457200">
              <a:lnSpc>
                <a:spcPct val="150000"/>
              </a:lnSpc>
              <a:buFont typeface="Arial" panose="020B0604020202020204" pitchFamily="34" charset="0"/>
              <a:buChar char="•"/>
            </a:pPr>
            <a:r>
              <a:rPr lang="en-US" sz="2800" dirty="0">
                <a:latin typeface="+mj-lt"/>
              </a:rPr>
              <a:t>The security system prevents theft </a:t>
            </a:r>
            <a:r>
              <a:rPr lang="en-US" sz="2800" b="1" dirty="0">
                <a:latin typeface="+mj-lt"/>
              </a:rPr>
              <a:t>95%</a:t>
            </a:r>
            <a:r>
              <a:rPr lang="en-US" sz="2800" dirty="0">
                <a:latin typeface="+mj-lt"/>
              </a:rPr>
              <a:t> of the time.</a:t>
            </a:r>
          </a:p>
          <a:p>
            <a:pPr marL="457200" indent="-457200">
              <a:lnSpc>
                <a:spcPct val="150000"/>
              </a:lnSpc>
              <a:buFont typeface="Arial" panose="020B0604020202020204" pitchFamily="34" charset="0"/>
              <a:buChar char="•"/>
            </a:pPr>
            <a:r>
              <a:rPr lang="en-US" sz="2800" dirty="0">
                <a:latin typeface="+mj-lt"/>
              </a:rPr>
              <a:t>Effectiveness = </a:t>
            </a:r>
            <a:r>
              <a:rPr lang="en-US" sz="2800" b="1" dirty="0">
                <a:latin typeface="+mj-lt"/>
              </a:rPr>
              <a:t>95%</a:t>
            </a:r>
            <a:r>
              <a:rPr lang="en-US" sz="2800" dirty="0">
                <a:latin typeface="+mj-lt"/>
              </a:rPr>
              <a:t> (since theft occurs 5% of the time).</a:t>
            </a:r>
          </a:p>
        </p:txBody>
      </p:sp>
    </p:spTree>
    <p:extLst>
      <p:ext uri="{BB962C8B-B14F-4D97-AF65-F5344CB8AC3E}">
        <p14:creationId xmlns:p14="http://schemas.microsoft.com/office/powerpoint/2010/main" val="4255936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AC75B5-BA45-F187-3C46-00EEA0B2254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F0EBF82-7468-4AB6-4A79-58276D0B6F1C}"/>
              </a:ext>
            </a:extLst>
          </p:cNvPr>
          <p:cNvSpPr txBox="1">
            <a:spLocks noGrp="1"/>
          </p:cNvSpPr>
          <p:nvPr>
            <p:ph type="title"/>
          </p:nvPr>
        </p:nvSpPr>
        <p:spPr>
          <a:xfrm>
            <a:off x="12289" y="-19570"/>
            <a:ext cx="9115703" cy="905376"/>
          </a:xfrm>
          <a:prstGeom prst="rect">
            <a:avLst/>
          </a:prstGeom>
          <a:solidFill>
            <a:schemeClr val="bg1"/>
          </a:solidFill>
        </p:spPr>
        <p:txBody>
          <a:bodyPr vert="horz" wrap="square" lIns="0" tIns="12700" rIns="0" bIns="0" rtlCol="0">
            <a:spAutoFit/>
          </a:bodyPr>
          <a:lstStyle/>
          <a:p>
            <a:pPr marL="12700">
              <a:lnSpc>
                <a:spcPct val="100000"/>
              </a:lnSpc>
              <a:spcBef>
                <a:spcPts val="100"/>
              </a:spcBef>
            </a:pPr>
            <a:r>
              <a:rPr lang="en-US" dirty="0"/>
              <a:t>Problem-Solving: Measuring Security Effectiveness: Understanding Risk Reduction </a:t>
            </a:r>
            <a:endParaRPr spc="-10" dirty="0"/>
          </a:p>
        </p:txBody>
      </p:sp>
      <p:sp>
        <p:nvSpPr>
          <p:cNvPr id="3" name="Rectangle 1">
            <a:extLst>
              <a:ext uri="{FF2B5EF4-FFF2-40B4-BE49-F238E27FC236}">
                <a16:creationId xmlns:a16="http://schemas.microsoft.com/office/drawing/2014/main" id="{AD9CD4E2-3887-740D-03E5-40A982E10E6E}"/>
              </a:ext>
            </a:extLst>
          </p:cNvPr>
          <p:cNvSpPr>
            <a:spLocks noChangeArrowheads="1"/>
          </p:cNvSpPr>
          <p:nvPr/>
        </p:nvSpPr>
        <p:spPr bwMode="auto">
          <a:xfrm>
            <a:off x="-3718" y="907929"/>
            <a:ext cx="9131710" cy="2597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lang="en-US" sz="2800" dirty="0">
                <a:latin typeface="+mj-lt"/>
              </a:rPr>
              <a:t>Example: A company installs security cameras and alarm systems to reduce theft. However, despite these measures, theft still happens 5% of the time. What is the effectiveness of their security system?</a:t>
            </a:r>
            <a:endParaRPr lang="en-US" altLang="en-US" sz="2800" dirty="0">
              <a:solidFill>
                <a:schemeClr val="tx1"/>
              </a:solidFill>
              <a:latin typeface="+mj-lt"/>
            </a:endParaRPr>
          </a:p>
        </p:txBody>
      </p:sp>
      <p:sp>
        <p:nvSpPr>
          <p:cNvPr id="5" name="TextBox 4">
            <a:extLst>
              <a:ext uri="{FF2B5EF4-FFF2-40B4-BE49-F238E27FC236}">
                <a16:creationId xmlns:a16="http://schemas.microsoft.com/office/drawing/2014/main" id="{B94C9C67-04A8-BB70-3162-25C4E9E34AB3}"/>
              </a:ext>
            </a:extLst>
          </p:cNvPr>
          <p:cNvSpPr txBox="1"/>
          <p:nvPr/>
        </p:nvSpPr>
        <p:spPr>
          <a:xfrm>
            <a:off x="12289" y="3733800"/>
            <a:ext cx="9131711" cy="1315425"/>
          </a:xfrm>
          <a:prstGeom prst="rect">
            <a:avLst/>
          </a:prstGeom>
          <a:noFill/>
        </p:spPr>
        <p:txBody>
          <a:bodyPr wrap="square">
            <a:spAutoFit/>
          </a:bodyPr>
          <a:lstStyle/>
          <a:p>
            <a:pPr>
              <a:lnSpc>
                <a:spcPct val="150000"/>
              </a:lnSpc>
            </a:pPr>
            <a:r>
              <a:rPr lang="en-US" sz="2800" b="1" dirty="0">
                <a:latin typeface="+mj-lt"/>
              </a:rPr>
              <a:t>Takeaway:</a:t>
            </a:r>
            <a:r>
              <a:rPr lang="en-US" sz="2800" dirty="0">
                <a:latin typeface="+mj-lt"/>
              </a:rPr>
              <a:t> No system is </a:t>
            </a:r>
            <a:r>
              <a:rPr lang="en-US" sz="2800" b="1" dirty="0">
                <a:latin typeface="+mj-lt"/>
              </a:rPr>
              <a:t>100% secure</a:t>
            </a:r>
            <a:r>
              <a:rPr lang="en-US" sz="2800" dirty="0">
                <a:latin typeface="+mj-lt"/>
              </a:rPr>
              <a:t>, but improving security measures can </a:t>
            </a:r>
            <a:r>
              <a:rPr lang="en-US" sz="2800" b="1" dirty="0">
                <a:latin typeface="+mj-lt"/>
              </a:rPr>
              <a:t>reduce risks</a:t>
            </a:r>
            <a:r>
              <a:rPr lang="en-US" sz="2800" dirty="0">
                <a:latin typeface="+mj-lt"/>
              </a:rPr>
              <a:t> significantly.</a:t>
            </a:r>
          </a:p>
        </p:txBody>
      </p:sp>
    </p:spTree>
    <p:extLst>
      <p:ext uri="{BB962C8B-B14F-4D97-AF65-F5344CB8AC3E}">
        <p14:creationId xmlns:p14="http://schemas.microsoft.com/office/powerpoint/2010/main" val="1041545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0CF0D2-928A-EB19-A30E-A7513717744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E81BC45-E3BC-0C1A-7B37-168C44FD0B23}"/>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Cyberspace, Cybercrime, and Cybersecurity</a:t>
            </a:r>
            <a:endParaRPr spc="-10" dirty="0"/>
          </a:p>
        </p:txBody>
      </p:sp>
      <p:sp>
        <p:nvSpPr>
          <p:cNvPr id="3" name="Rectangle 1">
            <a:extLst>
              <a:ext uri="{FF2B5EF4-FFF2-40B4-BE49-F238E27FC236}">
                <a16:creationId xmlns:a16="http://schemas.microsoft.com/office/drawing/2014/main" id="{639D36EB-841F-C27C-CBED-594773B67642}"/>
              </a:ext>
            </a:extLst>
          </p:cNvPr>
          <p:cNvSpPr>
            <a:spLocks noChangeArrowheads="1"/>
          </p:cNvSpPr>
          <p:nvPr/>
        </p:nvSpPr>
        <p:spPr bwMode="auto">
          <a:xfrm>
            <a:off x="12290" y="771239"/>
            <a:ext cx="9131710" cy="131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lang="en-US" sz="2800" b="1" dirty="0">
                <a:latin typeface="+mj-lt"/>
              </a:rPr>
              <a:t>Discussion Question: </a:t>
            </a:r>
            <a:r>
              <a:rPr lang="en-US" sz="2800" dirty="0">
                <a:latin typeface="+mj-lt"/>
              </a:rPr>
              <a:t>How would you describe cyberspace in your own words?</a:t>
            </a:r>
            <a:endParaRPr lang="en-US" altLang="en-US" sz="2800" b="1" dirty="0">
              <a:solidFill>
                <a:schemeClr val="tx1"/>
              </a:solidFill>
              <a:latin typeface="+mj-lt"/>
            </a:endParaRPr>
          </a:p>
        </p:txBody>
      </p:sp>
      <p:sp>
        <p:nvSpPr>
          <p:cNvPr id="5" name="TextBox 4">
            <a:extLst>
              <a:ext uri="{FF2B5EF4-FFF2-40B4-BE49-F238E27FC236}">
                <a16:creationId xmlns:a16="http://schemas.microsoft.com/office/drawing/2014/main" id="{0608F060-EFDF-05C2-45DD-BC4410EB848C}"/>
              </a:ext>
            </a:extLst>
          </p:cNvPr>
          <p:cNvSpPr txBox="1"/>
          <p:nvPr/>
        </p:nvSpPr>
        <p:spPr>
          <a:xfrm>
            <a:off x="-3719" y="2286000"/>
            <a:ext cx="9131711" cy="1961755"/>
          </a:xfrm>
          <a:prstGeom prst="rect">
            <a:avLst/>
          </a:prstGeom>
          <a:noFill/>
        </p:spPr>
        <p:txBody>
          <a:bodyPr wrap="square">
            <a:spAutoFit/>
          </a:bodyPr>
          <a:lstStyle/>
          <a:p>
            <a:pPr>
              <a:lnSpc>
                <a:spcPct val="150000"/>
              </a:lnSpc>
            </a:pPr>
            <a:r>
              <a:rPr lang="en-US" sz="2800" dirty="0">
                <a:latin typeface="+mj-lt"/>
              </a:rPr>
              <a:t>Cyberspace is the digital world where people connect, share information, and interact using the internet, computers, and networks.</a:t>
            </a:r>
          </a:p>
        </p:txBody>
      </p:sp>
    </p:spTree>
    <p:extLst>
      <p:ext uri="{BB962C8B-B14F-4D97-AF65-F5344CB8AC3E}">
        <p14:creationId xmlns:p14="http://schemas.microsoft.com/office/powerpoint/2010/main" val="2308119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2</a:t>
            </a:fld>
            <a:r>
              <a:rPr spc="235" dirty="0"/>
              <a:t> </a:t>
            </a:r>
            <a:r>
              <a:rPr dirty="0"/>
              <a:t>|</a:t>
            </a:r>
            <a:r>
              <a:rPr spc="400" dirty="0"/>
              <a:t> </a:t>
            </a:r>
            <a:r>
              <a:rPr dirty="0"/>
              <a:t>Faculty</a:t>
            </a:r>
            <a:r>
              <a:rPr spc="-15" dirty="0"/>
              <a:t> </a:t>
            </a:r>
            <a:r>
              <a:rPr dirty="0"/>
              <a:t>of</a:t>
            </a:r>
            <a:r>
              <a:rPr spc="-20" dirty="0"/>
              <a:t> </a:t>
            </a:r>
            <a:r>
              <a:rPr dirty="0"/>
              <a:t>Business</a:t>
            </a:r>
            <a:r>
              <a:rPr spc="-20" dirty="0"/>
              <a:t> </a:t>
            </a:r>
            <a:r>
              <a:rPr dirty="0"/>
              <a:t>and</a:t>
            </a:r>
            <a:r>
              <a:rPr spc="-20" dirty="0"/>
              <a:t> </a:t>
            </a:r>
            <a:r>
              <a:rPr dirty="0"/>
              <a:t>Law</a:t>
            </a:r>
            <a:r>
              <a:rPr spc="-15" dirty="0"/>
              <a:t> </a:t>
            </a:r>
            <a:r>
              <a:rPr dirty="0"/>
              <a:t>|</a:t>
            </a:r>
            <a:r>
              <a:rPr spc="-15" dirty="0"/>
              <a:t> </a:t>
            </a:r>
            <a:r>
              <a:rPr dirty="0"/>
              <a:t>Peter</a:t>
            </a:r>
            <a:r>
              <a:rPr spc="-10" dirty="0"/>
              <a:t> </a:t>
            </a:r>
            <a:r>
              <a:rPr dirty="0"/>
              <a:t>Faber</a:t>
            </a:r>
            <a:r>
              <a:rPr spc="-15" dirty="0"/>
              <a:t> </a:t>
            </a:r>
            <a:r>
              <a:rPr dirty="0"/>
              <a:t>Business</a:t>
            </a:r>
            <a:r>
              <a:rPr spc="-15" dirty="0"/>
              <a:t> </a:t>
            </a:r>
            <a:r>
              <a:rPr spc="-10" dirty="0"/>
              <a:t>School</a:t>
            </a:r>
          </a:p>
        </p:txBody>
      </p:sp>
      <p:sp>
        <p:nvSpPr>
          <p:cNvPr id="3" name="object 3"/>
          <p:cNvSpPr txBox="1"/>
          <p:nvPr/>
        </p:nvSpPr>
        <p:spPr>
          <a:xfrm>
            <a:off x="76200" y="872274"/>
            <a:ext cx="8991600" cy="5113451"/>
          </a:xfrm>
          <a:prstGeom prst="rect">
            <a:avLst/>
          </a:prstGeom>
        </p:spPr>
        <p:txBody>
          <a:bodyPr vert="horz" wrap="square" lIns="0" tIns="9525" rIns="0" bIns="0" rtlCol="0">
            <a:spAutoFit/>
          </a:bodyPr>
          <a:lstStyle/>
          <a:p>
            <a:pPr marL="12700" marR="206375">
              <a:lnSpc>
                <a:spcPct val="150000"/>
              </a:lnSpc>
              <a:spcBef>
                <a:spcPts val="75"/>
              </a:spcBef>
              <a:tabLst>
                <a:tab pos="926465" algn="l"/>
              </a:tabLst>
            </a:pPr>
            <a:r>
              <a:rPr lang="en-US" sz="2800" b="1" dirty="0">
                <a:latin typeface="+mj-lt"/>
              </a:rPr>
              <a:t>Welcome to Cybersecurity Essentials!</a:t>
            </a:r>
            <a:br>
              <a:rPr lang="en-US" sz="2800" dirty="0">
                <a:latin typeface="+mj-lt"/>
              </a:rPr>
            </a:br>
            <a:r>
              <a:rPr lang="en-US" sz="2800" dirty="0">
                <a:latin typeface="+mj-lt"/>
              </a:rPr>
              <a:t>In this unit, we will learn the basic ideas and skills you need to protect networks, systems, and data from cyber threats. We’ll explore what security means, the goals we aim for (like confidentiality, integrity, and availability), and the many challenges of our interconnected world—from cybercrime and identity theft to how we can protect ourselves with countermeasures.</a:t>
            </a:r>
            <a:endParaRPr sz="2800" dirty="0">
              <a:latin typeface="+mj-lt"/>
              <a:cs typeface="Arial"/>
            </a:endParaRPr>
          </a:p>
        </p:txBody>
      </p:sp>
      <p:sp>
        <p:nvSpPr>
          <p:cNvPr id="7" name="object 2">
            <a:extLst>
              <a:ext uri="{FF2B5EF4-FFF2-40B4-BE49-F238E27FC236}">
                <a16:creationId xmlns:a16="http://schemas.microsoft.com/office/drawing/2014/main" id="{60E26B86-E150-0701-5B13-8A69EC30D7D8}"/>
              </a:ext>
            </a:extLst>
          </p:cNvPr>
          <p:cNvSpPr txBox="1">
            <a:spLocks noGrp="1"/>
          </p:cNvSpPr>
          <p:nvPr>
            <p:ph type="title"/>
          </p:nvPr>
        </p:nvSpPr>
        <p:spPr>
          <a:xfrm>
            <a:off x="12290" y="-19570"/>
            <a:ext cx="6553200" cy="467359"/>
          </a:xfrm>
          <a:prstGeom prst="rect">
            <a:avLst/>
          </a:prstGeom>
        </p:spPr>
        <p:txBody>
          <a:bodyPr vert="horz" wrap="square" lIns="0" tIns="12700" rIns="0" bIns="0" rtlCol="0">
            <a:spAutoFit/>
          </a:bodyPr>
          <a:lstStyle/>
          <a:p>
            <a:pPr marL="12700">
              <a:lnSpc>
                <a:spcPct val="100000"/>
              </a:lnSpc>
              <a:spcBef>
                <a:spcPts val="100"/>
              </a:spcBef>
            </a:pPr>
            <a:r>
              <a:rPr lang="en-US" dirty="0"/>
              <a:t>Unit Overview</a:t>
            </a:r>
            <a:endParaRPr spc="-1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D354F-5B15-A61D-BFB3-EC23005E02C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8FC489A-CD86-0D05-2C5F-918DFBE55997}"/>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Cyberspace, Cybercrime, and Cybersecurity</a:t>
            </a:r>
            <a:endParaRPr spc="-10" dirty="0"/>
          </a:p>
        </p:txBody>
      </p:sp>
      <p:sp>
        <p:nvSpPr>
          <p:cNvPr id="3" name="Rectangle 1">
            <a:extLst>
              <a:ext uri="{FF2B5EF4-FFF2-40B4-BE49-F238E27FC236}">
                <a16:creationId xmlns:a16="http://schemas.microsoft.com/office/drawing/2014/main" id="{68761C98-26A7-1F7A-3ADF-744536E6B515}"/>
              </a:ext>
            </a:extLst>
          </p:cNvPr>
          <p:cNvSpPr>
            <a:spLocks noChangeArrowheads="1"/>
          </p:cNvSpPr>
          <p:nvPr/>
        </p:nvSpPr>
        <p:spPr bwMode="auto">
          <a:xfrm>
            <a:off x="12290" y="771239"/>
            <a:ext cx="9131710" cy="131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lang="en-US" sz="2800" b="1" dirty="0">
                <a:latin typeface="+mj-lt"/>
              </a:rPr>
              <a:t>Discussion Question: </a:t>
            </a:r>
            <a:r>
              <a:rPr lang="en-US" sz="2800" dirty="0">
                <a:latin typeface="+mj-lt"/>
              </a:rPr>
              <a:t>What are some examples of cybercrime you have heard about in the news?</a:t>
            </a:r>
            <a:endParaRPr lang="en-US" altLang="en-US" sz="2800" b="1" dirty="0">
              <a:solidFill>
                <a:schemeClr val="tx1"/>
              </a:solidFill>
              <a:latin typeface="+mj-lt"/>
            </a:endParaRPr>
          </a:p>
        </p:txBody>
      </p:sp>
      <p:sp>
        <p:nvSpPr>
          <p:cNvPr id="5" name="TextBox 4">
            <a:extLst>
              <a:ext uri="{FF2B5EF4-FFF2-40B4-BE49-F238E27FC236}">
                <a16:creationId xmlns:a16="http://schemas.microsoft.com/office/drawing/2014/main" id="{05466BA5-0124-F24F-2951-3A5532B46E38}"/>
              </a:ext>
            </a:extLst>
          </p:cNvPr>
          <p:cNvSpPr txBox="1"/>
          <p:nvPr/>
        </p:nvSpPr>
        <p:spPr>
          <a:xfrm>
            <a:off x="-3719" y="2286000"/>
            <a:ext cx="9131711" cy="4549835"/>
          </a:xfrm>
          <a:prstGeom prst="rect">
            <a:avLst/>
          </a:prstGeom>
          <a:noFill/>
        </p:spPr>
        <p:txBody>
          <a:bodyPr wrap="square">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Hacking</a:t>
            </a:r>
            <a:r>
              <a:rPr kumimoji="0" lang="en-US" altLang="en-US" sz="2800" b="0" i="0" u="none" strike="noStrike" cap="none" normalizeH="0" baseline="0" dirty="0">
                <a:ln>
                  <a:noFill/>
                </a:ln>
                <a:solidFill>
                  <a:schemeClr val="tx1"/>
                </a:solidFill>
                <a:effectLst/>
                <a:latin typeface="+mj-lt"/>
              </a:rPr>
              <a:t> – Unauthorized access to systems.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Phishing</a:t>
            </a:r>
            <a:r>
              <a:rPr kumimoji="0" lang="en-US" altLang="en-US" sz="2800" b="0" i="0" u="none" strike="noStrike" cap="none" normalizeH="0" baseline="0" dirty="0">
                <a:ln>
                  <a:noFill/>
                </a:ln>
                <a:solidFill>
                  <a:schemeClr val="tx1"/>
                </a:solidFill>
                <a:effectLst/>
                <a:latin typeface="+mj-lt"/>
              </a:rPr>
              <a:t> – Fake emails tricking people into giving passwords.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Ransomware</a:t>
            </a:r>
            <a:r>
              <a:rPr kumimoji="0" lang="en-US" altLang="en-US" sz="2800" b="0" i="0" u="none" strike="noStrike" cap="none" normalizeH="0" baseline="0" dirty="0">
                <a:ln>
                  <a:noFill/>
                </a:ln>
                <a:solidFill>
                  <a:schemeClr val="tx1"/>
                </a:solidFill>
                <a:effectLst/>
                <a:latin typeface="+mj-lt"/>
              </a:rPr>
              <a:t> – Hackers locking data and demanding money.</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Identity theft</a:t>
            </a:r>
            <a:r>
              <a:rPr kumimoji="0" lang="en-US" altLang="en-US" sz="2800" b="0" i="0" u="none" strike="noStrike" cap="none" normalizeH="0" baseline="0" dirty="0">
                <a:ln>
                  <a:noFill/>
                </a:ln>
                <a:solidFill>
                  <a:schemeClr val="tx1"/>
                </a:solidFill>
                <a:effectLst/>
                <a:latin typeface="+mj-lt"/>
              </a:rPr>
              <a:t> – Stealing personal information to commit fraud. </a:t>
            </a:r>
          </a:p>
        </p:txBody>
      </p:sp>
    </p:spTree>
    <p:extLst>
      <p:ext uri="{BB962C8B-B14F-4D97-AF65-F5344CB8AC3E}">
        <p14:creationId xmlns:p14="http://schemas.microsoft.com/office/powerpoint/2010/main" val="3355465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68C77B-C7A4-6C0F-4541-D4D35FA37D6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5BCE3D6-1A30-7AB7-7047-9DA834B06DC8}"/>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Cyberspace, Cybercrime, and Cybersecurity</a:t>
            </a:r>
            <a:endParaRPr spc="-10" dirty="0"/>
          </a:p>
        </p:txBody>
      </p:sp>
      <p:sp>
        <p:nvSpPr>
          <p:cNvPr id="3" name="Rectangle 1">
            <a:extLst>
              <a:ext uri="{FF2B5EF4-FFF2-40B4-BE49-F238E27FC236}">
                <a16:creationId xmlns:a16="http://schemas.microsoft.com/office/drawing/2014/main" id="{E0F20564-A42C-4304-D177-35B597E388AB}"/>
              </a:ext>
            </a:extLst>
          </p:cNvPr>
          <p:cNvSpPr>
            <a:spLocks noChangeArrowheads="1"/>
          </p:cNvSpPr>
          <p:nvPr/>
        </p:nvSpPr>
        <p:spPr bwMode="auto">
          <a:xfrm>
            <a:off x="12290" y="771239"/>
            <a:ext cx="9131710" cy="131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lang="en-US" sz="2800" b="1" dirty="0">
                <a:latin typeface="+mj-lt"/>
              </a:rPr>
              <a:t>Discussion Question: </a:t>
            </a:r>
            <a:r>
              <a:rPr lang="en-US" sz="2800" dirty="0">
                <a:latin typeface="+mj-lt"/>
              </a:rPr>
              <a:t>How does cybersecurity differ from cybercrime?</a:t>
            </a:r>
            <a:endParaRPr lang="en-US" altLang="en-US" sz="2800" b="1" dirty="0">
              <a:solidFill>
                <a:schemeClr val="tx1"/>
              </a:solidFill>
              <a:latin typeface="+mj-lt"/>
            </a:endParaRPr>
          </a:p>
        </p:txBody>
      </p:sp>
      <p:sp>
        <p:nvSpPr>
          <p:cNvPr id="5" name="TextBox 4">
            <a:extLst>
              <a:ext uri="{FF2B5EF4-FFF2-40B4-BE49-F238E27FC236}">
                <a16:creationId xmlns:a16="http://schemas.microsoft.com/office/drawing/2014/main" id="{76966185-8EDA-A8BA-A70E-80075B1431FA}"/>
              </a:ext>
            </a:extLst>
          </p:cNvPr>
          <p:cNvSpPr txBox="1"/>
          <p:nvPr/>
        </p:nvSpPr>
        <p:spPr>
          <a:xfrm>
            <a:off x="-3719" y="2286000"/>
            <a:ext cx="9131711" cy="2610843"/>
          </a:xfrm>
          <a:prstGeom prst="rect">
            <a:avLst/>
          </a:prstGeom>
          <a:noFill/>
        </p:spPr>
        <p:txBody>
          <a:bodyPr wrap="square">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Cybersecurity</a:t>
            </a:r>
            <a:r>
              <a:rPr kumimoji="0" lang="en-US" altLang="en-US" sz="2800" b="0" i="0" u="none" strike="noStrike" cap="none" normalizeH="0" baseline="0" dirty="0">
                <a:ln>
                  <a:noFill/>
                </a:ln>
                <a:solidFill>
                  <a:schemeClr val="tx1"/>
                </a:solidFill>
                <a:effectLst/>
                <a:latin typeface="+mj-lt"/>
              </a:rPr>
              <a:t> is about protecting data, systems, and networks from attacks.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Cybercrime</a:t>
            </a:r>
            <a:r>
              <a:rPr kumimoji="0" lang="en-US" altLang="en-US" sz="2800" b="0" i="0" u="none" strike="noStrike" cap="none" normalizeH="0" baseline="0" dirty="0">
                <a:ln>
                  <a:noFill/>
                </a:ln>
                <a:solidFill>
                  <a:schemeClr val="tx1"/>
                </a:solidFill>
                <a:effectLst/>
                <a:latin typeface="+mj-lt"/>
              </a:rPr>
              <a:t> is illegal activities like hacking, fraud, and spreading viruses. Cybersecurity </a:t>
            </a:r>
            <a:r>
              <a:rPr kumimoji="0" lang="en-US" altLang="en-US" sz="2800" b="1" i="0" u="none" strike="noStrike" cap="none" normalizeH="0" baseline="0" dirty="0">
                <a:ln>
                  <a:noFill/>
                </a:ln>
                <a:solidFill>
                  <a:schemeClr val="tx1"/>
                </a:solidFill>
                <a:effectLst/>
                <a:latin typeface="+mj-lt"/>
              </a:rPr>
              <a:t>prevents</a:t>
            </a:r>
            <a:r>
              <a:rPr kumimoji="0" lang="en-US" altLang="en-US" sz="2800" b="0" i="0" u="none" strike="noStrike" cap="none" normalizeH="0" baseline="0" dirty="0">
                <a:ln>
                  <a:noFill/>
                </a:ln>
                <a:solidFill>
                  <a:schemeClr val="tx1"/>
                </a:solidFill>
                <a:effectLst/>
                <a:latin typeface="+mj-lt"/>
              </a:rPr>
              <a:t> cybercrime. </a:t>
            </a:r>
          </a:p>
        </p:txBody>
      </p:sp>
    </p:spTree>
    <p:extLst>
      <p:ext uri="{BB962C8B-B14F-4D97-AF65-F5344CB8AC3E}">
        <p14:creationId xmlns:p14="http://schemas.microsoft.com/office/powerpoint/2010/main" val="3506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DC88A6-9863-1DFE-531E-C3AAB137A8A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049A01B-F6A2-6A84-7CB3-AE21B60A3B31}"/>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Cyberspace, Cybercrime, and Cybersecurity</a:t>
            </a:r>
            <a:endParaRPr spc="-10" dirty="0"/>
          </a:p>
        </p:txBody>
      </p:sp>
      <p:sp>
        <p:nvSpPr>
          <p:cNvPr id="3" name="Rectangle 1">
            <a:extLst>
              <a:ext uri="{FF2B5EF4-FFF2-40B4-BE49-F238E27FC236}">
                <a16:creationId xmlns:a16="http://schemas.microsoft.com/office/drawing/2014/main" id="{E6FAAE76-05CB-519C-7B17-A25C212ECC66}"/>
              </a:ext>
            </a:extLst>
          </p:cNvPr>
          <p:cNvSpPr>
            <a:spLocks noChangeArrowheads="1"/>
          </p:cNvSpPr>
          <p:nvPr/>
        </p:nvSpPr>
        <p:spPr bwMode="auto">
          <a:xfrm>
            <a:off x="12290" y="646050"/>
            <a:ext cx="9131710" cy="2610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Hands-on Activity:</a:t>
            </a:r>
            <a:endParaRPr lang="en-US" sz="2800" dirty="0">
              <a:latin typeface="+mj-lt"/>
            </a:endParaRPr>
          </a:p>
          <a:p>
            <a:pPr marL="457200" indent="-457200">
              <a:lnSpc>
                <a:spcPct val="150000"/>
              </a:lnSpc>
              <a:buFont typeface="Arial" panose="020B0604020202020204" pitchFamily="34" charset="0"/>
              <a:buChar char="•"/>
            </a:pPr>
            <a:r>
              <a:rPr lang="en-US" sz="2800" b="1" dirty="0">
                <a:latin typeface="+mj-lt"/>
              </a:rPr>
              <a:t>News Analysis:</a:t>
            </a:r>
            <a:r>
              <a:rPr lang="en-US" sz="2800" dirty="0">
                <a:latin typeface="+mj-lt"/>
              </a:rPr>
              <a:t> Have students find a recent news article about a cybercrime. In groups, discuss what went wrong and how it might have been prevented.</a:t>
            </a:r>
          </a:p>
        </p:txBody>
      </p:sp>
      <p:sp>
        <p:nvSpPr>
          <p:cNvPr id="5" name="TextBox 4">
            <a:extLst>
              <a:ext uri="{FF2B5EF4-FFF2-40B4-BE49-F238E27FC236}">
                <a16:creationId xmlns:a16="http://schemas.microsoft.com/office/drawing/2014/main" id="{B44A67E8-7D2F-827B-CD62-FE69A8E7AB56}"/>
              </a:ext>
            </a:extLst>
          </p:cNvPr>
          <p:cNvSpPr txBox="1"/>
          <p:nvPr/>
        </p:nvSpPr>
        <p:spPr>
          <a:xfrm>
            <a:off x="-3719" y="3256893"/>
            <a:ext cx="9131711" cy="3554819"/>
          </a:xfrm>
          <a:prstGeom prst="rect">
            <a:avLst/>
          </a:prstGeom>
          <a:noFill/>
        </p:spPr>
        <p:txBody>
          <a:bodyPr wrap="square">
            <a:spAutoFit/>
          </a:bodyPr>
          <a:lstStyle/>
          <a:p>
            <a:pPr marL="457200" indent="-457200">
              <a:buFont typeface="+mj-lt"/>
              <a:buAutoNum type="arabicPeriod"/>
            </a:pPr>
            <a:r>
              <a:rPr lang="en-US" sz="2500" b="1" dirty="0">
                <a:latin typeface="+mj-lt"/>
              </a:rPr>
              <a:t>Find a News Article</a:t>
            </a:r>
            <a:r>
              <a:rPr lang="en-US" sz="2500" dirty="0">
                <a:latin typeface="+mj-lt"/>
              </a:rPr>
              <a:t> – Students search for a recent cybercrime case.</a:t>
            </a:r>
          </a:p>
          <a:p>
            <a:pPr marL="457200" indent="-457200">
              <a:buFont typeface="+mj-lt"/>
              <a:buAutoNum type="arabicPeriod"/>
            </a:pPr>
            <a:r>
              <a:rPr lang="en-US" sz="2500" b="1" dirty="0">
                <a:latin typeface="+mj-lt"/>
              </a:rPr>
              <a:t>Group Discussion:</a:t>
            </a:r>
            <a:endParaRPr lang="en-US" sz="2500" dirty="0">
              <a:latin typeface="+mj-lt"/>
            </a:endParaRPr>
          </a:p>
          <a:p>
            <a:pPr marL="633413" lvl="2" indent="-279400">
              <a:buFont typeface="Arial" panose="020B0604020202020204" pitchFamily="34" charset="0"/>
              <a:buChar char="•"/>
            </a:pPr>
            <a:r>
              <a:rPr lang="en-US" sz="2500" b="1" dirty="0">
                <a:latin typeface="+mj-lt"/>
              </a:rPr>
              <a:t>What went wrong?</a:t>
            </a:r>
            <a:r>
              <a:rPr lang="en-US" sz="2500" dirty="0">
                <a:latin typeface="+mj-lt"/>
              </a:rPr>
              <a:t> (How was the attack carried out?)</a:t>
            </a:r>
          </a:p>
          <a:p>
            <a:pPr marL="633413" lvl="1" indent="-279400">
              <a:buFont typeface="Arial" panose="020B0604020202020204" pitchFamily="34" charset="0"/>
              <a:buChar char="•"/>
            </a:pPr>
            <a:r>
              <a:rPr lang="en-US" sz="2500" b="1" dirty="0">
                <a:latin typeface="+mj-lt"/>
              </a:rPr>
              <a:t>What were the consequences?</a:t>
            </a:r>
            <a:r>
              <a:rPr lang="en-US" sz="2500" dirty="0">
                <a:latin typeface="+mj-lt"/>
              </a:rPr>
              <a:t> (Who was affected?)</a:t>
            </a:r>
          </a:p>
          <a:p>
            <a:pPr marL="633413" lvl="1" indent="-279400">
              <a:buFont typeface="Arial" panose="020B0604020202020204" pitchFamily="34" charset="0"/>
              <a:buChar char="•"/>
            </a:pPr>
            <a:r>
              <a:rPr lang="en-US" sz="2500" b="1" dirty="0">
                <a:latin typeface="+mj-lt"/>
              </a:rPr>
              <a:t>How could it have been prevented?</a:t>
            </a:r>
            <a:r>
              <a:rPr lang="en-US" sz="2500" dirty="0">
                <a:latin typeface="+mj-lt"/>
              </a:rPr>
              <a:t> (Stronger passwords, security updates, awareness, etc.)</a:t>
            </a:r>
          </a:p>
          <a:p>
            <a:pPr marL="457200" indent="-457200">
              <a:buFont typeface="+mj-lt"/>
              <a:buAutoNum type="arabicPeriod"/>
            </a:pPr>
            <a:r>
              <a:rPr lang="en-US" sz="2500" b="1" dirty="0">
                <a:latin typeface="+mj-lt"/>
              </a:rPr>
              <a:t>Class Sharing</a:t>
            </a:r>
            <a:r>
              <a:rPr lang="en-US" sz="2500" dirty="0">
                <a:latin typeface="+mj-lt"/>
              </a:rPr>
              <a:t> – Groups present key takeaways.</a:t>
            </a:r>
          </a:p>
          <a:p>
            <a:r>
              <a:rPr lang="en-US" sz="2500" b="1" dirty="0">
                <a:latin typeface="+mj-lt"/>
              </a:rPr>
              <a:t>Goal:</a:t>
            </a:r>
            <a:r>
              <a:rPr lang="en-US" sz="2500" dirty="0">
                <a:latin typeface="+mj-lt"/>
              </a:rPr>
              <a:t> Learn real-world cyber threats and how to prevent them.</a:t>
            </a:r>
          </a:p>
        </p:txBody>
      </p:sp>
    </p:spTree>
    <p:extLst>
      <p:ext uri="{BB962C8B-B14F-4D97-AF65-F5344CB8AC3E}">
        <p14:creationId xmlns:p14="http://schemas.microsoft.com/office/powerpoint/2010/main" val="373290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D7B55-2A8B-A4C9-DE60-FF17755C0BB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CC15765-1DC9-AC73-F22E-15A24C0B87F3}"/>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Cyberspace, Cybercrime, and Cybersecurity</a:t>
            </a:r>
            <a:endParaRPr spc="-10" dirty="0"/>
          </a:p>
        </p:txBody>
      </p:sp>
      <p:sp>
        <p:nvSpPr>
          <p:cNvPr id="3" name="Rectangle 1">
            <a:extLst>
              <a:ext uri="{FF2B5EF4-FFF2-40B4-BE49-F238E27FC236}">
                <a16:creationId xmlns:a16="http://schemas.microsoft.com/office/drawing/2014/main" id="{93A44C6F-A672-9C6C-FA4B-266A1897EE3F}"/>
              </a:ext>
            </a:extLst>
          </p:cNvPr>
          <p:cNvSpPr>
            <a:spLocks noChangeArrowheads="1"/>
          </p:cNvSpPr>
          <p:nvPr/>
        </p:nvSpPr>
        <p:spPr bwMode="auto">
          <a:xfrm>
            <a:off x="-47964" y="446904"/>
            <a:ext cx="9131710"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solidFill>
                  <a:schemeClr val="tx1"/>
                </a:solidFill>
                <a:latin typeface="+mj-lt"/>
              </a:rPr>
              <a:t>Problem-Solving Question: Understanding Incident Rates: Measuring Cybersecurity Risks</a:t>
            </a:r>
          </a:p>
          <a:p>
            <a:pPr>
              <a:lnSpc>
                <a:spcPct val="150000"/>
              </a:lnSpc>
            </a:pPr>
            <a:r>
              <a:rPr lang="en-US" sz="2800" b="1" dirty="0">
                <a:solidFill>
                  <a:schemeClr val="tx1"/>
                </a:solidFill>
                <a:latin typeface="+mj-lt"/>
              </a:rPr>
              <a:t>Example:</a:t>
            </a:r>
            <a:r>
              <a:rPr lang="en-US" sz="2800" dirty="0">
                <a:solidFill>
                  <a:schemeClr val="tx1"/>
                </a:solidFill>
                <a:latin typeface="+mj-lt"/>
              </a:rPr>
              <a:t> A company has </a:t>
            </a:r>
            <a:r>
              <a:rPr lang="en-US" sz="2800" b="1" dirty="0">
                <a:solidFill>
                  <a:schemeClr val="tx1"/>
                </a:solidFill>
                <a:latin typeface="+mj-lt"/>
              </a:rPr>
              <a:t>1,000 connected devices</a:t>
            </a:r>
            <a:r>
              <a:rPr lang="en-US" sz="2800" dirty="0">
                <a:solidFill>
                  <a:schemeClr val="tx1"/>
                </a:solidFill>
                <a:latin typeface="+mj-lt"/>
              </a:rPr>
              <a:t>. In one month, </a:t>
            </a:r>
            <a:r>
              <a:rPr lang="en-US" sz="2800" b="1" dirty="0">
                <a:solidFill>
                  <a:schemeClr val="tx1"/>
                </a:solidFill>
                <a:latin typeface="+mj-lt"/>
              </a:rPr>
              <a:t>10 devices</a:t>
            </a:r>
            <a:r>
              <a:rPr lang="en-US" sz="2800" dirty="0">
                <a:solidFill>
                  <a:schemeClr val="tx1"/>
                </a:solidFill>
                <a:latin typeface="+mj-lt"/>
              </a:rPr>
              <a:t> experience a cyber incident. What percentage of devices were affected?</a:t>
            </a:r>
          </a:p>
        </p:txBody>
      </p:sp>
      <p:sp>
        <p:nvSpPr>
          <p:cNvPr id="5" name="TextBox 4">
            <a:extLst>
              <a:ext uri="{FF2B5EF4-FFF2-40B4-BE49-F238E27FC236}">
                <a16:creationId xmlns:a16="http://schemas.microsoft.com/office/drawing/2014/main" id="{2AA09168-898D-E57E-9F34-D63CF6512D5B}"/>
              </a:ext>
            </a:extLst>
          </p:cNvPr>
          <p:cNvSpPr txBox="1"/>
          <p:nvPr/>
        </p:nvSpPr>
        <p:spPr>
          <a:xfrm>
            <a:off x="-3719" y="4247157"/>
            <a:ext cx="9131711" cy="2610843"/>
          </a:xfrm>
          <a:prstGeom prst="rect">
            <a:avLst/>
          </a:prstGeom>
          <a:noFill/>
        </p:spPr>
        <p:txBody>
          <a:bodyPr wrap="square">
            <a:spAutoFit/>
          </a:bodyPr>
          <a:lstStyle/>
          <a:p>
            <a:pPr>
              <a:lnSpc>
                <a:spcPct val="150000"/>
              </a:lnSpc>
            </a:pPr>
            <a:r>
              <a:rPr lang="en-US" sz="2800" b="1" dirty="0">
                <a:latin typeface="+mj-lt"/>
              </a:rPr>
              <a:t>Solution:</a:t>
            </a:r>
            <a:endParaRPr lang="en-US" sz="2800" dirty="0">
              <a:latin typeface="+mj-lt"/>
            </a:endParaRPr>
          </a:p>
          <a:p>
            <a:pPr marL="457200" indent="-457200">
              <a:lnSpc>
                <a:spcPct val="150000"/>
              </a:lnSpc>
              <a:buFont typeface="Arial" panose="020B0604020202020204" pitchFamily="34" charset="0"/>
              <a:buChar char="•"/>
            </a:pPr>
            <a:r>
              <a:rPr lang="en-US" sz="2800" dirty="0">
                <a:latin typeface="+mj-lt"/>
              </a:rPr>
              <a:t>Affected devices = </a:t>
            </a:r>
            <a:r>
              <a:rPr lang="en-US" sz="2800" b="1" dirty="0">
                <a:latin typeface="+mj-lt"/>
              </a:rPr>
              <a:t>10</a:t>
            </a:r>
            <a:endParaRPr lang="en-US" sz="2800" dirty="0">
              <a:latin typeface="+mj-lt"/>
            </a:endParaRPr>
          </a:p>
          <a:p>
            <a:pPr marL="457200" indent="-457200">
              <a:lnSpc>
                <a:spcPct val="150000"/>
              </a:lnSpc>
              <a:buFont typeface="Arial" panose="020B0604020202020204" pitchFamily="34" charset="0"/>
              <a:buChar char="•"/>
            </a:pPr>
            <a:r>
              <a:rPr lang="en-US" sz="2800" dirty="0">
                <a:latin typeface="+mj-lt"/>
              </a:rPr>
              <a:t>Total devices = </a:t>
            </a:r>
            <a:r>
              <a:rPr lang="en-US" sz="2800" b="1" dirty="0">
                <a:latin typeface="+mj-lt"/>
              </a:rPr>
              <a:t>1,000</a:t>
            </a:r>
            <a:endParaRPr lang="en-US" sz="2800" dirty="0">
              <a:latin typeface="+mj-lt"/>
            </a:endParaRPr>
          </a:p>
          <a:p>
            <a:pPr marL="457200" indent="-457200">
              <a:lnSpc>
                <a:spcPct val="150000"/>
              </a:lnSpc>
              <a:buFont typeface="Arial" panose="020B0604020202020204" pitchFamily="34" charset="0"/>
              <a:buChar char="•"/>
            </a:pPr>
            <a:r>
              <a:rPr lang="en-US" sz="2800" b="1" dirty="0">
                <a:latin typeface="+mj-lt"/>
              </a:rPr>
              <a:t>Incident rate (%) = (10 / 1000) × 100 = 1%</a:t>
            </a:r>
            <a:endParaRPr lang="en-US" sz="2800" dirty="0">
              <a:latin typeface="+mj-lt"/>
            </a:endParaRPr>
          </a:p>
        </p:txBody>
      </p:sp>
      <p:sp>
        <p:nvSpPr>
          <p:cNvPr id="6" name="TextBox 5">
            <a:extLst>
              <a:ext uri="{FF2B5EF4-FFF2-40B4-BE49-F238E27FC236}">
                <a16:creationId xmlns:a16="http://schemas.microsoft.com/office/drawing/2014/main" id="{5BEEF33D-9571-159E-0C65-DF9BF19B7FD0}"/>
              </a:ext>
            </a:extLst>
          </p:cNvPr>
          <p:cNvSpPr txBox="1"/>
          <p:nvPr/>
        </p:nvSpPr>
        <p:spPr>
          <a:xfrm>
            <a:off x="3959942" y="3646427"/>
            <a:ext cx="5165592" cy="2610843"/>
          </a:xfrm>
          <a:prstGeom prst="rect">
            <a:avLst/>
          </a:prstGeom>
          <a:noFill/>
        </p:spPr>
        <p:txBody>
          <a:bodyPr wrap="square">
            <a:spAutoFit/>
          </a:bodyPr>
          <a:lstStyle/>
          <a:p>
            <a:pPr>
              <a:lnSpc>
                <a:spcPct val="150000"/>
              </a:lnSpc>
            </a:pPr>
            <a:r>
              <a:rPr lang="en-US" sz="2800" b="1" dirty="0">
                <a:latin typeface="+mj-lt"/>
              </a:rPr>
              <a:t>Takeaway:</a:t>
            </a:r>
            <a:r>
              <a:rPr lang="en-US" sz="2800" dirty="0">
                <a:latin typeface="+mj-lt"/>
              </a:rPr>
              <a:t> Even a </a:t>
            </a:r>
            <a:r>
              <a:rPr lang="en-US" sz="2800" b="1" dirty="0">
                <a:latin typeface="+mj-lt"/>
              </a:rPr>
              <a:t>small incident rate</a:t>
            </a:r>
            <a:r>
              <a:rPr lang="en-US" sz="2800" dirty="0">
                <a:latin typeface="+mj-lt"/>
              </a:rPr>
              <a:t> can be risky in large systems. Strong security measures help reduce threats.</a:t>
            </a:r>
            <a:endParaRPr lang="en-AU" sz="2800" dirty="0">
              <a:latin typeface="+mj-lt"/>
            </a:endParaRPr>
          </a:p>
        </p:txBody>
      </p:sp>
    </p:spTree>
    <p:extLst>
      <p:ext uri="{BB962C8B-B14F-4D97-AF65-F5344CB8AC3E}">
        <p14:creationId xmlns:p14="http://schemas.microsoft.com/office/powerpoint/2010/main" val="1085755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22" presetClass="entr" presetSubtype="4"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1EA6E4-029A-AA25-8FEC-DCA36014382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D0F5AF0-39C5-0634-9CD2-312C7DE0026C}"/>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Security Risks</a:t>
            </a:r>
            <a:endParaRPr spc="-10" dirty="0"/>
          </a:p>
        </p:txBody>
      </p:sp>
      <p:sp>
        <p:nvSpPr>
          <p:cNvPr id="3" name="Rectangle 1">
            <a:extLst>
              <a:ext uri="{FF2B5EF4-FFF2-40B4-BE49-F238E27FC236}">
                <a16:creationId xmlns:a16="http://schemas.microsoft.com/office/drawing/2014/main" id="{0F382701-43EC-ED79-AEFB-C43FAE700EF0}"/>
              </a:ext>
            </a:extLst>
          </p:cNvPr>
          <p:cNvSpPr>
            <a:spLocks noChangeArrowheads="1"/>
          </p:cNvSpPr>
          <p:nvPr/>
        </p:nvSpPr>
        <p:spPr bwMode="auto">
          <a:xfrm>
            <a:off x="-3720" y="283838"/>
            <a:ext cx="9131710" cy="196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Discussion Questions:</a:t>
            </a:r>
            <a:endParaRPr lang="en-US" sz="2800" dirty="0">
              <a:latin typeface="+mj-lt"/>
            </a:endParaRPr>
          </a:p>
          <a:p>
            <a:pPr marL="457200" indent="-457200">
              <a:lnSpc>
                <a:spcPct val="150000"/>
              </a:lnSpc>
              <a:buFont typeface="Arial" panose="020B0604020202020204" pitchFamily="34" charset="0"/>
              <a:buChar char="•"/>
            </a:pPr>
            <a:r>
              <a:rPr lang="en-US" sz="2800" dirty="0">
                <a:latin typeface="+mj-lt"/>
              </a:rPr>
              <a:t>What do you think are common risks when you are online (e.g., phishing, weak passwords)?</a:t>
            </a:r>
          </a:p>
        </p:txBody>
      </p:sp>
      <p:sp>
        <p:nvSpPr>
          <p:cNvPr id="5" name="TextBox 4">
            <a:extLst>
              <a:ext uri="{FF2B5EF4-FFF2-40B4-BE49-F238E27FC236}">
                <a16:creationId xmlns:a16="http://schemas.microsoft.com/office/drawing/2014/main" id="{D80EACD6-EC13-9425-021B-974DEDF92DCA}"/>
              </a:ext>
            </a:extLst>
          </p:cNvPr>
          <p:cNvSpPr txBox="1"/>
          <p:nvPr/>
        </p:nvSpPr>
        <p:spPr>
          <a:xfrm>
            <a:off x="-3720" y="2296928"/>
            <a:ext cx="9131711" cy="4893647"/>
          </a:xfrm>
          <a:prstGeom prst="rect">
            <a:avLst/>
          </a:prstGeom>
          <a:noFill/>
        </p:spPr>
        <p:txBody>
          <a:bodyPr wrap="square">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500" b="1" i="0" u="none" strike="noStrike" cap="none" normalizeH="0" baseline="0" dirty="0">
                <a:ln>
                  <a:noFill/>
                </a:ln>
                <a:solidFill>
                  <a:schemeClr val="tx1"/>
                </a:solidFill>
                <a:effectLst/>
                <a:latin typeface="+mj-lt"/>
              </a:rPr>
              <a:t>Phishing</a:t>
            </a:r>
            <a:r>
              <a:rPr kumimoji="0" lang="en-US" altLang="en-US" sz="2500" b="0" i="0" u="none" strike="noStrike" cap="none" normalizeH="0" baseline="0" dirty="0">
                <a:ln>
                  <a:noFill/>
                </a:ln>
                <a:solidFill>
                  <a:schemeClr val="tx1"/>
                </a:solidFill>
                <a:effectLst/>
                <a:latin typeface="+mj-lt"/>
              </a:rPr>
              <a:t> – Fake emails or websites tricking users into giving personal information.</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500" b="1" i="0" u="none" strike="noStrike" cap="none" normalizeH="0" baseline="0" dirty="0">
                <a:ln>
                  <a:noFill/>
                </a:ln>
                <a:solidFill>
                  <a:schemeClr val="tx1"/>
                </a:solidFill>
                <a:effectLst/>
                <a:latin typeface="+mj-lt"/>
              </a:rPr>
              <a:t>Weak Passwords</a:t>
            </a:r>
            <a:r>
              <a:rPr kumimoji="0" lang="en-US" altLang="en-US" sz="2500" b="0" i="0" u="none" strike="noStrike" cap="none" normalizeH="0" baseline="0" dirty="0">
                <a:ln>
                  <a:noFill/>
                </a:ln>
                <a:solidFill>
                  <a:schemeClr val="tx1"/>
                </a:solidFill>
                <a:effectLst/>
                <a:latin typeface="+mj-lt"/>
              </a:rPr>
              <a:t> – Easy-to-guess passwords make accounts vulnerable to hacking.</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500" b="1" i="0" u="none" strike="noStrike" cap="none" normalizeH="0" baseline="0" dirty="0">
                <a:ln>
                  <a:noFill/>
                </a:ln>
                <a:solidFill>
                  <a:schemeClr val="tx1"/>
                </a:solidFill>
                <a:effectLst/>
                <a:latin typeface="+mj-lt"/>
              </a:rPr>
              <a:t>Malware &amp; Viruses</a:t>
            </a:r>
            <a:r>
              <a:rPr kumimoji="0" lang="en-US" altLang="en-US" sz="2500" b="0" i="0" u="none" strike="noStrike" cap="none" normalizeH="0" baseline="0" dirty="0">
                <a:ln>
                  <a:noFill/>
                </a:ln>
                <a:solidFill>
                  <a:schemeClr val="tx1"/>
                </a:solidFill>
                <a:effectLst/>
                <a:latin typeface="+mj-lt"/>
              </a:rPr>
              <a:t> – Harmful software that can steal data or damage devices.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500" b="1" i="0" u="none" strike="noStrike" cap="none" normalizeH="0" baseline="0" dirty="0">
                <a:ln>
                  <a:noFill/>
                </a:ln>
                <a:solidFill>
                  <a:schemeClr val="tx1"/>
                </a:solidFill>
                <a:effectLst/>
                <a:latin typeface="+mj-lt"/>
              </a:rPr>
              <a:t>Identity Theft</a:t>
            </a:r>
            <a:r>
              <a:rPr kumimoji="0" lang="en-US" altLang="en-US" sz="2500" b="0" i="0" u="none" strike="noStrike" cap="none" normalizeH="0" baseline="0" dirty="0">
                <a:ln>
                  <a:noFill/>
                </a:ln>
                <a:solidFill>
                  <a:schemeClr val="tx1"/>
                </a:solidFill>
                <a:effectLst/>
                <a:latin typeface="+mj-lt"/>
              </a:rPr>
              <a:t> – Cybercriminals stealing personal details for fraud.</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500" b="1" i="0" u="none" strike="noStrike" cap="none" normalizeH="0" baseline="0" dirty="0">
                <a:ln>
                  <a:noFill/>
                </a:ln>
                <a:solidFill>
                  <a:schemeClr val="tx1"/>
                </a:solidFill>
                <a:effectLst/>
                <a:latin typeface="+mj-lt"/>
              </a:rPr>
              <a:t>Public Wi-Fi Risks</a:t>
            </a:r>
            <a:r>
              <a:rPr kumimoji="0" lang="en-US" altLang="en-US" sz="2500" b="0" i="0" u="none" strike="noStrike" cap="none" normalizeH="0" baseline="0" dirty="0">
                <a:ln>
                  <a:noFill/>
                </a:ln>
                <a:solidFill>
                  <a:schemeClr val="tx1"/>
                </a:solidFill>
                <a:effectLst/>
                <a:latin typeface="+mj-lt"/>
              </a:rPr>
              <a:t> – Unsecured networks allowing hackers to intercept data.</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500" b="1" i="0" u="none" strike="noStrike" cap="none" normalizeH="0" baseline="0" dirty="0">
                <a:ln>
                  <a:noFill/>
                </a:ln>
                <a:solidFill>
                  <a:schemeClr val="tx1"/>
                </a:solidFill>
                <a:effectLst/>
                <a:latin typeface="+mj-lt"/>
              </a:rPr>
              <a:t>Social Engineering</a:t>
            </a:r>
            <a:r>
              <a:rPr kumimoji="0" lang="en-US" altLang="en-US" sz="2500" b="0" i="0" u="none" strike="noStrike" cap="none" normalizeH="0" baseline="0" dirty="0">
                <a:ln>
                  <a:noFill/>
                </a:ln>
                <a:solidFill>
                  <a:schemeClr val="tx1"/>
                </a:solidFill>
                <a:effectLst/>
                <a:latin typeface="+mj-lt"/>
              </a:rPr>
              <a:t> – Manipulating people to reveal confidential information. </a:t>
            </a:r>
          </a:p>
        </p:txBody>
      </p:sp>
    </p:spTree>
    <p:extLst>
      <p:ext uri="{BB962C8B-B14F-4D97-AF65-F5344CB8AC3E}">
        <p14:creationId xmlns:p14="http://schemas.microsoft.com/office/powerpoint/2010/main" val="243668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23925C-2BFB-B554-DBEE-B68D02EFE80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FCEC144-6603-56C6-F04D-F431D4D60C92}"/>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Security Risks</a:t>
            </a:r>
            <a:endParaRPr spc="-10" dirty="0"/>
          </a:p>
        </p:txBody>
      </p:sp>
      <p:sp>
        <p:nvSpPr>
          <p:cNvPr id="3" name="Rectangle 1">
            <a:extLst>
              <a:ext uri="{FF2B5EF4-FFF2-40B4-BE49-F238E27FC236}">
                <a16:creationId xmlns:a16="http://schemas.microsoft.com/office/drawing/2014/main" id="{F9648B3D-9FC8-C9D3-80AA-34E064BDEBDF}"/>
              </a:ext>
            </a:extLst>
          </p:cNvPr>
          <p:cNvSpPr>
            <a:spLocks noChangeArrowheads="1"/>
          </p:cNvSpPr>
          <p:nvPr/>
        </p:nvSpPr>
        <p:spPr bwMode="auto">
          <a:xfrm>
            <a:off x="-3720" y="283838"/>
            <a:ext cx="9131710" cy="196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Discussion Questions:</a:t>
            </a:r>
            <a:endParaRPr lang="en-US" sz="2800" dirty="0">
              <a:latin typeface="+mj-lt"/>
            </a:endParaRPr>
          </a:p>
          <a:p>
            <a:pPr marL="457200" indent="-457200">
              <a:lnSpc>
                <a:spcPct val="150000"/>
              </a:lnSpc>
              <a:buFont typeface="Arial" panose="020B0604020202020204" pitchFamily="34" charset="0"/>
              <a:buChar char="•"/>
            </a:pPr>
            <a:r>
              <a:rPr lang="en-US" sz="2800" dirty="0">
                <a:latin typeface="+mj-lt"/>
              </a:rPr>
              <a:t>What do you think are common risks when you are online (e.g., phishing, weak passwords)?</a:t>
            </a:r>
          </a:p>
        </p:txBody>
      </p:sp>
      <p:sp>
        <p:nvSpPr>
          <p:cNvPr id="5" name="TextBox 4">
            <a:extLst>
              <a:ext uri="{FF2B5EF4-FFF2-40B4-BE49-F238E27FC236}">
                <a16:creationId xmlns:a16="http://schemas.microsoft.com/office/drawing/2014/main" id="{25F48CF2-D236-BF3A-D85B-E77704946881}"/>
              </a:ext>
            </a:extLst>
          </p:cNvPr>
          <p:cNvSpPr txBox="1"/>
          <p:nvPr/>
        </p:nvSpPr>
        <p:spPr>
          <a:xfrm>
            <a:off x="-3721" y="2362200"/>
            <a:ext cx="9131711" cy="1318181"/>
          </a:xfrm>
          <a:prstGeom prst="rect">
            <a:avLst/>
          </a:prstGeom>
          <a:noFill/>
        </p:spPr>
        <p:txBody>
          <a:bodyPr wrap="square">
            <a:spAutoFit/>
          </a:bodyPr>
          <a:lstStyle/>
          <a:p>
            <a:pPr marR="0" lvl="0" algn="l" defTabSz="914400" rtl="0" eaLnBrk="0" fontAlgn="base" latinLnBrk="0" hangingPunct="0">
              <a:lnSpc>
                <a:spcPct val="150000"/>
              </a:lnSpc>
              <a:spcBef>
                <a:spcPct val="0"/>
              </a:spcBef>
              <a:spcAft>
                <a:spcPct val="0"/>
              </a:spcAft>
              <a:buClrTx/>
              <a:buSzTx/>
              <a:tabLst/>
            </a:pPr>
            <a:r>
              <a:rPr lang="en-US" sz="2800" b="1" dirty="0">
                <a:latin typeface="+mj-lt"/>
              </a:rPr>
              <a:t>Takeaway:</a:t>
            </a:r>
            <a:r>
              <a:rPr lang="en-US" sz="2800" dirty="0">
                <a:latin typeface="+mj-lt"/>
              </a:rPr>
              <a:t> Being aware of these risks helps protect personal data and stay safe online.</a:t>
            </a:r>
            <a:endParaRPr kumimoji="0" lang="en-US" altLang="en-US" sz="25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721645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9F1940-E113-FFF4-C82F-A861EFB6E69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386C17D-3AA4-9DAC-8B77-CA7F8DE3E3AA}"/>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Security Risks</a:t>
            </a:r>
            <a:endParaRPr spc="-10" dirty="0"/>
          </a:p>
        </p:txBody>
      </p:sp>
      <p:sp>
        <p:nvSpPr>
          <p:cNvPr id="3" name="Rectangle 1">
            <a:extLst>
              <a:ext uri="{FF2B5EF4-FFF2-40B4-BE49-F238E27FC236}">
                <a16:creationId xmlns:a16="http://schemas.microsoft.com/office/drawing/2014/main" id="{5A20F53C-AD7D-8985-5EE0-DC413147BD82}"/>
              </a:ext>
            </a:extLst>
          </p:cNvPr>
          <p:cNvSpPr>
            <a:spLocks noChangeArrowheads="1"/>
          </p:cNvSpPr>
          <p:nvPr/>
        </p:nvSpPr>
        <p:spPr bwMode="auto">
          <a:xfrm>
            <a:off x="-3720" y="283838"/>
            <a:ext cx="9131710" cy="196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Discussion Questions:</a:t>
            </a:r>
            <a:endParaRPr lang="en-US" sz="2800" dirty="0">
              <a:latin typeface="+mj-lt"/>
            </a:endParaRPr>
          </a:p>
          <a:p>
            <a:pPr marL="457200" indent="-457200">
              <a:lnSpc>
                <a:spcPct val="150000"/>
              </a:lnSpc>
              <a:buFont typeface="Arial" panose="020B0604020202020204" pitchFamily="34" charset="0"/>
              <a:buChar char="•"/>
            </a:pPr>
            <a:r>
              <a:rPr lang="en-US" sz="2800" dirty="0">
                <a:latin typeface="+mj-lt"/>
              </a:rPr>
              <a:t>How might these risks affect your daily activities at school or work?</a:t>
            </a:r>
          </a:p>
        </p:txBody>
      </p:sp>
      <p:sp>
        <p:nvSpPr>
          <p:cNvPr id="5" name="TextBox 4">
            <a:extLst>
              <a:ext uri="{FF2B5EF4-FFF2-40B4-BE49-F238E27FC236}">
                <a16:creationId xmlns:a16="http://schemas.microsoft.com/office/drawing/2014/main" id="{63FCC087-DCED-9753-9065-22F88F0E217C}"/>
              </a:ext>
            </a:extLst>
          </p:cNvPr>
          <p:cNvSpPr txBox="1"/>
          <p:nvPr/>
        </p:nvSpPr>
        <p:spPr>
          <a:xfrm>
            <a:off x="-3721" y="2255160"/>
            <a:ext cx="9131711" cy="4708981"/>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latin typeface="+mj-lt"/>
              </a:rPr>
              <a:t>Phishing</a:t>
            </a:r>
            <a:r>
              <a:rPr kumimoji="0" lang="en-US" altLang="en-US" sz="2500" b="0" i="0" u="none" strike="noStrike" cap="none" normalizeH="0" baseline="0" dirty="0">
                <a:ln>
                  <a:noFill/>
                </a:ln>
                <a:solidFill>
                  <a:schemeClr val="tx1"/>
                </a:solidFill>
                <a:effectLst/>
                <a:latin typeface="+mj-lt"/>
              </a:rPr>
              <a:t> – You might lose access to school or work emails if tricked by a fake login page.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latin typeface="+mj-lt"/>
              </a:rPr>
              <a:t>Weak Passwords</a:t>
            </a:r>
            <a:r>
              <a:rPr kumimoji="0" lang="en-US" altLang="en-US" sz="2500" b="0" i="0" u="none" strike="noStrike" cap="none" normalizeH="0" baseline="0" dirty="0">
                <a:ln>
                  <a:noFill/>
                </a:ln>
                <a:solidFill>
                  <a:schemeClr val="tx1"/>
                </a:solidFill>
                <a:effectLst/>
                <a:latin typeface="+mj-lt"/>
              </a:rPr>
              <a:t> – Hackers could access your accounts, leading to data loss or misuse.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latin typeface="+mj-lt"/>
              </a:rPr>
              <a:t>Malware &amp; Viruses</a:t>
            </a:r>
            <a:r>
              <a:rPr kumimoji="0" lang="en-US" altLang="en-US" sz="2500" b="0" i="0" u="none" strike="noStrike" cap="none" normalizeH="0" baseline="0" dirty="0">
                <a:ln>
                  <a:noFill/>
                </a:ln>
                <a:solidFill>
                  <a:schemeClr val="tx1"/>
                </a:solidFill>
                <a:effectLst/>
                <a:latin typeface="+mj-lt"/>
              </a:rPr>
              <a:t> – Infected devices may slow down or lose important files.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latin typeface="+mj-lt"/>
              </a:rPr>
              <a:t>Identity Theft</a:t>
            </a:r>
            <a:r>
              <a:rPr kumimoji="0" lang="en-US" altLang="en-US" sz="2500" b="0" i="0" u="none" strike="noStrike" cap="none" normalizeH="0" baseline="0" dirty="0">
                <a:ln>
                  <a:noFill/>
                </a:ln>
                <a:solidFill>
                  <a:schemeClr val="tx1"/>
                </a:solidFill>
                <a:effectLst/>
                <a:latin typeface="+mj-lt"/>
              </a:rPr>
              <a:t> – Someone could use your personal details to commit fraud.</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latin typeface="+mj-lt"/>
              </a:rPr>
              <a:t>Public Wi-Fi Risks</a:t>
            </a:r>
            <a:r>
              <a:rPr kumimoji="0" lang="en-US" altLang="en-US" sz="2500" b="0" i="0" u="none" strike="noStrike" cap="none" normalizeH="0" baseline="0" dirty="0">
                <a:ln>
                  <a:noFill/>
                </a:ln>
                <a:solidFill>
                  <a:schemeClr val="tx1"/>
                </a:solidFill>
                <a:effectLst/>
                <a:latin typeface="+mj-lt"/>
              </a:rPr>
              <a:t> – Sensitive information, like login credentials, could be stolen.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latin typeface="+mj-lt"/>
              </a:rPr>
              <a:t>Social Engineering</a:t>
            </a:r>
            <a:r>
              <a:rPr kumimoji="0" lang="en-US" altLang="en-US" sz="2500" b="0" i="0" u="none" strike="noStrike" cap="none" normalizeH="0" baseline="0" dirty="0">
                <a:ln>
                  <a:noFill/>
                </a:ln>
                <a:solidFill>
                  <a:schemeClr val="tx1"/>
                </a:solidFill>
                <a:effectLst/>
                <a:latin typeface="+mj-lt"/>
              </a:rPr>
              <a:t> – Cybercriminals might manipulate you into sharing confidential data. </a:t>
            </a:r>
          </a:p>
        </p:txBody>
      </p:sp>
    </p:spTree>
    <p:extLst>
      <p:ext uri="{BB962C8B-B14F-4D97-AF65-F5344CB8AC3E}">
        <p14:creationId xmlns:p14="http://schemas.microsoft.com/office/powerpoint/2010/main" val="426974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765E0A-734D-2D27-57AF-B2A83D789A4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87F25E1-AE47-23BA-06D3-ED21DE97A0D7}"/>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Security Risks</a:t>
            </a:r>
            <a:endParaRPr spc="-10" dirty="0"/>
          </a:p>
        </p:txBody>
      </p:sp>
      <p:sp>
        <p:nvSpPr>
          <p:cNvPr id="3" name="Rectangle 1">
            <a:extLst>
              <a:ext uri="{FF2B5EF4-FFF2-40B4-BE49-F238E27FC236}">
                <a16:creationId xmlns:a16="http://schemas.microsoft.com/office/drawing/2014/main" id="{C6E31124-3FDB-E027-4C7F-58EA5BBB4622}"/>
              </a:ext>
            </a:extLst>
          </p:cNvPr>
          <p:cNvSpPr>
            <a:spLocks noChangeArrowheads="1"/>
          </p:cNvSpPr>
          <p:nvPr/>
        </p:nvSpPr>
        <p:spPr bwMode="auto">
          <a:xfrm>
            <a:off x="-3720" y="283838"/>
            <a:ext cx="9131710" cy="196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Discussion Questions:</a:t>
            </a:r>
            <a:endParaRPr lang="en-US" sz="2800" dirty="0">
              <a:latin typeface="+mj-lt"/>
            </a:endParaRPr>
          </a:p>
          <a:p>
            <a:pPr marL="457200" indent="-457200">
              <a:lnSpc>
                <a:spcPct val="150000"/>
              </a:lnSpc>
              <a:buFont typeface="Arial" panose="020B0604020202020204" pitchFamily="34" charset="0"/>
              <a:buChar char="•"/>
            </a:pPr>
            <a:r>
              <a:rPr lang="en-US" sz="2800" dirty="0">
                <a:latin typeface="+mj-lt"/>
              </a:rPr>
              <a:t>How might these risks affect your daily activities at school or work?</a:t>
            </a:r>
          </a:p>
        </p:txBody>
      </p:sp>
      <p:sp>
        <p:nvSpPr>
          <p:cNvPr id="5" name="TextBox 4">
            <a:extLst>
              <a:ext uri="{FF2B5EF4-FFF2-40B4-BE49-F238E27FC236}">
                <a16:creationId xmlns:a16="http://schemas.microsoft.com/office/drawing/2014/main" id="{ECCA7170-D2E2-2C50-E98D-A94DC7CE4235}"/>
              </a:ext>
            </a:extLst>
          </p:cNvPr>
          <p:cNvSpPr txBox="1"/>
          <p:nvPr/>
        </p:nvSpPr>
        <p:spPr>
          <a:xfrm>
            <a:off x="-3721" y="2255160"/>
            <a:ext cx="9131711" cy="1318181"/>
          </a:xfrm>
          <a:prstGeom prst="rect">
            <a:avLst/>
          </a:prstGeom>
          <a:noFill/>
        </p:spPr>
        <p:txBody>
          <a:bodyPr wrap="square">
            <a:spAutoFit/>
          </a:body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sz="2800" b="1" dirty="0">
                <a:latin typeface="+mj-lt"/>
              </a:rPr>
              <a:t>Takeaway:</a:t>
            </a:r>
            <a:r>
              <a:rPr lang="en-US" sz="2800" dirty="0">
                <a:latin typeface="+mj-lt"/>
              </a:rPr>
              <a:t> Online risks can disrupt learning, work, and personal security. Staying alert helps prevent cyber threats.</a:t>
            </a:r>
            <a:endParaRPr kumimoji="0" lang="en-US" altLang="en-US" sz="25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1552176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5E7406-6B19-5B5F-3ED7-62804CF4317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60581F9-1C8D-C2F1-BB0E-13BA8F464C67}"/>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Security Risks</a:t>
            </a:r>
            <a:endParaRPr spc="-10" dirty="0"/>
          </a:p>
        </p:txBody>
      </p:sp>
      <p:sp>
        <p:nvSpPr>
          <p:cNvPr id="3" name="Rectangle 1">
            <a:extLst>
              <a:ext uri="{FF2B5EF4-FFF2-40B4-BE49-F238E27FC236}">
                <a16:creationId xmlns:a16="http://schemas.microsoft.com/office/drawing/2014/main" id="{BF024193-6AFF-9BA9-EA23-DD1838316F6E}"/>
              </a:ext>
            </a:extLst>
          </p:cNvPr>
          <p:cNvSpPr>
            <a:spLocks noChangeArrowheads="1"/>
          </p:cNvSpPr>
          <p:nvPr/>
        </p:nvSpPr>
        <p:spPr bwMode="auto">
          <a:xfrm>
            <a:off x="12290" y="439530"/>
            <a:ext cx="9131710"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Hands-on Activity:</a:t>
            </a:r>
            <a:endParaRPr lang="en-US" sz="2800" dirty="0">
              <a:latin typeface="+mj-lt"/>
            </a:endParaRPr>
          </a:p>
          <a:p>
            <a:pPr marL="457200" indent="-457200">
              <a:lnSpc>
                <a:spcPct val="150000"/>
              </a:lnSpc>
              <a:buFont typeface="Arial" panose="020B0604020202020204" pitchFamily="34" charset="0"/>
              <a:buChar char="•"/>
            </a:pPr>
            <a:r>
              <a:rPr lang="en-US" sz="2800" b="1" dirty="0">
                <a:latin typeface="+mj-lt"/>
              </a:rPr>
              <a:t>Risk Assessment Exercise:</a:t>
            </a:r>
            <a:r>
              <a:rPr lang="en-US" sz="2800" dirty="0">
                <a:latin typeface="+mj-lt"/>
              </a:rPr>
              <a:t> Present a list of everyday online actions (clicking on links, using public Wi-Fi) and ask students to rate each one on a risk scale from 1 (low) to 5 (high). Discuss the ratings as a class.</a:t>
            </a:r>
          </a:p>
        </p:txBody>
      </p:sp>
    </p:spTree>
    <p:extLst>
      <p:ext uri="{BB962C8B-B14F-4D97-AF65-F5344CB8AC3E}">
        <p14:creationId xmlns:p14="http://schemas.microsoft.com/office/powerpoint/2010/main" val="3827973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C09C45-D85C-0D9A-7059-B1BE17D1423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B8F5778-3A1D-B34E-CBAD-784317C56B8A}"/>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Security Risks</a:t>
            </a:r>
            <a:endParaRPr spc="-10" dirty="0"/>
          </a:p>
        </p:txBody>
      </p:sp>
      <p:sp>
        <p:nvSpPr>
          <p:cNvPr id="3" name="Rectangle 1">
            <a:extLst>
              <a:ext uri="{FF2B5EF4-FFF2-40B4-BE49-F238E27FC236}">
                <a16:creationId xmlns:a16="http://schemas.microsoft.com/office/drawing/2014/main" id="{DAB0220E-3F67-3932-D293-705ECAE800D8}"/>
              </a:ext>
            </a:extLst>
          </p:cNvPr>
          <p:cNvSpPr>
            <a:spLocks noChangeArrowheads="1"/>
          </p:cNvSpPr>
          <p:nvPr/>
        </p:nvSpPr>
        <p:spPr bwMode="auto">
          <a:xfrm>
            <a:off x="12290" y="439530"/>
            <a:ext cx="9131710" cy="390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1. Present Everyday Online Actions:</a:t>
            </a:r>
            <a:endParaRPr lang="en-US" sz="2800" dirty="0">
              <a:latin typeface="+mj-lt"/>
            </a:endParaRPr>
          </a:p>
          <a:p>
            <a:pPr marL="457200" lvl="1" indent="-457200">
              <a:lnSpc>
                <a:spcPct val="150000"/>
              </a:lnSpc>
              <a:buFont typeface="Arial" panose="020B0604020202020204" pitchFamily="34" charset="0"/>
              <a:buChar char="•"/>
            </a:pPr>
            <a:r>
              <a:rPr lang="en-US" sz="2800" dirty="0">
                <a:latin typeface="+mj-lt"/>
              </a:rPr>
              <a:t>Clicking on unknown links</a:t>
            </a:r>
          </a:p>
          <a:p>
            <a:pPr marL="457200" indent="-457200">
              <a:lnSpc>
                <a:spcPct val="150000"/>
              </a:lnSpc>
              <a:buFont typeface="Arial" panose="020B0604020202020204" pitchFamily="34" charset="0"/>
              <a:buChar char="•"/>
            </a:pPr>
            <a:r>
              <a:rPr lang="en-US" sz="2800" dirty="0">
                <a:latin typeface="+mj-lt"/>
              </a:rPr>
              <a:t>Using public Wi-Fi without a VPN</a:t>
            </a:r>
          </a:p>
          <a:p>
            <a:pPr marL="457200" indent="-457200">
              <a:lnSpc>
                <a:spcPct val="150000"/>
              </a:lnSpc>
              <a:buFont typeface="Arial" panose="020B0604020202020204" pitchFamily="34" charset="0"/>
              <a:buChar char="•"/>
            </a:pPr>
            <a:r>
              <a:rPr lang="en-US" sz="2800" dirty="0">
                <a:latin typeface="+mj-lt"/>
              </a:rPr>
              <a:t>Reusing passwords across accounts</a:t>
            </a:r>
          </a:p>
          <a:p>
            <a:pPr marL="457200" indent="-457200">
              <a:lnSpc>
                <a:spcPct val="150000"/>
              </a:lnSpc>
              <a:buFont typeface="Arial" panose="020B0604020202020204" pitchFamily="34" charset="0"/>
              <a:buChar char="•"/>
            </a:pPr>
            <a:r>
              <a:rPr lang="en-US" sz="2800" dirty="0">
                <a:latin typeface="+mj-lt"/>
              </a:rPr>
              <a:t>Downloading files from unknown sources</a:t>
            </a:r>
          </a:p>
          <a:p>
            <a:pPr marL="457200" indent="-457200">
              <a:lnSpc>
                <a:spcPct val="150000"/>
              </a:lnSpc>
              <a:buFont typeface="Arial" panose="020B0604020202020204" pitchFamily="34" charset="0"/>
              <a:buChar char="•"/>
            </a:pPr>
            <a:r>
              <a:rPr lang="en-US" sz="2800" dirty="0">
                <a:latin typeface="+mj-lt"/>
              </a:rPr>
              <a:t>Sharing personal information on social media</a:t>
            </a:r>
          </a:p>
        </p:txBody>
      </p:sp>
    </p:spTree>
    <p:extLst>
      <p:ext uri="{BB962C8B-B14F-4D97-AF65-F5344CB8AC3E}">
        <p14:creationId xmlns:p14="http://schemas.microsoft.com/office/powerpoint/2010/main" val="2804705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DB77E5-3CB9-CB5D-3616-C50A2766C044}"/>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6B962D5C-1B4E-BB34-1203-BE963B54941A}"/>
              </a:ext>
            </a:extLst>
          </p:cNvPr>
          <p:cNvPicPr>
            <a:picLocks noChangeAspect="1"/>
          </p:cNvPicPr>
          <p:nvPr/>
        </p:nvPicPr>
        <p:blipFill>
          <a:blip r:embed="rId2"/>
          <a:srcRect t="2593" r="32635" b="15175"/>
          <a:stretch/>
        </p:blipFill>
        <p:spPr>
          <a:xfrm>
            <a:off x="12290" y="1180591"/>
            <a:ext cx="6159910" cy="4229609"/>
          </a:xfrm>
          <a:prstGeom prst="rect">
            <a:avLst/>
          </a:prstGeom>
        </p:spPr>
      </p:pic>
      <p:sp>
        <p:nvSpPr>
          <p:cNvPr id="4" name="object 4">
            <a:extLst>
              <a:ext uri="{FF2B5EF4-FFF2-40B4-BE49-F238E27FC236}">
                <a16:creationId xmlns:a16="http://schemas.microsoft.com/office/drawing/2014/main" id="{C0C120E4-7A58-4D8B-1BE2-0BAE7068A60E}"/>
              </a:ext>
            </a:extLst>
          </p:cNvPr>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3</a:t>
            </a:fld>
            <a:r>
              <a:rPr spc="235" dirty="0"/>
              <a:t> </a:t>
            </a:r>
            <a:r>
              <a:rPr dirty="0"/>
              <a:t>|</a:t>
            </a:r>
            <a:r>
              <a:rPr spc="400" dirty="0"/>
              <a:t> </a:t>
            </a:r>
            <a:r>
              <a:rPr dirty="0"/>
              <a:t>Faculty</a:t>
            </a:r>
            <a:r>
              <a:rPr spc="-15" dirty="0"/>
              <a:t> </a:t>
            </a:r>
            <a:r>
              <a:rPr dirty="0"/>
              <a:t>of</a:t>
            </a:r>
            <a:r>
              <a:rPr spc="-20" dirty="0"/>
              <a:t> </a:t>
            </a:r>
            <a:r>
              <a:rPr dirty="0"/>
              <a:t>Business</a:t>
            </a:r>
            <a:r>
              <a:rPr spc="-20" dirty="0"/>
              <a:t> </a:t>
            </a:r>
            <a:r>
              <a:rPr dirty="0"/>
              <a:t>and</a:t>
            </a:r>
            <a:r>
              <a:rPr spc="-20" dirty="0"/>
              <a:t> </a:t>
            </a:r>
            <a:r>
              <a:rPr dirty="0"/>
              <a:t>Law</a:t>
            </a:r>
            <a:r>
              <a:rPr spc="-15" dirty="0"/>
              <a:t> </a:t>
            </a:r>
            <a:r>
              <a:rPr dirty="0"/>
              <a:t>|</a:t>
            </a:r>
            <a:r>
              <a:rPr spc="-15" dirty="0"/>
              <a:t> </a:t>
            </a:r>
            <a:r>
              <a:rPr dirty="0"/>
              <a:t>Peter</a:t>
            </a:r>
            <a:r>
              <a:rPr spc="-10" dirty="0"/>
              <a:t> </a:t>
            </a:r>
            <a:r>
              <a:rPr dirty="0"/>
              <a:t>Faber</a:t>
            </a:r>
            <a:r>
              <a:rPr spc="-15" dirty="0"/>
              <a:t> </a:t>
            </a:r>
            <a:r>
              <a:rPr dirty="0"/>
              <a:t>Business</a:t>
            </a:r>
            <a:r>
              <a:rPr spc="-15" dirty="0"/>
              <a:t> </a:t>
            </a:r>
            <a:r>
              <a:rPr spc="-10" dirty="0"/>
              <a:t>School</a:t>
            </a:r>
          </a:p>
        </p:txBody>
      </p:sp>
      <p:sp>
        <p:nvSpPr>
          <p:cNvPr id="8" name="Rectangle: Rounded Corners 7">
            <a:extLst>
              <a:ext uri="{FF2B5EF4-FFF2-40B4-BE49-F238E27FC236}">
                <a16:creationId xmlns:a16="http://schemas.microsoft.com/office/drawing/2014/main" id="{B13FA1C8-1D47-AED4-4098-E66C9C9B79D4}"/>
              </a:ext>
            </a:extLst>
          </p:cNvPr>
          <p:cNvSpPr/>
          <p:nvPr/>
        </p:nvSpPr>
        <p:spPr>
          <a:xfrm>
            <a:off x="605650" y="2331901"/>
            <a:ext cx="461150" cy="15240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Rounded Corners 6">
            <a:extLst>
              <a:ext uri="{FF2B5EF4-FFF2-40B4-BE49-F238E27FC236}">
                <a16:creationId xmlns:a16="http://schemas.microsoft.com/office/drawing/2014/main" id="{9AF5C031-06E4-EB68-078E-10B99F39DC62}"/>
              </a:ext>
            </a:extLst>
          </p:cNvPr>
          <p:cNvSpPr/>
          <p:nvPr/>
        </p:nvSpPr>
        <p:spPr>
          <a:xfrm>
            <a:off x="1827516" y="3657600"/>
            <a:ext cx="2820684" cy="22860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 name="Picture 11">
            <a:extLst>
              <a:ext uri="{FF2B5EF4-FFF2-40B4-BE49-F238E27FC236}">
                <a16:creationId xmlns:a16="http://schemas.microsoft.com/office/drawing/2014/main" id="{E7095CA9-C478-5004-2E65-55A83FD53F35}"/>
              </a:ext>
            </a:extLst>
          </p:cNvPr>
          <p:cNvPicPr>
            <a:picLocks noChangeAspect="1"/>
          </p:cNvPicPr>
          <p:nvPr/>
        </p:nvPicPr>
        <p:blipFill>
          <a:blip r:embed="rId3"/>
          <a:srcRect l="21666" t="42593" r="35000" b="7037"/>
          <a:stretch/>
        </p:blipFill>
        <p:spPr>
          <a:xfrm>
            <a:off x="0" y="5562600"/>
            <a:ext cx="1981200" cy="1295400"/>
          </a:xfrm>
          <a:prstGeom prst="rect">
            <a:avLst/>
          </a:prstGeom>
        </p:spPr>
      </p:pic>
      <p:sp>
        <p:nvSpPr>
          <p:cNvPr id="14" name="TextBox 13">
            <a:extLst>
              <a:ext uri="{FF2B5EF4-FFF2-40B4-BE49-F238E27FC236}">
                <a16:creationId xmlns:a16="http://schemas.microsoft.com/office/drawing/2014/main" id="{D542B7EF-2780-EEAF-4C7E-3C2D1E03ABE6}"/>
              </a:ext>
            </a:extLst>
          </p:cNvPr>
          <p:cNvSpPr txBox="1"/>
          <p:nvPr/>
        </p:nvSpPr>
        <p:spPr>
          <a:xfrm>
            <a:off x="4724400" y="1288117"/>
            <a:ext cx="4419600" cy="5196166"/>
          </a:xfrm>
          <a:prstGeom prst="rect">
            <a:avLst/>
          </a:prstGeom>
          <a:solidFill>
            <a:schemeClr val="bg1"/>
          </a:solidFill>
        </p:spPr>
        <p:txBody>
          <a:bodyPr wrap="square">
            <a:spAutoFit/>
          </a:bodyPr>
          <a:lstStyle/>
          <a:p>
            <a:pPr>
              <a:lnSpc>
                <a:spcPct val="150000"/>
              </a:lnSpc>
            </a:pPr>
            <a:r>
              <a:rPr lang="en-US" sz="2800" i="1" dirty="0">
                <a:latin typeface="+mj-lt"/>
              </a:rPr>
              <a:t>Remember what the video highlighted:</a:t>
            </a:r>
          </a:p>
          <a:p>
            <a:pPr marL="457200" indent="-457200">
              <a:lnSpc>
                <a:spcPct val="150000"/>
              </a:lnSpc>
              <a:buFont typeface="Arial" panose="020B0604020202020204" pitchFamily="34" charset="0"/>
              <a:buChar char="•"/>
            </a:pPr>
            <a:r>
              <a:rPr lang="en-US" sz="2800" dirty="0">
                <a:latin typeface="+mj-lt"/>
              </a:rPr>
              <a:t>Cybersecurity isn’t just about keeping your phone or computer safe—it affects every connected device around you.</a:t>
            </a:r>
          </a:p>
        </p:txBody>
      </p:sp>
      <p:sp>
        <p:nvSpPr>
          <p:cNvPr id="17" name="object 2">
            <a:extLst>
              <a:ext uri="{FF2B5EF4-FFF2-40B4-BE49-F238E27FC236}">
                <a16:creationId xmlns:a16="http://schemas.microsoft.com/office/drawing/2014/main" id="{EC8C114C-3ABC-E2C6-A152-83119D5345E6}"/>
              </a:ext>
            </a:extLst>
          </p:cNvPr>
          <p:cNvSpPr txBox="1">
            <a:spLocks noGrp="1"/>
          </p:cNvSpPr>
          <p:nvPr>
            <p:ph type="title"/>
          </p:nvPr>
        </p:nvSpPr>
        <p:spPr>
          <a:xfrm>
            <a:off x="12290" y="-19570"/>
            <a:ext cx="6553200" cy="467359"/>
          </a:xfrm>
          <a:prstGeom prst="rect">
            <a:avLst/>
          </a:prstGeom>
        </p:spPr>
        <p:txBody>
          <a:bodyPr vert="horz" wrap="square" lIns="0" tIns="12700" rIns="0" bIns="0" rtlCol="0">
            <a:spAutoFit/>
          </a:bodyPr>
          <a:lstStyle/>
          <a:p>
            <a:pPr marL="12700">
              <a:lnSpc>
                <a:spcPct val="100000"/>
              </a:lnSpc>
              <a:spcBef>
                <a:spcPts val="100"/>
              </a:spcBef>
            </a:pPr>
            <a:r>
              <a:rPr lang="en-US" dirty="0"/>
              <a:t>Unit Overview</a:t>
            </a:r>
            <a:endParaRPr spc="-10" dirty="0"/>
          </a:p>
        </p:txBody>
      </p:sp>
    </p:spTree>
    <p:extLst>
      <p:ext uri="{BB962C8B-B14F-4D97-AF65-F5344CB8AC3E}">
        <p14:creationId xmlns:p14="http://schemas.microsoft.com/office/powerpoint/2010/main" val="11772164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69BA8-088C-ACC0-0355-603CCADCFEA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FA9C883-493D-6FF8-A7CF-DCA01C0BE119}"/>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Security Risks</a:t>
            </a:r>
            <a:endParaRPr spc="-10" dirty="0"/>
          </a:p>
        </p:txBody>
      </p:sp>
      <p:sp>
        <p:nvSpPr>
          <p:cNvPr id="3" name="Rectangle 1">
            <a:extLst>
              <a:ext uri="{FF2B5EF4-FFF2-40B4-BE49-F238E27FC236}">
                <a16:creationId xmlns:a16="http://schemas.microsoft.com/office/drawing/2014/main" id="{63D4C7DD-BA74-FBC2-04AD-37FA7FEA48E7}"/>
              </a:ext>
            </a:extLst>
          </p:cNvPr>
          <p:cNvSpPr>
            <a:spLocks noChangeArrowheads="1"/>
          </p:cNvSpPr>
          <p:nvPr/>
        </p:nvSpPr>
        <p:spPr bwMode="auto">
          <a:xfrm>
            <a:off x="12290" y="604626"/>
            <a:ext cx="9131710" cy="4549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mj-lt"/>
              </a:rPr>
              <a:t>2. Student Task:</a:t>
            </a:r>
            <a:r>
              <a:rPr kumimoji="0" lang="en-US" altLang="en-US" sz="2800" b="0" i="0" u="none" strike="noStrike" cap="none" normalizeH="0" baseline="0" dirty="0">
                <a:ln>
                  <a:noFill/>
                </a:ln>
                <a:solidFill>
                  <a:schemeClr val="tx1"/>
                </a:solidFill>
                <a:effectLst/>
                <a:latin typeface="+mj-lt"/>
              </a:rPr>
              <a:t> Rate each action on a risk scale from </a:t>
            </a:r>
            <a:r>
              <a:rPr kumimoji="0" lang="en-US" altLang="en-US" sz="2800" b="1" i="0" u="none" strike="noStrike" cap="none" normalizeH="0" baseline="0" dirty="0">
                <a:ln>
                  <a:noFill/>
                </a:ln>
                <a:solidFill>
                  <a:schemeClr val="tx1"/>
                </a:solidFill>
                <a:effectLst/>
                <a:latin typeface="+mj-lt"/>
              </a:rPr>
              <a:t>1 (low risk) to 5 (high risk).</a:t>
            </a:r>
            <a:endParaRPr kumimoji="0" lang="en-US" altLang="en-US" sz="2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mj-lt"/>
              </a:rPr>
              <a:t>3. Class Discussion:</a:t>
            </a:r>
            <a:endParaRPr kumimoji="0" lang="en-US" altLang="en-US" sz="2800" b="0" i="0" u="none" strike="noStrike" cap="none" normalizeH="0" baseline="0" dirty="0">
              <a:ln>
                <a:noFill/>
              </a:ln>
              <a:solidFill>
                <a:schemeClr val="tx1"/>
              </a:solidFill>
              <a:effectLst/>
              <a:latin typeface="+mj-lt"/>
            </a:endParaRPr>
          </a:p>
          <a:p>
            <a:pPr marL="457200" lvl="1" indent="-457200" algn="l" rtl="0" eaLnBrk="0" fontAlgn="base" hangingPunct="0">
              <a:lnSpc>
                <a:spcPct val="150000"/>
              </a:lnSpc>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mj-lt"/>
              </a:rPr>
              <a:t>Compare ratings and explain choices.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Discuss </a:t>
            </a:r>
            <a:r>
              <a:rPr kumimoji="0" lang="en-US" altLang="en-US" sz="2800" b="1" i="0" u="none" strike="noStrike" cap="none" normalizeH="0" baseline="0" dirty="0">
                <a:ln>
                  <a:noFill/>
                </a:ln>
                <a:solidFill>
                  <a:schemeClr val="tx1"/>
                </a:solidFill>
                <a:effectLst/>
                <a:latin typeface="+mj-lt"/>
              </a:rPr>
              <a:t>why</a:t>
            </a:r>
            <a:r>
              <a:rPr kumimoji="0" lang="en-US" altLang="en-US" sz="2800" b="0" i="0" u="none" strike="noStrike" cap="none" normalizeH="0" baseline="0" dirty="0">
                <a:ln>
                  <a:noFill/>
                </a:ln>
                <a:solidFill>
                  <a:schemeClr val="tx1"/>
                </a:solidFill>
                <a:effectLst/>
                <a:latin typeface="+mj-lt"/>
              </a:rPr>
              <a:t> some actions are riskier than others.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Talk about </a:t>
            </a:r>
            <a:r>
              <a:rPr kumimoji="0" lang="en-US" altLang="en-US" sz="2800" b="1" i="0" u="none" strike="noStrike" cap="none" normalizeH="0" baseline="0" dirty="0">
                <a:ln>
                  <a:noFill/>
                </a:ln>
                <a:solidFill>
                  <a:schemeClr val="tx1"/>
                </a:solidFill>
                <a:effectLst/>
                <a:latin typeface="+mj-lt"/>
              </a:rPr>
              <a:t>ways to reduce risks</a:t>
            </a:r>
            <a:r>
              <a:rPr kumimoji="0" lang="en-US" altLang="en-US" sz="2800" b="0" i="0" u="none" strike="noStrike" cap="none" normalizeH="0" baseline="0" dirty="0">
                <a:ln>
                  <a:noFill/>
                </a:ln>
                <a:solidFill>
                  <a:schemeClr val="tx1"/>
                </a:solidFill>
                <a:effectLst/>
                <a:latin typeface="+mj-lt"/>
              </a:rPr>
              <a:t> (e.g., strong passwords, avoiding unknown links).</a:t>
            </a:r>
          </a:p>
        </p:txBody>
      </p:sp>
      <p:sp>
        <p:nvSpPr>
          <p:cNvPr id="6" name="TextBox 5">
            <a:extLst>
              <a:ext uri="{FF2B5EF4-FFF2-40B4-BE49-F238E27FC236}">
                <a16:creationId xmlns:a16="http://schemas.microsoft.com/office/drawing/2014/main" id="{8ED7B6BD-695B-7B79-E3DD-C242CCBE2E19}"/>
              </a:ext>
            </a:extLst>
          </p:cNvPr>
          <p:cNvSpPr txBox="1"/>
          <p:nvPr/>
        </p:nvSpPr>
        <p:spPr>
          <a:xfrm>
            <a:off x="0" y="5154461"/>
            <a:ext cx="9127992" cy="1318181"/>
          </a:xfrm>
          <a:prstGeom prst="rect">
            <a:avLst/>
          </a:prstGeom>
          <a:noFill/>
        </p:spPr>
        <p:txBody>
          <a:bodyPr wrap="square">
            <a:spAutoFit/>
          </a:bodyPr>
          <a:lstStyle/>
          <a:p>
            <a:pPr>
              <a:lnSpc>
                <a:spcPct val="150000"/>
              </a:lnSpc>
            </a:pPr>
            <a:r>
              <a:rPr lang="en-US" sz="2800" b="1" dirty="0">
                <a:latin typeface="+mj-lt"/>
              </a:rPr>
              <a:t>Takeaway:</a:t>
            </a:r>
            <a:r>
              <a:rPr lang="en-US" sz="2800" dirty="0">
                <a:latin typeface="+mj-lt"/>
              </a:rPr>
              <a:t> Understanding online risks helps build better cybersecurity habits.</a:t>
            </a:r>
            <a:endParaRPr lang="en-AU" sz="2800" dirty="0">
              <a:latin typeface="+mj-lt"/>
            </a:endParaRPr>
          </a:p>
        </p:txBody>
      </p:sp>
    </p:spTree>
    <p:extLst>
      <p:ext uri="{BB962C8B-B14F-4D97-AF65-F5344CB8AC3E}">
        <p14:creationId xmlns:p14="http://schemas.microsoft.com/office/powerpoint/2010/main" val="387980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620754-58F3-E074-2BE1-A5356C6709A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302F57F-1883-3FEF-D20B-D95B596848F0}"/>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Security Risks</a:t>
            </a:r>
            <a:endParaRPr spc="-10" dirty="0"/>
          </a:p>
        </p:txBody>
      </p:sp>
      <p:sp>
        <p:nvSpPr>
          <p:cNvPr id="3" name="Rectangle 1">
            <a:extLst>
              <a:ext uri="{FF2B5EF4-FFF2-40B4-BE49-F238E27FC236}">
                <a16:creationId xmlns:a16="http://schemas.microsoft.com/office/drawing/2014/main" id="{AD12C9A2-8863-7D7A-AA90-971B53AE9FE8}"/>
              </a:ext>
            </a:extLst>
          </p:cNvPr>
          <p:cNvSpPr>
            <a:spLocks noChangeArrowheads="1"/>
          </p:cNvSpPr>
          <p:nvPr/>
        </p:nvSpPr>
        <p:spPr bwMode="auto">
          <a:xfrm>
            <a:off x="12290" y="685800"/>
            <a:ext cx="9131710" cy="131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mj-lt"/>
              </a:rPr>
              <a:t>Problem-Solving Question: </a:t>
            </a:r>
            <a:r>
              <a:rPr lang="en-US" sz="2800" dirty="0">
                <a:latin typeface="+mj-lt"/>
              </a:rPr>
              <a:t>Detecting and Avoiding Phishing Scams</a:t>
            </a:r>
            <a:endParaRPr kumimoji="0" lang="en-US" altLang="en-US" sz="2800" b="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40E8F516-7EF3-90AB-9698-FB450C4C6042}"/>
              </a:ext>
            </a:extLst>
          </p:cNvPr>
          <p:cNvSpPr txBox="1"/>
          <p:nvPr/>
        </p:nvSpPr>
        <p:spPr>
          <a:xfrm>
            <a:off x="16008" y="2001225"/>
            <a:ext cx="9127992" cy="4549835"/>
          </a:xfrm>
          <a:prstGeom prst="rect">
            <a:avLst/>
          </a:prstGeom>
          <a:noFill/>
        </p:spPr>
        <p:txBody>
          <a:bodyPr wrap="square">
            <a:spAutoFit/>
          </a:bodyPr>
          <a:lstStyle/>
          <a:p>
            <a:pPr>
              <a:lnSpc>
                <a:spcPct val="150000"/>
              </a:lnSpc>
            </a:pPr>
            <a:r>
              <a:rPr lang="en-US" sz="2800" b="1" dirty="0">
                <a:latin typeface="+mj-lt"/>
              </a:rPr>
              <a:t>Scenario: </a:t>
            </a:r>
            <a:r>
              <a:rPr lang="en-US" sz="2800" dirty="0">
                <a:latin typeface="+mj-lt"/>
              </a:rPr>
              <a:t>You receive an email from your bank asking you to update your account details by clicking a link. The email looks official, but something feels off.</a:t>
            </a:r>
          </a:p>
          <a:p>
            <a:pPr>
              <a:lnSpc>
                <a:spcPct val="150000"/>
              </a:lnSpc>
            </a:pPr>
            <a:r>
              <a:rPr lang="en-US" sz="2800" b="1" dirty="0">
                <a:latin typeface="+mj-lt"/>
              </a:rPr>
              <a:t>Question: </a:t>
            </a:r>
            <a:r>
              <a:rPr lang="en-US" sz="2800" dirty="0">
                <a:latin typeface="+mj-lt"/>
              </a:rPr>
              <a:t>What steps should you take before clicking the link? How can you verify if the email is real or a phishing attempt? What could happen if you enter your details on a fake website?</a:t>
            </a:r>
            <a:endParaRPr lang="en-AU" sz="2800" dirty="0">
              <a:latin typeface="+mj-lt"/>
            </a:endParaRPr>
          </a:p>
        </p:txBody>
      </p:sp>
    </p:spTree>
    <p:extLst>
      <p:ext uri="{BB962C8B-B14F-4D97-AF65-F5344CB8AC3E}">
        <p14:creationId xmlns:p14="http://schemas.microsoft.com/office/powerpoint/2010/main" val="19079762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6FB24-6C85-7B82-B84A-40D187E4E0E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3701039-FDF4-A9F5-0053-9AA1254D3CCC}"/>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Security Risks</a:t>
            </a:r>
            <a:endParaRPr spc="-10" dirty="0"/>
          </a:p>
        </p:txBody>
      </p:sp>
      <p:sp>
        <p:nvSpPr>
          <p:cNvPr id="3" name="Rectangle 1">
            <a:extLst>
              <a:ext uri="{FF2B5EF4-FFF2-40B4-BE49-F238E27FC236}">
                <a16:creationId xmlns:a16="http://schemas.microsoft.com/office/drawing/2014/main" id="{4EACB151-213F-BED6-B45E-B88EEE5448AE}"/>
              </a:ext>
            </a:extLst>
          </p:cNvPr>
          <p:cNvSpPr>
            <a:spLocks noChangeArrowheads="1"/>
          </p:cNvSpPr>
          <p:nvPr/>
        </p:nvSpPr>
        <p:spPr bwMode="auto">
          <a:xfrm>
            <a:off x="12290" y="685800"/>
            <a:ext cx="9131710" cy="131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mj-lt"/>
              </a:rPr>
              <a:t>Problem-Solving Question: </a:t>
            </a:r>
            <a:r>
              <a:rPr lang="en-US" sz="2800" dirty="0">
                <a:latin typeface="+mj-lt"/>
              </a:rPr>
              <a:t>Detecting and Avoiding Phishing Scams</a:t>
            </a:r>
            <a:endParaRPr kumimoji="0" lang="en-US" altLang="en-US" sz="2800" b="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64501B3F-6741-A558-4E2E-F42F7D599FB7}"/>
              </a:ext>
            </a:extLst>
          </p:cNvPr>
          <p:cNvSpPr txBox="1"/>
          <p:nvPr/>
        </p:nvSpPr>
        <p:spPr>
          <a:xfrm>
            <a:off x="16008" y="2001225"/>
            <a:ext cx="9127992" cy="4549835"/>
          </a:xfrm>
          <a:prstGeom prst="rect">
            <a:avLst/>
          </a:prstGeom>
          <a:noFill/>
        </p:spPr>
        <p:txBody>
          <a:bodyPr wrap="square">
            <a:spAutoFit/>
          </a:bodyPr>
          <a:lstStyle/>
          <a:p>
            <a:pPr marL="514350" indent="-514350">
              <a:lnSpc>
                <a:spcPct val="150000"/>
              </a:lnSpc>
              <a:buFont typeface="+mj-lt"/>
              <a:buAutoNum type="arabicPeriod"/>
            </a:pPr>
            <a:r>
              <a:rPr lang="en-US" sz="2800" b="1" dirty="0">
                <a:latin typeface="+mj-lt"/>
              </a:rPr>
              <a:t>What steps should you take before clicking the link?</a:t>
            </a:r>
            <a:endParaRPr lang="en-US" sz="2800" dirty="0">
              <a:latin typeface="+mj-lt"/>
            </a:endParaRPr>
          </a:p>
          <a:p>
            <a:pPr marL="457200" lvl="1" indent="-457200">
              <a:lnSpc>
                <a:spcPct val="150000"/>
              </a:lnSpc>
              <a:buFont typeface="Arial" panose="020B0604020202020204" pitchFamily="34" charset="0"/>
              <a:buChar char="•"/>
            </a:pPr>
            <a:r>
              <a:rPr lang="en-US" sz="2800" b="1" dirty="0">
                <a:latin typeface="+mj-lt"/>
              </a:rPr>
              <a:t>Do not click immediately.</a:t>
            </a:r>
            <a:endParaRPr lang="en-US" sz="2800" dirty="0">
              <a:latin typeface="+mj-lt"/>
            </a:endParaRPr>
          </a:p>
          <a:p>
            <a:pPr marL="457200" indent="-457200">
              <a:lnSpc>
                <a:spcPct val="150000"/>
              </a:lnSpc>
              <a:buFont typeface="Arial" panose="020B0604020202020204" pitchFamily="34" charset="0"/>
              <a:buChar char="•"/>
            </a:pPr>
            <a:r>
              <a:rPr lang="en-US" sz="2800" b="1" dirty="0">
                <a:latin typeface="+mj-lt"/>
              </a:rPr>
              <a:t>Check the sender’s email address</a:t>
            </a:r>
            <a:r>
              <a:rPr lang="en-US" sz="2800" dirty="0">
                <a:latin typeface="+mj-lt"/>
              </a:rPr>
              <a:t> for misspellings or unusual domains.</a:t>
            </a:r>
          </a:p>
          <a:p>
            <a:pPr marL="457200" indent="-457200">
              <a:lnSpc>
                <a:spcPct val="150000"/>
              </a:lnSpc>
              <a:buFont typeface="Arial" panose="020B0604020202020204" pitchFamily="34" charset="0"/>
              <a:buChar char="•"/>
            </a:pPr>
            <a:r>
              <a:rPr lang="en-US" sz="2800" b="1" dirty="0">
                <a:latin typeface="+mj-lt"/>
              </a:rPr>
              <a:t>Hover over the link</a:t>
            </a:r>
            <a:r>
              <a:rPr lang="en-US" sz="2800" dirty="0">
                <a:latin typeface="+mj-lt"/>
              </a:rPr>
              <a:t> to see if it leads to a trusted website.</a:t>
            </a:r>
          </a:p>
          <a:p>
            <a:pPr marL="457200" indent="-457200">
              <a:lnSpc>
                <a:spcPct val="150000"/>
              </a:lnSpc>
              <a:buFont typeface="Arial" panose="020B0604020202020204" pitchFamily="34" charset="0"/>
              <a:buChar char="•"/>
            </a:pPr>
            <a:r>
              <a:rPr lang="en-US" sz="2800" b="1" dirty="0">
                <a:latin typeface="+mj-lt"/>
              </a:rPr>
              <a:t>Look for urgency or threats</a:t>
            </a:r>
            <a:r>
              <a:rPr lang="en-US" sz="2800" dirty="0">
                <a:latin typeface="+mj-lt"/>
              </a:rPr>
              <a:t> (e.g., "Your account will be closed!").</a:t>
            </a:r>
          </a:p>
        </p:txBody>
      </p:sp>
    </p:spTree>
    <p:extLst>
      <p:ext uri="{BB962C8B-B14F-4D97-AF65-F5344CB8AC3E}">
        <p14:creationId xmlns:p14="http://schemas.microsoft.com/office/powerpoint/2010/main" val="1300769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1000"/>
                                        <p:tgtEl>
                                          <p:spTgt spid="6">
                                            <p:txEl>
                                              <p:pRg st="2" end="2"/>
                                            </p:txEl>
                                          </p:spTgt>
                                        </p:tgtEl>
                                      </p:cBhvr>
                                    </p:animEffect>
                                    <p:anim calcmode="lin" valueType="num">
                                      <p:cBhvr>
                                        <p:cTn id="13"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1000"/>
                                        <p:tgtEl>
                                          <p:spTgt spid="6">
                                            <p:txEl>
                                              <p:pRg st="3" end="3"/>
                                            </p:txEl>
                                          </p:spTgt>
                                        </p:tgtEl>
                                      </p:cBhvr>
                                    </p:animEffect>
                                    <p:anim calcmode="lin" valueType="num">
                                      <p:cBhvr>
                                        <p:cTn id="1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1000"/>
                                        <p:tgtEl>
                                          <p:spTgt spid="6">
                                            <p:txEl>
                                              <p:pRg st="4" end="4"/>
                                            </p:txEl>
                                          </p:spTgt>
                                        </p:tgtEl>
                                      </p:cBhvr>
                                    </p:animEffect>
                                    <p:anim calcmode="lin" valueType="num">
                                      <p:cBhvr>
                                        <p:cTn id="2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B56788-39D8-357D-F130-C2C5A5B87FA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BC11FC3-95A2-128A-AA0A-5984D48BBD10}"/>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Security Risks</a:t>
            </a:r>
            <a:endParaRPr spc="-10" dirty="0"/>
          </a:p>
        </p:txBody>
      </p:sp>
      <p:sp>
        <p:nvSpPr>
          <p:cNvPr id="3" name="Rectangle 1">
            <a:extLst>
              <a:ext uri="{FF2B5EF4-FFF2-40B4-BE49-F238E27FC236}">
                <a16:creationId xmlns:a16="http://schemas.microsoft.com/office/drawing/2014/main" id="{852C76E0-3271-43A0-9468-EFF992D1BF29}"/>
              </a:ext>
            </a:extLst>
          </p:cNvPr>
          <p:cNvSpPr>
            <a:spLocks noChangeArrowheads="1"/>
          </p:cNvSpPr>
          <p:nvPr/>
        </p:nvSpPr>
        <p:spPr bwMode="auto">
          <a:xfrm>
            <a:off x="-17207" y="604626"/>
            <a:ext cx="9131710" cy="131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mj-lt"/>
              </a:rPr>
              <a:t>Problem-Solving Question: </a:t>
            </a:r>
            <a:r>
              <a:rPr lang="en-US" sz="2800" dirty="0">
                <a:latin typeface="+mj-lt"/>
              </a:rPr>
              <a:t>Detecting and Avoiding Phishing Scams</a:t>
            </a:r>
            <a:endParaRPr kumimoji="0" lang="en-US" altLang="en-US" sz="2800" b="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7A518F7C-FAEE-8329-4030-0F3962941A4D}"/>
              </a:ext>
            </a:extLst>
          </p:cNvPr>
          <p:cNvSpPr txBox="1"/>
          <p:nvPr/>
        </p:nvSpPr>
        <p:spPr>
          <a:xfrm>
            <a:off x="29497" y="1828800"/>
            <a:ext cx="9127992" cy="5196166"/>
          </a:xfrm>
          <a:prstGeom prst="rect">
            <a:avLst/>
          </a:prstGeom>
          <a:noFill/>
        </p:spPr>
        <p:txBody>
          <a:bodyPr wrap="square">
            <a:spAutoFit/>
          </a:bodyPr>
          <a:lstStyle/>
          <a:p>
            <a:pPr>
              <a:lnSpc>
                <a:spcPct val="150000"/>
              </a:lnSpc>
            </a:pPr>
            <a:r>
              <a:rPr lang="en-US" sz="2800" b="1" dirty="0">
                <a:latin typeface="+mj-lt"/>
              </a:rPr>
              <a:t>2.  How can you verify if the email is real or a phishing attempt?</a:t>
            </a:r>
            <a:endParaRPr lang="en-US" sz="2800" dirty="0">
              <a:latin typeface="+mj-lt"/>
            </a:endParaRP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Contact your bank directly</a:t>
            </a:r>
            <a:r>
              <a:rPr kumimoji="0" lang="en-US" altLang="en-US" sz="2800" b="0" i="0" u="none" strike="noStrike" cap="none" normalizeH="0" baseline="0" dirty="0">
                <a:ln>
                  <a:noFill/>
                </a:ln>
                <a:solidFill>
                  <a:schemeClr val="tx1"/>
                </a:solidFill>
                <a:effectLst/>
                <a:latin typeface="+mj-lt"/>
              </a:rPr>
              <a:t> using their official number or website.</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Check for grammatical errors</a:t>
            </a:r>
            <a:r>
              <a:rPr kumimoji="0" lang="en-US" altLang="en-US" sz="2800" b="0" i="0" u="none" strike="noStrike" cap="none" normalizeH="0" baseline="0" dirty="0">
                <a:ln>
                  <a:noFill/>
                </a:ln>
                <a:solidFill>
                  <a:schemeClr val="tx1"/>
                </a:solidFill>
                <a:effectLst/>
                <a:latin typeface="+mj-lt"/>
              </a:rPr>
              <a:t> or odd formatting in the email.</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Look for a personalized greeting.</a:t>
            </a:r>
            <a:r>
              <a:rPr kumimoji="0" lang="en-US" altLang="en-US" sz="2800" b="0" i="0" u="none" strike="noStrike" cap="none" normalizeH="0" baseline="0" dirty="0">
                <a:ln>
                  <a:noFill/>
                </a:ln>
                <a:solidFill>
                  <a:schemeClr val="tx1"/>
                </a:solidFill>
                <a:effectLst/>
                <a:latin typeface="+mj-lt"/>
              </a:rPr>
              <a:t> Generic greetings like “Dear Customer” are suspicious. </a:t>
            </a:r>
          </a:p>
        </p:txBody>
      </p:sp>
    </p:spTree>
    <p:extLst>
      <p:ext uri="{BB962C8B-B14F-4D97-AF65-F5344CB8AC3E}">
        <p14:creationId xmlns:p14="http://schemas.microsoft.com/office/powerpoint/2010/main" val="540788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charRg st="67" end="134"/>
                                            </p:txEl>
                                          </p:spTgt>
                                        </p:tgtEl>
                                        <p:attrNameLst>
                                          <p:attrName>style.visibility</p:attrName>
                                        </p:attrNameLst>
                                      </p:cBhvr>
                                      <p:to>
                                        <p:strVal val="visible"/>
                                      </p:to>
                                    </p:set>
                                    <p:animEffect transition="in" filter="fade">
                                      <p:cBhvr>
                                        <p:cTn id="7" dur="1000"/>
                                        <p:tgtEl>
                                          <p:spTgt spid="6">
                                            <p:txEl>
                                              <p:charRg st="67" end="134"/>
                                            </p:txEl>
                                          </p:spTgt>
                                        </p:tgtEl>
                                      </p:cBhvr>
                                    </p:animEffect>
                                    <p:anim calcmode="lin" valueType="num">
                                      <p:cBhvr>
                                        <p:cTn id="8" dur="1000" fill="hold"/>
                                        <p:tgtEl>
                                          <p:spTgt spid="6">
                                            <p:txEl>
                                              <p:charRg st="67" end="134"/>
                                            </p:txEl>
                                          </p:spTgt>
                                        </p:tgtEl>
                                        <p:attrNameLst>
                                          <p:attrName>ppt_x</p:attrName>
                                        </p:attrNameLst>
                                      </p:cBhvr>
                                      <p:tavLst>
                                        <p:tav tm="0">
                                          <p:val>
                                            <p:strVal val="#ppt_x"/>
                                          </p:val>
                                        </p:tav>
                                        <p:tav tm="100000">
                                          <p:val>
                                            <p:strVal val="#ppt_x"/>
                                          </p:val>
                                        </p:tav>
                                      </p:tavLst>
                                    </p:anim>
                                    <p:anim calcmode="lin" valueType="num">
                                      <p:cBhvr>
                                        <p:cTn id="9" dur="1000" fill="hold"/>
                                        <p:tgtEl>
                                          <p:spTgt spid="6">
                                            <p:txEl>
                                              <p:charRg st="67" end="13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charRg st="134" end="195"/>
                                            </p:txEl>
                                          </p:spTgt>
                                        </p:tgtEl>
                                        <p:attrNameLst>
                                          <p:attrName>style.visibility</p:attrName>
                                        </p:attrNameLst>
                                      </p:cBhvr>
                                      <p:to>
                                        <p:strVal val="visible"/>
                                      </p:to>
                                    </p:set>
                                    <p:animEffect transition="in" filter="fade">
                                      <p:cBhvr>
                                        <p:cTn id="12" dur="1000"/>
                                        <p:tgtEl>
                                          <p:spTgt spid="6">
                                            <p:txEl>
                                              <p:charRg st="134" end="195"/>
                                            </p:txEl>
                                          </p:spTgt>
                                        </p:tgtEl>
                                      </p:cBhvr>
                                    </p:animEffect>
                                    <p:anim calcmode="lin" valueType="num">
                                      <p:cBhvr>
                                        <p:cTn id="13" dur="1000" fill="hold"/>
                                        <p:tgtEl>
                                          <p:spTgt spid="6">
                                            <p:txEl>
                                              <p:charRg st="134" end="195"/>
                                            </p:txEl>
                                          </p:spTgt>
                                        </p:tgtEl>
                                        <p:attrNameLst>
                                          <p:attrName>ppt_x</p:attrName>
                                        </p:attrNameLst>
                                      </p:cBhvr>
                                      <p:tavLst>
                                        <p:tav tm="0">
                                          <p:val>
                                            <p:strVal val="#ppt_x"/>
                                          </p:val>
                                        </p:tav>
                                        <p:tav tm="100000">
                                          <p:val>
                                            <p:strVal val="#ppt_x"/>
                                          </p:val>
                                        </p:tav>
                                      </p:tavLst>
                                    </p:anim>
                                    <p:anim calcmode="lin" valueType="num">
                                      <p:cBhvr>
                                        <p:cTn id="14" dur="1000" fill="hold"/>
                                        <p:tgtEl>
                                          <p:spTgt spid="6">
                                            <p:txEl>
                                              <p:charRg st="134" end="19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charRg st="195" end="285"/>
                                            </p:txEl>
                                          </p:spTgt>
                                        </p:tgtEl>
                                        <p:attrNameLst>
                                          <p:attrName>style.visibility</p:attrName>
                                        </p:attrNameLst>
                                      </p:cBhvr>
                                      <p:to>
                                        <p:strVal val="visible"/>
                                      </p:to>
                                    </p:set>
                                    <p:animEffect transition="in" filter="fade">
                                      <p:cBhvr>
                                        <p:cTn id="17" dur="1000"/>
                                        <p:tgtEl>
                                          <p:spTgt spid="6">
                                            <p:txEl>
                                              <p:charRg st="195" end="285"/>
                                            </p:txEl>
                                          </p:spTgt>
                                        </p:tgtEl>
                                      </p:cBhvr>
                                    </p:animEffect>
                                    <p:anim calcmode="lin" valueType="num">
                                      <p:cBhvr>
                                        <p:cTn id="18" dur="1000" fill="hold"/>
                                        <p:tgtEl>
                                          <p:spTgt spid="6">
                                            <p:txEl>
                                              <p:charRg st="195" end="285"/>
                                            </p:txEl>
                                          </p:spTgt>
                                        </p:tgtEl>
                                        <p:attrNameLst>
                                          <p:attrName>ppt_x</p:attrName>
                                        </p:attrNameLst>
                                      </p:cBhvr>
                                      <p:tavLst>
                                        <p:tav tm="0">
                                          <p:val>
                                            <p:strVal val="#ppt_x"/>
                                          </p:val>
                                        </p:tav>
                                        <p:tav tm="100000">
                                          <p:val>
                                            <p:strVal val="#ppt_x"/>
                                          </p:val>
                                        </p:tav>
                                      </p:tavLst>
                                    </p:anim>
                                    <p:anim calcmode="lin" valueType="num">
                                      <p:cBhvr>
                                        <p:cTn id="19" dur="1000" fill="hold"/>
                                        <p:tgtEl>
                                          <p:spTgt spid="6">
                                            <p:txEl>
                                              <p:charRg st="195" end="28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FA7D06-250A-FB0A-D179-FF407D8D3DD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57F9BCD-742D-2059-42EC-456105C4062C}"/>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Security Risks</a:t>
            </a:r>
            <a:endParaRPr spc="-10" dirty="0"/>
          </a:p>
        </p:txBody>
      </p:sp>
      <p:sp>
        <p:nvSpPr>
          <p:cNvPr id="3" name="Rectangle 1">
            <a:extLst>
              <a:ext uri="{FF2B5EF4-FFF2-40B4-BE49-F238E27FC236}">
                <a16:creationId xmlns:a16="http://schemas.microsoft.com/office/drawing/2014/main" id="{2EEE23C1-4491-791E-96E1-2A47A7753932}"/>
              </a:ext>
            </a:extLst>
          </p:cNvPr>
          <p:cNvSpPr>
            <a:spLocks noChangeArrowheads="1"/>
          </p:cNvSpPr>
          <p:nvPr/>
        </p:nvSpPr>
        <p:spPr bwMode="auto">
          <a:xfrm>
            <a:off x="-17207" y="604626"/>
            <a:ext cx="9131710" cy="131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mj-lt"/>
              </a:rPr>
              <a:t>Problem-Solving Question: </a:t>
            </a:r>
            <a:r>
              <a:rPr lang="en-US" sz="2800" dirty="0">
                <a:latin typeface="+mj-lt"/>
              </a:rPr>
              <a:t>Detecting and Avoiding Phishing Scams</a:t>
            </a:r>
            <a:endParaRPr kumimoji="0" lang="en-US" altLang="en-US" sz="2800" b="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310F0F76-3ABD-FD0D-F316-3971A86DB86A}"/>
              </a:ext>
            </a:extLst>
          </p:cNvPr>
          <p:cNvSpPr txBox="1"/>
          <p:nvPr/>
        </p:nvSpPr>
        <p:spPr>
          <a:xfrm>
            <a:off x="29497" y="1828800"/>
            <a:ext cx="9127992" cy="4549835"/>
          </a:xfrm>
          <a:prstGeom prst="rect">
            <a:avLst/>
          </a:prstGeom>
          <a:noFill/>
        </p:spPr>
        <p:txBody>
          <a:bodyPr wrap="square">
            <a:spAutoFit/>
          </a:bodyPr>
          <a:lstStyle/>
          <a:p>
            <a:pPr>
              <a:lnSpc>
                <a:spcPct val="150000"/>
              </a:lnSpc>
            </a:pPr>
            <a:r>
              <a:rPr lang="en-US" sz="2800" b="1" dirty="0">
                <a:latin typeface="+mj-lt"/>
              </a:rPr>
              <a:t>3. What could happen if you enter your details on a fake website?</a:t>
            </a:r>
            <a:endParaRPr lang="en-US" sz="2800" dirty="0">
              <a:latin typeface="+mj-lt"/>
            </a:endParaRP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Hackers could steal your login credentials</a:t>
            </a:r>
            <a:r>
              <a:rPr kumimoji="0" lang="en-US" altLang="en-US" sz="2800" b="0" i="0" u="none" strike="noStrike" cap="none" normalizeH="0" baseline="0" dirty="0">
                <a:ln>
                  <a:noFill/>
                </a:ln>
                <a:solidFill>
                  <a:schemeClr val="tx1"/>
                </a:solidFill>
                <a:effectLst/>
                <a:latin typeface="+mj-lt"/>
              </a:rPr>
              <a:t> and access your bank account.</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Identity theft</a:t>
            </a:r>
            <a:r>
              <a:rPr kumimoji="0" lang="en-US" altLang="en-US" sz="2800" b="0" i="0" u="none" strike="noStrike" cap="none" normalizeH="0" baseline="0" dirty="0">
                <a:ln>
                  <a:noFill/>
                </a:ln>
                <a:solidFill>
                  <a:schemeClr val="tx1"/>
                </a:solidFill>
                <a:effectLst/>
                <a:latin typeface="+mj-lt"/>
              </a:rPr>
              <a:t>—criminals may use your information for fraud.</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Financial loss</a:t>
            </a:r>
            <a:r>
              <a:rPr kumimoji="0" lang="en-US" altLang="en-US" sz="2800" b="0" i="0" u="none" strike="noStrike" cap="none" normalizeH="0" baseline="0" dirty="0">
                <a:ln>
                  <a:noFill/>
                </a:ln>
                <a:solidFill>
                  <a:schemeClr val="tx1"/>
                </a:solidFill>
                <a:effectLst/>
                <a:latin typeface="+mj-lt"/>
              </a:rPr>
              <a:t>—your money could be stolen </a:t>
            </a:r>
          </a:p>
        </p:txBody>
      </p:sp>
    </p:spTree>
    <p:extLst>
      <p:ext uri="{BB962C8B-B14F-4D97-AF65-F5344CB8AC3E}">
        <p14:creationId xmlns:p14="http://schemas.microsoft.com/office/powerpoint/2010/main" val="1444585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charRg st="66" end="139"/>
                                            </p:txEl>
                                          </p:spTgt>
                                        </p:tgtEl>
                                        <p:attrNameLst>
                                          <p:attrName>style.visibility</p:attrName>
                                        </p:attrNameLst>
                                      </p:cBhvr>
                                      <p:to>
                                        <p:strVal val="visible"/>
                                      </p:to>
                                    </p:set>
                                    <p:animEffect transition="in" filter="fade">
                                      <p:cBhvr>
                                        <p:cTn id="7" dur="1000"/>
                                        <p:tgtEl>
                                          <p:spTgt spid="6">
                                            <p:txEl>
                                              <p:charRg st="66" end="139"/>
                                            </p:txEl>
                                          </p:spTgt>
                                        </p:tgtEl>
                                      </p:cBhvr>
                                    </p:animEffect>
                                    <p:anim calcmode="lin" valueType="num">
                                      <p:cBhvr>
                                        <p:cTn id="8" dur="1000" fill="hold"/>
                                        <p:tgtEl>
                                          <p:spTgt spid="6">
                                            <p:txEl>
                                              <p:charRg st="66" end="139"/>
                                            </p:txEl>
                                          </p:spTgt>
                                        </p:tgtEl>
                                        <p:attrNameLst>
                                          <p:attrName>ppt_x</p:attrName>
                                        </p:attrNameLst>
                                      </p:cBhvr>
                                      <p:tavLst>
                                        <p:tav tm="0">
                                          <p:val>
                                            <p:strVal val="#ppt_x"/>
                                          </p:val>
                                        </p:tav>
                                        <p:tav tm="100000">
                                          <p:val>
                                            <p:strVal val="#ppt_x"/>
                                          </p:val>
                                        </p:tav>
                                      </p:tavLst>
                                    </p:anim>
                                    <p:anim calcmode="lin" valueType="num">
                                      <p:cBhvr>
                                        <p:cTn id="9" dur="1000" fill="hold"/>
                                        <p:tgtEl>
                                          <p:spTgt spid="6">
                                            <p:txEl>
                                              <p:charRg st="66" end="139"/>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charRg st="139" end="200"/>
                                            </p:txEl>
                                          </p:spTgt>
                                        </p:tgtEl>
                                        <p:attrNameLst>
                                          <p:attrName>style.visibility</p:attrName>
                                        </p:attrNameLst>
                                      </p:cBhvr>
                                      <p:to>
                                        <p:strVal val="visible"/>
                                      </p:to>
                                    </p:set>
                                    <p:animEffect transition="in" filter="fade">
                                      <p:cBhvr>
                                        <p:cTn id="12" dur="1000"/>
                                        <p:tgtEl>
                                          <p:spTgt spid="6">
                                            <p:txEl>
                                              <p:charRg st="139" end="200"/>
                                            </p:txEl>
                                          </p:spTgt>
                                        </p:tgtEl>
                                      </p:cBhvr>
                                    </p:animEffect>
                                    <p:anim calcmode="lin" valueType="num">
                                      <p:cBhvr>
                                        <p:cTn id="13" dur="1000" fill="hold"/>
                                        <p:tgtEl>
                                          <p:spTgt spid="6">
                                            <p:txEl>
                                              <p:charRg st="139" end="20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charRg st="139" end="20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charRg st="200" end="243"/>
                                            </p:txEl>
                                          </p:spTgt>
                                        </p:tgtEl>
                                        <p:attrNameLst>
                                          <p:attrName>style.visibility</p:attrName>
                                        </p:attrNameLst>
                                      </p:cBhvr>
                                      <p:to>
                                        <p:strVal val="visible"/>
                                      </p:to>
                                    </p:set>
                                    <p:animEffect transition="in" filter="fade">
                                      <p:cBhvr>
                                        <p:cTn id="17" dur="1000"/>
                                        <p:tgtEl>
                                          <p:spTgt spid="6">
                                            <p:txEl>
                                              <p:charRg st="200" end="243"/>
                                            </p:txEl>
                                          </p:spTgt>
                                        </p:tgtEl>
                                      </p:cBhvr>
                                    </p:animEffect>
                                    <p:anim calcmode="lin" valueType="num">
                                      <p:cBhvr>
                                        <p:cTn id="18" dur="1000" fill="hold"/>
                                        <p:tgtEl>
                                          <p:spTgt spid="6">
                                            <p:txEl>
                                              <p:charRg st="200" end="243"/>
                                            </p:txEl>
                                          </p:spTgt>
                                        </p:tgtEl>
                                        <p:attrNameLst>
                                          <p:attrName>ppt_x</p:attrName>
                                        </p:attrNameLst>
                                      </p:cBhvr>
                                      <p:tavLst>
                                        <p:tav tm="0">
                                          <p:val>
                                            <p:strVal val="#ppt_x"/>
                                          </p:val>
                                        </p:tav>
                                        <p:tav tm="100000">
                                          <p:val>
                                            <p:strVal val="#ppt_x"/>
                                          </p:val>
                                        </p:tav>
                                      </p:tavLst>
                                    </p:anim>
                                    <p:anim calcmode="lin" valueType="num">
                                      <p:cBhvr>
                                        <p:cTn id="19" dur="1000" fill="hold"/>
                                        <p:tgtEl>
                                          <p:spTgt spid="6">
                                            <p:txEl>
                                              <p:charRg st="200" end="24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519F1F-E9FA-6A1C-20FB-09F064EF259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8F40235-DA14-EBF2-4634-45520CC5482F}"/>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Security Risks</a:t>
            </a:r>
            <a:endParaRPr spc="-10" dirty="0"/>
          </a:p>
        </p:txBody>
      </p:sp>
      <p:sp>
        <p:nvSpPr>
          <p:cNvPr id="3" name="Rectangle 1">
            <a:extLst>
              <a:ext uri="{FF2B5EF4-FFF2-40B4-BE49-F238E27FC236}">
                <a16:creationId xmlns:a16="http://schemas.microsoft.com/office/drawing/2014/main" id="{5E86DE5D-6346-E05B-EEC1-45EDC0289F28}"/>
              </a:ext>
            </a:extLst>
          </p:cNvPr>
          <p:cNvSpPr>
            <a:spLocks noChangeArrowheads="1"/>
          </p:cNvSpPr>
          <p:nvPr/>
        </p:nvSpPr>
        <p:spPr bwMode="auto">
          <a:xfrm>
            <a:off x="-17207" y="604626"/>
            <a:ext cx="9131710" cy="131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mj-lt"/>
              </a:rPr>
              <a:t>Problem-Solving Question: </a:t>
            </a:r>
            <a:r>
              <a:rPr lang="en-US" sz="2800" dirty="0">
                <a:solidFill>
                  <a:schemeClr val="tx1"/>
                </a:solidFill>
                <a:latin typeface="+mj-lt"/>
              </a:rPr>
              <a:t>Detecting and Avoiding Phishing Scams</a:t>
            </a:r>
            <a:endParaRPr kumimoji="0" lang="en-US" altLang="en-US" sz="2800" b="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1D4B0B60-93C8-03D0-CDFE-FB737E7D7DC8}"/>
              </a:ext>
            </a:extLst>
          </p:cNvPr>
          <p:cNvSpPr txBox="1"/>
          <p:nvPr/>
        </p:nvSpPr>
        <p:spPr>
          <a:xfrm>
            <a:off x="29497" y="1828800"/>
            <a:ext cx="9127992" cy="1318181"/>
          </a:xfrm>
          <a:prstGeom prst="rect">
            <a:avLst/>
          </a:prstGeom>
          <a:noFill/>
        </p:spPr>
        <p:txBody>
          <a:bodyPr wrap="square">
            <a:spAutoFit/>
          </a:bodyPr>
          <a:lstStyle/>
          <a:p>
            <a:pPr>
              <a:lnSpc>
                <a:spcPct val="150000"/>
              </a:lnSpc>
            </a:pPr>
            <a:r>
              <a:rPr lang="en-US" sz="2800" b="1" dirty="0">
                <a:latin typeface="+mj-lt"/>
              </a:rPr>
              <a:t>Takeaway:</a:t>
            </a:r>
            <a:r>
              <a:rPr lang="en-US" sz="2800" dirty="0">
                <a:latin typeface="+mj-lt"/>
              </a:rPr>
              <a:t> Always verify emails before clicking links. Banks </a:t>
            </a:r>
            <a:r>
              <a:rPr lang="en-US" sz="2800" b="1" dirty="0">
                <a:latin typeface="+mj-lt"/>
              </a:rPr>
              <a:t>never</a:t>
            </a:r>
            <a:r>
              <a:rPr lang="en-US" sz="2800" dirty="0">
                <a:latin typeface="+mj-lt"/>
              </a:rPr>
              <a:t> ask for sensitive details via email.</a:t>
            </a:r>
          </a:p>
        </p:txBody>
      </p:sp>
    </p:spTree>
    <p:extLst>
      <p:ext uri="{BB962C8B-B14F-4D97-AF65-F5344CB8AC3E}">
        <p14:creationId xmlns:p14="http://schemas.microsoft.com/office/powerpoint/2010/main" val="41205943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E59ECC-0FA1-11DF-A34B-B533BBED5FD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94F469A-739B-0026-80CB-3646A027CCE3}"/>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Identity Theft</a:t>
            </a:r>
            <a:endParaRPr spc="-10" dirty="0"/>
          </a:p>
        </p:txBody>
      </p:sp>
      <p:sp>
        <p:nvSpPr>
          <p:cNvPr id="3" name="Rectangle 1">
            <a:extLst>
              <a:ext uri="{FF2B5EF4-FFF2-40B4-BE49-F238E27FC236}">
                <a16:creationId xmlns:a16="http://schemas.microsoft.com/office/drawing/2014/main" id="{D51B5EB7-C03C-DC12-ABCA-90CCA5FB44B0}"/>
              </a:ext>
            </a:extLst>
          </p:cNvPr>
          <p:cNvSpPr>
            <a:spLocks noChangeArrowheads="1"/>
          </p:cNvSpPr>
          <p:nvPr/>
        </p:nvSpPr>
        <p:spPr bwMode="auto">
          <a:xfrm>
            <a:off x="-3718" y="762000"/>
            <a:ext cx="9131710" cy="196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solidFill>
                  <a:schemeClr val="tx1"/>
                </a:solidFill>
                <a:latin typeface="+mj-lt"/>
              </a:rPr>
              <a:t>Discussion Questions:</a:t>
            </a:r>
            <a:endParaRPr lang="en-US" sz="2800" dirty="0">
              <a:solidFill>
                <a:schemeClr val="tx1"/>
              </a:solidFill>
              <a:latin typeface="+mj-lt"/>
            </a:endParaRPr>
          </a:p>
          <a:p>
            <a:pPr marL="457200" indent="-457200">
              <a:lnSpc>
                <a:spcPct val="150000"/>
              </a:lnSpc>
              <a:buFont typeface="Arial" panose="020B0604020202020204" pitchFamily="34" charset="0"/>
              <a:buChar char="•"/>
            </a:pPr>
            <a:r>
              <a:rPr lang="en-US" sz="2800" dirty="0">
                <a:solidFill>
                  <a:schemeClr val="tx1"/>
                </a:solidFill>
                <a:latin typeface="+mj-lt"/>
              </a:rPr>
              <a:t>What personal information do you think is most at risk of being stolen online?</a:t>
            </a:r>
          </a:p>
        </p:txBody>
      </p:sp>
      <p:sp>
        <p:nvSpPr>
          <p:cNvPr id="5" name="TextBox 4">
            <a:extLst>
              <a:ext uri="{FF2B5EF4-FFF2-40B4-BE49-F238E27FC236}">
                <a16:creationId xmlns:a16="http://schemas.microsoft.com/office/drawing/2014/main" id="{C1394F33-7FE7-4C61-93E2-77F8FFB55D7B}"/>
              </a:ext>
            </a:extLst>
          </p:cNvPr>
          <p:cNvSpPr txBox="1"/>
          <p:nvPr/>
        </p:nvSpPr>
        <p:spPr>
          <a:xfrm>
            <a:off x="28297" y="2819400"/>
            <a:ext cx="9115703" cy="3903504"/>
          </a:xfrm>
          <a:prstGeom prst="rect">
            <a:avLst/>
          </a:prstGeom>
          <a:noFill/>
        </p:spPr>
        <p:txBody>
          <a:bodyPr wrap="square">
            <a:spAutoFit/>
          </a:bodyPr>
          <a:lstStyle/>
          <a:p>
            <a:pPr>
              <a:lnSpc>
                <a:spcPct val="150000"/>
              </a:lnSpc>
            </a:pPr>
            <a:r>
              <a:rPr lang="en-US" sz="2800" b="1" dirty="0">
                <a:latin typeface="+mj-lt"/>
              </a:rPr>
              <a:t>Most at-risk personal information:</a:t>
            </a:r>
            <a:endParaRPr lang="en-US" sz="2800" dirty="0">
              <a:latin typeface="+mj-lt"/>
            </a:endParaRPr>
          </a:p>
          <a:p>
            <a:pPr marL="514350" indent="-514350">
              <a:lnSpc>
                <a:spcPct val="150000"/>
              </a:lnSpc>
              <a:buFont typeface="+mj-lt"/>
              <a:buAutoNum type="arabicPeriod"/>
            </a:pPr>
            <a:r>
              <a:rPr lang="en-US" sz="2800" b="1" dirty="0">
                <a:latin typeface="+mj-lt"/>
              </a:rPr>
              <a:t>Passwords</a:t>
            </a:r>
            <a:r>
              <a:rPr lang="en-US" sz="2800" dirty="0">
                <a:latin typeface="+mj-lt"/>
              </a:rPr>
              <a:t> – Hackers can use them to access accounts.</a:t>
            </a:r>
          </a:p>
          <a:p>
            <a:pPr marL="514350" indent="-514350">
              <a:lnSpc>
                <a:spcPct val="150000"/>
              </a:lnSpc>
              <a:buFont typeface="+mj-lt"/>
              <a:buAutoNum type="arabicPeriod"/>
            </a:pPr>
            <a:r>
              <a:rPr lang="en-US" sz="2800" b="1" dirty="0">
                <a:latin typeface="+mj-lt"/>
              </a:rPr>
              <a:t>Credit Card Details</a:t>
            </a:r>
            <a:r>
              <a:rPr lang="en-US" sz="2800" dirty="0">
                <a:latin typeface="+mj-lt"/>
              </a:rPr>
              <a:t> – Can lead to financial fraud.</a:t>
            </a:r>
          </a:p>
          <a:p>
            <a:pPr marL="514350" indent="-514350">
              <a:lnSpc>
                <a:spcPct val="150000"/>
              </a:lnSpc>
              <a:buFont typeface="+mj-lt"/>
              <a:buAutoNum type="arabicPeriod"/>
            </a:pPr>
            <a:r>
              <a:rPr lang="en-US" sz="2800" b="1" dirty="0">
                <a:latin typeface="+mj-lt"/>
              </a:rPr>
              <a:t>Email &amp; Phone Number</a:t>
            </a:r>
            <a:r>
              <a:rPr lang="en-US" sz="2800" dirty="0">
                <a:latin typeface="+mj-lt"/>
              </a:rPr>
              <a:t> – Used for phishing scams.</a:t>
            </a:r>
          </a:p>
          <a:p>
            <a:pPr marL="514350" indent="-514350">
              <a:lnSpc>
                <a:spcPct val="150000"/>
              </a:lnSpc>
              <a:buFont typeface="+mj-lt"/>
              <a:buAutoNum type="arabicPeriod"/>
            </a:pPr>
            <a:r>
              <a:rPr lang="en-US" sz="2800" b="1" dirty="0">
                <a:latin typeface="+mj-lt"/>
              </a:rPr>
              <a:t>Social Security/ID Numbers</a:t>
            </a:r>
            <a:r>
              <a:rPr lang="en-US" sz="2800" dirty="0">
                <a:latin typeface="+mj-lt"/>
              </a:rPr>
              <a:t> – Can be used for identity theft.</a:t>
            </a:r>
          </a:p>
        </p:txBody>
      </p:sp>
    </p:spTree>
    <p:extLst>
      <p:ext uri="{BB962C8B-B14F-4D97-AF65-F5344CB8AC3E}">
        <p14:creationId xmlns:p14="http://schemas.microsoft.com/office/powerpoint/2010/main" val="322129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anim calcmode="lin" valueType="num">
                                      <p:cBhvr>
                                        <p:cTn id="2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anim calcmode="lin" valueType="num">
                                      <p:cBhvr>
                                        <p:cTn id="2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53E53E-C8D6-003D-455C-4EAAA02A9D3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B80FDF9-9DDA-C4A5-F9A8-7B8F9C429159}"/>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Identity Theft</a:t>
            </a:r>
            <a:endParaRPr spc="-10" dirty="0"/>
          </a:p>
        </p:txBody>
      </p:sp>
      <p:sp>
        <p:nvSpPr>
          <p:cNvPr id="3" name="Rectangle 1">
            <a:extLst>
              <a:ext uri="{FF2B5EF4-FFF2-40B4-BE49-F238E27FC236}">
                <a16:creationId xmlns:a16="http://schemas.microsoft.com/office/drawing/2014/main" id="{FE4C8000-FEB8-88E7-754B-8E38B8D43580}"/>
              </a:ext>
            </a:extLst>
          </p:cNvPr>
          <p:cNvSpPr>
            <a:spLocks noChangeArrowheads="1"/>
          </p:cNvSpPr>
          <p:nvPr/>
        </p:nvSpPr>
        <p:spPr bwMode="auto">
          <a:xfrm>
            <a:off x="-3718" y="762000"/>
            <a:ext cx="9131710" cy="196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solidFill>
                  <a:schemeClr val="tx1"/>
                </a:solidFill>
                <a:latin typeface="+mj-lt"/>
              </a:rPr>
              <a:t>Discussion Questions:</a:t>
            </a:r>
            <a:endParaRPr lang="en-US" sz="2800" dirty="0">
              <a:solidFill>
                <a:schemeClr val="tx1"/>
              </a:solidFill>
              <a:latin typeface="+mj-lt"/>
            </a:endParaRPr>
          </a:p>
          <a:p>
            <a:pPr marL="457200" indent="-457200">
              <a:lnSpc>
                <a:spcPct val="150000"/>
              </a:lnSpc>
              <a:buFont typeface="Arial" panose="020B0604020202020204" pitchFamily="34" charset="0"/>
              <a:buChar char="•"/>
            </a:pPr>
            <a:r>
              <a:rPr lang="en-US" sz="2800" dirty="0">
                <a:solidFill>
                  <a:schemeClr val="tx1"/>
                </a:solidFill>
                <a:latin typeface="+mj-lt"/>
              </a:rPr>
              <a:t>What personal information do you think is most at risk of being stolen online?</a:t>
            </a:r>
          </a:p>
        </p:txBody>
      </p:sp>
      <p:sp>
        <p:nvSpPr>
          <p:cNvPr id="5" name="TextBox 4">
            <a:extLst>
              <a:ext uri="{FF2B5EF4-FFF2-40B4-BE49-F238E27FC236}">
                <a16:creationId xmlns:a16="http://schemas.microsoft.com/office/drawing/2014/main" id="{268F43BC-E575-1D91-3B6A-9E241019B9A6}"/>
              </a:ext>
            </a:extLst>
          </p:cNvPr>
          <p:cNvSpPr txBox="1"/>
          <p:nvPr/>
        </p:nvSpPr>
        <p:spPr>
          <a:xfrm>
            <a:off x="28297" y="2819400"/>
            <a:ext cx="9115703" cy="1318181"/>
          </a:xfrm>
          <a:prstGeom prst="rect">
            <a:avLst/>
          </a:prstGeom>
          <a:noFill/>
        </p:spPr>
        <p:txBody>
          <a:bodyPr wrap="square">
            <a:spAutoFit/>
          </a:bodyPr>
          <a:lstStyle/>
          <a:p>
            <a:pPr marL="514350" indent="-514350">
              <a:lnSpc>
                <a:spcPct val="150000"/>
              </a:lnSpc>
              <a:buFont typeface="+mj-lt"/>
              <a:buAutoNum type="arabicPeriod" startAt="5"/>
            </a:pPr>
            <a:r>
              <a:rPr lang="en-US" sz="2800" b="1" dirty="0">
                <a:latin typeface="+mj-lt"/>
              </a:rPr>
              <a:t>Home Address</a:t>
            </a:r>
            <a:r>
              <a:rPr lang="en-US" sz="2800" dirty="0">
                <a:latin typeface="+mj-lt"/>
              </a:rPr>
              <a:t> – Poses security risks if shared publicly.</a:t>
            </a:r>
          </a:p>
          <a:p>
            <a:pPr marL="514350" indent="-514350">
              <a:lnSpc>
                <a:spcPct val="150000"/>
              </a:lnSpc>
              <a:buFont typeface="+mj-lt"/>
              <a:buAutoNum type="arabicPeriod" startAt="5"/>
            </a:pPr>
            <a:r>
              <a:rPr lang="en-US" sz="2800" b="1" dirty="0">
                <a:latin typeface="+mj-lt"/>
              </a:rPr>
              <a:t>Personal Photos &amp; Messages</a:t>
            </a:r>
            <a:r>
              <a:rPr lang="en-US" sz="2800" dirty="0">
                <a:latin typeface="+mj-lt"/>
              </a:rPr>
              <a:t> – Can be misused or leaked.</a:t>
            </a:r>
          </a:p>
        </p:txBody>
      </p:sp>
      <p:sp>
        <p:nvSpPr>
          <p:cNvPr id="6" name="TextBox 5">
            <a:extLst>
              <a:ext uri="{FF2B5EF4-FFF2-40B4-BE49-F238E27FC236}">
                <a16:creationId xmlns:a16="http://schemas.microsoft.com/office/drawing/2014/main" id="{B96C6907-EEFE-0688-8D85-1C0DBB2CB58C}"/>
              </a:ext>
            </a:extLst>
          </p:cNvPr>
          <p:cNvSpPr txBox="1"/>
          <p:nvPr/>
        </p:nvSpPr>
        <p:spPr>
          <a:xfrm>
            <a:off x="57985" y="4447291"/>
            <a:ext cx="9086015" cy="1318181"/>
          </a:xfrm>
          <a:prstGeom prst="rect">
            <a:avLst/>
          </a:prstGeom>
          <a:noFill/>
        </p:spPr>
        <p:txBody>
          <a:bodyPr wrap="square">
            <a:spAutoFit/>
          </a:bodyPr>
          <a:lstStyle/>
          <a:p>
            <a:pPr>
              <a:lnSpc>
                <a:spcPct val="150000"/>
              </a:lnSpc>
            </a:pPr>
            <a:r>
              <a:rPr lang="en-US" sz="2800" b="1" dirty="0">
                <a:latin typeface="+mj-lt"/>
              </a:rPr>
              <a:t>Takeaway:</a:t>
            </a:r>
            <a:r>
              <a:rPr lang="en-US" sz="2800" dirty="0">
                <a:latin typeface="+mj-lt"/>
              </a:rPr>
              <a:t> Be cautious about where and how you share personal information online.</a:t>
            </a:r>
            <a:endParaRPr lang="en-AU" sz="2800" dirty="0">
              <a:latin typeface="+mj-lt"/>
            </a:endParaRPr>
          </a:p>
        </p:txBody>
      </p:sp>
    </p:spTree>
    <p:extLst>
      <p:ext uri="{BB962C8B-B14F-4D97-AF65-F5344CB8AC3E}">
        <p14:creationId xmlns:p14="http://schemas.microsoft.com/office/powerpoint/2010/main" val="29878781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78C940-EC08-0ECA-C2BF-E4F08E27548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E520895-24A9-28C9-ACC5-5826C644F978}"/>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Identity Theft</a:t>
            </a:r>
            <a:endParaRPr spc="-10" dirty="0"/>
          </a:p>
        </p:txBody>
      </p:sp>
      <p:sp>
        <p:nvSpPr>
          <p:cNvPr id="3" name="Rectangle 1">
            <a:extLst>
              <a:ext uri="{FF2B5EF4-FFF2-40B4-BE49-F238E27FC236}">
                <a16:creationId xmlns:a16="http://schemas.microsoft.com/office/drawing/2014/main" id="{94F5B780-9ECA-0A12-EA8A-2EA456039C75}"/>
              </a:ext>
            </a:extLst>
          </p:cNvPr>
          <p:cNvSpPr>
            <a:spLocks noChangeArrowheads="1"/>
          </p:cNvSpPr>
          <p:nvPr/>
        </p:nvSpPr>
        <p:spPr bwMode="auto">
          <a:xfrm>
            <a:off x="12290" y="461301"/>
            <a:ext cx="9131710" cy="1318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solidFill>
                  <a:schemeClr val="tx1"/>
                </a:solidFill>
                <a:latin typeface="+mj-lt"/>
              </a:rPr>
              <a:t>Discussion Questions:</a:t>
            </a:r>
            <a:endParaRPr lang="en-US" sz="2800" dirty="0">
              <a:solidFill>
                <a:schemeClr val="tx1"/>
              </a:solidFill>
              <a:latin typeface="+mj-lt"/>
            </a:endParaRPr>
          </a:p>
          <a:p>
            <a:pPr marL="457200" indent="-457200">
              <a:lnSpc>
                <a:spcPct val="150000"/>
              </a:lnSpc>
              <a:buFont typeface="Arial" panose="020B0604020202020204" pitchFamily="34" charset="0"/>
              <a:buChar char="•"/>
            </a:pPr>
            <a:r>
              <a:rPr lang="en-US" sz="2800" dirty="0">
                <a:solidFill>
                  <a:schemeClr val="tx1"/>
                </a:solidFill>
                <a:latin typeface="+mj-lt"/>
              </a:rPr>
              <a:t>How does identity theft affect an individual’s life?</a:t>
            </a:r>
          </a:p>
        </p:txBody>
      </p:sp>
      <p:sp>
        <p:nvSpPr>
          <p:cNvPr id="7" name="TextBox 6">
            <a:extLst>
              <a:ext uri="{FF2B5EF4-FFF2-40B4-BE49-F238E27FC236}">
                <a16:creationId xmlns:a16="http://schemas.microsoft.com/office/drawing/2014/main" id="{906BC10A-8EA7-7D19-CDC3-F27A7F1062F4}"/>
              </a:ext>
            </a:extLst>
          </p:cNvPr>
          <p:cNvSpPr txBox="1"/>
          <p:nvPr/>
        </p:nvSpPr>
        <p:spPr>
          <a:xfrm>
            <a:off x="0" y="2286000"/>
            <a:ext cx="9115703" cy="4401205"/>
          </a:xfrm>
          <a:prstGeom prst="rect">
            <a:avLst/>
          </a:prstGeom>
          <a:noFill/>
        </p:spPr>
        <p:txBody>
          <a:bodyPr wrap="square">
            <a:spAutoFit/>
          </a:bodyPr>
          <a:lstStyle/>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chemeClr val="tx1"/>
                </a:solidFill>
                <a:effectLst/>
                <a:latin typeface="+mj-lt"/>
              </a:rPr>
              <a:t>Financial Loss</a:t>
            </a:r>
            <a:r>
              <a:rPr kumimoji="0" lang="en-US" altLang="en-US" sz="2800" b="0" i="0" u="none" strike="noStrike" cap="none" normalizeH="0" baseline="0" dirty="0">
                <a:ln>
                  <a:noFill/>
                </a:ln>
                <a:solidFill>
                  <a:schemeClr val="tx1"/>
                </a:solidFill>
                <a:effectLst/>
                <a:latin typeface="+mj-lt"/>
              </a:rPr>
              <a:t> – Stolen bank details can lead to unauthorized transactions.</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chemeClr val="tx1"/>
                </a:solidFill>
                <a:effectLst/>
                <a:latin typeface="+mj-lt"/>
              </a:rPr>
              <a:t>Credit Damage</a:t>
            </a:r>
            <a:r>
              <a:rPr kumimoji="0" lang="en-US" altLang="en-US" sz="2800" b="0" i="0" u="none" strike="noStrike" cap="none" normalizeH="0" baseline="0" dirty="0">
                <a:ln>
                  <a:noFill/>
                </a:ln>
                <a:solidFill>
                  <a:schemeClr val="tx1"/>
                </a:solidFill>
                <a:effectLst/>
                <a:latin typeface="+mj-lt"/>
              </a:rPr>
              <a:t> – Fraudulent loans or credit cards can lower credit scores.</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chemeClr val="tx1"/>
                </a:solidFill>
                <a:effectLst/>
                <a:latin typeface="+mj-lt"/>
              </a:rPr>
              <a:t>Legal Issues</a:t>
            </a:r>
            <a:r>
              <a:rPr kumimoji="0" lang="en-US" altLang="en-US" sz="2800" b="0" i="0" u="none" strike="noStrike" cap="none" normalizeH="0" baseline="0" dirty="0">
                <a:ln>
                  <a:noFill/>
                </a:ln>
                <a:solidFill>
                  <a:schemeClr val="tx1"/>
                </a:solidFill>
                <a:effectLst/>
                <a:latin typeface="+mj-lt"/>
              </a:rPr>
              <a:t> – Criminals may commit fraud in the victim’s name.</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chemeClr val="tx1"/>
                </a:solidFill>
                <a:effectLst/>
                <a:latin typeface="+mj-lt"/>
              </a:rPr>
              <a:t>Emotional Stress</a:t>
            </a:r>
            <a:r>
              <a:rPr kumimoji="0" lang="en-US" altLang="en-US" sz="2800" b="0" i="0" u="none" strike="noStrike" cap="none" normalizeH="0" baseline="0" dirty="0">
                <a:ln>
                  <a:noFill/>
                </a:ln>
                <a:solidFill>
                  <a:schemeClr val="tx1"/>
                </a:solidFill>
                <a:effectLst/>
                <a:latin typeface="+mj-lt"/>
              </a:rPr>
              <a:t> – Victims may feel anxiety, fear, or helplessness.</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chemeClr val="tx1"/>
                </a:solidFill>
                <a:effectLst/>
                <a:latin typeface="+mj-lt"/>
              </a:rPr>
              <a:t>Time-Consuming Recovery</a:t>
            </a:r>
            <a:r>
              <a:rPr kumimoji="0" lang="en-US" altLang="en-US" sz="2800" b="0" i="0" u="none" strike="noStrike" cap="none" normalizeH="0" baseline="0" dirty="0">
                <a:ln>
                  <a:noFill/>
                </a:ln>
                <a:solidFill>
                  <a:schemeClr val="tx1"/>
                </a:solidFill>
                <a:effectLst/>
                <a:latin typeface="+mj-lt"/>
              </a:rPr>
              <a:t> – Fixing identity theft can take months or years. </a:t>
            </a:r>
          </a:p>
        </p:txBody>
      </p:sp>
    </p:spTree>
    <p:extLst>
      <p:ext uri="{BB962C8B-B14F-4D97-AF65-F5344CB8AC3E}">
        <p14:creationId xmlns:p14="http://schemas.microsoft.com/office/powerpoint/2010/main" val="214400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99A08-8C50-39EB-58DF-D85A80CEA5B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24CEE4C-3BD7-46BD-892E-284F5BA4D8B8}"/>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Identity Theft</a:t>
            </a:r>
            <a:endParaRPr spc="-10" dirty="0"/>
          </a:p>
        </p:txBody>
      </p:sp>
      <p:sp>
        <p:nvSpPr>
          <p:cNvPr id="3" name="Rectangle 1">
            <a:extLst>
              <a:ext uri="{FF2B5EF4-FFF2-40B4-BE49-F238E27FC236}">
                <a16:creationId xmlns:a16="http://schemas.microsoft.com/office/drawing/2014/main" id="{76F0195F-71B0-0C9F-8314-8A26404B9EC0}"/>
              </a:ext>
            </a:extLst>
          </p:cNvPr>
          <p:cNvSpPr>
            <a:spLocks noChangeArrowheads="1"/>
          </p:cNvSpPr>
          <p:nvPr/>
        </p:nvSpPr>
        <p:spPr bwMode="auto">
          <a:xfrm>
            <a:off x="0" y="499050"/>
            <a:ext cx="9131710" cy="3254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solidFill>
                  <a:schemeClr val="tx1"/>
                </a:solidFill>
                <a:latin typeface="+mj-lt"/>
              </a:rPr>
              <a:t>Hands-on Activity:</a:t>
            </a:r>
            <a:endParaRPr lang="en-US" sz="2800" dirty="0">
              <a:solidFill>
                <a:schemeClr val="tx1"/>
              </a:solidFill>
              <a:latin typeface="+mj-lt"/>
            </a:endParaRPr>
          </a:p>
          <a:p>
            <a:pPr marL="457200" indent="-457200">
              <a:lnSpc>
                <a:spcPct val="150000"/>
              </a:lnSpc>
              <a:buFont typeface="Arial" panose="020B0604020202020204" pitchFamily="34" charset="0"/>
              <a:buChar char="•"/>
            </a:pPr>
            <a:r>
              <a:rPr lang="en-US" sz="2800" b="1" dirty="0">
                <a:latin typeface="+mj-lt"/>
              </a:rPr>
              <a:t>Role-Play:</a:t>
            </a:r>
            <a:r>
              <a:rPr lang="en-US" sz="2800" dirty="0">
                <a:latin typeface="+mj-lt"/>
              </a:rPr>
              <a:t> In pairs, one student plays the “attacker” trying to guess personal details (using a set of clues) while the other explains why protecting each piece of information is important.</a:t>
            </a:r>
            <a:endParaRPr lang="en-US" sz="2800" dirty="0">
              <a:solidFill>
                <a:schemeClr val="tx1"/>
              </a:solidFill>
              <a:latin typeface="+mj-lt"/>
            </a:endParaRPr>
          </a:p>
        </p:txBody>
      </p:sp>
    </p:spTree>
    <p:extLst>
      <p:ext uri="{BB962C8B-B14F-4D97-AF65-F5344CB8AC3E}">
        <p14:creationId xmlns:p14="http://schemas.microsoft.com/office/powerpoint/2010/main" val="3098903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69C69C-7420-7610-545F-A38D86D2407E}"/>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0E467081-2553-5E66-9AC7-129EBAE614C4}"/>
              </a:ext>
            </a:extLst>
          </p:cNvPr>
          <p:cNvPicPr>
            <a:picLocks noChangeAspect="1"/>
          </p:cNvPicPr>
          <p:nvPr/>
        </p:nvPicPr>
        <p:blipFill>
          <a:blip r:embed="rId2"/>
          <a:srcRect t="2593" r="32635" b="15175"/>
          <a:stretch/>
        </p:blipFill>
        <p:spPr>
          <a:xfrm>
            <a:off x="12290" y="1180591"/>
            <a:ext cx="6159910" cy="4229609"/>
          </a:xfrm>
          <a:prstGeom prst="rect">
            <a:avLst/>
          </a:prstGeom>
        </p:spPr>
      </p:pic>
      <p:sp>
        <p:nvSpPr>
          <p:cNvPr id="4" name="object 4">
            <a:extLst>
              <a:ext uri="{FF2B5EF4-FFF2-40B4-BE49-F238E27FC236}">
                <a16:creationId xmlns:a16="http://schemas.microsoft.com/office/drawing/2014/main" id="{6D9AFCC2-FDD6-ED31-4383-B07B1202466A}"/>
              </a:ext>
            </a:extLst>
          </p:cNvPr>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4</a:t>
            </a:fld>
            <a:r>
              <a:rPr spc="235" dirty="0"/>
              <a:t> </a:t>
            </a:r>
            <a:r>
              <a:rPr dirty="0"/>
              <a:t>|</a:t>
            </a:r>
            <a:r>
              <a:rPr spc="400" dirty="0"/>
              <a:t> </a:t>
            </a:r>
            <a:r>
              <a:rPr dirty="0"/>
              <a:t>Faculty</a:t>
            </a:r>
            <a:r>
              <a:rPr spc="-15" dirty="0"/>
              <a:t> </a:t>
            </a:r>
            <a:r>
              <a:rPr dirty="0"/>
              <a:t>of</a:t>
            </a:r>
            <a:r>
              <a:rPr spc="-20" dirty="0"/>
              <a:t> </a:t>
            </a:r>
            <a:r>
              <a:rPr dirty="0"/>
              <a:t>Business</a:t>
            </a:r>
            <a:r>
              <a:rPr spc="-20" dirty="0"/>
              <a:t> </a:t>
            </a:r>
            <a:r>
              <a:rPr dirty="0"/>
              <a:t>and</a:t>
            </a:r>
            <a:r>
              <a:rPr spc="-20" dirty="0"/>
              <a:t> </a:t>
            </a:r>
            <a:r>
              <a:rPr dirty="0"/>
              <a:t>Law</a:t>
            </a:r>
            <a:r>
              <a:rPr spc="-15" dirty="0"/>
              <a:t> </a:t>
            </a:r>
            <a:r>
              <a:rPr dirty="0"/>
              <a:t>|</a:t>
            </a:r>
            <a:r>
              <a:rPr spc="-15" dirty="0"/>
              <a:t> </a:t>
            </a:r>
            <a:r>
              <a:rPr dirty="0"/>
              <a:t>Peter</a:t>
            </a:r>
            <a:r>
              <a:rPr spc="-10" dirty="0"/>
              <a:t> </a:t>
            </a:r>
            <a:r>
              <a:rPr dirty="0"/>
              <a:t>Faber</a:t>
            </a:r>
            <a:r>
              <a:rPr spc="-15" dirty="0"/>
              <a:t> </a:t>
            </a:r>
            <a:r>
              <a:rPr dirty="0"/>
              <a:t>Business</a:t>
            </a:r>
            <a:r>
              <a:rPr spc="-15" dirty="0"/>
              <a:t> </a:t>
            </a:r>
            <a:r>
              <a:rPr spc="-10" dirty="0"/>
              <a:t>School</a:t>
            </a:r>
          </a:p>
        </p:txBody>
      </p:sp>
      <p:sp>
        <p:nvSpPr>
          <p:cNvPr id="8" name="Rectangle: Rounded Corners 7">
            <a:extLst>
              <a:ext uri="{FF2B5EF4-FFF2-40B4-BE49-F238E27FC236}">
                <a16:creationId xmlns:a16="http://schemas.microsoft.com/office/drawing/2014/main" id="{2C45BB57-3BE1-A450-40F5-BFFE27FFB644}"/>
              </a:ext>
            </a:extLst>
          </p:cNvPr>
          <p:cNvSpPr/>
          <p:nvPr/>
        </p:nvSpPr>
        <p:spPr>
          <a:xfrm>
            <a:off x="605650" y="2331901"/>
            <a:ext cx="461150" cy="15240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Rounded Corners 6">
            <a:extLst>
              <a:ext uri="{FF2B5EF4-FFF2-40B4-BE49-F238E27FC236}">
                <a16:creationId xmlns:a16="http://schemas.microsoft.com/office/drawing/2014/main" id="{9FFDA86A-47DD-C11C-FFFD-EE928DF02FF1}"/>
              </a:ext>
            </a:extLst>
          </p:cNvPr>
          <p:cNvSpPr/>
          <p:nvPr/>
        </p:nvSpPr>
        <p:spPr>
          <a:xfrm>
            <a:off x="1827516" y="3657600"/>
            <a:ext cx="2820684" cy="22860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 name="Picture 11">
            <a:extLst>
              <a:ext uri="{FF2B5EF4-FFF2-40B4-BE49-F238E27FC236}">
                <a16:creationId xmlns:a16="http://schemas.microsoft.com/office/drawing/2014/main" id="{17F3D8D8-866E-A460-AF6B-C99986680A2C}"/>
              </a:ext>
            </a:extLst>
          </p:cNvPr>
          <p:cNvPicPr>
            <a:picLocks noChangeAspect="1"/>
          </p:cNvPicPr>
          <p:nvPr/>
        </p:nvPicPr>
        <p:blipFill>
          <a:blip r:embed="rId3"/>
          <a:srcRect l="21666" t="42593" r="35000" b="7037"/>
          <a:stretch/>
        </p:blipFill>
        <p:spPr>
          <a:xfrm>
            <a:off x="0" y="5562600"/>
            <a:ext cx="1981200" cy="1295400"/>
          </a:xfrm>
          <a:prstGeom prst="rect">
            <a:avLst/>
          </a:prstGeom>
        </p:spPr>
      </p:pic>
      <p:sp>
        <p:nvSpPr>
          <p:cNvPr id="14" name="TextBox 13">
            <a:extLst>
              <a:ext uri="{FF2B5EF4-FFF2-40B4-BE49-F238E27FC236}">
                <a16:creationId xmlns:a16="http://schemas.microsoft.com/office/drawing/2014/main" id="{E0CF0324-3E29-DEAD-7EC0-1E1A71DAB984}"/>
              </a:ext>
            </a:extLst>
          </p:cNvPr>
          <p:cNvSpPr txBox="1"/>
          <p:nvPr/>
        </p:nvSpPr>
        <p:spPr>
          <a:xfrm>
            <a:off x="4724400" y="1288117"/>
            <a:ext cx="4419600" cy="3903504"/>
          </a:xfrm>
          <a:prstGeom prst="rect">
            <a:avLst/>
          </a:prstGeom>
          <a:solidFill>
            <a:schemeClr val="bg1"/>
          </a:solidFill>
        </p:spPr>
        <p:txBody>
          <a:bodyPr wrap="square">
            <a:spAutoFit/>
          </a:bodyPr>
          <a:lstStyle/>
          <a:p>
            <a:pPr marL="457200" indent="-457200">
              <a:lnSpc>
                <a:spcPct val="150000"/>
              </a:lnSpc>
              <a:buFont typeface="Arial" panose="020B0604020202020204" pitchFamily="34" charset="0"/>
              <a:buChar char="•"/>
            </a:pPr>
            <a:r>
              <a:rPr lang="en-US" sz="2800" dirty="0">
                <a:latin typeface="+mj-lt"/>
              </a:rPr>
              <a:t>Staying updated, understanding risks, and using simple protective measures can help keep you safe in this digital world.</a:t>
            </a:r>
          </a:p>
        </p:txBody>
      </p:sp>
      <p:sp>
        <p:nvSpPr>
          <p:cNvPr id="6" name="object 2">
            <a:extLst>
              <a:ext uri="{FF2B5EF4-FFF2-40B4-BE49-F238E27FC236}">
                <a16:creationId xmlns:a16="http://schemas.microsoft.com/office/drawing/2014/main" id="{A2A340AD-83C7-4B6F-CF90-C9EA85385411}"/>
              </a:ext>
            </a:extLst>
          </p:cNvPr>
          <p:cNvSpPr txBox="1">
            <a:spLocks noGrp="1"/>
          </p:cNvSpPr>
          <p:nvPr>
            <p:ph type="title"/>
          </p:nvPr>
        </p:nvSpPr>
        <p:spPr>
          <a:xfrm>
            <a:off x="12290" y="-19570"/>
            <a:ext cx="6553200" cy="467359"/>
          </a:xfrm>
          <a:prstGeom prst="rect">
            <a:avLst/>
          </a:prstGeom>
        </p:spPr>
        <p:txBody>
          <a:bodyPr vert="horz" wrap="square" lIns="0" tIns="12700" rIns="0" bIns="0" rtlCol="0">
            <a:spAutoFit/>
          </a:bodyPr>
          <a:lstStyle/>
          <a:p>
            <a:pPr marL="12700">
              <a:lnSpc>
                <a:spcPct val="100000"/>
              </a:lnSpc>
              <a:spcBef>
                <a:spcPts val="100"/>
              </a:spcBef>
            </a:pPr>
            <a:r>
              <a:rPr lang="en-US" dirty="0"/>
              <a:t>Unit Overview</a:t>
            </a:r>
            <a:endParaRPr spc="-10" dirty="0"/>
          </a:p>
        </p:txBody>
      </p:sp>
    </p:spTree>
    <p:extLst>
      <p:ext uri="{BB962C8B-B14F-4D97-AF65-F5344CB8AC3E}">
        <p14:creationId xmlns:p14="http://schemas.microsoft.com/office/powerpoint/2010/main" val="14538257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740477-71A2-9B0D-60EC-66E7EFF072D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C66DAE1-474A-751B-2F12-D3A0068EDE6C}"/>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Identity Theft</a:t>
            </a:r>
            <a:endParaRPr spc="-10" dirty="0"/>
          </a:p>
        </p:txBody>
      </p:sp>
      <p:sp>
        <p:nvSpPr>
          <p:cNvPr id="3" name="Rectangle 1">
            <a:extLst>
              <a:ext uri="{FF2B5EF4-FFF2-40B4-BE49-F238E27FC236}">
                <a16:creationId xmlns:a16="http://schemas.microsoft.com/office/drawing/2014/main" id="{45DB201C-8536-86DD-6C53-E6F472B93A47}"/>
              </a:ext>
            </a:extLst>
          </p:cNvPr>
          <p:cNvSpPr>
            <a:spLocks noChangeArrowheads="1"/>
          </p:cNvSpPr>
          <p:nvPr/>
        </p:nvSpPr>
        <p:spPr bwMode="auto">
          <a:xfrm>
            <a:off x="-25489" y="439530"/>
            <a:ext cx="9131710" cy="390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indent="-514350">
              <a:lnSpc>
                <a:spcPct val="150000"/>
              </a:lnSpc>
              <a:buFont typeface="+mj-lt"/>
              <a:buAutoNum type="arabicPeriod"/>
            </a:pPr>
            <a:r>
              <a:rPr lang="en-US" sz="2800" b="1" dirty="0">
                <a:latin typeface="+mj-lt"/>
              </a:rPr>
              <a:t>Setup:</a:t>
            </a:r>
            <a:endParaRPr lang="en-US" sz="2800" dirty="0">
              <a:latin typeface="+mj-lt"/>
            </a:endParaRPr>
          </a:p>
          <a:p>
            <a:pPr marL="457200" lvl="1" indent="-457200">
              <a:lnSpc>
                <a:spcPct val="150000"/>
              </a:lnSpc>
              <a:buFont typeface="Arial" panose="020B0604020202020204" pitchFamily="34" charset="0"/>
              <a:buChar char="•"/>
            </a:pPr>
            <a:r>
              <a:rPr lang="en-US" sz="2800" dirty="0">
                <a:latin typeface="+mj-lt"/>
              </a:rPr>
              <a:t>Students pair up.</a:t>
            </a:r>
          </a:p>
          <a:p>
            <a:pPr marL="457200" indent="-457200">
              <a:lnSpc>
                <a:spcPct val="150000"/>
              </a:lnSpc>
              <a:buFont typeface="Arial" panose="020B0604020202020204" pitchFamily="34" charset="0"/>
              <a:buChar char="•"/>
            </a:pPr>
            <a:r>
              <a:rPr lang="en-US" sz="2800" dirty="0">
                <a:latin typeface="+mj-lt"/>
              </a:rPr>
              <a:t>One plays the </a:t>
            </a:r>
            <a:r>
              <a:rPr lang="en-US" sz="2800" b="1" dirty="0">
                <a:latin typeface="+mj-lt"/>
              </a:rPr>
              <a:t>“attacker”</a:t>
            </a:r>
            <a:r>
              <a:rPr lang="en-US" sz="2800" dirty="0">
                <a:latin typeface="+mj-lt"/>
              </a:rPr>
              <a:t> trying to guess personal details using clues.</a:t>
            </a:r>
          </a:p>
          <a:p>
            <a:pPr marL="457200" indent="-457200">
              <a:lnSpc>
                <a:spcPct val="150000"/>
              </a:lnSpc>
              <a:buFont typeface="Arial" panose="020B0604020202020204" pitchFamily="34" charset="0"/>
              <a:buChar char="•"/>
            </a:pPr>
            <a:r>
              <a:rPr lang="en-US" sz="2800" dirty="0">
                <a:latin typeface="+mj-lt"/>
              </a:rPr>
              <a:t>The other plays the </a:t>
            </a:r>
            <a:r>
              <a:rPr lang="en-US" sz="2800" b="1" dirty="0">
                <a:latin typeface="+mj-lt"/>
              </a:rPr>
              <a:t>“defender”</a:t>
            </a:r>
            <a:r>
              <a:rPr lang="en-US" sz="2800" dirty="0">
                <a:latin typeface="+mj-lt"/>
              </a:rPr>
              <a:t> explaining why each detail should be protected.</a:t>
            </a:r>
          </a:p>
        </p:txBody>
      </p:sp>
    </p:spTree>
    <p:extLst>
      <p:ext uri="{BB962C8B-B14F-4D97-AF65-F5344CB8AC3E}">
        <p14:creationId xmlns:p14="http://schemas.microsoft.com/office/powerpoint/2010/main" val="17915673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AC8651-6608-8250-94F2-7DCF24B06A2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9A9941D-955A-71C1-F503-5955F57971C6}"/>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Identity Theft</a:t>
            </a:r>
            <a:endParaRPr spc="-10" dirty="0"/>
          </a:p>
        </p:txBody>
      </p:sp>
      <p:sp>
        <p:nvSpPr>
          <p:cNvPr id="3" name="Rectangle 1">
            <a:extLst>
              <a:ext uri="{FF2B5EF4-FFF2-40B4-BE49-F238E27FC236}">
                <a16:creationId xmlns:a16="http://schemas.microsoft.com/office/drawing/2014/main" id="{940DF6A8-9083-55FA-4AD9-58855D5FC084}"/>
              </a:ext>
            </a:extLst>
          </p:cNvPr>
          <p:cNvSpPr>
            <a:spLocks noChangeArrowheads="1"/>
          </p:cNvSpPr>
          <p:nvPr/>
        </p:nvSpPr>
        <p:spPr bwMode="auto">
          <a:xfrm>
            <a:off x="-25489" y="762695"/>
            <a:ext cx="9131710"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indent="-514350">
              <a:lnSpc>
                <a:spcPct val="150000"/>
              </a:lnSpc>
              <a:buFont typeface="+mj-lt"/>
              <a:buAutoNum type="arabicPeriod" startAt="2"/>
            </a:pPr>
            <a:r>
              <a:rPr lang="en-US" sz="2800" b="1" dirty="0">
                <a:latin typeface="+mj-lt"/>
              </a:rPr>
              <a:t>Example Scenarios:</a:t>
            </a:r>
            <a:endParaRPr lang="en-US" sz="2800" dirty="0">
              <a:latin typeface="+mj-lt"/>
            </a:endParaRPr>
          </a:p>
          <a:p>
            <a:pPr marL="457200" lvl="1" indent="-457200">
              <a:lnSpc>
                <a:spcPct val="150000"/>
              </a:lnSpc>
              <a:buFont typeface="Arial" panose="020B0604020202020204" pitchFamily="34" charset="0"/>
              <a:buChar char="•"/>
            </a:pPr>
            <a:r>
              <a:rPr lang="en-US" sz="2800" dirty="0">
                <a:latin typeface="+mj-lt"/>
              </a:rPr>
              <a:t>Attacker asks for birthdate → Defender explains how it can be used for identity theft.</a:t>
            </a:r>
          </a:p>
          <a:p>
            <a:pPr marL="457200" indent="-457200">
              <a:lnSpc>
                <a:spcPct val="150000"/>
              </a:lnSpc>
              <a:buFont typeface="Arial" panose="020B0604020202020204" pitchFamily="34" charset="0"/>
              <a:buChar char="•"/>
            </a:pPr>
            <a:r>
              <a:rPr lang="en-US" sz="2800" dirty="0">
                <a:latin typeface="+mj-lt"/>
              </a:rPr>
              <a:t>Attacker guesses a weak password → Defender explains the importance of strong passwords.</a:t>
            </a:r>
          </a:p>
        </p:txBody>
      </p:sp>
    </p:spTree>
    <p:extLst>
      <p:ext uri="{BB962C8B-B14F-4D97-AF65-F5344CB8AC3E}">
        <p14:creationId xmlns:p14="http://schemas.microsoft.com/office/powerpoint/2010/main" val="41199867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14C68-820C-F6ED-4E81-95BB53EADDD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7561ECC-D9E6-60AF-F0D9-42F56EEFBAAA}"/>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Identity Theft</a:t>
            </a:r>
            <a:endParaRPr spc="-10" dirty="0"/>
          </a:p>
        </p:txBody>
      </p:sp>
      <p:sp>
        <p:nvSpPr>
          <p:cNvPr id="3" name="Rectangle 1">
            <a:extLst>
              <a:ext uri="{FF2B5EF4-FFF2-40B4-BE49-F238E27FC236}">
                <a16:creationId xmlns:a16="http://schemas.microsoft.com/office/drawing/2014/main" id="{27F95293-5F6B-3BA3-BFF1-850CB986A89F}"/>
              </a:ext>
            </a:extLst>
          </p:cNvPr>
          <p:cNvSpPr>
            <a:spLocks noChangeArrowheads="1"/>
          </p:cNvSpPr>
          <p:nvPr/>
        </p:nvSpPr>
        <p:spPr bwMode="auto">
          <a:xfrm>
            <a:off x="-25489" y="1409026"/>
            <a:ext cx="9131710" cy="196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indent="-514350">
              <a:lnSpc>
                <a:spcPct val="150000"/>
              </a:lnSpc>
              <a:buFont typeface="+mj-lt"/>
              <a:buAutoNum type="arabicPeriod" startAt="3"/>
            </a:pPr>
            <a:r>
              <a:rPr lang="en-US" sz="2800" b="1" dirty="0">
                <a:latin typeface="+mj-lt"/>
              </a:rPr>
              <a:t>Class Discussion:</a:t>
            </a:r>
            <a:endParaRPr lang="en-US" sz="2800" dirty="0">
              <a:latin typeface="+mj-lt"/>
            </a:endParaRPr>
          </a:p>
          <a:p>
            <a:pPr marL="457200" indent="-457200">
              <a:lnSpc>
                <a:spcPct val="150000"/>
              </a:lnSpc>
              <a:buFont typeface="Arial" panose="020B0604020202020204" pitchFamily="34" charset="0"/>
              <a:buChar char="•"/>
            </a:pPr>
            <a:r>
              <a:rPr lang="en-US" sz="2800" dirty="0">
                <a:latin typeface="+mj-lt"/>
              </a:rPr>
              <a:t>What tricks did attackers use?</a:t>
            </a:r>
          </a:p>
          <a:p>
            <a:pPr marL="457200" indent="-457200">
              <a:lnSpc>
                <a:spcPct val="150000"/>
              </a:lnSpc>
              <a:buFont typeface="Arial" panose="020B0604020202020204" pitchFamily="34" charset="0"/>
              <a:buChar char="•"/>
            </a:pPr>
            <a:r>
              <a:rPr lang="en-US" sz="2800" dirty="0">
                <a:latin typeface="+mj-lt"/>
              </a:rPr>
              <a:t>How can we protect our personal information better?</a:t>
            </a:r>
          </a:p>
        </p:txBody>
      </p:sp>
      <p:sp>
        <p:nvSpPr>
          <p:cNvPr id="5" name="TextBox 4">
            <a:extLst>
              <a:ext uri="{FF2B5EF4-FFF2-40B4-BE49-F238E27FC236}">
                <a16:creationId xmlns:a16="http://schemas.microsoft.com/office/drawing/2014/main" id="{0845C1A8-90FA-F1A8-EDFA-3FBE8B420BAE}"/>
              </a:ext>
            </a:extLst>
          </p:cNvPr>
          <p:cNvSpPr txBox="1"/>
          <p:nvPr/>
        </p:nvSpPr>
        <p:spPr>
          <a:xfrm>
            <a:off x="12289" y="3657600"/>
            <a:ext cx="9093932" cy="1318181"/>
          </a:xfrm>
          <a:prstGeom prst="rect">
            <a:avLst/>
          </a:prstGeom>
          <a:noFill/>
        </p:spPr>
        <p:txBody>
          <a:bodyPr wrap="square">
            <a:spAutoFit/>
          </a:bodyPr>
          <a:lstStyle/>
          <a:p>
            <a:pPr>
              <a:lnSpc>
                <a:spcPct val="150000"/>
              </a:lnSpc>
            </a:pPr>
            <a:r>
              <a:rPr lang="en-US" sz="2800" b="1" dirty="0">
                <a:latin typeface="+mj-lt"/>
              </a:rPr>
              <a:t>Takeaway:</a:t>
            </a:r>
            <a:r>
              <a:rPr lang="en-US" sz="2800" dirty="0">
                <a:latin typeface="+mj-lt"/>
              </a:rPr>
              <a:t> Cybercriminals use small details to steal identities. Be cautious about sharing personal information.</a:t>
            </a:r>
            <a:endParaRPr lang="en-AU" sz="2800" dirty="0">
              <a:latin typeface="+mj-lt"/>
            </a:endParaRPr>
          </a:p>
        </p:txBody>
      </p:sp>
    </p:spTree>
    <p:extLst>
      <p:ext uri="{BB962C8B-B14F-4D97-AF65-F5344CB8AC3E}">
        <p14:creationId xmlns:p14="http://schemas.microsoft.com/office/powerpoint/2010/main" val="27107148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78382B-2DED-70CC-DE4A-93A5162C587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840921F-DBC5-A70F-E3EB-53BEDBBAD542}"/>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Identity Theft</a:t>
            </a:r>
            <a:endParaRPr spc="-10" dirty="0"/>
          </a:p>
        </p:txBody>
      </p:sp>
      <p:sp>
        <p:nvSpPr>
          <p:cNvPr id="4" name="Rectangle 1">
            <a:extLst>
              <a:ext uri="{FF2B5EF4-FFF2-40B4-BE49-F238E27FC236}">
                <a16:creationId xmlns:a16="http://schemas.microsoft.com/office/drawing/2014/main" id="{52C39D42-A3F5-16DF-3C1D-E45EE88F4E48}"/>
              </a:ext>
            </a:extLst>
          </p:cNvPr>
          <p:cNvSpPr>
            <a:spLocks noChangeArrowheads="1"/>
          </p:cNvSpPr>
          <p:nvPr/>
        </p:nvSpPr>
        <p:spPr bwMode="auto">
          <a:xfrm>
            <a:off x="0" y="582067"/>
            <a:ext cx="9131710"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Problem-Solving Question: Understanding Identity Theft Risk</a:t>
            </a:r>
          </a:p>
          <a:p>
            <a:r>
              <a:rPr lang="en-US" sz="2800" b="1" dirty="0">
                <a:latin typeface="+mj-lt"/>
              </a:rPr>
              <a:t>Scenario:</a:t>
            </a:r>
            <a:r>
              <a:rPr lang="en-US" sz="2800" dirty="0">
                <a:latin typeface="+mj-lt"/>
              </a:rPr>
              <a:t> You are signing up for a new online shopping account, and the website asks for your full name, home address, phone number, and credit card details.</a:t>
            </a:r>
          </a:p>
          <a:p>
            <a:r>
              <a:rPr lang="en-US" sz="2800" b="1" dirty="0">
                <a:latin typeface="+mj-lt"/>
              </a:rPr>
              <a:t>Questions:</a:t>
            </a:r>
            <a:endParaRPr lang="en-US" sz="2800" dirty="0">
              <a:latin typeface="+mj-lt"/>
            </a:endParaRPr>
          </a:p>
          <a:p>
            <a:pPr marL="514350" indent="-514350">
              <a:buFont typeface="+mj-lt"/>
              <a:buAutoNum type="arabicPeriod"/>
            </a:pPr>
            <a:r>
              <a:rPr lang="en-US" sz="2800" b="1" dirty="0">
                <a:latin typeface="+mj-lt"/>
              </a:rPr>
              <a:t>What risks are involved in sharing this information online?</a:t>
            </a:r>
            <a:endParaRPr lang="en-US" sz="2800" dirty="0">
              <a:latin typeface="+mj-lt"/>
            </a:endParaRPr>
          </a:p>
          <a:p>
            <a:pPr marL="514350" indent="-514350">
              <a:buFont typeface="+mj-lt"/>
              <a:buAutoNum type="arabicPeriod"/>
            </a:pPr>
            <a:r>
              <a:rPr lang="en-US" sz="2800" b="1" dirty="0">
                <a:latin typeface="+mj-lt"/>
              </a:rPr>
              <a:t>How can you check if the website is safe and trustworthy?</a:t>
            </a:r>
            <a:endParaRPr lang="en-US" sz="2800" dirty="0">
              <a:latin typeface="+mj-lt"/>
            </a:endParaRPr>
          </a:p>
          <a:p>
            <a:pPr marL="514350" indent="-514350">
              <a:buFont typeface="+mj-lt"/>
              <a:buAutoNum type="arabicPeriod"/>
            </a:pPr>
            <a:r>
              <a:rPr lang="en-US" sz="2800" b="1" dirty="0">
                <a:latin typeface="+mj-lt"/>
              </a:rPr>
              <a:t>What steps can you take to protect your personal and financial information?</a:t>
            </a:r>
            <a:endParaRPr lang="en-US" sz="2800" dirty="0">
              <a:latin typeface="+mj-lt"/>
            </a:endParaRPr>
          </a:p>
        </p:txBody>
      </p:sp>
    </p:spTree>
    <p:extLst>
      <p:ext uri="{BB962C8B-B14F-4D97-AF65-F5344CB8AC3E}">
        <p14:creationId xmlns:p14="http://schemas.microsoft.com/office/powerpoint/2010/main" val="22632266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A4F167-44EA-B5CD-A0D7-FF0D3A4A167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67B2B9C-2124-8B67-2F45-65B02243C0FD}"/>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Identity Theft</a:t>
            </a:r>
            <a:endParaRPr spc="-10" dirty="0"/>
          </a:p>
        </p:txBody>
      </p:sp>
      <p:sp>
        <p:nvSpPr>
          <p:cNvPr id="4" name="Rectangle 1">
            <a:extLst>
              <a:ext uri="{FF2B5EF4-FFF2-40B4-BE49-F238E27FC236}">
                <a16:creationId xmlns:a16="http://schemas.microsoft.com/office/drawing/2014/main" id="{8DDB8C36-DA87-BCFA-DD17-4F8EEFC083EA}"/>
              </a:ext>
            </a:extLst>
          </p:cNvPr>
          <p:cNvSpPr>
            <a:spLocks noChangeArrowheads="1"/>
          </p:cNvSpPr>
          <p:nvPr/>
        </p:nvSpPr>
        <p:spPr bwMode="auto">
          <a:xfrm>
            <a:off x="0" y="830917"/>
            <a:ext cx="9131710" cy="5196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Solution:</a:t>
            </a:r>
            <a:endParaRPr lang="en-US" sz="2800" dirty="0">
              <a:latin typeface="+mj-lt"/>
            </a:endParaRPr>
          </a:p>
          <a:p>
            <a:pPr marL="514350" indent="-514350">
              <a:lnSpc>
                <a:spcPct val="150000"/>
              </a:lnSpc>
              <a:buFont typeface="+mj-lt"/>
              <a:buAutoNum type="arabicPeriod"/>
            </a:pPr>
            <a:r>
              <a:rPr lang="en-US" sz="2800" b="1" dirty="0">
                <a:latin typeface="+mj-lt"/>
              </a:rPr>
              <a:t>Risks:</a:t>
            </a:r>
            <a:r>
              <a:rPr lang="en-US" sz="2800" dirty="0">
                <a:latin typeface="+mj-lt"/>
              </a:rPr>
              <a:t> Identity theft, credit card fraud, spam calls, and phishing attacks.</a:t>
            </a:r>
          </a:p>
          <a:p>
            <a:pPr marL="514350" indent="-514350">
              <a:lnSpc>
                <a:spcPct val="150000"/>
              </a:lnSpc>
              <a:buFont typeface="+mj-lt"/>
              <a:buAutoNum type="arabicPeriod"/>
            </a:pPr>
            <a:r>
              <a:rPr lang="en-US" sz="2800" b="1" dirty="0">
                <a:latin typeface="+mj-lt"/>
              </a:rPr>
              <a:t>Website Safety Checks:</a:t>
            </a:r>
            <a:endParaRPr lang="en-US" sz="2800" dirty="0">
              <a:latin typeface="+mj-lt"/>
            </a:endParaRPr>
          </a:p>
          <a:p>
            <a:pPr marL="914400" lvl="1" indent="-457200">
              <a:lnSpc>
                <a:spcPct val="150000"/>
              </a:lnSpc>
              <a:buFont typeface="Arial" panose="020B0604020202020204" pitchFamily="34" charset="0"/>
              <a:buChar char="•"/>
            </a:pPr>
            <a:r>
              <a:rPr lang="en-US" sz="2800" dirty="0">
                <a:latin typeface="+mj-lt"/>
              </a:rPr>
              <a:t>Look for </a:t>
            </a:r>
            <a:r>
              <a:rPr lang="en-US" sz="2800" b="1" dirty="0">
                <a:latin typeface="+mj-lt"/>
              </a:rPr>
              <a:t>HTTPS</a:t>
            </a:r>
            <a:r>
              <a:rPr lang="en-US" sz="2800" dirty="0">
                <a:latin typeface="+mj-lt"/>
              </a:rPr>
              <a:t> in the URL.</a:t>
            </a:r>
          </a:p>
          <a:p>
            <a:pPr marL="914400" lvl="1" indent="-457200">
              <a:lnSpc>
                <a:spcPct val="150000"/>
              </a:lnSpc>
              <a:buFont typeface="Arial" panose="020B0604020202020204" pitchFamily="34" charset="0"/>
              <a:buChar char="•"/>
            </a:pPr>
            <a:r>
              <a:rPr lang="en-US" sz="2800" dirty="0">
                <a:latin typeface="+mj-lt"/>
              </a:rPr>
              <a:t>Check for </a:t>
            </a:r>
            <a:r>
              <a:rPr lang="en-US" sz="2800" b="1" dirty="0">
                <a:latin typeface="+mj-lt"/>
              </a:rPr>
              <a:t>customer reviews</a:t>
            </a:r>
            <a:r>
              <a:rPr lang="en-US" sz="2800" dirty="0">
                <a:latin typeface="+mj-lt"/>
              </a:rPr>
              <a:t> and a valid </a:t>
            </a:r>
            <a:r>
              <a:rPr lang="en-US" sz="2800" b="1" dirty="0">
                <a:latin typeface="+mj-lt"/>
              </a:rPr>
              <a:t>privacy policy</a:t>
            </a:r>
            <a:r>
              <a:rPr lang="en-US" sz="2800" dirty="0">
                <a:latin typeface="+mj-lt"/>
              </a:rPr>
              <a:t>.</a:t>
            </a:r>
          </a:p>
          <a:p>
            <a:pPr marL="914400" lvl="1" indent="-457200">
              <a:lnSpc>
                <a:spcPct val="150000"/>
              </a:lnSpc>
              <a:buFont typeface="Arial" panose="020B0604020202020204" pitchFamily="34" charset="0"/>
              <a:buChar char="•"/>
            </a:pPr>
            <a:r>
              <a:rPr lang="en-US" sz="2800" dirty="0">
                <a:latin typeface="+mj-lt"/>
              </a:rPr>
              <a:t>Avoid sites with </a:t>
            </a:r>
            <a:r>
              <a:rPr lang="en-US" sz="2800" b="1" dirty="0">
                <a:latin typeface="+mj-lt"/>
              </a:rPr>
              <a:t>poor design, spelling errors, or unrealistic offers</a:t>
            </a:r>
            <a:r>
              <a:rPr lang="en-US" sz="2800" dirty="0">
                <a:latin typeface="+mj-lt"/>
              </a:rPr>
              <a:t>.</a:t>
            </a:r>
          </a:p>
        </p:txBody>
      </p:sp>
    </p:spTree>
    <p:extLst>
      <p:ext uri="{BB962C8B-B14F-4D97-AF65-F5344CB8AC3E}">
        <p14:creationId xmlns:p14="http://schemas.microsoft.com/office/powerpoint/2010/main" val="36017086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208362-1F68-77D9-58B2-B5E248F804A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6643BD5-78A3-C04B-368A-AA496E125291}"/>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Identity Theft</a:t>
            </a:r>
            <a:endParaRPr spc="-10" dirty="0"/>
          </a:p>
        </p:txBody>
      </p:sp>
      <p:sp>
        <p:nvSpPr>
          <p:cNvPr id="4" name="Rectangle 1">
            <a:extLst>
              <a:ext uri="{FF2B5EF4-FFF2-40B4-BE49-F238E27FC236}">
                <a16:creationId xmlns:a16="http://schemas.microsoft.com/office/drawing/2014/main" id="{F6BFDA7C-93BF-063E-95A0-4C94C64EDF81}"/>
              </a:ext>
            </a:extLst>
          </p:cNvPr>
          <p:cNvSpPr>
            <a:spLocks noChangeArrowheads="1"/>
          </p:cNvSpPr>
          <p:nvPr/>
        </p:nvSpPr>
        <p:spPr bwMode="auto">
          <a:xfrm>
            <a:off x="0" y="1447800"/>
            <a:ext cx="9131710"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3. Protection Steps:</a:t>
            </a:r>
          </a:p>
          <a:p>
            <a:pPr marL="457200" indent="-457200">
              <a:lnSpc>
                <a:spcPct val="150000"/>
              </a:lnSpc>
              <a:buFont typeface="Arial" panose="020B0604020202020204" pitchFamily="34" charset="0"/>
              <a:buChar char="•"/>
            </a:pPr>
            <a:r>
              <a:rPr lang="en-US" sz="2800" dirty="0">
                <a:latin typeface="+mj-lt"/>
              </a:rPr>
              <a:t>Use </a:t>
            </a:r>
            <a:r>
              <a:rPr lang="en-US" sz="2800" b="1" dirty="0">
                <a:latin typeface="+mj-lt"/>
              </a:rPr>
              <a:t>virtual credit cards</a:t>
            </a:r>
            <a:r>
              <a:rPr lang="en-US" sz="2800" dirty="0">
                <a:latin typeface="+mj-lt"/>
              </a:rPr>
              <a:t> or </a:t>
            </a:r>
            <a:r>
              <a:rPr lang="en-US" sz="2800" b="1" dirty="0">
                <a:latin typeface="+mj-lt"/>
              </a:rPr>
              <a:t>secure payment methods</a:t>
            </a:r>
            <a:r>
              <a:rPr lang="en-US" sz="2800" dirty="0">
                <a:latin typeface="+mj-lt"/>
              </a:rPr>
              <a:t> (like PayPal).</a:t>
            </a:r>
          </a:p>
          <a:p>
            <a:pPr marL="457200" indent="-457200">
              <a:lnSpc>
                <a:spcPct val="150000"/>
              </a:lnSpc>
              <a:buFont typeface="Arial" panose="020B0604020202020204" pitchFamily="34" charset="0"/>
              <a:buChar char="•"/>
            </a:pPr>
            <a:r>
              <a:rPr lang="en-US" sz="2800" dirty="0">
                <a:latin typeface="+mj-lt"/>
              </a:rPr>
              <a:t>Never share personal details on </a:t>
            </a:r>
            <a:r>
              <a:rPr lang="en-US" sz="2800" b="1" dirty="0">
                <a:latin typeface="+mj-lt"/>
              </a:rPr>
              <a:t>unfamiliar websites</a:t>
            </a:r>
            <a:r>
              <a:rPr lang="en-US" sz="2800" dirty="0">
                <a:latin typeface="+mj-lt"/>
              </a:rPr>
              <a:t>.</a:t>
            </a:r>
          </a:p>
          <a:p>
            <a:pPr marL="457200" indent="-457200">
              <a:lnSpc>
                <a:spcPct val="150000"/>
              </a:lnSpc>
              <a:buFont typeface="Arial" panose="020B0604020202020204" pitchFamily="34" charset="0"/>
              <a:buChar char="•"/>
            </a:pPr>
            <a:r>
              <a:rPr lang="en-US" sz="2800" dirty="0">
                <a:latin typeface="+mj-lt"/>
              </a:rPr>
              <a:t>Enable </a:t>
            </a:r>
            <a:r>
              <a:rPr lang="en-US" sz="2800" b="1" dirty="0">
                <a:latin typeface="+mj-lt"/>
              </a:rPr>
              <a:t>two-factor authentication (2FA)</a:t>
            </a:r>
            <a:r>
              <a:rPr lang="en-US" sz="2800" dirty="0">
                <a:latin typeface="+mj-lt"/>
              </a:rPr>
              <a:t> for extra security.</a:t>
            </a:r>
          </a:p>
        </p:txBody>
      </p:sp>
      <p:sp>
        <p:nvSpPr>
          <p:cNvPr id="5" name="TextBox 4">
            <a:extLst>
              <a:ext uri="{FF2B5EF4-FFF2-40B4-BE49-F238E27FC236}">
                <a16:creationId xmlns:a16="http://schemas.microsoft.com/office/drawing/2014/main" id="{83956ED3-29EE-931F-ABC3-ADAE13DE9F54}"/>
              </a:ext>
            </a:extLst>
          </p:cNvPr>
          <p:cNvSpPr txBox="1"/>
          <p:nvPr/>
        </p:nvSpPr>
        <p:spPr>
          <a:xfrm>
            <a:off x="11300" y="4876800"/>
            <a:ext cx="9084035" cy="1318181"/>
          </a:xfrm>
          <a:prstGeom prst="rect">
            <a:avLst/>
          </a:prstGeom>
          <a:noFill/>
        </p:spPr>
        <p:txBody>
          <a:bodyPr wrap="square">
            <a:spAutoFit/>
          </a:bodyPr>
          <a:lstStyle/>
          <a:p>
            <a:pPr>
              <a:lnSpc>
                <a:spcPct val="150000"/>
              </a:lnSpc>
            </a:pPr>
            <a:r>
              <a:rPr lang="en-US" sz="2800" b="1" dirty="0">
                <a:latin typeface="+mj-lt"/>
              </a:rPr>
              <a:t>Takeaway:</a:t>
            </a:r>
            <a:r>
              <a:rPr lang="en-US" sz="2800" dirty="0">
                <a:latin typeface="+mj-lt"/>
              </a:rPr>
              <a:t> Always verify a website before entering personal or payment details to avoid identity theft.</a:t>
            </a:r>
            <a:endParaRPr lang="en-AU" sz="2800" dirty="0">
              <a:latin typeface="+mj-lt"/>
            </a:endParaRPr>
          </a:p>
        </p:txBody>
      </p:sp>
    </p:spTree>
    <p:extLst>
      <p:ext uri="{BB962C8B-B14F-4D97-AF65-F5344CB8AC3E}">
        <p14:creationId xmlns:p14="http://schemas.microsoft.com/office/powerpoint/2010/main" val="40893158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1F7A1A-B1AC-BCAE-6655-2420F3793BF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A61D46F-C5AE-13F7-528F-77FB270A92B0}"/>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Countermeasures</a:t>
            </a:r>
            <a:endParaRPr spc="-10" dirty="0"/>
          </a:p>
        </p:txBody>
      </p:sp>
      <p:sp>
        <p:nvSpPr>
          <p:cNvPr id="4" name="Rectangle 1">
            <a:extLst>
              <a:ext uri="{FF2B5EF4-FFF2-40B4-BE49-F238E27FC236}">
                <a16:creationId xmlns:a16="http://schemas.microsoft.com/office/drawing/2014/main" id="{39AA48B7-2754-A48C-6910-8177DD413751}"/>
              </a:ext>
            </a:extLst>
          </p:cNvPr>
          <p:cNvSpPr>
            <a:spLocks noChangeArrowheads="1"/>
          </p:cNvSpPr>
          <p:nvPr/>
        </p:nvSpPr>
        <p:spPr bwMode="auto">
          <a:xfrm>
            <a:off x="-18674" y="228600"/>
            <a:ext cx="7638674" cy="131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Discussion Questions: </a:t>
            </a:r>
            <a:r>
              <a:rPr lang="en-US" sz="2800" dirty="0">
                <a:latin typeface="+mj-lt"/>
              </a:rPr>
              <a:t>What are some steps you take to protect your personal data online?</a:t>
            </a:r>
          </a:p>
        </p:txBody>
      </p:sp>
      <p:sp>
        <p:nvSpPr>
          <p:cNvPr id="5" name="TextBox 4">
            <a:extLst>
              <a:ext uri="{FF2B5EF4-FFF2-40B4-BE49-F238E27FC236}">
                <a16:creationId xmlns:a16="http://schemas.microsoft.com/office/drawing/2014/main" id="{EC1D8CE5-C5F7-657D-6820-6952195FB46E}"/>
              </a:ext>
            </a:extLst>
          </p:cNvPr>
          <p:cNvSpPr txBox="1"/>
          <p:nvPr/>
        </p:nvSpPr>
        <p:spPr>
          <a:xfrm>
            <a:off x="0" y="1524000"/>
            <a:ext cx="9127992" cy="5478423"/>
          </a:xfrm>
          <a:prstGeom prst="rect">
            <a:avLst/>
          </a:prstGeom>
          <a:noFill/>
        </p:spPr>
        <p:txBody>
          <a:bodyPr wrap="square">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500" b="1" i="0" u="none" strike="noStrike" cap="none" normalizeH="0" baseline="0" dirty="0">
                <a:ln>
                  <a:noFill/>
                </a:ln>
                <a:solidFill>
                  <a:schemeClr val="tx1"/>
                </a:solidFill>
                <a:effectLst/>
                <a:latin typeface="+mj-lt"/>
              </a:rPr>
              <a:t>Use Strong Passwords</a:t>
            </a:r>
            <a:r>
              <a:rPr kumimoji="0" lang="en-US" altLang="en-US" sz="2500" b="0" i="0" u="none" strike="noStrike" cap="none" normalizeH="0" baseline="0" dirty="0">
                <a:ln>
                  <a:noFill/>
                </a:ln>
                <a:solidFill>
                  <a:schemeClr val="tx1"/>
                </a:solidFill>
                <a:effectLst/>
                <a:latin typeface="+mj-lt"/>
              </a:rPr>
              <a:t> – Create unique, complex passwords for each account.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500" b="1" i="0" u="none" strike="noStrike" cap="none" normalizeH="0" baseline="0" dirty="0">
                <a:ln>
                  <a:noFill/>
                </a:ln>
                <a:solidFill>
                  <a:schemeClr val="tx1"/>
                </a:solidFill>
                <a:effectLst/>
                <a:latin typeface="+mj-lt"/>
              </a:rPr>
              <a:t>Enable Two-Factor Authentication (2FA)</a:t>
            </a:r>
            <a:r>
              <a:rPr kumimoji="0" lang="en-US" altLang="en-US" sz="2500" b="0" i="0" u="none" strike="noStrike" cap="none" normalizeH="0" baseline="0" dirty="0">
                <a:ln>
                  <a:noFill/>
                </a:ln>
                <a:solidFill>
                  <a:schemeClr val="tx1"/>
                </a:solidFill>
                <a:effectLst/>
                <a:latin typeface="+mj-lt"/>
              </a:rPr>
              <a:t> – Adds an extra layer of security.</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500" b="1" i="0" u="none" strike="noStrike" cap="none" normalizeH="0" baseline="0" dirty="0">
                <a:ln>
                  <a:noFill/>
                </a:ln>
                <a:solidFill>
                  <a:schemeClr val="tx1"/>
                </a:solidFill>
                <a:effectLst/>
                <a:latin typeface="+mj-lt"/>
              </a:rPr>
              <a:t>Avoid Public Wi-Fi for Sensitive Transactions</a:t>
            </a:r>
            <a:r>
              <a:rPr kumimoji="0" lang="en-US" altLang="en-US" sz="2500" b="0" i="0" u="none" strike="noStrike" cap="none" normalizeH="0" baseline="0" dirty="0">
                <a:ln>
                  <a:noFill/>
                </a:ln>
                <a:solidFill>
                  <a:schemeClr val="tx1"/>
                </a:solidFill>
                <a:effectLst/>
                <a:latin typeface="+mj-lt"/>
              </a:rPr>
              <a:t> – Use a VPN if necessary.</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500" b="1" i="0" u="none" strike="noStrike" cap="none" normalizeH="0" baseline="0" dirty="0">
                <a:ln>
                  <a:noFill/>
                </a:ln>
                <a:solidFill>
                  <a:schemeClr val="tx1"/>
                </a:solidFill>
                <a:effectLst/>
                <a:latin typeface="+mj-lt"/>
              </a:rPr>
              <a:t>Be Cautious with Links &amp; Emails</a:t>
            </a:r>
            <a:r>
              <a:rPr kumimoji="0" lang="en-US" altLang="en-US" sz="2500" b="0" i="0" u="none" strike="noStrike" cap="none" normalizeH="0" baseline="0" dirty="0">
                <a:ln>
                  <a:noFill/>
                </a:ln>
                <a:solidFill>
                  <a:schemeClr val="tx1"/>
                </a:solidFill>
                <a:effectLst/>
                <a:latin typeface="+mj-lt"/>
              </a:rPr>
              <a:t> – Avoid clicking on unknown links (phishing scams).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500" b="1" i="0" u="none" strike="noStrike" cap="none" normalizeH="0" baseline="0" dirty="0">
                <a:ln>
                  <a:noFill/>
                </a:ln>
                <a:solidFill>
                  <a:schemeClr val="tx1"/>
                </a:solidFill>
                <a:effectLst/>
                <a:latin typeface="+mj-lt"/>
              </a:rPr>
              <a:t>Limit Personal Information Sharing</a:t>
            </a:r>
            <a:r>
              <a:rPr kumimoji="0" lang="en-US" altLang="en-US" sz="2500" b="0" i="0" u="none" strike="noStrike" cap="none" normalizeH="0" baseline="0" dirty="0">
                <a:ln>
                  <a:noFill/>
                </a:ln>
                <a:solidFill>
                  <a:schemeClr val="tx1"/>
                </a:solidFill>
                <a:effectLst/>
                <a:latin typeface="+mj-lt"/>
              </a:rPr>
              <a:t> – Be mindful of what you share on social media.</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500" b="1" i="0" u="none" strike="noStrike" cap="none" normalizeH="0" baseline="0" dirty="0">
                <a:ln>
                  <a:noFill/>
                </a:ln>
                <a:solidFill>
                  <a:schemeClr val="tx1"/>
                </a:solidFill>
                <a:effectLst/>
                <a:latin typeface="+mj-lt"/>
              </a:rPr>
              <a:t>Keep Software &amp; Security Updates On</a:t>
            </a:r>
            <a:r>
              <a:rPr kumimoji="0" lang="en-US" altLang="en-US" sz="2500" b="0" i="0" u="none" strike="noStrike" cap="none" normalizeH="0" baseline="0" dirty="0">
                <a:ln>
                  <a:noFill/>
                </a:ln>
                <a:solidFill>
                  <a:schemeClr val="tx1"/>
                </a:solidFill>
                <a:effectLst/>
                <a:latin typeface="+mj-lt"/>
              </a:rPr>
              <a:t> – Protects against malware and hackers.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500" b="1" i="0" u="none" strike="noStrike" cap="none" normalizeH="0" baseline="0" dirty="0">
                <a:ln>
                  <a:noFill/>
                </a:ln>
                <a:solidFill>
                  <a:schemeClr val="tx1"/>
                </a:solidFill>
                <a:effectLst/>
                <a:latin typeface="+mj-lt"/>
              </a:rPr>
              <a:t>Use Secure Websites</a:t>
            </a:r>
            <a:r>
              <a:rPr kumimoji="0" lang="en-US" altLang="en-US" sz="2500" b="0" i="0" u="none" strike="noStrike" cap="none" normalizeH="0" baseline="0" dirty="0">
                <a:ln>
                  <a:noFill/>
                </a:ln>
                <a:solidFill>
                  <a:schemeClr val="tx1"/>
                </a:solidFill>
                <a:effectLst/>
                <a:latin typeface="+mj-lt"/>
              </a:rPr>
              <a:t> – Look for </a:t>
            </a:r>
            <a:r>
              <a:rPr kumimoji="0" lang="en-US" altLang="en-US" sz="2500" b="1" i="0" u="none" strike="noStrike" cap="none" normalizeH="0" baseline="0" dirty="0">
                <a:ln>
                  <a:noFill/>
                </a:ln>
                <a:solidFill>
                  <a:schemeClr val="tx1"/>
                </a:solidFill>
                <a:effectLst/>
                <a:latin typeface="+mj-lt"/>
              </a:rPr>
              <a:t>HTTPS</a:t>
            </a:r>
            <a:r>
              <a:rPr kumimoji="0" lang="en-US" altLang="en-US" sz="2500" b="0" i="0" u="none" strike="noStrike" cap="none" normalizeH="0" baseline="0" dirty="0">
                <a:ln>
                  <a:noFill/>
                </a:ln>
                <a:solidFill>
                  <a:schemeClr val="tx1"/>
                </a:solidFill>
                <a:effectLst/>
                <a:latin typeface="+mj-lt"/>
              </a:rPr>
              <a:t> in the URL before entering information. </a:t>
            </a:r>
          </a:p>
        </p:txBody>
      </p:sp>
    </p:spTree>
    <p:extLst>
      <p:ext uri="{BB962C8B-B14F-4D97-AF65-F5344CB8AC3E}">
        <p14:creationId xmlns:p14="http://schemas.microsoft.com/office/powerpoint/2010/main" val="259299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anim calcmode="lin" valueType="num">
                                      <p:cBhvr>
                                        <p:cTn id="2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anim calcmode="lin" valueType="num">
                                      <p:cBhvr>
                                        <p:cTn id="2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1000"/>
                                        <p:tgtEl>
                                          <p:spTgt spid="5">
                                            <p:txEl>
                                              <p:pRg st="5" end="5"/>
                                            </p:txEl>
                                          </p:spTgt>
                                        </p:tgtEl>
                                      </p:cBhvr>
                                    </p:animEffect>
                                    <p:anim calcmode="lin" valueType="num">
                                      <p:cBhvr>
                                        <p:cTn id="3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1000"/>
                                        <p:tgtEl>
                                          <p:spTgt spid="5">
                                            <p:txEl>
                                              <p:pRg st="6" end="6"/>
                                            </p:txEl>
                                          </p:spTgt>
                                        </p:tgtEl>
                                      </p:cBhvr>
                                    </p:animEffect>
                                    <p:anim calcmode="lin" valueType="num">
                                      <p:cBhvr>
                                        <p:cTn id="3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3571C8-ECFE-474F-91B7-F9B20828CDE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2CF1149-4E12-DAEB-5D68-1A0CB27454AD}"/>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Countermeasures</a:t>
            </a:r>
            <a:endParaRPr spc="-10" dirty="0"/>
          </a:p>
        </p:txBody>
      </p:sp>
      <p:sp>
        <p:nvSpPr>
          <p:cNvPr id="4" name="Rectangle 1">
            <a:extLst>
              <a:ext uri="{FF2B5EF4-FFF2-40B4-BE49-F238E27FC236}">
                <a16:creationId xmlns:a16="http://schemas.microsoft.com/office/drawing/2014/main" id="{51114B88-3AAB-2267-B6C9-FEC61CB36EBA}"/>
              </a:ext>
            </a:extLst>
          </p:cNvPr>
          <p:cNvSpPr>
            <a:spLocks noChangeArrowheads="1"/>
          </p:cNvSpPr>
          <p:nvPr/>
        </p:nvSpPr>
        <p:spPr bwMode="auto">
          <a:xfrm>
            <a:off x="-18674" y="228600"/>
            <a:ext cx="7638674" cy="131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Discussion Questions: </a:t>
            </a:r>
            <a:r>
              <a:rPr lang="en-US" sz="2800" dirty="0">
                <a:latin typeface="+mj-lt"/>
              </a:rPr>
              <a:t>What are some steps you take to protect your personal data online?</a:t>
            </a:r>
          </a:p>
        </p:txBody>
      </p:sp>
      <p:sp>
        <p:nvSpPr>
          <p:cNvPr id="5" name="TextBox 4">
            <a:extLst>
              <a:ext uri="{FF2B5EF4-FFF2-40B4-BE49-F238E27FC236}">
                <a16:creationId xmlns:a16="http://schemas.microsoft.com/office/drawing/2014/main" id="{7A89DB2A-A5F6-ABA6-9DFD-B5006D5A454A}"/>
              </a:ext>
            </a:extLst>
          </p:cNvPr>
          <p:cNvSpPr txBox="1"/>
          <p:nvPr/>
        </p:nvSpPr>
        <p:spPr>
          <a:xfrm>
            <a:off x="0" y="1524000"/>
            <a:ext cx="9127992" cy="671851"/>
          </a:xfrm>
          <a:prstGeom prst="rect">
            <a:avLst/>
          </a:prstGeom>
          <a:noFill/>
        </p:spPr>
        <p:txBody>
          <a:bodyPr wrap="square">
            <a:spAutoFit/>
          </a:bodyPr>
          <a:lstStyle/>
          <a:p>
            <a:pPr marR="0" lvl="0" algn="l" defTabSz="914400" rtl="0" eaLnBrk="0" fontAlgn="base" latinLnBrk="0" hangingPunct="0">
              <a:lnSpc>
                <a:spcPct val="150000"/>
              </a:lnSpc>
              <a:spcBef>
                <a:spcPct val="0"/>
              </a:spcBef>
              <a:spcAft>
                <a:spcPct val="0"/>
              </a:spcAft>
              <a:buClrTx/>
              <a:buSzTx/>
              <a:tabLst/>
            </a:pPr>
            <a:r>
              <a:rPr lang="en-US" sz="2800" b="1" dirty="0">
                <a:latin typeface="+mj-lt"/>
              </a:rPr>
              <a:t>Takeaway:</a:t>
            </a:r>
            <a:r>
              <a:rPr lang="en-US" sz="2800" dirty="0">
                <a:latin typeface="+mj-lt"/>
              </a:rPr>
              <a:t> Small steps can prevent big security risks online.</a:t>
            </a:r>
            <a:endParaRPr kumimoji="0" lang="en-US" altLang="en-US" sz="25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71267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E8EF6-7590-ED67-70D4-01B2B1CDFEB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01F0871-3E59-3719-B4A5-FD4CB211ABE7}"/>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Countermeasures</a:t>
            </a:r>
            <a:endParaRPr spc="-10" dirty="0"/>
          </a:p>
        </p:txBody>
      </p:sp>
      <p:sp>
        <p:nvSpPr>
          <p:cNvPr id="4" name="Rectangle 1">
            <a:extLst>
              <a:ext uri="{FF2B5EF4-FFF2-40B4-BE49-F238E27FC236}">
                <a16:creationId xmlns:a16="http://schemas.microsoft.com/office/drawing/2014/main" id="{61BCD8D0-3A23-B9C9-6976-6A343DCB0F51}"/>
              </a:ext>
            </a:extLst>
          </p:cNvPr>
          <p:cNvSpPr>
            <a:spLocks noChangeArrowheads="1"/>
          </p:cNvSpPr>
          <p:nvPr/>
        </p:nvSpPr>
        <p:spPr bwMode="auto">
          <a:xfrm>
            <a:off x="-12865" y="685800"/>
            <a:ext cx="9115703" cy="1961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Discussion Questions: </a:t>
            </a:r>
            <a:r>
              <a:rPr lang="en-US" sz="2800" dirty="0">
                <a:latin typeface="+mj-lt"/>
              </a:rPr>
              <a:t>How can simple actions like updating your software or using strong passwords serve as countermeasures?</a:t>
            </a:r>
          </a:p>
        </p:txBody>
      </p:sp>
      <p:sp>
        <p:nvSpPr>
          <p:cNvPr id="6" name="TextBox 5">
            <a:extLst>
              <a:ext uri="{FF2B5EF4-FFF2-40B4-BE49-F238E27FC236}">
                <a16:creationId xmlns:a16="http://schemas.microsoft.com/office/drawing/2014/main" id="{96119DB7-6D3B-5B4F-4B90-885716011FD0}"/>
              </a:ext>
            </a:extLst>
          </p:cNvPr>
          <p:cNvSpPr txBox="1"/>
          <p:nvPr/>
        </p:nvSpPr>
        <p:spPr>
          <a:xfrm>
            <a:off x="0" y="2831480"/>
            <a:ext cx="9061675" cy="3257174"/>
          </a:xfrm>
          <a:prstGeom prst="rect">
            <a:avLst/>
          </a:prstGeom>
          <a:noFill/>
        </p:spPr>
        <p:txBody>
          <a:bodyPr wrap="square">
            <a:spAutoFit/>
          </a:bodyPr>
          <a:lstStyle/>
          <a:p>
            <a:pPr>
              <a:lnSpc>
                <a:spcPct val="150000"/>
              </a:lnSpc>
            </a:pPr>
            <a:r>
              <a:rPr lang="en-US" sz="2800" b="1" dirty="0">
                <a:latin typeface="+mj-lt"/>
              </a:rPr>
              <a:t>How Simple Actions Act as Countermeasures</a:t>
            </a:r>
          </a:p>
          <a:p>
            <a:pPr marL="514350" indent="-514350">
              <a:lnSpc>
                <a:spcPct val="150000"/>
              </a:lnSpc>
              <a:buFont typeface="+mj-lt"/>
              <a:buAutoNum type="arabicPeriod"/>
            </a:pPr>
            <a:r>
              <a:rPr lang="en-US" sz="2800" b="1" dirty="0">
                <a:latin typeface="+mj-lt"/>
              </a:rPr>
              <a:t>Updating Software</a:t>
            </a:r>
            <a:r>
              <a:rPr lang="en-US" sz="2800" dirty="0">
                <a:latin typeface="+mj-lt"/>
              </a:rPr>
              <a:t> – Fixes security weaknesses and protects against new cyber threats.</a:t>
            </a:r>
          </a:p>
          <a:p>
            <a:pPr marL="514350" indent="-514350">
              <a:lnSpc>
                <a:spcPct val="150000"/>
              </a:lnSpc>
              <a:buFont typeface="+mj-lt"/>
              <a:buAutoNum type="arabicPeriod"/>
            </a:pPr>
            <a:r>
              <a:rPr lang="en-US" sz="2800" b="1" dirty="0">
                <a:latin typeface="+mj-lt"/>
              </a:rPr>
              <a:t>Using Strong Passwords</a:t>
            </a:r>
            <a:r>
              <a:rPr lang="en-US" sz="2800" dirty="0">
                <a:latin typeface="+mj-lt"/>
              </a:rPr>
              <a:t> – Prevents hackers from easily guessing or cracking accounts.</a:t>
            </a:r>
          </a:p>
        </p:txBody>
      </p:sp>
    </p:spTree>
    <p:extLst>
      <p:ext uri="{BB962C8B-B14F-4D97-AF65-F5344CB8AC3E}">
        <p14:creationId xmlns:p14="http://schemas.microsoft.com/office/powerpoint/2010/main" val="91540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2F6C5-CFBF-0F9C-0D1E-68D0401A230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D796680-B2E1-2015-59A2-8F2F56862203}"/>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Countermeasures</a:t>
            </a:r>
            <a:endParaRPr spc="-10" dirty="0"/>
          </a:p>
        </p:txBody>
      </p:sp>
      <p:sp>
        <p:nvSpPr>
          <p:cNvPr id="4" name="Rectangle 1">
            <a:extLst>
              <a:ext uri="{FF2B5EF4-FFF2-40B4-BE49-F238E27FC236}">
                <a16:creationId xmlns:a16="http://schemas.microsoft.com/office/drawing/2014/main" id="{2A9BB8D8-93E6-18D9-FB6C-E8F4A73A81F4}"/>
              </a:ext>
            </a:extLst>
          </p:cNvPr>
          <p:cNvSpPr>
            <a:spLocks noChangeArrowheads="1"/>
          </p:cNvSpPr>
          <p:nvPr/>
        </p:nvSpPr>
        <p:spPr bwMode="auto">
          <a:xfrm>
            <a:off x="-12865" y="685800"/>
            <a:ext cx="9115703" cy="1961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Discussion Questions: </a:t>
            </a:r>
            <a:r>
              <a:rPr lang="en-US" sz="2800" dirty="0">
                <a:latin typeface="+mj-lt"/>
              </a:rPr>
              <a:t>How can simple actions like updating your software or using strong passwords serve as countermeasures?</a:t>
            </a:r>
          </a:p>
        </p:txBody>
      </p:sp>
      <p:sp>
        <p:nvSpPr>
          <p:cNvPr id="6" name="TextBox 5">
            <a:extLst>
              <a:ext uri="{FF2B5EF4-FFF2-40B4-BE49-F238E27FC236}">
                <a16:creationId xmlns:a16="http://schemas.microsoft.com/office/drawing/2014/main" id="{969735FE-1156-2F79-57F4-86F46BB2DADB}"/>
              </a:ext>
            </a:extLst>
          </p:cNvPr>
          <p:cNvSpPr txBox="1"/>
          <p:nvPr/>
        </p:nvSpPr>
        <p:spPr>
          <a:xfrm>
            <a:off x="0" y="2831480"/>
            <a:ext cx="9061675" cy="3903504"/>
          </a:xfrm>
          <a:prstGeom prst="rect">
            <a:avLst/>
          </a:prstGeom>
          <a:noFill/>
        </p:spPr>
        <p:txBody>
          <a:bodyPr wrap="square">
            <a:spAutoFit/>
          </a:bodyPr>
          <a:lstStyle/>
          <a:p>
            <a:pPr marL="514350" indent="-514350">
              <a:lnSpc>
                <a:spcPct val="150000"/>
              </a:lnSpc>
              <a:buFont typeface="+mj-lt"/>
              <a:buAutoNum type="arabicPeriod" startAt="3"/>
            </a:pPr>
            <a:r>
              <a:rPr lang="en-US" sz="2800" b="1" dirty="0">
                <a:latin typeface="+mj-lt"/>
              </a:rPr>
              <a:t>Enabling Two-Factor Authentication (2FA)</a:t>
            </a:r>
            <a:r>
              <a:rPr lang="en-US" sz="2800" dirty="0">
                <a:latin typeface="+mj-lt"/>
              </a:rPr>
              <a:t> – Adds extra protection beyond just a password.</a:t>
            </a:r>
          </a:p>
          <a:p>
            <a:pPr marL="514350" indent="-514350">
              <a:lnSpc>
                <a:spcPct val="150000"/>
              </a:lnSpc>
              <a:buFont typeface="+mj-lt"/>
              <a:buAutoNum type="arabicPeriod" startAt="3"/>
            </a:pPr>
            <a:r>
              <a:rPr lang="en-US" sz="2800" b="1" dirty="0">
                <a:latin typeface="+mj-lt"/>
              </a:rPr>
              <a:t>Avoiding Phishing Links</a:t>
            </a:r>
            <a:r>
              <a:rPr lang="en-US" sz="2800" dirty="0">
                <a:latin typeface="+mj-lt"/>
              </a:rPr>
              <a:t> – Stops attackers from stealing personal data.</a:t>
            </a:r>
          </a:p>
          <a:p>
            <a:pPr marL="514350" indent="-514350">
              <a:lnSpc>
                <a:spcPct val="150000"/>
              </a:lnSpc>
              <a:buFont typeface="+mj-lt"/>
              <a:buAutoNum type="arabicPeriod" startAt="3"/>
            </a:pPr>
            <a:r>
              <a:rPr lang="en-US" sz="2800" b="1" dirty="0">
                <a:latin typeface="+mj-lt"/>
              </a:rPr>
              <a:t>Using a VPN on Public Wi-Fi</a:t>
            </a:r>
            <a:r>
              <a:rPr lang="en-US" sz="2800" dirty="0">
                <a:latin typeface="+mj-lt"/>
              </a:rPr>
              <a:t> – Protects sensitive data from being intercepted.</a:t>
            </a:r>
          </a:p>
        </p:txBody>
      </p:sp>
    </p:spTree>
    <p:extLst>
      <p:ext uri="{BB962C8B-B14F-4D97-AF65-F5344CB8AC3E}">
        <p14:creationId xmlns:p14="http://schemas.microsoft.com/office/powerpoint/2010/main" val="1906969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C6B008-4BA7-B430-7261-6F3C1A52D892}"/>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CA465FC9-09D5-9E61-459A-F97EFC672C1B}"/>
              </a:ext>
            </a:extLst>
          </p:cNvPr>
          <p:cNvPicPr>
            <a:picLocks noChangeAspect="1"/>
          </p:cNvPicPr>
          <p:nvPr/>
        </p:nvPicPr>
        <p:blipFill>
          <a:blip r:embed="rId2"/>
          <a:srcRect t="2593" r="32635" b="15175"/>
          <a:stretch/>
        </p:blipFill>
        <p:spPr>
          <a:xfrm>
            <a:off x="12290" y="1180591"/>
            <a:ext cx="6159910" cy="4229609"/>
          </a:xfrm>
          <a:prstGeom prst="rect">
            <a:avLst/>
          </a:prstGeom>
        </p:spPr>
      </p:pic>
      <p:sp>
        <p:nvSpPr>
          <p:cNvPr id="2" name="object 2">
            <a:extLst>
              <a:ext uri="{FF2B5EF4-FFF2-40B4-BE49-F238E27FC236}">
                <a16:creationId xmlns:a16="http://schemas.microsoft.com/office/drawing/2014/main" id="{F7B3F15C-06DF-A944-7371-B2530AED58E7}"/>
              </a:ext>
            </a:extLst>
          </p:cNvPr>
          <p:cNvSpPr txBox="1">
            <a:spLocks noGrp="1"/>
          </p:cNvSpPr>
          <p:nvPr>
            <p:ph type="title"/>
          </p:nvPr>
        </p:nvSpPr>
        <p:spPr>
          <a:xfrm>
            <a:off x="12290" y="-19570"/>
            <a:ext cx="6553200" cy="467359"/>
          </a:xfrm>
          <a:prstGeom prst="rect">
            <a:avLst/>
          </a:prstGeom>
        </p:spPr>
        <p:txBody>
          <a:bodyPr vert="horz" wrap="square" lIns="0" tIns="12700" rIns="0" bIns="0" rtlCol="0">
            <a:spAutoFit/>
          </a:bodyPr>
          <a:lstStyle/>
          <a:p>
            <a:pPr marL="12700">
              <a:lnSpc>
                <a:spcPct val="100000"/>
              </a:lnSpc>
              <a:spcBef>
                <a:spcPts val="100"/>
              </a:spcBef>
            </a:pPr>
            <a:r>
              <a:rPr lang="en-US" dirty="0"/>
              <a:t>Unit Overview</a:t>
            </a:r>
            <a:endParaRPr spc="-10" dirty="0"/>
          </a:p>
        </p:txBody>
      </p:sp>
      <p:sp>
        <p:nvSpPr>
          <p:cNvPr id="4" name="object 4">
            <a:extLst>
              <a:ext uri="{FF2B5EF4-FFF2-40B4-BE49-F238E27FC236}">
                <a16:creationId xmlns:a16="http://schemas.microsoft.com/office/drawing/2014/main" id="{330BA8D7-BCB0-B6A2-7AE3-B5522C149904}"/>
              </a:ext>
            </a:extLst>
          </p:cNvPr>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5</a:t>
            </a:fld>
            <a:r>
              <a:rPr spc="235" dirty="0"/>
              <a:t> </a:t>
            </a:r>
            <a:r>
              <a:rPr dirty="0"/>
              <a:t>|</a:t>
            </a:r>
            <a:r>
              <a:rPr spc="400" dirty="0"/>
              <a:t> </a:t>
            </a:r>
            <a:r>
              <a:rPr dirty="0"/>
              <a:t>Faculty</a:t>
            </a:r>
            <a:r>
              <a:rPr spc="-15" dirty="0"/>
              <a:t> </a:t>
            </a:r>
            <a:r>
              <a:rPr dirty="0"/>
              <a:t>of</a:t>
            </a:r>
            <a:r>
              <a:rPr spc="-20" dirty="0"/>
              <a:t> </a:t>
            </a:r>
            <a:r>
              <a:rPr dirty="0"/>
              <a:t>Business</a:t>
            </a:r>
            <a:r>
              <a:rPr spc="-20" dirty="0"/>
              <a:t> </a:t>
            </a:r>
            <a:r>
              <a:rPr dirty="0"/>
              <a:t>and</a:t>
            </a:r>
            <a:r>
              <a:rPr spc="-20" dirty="0"/>
              <a:t> </a:t>
            </a:r>
            <a:r>
              <a:rPr dirty="0"/>
              <a:t>Law</a:t>
            </a:r>
            <a:r>
              <a:rPr spc="-15" dirty="0"/>
              <a:t> </a:t>
            </a:r>
            <a:r>
              <a:rPr dirty="0"/>
              <a:t>|</a:t>
            </a:r>
            <a:r>
              <a:rPr spc="-15" dirty="0"/>
              <a:t> </a:t>
            </a:r>
            <a:r>
              <a:rPr dirty="0"/>
              <a:t>Peter</a:t>
            </a:r>
            <a:r>
              <a:rPr spc="-10" dirty="0"/>
              <a:t> </a:t>
            </a:r>
            <a:r>
              <a:rPr dirty="0"/>
              <a:t>Faber</a:t>
            </a:r>
            <a:r>
              <a:rPr spc="-15" dirty="0"/>
              <a:t> </a:t>
            </a:r>
            <a:r>
              <a:rPr dirty="0"/>
              <a:t>Business</a:t>
            </a:r>
            <a:r>
              <a:rPr spc="-15" dirty="0"/>
              <a:t> </a:t>
            </a:r>
            <a:r>
              <a:rPr spc="-10" dirty="0"/>
              <a:t>School</a:t>
            </a:r>
          </a:p>
        </p:txBody>
      </p:sp>
      <p:sp>
        <p:nvSpPr>
          <p:cNvPr id="8" name="Rectangle: Rounded Corners 7">
            <a:extLst>
              <a:ext uri="{FF2B5EF4-FFF2-40B4-BE49-F238E27FC236}">
                <a16:creationId xmlns:a16="http://schemas.microsoft.com/office/drawing/2014/main" id="{D20137B0-4C0F-3CE1-20A0-BAEC7EE5980F}"/>
              </a:ext>
            </a:extLst>
          </p:cNvPr>
          <p:cNvSpPr/>
          <p:nvPr/>
        </p:nvSpPr>
        <p:spPr>
          <a:xfrm>
            <a:off x="605650" y="2331901"/>
            <a:ext cx="461150" cy="15240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Rounded Corners 6">
            <a:extLst>
              <a:ext uri="{FF2B5EF4-FFF2-40B4-BE49-F238E27FC236}">
                <a16:creationId xmlns:a16="http://schemas.microsoft.com/office/drawing/2014/main" id="{F93403B9-1749-B971-8A89-452114F54B7B}"/>
              </a:ext>
            </a:extLst>
          </p:cNvPr>
          <p:cNvSpPr/>
          <p:nvPr/>
        </p:nvSpPr>
        <p:spPr>
          <a:xfrm>
            <a:off x="1827516" y="3657600"/>
            <a:ext cx="2820684" cy="22860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 name="Picture 11">
            <a:extLst>
              <a:ext uri="{FF2B5EF4-FFF2-40B4-BE49-F238E27FC236}">
                <a16:creationId xmlns:a16="http://schemas.microsoft.com/office/drawing/2014/main" id="{FDCE8732-33CE-5B2B-5108-F7667A9FE1A7}"/>
              </a:ext>
            </a:extLst>
          </p:cNvPr>
          <p:cNvPicPr>
            <a:picLocks noChangeAspect="1"/>
          </p:cNvPicPr>
          <p:nvPr/>
        </p:nvPicPr>
        <p:blipFill>
          <a:blip r:embed="rId3"/>
          <a:srcRect l="21666" t="42593" r="35000" b="7037"/>
          <a:stretch/>
        </p:blipFill>
        <p:spPr>
          <a:xfrm>
            <a:off x="0" y="5562600"/>
            <a:ext cx="1981200" cy="1295400"/>
          </a:xfrm>
          <a:prstGeom prst="rect">
            <a:avLst/>
          </a:prstGeom>
        </p:spPr>
      </p:pic>
      <p:sp>
        <p:nvSpPr>
          <p:cNvPr id="14" name="TextBox 13">
            <a:extLst>
              <a:ext uri="{FF2B5EF4-FFF2-40B4-BE49-F238E27FC236}">
                <a16:creationId xmlns:a16="http://schemas.microsoft.com/office/drawing/2014/main" id="{716149D0-912E-CF98-C05D-C358A3E73018}"/>
              </a:ext>
            </a:extLst>
          </p:cNvPr>
          <p:cNvSpPr txBox="1"/>
          <p:nvPr/>
        </p:nvSpPr>
        <p:spPr>
          <a:xfrm>
            <a:off x="4724400" y="1288117"/>
            <a:ext cx="4419600" cy="3257174"/>
          </a:xfrm>
          <a:prstGeom prst="rect">
            <a:avLst/>
          </a:prstGeom>
          <a:solidFill>
            <a:schemeClr val="bg1"/>
          </a:solidFill>
        </p:spPr>
        <p:txBody>
          <a:bodyPr wrap="square">
            <a:spAutoFit/>
          </a:bodyPr>
          <a:lstStyle/>
          <a:p>
            <a:pPr marL="457200" indent="-457200">
              <a:lnSpc>
                <a:spcPct val="150000"/>
              </a:lnSpc>
              <a:buFont typeface="Arial" panose="020B0604020202020204" pitchFamily="34" charset="0"/>
              <a:buChar char="•"/>
            </a:pPr>
            <a:r>
              <a:rPr lang="en-US" sz="2800" dirty="0">
                <a:latin typeface="+mj-lt"/>
              </a:rPr>
              <a:t>The goal is to help you see how everyday actions (like updating your device) are key to defending against attacks.</a:t>
            </a:r>
          </a:p>
        </p:txBody>
      </p:sp>
    </p:spTree>
    <p:extLst>
      <p:ext uri="{BB962C8B-B14F-4D97-AF65-F5344CB8AC3E}">
        <p14:creationId xmlns:p14="http://schemas.microsoft.com/office/powerpoint/2010/main" val="3999236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8936EC-3D36-1BDA-AB7E-3B8CBC6D98A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AF4C359-35BA-6B6F-33FA-B2557BE4BE19}"/>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Countermeasures</a:t>
            </a:r>
            <a:endParaRPr spc="-10" dirty="0"/>
          </a:p>
        </p:txBody>
      </p:sp>
      <p:sp>
        <p:nvSpPr>
          <p:cNvPr id="4" name="Rectangle 1">
            <a:extLst>
              <a:ext uri="{FF2B5EF4-FFF2-40B4-BE49-F238E27FC236}">
                <a16:creationId xmlns:a16="http://schemas.microsoft.com/office/drawing/2014/main" id="{D5316CEE-688C-1235-16AD-223EE69FEA15}"/>
              </a:ext>
            </a:extLst>
          </p:cNvPr>
          <p:cNvSpPr>
            <a:spLocks noChangeArrowheads="1"/>
          </p:cNvSpPr>
          <p:nvPr/>
        </p:nvSpPr>
        <p:spPr bwMode="auto">
          <a:xfrm>
            <a:off x="-12865" y="685800"/>
            <a:ext cx="9115703" cy="1961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Discussion Questions: </a:t>
            </a:r>
            <a:r>
              <a:rPr lang="en-US" sz="2800" dirty="0">
                <a:latin typeface="+mj-lt"/>
              </a:rPr>
              <a:t>How can simple actions like updating your software or using strong passwords serve as countermeasures?</a:t>
            </a:r>
          </a:p>
        </p:txBody>
      </p:sp>
      <p:sp>
        <p:nvSpPr>
          <p:cNvPr id="6" name="TextBox 5">
            <a:extLst>
              <a:ext uri="{FF2B5EF4-FFF2-40B4-BE49-F238E27FC236}">
                <a16:creationId xmlns:a16="http://schemas.microsoft.com/office/drawing/2014/main" id="{BD280A49-929C-516A-D0A2-5AD3224D5402}"/>
              </a:ext>
            </a:extLst>
          </p:cNvPr>
          <p:cNvSpPr txBox="1"/>
          <p:nvPr/>
        </p:nvSpPr>
        <p:spPr>
          <a:xfrm>
            <a:off x="0" y="2831480"/>
            <a:ext cx="9061675" cy="1315425"/>
          </a:xfrm>
          <a:prstGeom prst="rect">
            <a:avLst/>
          </a:prstGeom>
          <a:noFill/>
        </p:spPr>
        <p:txBody>
          <a:bodyPr wrap="square">
            <a:spAutoFit/>
          </a:bodyPr>
          <a:lstStyle/>
          <a:p>
            <a:pPr>
              <a:lnSpc>
                <a:spcPct val="150000"/>
              </a:lnSpc>
            </a:pPr>
            <a:r>
              <a:rPr lang="en-US" sz="2800" b="1" dirty="0">
                <a:latin typeface="+mj-lt"/>
              </a:rPr>
              <a:t>Takeaway:</a:t>
            </a:r>
            <a:r>
              <a:rPr lang="en-US" sz="2800" dirty="0">
                <a:latin typeface="+mj-lt"/>
              </a:rPr>
              <a:t> Small actions create strong defenses against cyber threats.</a:t>
            </a:r>
          </a:p>
        </p:txBody>
      </p:sp>
    </p:spTree>
    <p:extLst>
      <p:ext uri="{BB962C8B-B14F-4D97-AF65-F5344CB8AC3E}">
        <p14:creationId xmlns:p14="http://schemas.microsoft.com/office/powerpoint/2010/main" val="16787659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FD6CB-14F4-8DDC-E2DE-E10C84676D1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B019742-4376-7BDB-334D-F1A3CC5A90B8}"/>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Countermeasures</a:t>
            </a:r>
            <a:endParaRPr spc="-10" dirty="0"/>
          </a:p>
        </p:txBody>
      </p:sp>
      <p:sp>
        <p:nvSpPr>
          <p:cNvPr id="4" name="Rectangle 1">
            <a:extLst>
              <a:ext uri="{FF2B5EF4-FFF2-40B4-BE49-F238E27FC236}">
                <a16:creationId xmlns:a16="http://schemas.microsoft.com/office/drawing/2014/main" id="{DE52B8EF-EFA7-1CF9-E4EC-8593E534F9CD}"/>
              </a:ext>
            </a:extLst>
          </p:cNvPr>
          <p:cNvSpPr>
            <a:spLocks noChangeArrowheads="1"/>
          </p:cNvSpPr>
          <p:nvPr/>
        </p:nvSpPr>
        <p:spPr bwMode="auto">
          <a:xfrm>
            <a:off x="-21358" y="762000"/>
            <a:ext cx="9115703" cy="390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Hands-on Activity: Creating Strong Passwords</a:t>
            </a:r>
          </a:p>
          <a:p>
            <a:pPr marL="514350" indent="-514350">
              <a:lnSpc>
                <a:spcPct val="150000"/>
              </a:lnSpc>
              <a:buFont typeface="+mj-lt"/>
              <a:buAutoNum type="arabicPeriod"/>
            </a:pPr>
            <a:r>
              <a:rPr lang="en-US" sz="2800" b="1" dirty="0">
                <a:latin typeface="+mj-lt"/>
              </a:rPr>
              <a:t>Workshop – Making a Secure Password:</a:t>
            </a:r>
            <a:endParaRPr lang="en-US" sz="2800" dirty="0">
              <a:latin typeface="+mj-lt"/>
            </a:endParaRPr>
          </a:p>
          <a:p>
            <a:pPr marL="457200" lvl="1" indent="-457200">
              <a:lnSpc>
                <a:spcPct val="150000"/>
              </a:lnSpc>
              <a:buFont typeface="Arial" panose="020B0604020202020204" pitchFamily="34" charset="0"/>
              <a:buChar char="•"/>
            </a:pPr>
            <a:r>
              <a:rPr lang="en-US" sz="2800" dirty="0">
                <a:latin typeface="+mj-lt"/>
              </a:rPr>
              <a:t>Students create a password using </a:t>
            </a:r>
            <a:r>
              <a:rPr lang="en-US" sz="2800" b="1" dirty="0">
                <a:latin typeface="+mj-lt"/>
              </a:rPr>
              <a:t>uppercase &amp; lowercase letters, numbers, and symbols</a:t>
            </a:r>
            <a:r>
              <a:rPr lang="en-US" sz="2800" dirty="0">
                <a:latin typeface="+mj-lt"/>
              </a:rPr>
              <a:t> (e.g., </a:t>
            </a:r>
            <a:r>
              <a:rPr lang="en-US" sz="2800" b="1" dirty="0">
                <a:latin typeface="+mj-lt"/>
              </a:rPr>
              <a:t>P@ssw0rd!23</a:t>
            </a:r>
            <a:r>
              <a:rPr lang="en-US" sz="2800" dirty="0">
                <a:latin typeface="+mj-lt"/>
              </a:rPr>
              <a:t>).</a:t>
            </a:r>
          </a:p>
          <a:p>
            <a:pPr marL="457200" indent="-457200">
              <a:lnSpc>
                <a:spcPct val="150000"/>
              </a:lnSpc>
              <a:buFont typeface="Arial" panose="020B0604020202020204" pitchFamily="34" charset="0"/>
              <a:buChar char="•"/>
            </a:pPr>
            <a:r>
              <a:rPr lang="en-US" sz="2800" dirty="0">
                <a:latin typeface="+mj-lt"/>
              </a:rPr>
              <a:t>Discuss </a:t>
            </a:r>
            <a:r>
              <a:rPr lang="en-US" sz="2800" b="1" dirty="0">
                <a:latin typeface="+mj-lt"/>
              </a:rPr>
              <a:t>why</a:t>
            </a:r>
            <a:r>
              <a:rPr lang="en-US" sz="2800" dirty="0">
                <a:latin typeface="+mj-lt"/>
              </a:rPr>
              <a:t> each element increases security.</a:t>
            </a:r>
          </a:p>
          <a:p>
            <a:pPr marL="457200" indent="-457200">
              <a:lnSpc>
                <a:spcPct val="150000"/>
              </a:lnSpc>
              <a:buFont typeface="Arial" panose="020B0604020202020204" pitchFamily="34" charset="0"/>
              <a:buChar char="•"/>
            </a:pPr>
            <a:r>
              <a:rPr lang="en-US" sz="2800" dirty="0">
                <a:latin typeface="+mj-lt"/>
              </a:rPr>
              <a:t>Compare weak vs. strong passwords.</a:t>
            </a:r>
          </a:p>
        </p:txBody>
      </p:sp>
    </p:spTree>
    <p:extLst>
      <p:ext uri="{BB962C8B-B14F-4D97-AF65-F5344CB8AC3E}">
        <p14:creationId xmlns:p14="http://schemas.microsoft.com/office/powerpoint/2010/main" val="5664536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1EB00A-1DF9-21D6-2693-9AFCAAA1D0E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33C4289-54D0-2D87-9598-E20A330949AD}"/>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Countermeasures</a:t>
            </a:r>
            <a:endParaRPr spc="-10" dirty="0"/>
          </a:p>
        </p:txBody>
      </p:sp>
      <p:sp>
        <p:nvSpPr>
          <p:cNvPr id="4" name="Rectangle 1">
            <a:extLst>
              <a:ext uri="{FF2B5EF4-FFF2-40B4-BE49-F238E27FC236}">
                <a16:creationId xmlns:a16="http://schemas.microsoft.com/office/drawing/2014/main" id="{C72FE5EF-6B84-61FB-F8C4-A1EBB86F8A7D}"/>
              </a:ext>
            </a:extLst>
          </p:cNvPr>
          <p:cNvSpPr>
            <a:spLocks noChangeArrowheads="1"/>
          </p:cNvSpPr>
          <p:nvPr/>
        </p:nvSpPr>
        <p:spPr bwMode="auto">
          <a:xfrm>
            <a:off x="-21358" y="1085164"/>
            <a:ext cx="9115703"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Hands-on Activity: Creating Strong Passwords</a:t>
            </a:r>
          </a:p>
          <a:p>
            <a:pPr>
              <a:lnSpc>
                <a:spcPct val="150000"/>
              </a:lnSpc>
            </a:pPr>
            <a:r>
              <a:rPr lang="en-US" sz="2800" b="1" dirty="0">
                <a:latin typeface="+mj-lt"/>
              </a:rPr>
              <a:t>2. Tool Demonstration – Checking Password Strength:</a:t>
            </a:r>
            <a:endParaRPr lang="en-US" sz="2800" dirty="0">
              <a:latin typeface="+mj-lt"/>
            </a:endParaRPr>
          </a:p>
          <a:p>
            <a:pPr marL="457200" indent="-457200">
              <a:lnSpc>
                <a:spcPct val="150000"/>
              </a:lnSpc>
              <a:buFont typeface="Arial" panose="020B0604020202020204" pitchFamily="34" charset="0"/>
              <a:buChar char="•"/>
            </a:pPr>
            <a:r>
              <a:rPr lang="en-US" sz="2800" dirty="0">
                <a:latin typeface="+mj-lt"/>
              </a:rPr>
              <a:t>Show a free online password strength checker.</a:t>
            </a:r>
          </a:p>
          <a:p>
            <a:pPr marL="457200" indent="-457200">
              <a:lnSpc>
                <a:spcPct val="150000"/>
              </a:lnSpc>
              <a:buFont typeface="Arial" panose="020B0604020202020204" pitchFamily="34" charset="0"/>
              <a:buChar char="•"/>
            </a:pPr>
            <a:r>
              <a:rPr lang="en-US" sz="2800" dirty="0">
                <a:latin typeface="+mj-lt"/>
              </a:rPr>
              <a:t>Test weak vs. strong passwords.</a:t>
            </a:r>
          </a:p>
          <a:p>
            <a:pPr marL="457200" indent="-457200">
              <a:lnSpc>
                <a:spcPct val="150000"/>
              </a:lnSpc>
              <a:buFont typeface="Arial" panose="020B0604020202020204" pitchFamily="34" charset="0"/>
              <a:buChar char="•"/>
            </a:pPr>
            <a:r>
              <a:rPr lang="en-US" sz="2800" dirty="0">
                <a:latin typeface="+mj-lt"/>
              </a:rPr>
              <a:t>Discuss how hackers crack weak passwords.</a:t>
            </a:r>
          </a:p>
        </p:txBody>
      </p:sp>
    </p:spTree>
    <p:extLst>
      <p:ext uri="{BB962C8B-B14F-4D97-AF65-F5344CB8AC3E}">
        <p14:creationId xmlns:p14="http://schemas.microsoft.com/office/powerpoint/2010/main" val="9785956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61BA6F-78AB-C937-7775-F405D2726D9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BD81609-F5D6-A31B-36AD-7C5F4436E08F}"/>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Countermeasures</a:t>
            </a:r>
            <a:endParaRPr spc="-10" dirty="0"/>
          </a:p>
        </p:txBody>
      </p:sp>
      <p:sp>
        <p:nvSpPr>
          <p:cNvPr id="4" name="Rectangle 1">
            <a:extLst>
              <a:ext uri="{FF2B5EF4-FFF2-40B4-BE49-F238E27FC236}">
                <a16:creationId xmlns:a16="http://schemas.microsoft.com/office/drawing/2014/main" id="{910C8A55-C746-3D01-5DD3-43B3C1A46A83}"/>
              </a:ext>
            </a:extLst>
          </p:cNvPr>
          <p:cNvSpPr>
            <a:spLocks noChangeArrowheads="1"/>
          </p:cNvSpPr>
          <p:nvPr/>
        </p:nvSpPr>
        <p:spPr bwMode="auto">
          <a:xfrm>
            <a:off x="0" y="326782"/>
            <a:ext cx="9115703" cy="5196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dirty="0">
                <a:latin typeface="+mj-lt"/>
              </a:rPr>
              <a:t>To assess the strength of your passwords, you can use the </a:t>
            </a:r>
            <a:r>
              <a:rPr lang="en-US" sz="2800" b="1" dirty="0">
                <a:latin typeface="+mj-lt"/>
              </a:rPr>
              <a:t>Password Strength Tester</a:t>
            </a:r>
            <a:r>
              <a:rPr lang="en-US" sz="2800" dirty="0">
                <a:latin typeface="+mj-lt"/>
              </a:rPr>
              <a:t> provided by the NSW Government. This tool evaluates how secure your password is and offers suggestions for improvement. It's designed to help you create strong passwords to protect your personal information online. You can access the Password Strength Tester here: </a:t>
            </a:r>
            <a:r>
              <a:rPr lang="en-US" sz="2800" dirty="0">
                <a:latin typeface="+mj-lt"/>
                <a:hlinkClick r:id="rId2"/>
              </a:rPr>
              <a:t>https://www.nsw.gov.au/media-releases/new-password-strength-tester</a:t>
            </a:r>
            <a:r>
              <a:rPr lang="en-US" sz="2800" dirty="0">
                <a:latin typeface="+mj-lt"/>
              </a:rPr>
              <a:t>? </a:t>
            </a:r>
          </a:p>
        </p:txBody>
      </p:sp>
    </p:spTree>
    <p:extLst>
      <p:ext uri="{BB962C8B-B14F-4D97-AF65-F5344CB8AC3E}">
        <p14:creationId xmlns:p14="http://schemas.microsoft.com/office/powerpoint/2010/main" val="34367187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3C2424-F83F-38B2-1FD5-D1B9B519DE2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0007269-A06E-6CB9-D174-128112A67542}"/>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Countermeasures</a:t>
            </a:r>
            <a:endParaRPr spc="-10" dirty="0"/>
          </a:p>
        </p:txBody>
      </p:sp>
      <p:pic>
        <p:nvPicPr>
          <p:cNvPr id="7" name="Picture 6">
            <a:extLst>
              <a:ext uri="{FF2B5EF4-FFF2-40B4-BE49-F238E27FC236}">
                <a16:creationId xmlns:a16="http://schemas.microsoft.com/office/drawing/2014/main" id="{E408EBEC-7140-632C-1480-2F69CD5C3A85}"/>
              </a:ext>
            </a:extLst>
          </p:cNvPr>
          <p:cNvPicPr>
            <a:picLocks noChangeAspect="1"/>
          </p:cNvPicPr>
          <p:nvPr/>
        </p:nvPicPr>
        <p:blipFill>
          <a:blip r:embed="rId2"/>
          <a:srcRect b="7037"/>
          <a:stretch/>
        </p:blipFill>
        <p:spPr>
          <a:xfrm>
            <a:off x="-41162" y="1334163"/>
            <a:ext cx="9144000" cy="4781550"/>
          </a:xfrm>
          <a:prstGeom prst="rect">
            <a:avLst/>
          </a:prstGeom>
        </p:spPr>
      </p:pic>
    </p:spTree>
    <p:extLst>
      <p:ext uri="{BB962C8B-B14F-4D97-AF65-F5344CB8AC3E}">
        <p14:creationId xmlns:p14="http://schemas.microsoft.com/office/powerpoint/2010/main" val="11466018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848BB6-229B-BC9F-ED75-518EE7D4584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487F899-B3AB-BDDA-8C35-A021CBC5311A}"/>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Countermeasures</a:t>
            </a:r>
            <a:endParaRPr spc="-10" dirty="0"/>
          </a:p>
        </p:txBody>
      </p:sp>
      <p:pic>
        <p:nvPicPr>
          <p:cNvPr id="5" name="Picture 4">
            <a:extLst>
              <a:ext uri="{FF2B5EF4-FFF2-40B4-BE49-F238E27FC236}">
                <a16:creationId xmlns:a16="http://schemas.microsoft.com/office/drawing/2014/main" id="{3F60F26B-947C-5DE5-5E18-8AA3C87CFD64}"/>
              </a:ext>
            </a:extLst>
          </p:cNvPr>
          <p:cNvPicPr>
            <a:picLocks noChangeAspect="1"/>
          </p:cNvPicPr>
          <p:nvPr/>
        </p:nvPicPr>
        <p:blipFill>
          <a:blip r:embed="rId2"/>
          <a:srcRect b="5555"/>
          <a:stretch/>
        </p:blipFill>
        <p:spPr>
          <a:xfrm>
            <a:off x="0" y="857250"/>
            <a:ext cx="9144000" cy="4857750"/>
          </a:xfrm>
          <a:prstGeom prst="rect">
            <a:avLst/>
          </a:prstGeom>
        </p:spPr>
      </p:pic>
    </p:spTree>
    <p:extLst>
      <p:ext uri="{BB962C8B-B14F-4D97-AF65-F5344CB8AC3E}">
        <p14:creationId xmlns:p14="http://schemas.microsoft.com/office/powerpoint/2010/main" val="13325968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506E37-C0C4-A79C-6DE3-8E2361194FB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DABDC81-5E2C-3801-EE1E-01772D734975}"/>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Countermeasures</a:t>
            </a:r>
            <a:endParaRPr spc="-10" dirty="0"/>
          </a:p>
        </p:txBody>
      </p:sp>
      <p:pic>
        <p:nvPicPr>
          <p:cNvPr id="4" name="Picture 3">
            <a:extLst>
              <a:ext uri="{FF2B5EF4-FFF2-40B4-BE49-F238E27FC236}">
                <a16:creationId xmlns:a16="http://schemas.microsoft.com/office/drawing/2014/main" id="{3209FF9C-1CA6-EBF4-CBDB-C6017B97C752}"/>
              </a:ext>
            </a:extLst>
          </p:cNvPr>
          <p:cNvPicPr>
            <a:picLocks noChangeAspect="1"/>
          </p:cNvPicPr>
          <p:nvPr/>
        </p:nvPicPr>
        <p:blipFill>
          <a:blip r:embed="rId2"/>
          <a:srcRect b="11481"/>
          <a:stretch/>
        </p:blipFill>
        <p:spPr>
          <a:xfrm>
            <a:off x="0" y="857250"/>
            <a:ext cx="9144000" cy="4552950"/>
          </a:xfrm>
          <a:prstGeom prst="rect">
            <a:avLst/>
          </a:prstGeom>
        </p:spPr>
      </p:pic>
    </p:spTree>
    <p:extLst>
      <p:ext uri="{BB962C8B-B14F-4D97-AF65-F5344CB8AC3E}">
        <p14:creationId xmlns:p14="http://schemas.microsoft.com/office/powerpoint/2010/main" val="41524319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41D0A-4B4E-5068-8C8A-348EE7E3841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CD18B6A-7555-E47F-ECD0-BAE0FB0B23EB}"/>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Countermeasures</a:t>
            </a:r>
            <a:endParaRPr spc="-10" dirty="0"/>
          </a:p>
        </p:txBody>
      </p:sp>
      <p:sp>
        <p:nvSpPr>
          <p:cNvPr id="5" name="TextBox 4">
            <a:extLst>
              <a:ext uri="{FF2B5EF4-FFF2-40B4-BE49-F238E27FC236}">
                <a16:creationId xmlns:a16="http://schemas.microsoft.com/office/drawing/2014/main" id="{E409E716-E706-F86A-5BCF-DC49139D3B4F}"/>
              </a:ext>
            </a:extLst>
          </p:cNvPr>
          <p:cNvSpPr txBox="1"/>
          <p:nvPr/>
        </p:nvSpPr>
        <p:spPr>
          <a:xfrm>
            <a:off x="16823" y="2769909"/>
            <a:ext cx="9115702" cy="1318181"/>
          </a:xfrm>
          <a:prstGeom prst="rect">
            <a:avLst/>
          </a:prstGeom>
          <a:noFill/>
        </p:spPr>
        <p:txBody>
          <a:bodyPr wrap="square">
            <a:spAutoFit/>
          </a:bodyPr>
          <a:lstStyle/>
          <a:p>
            <a:pPr>
              <a:lnSpc>
                <a:spcPct val="150000"/>
              </a:lnSpc>
            </a:pPr>
            <a:r>
              <a:rPr lang="en-US" sz="2800" b="1" dirty="0">
                <a:latin typeface="+mj-lt"/>
              </a:rPr>
              <a:t>Takeaway:</a:t>
            </a:r>
            <a:r>
              <a:rPr lang="en-US" sz="2800" dirty="0">
                <a:latin typeface="+mj-lt"/>
              </a:rPr>
              <a:t> Strong passwords are the first defense against cyberattacks.</a:t>
            </a:r>
            <a:endParaRPr lang="en-AU" sz="2800" dirty="0">
              <a:latin typeface="+mj-lt"/>
            </a:endParaRPr>
          </a:p>
        </p:txBody>
      </p:sp>
    </p:spTree>
    <p:extLst>
      <p:ext uri="{BB962C8B-B14F-4D97-AF65-F5344CB8AC3E}">
        <p14:creationId xmlns:p14="http://schemas.microsoft.com/office/powerpoint/2010/main" val="24131730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AF67C0-984A-88B0-8845-C583F887D0D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A269F41-8F94-7D0E-1AC5-59A9A1D31AAB}"/>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Countermeasures</a:t>
            </a:r>
            <a:endParaRPr spc="-10" dirty="0"/>
          </a:p>
        </p:txBody>
      </p:sp>
      <p:sp>
        <p:nvSpPr>
          <p:cNvPr id="5" name="TextBox 4">
            <a:extLst>
              <a:ext uri="{FF2B5EF4-FFF2-40B4-BE49-F238E27FC236}">
                <a16:creationId xmlns:a16="http://schemas.microsoft.com/office/drawing/2014/main" id="{26B28F62-5E1B-D212-79E7-16856435A9C0}"/>
              </a:ext>
            </a:extLst>
          </p:cNvPr>
          <p:cNvSpPr txBox="1"/>
          <p:nvPr/>
        </p:nvSpPr>
        <p:spPr>
          <a:xfrm>
            <a:off x="0" y="762000"/>
            <a:ext cx="9115702" cy="1318181"/>
          </a:xfrm>
          <a:prstGeom prst="rect">
            <a:avLst/>
          </a:prstGeom>
          <a:noFill/>
        </p:spPr>
        <p:txBody>
          <a:bodyPr wrap="square">
            <a:spAutoFit/>
          </a:bodyPr>
          <a:lstStyle/>
          <a:p>
            <a:pPr>
              <a:lnSpc>
                <a:spcPct val="150000"/>
              </a:lnSpc>
            </a:pPr>
            <a:r>
              <a:rPr lang="en-US" sz="2800" b="1" dirty="0">
                <a:latin typeface="+mj-lt"/>
              </a:rPr>
              <a:t>Problem-Solving Question: Understanding Password Security</a:t>
            </a:r>
            <a:endParaRPr lang="en-AU" sz="2800" dirty="0">
              <a:latin typeface="+mj-lt"/>
            </a:endParaRPr>
          </a:p>
        </p:txBody>
      </p:sp>
      <p:sp>
        <p:nvSpPr>
          <p:cNvPr id="4" name="TextBox 3">
            <a:extLst>
              <a:ext uri="{FF2B5EF4-FFF2-40B4-BE49-F238E27FC236}">
                <a16:creationId xmlns:a16="http://schemas.microsoft.com/office/drawing/2014/main" id="{3BCA99E1-149A-EA45-49D8-92B32AF47E88}"/>
              </a:ext>
            </a:extLst>
          </p:cNvPr>
          <p:cNvSpPr txBox="1"/>
          <p:nvPr/>
        </p:nvSpPr>
        <p:spPr>
          <a:xfrm>
            <a:off x="12288" y="2080181"/>
            <a:ext cx="9131711" cy="4549835"/>
          </a:xfrm>
          <a:prstGeom prst="rect">
            <a:avLst/>
          </a:prstGeom>
          <a:noFill/>
        </p:spPr>
        <p:txBody>
          <a:bodyPr wrap="square">
            <a:spAutoFit/>
          </a:bodyPr>
          <a:lstStyle/>
          <a:p>
            <a:pPr>
              <a:lnSpc>
                <a:spcPct val="150000"/>
              </a:lnSpc>
            </a:pPr>
            <a:r>
              <a:rPr lang="en-US" sz="2800" b="1" dirty="0">
                <a:latin typeface="+mj-lt"/>
              </a:rPr>
              <a:t>Scenario:</a:t>
            </a:r>
            <a:r>
              <a:rPr lang="en-US" sz="2800" dirty="0">
                <a:latin typeface="+mj-lt"/>
              </a:rPr>
              <a:t> You need to create a strong password for an important online account. Some websites require at least </a:t>
            </a:r>
            <a:r>
              <a:rPr lang="en-US" sz="2800" b="1" dirty="0">
                <a:latin typeface="+mj-lt"/>
              </a:rPr>
              <a:t>8 characters</a:t>
            </a:r>
            <a:r>
              <a:rPr lang="en-US" sz="2800" dirty="0">
                <a:latin typeface="+mj-lt"/>
              </a:rPr>
              <a:t>, including </a:t>
            </a:r>
            <a:r>
              <a:rPr lang="en-US" sz="2800" b="1" dirty="0">
                <a:latin typeface="+mj-lt"/>
              </a:rPr>
              <a:t>uppercase letters, lowercase letters, and numbers</a:t>
            </a:r>
            <a:r>
              <a:rPr lang="en-US" sz="2800" dirty="0">
                <a:latin typeface="+mj-lt"/>
              </a:rPr>
              <a:t>.</a:t>
            </a:r>
          </a:p>
          <a:p>
            <a:pPr>
              <a:lnSpc>
                <a:spcPct val="150000"/>
              </a:lnSpc>
            </a:pPr>
            <a:r>
              <a:rPr lang="en-US" sz="2800" b="1" dirty="0">
                <a:latin typeface="+mj-lt"/>
              </a:rPr>
              <a:t>Questions:</a:t>
            </a:r>
            <a:endParaRPr lang="en-US" sz="2800" dirty="0">
              <a:latin typeface="+mj-lt"/>
            </a:endParaRPr>
          </a:p>
          <a:p>
            <a:pPr marL="514350" indent="-514350">
              <a:lnSpc>
                <a:spcPct val="150000"/>
              </a:lnSpc>
              <a:buFont typeface="+mj-lt"/>
              <a:buAutoNum type="arabicPeriod"/>
            </a:pPr>
            <a:r>
              <a:rPr lang="en-US" sz="2800" b="1" dirty="0">
                <a:latin typeface="+mj-lt"/>
              </a:rPr>
              <a:t>Why do longer and more complex passwords provide better security?</a:t>
            </a:r>
            <a:endParaRPr lang="en-US" sz="2800" dirty="0">
              <a:latin typeface="+mj-lt"/>
            </a:endParaRPr>
          </a:p>
        </p:txBody>
      </p:sp>
    </p:spTree>
    <p:extLst>
      <p:ext uri="{BB962C8B-B14F-4D97-AF65-F5344CB8AC3E}">
        <p14:creationId xmlns:p14="http://schemas.microsoft.com/office/powerpoint/2010/main" val="12312924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325BEA-FEF7-2F29-817C-7CC8844E8D8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F75C997-5CFA-F2A5-4232-811E1A4E8B88}"/>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Countermeasures</a:t>
            </a:r>
            <a:endParaRPr spc="-10" dirty="0"/>
          </a:p>
        </p:txBody>
      </p:sp>
      <p:sp>
        <p:nvSpPr>
          <p:cNvPr id="5" name="TextBox 4">
            <a:extLst>
              <a:ext uri="{FF2B5EF4-FFF2-40B4-BE49-F238E27FC236}">
                <a16:creationId xmlns:a16="http://schemas.microsoft.com/office/drawing/2014/main" id="{8CADC858-75BF-A401-1E5B-A2261C7D7171}"/>
              </a:ext>
            </a:extLst>
          </p:cNvPr>
          <p:cNvSpPr txBox="1"/>
          <p:nvPr/>
        </p:nvSpPr>
        <p:spPr>
          <a:xfrm>
            <a:off x="0" y="762000"/>
            <a:ext cx="9115702" cy="1318181"/>
          </a:xfrm>
          <a:prstGeom prst="rect">
            <a:avLst/>
          </a:prstGeom>
          <a:noFill/>
        </p:spPr>
        <p:txBody>
          <a:bodyPr wrap="square">
            <a:spAutoFit/>
          </a:bodyPr>
          <a:lstStyle/>
          <a:p>
            <a:pPr>
              <a:lnSpc>
                <a:spcPct val="150000"/>
              </a:lnSpc>
            </a:pPr>
            <a:r>
              <a:rPr lang="en-US" sz="2800" b="1" dirty="0">
                <a:latin typeface="+mj-lt"/>
              </a:rPr>
              <a:t>Problem-Solving Question: Understanding Password Security</a:t>
            </a:r>
            <a:endParaRPr lang="en-AU" sz="2800" dirty="0">
              <a:latin typeface="+mj-lt"/>
            </a:endParaRPr>
          </a:p>
        </p:txBody>
      </p:sp>
      <p:sp>
        <p:nvSpPr>
          <p:cNvPr id="4" name="TextBox 3">
            <a:extLst>
              <a:ext uri="{FF2B5EF4-FFF2-40B4-BE49-F238E27FC236}">
                <a16:creationId xmlns:a16="http://schemas.microsoft.com/office/drawing/2014/main" id="{2AD61E2F-4566-041E-E955-67B484A7F06F}"/>
              </a:ext>
            </a:extLst>
          </p:cNvPr>
          <p:cNvSpPr txBox="1"/>
          <p:nvPr/>
        </p:nvSpPr>
        <p:spPr>
          <a:xfrm>
            <a:off x="12288" y="2080181"/>
            <a:ext cx="9131711" cy="2610843"/>
          </a:xfrm>
          <a:prstGeom prst="rect">
            <a:avLst/>
          </a:prstGeom>
          <a:noFill/>
        </p:spPr>
        <p:txBody>
          <a:bodyPr wrap="square">
            <a:spAutoFit/>
          </a:bodyPr>
          <a:lstStyle/>
          <a:p>
            <a:pPr marL="514350" indent="-514350">
              <a:lnSpc>
                <a:spcPct val="150000"/>
              </a:lnSpc>
              <a:buFont typeface="+mj-lt"/>
              <a:buAutoNum type="arabicPeriod" startAt="2"/>
            </a:pPr>
            <a:r>
              <a:rPr lang="en-US" sz="2800" b="1" dirty="0">
                <a:latin typeface="+mj-lt"/>
              </a:rPr>
              <a:t>How does adding special characters (e.g., @, #, $) make a password even stronger?</a:t>
            </a:r>
            <a:endParaRPr lang="en-US" sz="2800" dirty="0">
              <a:latin typeface="+mj-lt"/>
            </a:endParaRPr>
          </a:p>
          <a:p>
            <a:pPr marL="514350" indent="-514350">
              <a:lnSpc>
                <a:spcPct val="150000"/>
              </a:lnSpc>
              <a:buFont typeface="+mj-lt"/>
              <a:buAutoNum type="arabicPeriod" startAt="2"/>
            </a:pPr>
            <a:r>
              <a:rPr lang="en-US" sz="2800" b="1" dirty="0">
                <a:latin typeface="+mj-lt"/>
              </a:rPr>
              <a:t>What are some ways hackers try to guess passwords, and how can you prevent this?</a:t>
            </a:r>
            <a:endParaRPr lang="en-US" sz="2800" dirty="0">
              <a:latin typeface="+mj-lt"/>
            </a:endParaRPr>
          </a:p>
        </p:txBody>
      </p:sp>
    </p:spTree>
    <p:extLst>
      <p:ext uri="{BB962C8B-B14F-4D97-AF65-F5344CB8AC3E}">
        <p14:creationId xmlns:p14="http://schemas.microsoft.com/office/powerpoint/2010/main" val="551828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F99960-A3CB-AE1D-752B-21366CF470B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19A3AAC-574E-4D64-6582-FD7D8BF896B8}"/>
              </a:ext>
            </a:extLst>
          </p:cNvPr>
          <p:cNvSpPr txBox="1">
            <a:spLocks noGrp="1"/>
          </p:cNvSpPr>
          <p:nvPr>
            <p:ph type="title"/>
          </p:nvPr>
        </p:nvSpPr>
        <p:spPr>
          <a:xfrm>
            <a:off x="12290" y="-19570"/>
            <a:ext cx="7226710" cy="459100"/>
          </a:xfrm>
          <a:prstGeom prst="rect">
            <a:avLst/>
          </a:prstGeom>
        </p:spPr>
        <p:txBody>
          <a:bodyPr vert="horz" wrap="square" lIns="0" tIns="12700" rIns="0" bIns="0" rtlCol="0">
            <a:spAutoFit/>
          </a:bodyPr>
          <a:lstStyle/>
          <a:p>
            <a:pPr marL="12700">
              <a:lnSpc>
                <a:spcPct val="100000"/>
              </a:lnSpc>
              <a:spcBef>
                <a:spcPts val="100"/>
              </a:spcBef>
            </a:pPr>
            <a:r>
              <a:rPr lang="en-US" dirty="0"/>
              <a:t>Lecture 1: Introduction to Cybersecurity</a:t>
            </a:r>
            <a:endParaRPr spc="-10" dirty="0"/>
          </a:p>
        </p:txBody>
      </p:sp>
      <p:sp>
        <p:nvSpPr>
          <p:cNvPr id="14" name="TextBox 13">
            <a:extLst>
              <a:ext uri="{FF2B5EF4-FFF2-40B4-BE49-F238E27FC236}">
                <a16:creationId xmlns:a16="http://schemas.microsoft.com/office/drawing/2014/main" id="{7D9ABA6B-C095-9729-2D7D-BD2EA802C24E}"/>
              </a:ext>
            </a:extLst>
          </p:cNvPr>
          <p:cNvSpPr txBox="1"/>
          <p:nvPr/>
        </p:nvSpPr>
        <p:spPr>
          <a:xfrm>
            <a:off x="0" y="1143000"/>
            <a:ext cx="9144000" cy="4549835"/>
          </a:xfrm>
          <a:prstGeom prst="rect">
            <a:avLst/>
          </a:prstGeom>
          <a:solidFill>
            <a:schemeClr val="bg1"/>
          </a:solidFill>
        </p:spPr>
        <p:txBody>
          <a:bodyPr wrap="square">
            <a:spAutoFit/>
          </a:bodyPr>
          <a:lstStyle/>
          <a:p>
            <a:pPr>
              <a:lnSpc>
                <a:spcPct val="150000"/>
              </a:lnSpc>
            </a:pPr>
            <a:r>
              <a:rPr lang="en-US" sz="2800" b="1" dirty="0">
                <a:latin typeface="+mj-lt"/>
              </a:rPr>
              <a:t>Main Topics:</a:t>
            </a:r>
          </a:p>
          <a:p>
            <a:pPr marL="900113" lvl="1" indent="-514350">
              <a:lnSpc>
                <a:spcPct val="150000"/>
              </a:lnSpc>
              <a:buFont typeface="+mj-lt"/>
              <a:buAutoNum type="arabicPeriod"/>
            </a:pPr>
            <a:r>
              <a:rPr lang="en-US" sz="2800" b="1" dirty="0">
                <a:latin typeface="+mj-lt"/>
              </a:rPr>
              <a:t>What is Security?</a:t>
            </a:r>
            <a:endParaRPr lang="en-US" sz="2800" dirty="0">
              <a:latin typeface="+mj-lt"/>
            </a:endParaRPr>
          </a:p>
          <a:p>
            <a:pPr marL="900113" lvl="1" indent="-514350">
              <a:lnSpc>
                <a:spcPct val="150000"/>
              </a:lnSpc>
              <a:buFont typeface="+mj-lt"/>
              <a:buAutoNum type="arabicPeriod"/>
            </a:pPr>
            <a:r>
              <a:rPr lang="en-US" sz="2800" b="1" dirty="0">
                <a:latin typeface="+mj-lt"/>
              </a:rPr>
              <a:t>Security Goals</a:t>
            </a:r>
            <a:endParaRPr lang="en-US" sz="2800" dirty="0">
              <a:latin typeface="+mj-lt"/>
            </a:endParaRPr>
          </a:p>
          <a:p>
            <a:pPr marL="900113" lvl="1" indent="-514350">
              <a:lnSpc>
                <a:spcPct val="150000"/>
              </a:lnSpc>
              <a:buFont typeface="+mj-lt"/>
              <a:buAutoNum type="arabicPeriod"/>
            </a:pPr>
            <a:r>
              <a:rPr lang="en-US" sz="2800" b="1" dirty="0">
                <a:latin typeface="+mj-lt"/>
              </a:rPr>
              <a:t>Cyberspace, Cybercrime, and Cybersecurity</a:t>
            </a:r>
            <a:endParaRPr lang="en-US" sz="2800" dirty="0">
              <a:latin typeface="+mj-lt"/>
            </a:endParaRPr>
          </a:p>
          <a:p>
            <a:pPr marL="900113" lvl="1" indent="-514350">
              <a:lnSpc>
                <a:spcPct val="150000"/>
              </a:lnSpc>
              <a:buFont typeface="+mj-lt"/>
              <a:buAutoNum type="arabicPeriod"/>
            </a:pPr>
            <a:r>
              <a:rPr lang="en-US" sz="2800" b="1" dirty="0">
                <a:latin typeface="+mj-lt"/>
              </a:rPr>
              <a:t>Security Risks</a:t>
            </a:r>
            <a:endParaRPr lang="en-US" sz="2800" dirty="0">
              <a:latin typeface="+mj-lt"/>
            </a:endParaRPr>
          </a:p>
          <a:p>
            <a:pPr marL="900113" lvl="1" indent="-514350">
              <a:lnSpc>
                <a:spcPct val="150000"/>
              </a:lnSpc>
              <a:buFont typeface="+mj-lt"/>
              <a:buAutoNum type="arabicPeriod"/>
            </a:pPr>
            <a:r>
              <a:rPr lang="en-US" sz="2800" b="1" dirty="0">
                <a:latin typeface="+mj-lt"/>
              </a:rPr>
              <a:t>Identity Theft</a:t>
            </a:r>
            <a:endParaRPr lang="en-US" sz="2800" dirty="0">
              <a:latin typeface="+mj-lt"/>
            </a:endParaRPr>
          </a:p>
          <a:p>
            <a:pPr marL="900113" lvl="1" indent="-514350">
              <a:lnSpc>
                <a:spcPct val="150000"/>
              </a:lnSpc>
              <a:buFont typeface="+mj-lt"/>
              <a:buAutoNum type="arabicPeriod"/>
            </a:pPr>
            <a:r>
              <a:rPr lang="en-US" sz="2800" b="1" dirty="0">
                <a:latin typeface="+mj-lt"/>
              </a:rPr>
              <a:t>Countermeasures</a:t>
            </a:r>
            <a:endParaRPr lang="en-US" sz="2800" dirty="0">
              <a:latin typeface="+mj-lt"/>
            </a:endParaRPr>
          </a:p>
        </p:txBody>
      </p:sp>
    </p:spTree>
    <p:extLst>
      <p:ext uri="{BB962C8B-B14F-4D97-AF65-F5344CB8AC3E}">
        <p14:creationId xmlns:p14="http://schemas.microsoft.com/office/powerpoint/2010/main" val="28862412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19D9C7-152A-9E02-4F2F-F871B9715D8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01824EB-6828-03BD-6E0F-61E68FED3A38}"/>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Countermeasures</a:t>
            </a:r>
            <a:endParaRPr spc="-10" dirty="0"/>
          </a:p>
        </p:txBody>
      </p:sp>
      <p:sp>
        <p:nvSpPr>
          <p:cNvPr id="4" name="TextBox 3">
            <a:extLst>
              <a:ext uri="{FF2B5EF4-FFF2-40B4-BE49-F238E27FC236}">
                <a16:creationId xmlns:a16="http://schemas.microsoft.com/office/drawing/2014/main" id="{6B25E7BE-5141-BB91-6F14-1497874DB4CA}"/>
              </a:ext>
            </a:extLst>
          </p:cNvPr>
          <p:cNvSpPr txBox="1"/>
          <p:nvPr/>
        </p:nvSpPr>
        <p:spPr>
          <a:xfrm>
            <a:off x="0" y="830917"/>
            <a:ext cx="9131711" cy="5196166"/>
          </a:xfrm>
          <a:prstGeom prst="rect">
            <a:avLst/>
          </a:prstGeom>
          <a:noFill/>
        </p:spPr>
        <p:txBody>
          <a:bodyPr wrap="square">
            <a:spAutoFit/>
          </a:bodyPr>
          <a:lstStyle/>
          <a:p>
            <a:pPr>
              <a:lnSpc>
                <a:spcPct val="150000"/>
              </a:lnSpc>
            </a:pPr>
            <a:r>
              <a:rPr lang="en-US" sz="2800" b="1" dirty="0">
                <a:latin typeface="+mj-lt"/>
              </a:rPr>
              <a:t>Solution:</a:t>
            </a:r>
            <a:endParaRPr lang="en-US" sz="2800" dirty="0">
              <a:latin typeface="+mj-lt"/>
            </a:endParaRPr>
          </a:p>
          <a:p>
            <a:pPr marL="514350" indent="-514350">
              <a:lnSpc>
                <a:spcPct val="150000"/>
              </a:lnSpc>
              <a:buFont typeface="+mj-lt"/>
              <a:buAutoNum type="arabicPeriod"/>
            </a:pPr>
            <a:r>
              <a:rPr lang="en-US" sz="2800" b="1" dirty="0">
                <a:latin typeface="+mj-lt"/>
              </a:rPr>
              <a:t>Longer passwords = More possible combinations</a:t>
            </a:r>
            <a:r>
              <a:rPr lang="en-US" sz="2800" dirty="0">
                <a:latin typeface="+mj-lt"/>
              </a:rPr>
              <a:t>, making them harder to crack.</a:t>
            </a:r>
          </a:p>
          <a:p>
            <a:pPr marL="514350" indent="-514350">
              <a:lnSpc>
                <a:spcPct val="150000"/>
              </a:lnSpc>
              <a:buFont typeface="+mj-lt"/>
              <a:buAutoNum type="arabicPeriod"/>
            </a:pPr>
            <a:r>
              <a:rPr lang="en-US" sz="2800" b="1" dirty="0">
                <a:latin typeface="+mj-lt"/>
              </a:rPr>
              <a:t>Special characters increase the number of possible choices</a:t>
            </a:r>
            <a:r>
              <a:rPr lang="en-US" sz="2800" dirty="0">
                <a:latin typeface="+mj-lt"/>
              </a:rPr>
              <a:t>, making passwords stronger.</a:t>
            </a:r>
          </a:p>
          <a:p>
            <a:pPr marL="514350" indent="-514350">
              <a:lnSpc>
                <a:spcPct val="150000"/>
              </a:lnSpc>
              <a:buFont typeface="+mj-lt"/>
              <a:buAutoNum type="arabicPeriod"/>
            </a:pPr>
            <a:r>
              <a:rPr lang="en-US" sz="2800" b="1" dirty="0">
                <a:latin typeface="+mj-lt"/>
              </a:rPr>
              <a:t>Hackers use brute-force attacks (trying many passwords) and dictionary attacks (guessing common words).</a:t>
            </a:r>
            <a:r>
              <a:rPr lang="en-US" sz="2800" dirty="0">
                <a:latin typeface="+mj-lt"/>
              </a:rPr>
              <a:t> Using unique and random passwords reduces risk.</a:t>
            </a:r>
          </a:p>
        </p:txBody>
      </p:sp>
    </p:spTree>
    <p:extLst>
      <p:ext uri="{BB962C8B-B14F-4D97-AF65-F5344CB8AC3E}">
        <p14:creationId xmlns:p14="http://schemas.microsoft.com/office/powerpoint/2010/main" val="33771319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A6DA8C-002B-3182-BB50-A34944BA7FD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ED5F21D-D5CA-AA17-2F0A-0E4B04B83127}"/>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Countermeasures</a:t>
            </a:r>
            <a:endParaRPr spc="-10" dirty="0"/>
          </a:p>
        </p:txBody>
      </p:sp>
      <p:sp>
        <p:nvSpPr>
          <p:cNvPr id="4" name="TextBox 3">
            <a:extLst>
              <a:ext uri="{FF2B5EF4-FFF2-40B4-BE49-F238E27FC236}">
                <a16:creationId xmlns:a16="http://schemas.microsoft.com/office/drawing/2014/main" id="{380E3DEC-87C4-5B90-674E-2C8F86BCD699}"/>
              </a:ext>
            </a:extLst>
          </p:cNvPr>
          <p:cNvSpPr txBox="1"/>
          <p:nvPr/>
        </p:nvSpPr>
        <p:spPr>
          <a:xfrm>
            <a:off x="0" y="830917"/>
            <a:ext cx="9131711" cy="1315425"/>
          </a:xfrm>
          <a:prstGeom prst="rect">
            <a:avLst/>
          </a:prstGeom>
          <a:noFill/>
        </p:spPr>
        <p:txBody>
          <a:bodyPr wrap="square">
            <a:spAutoFit/>
          </a:bodyPr>
          <a:lstStyle/>
          <a:p>
            <a:pPr>
              <a:lnSpc>
                <a:spcPct val="150000"/>
              </a:lnSpc>
            </a:pPr>
            <a:r>
              <a:rPr lang="en-US" sz="2800" b="1" dirty="0">
                <a:latin typeface="+mj-lt"/>
              </a:rPr>
              <a:t>Takeaway:</a:t>
            </a:r>
            <a:r>
              <a:rPr lang="en-US" sz="2800" dirty="0">
                <a:latin typeface="+mj-lt"/>
              </a:rPr>
              <a:t> A strong password should be long, random, and include a mix of letters, numbers, and symbols.</a:t>
            </a:r>
          </a:p>
        </p:txBody>
      </p:sp>
    </p:spTree>
    <p:extLst>
      <p:ext uri="{BB962C8B-B14F-4D97-AF65-F5344CB8AC3E}">
        <p14:creationId xmlns:p14="http://schemas.microsoft.com/office/powerpoint/2010/main" val="41409275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AF815B-0B0A-44F3-1F64-2F4E615E37E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B12F13E-81B6-9E9C-E20D-B9BCD327F076}"/>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Conclusion &amp; Next Steps</a:t>
            </a:r>
            <a:endParaRPr spc="-10" dirty="0"/>
          </a:p>
        </p:txBody>
      </p:sp>
      <p:sp>
        <p:nvSpPr>
          <p:cNvPr id="4" name="TextBox 3">
            <a:extLst>
              <a:ext uri="{FF2B5EF4-FFF2-40B4-BE49-F238E27FC236}">
                <a16:creationId xmlns:a16="http://schemas.microsoft.com/office/drawing/2014/main" id="{5FB2CBC9-51CB-77D8-5B4B-53AE4BA14788}"/>
              </a:ext>
            </a:extLst>
          </p:cNvPr>
          <p:cNvSpPr txBox="1"/>
          <p:nvPr/>
        </p:nvSpPr>
        <p:spPr>
          <a:xfrm>
            <a:off x="0" y="830917"/>
            <a:ext cx="9131711" cy="1318181"/>
          </a:xfrm>
          <a:prstGeom prst="rect">
            <a:avLst/>
          </a:prstGeom>
          <a:noFill/>
        </p:spPr>
        <p:txBody>
          <a:bodyPr wrap="square">
            <a:spAutoFit/>
          </a:bodyPr>
          <a:lstStyle/>
          <a:p>
            <a:pPr>
              <a:lnSpc>
                <a:spcPct val="150000"/>
              </a:lnSpc>
            </a:pPr>
            <a:r>
              <a:rPr lang="en-US" sz="2800" dirty="0">
                <a:latin typeface="+mj-lt"/>
              </a:rPr>
              <a:t>The lab sessions will start in Week 2. Please review the lab materials in advance.</a:t>
            </a:r>
          </a:p>
        </p:txBody>
      </p:sp>
    </p:spTree>
    <p:extLst>
      <p:ext uri="{BB962C8B-B14F-4D97-AF65-F5344CB8AC3E}">
        <p14:creationId xmlns:p14="http://schemas.microsoft.com/office/powerpoint/2010/main" val="21719277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F7AE2E-97E0-BDCA-618B-720FE1F7F0A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13548F9-A26E-1B74-C2A0-A0350AC21E39}"/>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dirty="0"/>
              <a:t>Thank You</a:t>
            </a:r>
            <a:endParaRPr spc="-10" dirty="0"/>
          </a:p>
        </p:txBody>
      </p:sp>
      <p:sp>
        <p:nvSpPr>
          <p:cNvPr id="4" name="object 4">
            <a:extLst>
              <a:ext uri="{FF2B5EF4-FFF2-40B4-BE49-F238E27FC236}">
                <a16:creationId xmlns:a16="http://schemas.microsoft.com/office/drawing/2014/main" id="{285BD2D9-AABA-65D7-AD99-6F5B8666F073}"/>
              </a:ext>
            </a:extLst>
          </p:cNvPr>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63</a:t>
            </a:fld>
            <a:r>
              <a:rPr spc="235" dirty="0"/>
              <a:t> </a:t>
            </a:r>
            <a:r>
              <a:rPr dirty="0"/>
              <a:t>|</a:t>
            </a:r>
            <a:r>
              <a:rPr spc="400" dirty="0"/>
              <a:t> </a:t>
            </a:r>
            <a:r>
              <a:rPr dirty="0"/>
              <a:t>Faculty</a:t>
            </a:r>
            <a:r>
              <a:rPr spc="-15" dirty="0"/>
              <a:t> </a:t>
            </a:r>
            <a:r>
              <a:rPr dirty="0"/>
              <a:t>of</a:t>
            </a:r>
            <a:r>
              <a:rPr spc="-20" dirty="0"/>
              <a:t> </a:t>
            </a:r>
            <a:r>
              <a:rPr dirty="0"/>
              <a:t>Business</a:t>
            </a:r>
            <a:r>
              <a:rPr spc="-20" dirty="0"/>
              <a:t> </a:t>
            </a:r>
            <a:r>
              <a:rPr dirty="0"/>
              <a:t>and</a:t>
            </a:r>
            <a:r>
              <a:rPr spc="-20" dirty="0"/>
              <a:t> </a:t>
            </a:r>
            <a:r>
              <a:rPr dirty="0"/>
              <a:t>Law</a:t>
            </a:r>
            <a:r>
              <a:rPr spc="-15" dirty="0"/>
              <a:t> </a:t>
            </a:r>
            <a:r>
              <a:rPr dirty="0"/>
              <a:t>|</a:t>
            </a:r>
            <a:r>
              <a:rPr spc="-15" dirty="0"/>
              <a:t> </a:t>
            </a:r>
            <a:r>
              <a:rPr dirty="0"/>
              <a:t>Peter</a:t>
            </a:r>
            <a:r>
              <a:rPr spc="-10" dirty="0"/>
              <a:t> </a:t>
            </a:r>
            <a:r>
              <a:rPr dirty="0"/>
              <a:t>Faber</a:t>
            </a:r>
            <a:r>
              <a:rPr spc="-15" dirty="0"/>
              <a:t> </a:t>
            </a:r>
            <a:r>
              <a:rPr dirty="0"/>
              <a:t>Business</a:t>
            </a:r>
            <a:r>
              <a:rPr spc="-15" dirty="0"/>
              <a:t> </a:t>
            </a:r>
            <a:r>
              <a:rPr spc="-10" dirty="0"/>
              <a:t>School</a:t>
            </a:r>
          </a:p>
        </p:txBody>
      </p:sp>
      <p:sp>
        <p:nvSpPr>
          <p:cNvPr id="3" name="object 3">
            <a:extLst>
              <a:ext uri="{FF2B5EF4-FFF2-40B4-BE49-F238E27FC236}">
                <a16:creationId xmlns:a16="http://schemas.microsoft.com/office/drawing/2014/main" id="{1C5F5B67-D420-B363-36D0-076510E9FACF}"/>
              </a:ext>
            </a:extLst>
          </p:cNvPr>
          <p:cNvSpPr txBox="1"/>
          <p:nvPr/>
        </p:nvSpPr>
        <p:spPr>
          <a:xfrm>
            <a:off x="519610" y="1416811"/>
            <a:ext cx="7745095" cy="511037"/>
          </a:xfrm>
          <a:prstGeom prst="rect">
            <a:avLst/>
          </a:prstGeom>
        </p:spPr>
        <p:txBody>
          <a:bodyPr vert="horz" wrap="square" lIns="0" tIns="79375" rIns="0" bIns="0" rtlCol="0">
            <a:spAutoFit/>
          </a:bodyPr>
          <a:lstStyle/>
          <a:p>
            <a:pPr marL="456565" indent="-443865">
              <a:lnSpc>
                <a:spcPct val="100000"/>
              </a:lnSpc>
              <a:spcBef>
                <a:spcPts val="625"/>
              </a:spcBef>
              <a:buClr>
                <a:srgbClr val="F2120C"/>
              </a:buClr>
              <a:buSzPct val="75000"/>
              <a:buFont typeface="Arial"/>
              <a:buChar char="•"/>
              <a:tabLst>
                <a:tab pos="456565" algn="l"/>
              </a:tabLst>
            </a:pPr>
            <a:r>
              <a:rPr lang="en-US" sz="2800" i="1" dirty="0">
                <a:solidFill>
                  <a:srgbClr val="3D3935"/>
                </a:solidFill>
                <a:latin typeface="+mj-lt"/>
                <a:cs typeface="Arial"/>
              </a:rPr>
              <a:t>Have a Great Learning Day!</a:t>
            </a:r>
            <a:endParaRPr sz="2800" dirty="0">
              <a:latin typeface="+mj-lt"/>
              <a:cs typeface="Arial"/>
            </a:endParaRPr>
          </a:p>
        </p:txBody>
      </p:sp>
      <p:sp>
        <p:nvSpPr>
          <p:cNvPr id="5" name="object 3">
            <a:extLst>
              <a:ext uri="{FF2B5EF4-FFF2-40B4-BE49-F238E27FC236}">
                <a16:creationId xmlns:a16="http://schemas.microsoft.com/office/drawing/2014/main" id="{4D47354F-B664-DD16-78CE-61C2CA4253AA}"/>
              </a:ext>
            </a:extLst>
          </p:cNvPr>
          <p:cNvSpPr txBox="1"/>
          <p:nvPr/>
        </p:nvSpPr>
        <p:spPr>
          <a:xfrm>
            <a:off x="552269" y="2107461"/>
            <a:ext cx="7745095" cy="511037"/>
          </a:xfrm>
          <a:prstGeom prst="rect">
            <a:avLst/>
          </a:prstGeom>
        </p:spPr>
        <p:txBody>
          <a:bodyPr vert="horz" wrap="square" lIns="0" tIns="79375" rIns="0" bIns="0" rtlCol="0">
            <a:spAutoFit/>
          </a:bodyPr>
          <a:lstStyle/>
          <a:p>
            <a:pPr marL="456565" indent="-443865">
              <a:lnSpc>
                <a:spcPct val="100000"/>
              </a:lnSpc>
              <a:spcBef>
                <a:spcPts val="625"/>
              </a:spcBef>
              <a:buClr>
                <a:srgbClr val="F2120C"/>
              </a:buClr>
              <a:buSzPct val="75000"/>
              <a:buFont typeface="Arial"/>
              <a:buChar char="•"/>
              <a:tabLst>
                <a:tab pos="456565" algn="l"/>
              </a:tabLst>
            </a:pPr>
            <a:r>
              <a:rPr lang="en-US" sz="2800" dirty="0">
                <a:latin typeface="+mj-lt"/>
              </a:rPr>
              <a:t>Feel free to reach out with any questions!</a:t>
            </a:r>
            <a:endParaRPr sz="2800" dirty="0">
              <a:latin typeface="+mj-lt"/>
              <a:cs typeface="Arial"/>
            </a:endParaRPr>
          </a:p>
        </p:txBody>
      </p:sp>
    </p:spTree>
    <p:extLst>
      <p:ext uri="{BB962C8B-B14F-4D97-AF65-F5344CB8AC3E}">
        <p14:creationId xmlns:p14="http://schemas.microsoft.com/office/powerpoint/2010/main" val="3873768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2D3D9C-D88A-D673-3373-3BF5CC4FF18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70952DE-79E0-1812-885C-0461FCD4EFF0}"/>
              </a:ext>
            </a:extLst>
          </p:cNvPr>
          <p:cNvSpPr txBox="1">
            <a:spLocks noGrp="1"/>
          </p:cNvSpPr>
          <p:nvPr>
            <p:ph type="title"/>
          </p:nvPr>
        </p:nvSpPr>
        <p:spPr>
          <a:xfrm>
            <a:off x="12290" y="-19570"/>
            <a:ext cx="7226710" cy="459100"/>
          </a:xfrm>
          <a:prstGeom prst="rect">
            <a:avLst/>
          </a:prstGeom>
        </p:spPr>
        <p:txBody>
          <a:bodyPr vert="horz" wrap="square" lIns="0" tIns="12700" rIns="0" bIns="0" rtlCol="0">
            <a:spAutoFit/>
          </a:bodyPr>
          <a:lstStyle/>
          <a:p>
            <a:pPr marL="12700">
              <a:lnSpc>
                <a:spcPct val="100000"/>
              </a:lnSpc>
              <a:spcBef>
                <a:spcPts val="100"/>
              </a:spcBef>
            </a:pPr>
            <a:r>
              <a:rPr lang="en-US" dirty="0"/>
              <a:t>What is Security?</a:t>
            </a:r>
            <a:endParaRPr spc="-10" dirty="0"/>
          </a:p>
        </p:txBody>
      </p:sp>
      <p:sp>
        <p:nvSpPr>
          <p:cNvPr id="14" name="TextBox 13">
            <a:extLst>
              <a:ext uri="{FF2B5EF4-FFF2-40B4-BE49-F238E27FC236}">
                <a16:creationId xmlns:a16="http://schemas.microsoft.com/office/drawing/2014/main" id="{5D5B7D76-F77A-3D5C-D6BE-2CE2A5F5F3D8}"/>
              </a:ext>
            </a:extLst>
          </p:cNvPr>
          <p:cNvSpPr txBox="1"/>
          <p:nvPr/>
        </p:nvSpPr>
        <p:spPr>
          <a:xfrm>
            <a:off x="0" y="1143000"/>
            <a:ext cx="9144000" cy="1318181"/>
          </a:xfrm>
          <a:prstGeom prst="rect">
            <a:avLst/>
          </a:prstGeom>
          <a:solidFill>
            <a:schemeClr val="bg1"/>
          </a:solidFill>
        </p:spPr>
        <p:txBody>
          <a:bodyPr wrap="square">
            <a:spAutoFit/>
          </a:bodyPr>
          <a:lstStyle/>
          <a:p>
            <a:pPr>
              <a:lnSpc>
                <a:spcPct val="150000"/>
              </a:lnSpc>
            </a:pPr>
            <a:r>
              <a:rPr lang="en-US" sz="2800" b="1" dirty="0">
                <a:latin typeface="+mj-lt"/>
              </a:rPr>
              <a:t>Discussion Questions:</a:t>
            </a:r>
            <a:endParaRPr lang="en-US" sz="2800" dirty="0">
              <a:latin typeface="+mj-lt"/>
            </a:endParaRPr>
          </a:p>
          <a:p>
            <a:pPr marL="457200" indent="-457200">
              <a:lnSpc>
                <a:spcPct val="150000"/>
              </a:lnSpc>
              <a:buFont typeface="Arial" panose="020B0604020202020204" pitchFamily="34" charset="0"/>
              <a:buChar char="•"/>
            </a:pPr>
            <a:r>
              <a:rPr lang="en-US" sz="2800" dirty="0">
                <a:latin typeface="+mj-lt"/>
              </a:rPr>
              <a:t>How do you define security in everyday life?</a:t>
            </a:r>
          </a:p>
        </p:txBody>
      </p:sp>
      <p:sp>
        <p:nvSpPr>
          <p:cNvPr id="4" name="TextBox 3">
            <a:extLst>
              <a:ext uri="{FF2B5EF4-FFF2-40B4-BE49-F238E27FC236}">
                <a16:creationId xmlns:a16="http://schemas.microsoft.com/office/drawing/2014/main" id="{AF9D0535-28AD-42A6-F2CC-FB9E7F402310}"/>
              </a:ext>
            </a:extLst>
          </p:cNvPr>
          <p:cNvSpPr txBox="1"/>
          <p:nvPr/>
        </p:nvSpPr>
        <p:spPr>
          <a:xfrm>
            <a:off x="12290" y="2667000"/>
            <a:ext cx="9131710" cy="1964512"/>
          </a:xfrm>
          <a:prstGeom prst="rect">
            <a:avLst/>
          </a:prstGeom>
          <a:noFill/>
        </p:spPr>
        <p:txBody>
          <a:bodyPr wrap="square">
            <a:spAutoFit/>
          </a:bodyPr>
          <a:lstStyle/>
          <a:p>
            <a:pPr>
              <a:lnSpc>
                <a:spcPct val="150000"/>
              </a:lnSpc>
            </a:pPr>
            <a:r>
              <a:rPr lang="en-US" sz="2800" dirty="0">
                <a:latin typeface="+mj-lt"/>
              </a:rPr>
              <a:t>Security in everyday life means being free from harm, danger, or threats. It includes personal safety, financial security, data protection, and feeling safe in our surroundings.</a:t>
            </a:r>
            <a:endParaRPr lang="en-AU" sz="2800" dirty="0">
              <a:latin typeface="+mj-lt"/>
            </a:endParaRPr>
          </a:p>
        </p:txBody>
      </p:sp>
    </p:spTree>
    <p:extLst>
      <p:ext uri="{BB962C8B-B14F-4D97-AF65-F5344CB8AC3E}">
        <p14:creationId xmlns:p14="http://schemas.microsoft.com/office/powerpoint/2010/main" val="381185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47D099-F0C1-B0A9-BD84-510654CAED4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BCD5052-0310-8E43-E97B-B16769680074}"/>
              </a:ext>
            </a:extLst>
          </p:cNvPr>
          <p:cNvSpPr txBox="1">
            <a:spLocks noGrp="1"/>
          </p:cNvSpPr>
          <p:nvPr>
            <p:ph type="title"/>
          </p:nvPr>
        </p:nvSpPr>
        <p:spPr>
          <a:xfrm>
            <a:off x="12290" y="-19570"/>
            <a:ext cx="7226710" cy="459100"/>
          </a:xfrm>
          <a:prstGeom prst="rect">
            <a:avLst/>
          </a:prstGeom>
        </p:spPr>
        <p:txBody>
          <a:bodyPr vert="horz" wrap="square" lIns="0" tIns="12700" rIns="0" bIns="0" rtlCol="0">
            <a:spAutoFit/>
          </a:bodyPr>
          <a:lstStyle/>
          <a:p>
            <a:pPr marL="12700">
              <a:lnSpc>
                <a:spcPct val="100000"/>
              </a:lnSpc>
              <a:spcBef>
                <a:spcPts val="100"/>
              </a:spcBef>
            </a:pPr>
            <a:r>
              <a:rPr lang="en-US" dirty="0"/>
              <a:t>What is Security?</a:t>
            </a:r>
            <a:endParaRPr spc="-10" dirty="0"/>
          </a:p>
        </p:txBody>
      </p:sp>
      <p:sp>
        <p:nvSpPr>
          <p:cNvPr id="14" name="TextBox 13">
            <a:extLst>
              <a:ext uri="{FF2B5EF4-FFF2-40B4-BE49-F238E27FC236}">
                <a16:creationId xmlns:a16="http://schemas.microsoft.com/office/drawing/2014/main" id="{062F4FCA-617D-55A7-CD96-E135FD95EA49}"/>
              </a:ext>
            </a:extLst>
          </p:cNvPr>
          <p:cNvSpPr txBox="1"/>
          <p:nvPr/>
        </p:nvSpPr>
        <p:spPr>
          <a:xfrm>
            <a:off x="0" y="1143000"/>
            <a:ext cx="9144000" cy="1964512"/>
          </a:xfrm>
          <a:prstGeom prst="rect">
            <a:avLst/>
          </a:prstGeom>
          <a:solidFill>
            <a:schemeClr val="bg1"/>
          </a:solidFill>
        </p:spPr>
        <p:txBody>
          <a:bodyPr wrap="square">
            <a:spAutoFit/>
          </a:bodyPr>
          <a:lstStyle/>
          <a:p>
            <a:pPr>
              <a:lnSpc>
                <a:spcPct val="150000"/>
              </a:lnSpc>
            </a:pPr>
            <a:r>
              <a:rPr lang="en-US" sz="2800" b="1" dirty="0">
                <a:latin typeface="+mj-lt"/>
              </a:rPr>
              <a:t>Discussion Questions:</a:t>
            </a:r>
            <a:endParaRPr lang="en-US" sz="2800" dirty="0">
              <a:latin typeface="+mj-lt"/>
            </a:endParaRPr>
          </a:p>
          <a:p>
            <a:pPr marL="457200" indent="-457200">
              <a:lnSpc>
                <a:spcPct val="150000"/>
              </a:lnSpc>
              <a:buFont typeface="Arial" panose="020B0604020202020204" pitchFamily="34" charset="0"/>
              <a:buChar char="•"/>
            </a:pPr>
            <a:r>
              <a:rPr lang="en-US" sz="2800" dirty="0">
                <a:latin typeface="+mj-lt"/>
              </a:rPr>
              <a:t>Can you share an example when you felt secure or insecure (online or offline)?</a:t>
            </a:r>
          </a:p>
        </p:txBody>
      </p:sp>
      <p:sp>
        <p:nvSpPr>
          <p:cNvPr id="3" name="Rectangle 1">
            <a:extLst>
              <a:ext uri="{FF2B5EF4-FFF2-40B4-BE49-F238E27FC236}">
                <a16:creationId xmlns:a16="http://schemas.microsoft.com/office/drawing/2014/main" id="{1EA386A0-D975-677C-A9AC-543CBC3F7839}"/>
              </a:ext>
            </a:extLst>
          </p:cNvPr>
          <p:cNvSpPr>
            <a:spLocks noChangeArrowheads="1"/>
          </p:cNvSpPr>
          <p:nvPr/>
        </p:nvSpPr>
        <p:spPr bwMode="auto">
          <a:xfrm>
            <a:off x="0" y="3429000"/>
            <a:ext cx="9144000"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Secure:</a:t>
            </a:r>
            <a:r>
              <a:rPr kumimoji="0" lang="en-US" altLang="en-US" sz="2800" b="0" i="0" u="none" strike="noStrike" cap="none" normalizeH="0" baseline="0" dirty="0">
                <a:ln>
                  <a:noFill/>
                </a:ln>
                <a:solidFill>
                  <a:schemeClr val="tx1"/>
                </a:solidFill>
                <a:effectLst/>
                <a:latin typeface="+mj-lt"/>
              </a:rPr>
              <a:t> Using two-factor authentication (2FA) to protect my email and bank account makes me feel secure online.</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Insecure:</a:t>
            </a:r>
            <a:r>
              <a:rPr kumimoji="0" lang="en-US" altLang="en-US" sz="2800" b="0" i="0" u="none" strike="noStrike" cap="none" normalizeH="0" baseline="0" dirty="0">
                <a:ln>
                  <a:noFill/>
                </a:ln>
                <a:solidFill>
                  <a:schemeClr val="tx1"/>
                </a:solidFill>
                <a:effectLst/>
                <a:latin typeface="+mj-lt"/>
              </a:rPr>
              <a:t> Receiving a phishing email pretending to be my bank made me feel insecure because it could have stolen my personal information. </a:t>
            </a:r>
          </a:p>
        </p:txBody>
      </p:sp>
    </p:spTree>
    <p:extLst>
      <p:ext uri="{BB962C8B-B14F-4D97-AF65-F5344CB8AC3E}">
        <p14:creationId xmlns:p14="http://schemas.microsoft.com/office/powerpoint/2010/main" val="763641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F53273-6CB1-7CD8-5507-33A1F5DA154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542A597-232E-3849-C688-8D2FA25F15E6}"/>
              </a:ext>
            </a:extLst>
          </p:cNvPr>
          <p:cNvSpPr txBox="1">
            <a:spLocks noGrp="1"/>
          </p:cNvSpPr>
          <p:nvPr>
            <p:ph type="title"/>
          </p:nvPr>
        </p:nvSpPr>
        <p:spPr>
          <a:xfrm>
            <a:off x="12290" y="-19570"/>
            <a:ext cx="7226710" cy="459100"/>
          </a:xfrm>
          <a:prstGeom prst="rect">
            <a:avLst/>
          </a:prstGeom>
        </p:spPr>
        <p:txBody>
          <a:bodyPr vert="horz" wrap="square" lIns="0" tIns="12700" rIns="0" bIns="0" rtlCol="0">
            <a:spAutoFit/>
          </a:bodyPr>
          <a:lstStyle/>
          <a:p>
            <a:pPr marL="12700">
              <a:lnSpc>
                <a:spcPct val="100000"/>
              </a:lnSpc>
              <a:spcBef>
                <a:spcPts val="100"/>
              </a:spcBef>
            </a:pPr>
            <a:r>
              <a:rPr lang="en-US" dirty="0"/>
              <a:t>Hands-on Activity:</a:t>
            </a:r>
            <a:endParaRPr spc="-10" dirty="0"/>
          </a:p>
        </p:txBody>
      </p:sp>
      <p:sp>
        <p:nvSpPr>
          <p:cNvPr id="14" name="TextBox 13">
            <a:extLst>
              <a:ext uri="{FF2B5EF4-FFF2-40B4-BE49-F238E27FC236}">
                <a16:creationId xmlns:a16="http://schemas.microsoft.com/office/drawing/2014/main" id="{0EAC55B1-999E-BBEE-94DC-EECA9CBB65A9}"/>
              </a:ext>
            </a:extLst>
          </p:cNvPr>
          <p:cNvSpPr txBox="1"/>
          <p:nvPr/>
        </p:nvSpPr>
        <p:spPr>
          <a:xfrm>
            <a:off x="0" y="1143000"/>
            <a:ext cx="9144000" cy="1964512"/>
          </a:xfrm>
          <a:prstGeom prst="rect">
            <a:avLst/>
          </a:prstGeom>
          <a:solidFill>
            <a:schemeClr val="bg1"/>
          </a:solidFill>
        </p:spPr>
        <p:txBody>
          <a:bodyPr wrap="square">
            <a:spAutoFit/>
          </a:bodyPr>
          <a:lstStyle/>
          <a:p>
            <a:pPr>
              <a:lnSpc>
                <a:spcPct val="150000"/>
              </a:lnSpc>
            </a:pPr>
            <a:r>
              <a:rPr lang="en-US" sz="2800" b="1" dirty="0">
                <a:latin typeface="+mj-lt"/>
              </a:rPr>
              <a:t>Brainstorming Session:</a:t>
            </a:r>
            <a:r>
              <a:rPr lang="en-US" sz="2800" dirty="0">
                <a:latin typeface="+mj-lt"/>
              </a:rPr>
              <a:t> In small groups, list everyday things that keep you safe (locks, passwords, alarms). Then, share why these measures are important.</a:t>
            </a:r>
          </a:p>
        </p:txBody>
      </p:sp>
      <p:sp>
        <p:nvSpPr>
          <p:cNvPr id="3" name="Rectangle 1">
            <a:extLst>
              <a:ext uri="{FF2B5EF4-FFF2-40B4-BE49-F238E27FC236}">
                <a16:creationId xmlns:a16="http://schemas.microsoft.com/office/drawing/2014/main" id="{5D04E65D-27BD-926E-6FDE-0038E776F0ED}"/>
              </a:ext>
            </a:extLst>
          </p:cNvPr>
          <p:cNvSpPr>
            <a:spLocks noChangeArrowheads="1"/>
          </p:cNvSpPr>
          <p:nvPr/>
        </p:nvSpPr>
        <p:spPr bwMode="auto">
          <a:xfrm>
            <a:off x="0" y="3503315"/>
            <a:ext cx="91440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800" dirty="0">
                <a:latin typeface="+mj-lt"/>
              </a:rPr>
              <a:t>Examples:</a:t>
            </a:r>
          </a:p>
          <a:p>
            <a:pPr marL="457200" lvl="1" indent="-457200">
              <a:buFont typeface="Arial" panose="020B0604020202020204" pitchFamily="34" charset="0"/>
              <a:buChar char="•"/>
            </a:pPr>
            <a:r>
              <a:rPr lang="en-US" sz="2800" b="1" dirty="0">
                <a:latin typeface="+mj-lt"/>
              </a:rPr>
              <a:t>Physical security:</a:t>
            </a:r>
            <a:r>
              <a:rPr lang="en-US" sz="2800" dirty="0">
                <a:latin typeface="+mj-lt"/>
              </a:rPr>
              <a:t> Locks, doors, fences, security cameras, alarms.</a:t>
            </a:r>
          </a:p>
          <a:p>
            <a:pPr marL="457200" indent="-457200">
              <a:buFont typeface="Arial" panose="020B0604020202020204" pitchFamily="34" charset="0"/>
              <a:buChar char="•"/>
            </a:pPr>
            <a:r>
              <a:rPr lang="en-US" sz="2800" b="1" dirty="0">
                <a:latin typeface="+mj-lt"/>
              </a:rPr>
              <a:t>Digital security:</a:t>
            </a:r>
            <a:r>
              <a:rPr lang="en-US" sz="2800" dirty="0">
                <a:latin typeface="+mj-lt"/>
              </a:rPr>
              <a:t> Passwords, two-factor authentication, antivirus software, encryption.</a:t>
            </a:r>
          </a:p>
          <a:p>
            <a:pPr marL="457200" indent="-457200">
              <a:buFont typeface="Arial" panose="020B0604020202020204" pitchFamily="34" charset="0"/>
              <a:buChar char="•"/>
            </a:pPr>
            <a:r>
              <a:rPr lang="en-US" sz="2800" b="1" dirty="0">
                <a:latin typeface="+mj-lt"/>
              </a:rPr>
              <a:t>Personal safety:</a:t>
            </a:r>
            <a:r>
              <a:rPr lang="en-US" sz="2800" dirty="0">
                <a:latin typeface="+mj-lt"/>
              </a:rPr>
              <a:t> Seatbelts, helmets, smoke detectors, emergency contacts</a:t>
            </a:r>
          </a:p>
        </p:txBody>
      </p:sp>
    </p:spTree>
    <p:extLst>
      <p:ext uri="{BB962C8B-B14F-4D97-AF65-F5344CB8AC3E}">
        <p14:creationId xmlns:p14="http://schemas.microsoft.com/office/powerpoint/2010/main" val="2552603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497</TotalTime>
  <Words>3424</Words>
  <Application>Microsoft Office PowerPoint</Application>
  <PresentationFormat>On-screen Show (4:3)</PresentationFormat>
  <Paragraphs>316</Paragraphs>
  <Slides>63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63</vt:i4>
      </vt:variant>
    </vt:vector>
  </HeadingPairs>
  <TitlesOfParts>
    <vt:vector size="66" baseType="lpstr">
      <vt:lpstr>Arial</vt:lpstr>
      <vt:lpstr>Cambria Math</vt:lpstr>
      <vt:lpstr>Office Theme</vt:lpstr>
      <vt:lpstr>Introduction: Security, Security goals, cyberspace, cybercrime, cybersecurity, Security risks, Identity theft, Countermeasures</vt:lpstr>
      <vt:lpstr>Unit Overview</vt:lpstr>
      <vt:lpstr>Unit Overview</vt:lpstr>
      <vt:lpstr>Unit Overview</vt:lpstr>
      <vt:lpstr>Unit Overview</vt:lpstr>
      <vt:lpstr>Lecture 1: Introduction to Cybersecurity</vt:lpstr>
      <vt:lpstr>What is Security?</vt:lpstr>
      <vt:lpstr>What is Security?</vt:lpstr>
      <vt:lpstr>Hands-on Activity:</vt:lpstr>
      <vt:lpstr>Hands-on Activity:</vt:lpstr>
      <vt:lpstr>Problem-Solving Question: Compounding Risk Reduction in Security Processes</vt:lpstr>
      <vt:lpstr>Problem-Solving Question: Compounding Risk Reduction in Security Processes</vt:lpstr>
      <vt:lpstr>Security Goals</vt:lpstr>
      <vt:lpstr>Security Goals</vt:lpstr>
      <vt:lpstr>Security Goals</vt:lpstr>
      <vt:lpstr>Security Goals</vt:lpstr>
      <vt:lpstr>Problem-Solving: Measuring Security Effectiveness: Understanding Risk Reduction </vt:lpstr>
      <vt:lpstr>Problem-Solving: Measuring Security Effectiveness: Understanding Risk Reduction </vt:lpstr>
      <vt:lpstr>Cyberspace, Cybercrime, and Cybersecurity</vt:lpstr>
      <vt:lpstr>Cyberspace, Cybercrime, and Cybersecurity</vt:lpstr>
      <vt:lpstr>Cyberspace, Cybercrime, and Cybersecurity</vt:lpstr>
      <vt:lpstr>Cyberspace, Cybercrime, and Cybersecurity</vt:lpstr>
      <vt:lpstr>Cyberspace, Cybercrime, and Cybersecurity</vt:lpstr>
      <vt:lpstr>Security Risks</vt:lpstr>
      <vt:lpstr>Security Risks</vt:lpstr>
      <vt:lpstr>Security Risks</vt:lpstr>
      <vt:lpstr>Security Risks</vt:lpstr>
      <vt:lpstr>Security Risks</vt:lpstr>
      <vt:lpstr>Security Risks</vt:lpstr>
      <vt:lpstr>Security Risks</vt:lpstr>
      <vt:lpstr>Security Risks</vt:lpstr>
      <vt:lpstr>Security Risks</vt:lpstr>
      <vt:lpstr>Security Risks</vt:lpstr>
      <vt:lpstr>Security Risks</vt:lpstr>
      <vt:lpstr>Security Risks</vt:lpstr>
      <vt:lpstr>Identity Theft</vt:lpstr>
      <vt:lpstr>Identity Theft</vt:lpstr>
      <vt:lpstr>Identity Theft</vt:lpstr>
      <vt:lpstr>Identity Theft</vt:lpstr>
      <vt:lpstr>Identity Theft</vt:lpstr>
      <vt:lpstr>Identity Theft</vt:lpstr>
      <vt:lpstr>Identity Theft</vt:lpstr>
      <vt:lpstr>Identity Theft</vt:lpstr>
      <vt:lpstr>Identity Theft</vt:lpstr>
      <vt:lpstr>Identity Theft</vt:lpstr>
      <vt:lpstr>Countermeasures</vt:lpstr>
      <vt:lpstr>Countermeasures</vt:lpstr>
      <vt:lpstr>Countermeasures</vt:lpstr>
      <vt:lpstr>Countermeasures</vt:lpstr>
      <vt:lpstr>Countermeasures</vt:lpstr>
      <vt:lpstr>Countermeasures</vt:lpstr>
      <vt:lpstr>Countermeasures</vt:lpstr>
      <vt:lpstr>Countermeasures</vt:lpstr>
      <vt:lpstr>Countermeasures</vt:lpstr>
      <vt:lpstr>Countermeasures</vt:lpstr>
      <vt:lpstr>Countermeasures</vt:lpstr>
      <vt:lpstr>Countermeasures</vt:lpstr>
      <vt:lpstr>Countermeasures</vt:lpstr>
      <vt:lpstr>Countermeasures</vt:lpstr>
      <vt:lpstr>Countermeasures</vt:lpstr>
      <vt:lpstr>Countermeasures</vt:lpstr>
      <vt:lpstr>Conclusion &amp; 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Farshid Keivanian</dc:creator>
  <cp:lastModifiedBy>Farshid Keivanian</cp:lastModifiedBy>
  <cp:revision>141</cp:revision>
  <dcterms:created xsi:type="dcterms:W3CDTF">2025-02-20T07:09:02Z</dcterms:created>
  <dcterms:modified xsi:type="dcterms:W3CDTF">2025-02-23T08:06:47Z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2024-02-26T00:00:00Z</vt:filetime>
  </property>
  <property fmtid="{D5CDD505-2E9C-101B-9397-08002B2CF9AE}" pid="3" name="LastSaved">
    <vt:filetime>2025-02-20T00:00:00Z</vt:filetime>
  </property>
  <property fmtid="{D5CDD505-2E9C-101B-9397-08002B2CF9AE}" pid="4" name="Producer">
    <vt:lpwstr>macOS Version 14.3.1 (Build 23D60) Quartz PDFContext</vt:lpwstr>
  </property>
</Properties>
</file>