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569" r:id="rId2"/>
    <p:sldId id="491" r:id="rId3"/>
    <p:sldId id="572" r:id="rId4"/>
    <p:sldId id="682" r:id="rId5"/>
    <p:sldId id="683" r:id="rId6"/>
    <p:sldId id="698" r:id="rId7"/>
    <p:sldId id="700" r:id="rId8"/>
    <p:sldId id="701" r:id="rId9"/>
    <p:sldId id="702" r:id="rId10"/>
    <p:sldId id="703" r:id="rId11"/>
    <p:sldId id="704" r:id="rId12"/>
    <p:sldId id="705" r:id="rId13"/>
    <p:sldId id="706" r:id="rId14"/>
    <p:sldId id="707" r:id="rId15"/>
    <p:sldId id="684" r:id="rId16"/>
    <p:sldId id="710" r:id="rId17"/>
    <p:sldId id="711" r:id="rId18"/>
    <p:sldId id="712" r:id="rId19"/>
    <p:sldId id="713" r:id="rId20"/>
    <p:sldId id="714" r:id="rId21"/>
    <p:sldId id="715" r:id="rId22"/>
    <p:sldId id="716" r:id="rId23"/>
    <p:sldId id="717" r:id="rId24"/>
    <p:sldId id="685" r:id="rId25"/>
    <p:sldId id="718" r:id="rId26"/>
    <p:sldId id="719" r:id="rId27"/>
    <p:sldId id="720" r:id="rId28"/>
    <p:sldId id="721" r:id="rId29"/>
    <p:sldId id="722" r:id="rId30"/>
    <p:sldId id="686" r:id="rId31"/>
    <p:sldId id="687" r:id="rId32"/>
    <p:sldId id="688" r:id="rId33"/>
    <p:sldId id="734" r:id="rId34"/>
    <p:sldId id="735" r:id="rId35"/>
    <p:sldId id="736" r:id="rId36"/>
    <p:sldId id="737" r:id="rId37"/>
    <p:sldId id="738" r:id="rId38"/>
    <p:sldId id="689" r:id="rId39"/>
    <p:sldId id="690" r:id="rId40"/>
    <p:sldId id="727" r:id="rId41"/>
    <p:sldId id="728" r:id="rId42"/>
    <p:sldId id="691" r:id="rId43"/>
    <p:sldId id="692" r:id="rId44"/>
    <p:sldId id="729" r:id="rId45"/>
    <p:sldId id="730" r:id="rId46"/>
    <p:sldId id="731" r:id="rId47"/>
    <p:sldId id="732" r:id="rId48"/>
    <p:sldId id="733" r:id="rId49"/>
    <p:sldId id="694" r:id="rId50"/>
    <p:sldId id="695" r:id="rId51"/>
    <p:sldId id="696" r:id="rId52"/>
    <p:sldId id="680" r:id="rId53"/>
    <p:sldId id="681"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562"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6FF6F-6F73-449C-AD53-E8C308895D2C}" type="datetimeFigureOut">
              <a:rPr lang="en-AU" smtClean="0"/>
              <a:t>11/04/2025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D2336-B2F3-4E28-8407-5DAA7BCF35A3}" type="slidenum">
              <a:rPr lang="en-AU" smtClean="0"/>
              <a:t>‹#›</a:t>
            </a:fld>
            <a:endParaRPr lang="en-AU"/>
          </a:p>
        </p:txBody>
      </p:sp>
    </p:spTree>
    <p:extLst>
      <p:ext uri="{BB962C8B-B14F-4D97-AF65-F5344CB8AC3E}">
        <p14:creationId xmlns:p14="http://schemas.microsoft.com/office/powerpoint/2010/main" val="2413753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92794" y="713233"/>
            <a:ext cx="5023292" cy="446276"/>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subTitle" idx="4"/>
          </p:nvPr>
        </p:nvSpPr>
        <p:spPr>
          <a:xfrm>
            <a:off x="1828800" y="3840480"/>
            <a:ext cx="8534400" cy="292388"/>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13F64AB-E440-4DB0-9A22-DE1CD46BB53F}" type="datetime1">
              <a:rPr lang="en-US" smtClean="0"/>
              <a:t>4/11/2025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71718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1670AE0-F102-46CC-85BC-7B0D5A08E87A}" type="datetime1">
              <a:rPr lang="en-US" smtClean="0"/>
              <a:t>4/11/2025</a:t>
            </a:fld>
            <a:endParaRPr lang="en-US"/>
          </a:p>
        </p:txBody>
      </p:sp>
      <p:sp>
        <p:nvSpPr>
          <p:cNvPr id="6" name="Holder 6"/>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25021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sz="half" idx="2"/>
          </p:nvPr>
        </p:nvSpPr>
        <p:spPr>
          <a:xfrm>
            <a:off x="609600" y="1577340"/>
            <a:ext cx="5303520" cy="29238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9238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2893BA3-A85C-4E15-92FD-853CEC4BFB97}" type="datetime1">
              <a:rPr lang="en-US" smtClean="0"/>
              <a:t>4/11/2025</a:t>
            </a:fld>
            <a:endParaRPr lang="en-US"/>
          </a:p>
        </p:txBody>
      </p:sp>
      <p:sp>
        <p:nvSpPr>
          <p:cNvPr id="7" name="Holder 7"/>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66557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B55659D-63DC-4435-AD54-5B6E480229D6}" type="datetime1">
              <a:rPr lang="en-US" smtClean="0"/>
              <a:t>4/11/2025</a:t>
            </a:fld>
            <a:endParaRPr lang="en-US"/>
          </a:p>
        </p:txBody>
      </p:sp>
      <p:sp>
        <p:nvSpPr>
          <p:cNvPr id="5" name="Holder 5"/>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458246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4C3A53B0-CD17-426E-BEFB-50EEE560BF97}" type="datetime1">
              <a:rPr lang="en-US" smtClean="0"/>
              <a:t>4/11/2025</a:t>
            </a:fld>
            <a:endParaRPr lang="en-US"/>
          </a:p>
        </p:txBody>
      </p:sp>
      <p:sp>
        <p:nvSpPr>
          <p:cNvPr id="4" name="Holder 4"/>
          <p:cNvSpPr>
            <a:spLocks noGrp="1"/>
          </p:cNvSpPr>
          <p:nvPr>
            <p:ph type="sldNum" sz="quarter" idx="7"/>
          </p:nvPr>
        </p:nvSpPr>
        <p:spPr/>
        <p:txBody>
          <a:bodyPr lIns="0" tIns="0" rIns="0" bIns="0"/>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0544370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2117" y="0"/>
            <a:ext cx="6703907"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sz="1800"/>
          </a:p>
        </p:txBody>
      </p:sp>
      <p:sp>
        <p:nvSpPr>
          <p:cNvPr id="17" name="bg object 17"/>
          <p:cNvSpPr/>
          <p:nvPr/>
        </p:nvSpPr>
        <p:spPr>
          <a:xfrm>
            <a:off x="6096001" y="6397624"/>
            <a:ext cx="6094307"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sz="1800"/>
          </a:p>
        </p:txBody>
      </p:sp>
      <p:pic>
        <p:nvPicPr>
          <p:cNvPr id="18" name="bg object 18"/>
          <p:cNvPicPr/>
          <p:nvPr/>
        </p:nvPicPr>
        <p:blipFill>
          <a:blip r:embed="rId7" cstate="print"/>
          <a:stretch>
            <a:fillRect/>
          </a:stretch>
        </p:blipFill>
        <p:spPr>
          <a:xfrm>
            <a:off x="9865784" y="365126"/>
            <a:ext cx="1833033" cy="485775"/>
          </a:xfrm>
          <a:prstGeom prst="rect">
            <a:avLst/>
          </a:prstGeom>
        </p:spPr>
      </p:pic>
      <p:sp>
        <p:nvSpPr>
          <p:cNvPr id="2" name="Holder 2"/>
          <p:cNvSpPr>
            <a:spLocks noGrp="1"/>
          </p:cNvSpPr>
          <p:nvPr>
            <p:ph type="title"/>
          </p:nvPr>
        </p:nvSpPr>
        <p:spPr>
          <a:xfrm>
            <a:off x="692813" y="713233"/>
            <a:ext cx="8737600" cy="446276"/>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677940" y="1392429"/>
            <a:ext cx="10836121" cy="292388"/>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4FE91D7B-3E76-4D7B-9C88-E89116A53862}" type="datetime1">
              <a:rPr lang="en-US" smtClean="0"/>
              <a:t>4/11/2025</a:t>
            </a:fld>
            <a:endParaRPr lang="en-US"/>
          </a:p>
        </p:txBody>
      </p:sp>
      <p:sp>
        <p:nvSpPr>
          <p:cNvPr id="6" name="Holder 6"/>
          <p:cNvSpPr>
            <a:spLocks noGrp="1"/>
          </p:cNvSpPr>
          <p:nvPr>
            <p:ph type="sldNum" sz="quarter" idx="7"/>
          </p:nvPr>
        </p:nvSpPr>
        <p:spPr>
          <a:xfrm>
            <a:off x="736359" y="6556594"/>
            <a:ext cx="4972472" cy="153888"/>
          </a:xfrm>
          <a:prstGeom prst="rect">
            <a:avLst/>
          </a:prstGeom>
        </p:spPr>
        <p:txBody>
          <a:bodyPr wrap="square" lIns="0" tIns="0" rIns="0" bIns="0">
            <a:spAutoFit/>
          </a:bodyPr>
          <a:lstStyle>
            <a:lvl1pPr>
              <a:defRPr sz="1000" b="0" i="0">
                <a:solidFill>
                  <a:srgbClr val="3D3935"/>
                </a:solidFill>
                <a:latin typeface="Arial"/>
                <a:cs typeface="Arial"/>
              </a:defRPr>
            </a:lvl1pPr>
          </a:lstStyle>
          <a:p>
            <a:pPr marL="38100">
              <a:spcBef>
                <a:spcPts val="5"/>
              </a:spcBef>
            </a:pPr>
            <a:fld id="{81D60167-4931-47E6-BA6A-407CBD079E47}" type="slidenum">
              <a:rPr lang="en-US" smtClean="0"/>
              <a:pPr marL="38100">
                <a:spcBef>
                  <a:spcPts val="5"/>
                </a:spcBef>
              </a:pPr>
              <a:t>‹#›</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2791477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ryptool.org/en/ct1/download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virtualbox.org/"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gchq.github.io/CyberChef" TargetMode="External"/><Relationship Id="rId2" Type="http://schemas.openxmlformats.org/officeDocument/2006/relationships/hyperlink" Target="https://cryptii.com/pipes/caesar-cipher"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3302" y="0"/>
            <a:ext cx="4099560" cy="2471420"/>
          </a:xfrm>
          <a:custGeom>
            <a:avLst/>
            <a:gdLst/>
            <a:ahLst/>
            <a:cxnLst/>
            <a:rect l="l" t="t" r="r" b="b"/>
            <a:pathLst>
              <a:path w="4099559" h="2471420">
                <a:moveTo>
                  <a:pt x="0" y="2471178"/>
                </a:moveTo>
                <a:lnTo>
                  <a:pt x="4099387" y="2471178"/>
                </a:lnTo>
                <a:lnTo>
                  <a:pt x="4099387" y="0"/>
                </a:lnTo>
                <a:lnTo>
                  <a:pt x="0" y="0"/>
                </a:lnTo>
                <a:lnTo>
                  <a:pt x="0" y="2471178"/>
                </a:lnTo>
                <a:close/>
              </a:path>
            </a:pathLst>
          </a:custGeom>
          <a:solidFill>
            <a:srgbClr val="F2120D"/>
          </a:solidFill>
        </p:spPr>
        <p:txBody>
          <a:bodyPr wrap="square" lIns="0" tIns="0" rIns="0" bIns="0" rtlCol="0"/>
          <a:lstStyle/>
          <a:p>
            <a:endParaRPr kern="0">
              <a:solidFill>
                <a:sysClr val="windowText" lastClr="000000"/>
              </a:solidFill>
            </a:endParaRPr>
          </a:p>
        </p:txBody>
      </p:sp>
      <p:grpSp>
        <p:nvGrpSpPr>
          <p:cNvPr id="3" name="object 3"/>
          <p:cNvGrpSpPr/>
          <p:nvPr/>
        </p:nvGrpSpPr>
        <p:grpSpPr>
          <a:xfrm>
            <a:off x="1524000" y="0"/>
            <a:ext cx="9144000" cy="6858000"/>
            <a:chOff x="0" y="0"/>
            <a:chExt cx="9144000" cy="6858000"/>
          </a:xfrm>
        </p:grpSpPr>
        <p:sp>
          <p:nvSpPr>
            <p:cNvPr id="4" name="object 4"/>
            <p:cNvSpPr/>
            <p:nvPr/>
          </p:nvSpPr>
          <p:spPr>
            <a:xfrm>
              <a:off x="4569302" y="3427640"/>
              <a:ext cx="4575175" cy="3430904"/>
            </a:xfrm>
            <a:custGeom>
              <a:avLst/>
              <a:gdLst/>
              <a:ahLst/>
              <a:cxnLst/>
              <a:rect l="l" t="t" r="r" b="b"/>
              <a:pathLst>
                <a:path w="4575175" h="3430904">
                  <a:moveTo>
                    <a:pt x="4099388" y="0"/>
                  </a:moveTo>
                  <a:lnTo>
                    <a:pt x="0" y="0"/>
                  </a:lnTo>
                  <a:lnTo>
                    <a:pt x="475156" y="475437"/>
                  </a:lnTo>
                  <a:lnTo>
                    <a:pt x="475156" y="3430358"/>
                  </a:lnTo>
                  <a:lnTo>
                    <a:pt x="4574697" y="3430358"/>
                  </a:lnTo>
                  <a:lnTo>
                    <a:pt x="4574697" y="475424"/>
                  </a:lnTo>
                  <a:lnTo>
                    <a:pt x="4099388" y="0"/>
                  </a:lnTo>
                  <a:close/>
                </a:path>
              </a:pathLst>
            </a:custGeom>
            <a:solidFill>
              <a:srgbClr val="3D0F54"/>
            </a:solidFill>
          </p:spPr>
          <p:txBody>
            <a:bodyPr wrap="square" lIns="0" tIns="0" rIns="0" bIns="0" rtlCol="0"/>
            <a:lstStyle/>
            <a:p>
              <a:endParaRPr kern="0">
                <a:solidFill>
                  <a:sysClr val="windowText" lastClr="000000"/>
                </a:solidFill>
              </a:endParaRPr>
            </a:p>
          </p:txBody>
        </p:sp>
        <p:sp>
          <p:nvSpPr>
            <p:cNvPr id="5" name="object 5"/>
            <p:cNvSpPr/>
            <p:nvPr/>
          </p:nvSpPr>
          <p:spPr>
            <a:xfrm>
              <a:off x="0" y="0"/>
              <a:ext cx="4569460" cy="3427729"/>
            </a:xfrm>
            <a:custGeom>
              <a:avLst/>
              <a:gdLst/>
              <a:ahLst/>
              <a:cxnLst/>
              <a:rect l="l" t="t" r="r" b="b"/>
              <a:pathLst>
                <a:path w="4569460" h="3427729">
                  <a:moveTo>
                    <a:pt x="4569010" y="0"/>
                  </a:moveTo>
                  <a:lnTo>
                    <a:pt x="0" y="0"/>
                  </a:lnTo>
                  <a:lnTo>
                    <a:pt x="0" y="3427641"/>
                  </a:lnTo>
                  <a:lnTo>
                    <a:pt x="4569010" y="3427641"/>
                  </a:lnTo>
                  <a:lnTo>
                    <a:pt x="4569010" y="0"/>
                  </a:lnTo>
                  <a:close/>
                </a:path>
              </a:pathLst>
            </a:custGeom>
            <a:solidFill>
              <a:srgbClr val="F4F1ED"/>
            </a:solidFill>
          </p:spPr>
          <p:txBody>
            <a:bodyPr wrap="square" lIns="0" tIns="0" rIns="0" bIns="0" rtlCol="0"/>
            <a:lstStyle/>
            <a:p>
              <a:endParaRPr kern="0">
                <a:solidFill>
                  <a:sysClr val="windowText" lastClr="000000"/>
                </a:solidFill>
              </a:endParaRPr>
            </a:p>
          </p:txBody>
        </p:sp>
        <p:sp>
          <p:nvSpPr>
            <p:cNvPr id="6" name="object 6"/>
            <p:cNvSpPr/>
            <p:nvPr/>
          </p:nvSpPr>
          <p:spPr>
            <a:xfrm>
              <a:off x="0" y="3427640"/>
              <a:ext cx="5044440" cy="3430904"/>
            </a:xfrm>
            <a:custGeom>
              <a:avLst/>
              <a:gdLst/>
              <a:ahLst/>
              <a:cxnLst/>
              <a:rect l="l" t="t" r="r" b="b"/>
              <a:pathLst>
                <a:path w="5044440" h="3430904">
                  <a:moveTo>
                    <a:pt x="4569010" y="0"/>
                  </a:moveTo>
                  <a:lnTo>
                    <a:pt x="0" y="0"/>
                  </a:lnTo>
                  <a:lnTo>
                    <a:pt x="475156" y="475437"/>
                  </a:lnTo>
                  <a:lnTo>
                    <a:pt x="475156" y="3430358"/>
                  </a:lnTo>
                  <a:lnTo>
                    <a:pt x="5044332" y="3430358"/>
                  </a:lnTo>
                  <a:lnTo>
                    <a:pt x="5044332" y="475424"/>
                  </a:lnTo>
                  <a:lnTo>
                    <a:pt x="4569010" y="0"/>
                  </a:lnTo>
                  <a:close/>
                </a:path>
              </a:pathLst>
            </a:custGeom>
            <a:solidFill>
              <a:srgbClr val="E8E3DB"/>
            </a:solidFill>
          </p:spPr>
          <p:txBody>
            <a:bodyPr wrap="square" lIns="0" tIns="0" rIns="0" bIns="0" rtlCol="0"/>
            <a:lstStyle/>
            <a:p>
              <a:endParaRPr kern="0">
                <a:solidFill>
                  <a:sysClr val="windowText" lastClr="000000"/>
                </a:solidFill>
              </a:endParaRPr>
            </a:p>
          </p:txBody>
        </p:sp>
        <p:pic>
          <p:nvPicPr>
            <p:cNvPr id="7" name="object 7"/>
            <p:cNvPicPr/>
            <p:nvPr/>
          </p:nvPicPr>
          <p:blipFill>
            <a:blip r:embed="rId2" cstate="print"/>
            <a:stretch>
              <a:fillRect/>
            </a:stretch>
          </p:blipFill>
          <p:spPr>
            <a:xfrm>
              <a:off x="7401257" y="6092825"/>
              <a:ext cx="1374019" cy="484187"/>
            </a:xfrm>
            <a:prstGeom prst="rect">
              <a:avLst/>
            </a:prstGeom>
          </p:spPr>
        </p:pic>
      </p:grpSp>
      <p:sp>
        <p:nvSpPr>
          <p:cNvPr id="8" name="object 8"/>
          <p:cNvSpPr txBox="1">
            <a:spLocks noGrp="1"/>
          </p:cNvSpPr>
          <p:nvPr>
            <p:ph type="title"/>
          </p:nvPr>
        </p:nvSpPr>
        <p:spPr>
          <a:xfrm>
            <a:off x="1957070" y="296210"/>
            <a:ext cx="4178300" cy="579326"/>
          </a:xfrm>
          <a:prstGeom prst="rect">
            <a:avLst/>
          </a:prstGeom>
        </p:spPr>
        <p:txBody>
          <a:bodyPr vert="horz" wrap="square" lIns="0" tIns="12700" rIns="0" bIns="0" rtlCol="0">
            <a:spAutoFit/>
          </a:bodyPr>
          <a:lstStyle/>
          <a:p>
            <a:pPr marL="12700">
              <a:lnSpc>
                <a:spcPct val="150000"/>
              </a:lnSpc>
              <a:spcBef>
                <a:spcPts val="100"/>
              </a:spcBef>
            </a:pPr>
            <a:r>
              <a:rPr lang="en-US" sz="2800" dirty="0"/>
              <a:t>Preparation for Lab 3</a:t>
            </a:r>
          </a:p>
        </p:txBody>
      </p:sp>
      <p:sp>
        <p:nvSpPr>
          <p:cNvPr id="9" name="object 9"/>
          <p:cNvSpPr txBox="1"/>
          <p:nvPr/>
        </p:nvSpPr>
        <p:spPr>
          <a:xfrm>
            <a:off x="2475865" y="4290060"/>
            <a:ext cx="895985" cy="330200"/>
          </a:xfrm>
          <a:prstGeom prst="rect">
            <a:avLst/>
          </a:prstGeom>
        </p:spPr>
        <p:txBody>
          <a:bodyPr vert="horz" wrap="square" lIns="0" tIns="12700" rIns="0" bIns="0" rtlCol="0">
            <a:spAutoFit/>
          </a:bodyPr>
          <a:lstStyle/>
          <a:p>
            <a:pPr marL="12700">
              <a:spcBef>
                <a:spcPts val="100"/>
              </a:spcBef>
            </a:pPr>
            <a:r>
              <a:rPr sz="2000" b="1" kern="0" dirty="0">
                <a:solidFill>
                  <a:srgbClr val="3D3935"/>
                </a:solidFill>
                <a:latin typeface="Arial"/>
                <a:cs typeface="Arial"/>
              </a:rPr>
              <a:t>Week</a:t>
            </a:r>
            <a:r>
              <a:rPr sz="2000" b="1" kern="0" spc="-75" dirty="0">
                <a:solidFill>
                  <a:srgbClr val="3D3935"/>
                </a:solidFill>
                <a:latin typeface="Arial"/>
                <a:cs typeface="Arial"/>
              </a:rPr>
              <a:t> </a:t>
            </a:r>
            <a:r>
              <a:rPr lang="en-US" sz="2000" b="1" kern="0" spc="-75" dirty="0">
                <a:solidFill>
                  <a:srgbClr val="3D3935"/>
                </a:solidFill>
                <a:latin typeface="Arial"/>
                <a:cs typeface="Arial"/>
              </a:rPr>
              <a:t>6</a:t>
            </a:r>
            <a:endParaRPr sz="2000" kern="0" dirty="0">
              <a:solidFill>
                <a:sysClr val="windowText" lastClr="000000"/>
              </a:solidFill>
              <a:latin typeface="Arial"/>
              <a:cs typeface="Arial"/>
            </a:endParaRPr>
          </a:p>
        </p:txBody>
      </p:sp>
      <p:sp>
        <p:nvSpPr>
          <p:cNvPr id="10" name="object 10"/>
          <p:cNvSpPr txBox="1"/>
          <p:nvPr/>
        </p:nvSpPr>
        <p:spPr>
          <a:xfrm>
            <a:off x="2475864" y="5213191"/>
            <a:ext cx="1623060" cy="344966"/>
          </a:xfrm>
          <a:prstGeom prst="rect">
            <a:avLst/>
          </a:prstGeom>
        </p:spPr>
        <p:txBody>
          <a:bodyPr vert="horz" wrap="square" lIns="0" tIns="97790" rIns="0" bIns="0" rtlCol="0">
            <a:spAutoFit/>
          </a:bodyPr>
          <a:lstStyle/>
          <a:p>
            <a:pPr marL="12700">
              <a:spcBef>
                <a:spcPts val="715"/>
              </a:spcBef>
            </a:pPr>
            <a:r>
              <a:rPr sz="1600" kern="0" dirty="0">
                <a:solidFill>
                  <a:srgbClr val="3D3935"/>
                </a:solidFill>
                <a:latin typeface="Arial"/>
                <a:cs typeface="Arial"/>
              </a:rPr>
              <a:t>Semester</a:t>
            </a:r>
            <a:r>
              <a:rPr sz="1600" kern="0" spc="-50" dirty="0">
                <a:solidFill>
                  <a:srgbClr val="3D3935"/>
                </a:solidFill>
                <a:latin typeface="Arial"/>
                <a:cs typeface="Arial"/>
              </a:rPr>
              <a:t> </a:t>
            </a:r>
            <a:r>
              <a:rPr sz="1600" kern="0" dirty="0">
                <a:solidFill>
                  <a:srgbClr val="3D3935"/>
                </a:solidFill>
                <a:latin typeface="Arial"/>
                <a:cs typeface="Arial"/>
              </a:rPr>
              <a:t>1,</a:t>
            </a:r>
            <a:r>
              <a:rPr sz="1600" kern="0" spc="-60" dirty="0">
                <a:solidFill>
                  <a:srgbClr val="3D3935"/>
                </a:solidFill>
                <a:latin typeface="Arial"/>
                <a:cs typeface="Arial"/>
              </a:rPr>
              <a:t> </a:t>
            </a:r>
            <a:r>
              <a:rPr sz="1600" kern="0" spc="-20" dirty="0">
                <a:solidFill>
                  <a:srgbClr val="3D3935"/>
                </a:solidFill>
                <a:latin typeface="Arial"/>
                <a:cs typeface="Arial"/>
              </a:rPr>
              <a:t>202</a:t>
            </a:r>
            <a:r>
              <a:rPr lang="en-US" sz="1600" kern="0" spc="-20" dirty="0">
                <a:solidFill>
                  <a:srgbClr val="3D3935"/>
                </a:solidFill>
                <a:latin typeface="Arial"/>
                <a:cs typeface="Arial"/>
              </a:rPr>
              <a:t>5</a:t>
            </a:r>
            <a:endParaRPr sz="1600" kern="0" dirty="0">
              <a:solidFill>
                <a:sysClr val="windowText" lastClr="000000"/>
              </a:solidFill>
              <a:latin typeface="Arial"/>
              <a:cs typeface="Arial"/>
            </a:endParaRPr>
          </a:p>
        </p:txBody>
      </p:sp>
      <p:sp>
        <p:nvSpPr>
          <p:cNvPr id="13" name="object 10">
            <a:extLst>
              <a:ext uri="{FF2B5EF4-FFF2-40B4-BE49-F238E27FC236}">
                <a16:creationId xmlns:a16="http://schemas.microsoft.com/office/drawing/2014/main" id="{E587F2C4-55DF-CBF9-0BB9-6FD7B20E0ABC}"/>
              </a:ext>
            </a:extLst>
          </p:cNvPr>
          <p:cNvSpPr txBox="1"/>
          <p:nvPr/>
        </p:nvSpPr>
        <p:spPr>
          <a:xfrm>
            <a:off x="2475865" y="5553208"/>
            <a:ext cx="2021915" cy="344966"/>
          </a:xfrm>
          <a:prstGeom prst="rect">
            <a:avLst/>
          </a:prstGeom>
        </p:spPr>
        <p:txBody>
          <a:bodyPr vert="horz" wrap="square" lIns="0" tIns="97790" rIns="0" bIns="0" rtlCol="0">
            <a:spAutoFit/>
          </a:bodyPr>
          <a:lstStyle/>
          <a:p>
            <a:pPr marL="12700">
              <a:spcBef>
                <a:spcPts val="715"/>
              </a:spcBef>
            </a:pPr>
            <a:r>
              <a:rPr lang="en-US" sz="1600" kern="0" dirty="0">
                <a:solidFill>
                  <a:srgbClr val="3D3935"/>
                </a:solidFill>
                <a:latin typeface="Arial"/>
                <a:cs typeface="Arial"/>
              </a:rPr>
              <a:t>Dr. Farshid Keivanian</a:t>
            </a:r>
            <a:endParaRPr sz="1600" kern="0" dirty="0">
              <a:solidFill>
                <a:sysClr val="windowText" lastClr="000000"/>
              </a:solidFill>
              <a:latin typeface="Arial"/>
              <a:cs typeface="Arial"/>
            </a:endParaRPr>
          </a:p>
        </p:txBody>
      </p:sp>
      <p:sp>
        <p:nvSpPr>
          <p:cNvPr id="11" name="Slide Number Placeholder 10">
            <a:extLst>
              <a:ext uri="{FF2B5EF4-FFF2-40B4-BE49-F238E27FC236}">
                <a16:creationId xmlns:a16="http://schemas.microsoft.com/office/drawing/2014/main" id="{25029D3B-24A0-DC8D-A0F2-D42637E867AA}"/>
              </a:ext>
            </a:extLst>
          </p:cNvPr>
          <p:cNvSpPr>
            <a:spLocks noGrp="1"/>
          </p:cNvSpPr>
          <p:nvPr>
            <p:ph type="sldNum" sz="quarter" idx="7"/>
          </p:nvPr>
        </p:nvSpPr>
        <p:spPr>
          <a:xfrm>
            <a:off x="1957070" y="6698847"/>
            <a:ext cx="4972472" cy="153888"/>
          </a:xfrm>
        </p:spPr>
        <p:txBody>
          <a:bodyPr/>
          <a:lstStyle/>
          <a:p>
            <a:pPr marL="38100">
              <a:spcBef>
                <a:spcPts val="5"/>
              </a:spcBef>
            </a:pPr>
            <a:fld id="{81D60167-4931-47E6-BA6A-407CBD079E47}" type="slidenum">
              <a:rPr lang="en-US" smtClean="0"/>
              <a:pPr marL="38100">
                <a:spcBef>
                  <a:spcPts val="5"/>
                </a:spcBef>
              </a:pPr>
              <a:t>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9B717-66E0-5E3B-8280-5D0C10C3126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357AFD-C078-10E4-0F4D-9B03B35C7FC4}"/>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2AF829FC-FD62-B74B-7889-353EF5BCC86D}"/>
              </a:ext>
            </a:extLst>
          </p:cNvPr>
          <p:cNvSpPr txBox="1"/>
          <p:nvPr/>
        </p:nvSpPr>
        <p:spPr>
          <a:xfrm>
            <a:off x="0" y="1154082"/>
            <a:ext cx="12192000" cy="2610843"/>
          </a:xfrm>
          <a:prstGeom prst="rect">
            <a:avLst/>
          </a:prstGeom>
          <a:noFill/>
        </p:spPr>
        <p:txBody>
          <a:bodyPr wrap="square">
            <a:spAutoFit/>
          </a:bodyPr>
          <a:lstStyle/>
          <a:p>
            <a:pPr>
              <a:lnSpc>
                <a:spcPct val="150000"/>
              </a:lnSpc>
            </a:pPr>
            <a:r>
              <a:rPr lang="en-US" sz="2800" b="1" dirty="0">
                <a:latin typeface="+mj-lt"/>
              </a:rPr>
              <a:t>2. Diffusion – Example</a:t>
            </a:r>
          </a:p>
          <a:p>
            <a:pPr>
              <a:lnSpc>
                <a:spcPct val="150000"/>
              </a:lnSpc>
            </a:pPr>
            <a:r>
              <a:rPr lang="en-US" sz="2800" b="1" dirty="0">
                <a:latin typeface="+mj-lt"/>
              </a:rPr>
              <a:t>❓ What it means:</a:t>
            </a:r>
          </a:p>
          <a:p>
            <a:pPr>
              <a:lnSpc>
                <a:spcPct val="150000"/>
              </a:lnSpc>
            </a:pPr>
            <a:r>
              <a:rPr lang="en-US" sz="2800" dirty="0">
                <a:latin typeface="+mj-lt"/>
              </a:rPr>
              <a:t>We want to </a:t>
            </a:r>
            <a:r>
              <a:rPr lang="en-US" sz="2800" b="1" dirty="0">
                <a:latin typeface="+mj-lt"/>
              </a:rPr>
              <a:t>spread the influence of each character</a:t>
            </a:r>
            <a:r>
              <a:rPr lang="en-US" sz="2800" dirty="0">
                <a:latin typeface="+mj-lt"/>
              </a:rPr>
              <a:t> in the plaintext across the ciphertext, so </a:t>
            </a:r>
            <a:r>
              <a:rPr lang="en-US" sz="2800" b="1" dirty="0">
                <a:latin typeface="+mj-lt"/>
              </a:rPr>
              <a:t>changing even one letter changes everything</a:t>
            </a:r>
            <a:r>
              <a:rPr lang="en-US" sz="2800" dirty="0">
                <a:latin typeface="+mj-lt"/>
              </a:rPr>
              <a:t>.</a:t>
            </a:r>
          </a:p>
        </p:txBody>
      </p:sp>
      <p:sp>
        <p:nvSpPr>
          <p:cNvPr id="4" name="Rectangle 1">
            <a:extLst>
              <a:ext uri="{FF2B5EF4-FFF2-40B4-BE49-F238E27FC236}">
                <a16:creationId xmlns:a16="http://schemas.microsoft.com/office/drawing/2014/main" id="{F9FC7F51-EFA7-D087-D10E-07FBC4B53BFA}"/>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8FF43F88-C6FD-3A50-C3A2-FA05B99B99D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518013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E432B-2632-EAE0-0AB1-072EFE2128E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F787E78-5A50-2073-1C12-92FC9DDED185}"/>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F1684561-F14C-235F-0A7C-08CA48F20D46}"/>
              </a:ext>
            </a:extLst>
          </p:cNvPr>
          <p:cNvSpPr txBox="1"/>
          <p:nvPr/>
        </p:nvSpPr>
        <p:spPr>
          <a:xfrm>
            <a:off x="0" y="1154082"/>
            <a:ext cx="12192000" cy="4549835"/>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mj-lt"/>
              </a:rPr>
              <a:t>Numeric Example:</a:t>
            </a:r>
          </a:p>
          <a:p>
            <a:pPr lvl="0" eaLnBrk="0" fontAlgn="base" hangingPunct="0">
              <a:lnSpc>
                <a:spcPct val="150000"/>
              </a:lnSpc>
              <a:spcBef>
                <a:spcPct val="0"/>
              </a:spcBef>
              <a:spcAft>
                <a:spcPct val="0"/>
              </a:spcAft>
            </a:pPr>
            <a:r>
              <a:rPr lang="en-US" altLang="en-US" sz="2800" dirty="0">
                <a:latin typeface="+mj-lt"/>
              </a:rPr>
              <a:t>Let’s say we use a block cipher like </a:t>
            </a:r>
            <a:r>
              <a:rPr lang="en-US" altLang="en-US" sz="2800" b="1" dirty="0">
                <a:latin typeface="+mj-lt"/>
              </a:rPr>
              <a:t>AES</a:t>
            </a:r>
            <a:r>
              <a:rPr lang="en-US" altLang="en-US" sz="2800" dirty="0">
                <a:latin typeface="+mj-lt"/>
              </a:rPr>
              <a:t>. If your input block is:</a:t>
            </a:r>
          </a:p>
          <a:p>
            <a:pPr lvl="0" eaLnBrk="0" fontAlgn="base" hangingPunct="0">
              <a:lnSpc>
                <a:spcPct val="150000"/>
              </a:lnSpc>
              <a:spcBef>
                <a:spcPct val="0"/>
              </a:spcBef>
              <a:spcAft>
                <a:spcPct val="0"/>
              </a:spcAft>
            </a:pPr>
            <a:r>
              <a:rPr lang="en-US" altLang="en-US" sz="2800" dirty="0">
                <a:latin typeface="+mj-lt"/>
              </a:rPr>
              <a:t>HELLO123 → gets turned into X9W3PZLQ</a:t>
            </a:r>
          </a:p>
          <a:p>
            <a:pPr lvl="0" eaLnBrk="0" fontAlgn="base" hangingPunct="0">
              <a:lnSpc>
                <a:spcPct val="150000"/>
              </a:lnSpc>
              <a:spcBef>
                <a:spcPct val="0"/>
              </a:spcBef>
              <a:spcAft>
                <a:spcPct val="0"/>
              </a:spcAft>
            </a:pPr>
            <a:r>
              <a:rPr lang="en-US" altLang="en-US" sz="2800" dirty="0">
                <a:latin typeface="+mj-lt"/>
              </a:rPr>
              <a:t>Now change just </a:t>
            </a:r>
            <a:r>
              <a:rPr lang="en-US" altLang="en-US" sz="2800" b="1" dirty="0">
                <a:latin typeface="+mj-lt"/>
              </a:rPr>
              <a:t>one letter</a:t>
            </a:r>
            <a:r>
              <a:rPr lang="en-US" altLang="en-US" sz="2800" dirty="0">
                <a:latin typeface="+mj-lt"/>
              </a:rPr>
              <a:t> in the plaintext to HELP0123.</a:t>
            </a:r>
          </a:p>
          <a:p>
            <a:pPr lvl="0" eaLnBrk="0" fontAlgn="base" hangingPunct="0">
              <a:lnSpc>
                <a:spcPct val="150000"/>
              </a:lnSpc>
              <a:spcBef>
                <a:spcPct val="0"/>
              </a:spcBef>
              <a:spcAft>
                <a:spcPct val="0"/>
              </a:spcAft>
            </a:pPr>
            <a:r>
              <a:rPr lang="en-US" altLang="en-US" sz="2800" dirty="0">
                <a:latin typeface="+mj-lt"/>
              </a:rPr>
              <a:t>Instead of just one letter changing in the ciphertext, you might get:</a:t>
            </a:r>
          </a:p>
          <a:p>
            <a:pPr lvl="0" eaLnBrk="0" fontAlgn="base" hangingPunct="0">
              <a:lnSpc>
                <a:spcPct val="150000"/>
              </a:lnSpc>
              <a:spcBef>
                <a:spcPct val="0"/>
              </a:spcBef>
              <a:spcAft>
                <a:spcPct val="0"/>
              </a:spcAft>
            </a:pPr>
            <a:r>
              <a:rPr lang="en-US" altLang="en-US" sz="2800" dirty="0">
                <a:latin typeface="+mj-lt"/>
              </a:rPr>
              <a:t>M2JY8LK9</a:t>
            </a:r>
          </a:p>
          <a:p>
            <a:pPr lvl="0" eaLnBrk="0" fontAlgn="base" hangingPunct="0">
              <a:lnSpc>
                <a:spcPct val="150000"/>
              </a:lnSpc>
              <a:spcBef>
                <a:spcPct val="0"/>
              </a:spcBef>
              <a:spcAft>
                <a:spcPct val="0"/>
              </a:spcAft>
            </a:pPr>
            <a:r>
              <a:rPr lang="en-US" altLang="en-US" sz="2800" dirty="0">
                <a:latin typeface="+mj-lt"/>
              </a:rPr>
              <a:t>See that? Everything changed! That’s </a:t>
            </a:r>
            <a:r>
              <a:rPr lang="en-US" altLang="en-US" sz="2800" b="1" dirty="0">
                <a:latin typeface="+mj-lt"/>
              </a:rPr>
              <a:t>diffusion</a:t>
            </a:r>
            <a:r>
              <a:rPr lang="en-US" altLang="en-US" sz="2800" dirty="0">
                <a:latin typeface="+mj-lt"/>
              </a:rPr>
              <a:t>.</a:t>
            </a:r>
          </a:p>
        </p:txBody>
      </p:sp>
      <p:sp>
        <p:nvSpPr>
          <p:cNvPr id="4" name="Rectangle 1">
            <a:extLst>
              <a:ext uri="{FF2B5EF4-FFF2-40B4-BE49-F238E27FC236}">
                <a16:creationId xmlns:a16="http://schemas.microsoft.com/office/drawing/2014/main" id="{0085233C-4BD2-2149-2FF4-8AA1634D5274}"/>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B52028BA-1690-F071-3EC6-07B48029985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7411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animEffect transition="in" filter="fade">
                                      <p:cBhvr>
                                        <p:cTn id="7" dur="1000"/>
                                        <p:tgtEl>
                                          <p:spTgt spid="6">
                                            <p:txEl>
                                              <p:pRg st="6" end="6"/>
                                            </p:txEl>
                                          </p:spTgt>
                                        </p:tgtEl>
                                      </p:cBhvr>
                                    </p:animEffect>
                                    <p:anim calcmode="lin" valueType="num">
                                      <p:cBhvr>
                                        <p:cTn id="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1CAF8-BB52-BDA7-A89E-DC19E3D64C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E183AA9-6F9C-DBFC-3C5D-AEEE17FAD682}"/>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FA7D2618-E06E-467A-CD95-DFD6E83742E8}"/>
              </a:ext>
            </a:extLst>
          </p:cNvPr>
          <p:cNvSpPr txBox="1"/>
          <p:nvPr/>
        </p:nvSpPr>
        <p:spPr>
          <a:xfrm>
            <a:off x="0" y="1154082"/>
            <a:ext cx="12192000" cy="2610843"/>
          </a:xfrm>
          <a:prstGeom prst="rect">
            <a:avLst/>
          </a:prstGeom>
          <a:noFill/>
        </p:spPr>
        <p:txBody>
          <a:bodyPr wrap="square">
            <a:spAutoFit/>
          </a:bodyPr>
          <a:lstStyle/>
          <a:p>
            <a:pPr>
              <a:lnSpc>
                <a:spcPct val="150000"/>
              </a:lnSpc>
            </a:pPr>
            <a:r>
              <a:rPr lang="en-US" sz="2800" b="1" dirty="0"/>
              <a:t>Real-World Context:</a:t>
            </a:r>
          </a:p>
          <a:p>
            <a:pPr>
              <a:lnSpc>
                <a:spcPct val="150000"/>
              </a:lnSpc>
            </a:pPr>
            <a:r>
              <a:rPr lang="en-US" sz="2800" dirty="0"/>
              <a:t>Think of a </a:t>
            </a:r>
            <a:r>
              <a:rPr lang="en-US" sz="2800" b="1" dirty="0"/>
              <a:t>social media password</a:t>
            </a:r>
            <a:r>
              <a:rPr lang="en-US" sz="2800" dirty="0"/>
              <a:t>: you mistype just one letter, and the encrypted version is </a:t>
            </a:r>
            <a:r>
              <a:rPr lang="en-US" sz="2800" i="1" dirty="0"/>
              <a:t>completely</a:t>
            </a:r>
            <a:r>
              <a:rPr lang="en-US" sz="2800" dirty="0"/>
              <a:t> different. That makes it very hard for attackers to spot patterns between similar passwords.</a:t>
            </a:r>
          </a:p>
        </p:txBody>
      </p:sp>
      <p:sp>
        <p:nvSpPr>
          <p:cNvPr id="4" name="Rectangle 1">
            <a:extLst>
              <a:ext uri="{FF2B5EF4-FFF2-40B4-BE49-F238E27FC236}">
                <a16:creationId xmlns:a16="http://schemas.microsoft.com/office/drawing/2014/main" id="{1103482A-EDA1-9FDE-16B9-4446FB7DD7AC}"/>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C13AE697-B1CE-CDE3-1DBE-A854749D4840}"/>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12</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31875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BBDE1-FC7E-2B74-7FC9-AE945ECD6D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DE6A9A7-0638-4F55-2109-6058900A17B5}"/>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Rectangle 1">
            <a:extLst>
              <a:ext uri="{FF2B5EF4-FFF2-40B4-BE49-F238E27FC236}">
                <a16:creationId xmlns:a16="http://schemas.microsoft.com/office/drawing/2014/main" id="{79223678-7B3E-9F45-6CF2-6A60E5514609}"/>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3" name="Table 2">
            <a:extLst>
              <a:ext uri="{FF2B5EF4-FFF2-40B4-BE49-F238E27FC236}">
                <a16:creationId xmlns:a16="http://schemas.microsoft.com/office/drawing/2014/main" id="{97327FB2-6383-4CC8-D373-999FF7514621}"/>
              </a:ext>
            </a:extLst>
          </p:cNvPr>
          <p:cNvGraphicFramePr>
            <a:graphicFrameLocks noGrp="1"/>
          </p:cNvGraphicFramePr>
          <p:nvPr>
            <p:extLst>
              <p:ext uri="{D42A27DB-BD31-4B8C-83A1-F6EECF244321}">
                <p14:modId xmlns:p14="http://schemas.microsoft.com/office/powerpoint/2010/main" val="302843549"/>
              </p:ext>
            </p:extLst>
          </p:nvPr>
        </p:nvGraphicFramePr>
        <p:xfrm>
          <a:off x="14868" y="1978457"/>
          <a:ext cx="12177132" cy="2817702"/>
        </p:xfrm>
        <a:graphic>
          <a:graphicData uri="http://schemas.openxmlformats.org/drawingml/2006/table">
            <a:tbl>
              <a:tblPr>
                <a:tableStyleId>{ED083AE6-46FA-4A59-8FB0-9F97EB10719F}</a:tableStyleId>
              </a:tblPr>
              <a:tblGrid>
                <a:gridCol w="1563209">
                  <a:extLst>
                    <a:ext uri="{9D8B030D-6E8A-4147-A177-3AD203B41FA5}">
                      <a16:colId xmlns:a16="http://schemas.microsoft.com/office/drawing/2014/main" val="3536417312"/>
                    </a:ext>
                  </a:extLst>
                </a:gridCol>
                <a:gridCol w="3141407">
                  <a:extLst>
                    <a:ext uri="{9D8B030D-6E8A-4147-A177-3AD203B41FA5}">
                      <a16:colId xmlns:a16="http://schemas.microsoft.com/office/drawing/2014/main" val="2346420584"/>
                    </a:ext>
                  </a:extLst>
                </a:gridCol>
                <a:gridCol w="2536722">
                  <a:extLst>
                    <a:ext uri="{9D8B030D-6E8A-4147-A177-3AD203B41FA5}">
                      <a16:colId xmlns:a16="http://schemas.microsoft.com/office/drawing/2014/main" val="252098797"/>
                    </a:ext>
                  </a:extLst>
                </a:gridCol>
                <a:gridCol w="4935794">
                  <a:extLst>
                    <a:ext uri="{9D8B030D-6E8A-4147-A177-3AD203B41FA5}">
                      <a16:colId xmlns:a16="http://schemas.microsoft.com/office/drawing/2014/main" val="1777988010"/>
                    </a:ext>
                  </a:extLst>
                </a:gridCol>
              </a:tblGrid>
              <a:tr h="570591">
                <a:tc>
                  <a:txBody>
                    <a:bodyPr/>
                    <a:lstStyle/>
                    <a:p>
                      <a:r>
                        <a:rPr lang="en-US" sz="2800" dirty="0"/>
                        <a:t>Concept</a:t>
                      </a:r>
                    </a:p>
                  </a:txBody>
                  <a:tcPr marL="12171" marR="12171" marT="6085" marB="6085" anchor="ctr">
                    <a:solidFill>
                      <a:schemeClr val="accent4">
                        <a:lumMod val="20000"/>
                        <a:lumOff val="80000"/>
                      </a:schemeClr>
                    </a:solidFill>
                  </a:tcPr>
                </a:tc>
                <a:tc>
                  <a:txBody>
                    <a:bodyPr/>
                    <a:lstStyle/>
                    <a:p>
                      <a:r>
                        <a:rPr lang="en-US" sz="2800" dirty="0"/>
                        <a:t>Goal</a:t>
                      </a:r>
                    </a:p>
                  </a:txBody>
                  <a:tcPr marL="12171" marR="12171" marT="6085" marB="6085" anchor="ctr">
                    <a:solidFill>
                      <a:schemeClr val="accent4">
                        <a:lumMod val="20000"/>
                        <a:lumOff val="80000"/>
                      </a:schemeClr>
                    </a:solidFill>
                  </a:tcPr>
                </a:tc>
                <a:tc>
                  <a:txBody>
                    <a:bodyPr/>
                    <a:lstStyle/>
                    <a:p>
                      <a:r>
                        <a:rPr lang="en-US" sz="2800" dirty="0"/>
                        <a:t>Simple Analogy</a:t>
                      </a:r>
                    </a:p>
                  </a:txBody>
                  <a:tcPr marL="12171" marR="12171" marT="6085" marB="6085" anchor="ctr">
                    <a:solidFill>
                      <a:schemeClr val="accent4">
                        <a:lumMod val="20000"/>
                        <a:lumOff val="80000"/>
                      </a:schemeClr>
                    </a:solidFill>
                  </a:tcPr>
                </a:tc>
                <a:tc>
                  <a:txBody>
                    <a:bodyPr/>
                    <a:lstStyle/>
                    <a:p>
                      <a:r>
                        <a:rPr lang="en-US" sz="2800" dirty="0"/>
                        <a:t>Numeric Example</a:t>
                      </a:r>
                    </a:p>
                  </a:txBody>
                  <a:tcPr marL="12171" marR="12171" marT="6085" marB="6085" anchor="ctr">
                    <a:solidFill>
                      <a:schemeClr val="accent4">
                        <a:lumMod val="20000"/>
                        <a:lumOff val="80000"/>
                      </a:schemeClr>
                    </a:solidFill>
                  </a:tcPr>
                </a:tc>
                <a:extLst>
                  <a:ext uri="{0D108BD9-81ED-4DB2-BD59-A6C34878D82A}">
                    <a16:rowId xmlns:a16="http://schemas.microsoft.com/office/drawing/2014/main" val="2229170440"/>
                  </a:ext>
                </a:extLst>
              </a:tr>
              <a:tr h="486645">
                <a:tc>
                  <a:txBody>
                    <a:bodyPr/>
                    <a:lstStyle/>
                    <a:p>
                      <a:r>
                        <a:rPr lang="en-US" sz="2800"/>
                        <a:t>Confusion</a:t>
                      </a:r>
                    </a:p>
                  </a:txBody>
                  <a:tcPr marL="12171" marR="12171" marT="6085" marB="6085" anchor="ctr"/>
                </a:tc>
                <a:tc>
                  <a:txBody>
                    <a:bodyPr/>
                    <a:lstStyle/>
                    <a:p>
                      <a:r>
                        <a:rPr lang="en-US" sz="2800" dirty="0"/>
                        <a:t>Hide the connection between key &amp; ciphertext</a:t>
                      </a:r>
                    </a:p>
                  </a:txBody>
                  <a:tcPr marL="12171" marR="12171" marT="6085" marB="6085" anchor="ctr"/>
                </a:tc>
                <a:tc>
                  <a:txBody>
                    <a:bodyPr/>
                    <a:lstStyle/>
                    <a:p>
                      <a:r>
                        <a:rPr lang="en-US" sz="2800"/>
                        <a:t>Strong spices in a recipe</a:t>
                      </a:r>
                    </a:p>
                  </a:txBody>
                  <a:tcPr marL="12171" marR="12171" marT="6085" marB="6085" anchor="ctr"/>
                </a:tc>
                <a:tc>
                  <a:txBody>
                    <a:bodyPr/>
                    <a:lstStyle/>
                    <a:p>
                      <a:r>
                        <a:rPr lang="en-US" sz="2800"/>
                        <a:t>"BAD" → "NMP" using shift +12</a:t>
                      </a:r>
                    </a:p>
                  </a:txBody>
                  <a:tcPr marL="12171" marR="12171" marT="6085" marB="6085" anchor="ctr"/>
                </a:tc>
                <a:extLst>
                  <a:ext uri="{0D108BD9-81ED-4DB2-BD59-A6C34878D82A}">
                    <a16:rowId xmlns:a16="http://schemas.microsoft.com/office/drawing/2014/main" val="2123410288"/>
                  </a:ext>
                </a:extLst>
              </a:tr>
              <a:tr h="954781">
                <a:tc>
                  <a:txBody>
                    <a:bodyPr/>
                    <a:lstStyle/>
                    <a:p>
                      <a:r>
                        <a:rPr lang="en-US" sz="2800"/>
                        <a:t>Diffusion</a:t>
                      </a:r>
                    </a:p>
                  </a:txBody>
                  <a:tcPr marL="12171" marR="12171" marT="6085" marB="6085" anchor="ctr"/>
                </a:tc>
                <a:tc>
                  <a:txBody>
                    <a:bodyPr/>
                    <a:lstStyle/>
                    <a:p>
                      <a:r>
                        <a:rPr lang="en-US" sz="2800"/>
                        <a:t>Spread input changes across the output</a:t>
                      </a:r>
                    </a:p>
                  </a:txBody>
                  <a:tcPr marL="12171" marR="12171" marT="6085" marB="6085" anchor="ctr"/>
                </a:tc>
                <a:tc>
                  <a:txBody>
                    <a:bodyPr/>
                    <a:lstStyle/>
                    <a:p>
                      <a:r>
                        <a:rPr lang="en-US" sz="2800"/>
                        <a:t>Stirring soup so flavors mix well</a:t>
                      </a:r>
                    </a:p>
                  </a:txBody>
                  <a:tcPr marL="12171" marR="12171" marT="6085" marB="6085" anchor="ctr"/>
                </a:tc>
                <a:tc>
                  <a:txBody>
                    <a:bodyPr/>
                    <a:lstStyle/>
                    <a:p>
                      <a:r>
                        <a:rPr lang="en-US" sz="2800" dirty="0"/>
                        <a:t>"HELLO123" → "X9W3PZLQ" </a:t>
                      </a:r>
                      <a:br>
                        <a:rPr lang="en-US" sz="2800" dirty="0"/>
                      </a:br>
                      <a:r>
                        <a:rPr lang="en-US" sz="2800" dirty="0"/>
                        <a:t>"HELP0123" → "M2JY8LK9"</a:t>
                      </a:r>
                    </a:p>
                  </a:txBody>
                  <a:tcPr marL="12171" marR="12171" marT="6085" marB="6085" anchor="ctr"/>
                </a:tc>
                <a:extLst>
                  <a:ext uri="{0D108BD9-81ED-4DB2-BD59-A6C34878D82A}">
                    <a16:rowId xmlns:a16="http://schemas.microsoft.com/office/drawing/2014/main" val="1162396455"/>
                  </a:ext>
                </a:extLst>
              </a:tr>
            </a:tbl>
          </a:graphicData>
        </a:graphic>
      </p:graphicFrame>
      <p:sp>
        <p:nvSpPr>
          <p:cNvPr id="5" name="Rectangle 1">
            <a:extLst>
              <a:ext uri="{FF2B5EF4-FFF2-40B4-BE49-F238E27FC236}">
                <a16:creationId xmlns:a16="http://schemas.microsoft.com/office/drawing/2014/main" id="{34D297AF-0415-FF13-1796-7F46DDA85FB4}"/>
              </a:ext>
            </a:extLst>
          </p:cNvPr>
          <p:cNvSpPr>
            <a:spLocks noChangeArrowheads="1"/>
          </p:cNvSpPr>
          <p:nvPr/>
        </p:nvSpPr>
        <p:spPr bwMode="auto">
          <a:xfrm>
            <a:off x="14868" y="1035962"/>
            <a:ext cx="25796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Sum</a:t>
            </a:r>
            <a:r>
              <a:rPr lang="en-US" altLang="en-US" sz="2800" b="1" dirty="0">
                <a:latin typeface="+mj-lt"/>
              </a:rPr>
              <a:t>m</a:t>
            </a:r>
            <a:r>
              <a:rPr kumimoji="0" lang="en-US" altLang="en-US" sz="2800" b="1" i="0" u="none" strike="noStrike" cap="none" normalizeH="0" baseline="0" dirty="0">
                <a:ln>
                  <a:noFill/>
                </a:ln>
                <a:solidFill>
                  <a:schemeClr val="tx1"/>
                </a:solidFill>
                <a:effectLst/>
                <a:latin typeface="+mj-lt"/>
              </a:rPr>
              <a:t>ary Table:</a:t>
            </a:r>
            <a:endParaRPr kumimoji="0" lang="en-US" altLang="en-US" sz="2800" b="0" i="0" u="none" strike="noStrike" cap="none" normalizeH="0" baseline="0" dirty="0">
              <a:ln>
                <a:noFill/>
              </a:ln>
              <a:solidFill>
                <a:schemeClr val="tx1"/>
              </a:solidFill>
              <a:effectLst/>
              <a:latin typeface="+mj-lt"/>
            </a:endParaRPr>
          </a:p>
        </p:txBody>
      </p:sp>
      <p:sp>
        <p:nvSpPr>
          <p:cNvPr id="6" name="Slide Number Placeholder 5">
            <a:extLst>
              <a:ext uri="{FF2B5EF4-FFF2-40B4-BE49-F238E27FC236}">
                <a16:creationId xmlns:a16="http://schemas.microsoft.com/office/drawing/2014/main" id="{2FE40EA7-1D53-4AD3-180D-78A8FA84B02A}"/>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77281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7CCD2-A27C-5B79-3C08-F75705DEAA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32A900D-0A0D-1A71-5687-1B837E3FEFC8}"/>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Rectangle 1">
            <a:extLst>
              <a:ext uri="{FF2B5EF4-FFF2-40B4-BE49-F238E27FC236}">
                <a16:creationId xmlns:a16="http://schemas.microsoft.com/office/drawing/2014/main" id="{BD3CE19B-E48C-6088-CFA2-041473B4ADB6}"/>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Rectangle 1">
            <a:extLst>
              <a:ext uri="{FF2B5EF4-FFF2-40B4-BE49-F238E27FC236}">
                <a16:creationId xmlns:a16="http://schemas.microsoft.com/office/drawing/2014/main" id="{207AED52-4678-D8D7-F177-73EBA5E142C4}"/>
              </a:ext>
            </a:extLst>
          </p:cNvPr>
          <p:cNvSpPr>
            <a:spLocks noChangeArrowheads="1"/>
          </p:cNvSpPr>
          <p:nvPr/>
        </p:nvSpPr>
        <p:spPr bwMode="auto">
          <a:xfrm>
            <a:off x="0" y="2025869"/>
            <a:ext cx="12192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22313" indent="-457200">
              <a:lnSpc>
                <a:spcPct val="150000"/>
              </a:lnSpc>
              <a:buFont typeface="Arial" panose="020B0604020202020204" pitchFamily="34" charset="0"/>
              <a:buChar char="•"/>
            </a:pPr>
            <a:r>
              <a:rPr lang="en-US" sz="2800" dirty="0"/>
              <a:t>Encrypt a short word using a shift cipher and change just one character</a:t>
            </a:r>
          </a:p>
          <a:p>
            <a:pPr marL="722313" indent="-457200">
              <a:lnSpc>
                <a:spcPct val="150000"/>
              </a:lnSpc>
              <a:buFont typeface="Arial" panose="020B0604020202020204" pitchFamily="34" charset="0"/>
              <a:buChar char="•"/>
            </a:pPr>
            <a:r>
              <a:rPr lang="en-US" sz="2800" dirty="0"/>
              <a:t>Observe how the result differs (→ supports diffusion)</a:t>
            </a:r>
          </a:p>
          <a:p>
            <a:pPr marL="722313" indent="-457200">
              <a:lnSpc>
                <a:spcPct val="150000"/>
              </a:lnSpc>
              <a:buFont typeface="Arial" panose="020B0604020202020204" pitchFamily="34" charset="0"/>
              <a:buChar char="•"/>
            </a:pPr>
            <a:r>
              <a:rPr lang="en-US" sz="2800" dirty="0"/>
              <a:t>Use </a:t>
            </a:r>
            <a:r>
              <a:rPr lang="en-US" sz="2800" dirty="0" err="1"/>
              <a:t>CrypTool</a:t>
            </a:r>
            <a:r>
              <a:rPr lang="en-US" sz="2800" dirty="0"/>
              <a:t> to </a:t>
            </a:r>
            <a:r>
              <a:rPr lang="en-US" sz="2800" dirty="0" err="1"/>
              <a:t>visualise</a:t>
            </a:r>
            <a:r>
              <a:rPr lang="en-US" sz="2800" dirty="0"/>
              <a:t> both cases!</a:t>
            </a:r>
          </a:p>
        </p:txBody>
      </p:sp>
      <p:sp>
        <p:nvSpPr>
          <p:cNvPr id="3" name="Slide Number Placeholder 2">
            <a:extLst>
              <a:ext uri="{FF2B5EF4-FFF2-40B4-BE49-F238E27FC236}">
                <a16:creationId xmlns:a16="http://schemas.microsoft.com/office/drawing/2014/main" id="{8028D07C-E5F9-D6FB-4981-7A56448015D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14</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874894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68CE2-8EA4-2438-6BE6-573DD5905A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58635B-6B20-5A77-B7A9-58FC557EB084}"/>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25DFF62D-DA1D-092B-8522-4D1DEE51BBCA}"/>
              </a:ext>
            </a:extLst>
          </p:cNvPr>
          <p:cNvSpPr txBox="1"/>
          <p:nvPr/>
        </p:nvSpPr>
        <p:spPr>
          <a:xfrm>
            <a:off x="0" y="1511017"/>
            <a:ext cx="12192000" cy="3257174"/>
          </a:xfrm>
          <a:prstGeom prst="rect">
            <a:avLst/>
          </a:prstGeom>
          <a:noFill/>
        </p:spPr>
        <p:txBody>
          <a:bodyPr wrap="square">
            <a:spAutoFit/>
          </a:bodyPr>
          <a:lstStyle/>
          <a:p>
            <a:pPr>
              <a:lnSpc>
                <a:spcPct val="150000"/>
              </a:lnSpc>
              <a:buNone/>
            </a:pPr>
            <a:r>
              <a:rPr lang="en-US" sz="2800" b="1" dirty="0"/>
              <a:t>Feistel Cipher Structure – Explained with Example</a:t>
            </a:r>
          </a:p>
          <a:p>
            <a:pPr>
              <a:lnSpc>
                <a:spcPct val="150000"/>
              </a:lnSpc>
              <a:buNone/>
            </a:pPr>
            <a:r>
              <a:rPr lang="en-US" sz="2800" b="1" dirty="0"/>
              <a:t>What Is It?</a:t>
            </a:r>
          </a:p>
          <a:p>
            <a:pPr>
              <a:lnSpc>
                <a:spcPct val="150000"/>
              </a:lnSpc>
            </a:pPr>
            <a:r>
              <a:rPr lang="en-US" sz="2800" dirty="0"/>
              <a:t>The </a:t>
            </a:r>
            <a:r>
              <a:rPr lang="en-US" sz="2800" b="1" dirty="0"/>
              <a:t>Feistel Cipher</a:t>
            </a:r>
            <a:r>
              <a:rPr lang="en-US" sz="2800" dirty="0"/>
              <a:t> is a basic structure used in many symmetric encryption algorithms like </a:t>
            </a:r>
            <a:r>
              <a:rPr lang="en-US" sz="2800" b="1" dirty="0"/>
              <a:t>DES</a:t>
            </a:r>
            <a:r>
              <a:rPr lang="en-US" sz="2800" dirty="0"/>
              <a:t>. It's powerful because it </a:t>
            </a:r>
            <a:r>
              <a:rPr lang="en-US" sz="2800" b="1" dirty="0"/>
              <a:t>makes encryption reversible</a:t>
            </a:r>
            <a:r>
              <a:rPr lang="en-US" sz="2800" dirty="0"/>
              <a:t> even when using simple functions.</a:t>
            </a:r>
          </a:p>
        </p:txBody>
      </p:sp>
      <p:sp>
        <p:nvSpPr>
          <p:cNvPr id="3" name="Slide Number Placeholder 2">
            <a:extLst>
              <a:ext uri="{FF2B5EF4-FFF2-40B4-BE49-F238E27FC236}">
                <a16:creationId xmlns:a16="http://schemas.microsoft.com/office/drawing/2014/main" id="{C0A3E84E-E524-C433-77A9-582A1AB5FFB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20536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65324-8FAC-75CB-D93D-49E532E7B7E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D7CA6DD-9F6D-55A0-4568-E4BB98DEED0E}"/>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9535A97-3007-4B69-C4EB-4FDF489F2E61}"/>
                  </a:ext>
                </a:extLst>
              </p:cNvPr>
              <p:cNvSpPr txBox="1"/>
              <p:nvPr/>
            </p:nvSpPr>
            <p:spPr>
              <a:xfrm>
                <a:off x="0" y="1511017"/>
                <a:ext cx="12192000"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mj-lt"/>
                  </a:rPr>
                  <a:t>Step-by-Step – How Does It Work?</a:t>
                </a:r>
              </a:p>
              <a:p>
                <a:pPr marL="514350" lvl="0" indent="-514350" eaLnBrk="0" fontAlgn="base" hangingPunct="0">
                  <a:lnSpc>
                    <a:spcPct val="150000"/>
                  </a:lnSpc>
                  <a:spcBef>
                    <a:spcPct val="0"/>
                  </a:spcBef>
                  <a:spcAft>
                    <a:spcPct val="0"/>
                  </a:spcAft>
                  <a:buFont typeface="+mj-lt"/>
                  <a:buAutoNum type="arabicPeriod"/>
                </a:pPr>
                <a:r>
                  <a:rPr lang="en-US" altLang="en-US" sz="2800" b="1" dirty="0">
                    <a:latin typeface="+mj-lt"/>
                  </a:rPr>
                  <a:t>Split the plaintext</a:t>
                </a:r>
                <a:r>
                  <a:rPr lang="en-US" altLang="en-US" sz="2800" dirty="0">
                    <a:latin typeface="+mj-lt"/>
                  </a:rPr>
                  <a:t> into two halves:</a:t>
                </a: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mj-lt"/>
                  </a:rPr>
                  <a:t>Left part =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𝐿</m:t>
                        </m:r>
                      </m:e>
                      <m:sub>
                        <m:r>
                          <a:rPr lang="en-US" sz="2800" b="0" i="1" smtClean="0">
                            <a:latin typeface="Cambria Math" panose="02040503050406030204" pitchFamily="18" charset="0"/>
                          </a:rPr>
                          <m:t>0</m:t>
                        </m:r>
                      </m:sub>
                    </m:sSub>
                  </m:oMath>
                </a14:m>
                <a:endParaRPr lang="en-US" altLang="en-US" sz="2800" dirty="0">
                  <a:latin typeface="+mj-lt"/>
                </a:endParaRP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mj-lt"/>
                  </a:rPr>
                  <a:t>Right part =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0</m:t>
                        </m:r>
                      </m:sub>
                    </m:sSub>
                  </m:oMath>
                </a14:m>
                <a:endParaRPr lang="en-US" altLang="en-US" sz="2800" dirty="0">
                  <a:latin typeface="+mj-lt"/>
                </a:endParaRPr>
              </a:p>
            </p:txBody>
          </p:sp>
        </mc:Choice>
        <mc:Fallback xmlns="">
          <p:sp>
            <p:nvSpPr>
              <p:cNvPr id="6" name="TextBox 5">
                <a:extLst>
                  <a:ext uri="{FF2B5EF4-FFF2-40B4-BE49-F238E27FC236}">
                    <a16:creationId xmlns:a16="http://schemas.microsoft.com/office/drawing/2014/main" id="{89535A97-3007-4B69-C4EB-4FDF489F2E61}"/>
                  </a:ext>
                </a:extLst>
              </p:cNvPr>
              <p:cNvSpPr txBox="1">
                <a:spLocks noRot="1" noChangeAspect="1" noMove="1" noResize="1" noEditPoints="1" noAdjustHandles="1" noChangeArrowheads="1" noChangeShapeType="1" noTextEdit="1"/>
              </p:cNvSpPr>
              <p:nvPr/>
            </p:nvSpPr>
            <p:spPr>
              <a:xfrm>
                <a:off x="0" y="1511017"/>
                <a:ext cx="12192000" cy="2610843"/>
              </a:xfrm>
              <a:prstGeom prst="rect">
                <a:avLst/>
              </a:prstGeom>
              <a:blipFill>
                <a:blip r:embed="rId2"/>
                <a:stretch>
                  <a:fillRect l="-1050" b="-5841"/>
                </a:stretch>
              </a:blipFill>
            </p:spPr>
            <p:txBody>
              <a:bodyPr/>
              <a:lstStyle/>
              <a:p>
                <a:r>
                  <a:rPr lang="en-AU">
                    <a:noFill/>
                  </a:rPr>
                  <a:t> </a:t>
                </a:r>
              </a:p>
            </p:txBody>
          </p:sp>
        </mc:Fallback>
      </mc:AlternateContent>
      <p:sp>
        <p:nvSpPr>
          <p:cNvPr id="3" name="Slide Number Placeholder 2">
            <a:extLst>
              <a:ext uri="{FF2B5EF4-FFF2-40B4-BE49-F238E27FC236}">
                <a16:creationId xmlns:a16="http://schemas.microsoft.com/office/drawing/2014/main" id="{F6660195-4F1B-3CFA-9665-A569930EBE36}"/>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970813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DB17D-9297-6D29-97F5-C0D04AEA38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FF95778-0C51-679F-B43D-44E1CF15889F}"/>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10ED220-4DB7-4578-7833-781B83CF32E2}"/>
                  </a:ext>
                </a:extLst>
              </p:cNvPr>
              <p:cNvSpPr txBox="1"/>
              <p:nvPr/>
            </p:nvSpPr>
            <p:spPr>
              <a:xfrm>
                <a:off x="0" y="1511017"/>
                <a:ext cx="12192000" cy="3257174"/>
              </a:xfrm>
              <a:prstGeom prst="rect">
                <a:avLst/>
              </a:prstGeom>
              <a:noFill/>
            </p:spPr>
            <p:txBody>
              <a:bodyPr wrap="square">
                <a:spAutoFit/>
              </a:bodyPr>
              <a:lstStyle/>
              <a:p>
                <a:pPr marL="514350" marR="0" lvl="0" indent="-514350" algn="l" defTabSz="914400" rtl="0" eaLnBrk="0" fontAlgn="base" latinLnBrk="0" hangingPunct="0">
                  <a:lnSpc>
                    <a:spcPct val="150000"/>
                  </a:lnSpc>
                  <a:spcBef>
                    <a:spcPct val="0"/>
                  </a:spcBef>
                  <a:spcAft>
                    <a:spcPct val="0"/>
                  </a:spcAft>
                  <a:buClrTx/>
                  <a:buSzTx/>
                  <a:buFont typeface="+mj-lt"/>
                  <a:buAutoNum type="arabicPeriod" startAt="2"/>
                  <a:tabLst/>
                </a:pPr>
                <a:r>
                  <a:rPr kumimoji="0" lang="en-US" altLang="en-US" sz="2800" b="0" i="0" u="none" strike="noStrike" cap="none" normalizeH="0" baseline="0" dirty="0">
                    <a:ln>
                      <a:noFill/>
                    </a:ln>
                    <a:solidFill>
                      <a:schemeClr val="tx1"/>
                    </a:solidFill>
                    <a:effectLst/>
                    <a:latin typeface="+mj-lt"/>
                  </a:rPr>
                  <a:t>Apply several </a:t>
                </a:r>
                <a:r>
                  <a:rPr kumimoji="0" lang="en-US" altLang="en-US" sz="2800" b="1" i="0" u="none" strike="noStrike" cap="none" normalizeH="0" baseline="0" dirty="0">
                    <a:ln>
                      <a:noFill/>
                    </a:ln>
                    <a:solidFill>
                      <a:schemeClr val="tx1"/>
                    </a:solidFill>
                    <a:effectLst/>
                    <a:latin typeface="+mj-lt"/>
                  </a:rPr>
                  <a:t>rounds</a:t>
                </a:r>
                <a:r>
                  <a:rPr kumimoji="0" lang="en-US" altLang="en-US" sz="2800" b="0" i="0" u="none" strike="noStrike" cap="none" normalizeH="0" baseline="0" dirty="0">
                    <a:ln>
                      <a:noFill/>
                    </a:ln>
                    <a:solidFill>
                      <a:schemeClr val="tx1"/>
                    </a:solidFill>
                    <a:effectLst/>
                    <a:latin typeface="+mj-lt"/>
                  </a:rPr>
                  <a:t> (e.g., 4, 8, or 16 rounds). In each round:</a:t>
                </a:r>
              </a:p>
              <a:p>
                <a:pPr marL="914400" lvl="1" indent="-457200">
                  <a:lnSpc>
                    <a:spcPct val="150000"/>
                  </a:lnSpc>
                  <a:buFont typeface="Arial" panose="020B0604020202020204" pitchFamily="34" charset="0"/>
                  <a:buChar char="•"/>
                </a:pP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𝐿</m:t>
                        </m:r>
                      </m:e>
                      <m:sub>
                        <m:r>
                          <a:rPr lang="en-US" sz="2800" b="0" i="1" smtClean="0">
                            <a:latin typeface="Cambria Math" panose="02040503050406030204" pitchFamily="18" charset="0"/>
                          </a:rPr>
                          <m:t>𝑖</m:t>
                        </m:r>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𝑖</m:t>
                        </m:r>
                      </m:sub>
                    </m:sSub>
                  </m:oMath>
                </a14:m>
                <a:r>
                  <a:rPr lang="en-US" sz="2800" dirty="0"/>
                  <a:t> </a:t>
                </a:r>
              </a:p>
              <a:p>
                <a:pPr marL="914400" lvl="1" indent="-457200">
                  <a:lnSpc>
                    <a:spcPct val="150000"/>
                  </a:lnSpc>
                  <a:buFont typeface="Arial" panose="020B0604020202020204" pitchFamily="34" charset="0"/>
                  <a:buChar char="•"/>
                </a:pP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𝑖</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𝐿</m:t>
                        </m:r>
                      </m:e>
                      <m:sub>
                        <m:r>
                          <a:rPr lang="en-US" sz="2800" i="1">
                            <a:latin typeface="Cambria Math" panose="02040503050406030204" pitchFamily="18" charset="0"/>
                          </a:rPr>
                          <m:t>𝑖</m:t>
                        </m:r>
                      </m:sub>
                    </m:sSub>
                  </m:oMath>
                </a14:m>
                <a:r>
                  <a:rPr lang="en-US" sz="2800" dirty="0"/>
                  <a:t>⊕ </a:t>
                </a:r>
                <a14:m>
                  <m:oMath xmlns:m="http://schemas.openxmlformats.org/officeDocument/2006/math">
                    <m:r>
                      <a:rPr lang="en-US" sz="2800" b="0" i="1" smtClean="0">
                        <a:latin typeface="Cambria Math" panose="02040503050406030204" pitchFamily="18" charset="0"/>
                      </a:rPr>
                      <m:t>𝐹</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𝑅</m:t>
                        </m:r>
                      </m:e>
                      <m:sub>
                        <m:r>
                          <a:rPr lang="en-US" sz="2800" i="1">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𝐾</m:t>
                        </m:r>
                      </m:e>
                      <m:sub>
                        <m:r>
                          <a:rPr lang="en-US" sz="2800" i="1">
                            <a:latin typeface="Cambria Math" panose="02040503050406030204" pitchFamily="18" charset="0"/>
                          </a:rPr>
                          <m:t>𝑖</m:t>
                        </m:r>
                      </m:sub>
                    </m:sSub>
                    <m:r>
                      <a:rPr lang="en-US" sz="2800" b="0" i="1" smtClean="0">
                        <a:latin typeface="Cambria Math" panose="02040503050406030204" pitchFamily="18" charset="0"/>
                      </a:rPr>
                      <m:t>)</m:t>
                    </m:r>
                  </m:oMath>
                </a14:m>
                <a:endParaRPr kumimoji="0" lang="en-US" altLang="en-US" sz="2800" b="0" i="0" u="none" strike="noStrike" cap="none" normalizeH="0" baseline="0" dirty="0">
                  <a:ln>
                    <a:noFill/>
                  </a:ln>
                  <a:solidFill>
                    <a:schemeClr val="tx1"/>
                  </a:solidFill>
                  <a:effectLst/>
                  <a:latin typeface="+mj-lt"/>
                </a:endParaRP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14:m>
                  <m:oMath xmlns:m="http://schemas.openxmlformats.org/officeDocument/2006/math">
                    <m:r>
                      <a:rPr lang="en-US" sz="2800" b="0" i="1" smtClean="0">
                        <a:latin typeface="Cambria Math" panose="02040503050406030204" pitchFamily="18" charset="0"/>
                      </a:rPr>
                      <m:t>𝐹</m:t>
                    </m:r>
                    <m:r>
                      <a:rPr lang="en-US" sz="2800" b="0" i="1" smtClean="0">
                        <a:latin typeface="Cambria Math" panose="02040503050406030204" pitchFamily="18" charset="0"/>
                      </a:rPr>
                      <m:t>()</m:t>
                    </m:r>
                  </m:oMath>
                </a14:m>
                <a:r>
                  <a:rPr kumimoji="0" lang="en-US" altLang="en-US" sz="2800" b="0" i="0" u="none" strike="noStrike" cap="none" normalizeH="0" baseline="0" dirty="0">
                    <a:ln>
                      <a:noFill/>
                    </a:ln>
                    <a:solidFill>
                      <a:schemeClr val="tx1"/>
                    </a:solidFill>
                    <a:effectLst/>
                    <a:latin typeface="+mj-lt"/>
                  </a:rPr>
                  <a:t> is a function that uses the right half and a subkey.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XOR </a:t>
                </a:r>
                <a:r>
                  <a:rPr lang="en-US" sz="2800" dirty="0"/>
                  <a:t>⊕ </a:t>
                </a:r>
                <a:r>
                  <a:rPr kumimoji="0" lang="en-US" altLang="en-US" sz="2800" b="0" i="0" u="none" strike="noStrike" cap="none" normalizeH="0" baseline="0" dirty="0">
                    <a:ln>
                      <a:noFill/>
                    </a:ln>
                    <a:solidFill>
                      <a:schemeClr val="tx1"/>
                    </a:solidFill>
                    <a:effectLst/>
                    <a:latin typeface="+mj-lt"/>
                  </a:rPr>
                  <a:t>is a bitwise operation (flips bits based on input).</a:t>
                </a:r>
              </a:p>
            </p:txBody>
          </p:sp>
        </mc:Choice>
        <mc:Fallback xmlns="">
          <p:sp>
            <p:nvSpPr>
              <p:cNvPr id="6" name="TextBox 5">
                <a:extLst>
                  <a:ext uri="{FF2B5EF4-FFF2-40B4-BE49-F238E27FC236}">
                    <a16:creationId xmlns:a16="http://schemas.microsoft.com/office/drawing/2014/main" id="{110ED220-4DB7-4578-7833-781B83CF32E2}"/>
                  </a:ext>
                </a:extLst>
              </p:cNvPr>
              <p:cNvSpPr txBox="1">
                <a:spLocks noRot="1" noChangeAspect="1" noMove="1" noResize="1" noEditPoints="1" noAdjustHandles="1" noChangeArrowheads="1" noChangeShapeType="1" noTextEdit="1"/>
              </p:cNvSpPr>
              <p:nvPr/>
            </p:nvSpPr>
            <p:spPr>
              <a:xfrm>
                <a:off x="0" y="1511017"/>
                <a:ext cx="12192000" cy="3257174"/>
              </a:xfrm>
              <a:prstGeom prst="rect">
                <a:avLst/>
              </a:prstGeom>
              <a:blipFill>
                <a:blip r:embed="rId2"/>
                <a:stretch>
                  <a:fillRect l="-1050" b="-4494"/>
                </a:stretch>
              </a:blipFill>
            </p:spPr>
            <p:txBody>
              <a:bodyPr/>
              <a:lstStyle/>
              <a:p>
                <a:r>
                  <a:rPr lang="en-AU">
                    <a:noFill/>
                  </a:rPr>
                  <a:t> </a:t>
                </a:r>
              </a:p>
            </p:txBody>
          </p:sp>
        </mc:Fallback>
      </mc:AlternateContent>
      <p:sp>
        <p:nvSpPr>
          <p:cNvPr id="3" name="Slide Number Placeholder 2">
            <a:extLst>
              <a:ext uri="{FF2B5EF4-FFF2-40B4-BE49-F238E27FC236}">
                <a16:creationId xmlns:a16="http://schemas.microsoft.com/office/drawing/2014/main" id="{1EE05EA7-FEDE-21BC-7BBC-FD44551DDA0E}"/>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638590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AF757-2E72-C00E-BDD7-FCCE00299F7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7BA481-5139-1659-FF92-580960FCC204}"/>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537849EA-CA40-B0D8-8733-A020878689D2}"/>
              </a:ext>
            </a:extLst>
          </p:cNvPr>
          <p:cNvSpPr txBox="1"/>
          <p:nvPr/>
        </p:nvSpPr>
        <p:spPr>
          <a:xfrm>
            <a:off x="0" y="1319288"/>
            <a:ext cx="12192000" cy="5196166"/>
          </a:xfrm>
          <a:prstGeom prst="rect">
            <a:avLst/>
          </a:prstGeom>
          <a:noFill/>
        </p:spPr>
        <p:txBody>
          <a:bodyPr wrap="square">
            <a:spAutoFit/>
          </a:bodyPr>
          <a:lstStyle/>
          <a:p>
            <a:pPr>
              <a:lnSpc>
                <a:spcPct val="150000"/>
              </a:lnSpc>
              <a:buNone/>
            </a:pPr>
            <a:r>
              <a:rPr lang="en-US" sz="2800" b="1" dirty="0"/>
              <a:t>Numeric Example (2 Rounds)</a:t>
            </a:r>
          </a:p>
          <a:p>
            <a:pPr>
              <a:lnSpc>
                <a:spcPct val="150000"/>
              </a:lnSpc>
              <a:buNone/>
            </a:pPr>
            <a:r>
              <a:rPr lang="en-US" sz="2800" dirty="0"/>
              <a:t>Let’s encrypt the number </a:t>
            </a:r>
            <a:r>
              <a:rPr lang="en-US" sz="2800" b="1" dirty="0"/>
              <a:t>"11010100"</a:t>
            </a:r>
            <a:r>
              <a:rPr lang="en-US" sz="2800" dirty="0"/>
              <a:t> (8-bit binary string):</a:t>
            </a:r>
          </a:p>
          <a:p>
            <a:pPr marL="514350" indent="-514350">
              <a:lnSpc>
                <a:spcPct val="150000"/>
              </a:lnSpc>
              <a:buFont typeface="+mj-lt"/>
              <a:buAutoNum type="arabicPeriod"/>
            </a:pPr>
            <a:r>
              <a:rPr lang="en-US" sz="2800" b="1" dirty="0"/>
              <a:t>Split</a:t>
            </a:r>
            <a:r>
              <a:rPr lang="en-US" sz="2800" dirty="0"/>
              <a:t> it into:</a:t>
            </a:r>
          </a:p>
          <a:p>
            <a:pPr marL="914400" lvl="1" indent="-457200">
              <a:lnSpc>
                <a:spcPct val="150000"/>
              </a:lnSpc>
              <a:buFont typeface="Arial" panose="020B0604020202020204" pitchFamily="34" charset="0"/>
              <a:buChar char="•"/>
            </a:pPr>
            <a:r>
              <a:rPr lang="en-US" sz="2800" dirty="0"/>
              <a:t>L₀ = 1101</a:t>
            </a:r>
          </a:p>
          <a:p>
            <a:pPr marL="914400" lvl="1" indent="-457200">
              <a:lnSpc>
                <a:spcPct val="150000"/>
              </a:lnSpc>
              <a:buFont typeface="Arial" panose="020B0604020202020204" pitchFamily="34" charset="0"/>
              <a:buChar char="•"/>
            </a:pPr>
            <a:r>
              <a:rPr lang="en-US" sz="2800" dirty="0"/>
              <a:t>R₀ = 0100</a:t>
            </a:r>
          </a:p>
          <a:p>
            <a:pPr marL="514350" indent="-514350">
              <a:lnSpc>
                <a:spcPct val="150000"/>
              </a:lnSpc>
              <a:buFont typeface="+mj-lt"/>
              <a:buAutoNum type="arabicPeriod"/>
            </a:pPr>
            <a:r>
              <a:rPr lang="en-US" sz="2800" dirty="0"/>
              <a:t>Choose two simple </a:t>
            </a:r>
            <a:r>
              <a:rPr lang="en-US" sz="2800" b="1" dirty="0"/>
              <a:t>keys</a:t>
            </a:r>
            <a:r>
              <a:rPr lang="en-US" sz="2800" dirty="0"/>
              <a:t>:</a:t>
            </a:r>
          </a:p>
          <a:p>
            <a:pPr marL="914400" lvl="1" indent="-457200">
              <a:lnSpc>
                <a:spcPct val="150000"/>
              </a:lnSpc>
              <a:buFont typeface="Arial" panose="020B0604020202020204" pitchFamily="34" charset="0"/>
              <a:buChar char="•"/>
            </a:pPr>
            <a:r>
              <a:rPr lang="en-US" sz="2800" dirty="0"/>
              <a:t>K₁ = 0011</a:t>
            </a:r>
          </a:p>
          <a:p>
            <a:pPr marL="914400" lvl="1" indent="-457200">
              <a:lnSpc>
                <a:spcPct val="150000"/>
              </a:lnSpc>
              <a:buFont typeface="Arial" panose="020B0604020202020204" pitchFamily="34" charset="0"/>
              <a:buChar char="•"/>
            </a:pPr>
            <a:r>
              <a:rPr lang="en-US" sz="2800" dirty="0"/>
              <a:t>K₂ = 1001</a:t>
            </a:r>
          </a:p>
        </p:txBody>
      </p:sp>
      <p:sp>
        <p:nvSpPr>
          <p:cNvPr id="3" name="Slide Number Placeholder 2">
            <a:extLst>
              <a:ext uri="{FF2B5EF4-FFF2-40B4-BE49-F238E27FC236}">
                <a16:creationId xmlns:a16="http://schemas.microsoft.com/office/drawing/2014/main" id="{91EB72E4-82FF-0414-57BE-CD2823B034C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18</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134907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50732-F56E-3ACF-3061-EBFFB110EE8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037275E-B3E7-23C8-8BC6-514422984093}"/>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86B2CD22-6F0A-BC2A-E431-0216A216D1C0}"/>
              </a:ext>
            </a:extLst>
          </p:cNvPr>
          <p:cNvSpPr txBox="1"/>
          <p:nvPr/>
        </p:nvSpPr>
        <p:spPr>
          <a:xfrm>
            <a:off x="0" y="1319288"/>
            <a:ext cx="12192000" cy="4546950"/>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 Round 1:</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L₁ = R₀ = 0100</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R₁ = L₀ XOR (R₀ + K₁)</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1101 XOR (0100 + 0011)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1101 XOR 0111 = 1010</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So, after Round 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sym typeface="Wingdings" panose="05000000000000000000" pitchFamily="2" charset="2"/>
              </a:rPr>
              <a:t> </a:t>
            </a:r>
            <a:r>
              <a:rPr kumimoji="0" lang="en-US" altLang="en-US" sz="2800" b="0" i="0" u="none" strike="noStrike" cap="none" normalizeH="0" baseline="0" dirty="0">
                <a:ln>
                  <a:noFill/>
                </a:ln>
                <a:solidFill>
                  <a:schemeClr val="tx1"/>
                </a:solidFill>
                <a:effectLst/>
                <a:latin typeface="+mj-lt"/>
              </a:rPr>
              <a:t>L₁ = 0100, R₁ = 1010</a:t>
            </a:r>
          </a:p>
        </p:txBody>
      </p:sp>
      <p:sp>
        <p:nvSpPr>
          <p:cNvPr id="3" name="Slide Number Placeholder 2">
            <a:extLst>
              <a:ext uri="{FF2B5EF4-FFF2-40B4-BE49-F238E27FC236}">
                <a16:creationId xmlns:a16="http://schemas.microsoft.com/office/drawing/2014/main" id="{54090C25-7E4A-C694-1743-B6821B763EA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19</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06148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C4AC3-FC57-1EB8-2532-07B437F89C4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DD16769-DF6C-F7E8-EEE9-324782388340}"/>
              </a:ext>
            </a:extLst>
          </p:cNvPr>
          <p:cNvSpPr txBox="1"/>
          <p:nvPr/>
        </p:nvSpPr>
        <p:spPr>
          <a:xfrm>
            <a:off x="0" y="885806"/>
            <a:ext cx="12191999" cy="671851"/>
          </a:xfrm>
          <a:prstGeom prst="rect">
            <a:avLst/>
          </a:prstGeom>
          <a:noFill/>
        </p:spPr>
        <p:txBody>
          <a:bodyPr wrap="square">
            <a:spAutoFit/>
          </a:bodyPr>
          <a:lstStyle/>
          <a:p>
            <a:pPr>
              <a:lnSpc>
                <a:spcPct val="150000"/>
              </a:lnSpc>
            </a:pPr>
            <a:r>
              <a:rPr lang="en-US" sz="2800" kern="0" dirty="0">
                <a:solidFill>
                  <a:sysClr val="windowText" lastClr="000000"/>
                </a:solidFill>
                <a:latin typeface="Calibri"/>
              </a:rPr>
              <a:t>Navigate Canvas &gt;&gt; Week 6 &gt;&gt; Lab 3</a:t>
            </a:r>
          </a:p>
        </p:txBody>
      </p:sp>
      <p:sp>
        <p:nvSpPr>
          <p:cNvPr id="8" name="object 2">
            <a:extLst>
              <a:ext uri="{FF2B5EF4-FFF2-40B4-BE49-F238E27FC236}">
                <a16:creationId xmlns:a16="http://schemas.microsoft.com/office/drawing/2014/main" id="{B5A7799A-E0C1-95FF-5DE0-8EA13090A24F}"/>
              </a:ext>
            </a:extLst>
          </p:cNvPr>
          <p:cNvSpPr txBox="1">
            <a:spLocks noGrp="1"/>
          </p:cNvSpPr>
          <p:nvPr>
            <p:ph type="title"/>
          </p:nvPr>
        </p:nvSpPr>
        <p:spPr>
          <a:xfrm>
            <a:off x="1" y="0"/>
            <a:ext cx="9690264" cy="459100"/>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a:t>
            </a:r>
            <a:endParaRPr spc="-10" dirty="0"/>
          </a:p>
        </p:txBody>
      </p:sp>
      <p:pic>
        <p:nvPicPr>
          <p:cNvPr id="5" name="Picture 4">
            <a:extLst>
              <a:ext uri="{FF2B5EF4-FFF2-40B4-BE49-F238E27FC236}">
                <a16:creationId xmlns:a16="http://schemas.microsoft.com/office/drawing/2014/main" id="{333AD1D5-879C-1A69-81B0-768D13618341}"/>
              </a:ext>
            </a:extLst>
          </p:cNvPr>
          <p:cNvPicPr>
            <a:picLocks noChangeAspect="1"/>
          </p:cNvPicPr>
          <p:nvPr/>
        </p:nvPicPr>
        <p:blipFill>
          <a:blip r:embed="rId2"/>
          <a:srcRect t="9178" r="18474" b="21211"/>
          <a:stretch/>
        </p:blipFill>
        <p:spPr>
          <a:xfrm>
            <a:off x="657101" y="1633538"/>
            <a:ext cx="10877797" cy="5224462"/>
          </a:xfrm>
          <a:prstGeom prst="rect">
            <a:avLst/>
          </a:prstGeom>
        </p:spPr>
      </p:pic>
    </p:spTree>
    <p:extLst>
      <p:ext uri="{BB962C8B-B14F-4D97-AF65-F5344CB8AC3E}">
        <p14:creationId xmlns:p14="http://schemas.microsoft.com/office/powerpoint/2010/main" val="3751749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0A845-FF1E-396E-318F-29F295079B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02893A-60BD-B719-E928-9B62E08A83D5}"/>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080774D3-AB01-8990-B1A4-252931A14145}"/>
              </a:ext>
            </a:extLst>
          </p:cNvPr>
          <p:cNvSpPr txBox="1"/>
          <p:nvPr/>
        </p:nvSpPr>
        <p:spPr>
          <a:xfrm>
            <a:off x="0" y="1319288"/>
            <a:ext cx="12192000" cy="519328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Round 2:</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L₂ = R₁ = 1010</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R₂ = L₁ XOR (R₁ + K₂)</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0100 XOR (1010 + 1001)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0100 XOR 0011 = 0111</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So, final output (after 2 rounds):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sym typeface="Wingdings" panose="05000000000000000000" pitchFamily="2" charset="2"/>
              </a:rPr>
              <a:t> </a:t>
            </a:r>
            <a:r>
              <a:rPr kumimoji="0" lang="en-US" altLang="en-US" sz="2800" b="0" i="0" u="none" strike="noStrike" cap="none" normalizeH="0" baseline="0" dirty="0">
                <a:ln>
                  <a:noFill/>
                </a:ln>
                <a:solidFill>
                  <a:schemeClr val="tx1"/>
                </a:solidFill>
                <a:effectLst/>
                <a:latin typeface="+mj-lt"/>
              </a:rPr>
              <a:t>L₂ = 1010, R₂ = 0111</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sym typeface="Wingdings" panose="05000000000000000000" pitchFamily="2" charset="2"/>
              </a:rPr>
              <a:t></a:t>
            </a:r>
            <a:r>
              <a:rPr kumimoji="0" lang="en-US" altLang="en-US" sz="2800" b="0" i="0" u="none" strike="noStrike" cap="none" normalizeH="0" baseline="0" dirty="0">
                <a:ln>
                  <a:noFill/>
                </a:ln>
                <a:solidFill>
                  <a:schemeClr val="tx1"/>
                </a:solidFill>
                <a:effectLst/>
                <a:latin typeface="+mj-lt"/>
              </a:rPr>
              <a:t> Ciphertext = 10100111</a:t>
            </a:r>
          </a:p>
        </p:txBody>
      </p:sp>
      <p:sp>
        <p:nvSpPr>
          <p:cNvPr id="3" name="Slide Number Placeholder 2">
            <a:extLst>
              <a:ext uri="{FF2B5EF4-FFF2-40B4-BE49-F238E27FC236}">
                <a16:creationId xmlns:a16="http://schemas.microsoft.com/office/drawing/2014/main" id="{C86B1A5B-78BF-D6C9-04BA-DF317114182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294191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0138B-8D57-970B-ABA5-ED01FFD9BE9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A163D2-91AD-28E3-C023-093B7A98F99E}"/>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290AD229-14D7-72A2-8196-8007D1030CC0}"/>
              </a:ext>
            </a:extLst>
          </p:cNvPr>
          <p:cNvSpPr txBox="1"/>
          <p:nvPr/>
        </p:nvSpPr>
        <p:spPr>
          <a:xfrm>
            <a:off x="0" y="1015503"/>
            <a:ext cx="12192000" cy="5842497"/>
          </a:xfrm>
          <a:prstGeom prst="rect">
            <a:avLst/>
          </a:prstGeom>
          <a:noFill/>
        </p:spPr>
        <p:txBody>
          <a:bodyPr wrap="square">
            <a:spAutoFit/>
          </a:bodyPr>
          <a:lstStyle/>
          <a:p>
            <a:pPr>
              <a:lnSpc>
                <a:spcPct val="150000"/>
              </a:lnSpc>
              <a:buNone/>
            </a:pPr>
            <a:r>
              <a:rPr lang="en-US" sz="2800" b="1" dirty="0"/>
              <a:t>Real-World Analogy</a:t>
            </a:r>
          </a:p>
          <a:p>
            <a:pPr>
              <a:lnSpc>
                <a:spcPct val="150000"/>
              </a:lnSpc>
              <a:buNone/>
            </a:pPr>
            <a:r>
              <a:rPr lang="en-US" sz="2800" dirty="0"/>
              <a:t>Think of encryption like </a:t>
            </a:r>
            <a:r>
              <a:rPr lang="en-US" sz="2800" b="1" dirty="0"/>
              <a:t>passing a secret message in class</a:t>
            </a:r>
            <a:r>
              <a:rPr lang="en-US" sz="2800" dirty="0"/>
              <a:t>:</a:t>
            </a:r>
          </a:p>
          <a:p>
            <a:pPr marL="457200" indent="-457200">
              <a:lnSpc>
                <a:spcPct val="150000"/>
              </a:lnSpc>
              <a:buFont typeface="Arial" panose="020B0604020202020204" pitchFamily="34" charset="0"/>
              <a:buChar char="•"/>
            </a:pPr>
            <a:r>
              <a:rPr lang="en-US" sz="2800" dirty="0"/>
              <a:t>You split the message into </a:t>
            </a:r>
            <a:r>
              <a:rPr lang="en-US" sz="2800" b="1" dirty="0"/>
              <a:t>two parts</a:t>
            </a:r>
            <a:r>
              <a:rPr lang="en-US" sz="2800" dirty="0"/>
              <a:t> (L and R).</a:t>
            </a:r>
          </a:p>
          <a:p>
            <a:pPr marL="457200" indent="-457200">
              <a:lnSpc>
                <a:spcPct val="150000"/>
              </a:lnSpc>
              <a:buFont typeface="Arial" panose="020B0604020202020204" pitchFamily="34" charset="0"/>
              <a:buChar char="•"/>
            </a:pPr>
            <a:r>
              <a:rPr lang="en-US" sz="2800" dirty="0"/>
              <a:t>In each round, the left and right </a:t>
            </a:r>
            <a:r>
              <a:rPr lang="en-US" sz="2800" b="1" dirty="0"/>
              <a:t>swap roles</a:t>
            </a:r>
            <a:r>
              <a:rPr lang="en-US" sz="2800" dirty="0"/>
              <a:t>.</a:t>
            </a:r>
          </a:p>
          <a:p>
            <a:pPr marL="457200" indent="-457200">
              <a:lnSpc>
                <a:spcPct val="150000"/>
              </a:lnSpc>
              <a:buFont typeface="Arial" panose="020B0604020202020204" pitchFamily="34" charset="0"/>
              <a:buChar char="•"/>
            </a:pPr>
            <a:r>
              <a:rPr lang="en-US" sz="2800" dirty="0"/>
              <a:t>The right side is </a:t>
            </a:r>
            <a:r>
              <a:rPr lang="en-US" sz="2800" b="1" dirty="0"/>
              <a:t>changed using a function</a:t>
            </a:r>
            <a:r>
              <a:rPr lang="en-US" sz="2800" dirty="0"/>
              <a:t> and the secret key, kind of like passing it through a logic puzzle.</a:t>
            </a:r>
          </a:p>
          <a:p>
            <a:pPr marL="457200" indent="-457200">
              <a:lnSpc>
                <a:spcPct val="150000"/>
              </a:lnSpc>
              <a:buFont typeface="Arial" panose="020B0604020202020204" pitchFamily="34" charset="0"/>
              <a:buChar char="•"/>
            </a:pPr>
            <a:r>
              <a:rPr lang="en-US" sz="2800" dirty="0"/>
              <a:t>After a few rounds, it becomes unreadable.</a:t>
            </a:r>
          </a:p>
          <a:p>
            <a:pPr>
              <a:lnSpc>
                <a:spcPct val="150000"/>
              </a:lnSpc>
            </a:pPr>
            <a:r>
              <a:rPr lang="en-US" sz="2800" dirty="0"/>
              <a:t>BUT – when decrypting, you just </a:t>
            </a:r>
            <a:r>
              <a:rPr lang="en-US" sz="2800" b="1" dirty="0"/>
              <a:t>reverse the process</a:t>
            </a:r>
            <a:r>
              <a:rPr lang="en-US" sz="2800" dirty="0"/>
              <a:t>, and everything comes back to normal. That’s the beauty of the Feistel structure: </a:t>
            </a:r>
            <a:r>
              <a:rPr lang="en-US" sz="2800" b="1" dirty="0"/>
              <a:t>easy to reverse</a:t>
            </a:r>
            <a:r>
              <a:rPr lang="en-US" sz="2800" dirty="0"/>
              <a:t>!</a:t>
            </a:r>
          </a:p>
        </p:txBody>
      </p:sp>
      <p:sp>
        <p:nvSpPr>
          <p:cNvPr id="3" name="Slide Number Placeholder 2">
            <a:extLst>
              <a:ext uri="{FF2B5EF4-FFF2-40B4-BE49-F238E27FC236}">
                <a16:creationId xmlns:a16="http://schemas.microsoft.com/office/drawing/2014/main" id="{5253E225-9C37-3CA3-2B30-15CD2BBAE05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567583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088E7-9DC7-DCA4-10DA-F54EF6F019C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76D2B8C-5E24-C97C-BD66-A74198CC2826}"/>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B9AB1720-F481-587F-F581-E4B4247B3CE5}"/>
              </a:ext>
            </a:extLst>
          </p:cNvPr>
          <p:cNvSpPr txBox="1"/>
          <p:nvPr/>
        </p:nvSpPr>
        <p:spPr>
          <a:xfrm>
            <a:off x="0" y="1015503"/>
            <a:ext cx="12192000" cy="260795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Why It's Useful?</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Easy to decrypt (just run the rounds in reverse)</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Makes secure ciphers like DES possible</a:t>
            </a:r>
          </a:p>
          <a:p>
            <a:pPr marL="766763"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Works even if the function F() isn’t reversible</a:t>
            </a:r>
          </a:p>
        </p:txBody>
      </p:sp>
      <p:sp>
        <p:nvSpPr>
          <p:cNvPr id="3" name="Slide Number Placeholder 2">
            <a:extLst>
              <a:ext uri="{FF2B5EF4-FFF2-40B4-BE49-F238E27FC236}">
                <a16:creationId xmlns:a16="http://schemas.microsoft.com/office/drawing/2014/main" id="{98EFBA22-41C3-4BC6-A061-984B50BA304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22</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484761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441EF-68A8-EDE1-CBDE-23C7290DFEE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891B31C-12A1-9A1D-4A73-75932153025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CE672832-4200-6D47-FC65-D15A778F3D71}"/>
              </a:ext>
            </a:extLst>
          </p:cNvPr>
          <p:cNvSpPr txBox="1"/>
          <p:nvPr/>
        </p:nvSpPr>
        <p:spPr>
          <a:xfrm>
            <a:off x="0" y="1369464"/>
            <a:ext cx="12192000" cy="24439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mj-lt"/>
              </a:rPr>
              <a:t>Simple Summary for Students: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Feistel Cipher splits the data into two, keeps flipping and changing the parts in each round using XOR and keys. At the end, you get ciphertext. To decrypt, flip it back step-by-step!</a:t>
            </a:r>
            <a:endParaRPr kumimoji="0" lang="en-US" altLang="en-US" sz="6600" b="0" i="0" u="none" strike="noStrike" cap="none" normalizeH="0" baseline="0" dirty="0">
              <a:ln>
                <a:noFill/>
              </a:ln>
              <a:solidFill>
                <a:schemeClr val="tx1"/>
              </a:solidFill>
              <a:effectLst/>
              <a:latin typeface="+mj-lt"/>
            </a:endParaRPr>
          </a:p>
        </p:txBody>
      </p:sp>
      <p:sp>
        <p:nvSpPr>
          <p:cNvPr id="3" name="Slide Number Placeholder 2">
            <a:extLst>
              <a:ext uri="{FF2B5EF4-FFF2-40B4-BE49-F238E27FC236}">
                <a16:creationId xmlns:a16="http://schemas.microsoft.com/office/drawing/2014/main" id="{E01BCDD3-F13E-AEC0-7266-D13C6E2A744B}"/>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791137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654B5-3A6B-AB48-6FFA-9C86111FA1C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7DCAC7C-A68F-01F4-FB2B-550C2845997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5051B22D-B18A-7908-254B-E55EFB273621}"/>
              </a:ext>
            </a:extLst>
          </p:cNvPr>
          <p:cNvSpPr txBox="1"/>
          <p:nvPr/>
        </p:nvSpPr>
        <p:spPr>
          <a:xfrm>
            <a:off x="0" y="1027615"/>
            <a:ext cx="12192000" cy="671851"/>
          </a:xfrm>
          <a:prstGeom prst="rect">
            <a:avLst/>
          </a:prstGeom>
          <a:noFill/>
        </p:spPr>
        <p:txBody>
          <a:bodyPr wrap="square">
            <a:spAutoFit/>
          </a:bodyPr>
          <a:lstStyle/>
          <a:p>
            <a:pPr>
              <a:lnSpc>
                <a:spcPct val="150000"/>
              </a:lnSpc>
            </a:pPr>
            <a:r>
              <a:rPr lang="en-US" sz="2800" b="1" dirty="0"/>
              <a:t>DES vs. AES</a:t>
            </a:r>
          </a:p>
        </p:txBody>
      </p:sp>
      <p:graphicFrame>
        <p:nvGraphicFramePr>
          <p:cNvPr id="5" name="Table 4">
            <a:extLst>
              <a:ext uri="{FF2B5EF4-FFF2-40B4-BE49-F238E27FC236}">
                <a16:creationId xmlns:a16="http://schemas.microsoft.com/office/drawing/2014/main" id="{2D23A7F5-B8E1-7063-64FF-4BEB491B5742}"/>
              </a:ext>
            </a:extLst>
          </p:cNvPr>
          <p:cNvGraphicFramePr>
            <a:graphicFrameLocks noGrp="1"/>
          </p:cNvGraphicFramePr>
          <p:nvPr>
            <p:extLst>
              <p:ext uri="{D42A27DB-BD31-4B8C-83A1-F6EECF244321}">
                <p14:modId xmlns:p14="http://schemas.microsoft.com/office/powerpoint/2010/main" val="109891566"/>
              </p:ext>
            </p:extLst>
          </p:nvPr>
        </p:nvGraphicFramePr>
        <p:xfrm>
          <a:off x="0" y="1821705"/>
          <a:ext cx="12192000" cy="2822234"/>
        </p:xfrm>
        <a:graphic>
          <a:graphicData uri="http://schemas.openxmlformats.org/drawingml/2006/table">
            <a:tbl>
              <a:tblPr>
                <a:tableStyleId>{ED083AE6-46FA-4A59-8FB0-9F97EB10719F}</a:tableStyleId>
              </a:tblPr>
              <a:tblGrid>
                <a:gridCol w="2521974">
                  <a:extLst>
                    <a:ext uri="{9D8B030D-6E8A-4147-A177-3AD203B41FA5}">
                      <a16:colId xmlns:a16="http://schemas.microsoft.com/office/drawing/2014/main" val="842874147"/>
                    </a:ext>
                  </a:extLst>
                </a:gridCol>
                <a:gridCol w="4218039">
                  <a:extLst>
                    <a:ext uri="{9D8B030D-6E8A-4147-A177-3AD203B41FA5}">
                      <a16:colId xmlns:a16="http://schemas.microsoft.com/office/drawing/2014/main" val="3443838702"/>
                    </a:ext>
                  </a:extLst>
                </a:gridCol>
                <a:gridCol w="5451987">
                  <a:extLst>
                    <a:ext uri="{9D8B030D-6E8A-4147-A177-3AD203B41FA5}">
                      <a16:colId xmlns:a16="http://schemas.microsoft.com/office/drawing/2014/main" val="4146391736"/>
                    </a:ext>
                  </a:extLst>
                </a:gridCol>
              </a:tblGrid>
              <a:tr h="0">
                <a:tc>
                  <a:txBody>
                    <a:bodyPr/>
                    <a:lstStyle/>
                    <a:p>
                      <a:r>
                        <a:rPr lang="en-US" sz="2800" b="1" dirty="0"/>
                        <a:t>Aspect</a:t>
                      </a:r>
                      <a:endParaRPr lang="en-US" sz="2800" dirty="0"/>
                    </a:p>
                  </a:txBody>
                  <a:tcPr marL="12171" marR="12171" marT="6085" marB="6085" anchor="ctr"/>
                </a:tc>
                <a:tc>
                  <a:txBody>
                    <a:bodyPr/>
                    <a:lstStyle/>
                    <a:p>
                      <a:r>
                        <a:rPr lang="en-US" sz="2800" b="1" dirty="0"/>
                        <a:t>DES</a:t>
                      </a:r>
                      <a:endParaRPr lang="en-US" sz="2800" dirty="0"/>
                    </a:p>
                  </a:txBody>
                  <a:tcPr marL="12171" marR="12171" marT="6085" marB="6085" anchor="ctr"/>
                </a:tc>
                <a:tc>
                  <a:txBody>
                    <a:bodyPr/>
                    <a:lstStyle/>
                    <a:p>
                      <a:r>
                        <a:rPr lang="en-US" sz="2800" b="1"/>
                        <a:t>AES</a:t>
                      </a:r>
                      <a:endParaRPr lang="en-US" sz="2800"/>
                    </a:p>
                  </a:txBody>
                  <a:tcPr marL="12171" marR="12171" marT="6085" marB="6085" anchor="ctr"/>
                </a:tc>
                <a:extLst>
                  <a:ext uri="{0D108BD9-81ED-4DB2-BD59-A6C34878D82A}">
                    <a16:rowId xmlns:a16="http://schemas.microsoft.com/office/drawing/2014/main" val="2607157889"/>
                  </a:ext>
                </a:extLst>
              </a:tr>
              <a:tr h="126506">
                <a:tc>
                  <a:txBody>
                    <a:bodyPr/>
                    <a:lstStyle/>
                    <a:p>
                      <a:r>
                        <a:rPr lang="en-US" sz="2800"/>
                        <a:t>Block size</a:t>
                      </a:r>
                    </a:p>
                  </a:txBody>
                  <a:tcPr marL="12171" marR="12171" marT="6085" marB="6085" anchor="ctr"/>
                </a:tc>
                <a:tc>
                  <a:txBody>
                    <a:bodyPr/>
                    <a:lstStyle/>
                    <a:p>
                      <a:r>
                        <a:rPr lang="en-US" sz="2800"/>
                        <a:t>64 bits</a:t>
                      </a:r>
                    </a:p>
                  </a:txBody>
                  <a:tcPr marL="12171" marR="12171" marT="6085" marB="6085" anchor="ctr"/>
                </a:tc>
                <a:tc>
                  <a:txBody>
                    <a:bodyPr/>
                    <a:lstStyle/>
                    <a:p>
                      <a:r>
                        <a:rPr lang="en-US" sz="2800"/>
                        <a:t>128 bits</a:t>
                      </a:r>
                    </a:p>
                  </a:txBody>
                  <a:tcPr marL="12171" marR="12171" marT="6085" marB="6085" anchor="ctr"/>
                </a:tc>
                <a:extLst>
                  <a:ext uri="{0D108BD9-81ED-4DB2-BD59-A6C34878D82A}">
                    <a16:rowId xmlns:a16="http://schemas.microsoft.com/office/drawing/2014/main" val="2374174835"/>
                  </a:ext>
                </a:extLst>
              </a:tr>
              <a:tr h="0">
                <a:tc>
                  <a:txBody>
                    <a:bodyPr/>
                    <a:lstStyle/>
                    <a:p>
                      <a:r>
                        <a:rPr lang="en-US" sz="2800"/>
                        <a:t>Key size</a:t>
                      </a:r>
                    </a:p>
                  </a:txBody>
                  <a:tcPr marL="12171" marR="12171" marT="6085" marB="6085" anchor="ctr"/>
                </a:tc>
                <a:tc>
                  <a:txBody>
                    <a:bodyPr/>
                    <a:lstStyle/>
                    <a:p>
                      <a:r>
                        <a:rPr lang="en-US" sz="2800"/>
                        <a:t>56 bits</a:t>
                      </a:r>
                    </a:p>
                  </a:txBody>
                  <a:tcPr marL="12171" marR="12171" marT="6085" marB="6085" anchor="ctr"/>
                </a:tc>
                <a:tc>
                  <a:txBody>
                    <a:bodyPr/>
                    <a:lstStyle/>
                    <a:p>
                      <a:r>
                        <a:rPr lang="en-US" sz="2800"/>
                        <a:t>128/192/256 bits</a:t>
                      </a:r>
                    </a:p>
                  </a:txBody>
                  <a:tcPr marL="12171" marR="12171" marT="6085" marB="6085" anchor="ctr"/>
                </a:tc>
                <a:extLst>
                  <a:ext uri="{0D108BD9-81ED-4DB2-BD59-A6C34878D82A}">
                    <a16:rowId xmlns:a16="http://schemas.microsoft.com/office/drawing/2014/main" val="1469724630"/>
                  </a:ext>
                </a:extLst>
              </a:tr>
              <a:tr h="0">
                <a:tc>
                  <a:txBody>
                    <a:bodyPr/>
                    <a:lstStyle/>
                    <a:p>
                      <a:r>
                        <a:rPr lang="en-US" sz="2800"/>
                        <a:t>Rounds</a:t>
                      </a:r>
                    </a:p>
                  </a:txBody>
                  <a:tcPr marL="12171" marR="12171" marT="6085" marB="6085" anchor="ctr"/>
                </a:tc>
                <a:tc>
                  <a:txBody>
                    <a:bodyPr/>
                    <a:lstStyle/>
                    <a:p>
                      <a:r>
                        <a:rPr lang="en-US" sz="2800"/>
                        <a:t>16</a:t>
                      </a:r>
                    </a:p>
                  </a:txBody>
                  <a:tcPr marL="12171" marR="12171" marT="6085" marB="6085" anchor="ctr"/>
                </a:tc>
                <a:tc>
                  <a:txBody>
                    <a:bodyPr/>
                    <a:lstStyle/>
                    <a:p>
                      <a:r>
                        <a:rPr lang="en-US" sz="2800"/>
                        <a:t>10/12/14</a:t>
                      </a:r>
                    </a:p>
                  </a:txBody>
                  <a:tcPr marL="12171" marR="12171" marT="6085" marB="6085" anchor="ctr"/>
                </a:tc>
                <a:extLst>
                  <a:ext uri="{0D108BD9-81ED-4DB2-BD59-A6C34878D82A}">
                    <a16:rowId xmlns:a16="http://schemas.microsoft.com/office/drawing/2014/main" val="1224980725"/>
                  </a:ext>
                </a:extLst>
              </a:tr>
              <a:tr h="0">
                <a:tc>
                  <a:txBody>
                    <a:bodyPr/>
                    <a:lstStyle/>
                    <a:p>
                      <a:r>
                        <a:rPr lang="en-US" sz="2800"/>
                        <a:t>Security</a:t>
                      </a:r>
                    </a:p>
                  </a:txBody>
                  <a:tcPr marL="12171" marR="12171" marT="6085" marB="6085" anchor="ctr"/>
                </a:tc>
                <a:tc>
                  <a:txBody>
                    <a:bodyPr/>
                    <a:lstStyle/>
                    <a:p>
                      <a:r>
                        <a:rPr lang="en-US" sz="2800"/>
                        <a:t>Low (brute-forceable)</a:t>
                      </a:r>
                    </a:p>
                  </a:txBody>
                  <a:tcPr marL="12171" marR="12171" marT="6085" marB="6085" anchor="ctr"/>
                </a:tc>
                <a:tc>
                  <a:txBody>
                    <a:bodyPr/>
                    <a:lstStyle/>
                    <a:p>
                      <a:r>
                        <a:rPr lang="en-US" sz="2800"/>
                        <a:t>High (widely used and secure)</a:t>
                      </a:r>
                    </a:p>
                  </a:txBody>
                  <a:tcPr marL="12171" marR="12171" marT="6085" marB="6085" anchor="ctr"/>
                </a:tc>
                <a:extLst>
                  <a:ext uri="{0D108BD9-81ED-4DB2-BD59-A6C34878D82A}">
                    <a16:rowId xmlns:a16="http://schemas.microsoft.com/office/drawing/2014/main" val="2366894980"/>
                  </a:ext>
                </a:extLst>
              </a:tr>
              <a:tr h="627784">
                <a:tc>
                  <a:txBody>
                    <a:bodyPr/>
                    <a:lstStyle/>
                    <a:p>
                      <a:r>
                        <a:rPr lang="en-US" sz="2800"/>
                        <a:t>Performance</a:t>
                      </a:r>
                    </a:p>
                  </a:txBody>
                  <a:tcPr marL="12171" marR="12171" marT="6085" marB="6085" anchor="ctr"/>
                </a:tc>
                <a:tc>
                  <a:txBody>
                    <a:bodyPr/>
                    <a:lstStyle/>
                    <a:p>
                      <a:r>
                        <a:rPr lang="en-US" sz="2800"/>
                        <a:t>Slower on modern systems</a:t>
                      </a:r>
                    </a:p>
                  </a:txBody>
                  <a:tcPr marL="12171" marR="12171" marT="6085" marB="6085" anchor="ctr"/>
                </a:tc>
                <a:tc>
                  <a:txBody>
                    <a:bodyPr/>
                    <a:lstStyle/>
                    <a:p>
                      <a:r>
                        <a:rPr lang="en-US" sz="2800" dirty="0"/>
                        <a:t>Fast and secure on all platforms</a:t>
                      </a:r>
                    </a:p>
                  </a:txBody>
                  <a:tcPr marL="12171" marR="12171" marT="6085" marB="6085" anchor="ctr"/>
                </a:tc>
                <a:extLst>
                  <a:ext uri="{0D108BD9-81ED-4DB2-BD59-A6C34878D82A}">
                    <a16:rowId xmlns:a16="http://schemas.microsoft.com/office/drawing/2014/main" val="2240686859"/>
                  </a:ext>
                </a:extLst>
              </a:tr>
            </a:tbl>
          </a:graphicData>
        </a:graphic>
      </p:graphicFrame>
      <p:sp>
        <p:nvSpPr>
          <p:cNvPr id="3" name="Slide Number Placeholder 2">
            <a:extLst>
              <a:ext uri="{FF2B5EF4-FFF2-40B4-BE49-F238E27FC236}">
                <a16:creationId xmlns:a16="http://schemas.microsoft.com/office/drawing/2014/main" id="{E0D338E5-429D-9E59-B141-028D283C80A4}"/>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24</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135234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B6807-482D-2C43-8526-3199C88E06F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9EA5023-BD79-AD96-9342-82C24FB9ED3F}"/>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A790CD11-1210-7D6F-2E33-737BD38FF242}"/>
              </a:ext>
            </a:extLst>
          </p:cNvPr>
          <p:cNvSpPr txBox="1"/>
          <p:nvPr/>
        </p:nvSpPr>
        <p:spPr>
          <a:xfrm>
            <a:off x="0" y="1477248"/>
            <a:ext cx="12191999" cy="3903504"/>
          </a:xfrm>
          <a:prstGeom prst="rect">
            <a:avLst/>
          </a:prstGeom>
          <a:noFill/>
        </p:spPr>
        <p:txBody>
          <a:bodyPr wrap="square">
            <a:spAutoFit/>
          </a:bodyPr>
          <a:lstStyle/>
          <a:p>
            <a:pPr>
              <a:lnSpc>
                <a:spcPct val="150000"/>
              </a:lnSpc>
              <a:buNone/>
            </a:pPr>
            <a:r>
              <a:rPr lang="en-US" sz="2800" b="1" dirty="0"/>
              <a:t>Key Takeaway: AES is the winner. Here’s why:</a:t>
            </a:r>
          </a:p>
          <a:p>
            <a:pPr marL="514350" indent="-514350">
              <a:lnSpc>
                <a:spcPct val="150000"/>
              </a:lnSpc>
              <a:buFont typeface="+mj-lt"/>
              <a:buAutoNum type="arabicPeriod"/>
            </a:pPr>
            <a:r>
              <a:rPr lang="en-US" sz="2800" b="1" dirty="0"/>
              <a:t>Security</a:t>
            </a:r>
            <a:endParaRPr lang="en-US" sz="2800" dirty="0"/>
          </a:p>
          <a:p>
            <a:pPr marL="914400" lvl="1" indent="-457200">
              <a:lnSpc>
                <a:spcPct val="150000"/>
              </a:lnSpc>
              <a:buFont typeface="Arial" panose="020B0604020202020204" pitchFamily="34" charset="0"/>
              <a:buChar char="•"/>
            </a:pPr>
            <a:r>
              <a:rPr lang="en-US" sz="2800" dirty="0"/>
              <a:t>DES’s 56-bit key is </a:t>
            </a:r>
            <a:r>
              <a:rPr lang="en-US" sz="2800" b="1" dirty="0"/>
              <a:t>too short</a:t>
            </a:r>
            <a:r>
              <a:rPr lang="en-US" sz="2800" dirty="0"/>
              <a:t> by today’s standards. It can be </a:t>
            </a:r>
            <a:r>
              <a:rPr lang="en-US" sz="2800" b="1" dirty="0"/>
              <a:t>brute-forced in hours or minutes</a:t>
            </a:r>
            <a:r>
              <a:rPr lang="en-US" sz="2800" dirty="0"/>
              <a:t> using modern computing power.</a:t>
            </a:r>
          </a:p>
          <a:p>
            <a:pPr marL="914400" lvl="1" indent="-457200">
              <a:lnSpc>
                <a:spcPct val="150000"/>
              </a:lnSpc>
              <a:buFont typeface="Arial" panose="020B0604020202020204" pitchFamily="34" charset="0"/>
              <a:buChar char="•"/>
            </a:pPr>
            <a:r>
              <a:rPr lang="en-US" sz="2800" dirty="0"/>
              <a:t>AES offers </a:t>
            </a:r>
            <a:r>
              <a:rPr lang="en-US" sz="2800" b="1" dirty="0"/>
              <a:t>stronger keys (128/192/256-bit)</a:t>
            </a:r>
            <a:r>
              <a:rPr lang="en-US" sz="2800" dirty="0"/>
              <a:t>, which makes brute-force attacks </a:t>
            </a:r>
            <a:r>
              <a:rPr lang="en-US" sz="2800" b="1" dirty="0"/>
              <a:t>practically impossible</a:t>
            </a:r>
            <a:r>
              <a:rPr lang="en-US" sz="2800" dirty="0"/>
              <a:t> today.</a:t>
            </a:r>
          </a:p>
        </p:txBody>
      </p:sp>
      <p:sp>
        <p:nvSpPr>
          <p:cNvPr id="3" name="Slide Number Placeholder 2">
            <a:extLst>
              <a:ext uri="{FF2B5EF4-FFF2-40B4-BE49-F238E27FC236}">
                <a16:creationId xmlns:a16="http://schemas.microsoft.com/office/drawing/2014/main" id="{F26D1106-78D7-4F71-2937-7A464FC7456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508658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5D076-728F-786F-5D05-926AA6B5BC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CB300D6-C6AC-FCDB-14F8-C2EC6ACABA6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089C18EB-43CC-55AF-3D99-7EB4597A18FD}"/>
              </a:ext>
            </a:extLst>
          </p:cNvPr>
          <p:cNvSpPr txBox="1"/>
          <p:nvPr/>
        </p:nvSpPr>
        <p:spPr>
          <a:xfrm>
            <a:off x="0" y="1477248"/>
            <a:ext cx="12191999" cy="3257174"/>
          </a:xfrm>
          <a:prstGeom prst="rect">
            <a:avLst/>
          </a:prstGeom>
          <a:noFill/>
        </p:spPr>
        <p:txBody>
          <a:bodyPr wrap="square">
            <a:spAutoFit/>
          </a:bodyPr>
          <a:lstStyle/>
          <a:p>
            <a:pPr>
              <a:lnSpc>
                <a:spcPct val="150000"/>
              </a:lnSpc>
              <a:buNone/>
            </a:pPr>
            <a:r>
              <a:rPr lang="en-US" sz="2800" b="1" dirty="0"/>
              <a:t>Performance</a:t>
            </a:r>
            <a:endParaRPr lang="en-US" sz="2800" dirty="0"/>
          </a:p>
          <a:p>
            <a:pPr marL="649288" indent="-384175">
              <a:lnSpc>
                <a:spcPct val="150000"/>
              </a:lnSpc>
              <a:buFont typeface="Arial" panose="020B0604020202020204" pitchFamily="34" charset="0"/>
              <a:buChar char="•"/>
            </a:pPr>
            <a:r>
              <a:rPr lang="en-US" sz="2800" dirty="0"/>
              <a:t>DES was designed in the 1970s for older hardware and runs </a:t>
            </a:r>
            <a:r>
              <a:rPr lang="en-US" sz="2800" b="1" dirty="0"/>
              <a:t>slower on modern systems</a:t>
            </a:r>
            <a:r>
              <a:rPr lang="en-US" sz="2800" dirty="0"/>
              <a:t>.</a:t>
            </a:r>
          </a:p>
          <a:p>
            <a:pPr marL="649288" indent="-384175">
              <a:lnSpc>
                <a:spcPct val="150000"/>
              </a:lnSpc>
              <a:buFont typeface="Arial" panose="020B0604020202020204" pitchFamily="34" charset="0"/>
              <a:buChar char="•"/>
            </a:pPr>
            <a:r>
              <a:rPr lang="en-US" sz="2800" dirty="0"/>
              <a:t>AES was built with modern systems in mind. It’s </a:t>
            </a:r>
            <a:r>
              <a:rPr lang="en-US" sz="2800" b="1" dirty="0"/>
              <a:t>faster and more efficient</a:t>
            </a:r>
            <a:r>
              <a:rPr lang="en-US" sz="2800" dirty="0"/>
              <a:t>, especially for devices like phones, laptops, or cloud servers.</a:t>
            </a:r>
          </a:p>
        </p:txBody>
      </p:sp>
      <p:sp>
        <p:nvSpPr>
          <p:cNvPr id="3" name="Slide Number Placeholder 2">
            <a:extLst>
              <a:ext uri="{FF2B5EF4-FFF2-40B4-BE49-F238E27FC236}">
                <a16:creationId xmlns:a16="http://schemas.microsoft.com/office/drawing/2014/main" id="{F058DD55-7A65-065D-5A63-FCED1B24D74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636199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D5EE7-1402-54DD-5419-7EC6C1A7273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5EEE28E-1DBC-CF24-3635-05F206C6766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2BE75663-35B4-F950-621F-1918240E1CC9}"/>
              </a:ext>
            </a:extLst>
          </p:cNvPr>
          <p:cNvSpPr txBox="1"/>
          <p:nvPr/>
        </p:nvSpPr>
        <p:spPr>
          <a:xfrm>
            <a:off x="0" y="1477248"/>
            <a:ext cx="12191999" cy="1964512"/>
          </a:xfrm>
          <a:prstGeom prst="rect">
            <a:avLst/>
          </a:prstGeom>
          <a:noFill/>
        </p:spPr>
        <p:txBody>
          <a:bodyPr wrap="square">
            <a:spAutoFit/>
          </a:bodyPr>
          <a:lstStyle/>
          <a:p>
            <a:pPr>
              <a:lnSpc>
                <a:spcPct val="150000"/>
              </a:lnSpc>
              <a:buNone/>
            </a:pPr>
            <a:r>
              <a:rPr lang="en-US" sz="2800" b="1" dirty="0"/>
              <a:t>Block Size</a:t>
            </a:r>
            <a:endParaRPr lang="en-US" sz="2800" dirty="0"/>
          </a:p>
          <a:p>
            <a:pPr marL="766763" indent="-427038">
              <a:lnSpc>
                <a:spcPct val="150000"/>
              </a:lnSpc>
              <a:buFont typeface="Arial" panose="020B0604020202020204" pitchFamily="34" charset="0"/>
              <a:buChar char="•"/>
            </a:pPr>
            <a:r>
              <a:rPr lang="en-US" sz="2800" dirty="0"/>
              <a:t>AES uses a </a:t>
            </a:r>
            <a:r>
              <a:rPr lang="en-US" sz="2800" b="1" dirty="0"/>
              <a:t>larger block size</a:t>
            </a:r>
            <a:r>
              <a:rPr lang="en-US" sz="2800" dirty="0"/>
              <a:t> (128 bits vs. 64 bits), which helps improve security and performance for large amounts of data.</a:t>
            </a:r>
          </a:p>
        </p:txBody>
      </p:sp>
      <p:sp>
        <p:nvSpPr>
          <p:cNvPr id="3" name="Slide Number Placeholder 2">
            <a:extLst>
              <a:ext uri="{FF2B5EF4-FFF2-40B4-BE49-F238E27FC236}">
                <a16:creationId xmlns:a16="http://schemas.microsoft.com/office/drawing/2014/main" id="{DE426C98-9191-2FF0-670A-C484A2BA423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572647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B95-BC05-BB03-D35D-7D4207CCB88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F2B3175-121D-6886-6058-230B3DE804A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E4D1B71D-9119-3991-75C8-939A059465F4}"/>
              </a:ext>
            </a:extLst>
          </p:cNvPr>
          <p:cNvSpPr txBox="1"/>
          <p:nvPr/>
        </p:nvSpPr>
        <p:spPr>
          <a:xfrm>
            <a:off x="0" y="1477248"/>
            <a:ext cx="12191999" cy="2610843"/>
          </a:xfrm>
          <a:prstGeom prst="rect">
            <a:avLst/>
          </a:prstGeom>
          <a:noFill/>
        </p:spPr>
        <p:txBody>
          <a:bodyPr wrap="square">
            <a:spAutoFit/>
          </a:bodyPr>
          <a:lstStyle/>
          <a:p>
            <a:pPr>
              <a:lnSpc>
                <a:spcPct val="150000"/>
              </a:lnSpc>
              <a:buNone/>
            </a:pPr>
            <a:r>
              <a:rPr lang="en-US" sz="2800" b="1" dirty="0"/>
              <a:t>Flexibility</a:t>
            </a:r>
            <a:endParaRPr lang="en-US" sz="2800" dirty="0"/>
          </a:p>
          <a:p>
            <a:pPr marL="693738" indent="-412750">
              <a:lnSpc>
                <a:spcPct val="150000"/>
              </a:lnSpc>
              <a:buFont typeface="Arial" panose="020B0604020202020204" pitchFamily="34" charset="0"/>
              <a:buChar char="•"/>
            </a:pPr>
            <a:r>
              <a:rPr lang="en-US" sz="2800" dirty="0"/>
              <a:t>AES offers </a:t>
            </a:r>
            <a:r>
              <a:rPr lang="en-US" sz="2800" b="1" dirty="0"/>
              <a:t>different key lengths</a:t>
            </a:r>
            <a:r>
              <a:rPr lang="en-US" sz="2800" dirty="0"/>
              <a:t> (128, 192, 256), giving organizations flexibility based on their security needs.</a:t>
            </a:r>
          </a:p>
          <a:p>
            <a:pPr marL="693738" indent="-412750">
              <a:lnSpc>
                <a:spcPct val="150000"/>
              </a:lnSpc>
              <a:buFont typeface="Arial" panose="020B0604020202020204" pitchFamily="34" charset="0"/>
              <a:buChar char="•"/>
            </a:pPr>
            <a:r>
              <a:rPr lang="en-US" sz="2800" dirty="0"/>
              <a:t>DES is fixed and outdated. Even </a:t>
            </a:r>
            <a:r>
              <a:rPr lang="en-US" sz="2800" b="1" dirty="0"/>
              <a:t>Triple DES (3DES)</a:t>
            </a:r>
            <a:r>
              <a:rPr lang="en-US" sz="2800" dirty="0"/>
              <a:t> is being phased out.</a:t>
            </a:r>
          </a:p>
        </p:txBody>
      </p:sp>
      <p:sp>
        <p:nvSpPr>
          <p:cNvPr id="3" name="Slide Number Placeholder 2">
            <a:extLst>
              <a:ext uri="{FF2B5EF4-FFF2-40B4-BE49-F238E27FC236}">
                <a16:creationId xmlns:a16="http://schemas.microsoft.com/office/drawing/2014/main" id="{17A73144-C764-5CE3-2D4E-6621735E4D75}"/>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28</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87755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581B1-1572-6500-FB40-4E99DAF289E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BB91117-608C-F053-9B54-D3D5F099BBC6}"/>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4" name="TextBox 3">
            <a:extLst>
              <a:ext uri="{FF2B5EF4-FFF2-40B4-BE49-F238E27FC236}">
                <a16:creationId xmlns:a16="http://schemas.microsoft.com/office/drawing/2014/main" id="{45C0A945-102D-2F78-DCA2-E3486E0EC242}"/>
              </a:ext>
            </a:extLst>
          </p:cNvPr>
          <p:cNvSpPr txBox="1"/>
          <p:nvPr/>
        </p:nvSpPr>
        <p:spPr>
          <a:xfrm>
            <a:off x="0" y="1477248"/>
            <a:ext cx="12191999" cy="1964512"/>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Final Verdict: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DES is outdated and insecure. AES is the current gold standard for symmetric encryption – faster, stronger, and widely trusted across industries.</a:t>
            </a:r>
            <a:endParaRPr kumimoji="0" lang="en-US" altLang="en-US" sz="2800" b="0" i="0" u="none" strike="noStrike" cap="none" normalizeH="0" baseline="0" dirty="0">
              <a:ln>
                <a:noFill/>
              </a:ln>
              <a:solidFill>
                <a:schemeClr val="tx1"/>
              </a:solidFill>
              <a:effectLst/>
              <a:latin typeface="+mj-lt"/>
            </a:endParaRPr>
          </a:p>
        </p:txBody>
      </p:sp>
      <p:sp>
        <p:nvSpPr>
          <p:cNvPr id="3" name="Slide Number Placeholder 2">
            <a:extLst>
              <a:ext uri="{FF2B5EF4-FFF2-40B4-BE49-F238E27FC236}">
                <a16:creationId xmlns:a16="http://schemas.microsoft.com/office/drawing/2014/main" id="{66324771-0200-08E8-D74D-311E6E63B97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29</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5450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387B6-AFF6-C3F9-20C4-FE62F686E24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DEBE2E-2382-2C28-F2F5-3D938F035CD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A94BF0E0-FCB2-832A-3B0E-9A051CEC0A6C}"/>
              </a:ext>
            </a:extLst>
          </p:cNvPr>
          <p:cNvSpPr txBox="1"/>
          <p:nvPr/>
        </p:nvSpPr>
        <p:spPr>
          <a:xfrm>
            <a:off x="-1" y="905376"/>
            <a:ext cx="12192000" cy="4549835"/>
          </a:xfrm>
          <a:prstGeom prst="rect">
            <a:avLst/>
          </a:prstGeom>
          <a:noFill/>
        </p:spPr>
        <p:txBody>
          <a:bodyPr wrap="square">
            <a:spAutoFit/>
          </a:bodyPr>
          <a:lstStyle/>
          <a:p>
            <a:pPr>
              <a:lnSpc>
                <a:spcPct val="150000"/>
              </a:lnSpc>
              <a:buNone/>
            </a:pPr>
            <a:r>
              <a:rPr lang="en-US" sz="2800" b="1" dirty="0"/>
              <a:t>Lab Overview</a:t>
            </a:r>
          </a:p>
          <a:p>
            <a:pPr>
              <a:lnSpc>
                <a:spcPct val="150000"/>
              </a:lnSpc>
            </a:pPr>
            <a:r>
              <a:rPr lang="en-US" sz="2800" dirty="0"/>
              <a:t>This lab introduces core cryptographic concepts with an emphasis on both </a:t>
            </a:r>
            <a:r>
              <a:rPr lang="en-US" sz="2800" b="1" dirty="0"/>
              <a:t>theoretical understanding</a:t>
            </a:r>
            <a:r>
              <a:rPr lang="en-US" sz="2800" dirty="0"/>
              <a:t> and </a:t>
            </a:r>
            <a:r>
              <a:rPr lang="en-US" sz="2800" b="1" dirty="0"/>
              <a:t>hands-on practice</a:t>
            </a:r>
            <a:r>
              <a:rPr lang="en-US" sz="2800" dirty="0"/>
              <a:t> using </a:t>
            </a:r>
            <a:r>
              <a:rPr lang="en-US" sz="2800" dirty="0" err="1"/>
              <a:t>CrypTool</a:t>
            </a:r>
            <a:r>
              <a:rPr lang="en-US" sz="2800" dirty="0"/>
              <a:t>. Students will explore key encryption principles like </a:t>
            </a:r>
            <a:r>
              <a:rPr lang="en-US" sz="2800" b="1" dirty="0"/>
              <a:t>confusion and diffusion</a:t>
            </a:r>
            <a:r>
              <a:rPr lang="en-US" sz="2800" dirty="0"/>
              <a:t>, analyze the </a:t>
            </a:r>
            <a:r>
              <a:rPr lang="en-US" sz="2800" b="1" dirty="0"/>
              <a:t>Feistel cipher structure</a:t>
            </a:r>
            <a:r>
              <a:rPr lang="en-US" sz="2800" dirty="0"/>
              <a:t>, and compare </a:t>
            </a:r>
            <a:r>
              <a:rPr lang="en-US" sz="2800" b="1" dirty="0"/>
              <a:t>DES, AES, and RSA</a:t>
            </a:r>
            <a:r>
              <a:rPr lang="en-US" sz="2800" dirty="0"/>
              <a:t> cryptographic algorithms. Finally, they will engage in encryption and decryption using </a:t>
            </a:r>
            <a:r>
              <a:rPr lang="en-US" sz="2800" b="1" dirty="0"/>
              <a:t>RSA</a:t>
            </a:r>
            <a:r>
              <a:rPr lang="en-US" sz="2800" dirty="0"/>
              <a:t> manually and </a:t>
            </a:r>
            <a:r>
              <a:rPr lang="en-US" sz="2800" b="1" dirty="0"/>
              <a:t>Caesar cipher</a:t>
            </a:r>
            <a:r>
              <a:rPr lang="en-US" sz="2800" dirty="0"/>
              <a:t> using the interactive </a:t>
            </a:r>
            <a:r>
              <a:rPr lang="en-US" sz="2800" dirty="0" err="1"/>
              <a:t>CrypTool</a:t>
            </a:r>
            <a:r>
              <a:rPr lang="en-US" sz="2800" dirty="0"/>
              <a:t> 1.4.41/1.4.42 tool.</a:t>
            </a:r>
          </a:p>
        </p:txBody>
      </p:sp>
      <p:sp>
        <p:nvSpPr>
          <p:cNvPr id="3" name="Slide Number Placeholder 2">
            <a:extLst>
              <a:ext uri="{FF2B5EF4-FFF2-40B4-BE49-F238E27FC236}">
                <a16:creationId xmlns:a16="http://schemas.microsoft.com/office/drawing/2014/main" id="{4F621E8B-56B6-0999-ABC6-9BF5EE9485FC}"/>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1847832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ACD98-A393-B8BD-6ED9-A6F6EA876A7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9FE4FEA-6240-3DAE-BBC4-CEF635452F32}"/>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B64A1345-EC7A-9C8F-BF9E-F80E3C169375}"/>
              </a:ext>
            </a:extLst>
          </p:cNvPr>
          <p:cNvSpPr txBox="1"/>
          <p:nvPr/>
        </p:nvSpPr>
        <p:spPr>
          <a:xfrm>
            <a:off x="0" y="1511017"/>
            <a:ext cx="12192000" cy="3257174"/>
          </a:xfrm>
          <a:prstGeom prst="rect">
            <a:avLst/>
          </a:prstGeom>
          <a:noFill/>
        </p:spPr>
        <p:txBody>
          <a:bodyPr wrap="square">
            <a:spAutoFit/>
          </a:bodyPr>
          <a:lstStyle/>
          <a:p>
            <a:pPr>
              <a:lnSpc>
                <a:spcPct val="150000"/>
              </a:lnSpc>
              <a:buNone/>
            </a:pPr>
            <a:r>
              <a:rPr lang="en-US" sz="2800" b="1" dirty="0"/>
              <a:t>RSA (Asymmetric Encryption)</a:t>
            </a:r>
          </a:p>
          <a:p>
            <a:pPr marL="811213" indent="-457200">
              <a:lnSpc>
                <a:spcPct val="150000"/>
              </a:lnSpc>
              <a:buFont typeface="Arial" panose="020B0604020202020204" pitchFamily="34" charset="0"/>
              <a:buChar char="•"/>
            </a:pPr>
            <a:r>
              <a:rPr lang="en-US" sz="2800" dirty="0"/>
              <a:t>Uses </a:t>
            </a:r>
            <a:r>
              <a:rPr lang="en-US" sz="2800" b="1" dirty="0"/>
              <a:t>two keys</a:t>
            </a:r>
            <a:r>
              <a:rPr lang="en-US" sz="2800" dirty="0"/>
              <a:t>: public (for encryption), private (for decryption)</a:t>
            </a:r>
          </a:p>
          <a:p>
            <a:pPr marL="811213" indent="-457200">
              <a:lnSpc>
                <a:spcPct val="150000"/>
              </a:lnSpc>
              <a:buFont typeface="Arial" panose="020B0604020202020204" pitchFamily="34" charset="0"/>
              <a:buChar char="•"/>
            </a:pPr>
            <a:r>
              <a:rPr lang="en-US" sz="2800" b="1" dirty="0"/>
              <a:t>Not</a:t>
            </a:r>
            <a:r>
              <a:rPr lang="en-US" sz="2800" dirty="0"/>
              <a:t> ideal for large data, but </a:t>
            </a:r>
            <a:r>
              <a:rPr lang="en-US" sz="2800" b="1" dirty="0"/>
              <a:t>excellent for secure key exchange and digital signatures</a:t>
            </a:r>
            <a:endParaRPr lang="en-US" sz="2800" dirty="0"/>
          </a:p>
          <a:p>
            <a:pPr marL="811213" indent="-457200">
              <a:lnSpc>
                <a:spcPct val="150000"/>
              </a:lnSpc>
              <a:buFont typeface="Arial" panose="020B0604020202020204" pitchFamily="34" charset="0"/>
              <a:buChar char="•"/>
            </a:pPr>
            <a:r>
              <a:rPr lang="en-US" sz="2800" dirty="0"/>
              <a:t>Complements symmetric systems like AES</a:t>
            </a:r>
          </a:p>
        </p:txBody>
      </p:sp>
      <p:sp>
        <p:nvSpPr>
          <p:cNvPr id="3" name="Slide Number Placeholder 2">
            <a:extLst>
              <a:ext uri="{FF2B5EF4-FFF2-40B4-BE49-F238E27FC236}">
                <a16:creationId xmlns:a16="http://schemas.microsoft.com/office/drawing/2014/main" id="{CC76992E-10E2-01E3-7678-19F2A780CEE6}"/>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0426502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EFC0C-4F12-15EA-D006-FEA97D4ADB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DE17BA-A305-ABFD-C234-41D65C4D8C71}"/>
              </a:ext>
            </a:extLst>
          </p:cNvPr>
          <p:cNvSpPr txBox="1">
            <a:spLocks noGrp="1"/>
          </p:cNvSpPr>
          <p:nvPr>
            <p:ph type="title"/>
          </p:nvPr>
        </p:nvSpPr>
        <p:spPr>
          <a:xfrm>
            <a:off x="1" y="0"/>
            <a:ext cx="10367158"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E51BE0D2-4511-C12F-7555-CD7046DB1592}"/>
              </a:ext>
            </a:extLst>
          </p:cNvPr>
          <p:cNvSpPr txBox="1"/>
          <p:nvPr/>
        </p:nvSpPr>
        <p:spPr>
          <a:xfrm>
            <a:off x="0" y="459100"/>
            <a:ext cx="12192000" cy="6488828"/>
          </a:xfrm>
          <a:prstGeom prst="rect">
            <a:avLst/>
          </a:prstGeom>
          <a:noFill/>
        </p:spPr>
        <p:txBody>
          <a:bodyPr wrap="square">
            <a:spAutoFit/>
          </a:bodyPr>
          <a:lstStyle/>
          <a:p>
            <a:pPr>
              <a:lnSpc>
                <a:spcPct val="150000"/>
              </a:lnSpc>
              <a:buNone/>
            </a:pPr>
            <a:r>
              <a:rPr lang="en-US" sz="2800" b="1" dirty="0"/>
              <a:t>Part 1: Theory-Based Questions</a:t>
            </a:r>
          </a:p>
          <a:p>
            <a:pPr marL="971550" lvl="1" indent="-514350">
              <a:lnSpc>
                <a:spcPct val="150000"/>
              </a:lnSpc>
              <a:buFont typeface="+mj-lt"/>
              <a:buAutoNum type="arabicPeriod"/>
            </a:pPr>
            <a:r>
              <a:rPr lang="en-US" sz="2800" dirty="0"/>
              <a:t>Answer concisely using Lecture 3 as your reference:</a:t>
            </a:r>
          </a:p>
          <a:p>
            <a:pPr marL="971550" lvl="1" indent="-514350">
              <a:lnSpc>
                <a:spcPct val="150000"/>
              </a:lnSpc>
              <a:buFont typeface="+mj-lt"/>
              <a:buAutoNum type="arabicPeriod"/>
            </a:pPr>
            <a:r>
              <a:rPr lang="en-US" sz="2800" dirty="0"/>
              <a:t>Define and compare </a:t>
            </a:r>
            <a:r>
              <a:rPr lang="en-US" sz="2800" b="1" dirty="0"/>
              <a:t>diffusion</a:t>
            </a:r>
            <a:r>
              <a:rPr lang="en-US" sz="2800" dirty="0"/>
              <a:t> and </a:t>
            </a:r>
            <a:r>
              <a:rPr lang="en-US" sz="2800" b="1" dirty="0"/>
              <a:t>confusion</a:t>
            </a:r>
            <a:endParaRPr lang="en-US" sz="2800" dirty="0"/>
          </a:p>
          <a:p>
            <a:pPr marL="971550" lvl="1" indent="-514350">
              <a:lnSpc>
                <a:spcPct val="150000"/>
              </a:lnSpc>
              <a:buFont typeface="+mj-lt"/>
              <a:buAutoNum type="arabicPeriod"/>
            </a:pPr>
            <a:r>
              <a:rPr lang="en-US" sz="2800" dirty="0"/>
              <a:t>Explain the structure of the </a:t>
            </a:r>
            <a:r>
              <a:rPr lang="en-US" sz="2800" b="1" dirty="0"/>
              <a:t>Feistel cipher</a:t>
            </a:r>
            <a:endParaRPr lang="en-US" sz="2800" dirty="0"/>
          </a:p>
          <a:p>
            <a:pPr marL="971550" lvl="1" indent="-514350">
              <a:lnSpc>
                <a:spcPct val="150000"/>
              </a:lnSpc>
              <a:buFont typeface="+mj-lt"/>
              <a:buAutoNum type="arabicPeriod"/>
            </a:pPr>
            <a:r>
              <a:rPr lang="en-US" sz="2800" dirty="0"/>
              <a:t>Compare </a:t>
            </a:r>
            <a:r>
              <a:rPr lang="en-US" sz="2800" b="1" dirty="0"/>
              <a:t>DES and AES</a:t>
            </a:r>
            <a:r>
              <a:rPr lang="en-US" sz="2800" dirty="0"/>
              <a:t> (block size, key length, rounds, security)</a:t>
            </a:r>
          </a:p>
          <a:p>
            <a:pPr marL="971550" lvl="1" indent="-514350">
              <a:lnSpc>
                <a:spcPct val="150000"/>
              </a:lnSpc>
              <a:buFont typeface="+mj-lt"/>
              <a:buAutoNum type="arabicPeriod"/>
            </a:pPr>
            <a:r>
              <a:rPr lang="en-US" sz="2800" dirty="0"/>
              <a:t>Discuss: Can </a:t>
            </a:r>
            <a:r>
              <a:rPr lang="en-US" sz="2800" b="1" dirty="0"/>
              <a:t>RSA replace AES</a:t>
            </a:r>
            <a:r>
              <a:rPr lang="en-US" sz="2800" dirty="0"/>
              <a:t>? Why or why not?</a:t>
            </a:r>
          </a:p>
          <a:p>
            <a:pPr marL="971550" lvl="1" indent="-514350">
              <a:lnSpc>
                <a:spcPct val="150000"/>
              </a:lnSpc>
              <a:buFont typeface="+mj-lt"/>
              <a:buAutoNum type="arabicPeriod"/>
            </a:pPr>
            <a:r>
              <a:rPr lang="en-US" sz="2800" dirty="0"/>
              <a:t>List three </a:t>
            </a:r>
            <a:r>
              <a:rPr lang="en-US" sz="2800" b="1" dirty="0"/>
              <a:t>applications of public-key cryptography</a:t>
            </a:r>
            <a:r>
              <a:rPr lang="en-US" sz="2800" dirty="0"/>
              <a:t>:</a:t>
            </a:r>
          </a:p>
          <a:p>
            <a:pPr marL="1371600" lvl="2" indent="-457200">
              <a:lnSpc>
                <a:spcPct val="150000"/>
              </a:lnSpc>
              <a:buFont typeface="Arial" panose="020B0604020202020204" pitchFamily="34" charset="0"/>
              <a:buChar char="•"/>
            </a:pPr>
            <a:r>
              <a:rPr lang="en-US" sz="2800" dirty="0"/>
              <a:t>Secure key exchange</a:t>
            </a:r>
          </a:p>
          <a:p>
            <a:pPr marL="1371600" lvl="2" indent="-457200">
              <a:lnSpc>
                <a:spcPct val="150000"/>
              </a:lnSpc>
              <a:buFont typeface="Arial" panose="020B0604020202020204" pitchFamily="34" charset="0"/>
              <a:buChar char="•"/>
            </a:pPr>
            <a:r>
              <a:rPr lang="en-US" sz="2800" dirty="0"/>
              <a:t>Digital signatures</a:t>
            </a:r>
          </a:p>
          <a:p>
            <a:pPr marL="1371600" lvl="2" indent="-457200">
              <a:lnSpc>
                <a:spcPct val="150000"/>
              </a:lnSpc>
              <a:buFont typeface="Arial" panose="020B0604020202020204" pitchFamily="34" charset="0"/>
              <a:buChar char="•"/>
            </a:pPr>
            <a:r>
              <a:rPr lang="en-US" sz="2800" dirty="0"/>
              <a:t>Encrypted communication</a:t>
            </a:r>
          </a:p>
        </p:txBody>
      </p:sp>
    </p:spTree>
    <p:extLst>
      <p:ext uri="{BB962C8B-B14F-4D97-AF65-F5344CB8AC3E}">
        <p14:creationId xmlns:p14="http://schemas.microsoft.com/office/powerpoint/2010/main" val="2510384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A6E5B-DA1C-EE09-0F8C-EDA1B1C67B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8AFA932-1B36-87B6-A942-CAD37D5ECBD4}"/>
              </a:ext>
            </a:extLst>
          </p:cNvPr>
          <p:cNvSpPr txBox="1">
            <a:spLocks noGrp="1"/>
          </p:cNvSpPr>
          <p:nvPr>
            <p:ph type="title"/>
          </p:nvPr>
        </p:nvSpPr>
        <p:spPr>
          <a:xfrm>
            <a:off x="1" y="0"/>
            <a:ext cx="9690264"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p:pic>
        <p:nvPicPr>
          <p:cNvPr id="4" name="Picture 3">
            <a:extLst>
              <a:ext uri="{FF2B5EF4-FFF2-40B4-BE49-F238E27FC236}">
                <a16:creationId xmlns:a16="http://schemas.microsoft.com/office/drawing/2014/main" id="{26D588E1-89EC-54D7-14A6-575E736A540D}"/>
              </a:ext>
            </a:extLst>
          </p:cNvPr>
          <p:cNvPicPr>
            <a:picLocks noChangeAspect="1"/>
          </p:cNvPicPr>
          <p:nvPr/>
        </p:nvPicPr>
        <p:blipFill>
          <a:blip r:embed="rId2"/>
          <a:srcRect b="18449"/>
          <a:stretch/>
        </p:blipFill>
        <p:spPr>
          <a:xfrm>
            <a:off x="-10084" y="930296"/>
            <a:ext cx="12202084" cy="2309750"/>
          </a:xfrm>
          <a:prstGeom prst="rect">
            <a:avLst/>
          </a:prstGeom>
        </p:spPr>
      </p:pic>
      <p:sp>
        <p:nvSpPr>
          <p:cNvPr id="5" name="Rectangle 1">
            <a:extLst>
              <a:ext uri="{FF2B5EF4-FFF2-40B4-BE49-F238E27FC236}">
                <a16:creationId xmlns:a16="http://schemas.microsoft.com/office/drawing/2014/main" id="{8084C22C-5B47-CCDD-97EF-899FAE93F714}"/>
              </a:ext>
            </a:extLst>
          </p:cNvPr>
          <p:cNvSpPr>
            <a:spLocks noChangeArrowheads="1"/>
          </p:cNvSpPr>
          <p:nvPr/>
        </p:nvSpPr>
        <p:spPr bwMode="auto">
          <a:xfrm>
            <a:off x="83126" y="3429000"/>
            <a:ext cx="12108873"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Let's solve the RSA encryption and decryption </a:t>
            </a:r>
            <a:r>
              <a:rPr kumimoji="0" lang="en-US" altLang="en-US" sz="2800" b="1" i="0" u="none" strike="noStrike" cap="none" normalizeH="0" baseline="0" dirty="0">
                <a:ln>
                  <a:noFill/>
                </a:ln>
                <a:solidFill>
                  <a:schemeClr val="tx1"/>
                </a:solidFill>
                <a:effectLst/>
                <a:latin typeface="+mj-lt"/>
              </a:rPr>
              <a:t>step by step</a:t>
            </a:r>
            <a:r>
              <a:rPr kumimoji="0" lang="en-US" altLang="en-US" sz="2800" b="0" i="0" u="none" strike="noStrike" cap="none" normalizeH="0" baseline="0" dirty="0">
                <a:ln>
                  <a:noFill/>
                </a:ln>
                <a:solidFill>
                  <a:schemeClr val="tx1"/>
                </a:solidFill>
                <a:effectLst/>
                <a:latin typeface="+mj-lt"/>
              </a:rPr>
              <a:t> for: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p = 3, q = 13, e = 5, and M = 10</a:t>
            </a:r>
            <a:endParaRPr kumimoji="0" lang="en-US" altLang="en-US" sz="2800" b="0" i="0" u="none" strike="noStrike" cap="none" normalizeH="0" baseline="0" dirty="0">
              <a:ln>
                <a:noFill/>
              </a:ln>
              <a:solidFill>
                <a:schemeClr val="tx1"/>
              </a:solidFill>
              <a:effectLst/>
              <a:latin typeface="+mj-lt"/>
            </a:endParaRPr>
          </a:p>
        </p:txBody>
      </p:sp>
      <mc:AlternateContent xmlns:mc="http://schemas.openxmlformats.org/markup-compatibility/2006">
        <mc:Choice xmlns:a14="http://schemas.microsoft.com/office/drawing/2010/main" Requires="a14">
          <p:sp>
            <p:nvSpPr>
              <p:cNvPr id="7" name="Rectangle 1">
                <a:extLst>
                  <a:ext uri="{FF2B5EF4-FFF2-40B4-BE49-F238E27FC236}">
                    <a16:creationId xmlns:a16="http://schemas.microsoft.com/office/drawing/2014/main" id="{37353D56-06FF-6200-2599-6F384EF2DA26}"/>
                  </a:ext>
                </a:extLst>
              </p:cNvPr>
              <p:cNvSpPr>
                <a:spLocks noChangeArrowheads="1"/>
              </p:cNvSpPr>
              <p:nvPr/>
            </p:nvSpPr>
            <p:spPr bwMode="auto">
              <a:xfrm>
                <a:off x="83127" y="4936679"/>
                <a:ext cx="12108873" cy="13170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Step 1: Calculate modulus </a:t>
                </a:r>
                <a:r>
                  <a:rPr kumimoji="0" lang="en-US" altLang="en-US" sz="2800" i="0" u="none" strike="noStrike" cap="none" normalizeH="0" baseline="0" dirty="0">
                    <a:ln>
                      <a:noFill/>
                    </a:ln>
                    <a:solidFill>
                      <a:schemeClr val="tx1"/>
                    </a:solidFill>
                    <a:effectLst/>
                    <a:latin typeface="+mj-lt"/>
                  </a:rPr>
                  <a:t>n</a:t>
                </a:r>
              </a:p>
              <a:p>
                <a:pPr marL="0" marR="0" lvl="0" indent="0" algn="l" defTabSz="914400" rtl="0" eaLnBrk="0" fontAlgn="base" latinLnBrk="0" hangingPunct="0">
                  <a:lnSpc>
                    <a:spcPct val="150000"/>
                  </a:lnSpc>
                  <a:spcBef>
                    <a:spcPct val="0"/>
                  </a:spcBef>
                  <a:spcAft>
                    <a:spcPct val="0"/>
                  </a:spcAft>
                  <a:buClrTx/>
                  <a:buSzTx/>
                  <a:buFontTx/>
                  <a:buNone/>
                  <a:tabLst/>
                </a:pP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rPr>
                      <m:t>𝑛</m:t>
                    </m:r>
                    <m:r>
                      <a:rPr kumimoji="0" lang="en-US" altLang="en-US" sz="2800" b="0" i="1" u="none" strike="noStrike" cap="none" normalizeH="0" baseline="0" smtClean="0">
                        <a:ln>
                          <a:noFill/>
                        </a:ln>
                        <a:solidFill>
                          <a:schemeClr val="tx1"/>
                        </a:solidFill>
                        <a:effectLst/>
                        <a:latin typeface="Cambria Math" panose="02040503050406030204" pitchFamily="18" charset="0"/>
                      </a:rPr>
                      <m:t>=</m:t>
                    </m:r>
                    <m:r>
                      <a:rPr kumimoji="0" lang="en-US" altLang="en-US" sz="2800" b="0" i="1" u="none" strike="noStrike" cap="none" normalizeH="0" baseline="0" smtClean="0">
                        <a:ln>
                          <a:noFill/>
                        </a:ln>
                        <a:solidFill>
                          <a:schemeClr val="tx1"/>
                        </a:solidFill>
                        <a:effectLst/>
                        <a:latin typeface="Cambria Math" panose="02040503050406030204" pitchFamily="18" charset="0"/>
                      </a:rPr>
                      <m:t>𝑝</m:t>
                    </m:r>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𝑞</m:t>
                    </m:r>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=3×13=39</m:t>
                    </m:r>
                  </m:oMath>
                </a14:m>
                <a:r>
                  <a:rPr kumimoji="0" lang="en-US" altLang="en-US" sz="2800" i="0" u="none" strike="noStrike" cap="none" normalizeH="0" baseline="0" dirty="0">
                    <a:ln>
                      <a:noFill/>
                    </a:ln>
                    <a:solidFill>
                      <a:schemeClr val="tx1"/>
                    </a:solidFill>
                    <a:effectLst/>
                    <a:latin typeface="+mj-lt"/>
                  </a:rPr>
                  <a:t> </a:t>
                </a:r>
              </a:p>
            </p:txBody>
          </p:sp>
        </mc:Choice>
        <mc:Fallback>
          <p:sp>
            <p:nvSpPr>
              <p:cNvPr id="7" name="Rectangle 1">
                <a:extLst>
                  <a:ext uri="{FF2B5EF4-FFF2-40B4-BE49-F238E27FC236}">
                    <a16:creationId xmlns:a16="http://schemas.microsoft.com/office/drawing/2014/main" id="{37353D56-06FF-6200-2599-6F384EF2DA26}"/>
                  </a:ext>
                </a:extLst>
              </p:cNvPr>
              <p:cNvSpPr>
                <a:spLocks noRot="1" noChangeAspect="1" noMove="1" noResize="1" noEditPoints="1" noAdjustHandles="1" noChangeArrowheads="1" noChangeShapeType="1" noTextEdit="1"/>
              </p:cNvSpPr>
              <p:nvPr/>
            </p:nvSpPr>
            <p:spPr bwMode="auto">
              <a:xfrm>
                <a:off x="83127" y="4936679"/>
                <a:ext cx="12108873" cy="1317092"/>
              </a:xfrm>
              <a:prstGeom prst="rect">
                <a:avLst/>
              </a:prstGeom>
              <a:blipFill>
                <a:blip r:embed="rId3"/>
                <a:stretch>
                  <a:fillRect l="-105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Tree>
    <p:extLst>
      <p:ext uri="{BB962C8B-B14F-4D97-AF65-F5344CB8AC3E}">
        <p14:creationId xmlns:p14="http://schemas.microsoft.com/office/powerpoint/2010/main" val="3790137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6F29C-1307-BF49-77A8-26B3B7BA215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EB56D60-75CD-F26B-10D6-1DFFC49D5278}"/>
              </a:ext>
            </a:extLst>
          </p:cNvPr>
          <p:cNvSpPr txBox="1">
            <a:spLocks noGrp="1"/>
          </p:cNvSpPr>
          <p:nvPr>
            <p:ph type="title"/>
          </p:nvPr>
        </p:nvSpPr>
        <p:spPr>
          <a:xfrm>
            <a:off x="1" y="0"/>
            <a:ext cx="9690264"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mc:Choice xmlns:a14="http://schemas.microsoft.com/office/drawing/2010/main" Requires="a14">
          <p:sp>
            <p:nvSpPr>
              <p:cNvPr id="7" name="Rectangle 1">
                <a:extLst>
                  <a:ext uri="{FF2B5EF4-FFF2-40B4-BE49-F238E27FC236}">
                    <a16:creationId xmlns:a16="http://schemas.microsoft.com/office/drawing/2014/main" id="{CAAF41D2-AB6D-9506-F28E-1AEE381C239E}"/>
                  </a:ext>
                </a:extLst>
              </p:cNvPr>
              <p:cNvSpPr>
                <a:spLocks noChangeArrowheads="1"/>
              </p:cNvSpPr>
              <p:nvPr/>
            </p:nvSpPr>
            <p:spPr bwMode="auto">
              <a:xfrm>
                <a:off x="0" y="614061"/>
                <a:ext cx="12108873" cy="13170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Step 2: Compute Euler’s totient function </a:t>
                </a: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𝜑</m:t>
                    </m:r>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𝑛</m:t>
                    </m:r>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oMath>
                </a14:m>
                <a:endParaRPr kumimoji="0" lang="en-US" altLang="en-US" sz="2800" i="0" u="none" strike="noStrike" cap="none" normalizeH="0" baseline="0" dirty="0">
                  <a:ln>
                    <a:noFill/>
                  </a:ln>
                  <a:solidFill>
                    <a:schemeClr val="tx1"/>
                  </a:solidFill>
                  <a:effectLst/>
                  <a:latin typeface="+mj-lt"/>
                </a:endParaRPr>
              </a:p>
              <a:p>
                <a:pPr lvl="0" eaLnBrk="0" fontAlgn="base" hangingPunct="0">
                  <a:lnSpc>
                    <a:spcPct val="150000"/>
                  </a:lnSpc>
                  <a:spcBef>
                    <a:spcPct val="0"/>
                  </a:spcBef>
                  <a:spcAft>
                    <a:spcPct val="0"/>
                  </a:spcAft>
                </a:pPr>
                <a14:m>
                  <m:oMath xmlns:m="http://schemas.openxmlformats.org/officeDocument/2006/math">
                    <m:r>
                      <a:rPr lang="en-US" altLang="en-US" sz="2800" i="1">
                        <a:latin typeface="Cambria Math" panose="02040503050406030204" pitchFamily="18" charset="0"/>
                        <a:ea typeface="Cambria Math" panose="02040503050406030204" pitchFamily="18" charset="0"/>
                      </a:rPr>
                      <m:t>𝜑</m:t>
                    </m:r>
                    <m:d>
                      <m:dPr>
                        <m:ctrlPr>
                          <a:rPr lang="en-US" altLang="en-US" sz="2800" i="1">
                            <a:latin typeface="Cambria Math" panose="02040503050406030204" pitchFamily="18" charset="0"/>
                            <a:ea typeface="Cambria Math" panose="02040503050406030204" pitchFamily="18" charset="0"/>
                          </a:rPr>
                        </m:ctrlPr>
                      </m:dPr>
                      <m:e>
                        <m:r>
                          <a:rPr lang="en-US" altLang="en-US" sz="2800" i="1">
                            <a:latin typeface="Cambria Math" panose="02040503050406030204" pitchFamily="18" charset="0"/>
                            <a:ea typeface="Cambria Math" panose="02040503050406030204" pitchFamily="18" charset="0"/>
                          </a:rPr>
                          <m:t>𝑛</m:t>
                        </m:r>
                      </m:e>
                    </m:d>
                    <m:r>
                      <a:rPr lang="en-US" altLang="en-US" sz="2800" b="0" i="1" smtClean="0">
                        <a:latin typeface="Cambria Math" panose="02040503050406030204" pitchFamily="18" charset="0"/>
                        <a:ea typeface="Cambria Math" panose="02040503050406030204" pitchFamily="18" charset="0"/>
                      </a:rPr>
                      <m:t>=</m:t>
                    </m:r>
                    <m:d>
                      <m:dPr>
                        <m:ctrlPr>
                          <a:rPr lang="en-US" altLang="en-US" sz="2800" b="0" i="1" smtClean="0">
                            <a:latin typeface="Cambria Math" panose="02040503050406030204" pitchFamily="18" charset="0"/>
                            <a:ea typeface="Cambria Math" panose="02040503050406030204" pitchFamily="18" charset="0"/>
                          </a:rPr>
                        </m:ctrlPr>
                      </m:dPr>
                      <m:e>
                        <m:r>
                          <a:rPr lang="en-US" altLang="en-US" sz="2800" b="0" i="1" smtClean="0">
                            <a:latin typeface="Cambria Math" panose="02040503050406030204" pitchFamily="18" charset="0"/>
                            <a:ea typeface="Cambria Math" panose="02040503050406030204" pitchFamily="18" charset="0"/>
                          </a:rPr>
                          <m:t>𝑝</m:t>
                        </m:r>
                        <m:r>
                          <a:rPr lang="en-US" altLang="en-US" sz="2800" b="0" i="1" smtClean="0">
                            <a:latin typeface="Cambria Math" panose="02040503050406030204" pitchFamily="18" charset="0"/>
                            <a:ea typeface="Cambria Math" panose="02040503050406030204" pitchFamily="18" charset="0"/>
                          </a:rPr>
                          <m:t>−1</m:t>
                        </m:r>
                      </m:e>
                    </m:d>
                    <m:r>
                      <a:rPr lang="en-US" altLang="en-US" sz="2800" b="0" i="1" smtClean="0">
                        <a:latin typeface="Cambria Math" panose="02040503050406030204" pitchFamily="18" charset="0"/>
                        <a:ea typeface="Cambria Math" panose="02040503050406030204" pitchFamily="18" charset="0"/>
                      </a:rPr>
                      <m:t>×</m:t>
                    </m:r>
                    <m:d>
                      <m:dPr>
                        <m:ctrlPr>
                          <a:rPr lang="en-US" altLang="en-US" sz="2800" b="0" i="1" smtClean="0">
                            <a:latin typeface="Cambria Math" panose="02040503050406030204" pitchFamily="18" charset="0"/>
                            <a:ea typeface="Cambria Math" panose="02040503050406030204" pitchFamily="18" charset="0"/>
                          </a:rPr>
                        </m:ctrlPr>
                      </m:dPr>
                      <m:e>
                        <m:r>
                          <a:rPr lang="en-US" altLang="en-US" sz="2800" b="0" i="1" smtClean="0">
                            <a:latin typeface="Cambria Math" panose="02040503050406030204" pitchFamily="18" charset="0"/>
                            <a:ea typeface="Cambria Math" panose="02040503050406030204" pitchFamily="18" charset="0"/>
                          </a:rPr>
                          <m:t>𝑞</m:t>
                        </m:r>
                        <m:r>
                          <a:rPr lang="en-US" altLang="en-US" sz="2800" b="0" i="1" smtClean="0">
                            <a:latin typeface="Cambria Math" panose="02040503050406030204" pitchFamily="18" charset="0"/>
                            <a:ea typeface="Cambria Math" panose="02040503050406030204" pitchFamily="18" charset="0"/>
                          </a:rPr>
                          <m:t>−1</m:t>
                        </m:r>
                      </m:e>
                    </m:d>
                    <m:r>
                      <a:rPr lang="en-US" altLang="en-US" sz="2800" b="0" i="1" smtClean="0">
                        <a:latin typeface="Cambria Math" panose="02040503050406030204" pitchFamily="18" charset="0"/>
                        <a:ea typeface="Cambria Math" panose="02040503050406030204" pitchFamily="18" charset="0"/>
                      </a:rPr>
                      <m:t>=</m:t>
                    </m:r>
                    <m:d>
                      <m:dPr>
                        <m:ctrlPr>
                          <a:rPr lang="en-US" altLang="en-US" sz="2800" b="0" i="1" smtClean="0">
                            <a:latin typeface="Cambria Math" panose="02040503050406030204" pitchFamily="18" charset="0"/>
                            <a:ea typeface="Cambria Math" panose="02040503050406030204" pitchFamily="18" charset="0"/>
                          </a:rPr>
                        </m:ctrlPr>
                      </m:dPr>
                      <m:e>
                        <m:r>
                          <a:rPr lang="en-US" altLang="en-US" sz="2800" b="0" i="1" smtClean="0">
                            <a:latin typeface="Cambria Math" panose="02040503050406030204" pitchFamily="18" charset="0"/>
                            <a:ea typeface="Cambria Math" panose="02040503050406030204" pitchFamily="18" charset="0"/>
                          </a:rPr>
                          <m:t>3−1</m:t>
                        </m:r>
                      </m:e>
                    </m:d>
                    <m:r>
                      <a:rPr lang="en-US" altLang="en-US" sz="2800" b="0" i="1" smtClean="0">
                        <a:latin typeface="Cambria Math" panose="02040503050406030204" pitchFamily="18" charset="0"/>
                        <a:ea typeface="Cambria Math" panose="02040503050406030204" pitchFamily="18" charset="0"/>
                      </a:rPr>
                      <m:t>×</m:t>
                    </m:r>
                    <m:d>
                      <m:dPr>
                        <m:ctrlPr>
                          <a:rPr lang="en-US" altLang="en-US" sz="2800" b="0" i="1" smtClean="0">
                            <a:latin typeface="Cambria Math" panose="02040503050406030204" pitchFamily="18" charset="0"/>
                            <a:ea typeface="Cambria Math" panose="02040503050406030204" pitchFamily="18" charset="0"/>
                          </a:rPr>
                        </m:ctrlPr>
                      </m:dPr>
                      <m:e>
                        <m:r>
                          <a:rPr lang="en-US" altLang="en-US" sz="2800" b="0" i="1" smtClean="0">
                            <a:latin typeface="Cambria Math" panose="02040503050406030204" pitchFamily="18" charset="0"/>
                            <a:ea typeface="Cambria Math" panose="02040503050406030204" pitchFamily="18" charset="0"/>
                          </a:rPr>
                          <m:t>13−1</m:t>
                        </m:r>
                      </m:e>
                    </m:d>
                    <m:r>
                      <a:rPr lang="en-US" altLang="en-US" sz="2800" b="0" i="1" smtClean="0">
                        <a:latin typeface="Cambria Math" panose="02040503050406030204" pitchFamily="18" charset="0"/>
                        <a:ea typeface="Cambria Math" panose="02040503050406030204" pitchFamily="18" charset="0"/>
                      </a:rPr>
                      <m:t>=2×12=24</m:t>
                    </m:r>
                  </m:oMath>
                </a14:m>
                <a:r>
                  <a:rPr lang="en-US" altLang="en-US" sz="2800" dirty="0"/>
                  <a:t> </a:t>
                </a:r>
              </a:p>
            </p:txBody>
          </p:sp>
        </mc:Choice>
        <mc:Fallback>
          <p:sp>
            <p:nvSpPr>
              <p:cNvPr id="7" name="Rectangle 1">
                <a:extLst>
                  <a:ext uri="{FF2B5EF4-FFF2-40B4-BE49-F238E27FC236}">
                    <a16:creationId xmlns:a16="http://schemas.microsoft.com/office/drawing/2014/main" id="{CAAF41D2-AB6D-9506-F28E-1AEE381C239E}"/>
                  </a:ext>
                </a:extLst>
              </p:cNvPr>
              <p:cNvSpPr>
                <a:spLocks noRot="1" noChangeAspect="1" noMove="1" noResize="1" noEditPoints="1" noAdjustHandles="1" noChangeArrowheads="1" noChangeShapeType="1" noTextEdit="1"/>
              </p:cNvSpPr>
              <p:nvPr/>
            </p:nvSpPr>
            <p:spPr bwMode="auto">
              <a:xfrm>
                <a:off x="0" y="614061"/>
                <a:ext cx="12108873" cy="1317092"/>
              </a:xfrm>
              <a:prstGeom prst="rect">
                <a:avLst/>
              </a:prstGeom>
              <a:blipFill>
                <a:blip r:embed="rId2"/>
                <a:stretch>
                  <a:fillRect l="-10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8A6FF60E-DEF3-826A-163A-6E8081B4A014}"/>
                  </a:ext>
                </a:extLst>
              </p:cNvPr>
              <p:cNvSpPr>
                <a:spLocks noChangeArrowheads="1"/>
              </p:cNvSpPr>
              <p:nvPr/>
            </p:nvSpPr>
            <p:spPr bwMode="auto">
              <a:xfrm>
                <a:off x="41563" y="2086114"/>
                <a:ext cx="12108873" cy="32571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Step 3: Public Key</a:t>
                </a:r>
                <a:r>
                  <a:rPr kumimoji="0" lang="en-US" altLang="en-US" sz="2800" b="1" i="0" u="none" strike="noStrike" cap="none" normalizeH="0" dirty="0">
                    <a:ln>
                      <a:noFill/>
                    </a:ln>
                    <a:solidFill>
                      <a:schemeClr val="tx1"/>
                    </a:solidFill>
                    <a:effectLst/>
                    <a:latin typeface="+mj-lt"/>
                  </a:rPr>
                  <a:t> Components</a:t>
                </a:r>
                <a:endParaRPr kumimoji="0" lang="en-US" altLang="en-US" sz="2800" i="0" u="none" strike="noStrike" cap="none" normalizeH="0" baseline="0" dirty="0">
                  <a:ln>
                    <a:noFill/>
                  </a:ln>
                  <a:solidFill>
                    <a:schemeClr val="tx1"/>
                  </a:solidFill>
                  <a:effectLst/>
                  <a:latin typeface="+mj-lt"/>
                </a:endParaRPr>
              </a:p>
              <a:p>
                <a:pPr lvl="0" eaLnBrk="0" fontAlgn="base" hangingPunct="0">
                  <a:lnSpc>
                    <a:spcPct val="150000"/>
                  </a:lnSpc>
                  <a:spcBef>
                    <a:spcPct val="0"/>
                  </a:spcBef>
                  <a:spcAft>
                    <a:spcPct val="0"/>
                  </a:spcAft>
                </a:pP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𝑛</m:t>
                    </m:r>
                    <m:r>
                      <a:rPr lang="en-US" altLang="en-US" sz="2800" b="0" i="1" smtClean="0">
                        <a:latin typeface="Cambria Math" panose="02040503050406030204" pitchFamily="18" charset="0"/>
                        <a:ea typeface="Cambria Math" panose="02040503050406030204" pitchFamily="18" charset="0"/>
                      </a:rPr>
                      <m:t>=39</m:t>
                    </m:r>
                  </m:oMath>
                </a14:m>
                <a:r>
                  <a:rPr lang="en-US" altLang="en-US" sz="2800" b="0" dirty="0">
                    <a:ea typeface="Cambria Math" panose="02040503050406030204" pitchFamily="18" charset="0"/>
                  </a:rPr>
                  <a:t> </a:t>
                </a:r>
              </a:p>
              <a:p>
                <a:pPr lvl="0" eaLnBrk="0" fontAlgn="base" hangingPunct="0">
                  <a:lnSpc>
                    <a:spcPct val="150000"/>
                  </a:lnSpc>
                  <a:spcBef>
                    <a:spcPct val="0"/>
                  </a:spcBef>
                  <a:spcAft>
                    <a:spcPct val="0"/>
                  </a:spcAft>
                </a:pPr>
                <a14:m>
                  <m:oMath xmlns:m="http://schemas.openxmlformats.org/officeDocument/2006/math">
                    <m:r>
                      <a:rPr lang="en-US" altLang="en-US" sz="2800" b="0" i="1" smtClean="0">
                        <a:latin typeface="Cambria Math" panose="02040503050406030204" pitchFamily="18" charset="0"/>
                        <a:ea typeface="Cambria Math" panose="02040503050406030204" pitchFamily="18" charset="0"/>
                      </a:rPr>
                      <m:t>𝑒</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5</m:t>
                    </m:r>
                  </m:oMath>
                </a14:m>
                <a:r>
                  <a:rPr lang="en-US" altLang="en-US" sz="2800" dirty="0"/>
                  <a:t> (already given)</a:t>
                </a:r>
              </a:p>
              <a:p>
                <a:pPr lvl="0" eaLnBrk="0" fontAlgn="base" hangingPunct="0">
                  <a:lnSpc>
                    <a:spcPct val="150000"/>
                  </a:lnSpc>
                  <a:spcBef>
                    <a:spcPct val="0"/>
                  </a:spcBef>
                  <a:spcAft>
                    <a:spcPct val="0"/>
                  </a:spcAft>
                </a:pPr>
                <a:r>
                  <a:rPr lang="en-US" altLang="en-US" sz="2800" dirty="0"/>
                  <a:t>So, the public key is: </a:t>
                </a:r>
              </a:p>
              <a:p>
                <a:pPr lvl="0" eaLnBrk="0" fontAlgn="base" hangingPunct="0">
                  <a:lnSpc>
                    <a:spcPct val="150000"/>
                  </a:lnSpc>
                  <a:spcBef>
                    <a:spcPct val="0"/>
                  </a:spcBef>
                  <a:spcAft>
                    <a:spcPct val="0"/>
                  </a:spcAft>
                </a:pPr>
                <a:r>
                  <a:rPr lang="en-US" altLang="en-US" sz="2800" dirty="0"/>
                  <a:t>Public Key = (</a:t>
                </a:r>
                <a14:m>
                  <m:oMath xmlns:m="http://schemas.openxmlformats.org/officeDocument/2006/math">
                    <m:r>
                      <a:rPr lang="en-US" altLang="en-US" sz="2800" i="1">
                        <a:latin typeface="Cambria Math" panose="02040503050406030204" pitchFamily="18" charset="0"/>
                        <a:ea typeface="Cambria Math" panose="02040503050406030204" pitchFamily="18" charset="0"/>
                      </a:rPr>
                      <m:t>𝑒</m:t>
                    </m:r>
                    <m:r>
                      <a:rPr lang="en-US" altLang="en-US" sz="2800" b="0" i="1" smtClean="0">
                        <a:latin typeface="Cambria Math" panose="02040503050406030204" pitchFamily="18" charset="0"/>
                        <a:ea typeface="Cambria Math" panose="02040503050406030204" pitchFamily="18" charset="0"/>
                      </a:rPr>
                      <m:t>=5, </m:t>
                    </m:r>
                    <m:r>
                      <a:rPr lang="en-US" altLang="en-US" sz="2800" b="0" i="1" smtClean="0">
                        <a:latin typeface="Cambria Math" panose="02040503050406030204" pitchFamily="18" charset="0"/>
                        <a:ea typeface="Cambria Math" panose="02040503050406030204" pitchFamily="18" charset="0"/>
                      </a:rPr>
                      <m:t>𝑛</m:t>
                    </m:r>
                    <m:r>
                      <a:rPr lang="en-US" altLang="en-US" sz="2800" b="0" i="1" smtClean="0">
                        <a:latin typeface="Cambria Math" panose="02040503050406030204" pitchFamily="18" charset="0"/>
                        <a:ea typeface="Cambria Math" panose="02040503050406030204" pitchFamily="18" charset="0"/>
                      </a:rPr>
                      <m:t>=39)</m:t>
                    </m:r>
                  </m:oMath>
                </a14:m>
                <a:endParaRPr lang="en-US" altLang="en-US" sz="2800" dirty="0"/>
              </a:p>
            </p:txBody>
          </p:sp>
        </mc:Choice>
        <mc:Fallback>
          <p:sp>
            <p:nvSpPr>
              <p:cNvPr id="3" name="Rectangle 1">
                <a:extLst>
                  <a:ext uri="{FF2B5EF4-FFF2-40B4-BE49-F238E27FC236}">
                    <a16:creationId xmlns:a16="http://schemas.microsoft.com/office/drawing/2014/main" id="{8A6FF60E-DEF3-826A-163A-6E8081B4A014}"/>
                  </a:ext>
                </a:extLst>
              </p:cNvPr>
              <p:cNvSpPr>
                <a:spLocks noRot="1" noChangeAspect="1" noMove="1" noResize="1" noEditPoints="1" noAdjustHandles="1" noChangeArrowheads="1" noChangeShapeType="1" noTextEdit="1"/>
              </p:cNvSpPr>
              <p:nvPr/>
            </p:nvSpPr>
            <p:spPr bwMode="auto">
              <a:xfrm>
                <a:off x="41563" y="2086114"/>
                <a:ext cx="12108873" cy="3257174"/>
              </a:xfrm>
              <a:prstGeom prst="rect">
                <a:avLst/>
              </a:prstGeom>
              <a:blipFill>
                <a:blip r:embed="rId3"/>
                <a:stretch>
                  <a:fillRect l="-1057" b="-486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Tree>
    <p:extLst>
      <p:ext uri="{BB962C8B-B14F-4D97-AF65-F5344CB8AC3E}">
        <p14:creationId xmlns:p14="http://schemas.microsoft.com/office/powerpoint/2010/main" val="14678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494-12CF-9FDC-9E41-024C30158F5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ADB438C-ECBB-E23D-3AD9-3229C9D0B873}"/>
              </a:ext>
            </a:extLst>
          </p:cNvPr>
          <p:cNvSpPr txBox="1">
            <a:spLocks noGrp="1"/>
          </p:cNvSpPr>
          <p:nvPr>
            <p:ph type="title"/>
          </p:nvPr>
        </p:nvSpPr>
        <p:spPr>
          <a:xfrm>
            <a:off x="1" y="0"/>
            <a:ext cx="9690264"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mc:Choice xmlns:a14="http://schemas.microsoft.com/office/drawing/2010/main" Requires="a14">
          <p:sp>
            <p:nvSpPr>
              <p:cNvPr id="7" name="Rectangle 1">
                <a:extLst>
                  <a:ext uri="{FF2B5EF4-FFF2-40B4-BE49-F238E27FC236}">
                    <a16:creationId xmlns:a16="http://schemas.microsoft.com/office/drawing/2014/main" id="{FD1279B0-E80E-7CF1-B257-9DF9E443634A}"/>
                  </a:ext>
                </a:extLst>
              </p:cNvPr>
              <p:cNvSpPr>
                <a:spLocks noChangeArrowheads="1"/>
              </p:cNvSpPr>
              <p:nvPr/>
            </p:nvSpPr>
            <p:spPr bwMode="auto">
              <a:xfrm>
                <a:off x="0" y="614061"/>
                <a:ext cx="12108873" cy="131709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Step 4: Calculate</a:t>
                </a:r>
                <a:r>
                  <a:rPr kumimoji="0" lang="en-US" altLang="en-US" sz="2800" b="1" i="0" u="none" strike="noStrike" cap="none" normalizeH="0" dirty="0">
                    <a:ln>
                      <a:noFill/>
                    </a:ln>
                    <a:solidFill>
                      <a:schemeClr val="tx1"/>
                    </a:solidFill>
                    <a:effectLst/>
                    <a:latin typeface="+mj-lt"/>
                  </a:rPr>
                  <a:t> the Private Key </a:t>
                </a: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𝑑</m:t>
                    </m:r>
                  </m:oMath>
                </a14:m>
                <a:endParaRPr kumimoji="0" lang="en-US" altLang="en-US" sz="2800" i="0" u="none" strike="noStrike" cap="none" normalizeH="0" baseline="0" dirty="0">
                  <a:ln>
                    <a:noFill/>
                  </a:ln>
                  <a:solidFill>
                    <a:schemeClr val="tx1"/>
                  </a:solidFill>
                  <a:effectLst/>
                  <a:latin typeface="+mj-lt"/>
                </a:endParaRPr>
              </a:p>
              <a:p>
                <a:pPr eaLnBrk="0" fontAlgn="base" hangingPunct="0">
                  <a:lnSpc>
                    <a:spcPct val="150000"/>
                  </a:lnSpc>
                  <a:spcBef>
                    <a:spcPct val="0"/>
                  </a:spcBef>
                  <a:spcAft>
                    <a:spcPct val="0"/>
                  </a:spcAft>
                </a:pPr>
                <a:r>
                  <a:rPr lang="en-US" altLang="en-US" sz="2800" dirty="0">
                    <a:latin typeface="+mj-lt"/>
                  </a:rPr>
                  <a:t>We need to find </a:t>
                </a:r>
                <a14:m>
                  <m:oMath xmlns:m="http://schemas.openxmlformats.org/officeDocument/2006/math">
                    <m:r>
                      <a:rPr lang="en-US" altLang="en-US" sz="2800" i="1">
                        <a:latin typeface="Cambria Math" panose="02040503050406030204" pitchFamily="18" charset="0"/>
                        <a:ea typeface="Cambria Math" panose="02040503050406030204" pitchFamily="18" charset="0"/>
                      </a:rPr>
                      <m:t>𝑑</m:t>
                    </m:r>
                  </m:oMath>
                </a14:m>
                <a:r>
                  <a:rPr lang="en-US" altLang="en-US" sz="2800" dirty="0"/>
                  <a:t> such that:</a:t>
                </a:r>
              </a:p>
            </p:txBody>
          </p:sp>
        </mc:Choice>
        <mc:Fallback>
          <p:sp>
            <p:nvSpPr>
              <p:cNvPr id="7" name="Rectangle 1">
                <a:extLst>
                  <a:ext uri="{FF2B5EF4-FFF2-40B4-BE49-F238E27FC236}">
                    <a16:creationId xmlns:a16="http://schemas.microsoft.com/office/drawing/2014/main" id="{FD1279B0-E80E-7CF1-B257-9DF9E443634A}"/>
                  </a:ext>
                </a:extLst>
              </p:cNvPr>
              <p:cNvSpPr>
                <a:spLocks noRot="1" noChangeAspect="1" noMove="1" noResize="1" noEditPoints="1" noAdjustHandles="1" noChangeArrowheads="1" noChangeShapeType="1" noTextEdit="1"/>
              </p:cNvSpPr>
              <p:nvPr/>
            </p:nvSpPr>
            <p:spPr bwMode="auto">
              <a:xfrm>
                <a:off x="0" y="614061"/>
                <a:ext cx="12108873" cy="1317092"/>
              </a:xfrm>
              <a:prstGeom prst="rect">
                <a:avLst/>
              </a:prstGeom>
              <a:blipFill>
                <a:blip r:embed="rId2"/>
                <a:stretch>
                  <a:fillRect l="-1007" b="-1296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4DAB8284-4F7E-D0A8-AA2B-5EC5DA751EFF}"/>
                  </a:ext>
                </a:extLst>
              </p:cNvPr>
              <p:cNvSpPr>
                <a:spLocks noChangeArrowheads="1"/>
              </p:cNvSpPr>
              <p:nvPr/>
            </p:nvSpPr>
            <p:spPr bwMode="auto">
              <a:xfrm>
                <a:off x="-1" y="2052708"/>
                <a:ext cx="12108873" cy="46166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𝑑</m:t>
                    </m:r>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𝑒</m:t>
                    </m:r>
                    <m:r>
                      <a:rPr lang="en-US" altLang="en-US" sz="2800" b="0" i="1" smtClean="0">
                        <a:latin typeface="Cambria Math" panose="02040503050406030204" pitchFamily="18" charset="0"/>
                        <a:ea typeface="Cambria Math" panose="02040503050406030204" pitchFamily="18" charset="0"/>
                      </a:rPr>
                      <m:t>   </m:t>
                    </m:r>
                    <m:r>
                      <a:rPr lang="en-US" altLang="en-US" sz="2800" b="0" i="1" smtClean="0">
                        <a:latin typeface="Cambria Math" panose="02040503050406030204" pitchFamily="18" charset="0"/>
                        <a:ea typeface="Cambria Math" panose="02040503050406030204" pitchFamily="18" charset="0"/>
                      </a:rPr>
                      <m:t>𝑚𝑜𝑑</m:t>
                    </m:r>
                    <m:r>
                      <a:rPr lang="en-US" altLang="en-US" sz="2800" b="0" i="1" smtClean="0">
                        <a:latin typeface="Cambria Math" panose="02040503050406030204" pitchFamily="18" charset="0"/>
                        <a:ea typeface="Cambria Math" panose="02040503050406030204" pitchFamily="18" charset="0"/>
                      </a:rPr>
                      <m:t>  </m:t>
                    </m:r>
                    <m:r>
                      <a:rPr lang="en-US" altLang="en-US" sz="2800" b="0" i="1" smtClean="0">
                        <a:latin typeface="Cambria Math" panose="02040503050406030204" pitchFamily="18" charset="0"/>
                        <a:ea typeface="Cambria Math" panose="02040503050406030204" pitchFamily="18" charset="0"/>
                      </a:rPr>
                      <m:t>𝜑</m:t>
                    </m:r>
                    <m:d>
                      <m:dPr>
                        <m:ctrlPr>
                          <a:rPr lang="en-US" altLang="en-US" sz="2800" b="0" i="1" smtClean="0">
                            <a:latin typeface="Cambria Math" panose="02040503050406030204" pitchFamily="18" charset="0"/>
                            <a:ea typeface="Cambria Math" panose="02040503050406030204" pitchFamily="18" charset="0"/>
                          </a:rPr>
                        </m:ctrlPr>
                      </m:dPr>
                      <m:e>
                        <m:r>
                          <a:rPr lang="en-US" altLang="en-US" sz="2800" b="0" i="1" smtClean="0">
                            <a:latin typeface="Cambria Math" panose="02040503050406030204" pitchFamily="18" charset="0"/>
                            <a:ea typeface="Cambria Math" panose="02040503050406030204" pitchFamily="18" charset="0"/>
                          </a:rPr>
                          <m:t>𝑛</m:t>
                        </m:r>
                      </m:e>
                    </m:d>
                    <m:r>
                      <a:rPr lang="en-US" altLang="en-US" sz="2800" b="0" i="1" smtClean="0">
                        <a:latin typeface="Cambria Math" panose="02040503050406030204" pitchFamily="18" charset="0"/>
                        <a:ea typeface="Cambria Math" panose="02040503050406030204" pitchFamily="18" charset="0"/>
                      </a:rPr>
                      <m:t>=1  (</m:t>
                    </m:r>
                    <m:r>
                      <a:rPr lang="en-US" altLang="en-US" sz="2800" b="0" i="1" smtClean="0">
                        <a:latin typeface="Cambria Math" panose="02040503050406030204" pitchFamily="18" charset="0"/>
                        <a:ea typeface="Cambria Math" panose="02040503050406030204" pitchFamily="18" charset="0"/>
                      </a:rPr>
                      <m:t>𝑖</m:t>
                    </m:r>
                    <m:r>
                      <a:rPr lang="en-US" altLang="en-US" sz="2800" b="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𝑒</m:t>
                    </m:r>
                    <m:r>
                      <a:rPr lang="en-US" altLang="en-US" sz="2800" b="0" i="1" smtClean="0">
                        <a:latin typeface="Cambria Math" panose="02040503050406030204" pitchFamily="18" charset="0"/>
                        <a:ea typeface="Cambria Math" panose="02040503050406030204" pitchFamily="18" charset="0"/>
                      </a:rPr>
                      <m:t>., </m:t>
                    </m:r>
                    <m:r>
                      <a:rPr lang="en-US" altLang="en-US" sz="2800" b="0" i="1" smtClean="0">
                        <a:latin typeface="Cambria Math" panose="02040503050406030204" pitchFamily="18" charset="0"/>
                        <a:ea typeface="Cambria Math" panose="02040503050406030204" pitchFamily="18" charset="0"/>
                      </a:rPr>
                      <m:t>𝑑</m:t>
                    </m:r>
                    <m:r>
                      <a:rPr lang="en-US" altLang="en-US" sz="2800" b="0" i="1" smtClean="0">
                        <a:latin typeface="Cambria Math" panose="02040503050406030204" pitchFamily="18" charset="0"/>
                        <a:ea typeface="Cambria Math" panose="02040503050406030204" pitchFamily="18" charset="0"/>
                      </a:rPr>
                      <m:t>×5  </m:t>
                    </m:r>
                    <m:r>
                      <a:rPr lang="en-US" altLang="en-US" sz="2800" b="0" i="1" smtClean="0">
                        <a:latin typeface="Cambria Math" panose="02040503050406030204" pitchFamily="18" charset="0"/>
                        <a:ea typeface="Cambria Math" panose="02040503050406030204" pitchFamily="18" charset="0"/>
                      </a:rPr>
                      <m:t>𝑚𝑜𝑑</m:t>
                    </m:r>
                    <m:r>
                      <a:rPr lang="en-US" altLang="en-US" sz="2800" b="0" i="1" smtClean="0">
                        <a:latin typeface="Cambria Math" panose="02040503050406030204" pitchFamily="18" charset="0"/>
                        <a:ea typeface="Cambria Math" panose="02040503050406030204" pitchFamily="18" charset="0"/>
                      </a:rPr>
                      <m:t>  24 =  1)</m:t>
                    </m:r>
                  </m:oMath>
                </a14:m>
                <a:r>
                  <a:rPr lang="en-US" altLang="en-US" sz="2800" i="1" dirty="0">
                    <a:latin typeface="Cambria Math" panose="02040503050406030204" pitchFamily="18" charset="0"/>
                    <a:ea typeface="Cambria Math" panose="02040503050406030204" pitchFamily="18" charset="0"/>
                  </a:rPr>
                  <a:t> </a:t>
                </a:r>
              </a:p>
              <a:p>
                <a:pPr lvl="0" eaLnBrk="0" fontAlgn="base" hangingPunct="0">
                  <a:lnSpc>
                    <a:spcPct val="150000"/>
                  </a:lnSpc>
                  <a:spcBef>
                    <a:spcPct val="0"/>
                  </a:spcBef>
                  <a:spcAft>
                    <a:spcPct val="0"/>
                  </a:spcAft>
                </a:pPr>
                <a:r>
                  <a:rPr lang="en-US" altLang="en-US" sz="2800" dirty="0"/>
                  <a:t>Try multiples of 5:</a:t>
                </a:r>
              </a:p>
              <a:p>
                <a:pPr lvl="0" eaLnBrk="0" fontAlgn="base" hangingPunct="0">
                  <a:lnSpc>
                    <a:spcPct val="150000"/>
                  </a:lnSpc>
                  <a:spcBef>
                    <a:spcPct val="0"/>
                  </a:spcBef>
                  <a:spcAft>
                    <a:spcPct val="0"/>
                  </a:spcAft>
                </a:pPr>
                <a14:m>
                  <m:oMath xmlns:m="http://schemas.openxmlformats.org/officeDocument/2006/math">
                    <m:r>
                      <a:rPr lang="en-US" altLang="en-US" sz="2800" b="0" i="1" smtClean="0">
                        <a:latin typeface="Cambria Math" panose="02040503050406030204" pitchFamily="18" charset="0"/>
                        <a:ea typeface="Cambria Math" panose="02040503050406030204" pitchFamily="18" charset="0"/>
                      </a:rPr>
                      <m:t>5</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1=5 →5 </m:t>
                    </m:r>
                    <m:r>
                      <a:rPr lang="en-US" altLang="en-US" sz="2800" b="0" i="1" smtClean="0">
                        <a:latin typeface="Cambria Math" panose="02040503050406030204" pitchFamily="18" charset="0"/>
                        <a:ea typeface="Cambria Math" panose="02040503050406030204" pitchFamily="18" charset="0"/>
                      </a:rPr>
                      <m:t>𝑚𝑜𝑑</m:t>
                    </m:r>
                    <m:r>
                      <a:rPr lang="en-US" altLang="en-US" sz="2800" b="0" i="1" smtClean="0">
                        <a:latin typeface="Cambria Math" panose="02040503050406030204" pitchFamily="18" charset="0"/>
                        <a:ea typeface="Cambria Math" panose="02040503050406030204" pitchFamily="18" charset="0"/>
                      </a:rPr>
                      <m:t> 24=5</m:t>
                    </m:r>
                  </m:oMath>
                </a14:m>
                <a:r>
                  <a:rPr lang="en-US" altLang="en-US" sz="2800" dirty="0"/>
                  <a:t> </a:t>
                </a:r>
              </a:p>
              <a:p>
                <a:pPr eaLnBrk="0" fontAlgn="base" hangingPunct="0">
                  <a:lnSpc>
                    <a:spcPct val="150000"/>
                  </a:lnSpc>
                  <a:spcBef>
                    <a:spcPct val="0"/>
                  </a:spcBef>
                  <a:spcAft>
                    <a:spcPct val="0"/>
                  </a:spcAft>
                </a:pPr>
                <a14:m>
                  <m:oMath xmlns:m="http://schemas.openxmlformats.org/officeDocument/2006/math">
                    <m:r>
                      <a:rPr lang="en-US" altLang="en-US" sz="2800" i="1">
                        <a:latin typeface="Cambria Math" panose="02040503050406030204" pitchFamily="18" charset="0"/>
                        <a:ea typeface="Cambria Math" panose="02040503050406030204" pitchFamily="18" charset="0"/>
                      </a:rPr>
                      <m:t>5</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2</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10</m:t>
                    </m:r>
                    <m:r>
                      <a:rPr lang="en-US" altLang="en-US" sz="2800" i="1">
                        <a:latin typeface="Cambria Math" panose="02040503050406030204" pitchFamily="18" charset="0"/>
                        <a:ea typeface="Cambria Math" panose="02040503050406030204" pitchFamily="18" charset="0"/>
                      </a:rPr>
                      <m:t> →</m:t>
                    </m:r>
                    <m:r>
                      <a:rPr lang="en-US" altLang="en-US" sz="2800" b="0" i="1" smtClean="0">
                        <a:latin typeface="Cambria Math" panose="02040503050406030204" pitchFamily="18" charset="0"/>
                        <a:ea typeface="Cambria Math" panose="02040503050406030204" pitchFamily="18" charset="0"/>
                      </a:rPr>
                      <m:t>10</m:t>
                    </m:r>
                    <m:r>
                      <a:rPr lang="en-US" altLang="en-US" sz="2800" i="1">
                        <a:latin typeface="Cambria Math" panose="02040503050406030204" pitchFamily="18" charset="0"/>
                        <a:ea typeface="Cambria Math" panose="02040503050406030204" pitchFamily="18" charset="0"/>
                      </a:rPr>
                      <m:t> </m:t>
                    </m:r>
                    <m:r>
                      <a:rPr lang="en-US" altLang="en-US" sz="2800" i="1">
                        <a:latin typeface="Cambria Math" panose="02040503050406030204" pitchFamily="18" charset="0"/>
                        <a:ea typeface="Cambria Math" panose="02040503050406030204" pitchFamily="18" charset="0"/>
                      </a:rPr>
                      <m:t>𝑚𝑜𝑑</m:t>
                    </m:r>
                    <m:r>
                      <a:rPr lang="en-US" altLang="en-US" sz="2800" i="1">
                        <a:latin typeface="Cambria Math" panose="02040503050406030204" pitchFamily="18" charset="0"/>
                        <a:ea typeface="Cambria Math" panose="02040503050406030204" pitchFamily="18" charset="0"/>
                      </a:rPr>
                      <m:t> 24=10</m:t>
                    </m:r>
                  </m:oMath>
                </a14:m>
                <a:r>
                  <a:rPr lang="en-US" altLang="en-US" sz="2800" dirty="0"/>
                  <a:t> </a:t>
                </a:r>
              </a:p>
              <a:p>
                <a:pPr eaLnBrk="0" fontAlgn="base" hangingPunct="0">
                  <a:lnSpc>
                    <a:spcPct val="150000"/>
                  </a:lnSpc>
                  <a:spcBef>
                    <a:spcPct val="0"/>
                  </a:spcBef>
                  <a:spcAft>
                    <a:spcPct val="0"/>
                  </a:spcAft>
                </a:pPr>
                <a14:m>
                  <m:oMathPara xmlns:m="http://schemas.openxmlformats.org/officeDocument/2006/math">
                    <m:oMathParaPr>
                      <m:jc m:val="left"/>
                    </m:oMathParaPr>
                    <m:oMath xmlns:m="http://schemas.openxmlformats.org/officeDocument/2006/math">
                      <m:r>
                        <a:rPr lang="en-US" altLang="en-US" sz="2800" b="0" i="1" smtClean="0">
                          <a:latin typeface="Cambria Math" panose="02040503050406030204" pitchFamily="18" charset="0"/>
                        </a:rPr>
                        <m:t>…</m:t>
                      </m:r>
                    </m:oMath>
                  </m:oMathPara>
                </a14:m>
                <a:endParaRPr lang="en-US" altLang="en-US" sz="2800" dirty="0"/>
              </a:p>
              <a:p>
                <a:pPr eaLnBrk="0" fontAlgn="base" hangingPunct="0">
                  <a:lnSpc>
                    <a:spcPct val="150000"/>
                  </a:lnSpc>
                  <a:spcBef>
                    <a:spcPct val="0"/>
                  </a:spcBef>
                  <a:spcAft>
                    <a:spcPct val="0"/>
                  </a:spcAft>
                </a:pPr>
                <a14:m>
                  <m:oMath xmlns:m="http://schemas.openxmlformats.org/officeDocument/2006/math">
                    <m:r>
                      <a:rPr lang="en-US" altLang="en-US" sz="2800" i="1">
                        <a:latin typeface="Cambria Math" panose="02040503050406030204" pitchFamily="18" charset="0"/>
                        <a:ea typeface="Cambria Math" panose="02040503050406030204" pitchFamily="18" charset="0"/>
                      </a:rPr>
                      <m:t>5×</m:t>
                    </m:r>
                    <m:r>
                      <a:rPr lang="en-US" altLang="en-US" sz="2800" b="0" i="1" smtClean="0">
                        <a:latin typeface="Cambria Math" panose="02040503050406030204" pitchFamily="18" charset="0"/>
                        <a:ea typeface="Cambria Math" panose="02040503050406030204" pitchFamily="18" charset="0"/>
                      </a:rPr>
                      <m:t>19</m:t>
                    </m:r>
                    <m:r>
                      <a:rPr lang="en-US" altLang="en-US" sz="2800" i="1">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95</m:t>
                    </m:r>
                    <m:r>
                      <a:rPr lang="en-US" altLang="en-US" sz="2800" i="1">
                        <a:latin typeface="Cambria Math" panose="02040503050406030204" pitchFamily="18" charset="0"/>
                        <a:ea typeface="Cambria Math" panose="02040503050406030204" pitchFamily="18" charset="0"/>
                      </a:rPr>
                      <m:t> →</m:t>
                    </m:r>
                    <m:r>
                      <a:rPr lang="en-US" altLang="en-US" sz="2800" b="0" i="1" smtClean="0">
                        <a:latin typeface="Cambria Math" panose="02040503050406030204" pitchFamily="18" charset="0"/>
                        <a:ea typeface="Cambria Math" panose="02040503050406030204" pitchFamily="18" charset="0"/>
                      </a:rPr>
                      <m:t>95</m:t>
                    </m:r>
                    <m:r>
                      <a:rPr lang="en-US" altLang="en-US" sz="2800" i="1">
                        <a:latin typeface="Cambria Math" panose="02040503050406030204" pitchFamily="18" charset="0"/>
                        <a:ea typeface="Cambria Math" panose="02040503050406030204" pitchFamily="18" charset="0"/>
                      </a:rPr>
                      <m:t> </m:t>
                    </m:r>
                    <m:r>
                      <a:rPr lang="en-US" altLang="en-US" sz="2800" i="1">
                        <a:latin typeface="Cambria Math" panose="02040503050406030204" pitchFamily="18" charset="0"/>
                        <a:ea typeface="Cambria Math" panose="02040503050406030204" pitchFamily="18" charset="0"/>
                      </a:rPr>
                      <m:t>𝑚𝑜𝑑</m:t>
                    </m:r>
                    <m:r>
                      <a:rPr lang="en-US" altLang="en-US" sz="2800" i="1">
                        <a:latin typeface="Cambria Math" panose="02040503050406030204" pitchFamily="18" charset="0"/>
                        <a:ea typeface="Cambria Math" panose="02040503050406030204" pitchFamily="18" charset="0"/>
                      </a:rPr>
                      <m:t> 24=1</m:t>
                    </m:r>
                  </m:oMath>
                </a14:m>
                <a:r>
                  <a:rPr lang="en-US" altLang="en-US" sz="2800" dirty="0"/>
                  <a:t> </a:t>
                </a:r>
              </a:p>
              <a:p>
                <a:pPr eaLnBrk="0" fontAlgn="base" hangingPunct="0">
                  <a:lnSpc>
                    <a:spcPct val="150000"/>
                  </a:lnSpc>
                  <a:spcBef>
                    <a:spcPct val="0"/>
                  </a:spcBef>
                  <a:spcAft>
                    <a:spcPct val="0"/>
                  </a:spcAft>
                </a:pP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𝑑</m:t>
                    </m:r>
                    <m:r>
                      <a:rPr lang="en-US" altLang="en-US" sz="2800" b="0" i="1" smtClean="0">
                        <a:latin typeface="Cambria Math" panose="02040503050406030204" pitchFamily="18" charset="0"/>
                        <a:ea typeface="Cambria Math" panose="02040503050406030204" pitchFamily="18" charset="0"/>
                      </a:rPr>
                      <m:t>=19</m:t>
                    </m:r>
                  </m:oMath>
                </a14:m>
                <a:r>
                  <a:rPr lang="en-US" altLang="en-US" sz="2800" dirty="0"/>
                  <a:t> </a:t>
                </a:r>
              </a:p>
            </p:txBody>
          </p:sp>
        </mc:Choice>
        <mc:Fallback>
          <p:sp>
            <p:nvSpPr>
              <p:cNvPr id="3" name="Rectangle 1">
                <a:extLst>
                  <a:ext uri="{FF2B5EF4-FFF2-40B4-BE49-F238E27FC236}">
                    <a16:creationId xmlns:a16="http://schemas.microsoft.com/office/drawing/2014/main" id="{4DAB8284-4F7E-D0A8-AA2B-5EC5DA751EFF}"/>
                  </a:ext>
                </a:extLst>
              </p:cNvPr>
              <p:cNvSpPr>
                <a:spLocks noRot="1" noChangeAspect="1" noMove="1" noResize="1" noEditPoints="1" noAdjustHandles="1" noChangeArrowheads="1" noChangeShapeType="1" noTextEdit="1"/>
              </p:cNvSpPr>
              <p:nvPr/>
            </p:nvSpPr>
            <p:spPr bwMode="auto">
              <a:xfrm>
                <a:off x="-1" y="2052708"/>
                <a:ext cx="12108873" cy="4616648"/>
              </a:xfrm>
              <a:prstGeom prst="rect">
                <a:avLst/>
              </a:prstGeom>
              <a:blipFill>
                <a:blip r:embed="rId3"/>
                <a:stretch>
                  <a:fillRect l="-10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Tree>
    <p:extLst>
      <p:ext uri="{BB962C8B-B14F-4D97-AF65-F5344CB8AC3E}">
        <p14:creationId xmlns:p14="http://schemas.microsoft.com/office/powerpoint/2010/main" val="12864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BB79-1D3D-24EE-5EC6-353153AA437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CEB379F-0292-D4BF-494C-41C0CD62AC02}"/>
              </a:ext>
            </a:extLst>
          </p:cNvPr>
          <p:cNvSpPr txBox="1">
            <a:spLocks noGrp="1"/>
          </p:cNvSpPr>
          <p:nvPr>
            <p:ph type="title"/>
          </p:nvPr>
        </p:nvSpPr>
        <p:spPr>
          <a:xfrm>
            <a:off x="1" y="0"/>
            <a:ext cx="9690264"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7" name="Rectangle 1">
            <a:extLst>
              <a:ext uri="{FF2B5EF4-FFF2-40B4-BE49-F238E27FC236}">
                <a16:creationId xmlns:a16="http://schemas.microsoft.com/office/drawing/2014/main" id="{0F10683D-9011-470E-B3A5-611F98955907}"/>
              </a:ext>
            </a:extLst>
          </p:cNvPr>
          <p:cNvSpPr>
            <a:spLocks noChangeArrowheads="1"/>
          </p:cNvSpPr>
          <p:nvPr/>
        </p:nvSpPr>
        <p:spPr bwMode="auto">
          <a:xfrm>
            <a:off x="0" y="584052"/>
            <a:ext cx="12108873"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mj-lt"/>
              </a:rPr>
              <a:t>So, the </a:t>
            </a:r>
            <a:r>
              <a:rPr kumimoji="0" lang="en-US" altLang="en-US" sz="2800" b="1" i="0" u="none" strike="noStrike" cap="none" normalizeH="0" baseline="0" dirty="0">
                <a:ln>
                  <a:noFill/>
                </a:ln>
                <a:solidFill>
                  <a:schemeClr val="tx1"/>
                </a:solidFill>
                <a:effectLst/>
                <a:latin typeface="+mj-lt"/>
              </a:rPr>
              <a:t>private key</a:t>
            </a:r>
            <a:r>
              <a:rPr kumimoji="0" lang="en-US" altLang="en-US" sz="2800" i="0" u="none" strike="noStrike" cap="none" normalizeH="0" baseline="0" dirty="0">
                <a:ln>
                  <a:noFill/>
                </a:ln>
                <a:solidFill>
                  <a:schemeClr val="tx1"/>
                </a:solidFill>
                <a:effectLst/>
                <a:latin typeface="+mj-lt"/>
              </a:rPr>
              <a:t> is:</a:t>
            </a:r>
            <a:endParaRPr lang="en-US" altLang="en-US" sz="2800" dirty="0"/>
          </a:p>
        </p:txBody>
      </p:sp>
      <mc:AlternateContent xmlns:mc="http://schemas.openxmlformats.org/markup-compatibility/2006">
        <mc:Choice xmlns:a14="http://schemas.microsoft.com/office/drawing/2010/main" Requires="a14">
          <p:sp>
            <p:nvSpPr>
              <p:cNvPr id="3" name="Rectangle 1">
                <a:extLst>
                  <a:ext uri="{FF2B5EF4-FFF2-40B4-BE49-F238E27FC236}">
                    <a16:creationId xmlns:a16="http://schemas.microsoft.com/office/drawing/2014/main" id="{5C0AA993-E203-A074-C548-62949367DB05}"/>
                  </a:ext>
                </a:extLst>
              </p:cNvPr>
              <p:cNvSpPr>
                <a:spLocks noChangeArrowheads="1"/>
              </p:cNvSpPr>
              <p:nvPr/>
            </p:nvSpPr>
            <p:spPr bwMode="auto">
              <a:xfrm>
                <a:off x="-1" y="1380855"/>
                <a:ext cx="12108873" cy="67076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14:m>
                  <m:oMath xmlns:m="http://schemas.openxmlformats.org/officeDocument/2006/math">
                    <m:r>
                      <a:rPr lang="en-US" altLang="en-US" sz="2800" b="0" i="1" smtClean="0">
                        <a:latin typeface="Cambria Math" panose="02040503050406030204" pitchFamily="18" charset="0"/>
                      </a:rPr>
                      <m:t>𝑃𝑟𝑖𝑣𝑎𝑡𝑒</m:t>
                    </m:r>
                    <m:r>
                      <a:rPr lang="en-US" altLang="en-US" sz="2800" b="0" i="1" smtClean="0">
                        <a:latin typeface="Cambria Math" panose="02040503050406030204" pitchFamily="18" charset="0"/>
                      </a:rPr>
                      <m:t> </m:t>
                    </m:r>
                    <m:r>
                      <a:rPr lang="en-US" altLang="en-US" sz="2800" b="0" i="1" smtClean="0">
                        <a:latin typeface="Cambria Math" panose="02040503050406030204" pitchFamily="18" charset="0"/>
                      </a:rPr>
                      <m:t>𝐾𝑒𝑦</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𝑑</m:t>
                    </m:r>
                    <m:r>
                      <a:rPr lang="en-US" altLang="en-US" sz="2800" b="0" i="1" smtClean="0">
                        <a:latin typeface="Cambria Math" panose="02040503050406030204" pitchFamily="18" charset="0"/>
                      </a:rPr>
                      <m:t>=19, </m:t>
                    </m:r>
                    <m:r>
                      <a:rPr lang="en-US" altLang="en-US" sz="2800" b="0" i="1" smtClean="0">
                        <a:latin typeface="Cambria Math" panose="02040503050406030204" pitchFamily="18" charset="0"/>
                      </a:rPr>
                      <m:t>𝑛</m:t>
                    </m:r>
                    <m:r>
                      <a:rPr lang="en-US" altLang="en-US" sz="2800" b="0" i="1" smtClean="0">
                        <a:latin typeface="Cambria Math" panose="02040503050406030204" pitchFamily="18" charset="0"/>
                      </a:rPr>
                      <m:t>=39)</m:t>
                    </m:r>
                  </m:oMath>
                </a14:m>
                <a:r>
                  <a:rPr lang="en-US" altLang="en-US" sz="2800" dirty="0"/>
                  <a:t> </a:t>
                </a:r>
              </a:p>
            </p:txBody>
          </p:sp>
        </mc:Choice>
        <mc:Fallback>
          <p:sp>
            <p:nvSpPr>
              <p:cNvPr id="3" name="Rectangle 1">
                <a:extLst>
                  <a:ext uri="{FF2B5EF4-FFF2-40B4-BE49-F238E27FC236}">
                    <a16:creationId xmlns:a16="http://schemas.microsoft.com/office/drawing/2014/main" id="{5C0AA993-E203-A074-C548-62949367DB05}"/>
                  </a:ext>
                </a:extLst>
              </p:cNvPr>
              <p:cNvSpPr>
                <a:spLocks noRot="1" noChangeAspect="1" noMove="1" noResize="1" noEditPoints="1" noAdjustHandles="1" noChangeArrowheads="1" noChangeShapeType="1" noTextEdit="1"/>
              </p:cNvSpPr>
              <p:nvPr/>
            </p:nvSpPr>
            <p:spPr bwMode="auto">
              <a:xfrm>
                <a:off x="-1" y="1380855"/>
                <a:ext cx="12108873" cy="670761"/>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Tree>
    <p:extLst>
      <p:ext uri="{BB962C8B-B14F-4D97-AF65-F5344CB8AC3E}">
        <p14:creationId xmlns:p14="http://schemas.microsoft.com/office/powerpoint/2010/main" val="79259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A3BE-BCFD-F541-9E65-7186A276103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E7CC23-46D9-E3EF-422B-E92813968ACA}"/>
              </a:ext>
            </a:extLst>
          </p:cNvPr>
          <p:cNvSpPr txBox="1">
            <a:spLocks noGrp="1"/>
          </p:cNvSpPr>
          <p:nvPr>
            <p:ph type="title"/>
          </p:nvPr>
        </p:nvSpPr>
        <p:spPr>
          <a:xfrm>
            <a:off x="1" y="0"/>
            <a:ext cx="9690264"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mc:AlternateContent xmlns:mc="http://schemas.openxmlformats.org/markup-compatibility/2006">
        <mc:Choice xmlns:a14="http://schemas.microsoft.com/office/drawing/2010/main" Requires="a14">
          <p:sp>
            <p:nvSpPr>
              <p:cNvPr id="7" name="Rectangle 1">
                <a:extLst>
                  <a:ext uri="{FF2B5EF4-FFF2-40B4-BE49-F238E27FC236}">
                    <a16:creationId xmlns:a16="http://schemas.microsoft.com/office/drawing/2014/main" id="{BEB4A2B5-D35B-6196-5A69-A755A172C9AA}"/>
                  </a:ext>
                </a:extLst>
              </p:cNvPr>
              <p:cNvSpPr>
                <a:spLocks noChangeArrowheads="1"/>
              </p:cNvSpPr>
              <p:nvPr/>
            </p:nvSpPr>
            <p:spPr bwMode="auto">
              <a:xfrm>
                <a:off x="0" y="584052"/>
                <a:ext cx="12108873" cy="67185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en-US" altLang="en-US" sz="2800" i="0" u="none" strike="noStrike" cap="none" normalizeH="0" baseline="0" dirty="0">
                    <a:ln>
                      <a:noFill/>
                    </a:ln>
                    <a:solidFill>
                      <a:schemeClr val="tx1"/>
                    </a:solidFill>
                    <a:effectLst/>
                    <a:latin typeface="+mj-lt"/>
                  </a:rPr>
                  <a:t>Step 5: Encrypt the message </a:t>
                </a: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rPr>
                      <m:t>𝑀</m:t>
                    </m:r>
                    <m:r>
                      <a:rPr kumimoji="0" lang="en-US" altLang="en-US" sz="2800" b="0" i="1" u="none" strike="noStrike" cap="none" normalizeH="0" baseline="0" smtClean="0">
                        <a:ln>
                          <a:noFill/>
                        </a:ln>
                        <a:solidFill>
                          <a:schemeClr val="tx1"/>
                        </a:solidFill>
                        <a:effectLst/>
                        <a:latin typeface="Cambria Math" panose="02040503050406030204" pitchFamily="18" charset="0"/>
                      </a:rPr>
                      <m:t>=10</m:t>
                    </m:r>
                  </m:oMath>
                </a14:m>
                <a:endParaRPr lang="en-US" altLang="en-US" sz="2800" dirty="0"/>
              </a:p>
            </p:txBody>
          </p:sp>
        </mc:Choice>
        <mc:Fallback>
          <p:sp>
            <p:nvSpPr>
              <p:cNvPr id="7" name="Rectangle 1">
                <a:extLst>
                  <a:ext uri="{FF2B5EF4-FFF2-40B4-BE49-F238E27FC236}">
                    <a16:creationId xmlns:a16="http://schemas.microsoft.com/office/drawing/2014/main" id="{BEB4A2B5-D35B-6196-5A69-A755A172C9AA}"/>
                  </a:ext>
                </a:extLst>
              </p:cNvPr>
              <p:cNvSpPr>
                <a:spLocks noRot="1" noChangeAspect="1" noMove="1" noResize="1" noEditPoints="1" noAdjustHandles="1" noChangeArrowheads="1" noChangeShapeType="1" noTextEdit="1"/>
              </p:cNvSpPr>
              <p:nvPr/>
            </p:nvSpPr>
            <p:spPr bwMode="auto">
              <a:xfrm>
                <a:off x="0" y="584052"/>
                <a:ext cx="12108873" cy="671851"/>
              </a:xfrm>
              <a:prstGeom prst="rect">
                <a:avLst/>
              </a:prstGeom>
              <a:blipFill>
                <a:blip r:embed="rId2"/>
                <a:stretch>
                  <a:fillRect l="-1007" b="-2545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4" name="Rectangle 1">
                <a:extLst>
                  <a:ext uri="{FF2B5EF4-FFF2-40B4-BE49-F238E27FC236}">
                    <a16:creationId xmlns:a16="http://schemas.microsoft.com/office/drawing/2014/main" id="{5206F351-F4EF-B384-8ACA-0B7C66B1F0A4}"/>
                  </a:ext>
                </a:extLst>
              </p:cNvPr>
              <p:cNvSpPr>
                <a:spLocks noChangeArrowheads="1"/>
              </p:cNvSpPr>
              <p:nvPr/>
            </p:nvSpPr>
            <p:spPr bwMode="auto">
              <a:xfrm>
                <a:off x="-1" y="1255903"/>
                <a:ext cx="12108873" cy="204594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en-US" altLang="en-US" sz="2800" i="0" u="none" strike="noStrike" cap="none" normalizeH="0" baseline="0" dirty="0">
                    <a:ln>
                      <a:noFill/>
                    </a:ln>
                    <a:solidFill>
                      <a:schemeClr val="tx1"/>
                    </a:solidFill>
                    <a:effectLst/>
                    <a:latin typeface="+mj-lt"/>
                  </a:rPr>
                  <a:t>Use the formula:</a:t>
                </a:r>
              </a:p>
              <a:p>
                <a:pPr lvl="0" eaLnBrk="0" fontAlgn="base" hangingPunct="0">
                  <a:lnSpc>
                    <a:spcPct val="150000"/>
                  </a:lnSpc>
                  <a:spcBef>
                    <a:spcPct val="0"/>
                  </a:spcBef>
                  <a:spcAft>
                    <a:spcPct val="0"/>
                  </a:spcAft>
                </a:pP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rPr>
                      <m:t>𝐶</m:t>
                    </m:r>
                    <m:r>
                      <a:rPr kumimoji="0" lang="en-US" altLang="en-US" sz="2800" b="0" i="1" u="none" strike="noStrike" cap="none" normalizeH="0" baseline="0" smtClean="0">
                        <a:ln>
                          <a:noFill/>
                        </a:ln>
                        <a:solidFill>
                          <a:schemeClr val="tx1"/>
                        </a:solidFill>
                        <a:effectLst/>
                        <a:latin typeface="Cambria Math" panose="02040503050406030204" pitchFamily="18" charset="0"/>
                      </a:rPr>
                      <m:t>=</m:t>
                    </m:r>
                    <m:sSup>
                      <m:sSupPr>
                        <m:ctrlPr>
                          <a:rPr kumimoji="0" lang="en-US" altLang="en-US" sz="2800" b="0" i="1" u="none" strike="noStrike" cap="none" normalizeH="0" baseline="0" smtClean="0">
                            <a:ln>
                              <a:noFill/>
                            </a:ln>
                            <a:solidFill>
                              <a:schemeClr val="tx1"/>
                            </a:solidFill>
                            <a:effectLst/>
                            <a:latin typeface="Cambria Math" panose="02040503050406030204" pitchFamily="18" charset="0"/>
                          </a:rPr>
                        </m:ctrlPr>
                      </m:sSupPr>
                      <m:e>
                        <m:r>
                          <a:rPr kumimoji="0" lang="en-US" altLang="en-US" sz="2800" b="0" i="1" u="none" strike="noStrike" cap="none" normalizeH="0" baseline="0" smtClean="0">
                            <a:ln>
                              <a:noFill/>
                            </a:ln>
                            <a:solidFill>
                              <a:schemeClr val="tx1"/>
                            </a:solidFill>
                            <a:effectLst/>
                            <a:latin typeface="Cambria Math" panose="02040503050406030204" pitchFamily="18" charset="0"/>
                          </a:rPr>
                          <m:t>𝑀</m:t>
                        </m:r>
                      </m:e>
                      <m:sup>
                        <m:r>
                          <a:rPr kumimoji="0" lang="en-US" altLang="en-US" sz="2800" b="0" i="1" u="none" strike="noStrike" cap="none" normalizeH="0" baseline="0" smtClean="0">
                            <a:ln>
                              <a:noFill/>
                            </a:ln>
                            <a:solidFill>
                              <a:schemeClr val="tx1"/>
                            </a:solidFill>
                            <a:effectLst/>
                            <a:latin typeface="Cambria Math" panose="02040503050406030204" pitchFamily="18" charset="0"/>
                          </a:rPr>
                          <m:t>𝑒</m:t>
                        </m:r>
                      </m:sup>
                    </m:sSup>
                    <m:r>
                      <a:rPr kumimoji="0" lang="en-US" altLang="en-US" sz="2800" b="0" i="1" u="none" strike="noStrike" cap="none" normalizeH="0" baseline="0" smtClean="0">
                        <a:ln>
                          <a:noFill/>
                        </a:ln>
                        <a:solidFill>
                          <a:schemeClr val="tx1"/>
                        </a:solidFill>
                        <a:effectLst/>
                        <a:latin typeface="Cambria Math" panose="02040503050406030204" pitchFamily="18" charset="0"/>
                      </a:rPr>
                      <m:t> </m:t>
                    </m:r>
                    <m:r>
                      <a:rPr kumimoji="0" lang="en-US" altLang="en-US" sz="2800" b="0" i="1" u="none" strike="noStrike" cap="none" normalizeH="0" baseline="0" smtClean="0">
                        <a:ln>
                          <a:noFill/>
                        </a:ln>
                        <a:solidFill>
                          <a:schemeClr val="tx1"/>
                        </a:solidFill>
                        <a:effectLst/>
                        <a:latin typeface="Cambria Math" panose="02040503050406030204" pitchFamily="18" charset="0"/>
                      </a:rPr>
                      <m:t>𝑚𝑜𝑑</m:t>
                    </m:r>
                    <m:r>
                      <a:rPr kumimoji="0" lang="en-US" altLang="en-US" sz="2800" b="0" i="1" u="none" strike="noStrike" cap="none" normalizeH="0" baseline="0" smtClean="0">
                        <a:ln>
                          <a:noFill/>
                        </a:ln>
                        <a:solidFill>
                          <a:schemeClr val="tx1"/>
                        </a:solidFill>
                        <a:effectLst/>
                        <a:latin typeface="Cambria Math" panose="02040503050406030204" pitchFamily="18" charset="0"/>
                      </a:rPr>
                      <m:t> </m:t>
                    </m:r>
                    <m:r>
                      <a:rPr kumimoji="0" lang="en-US" altLang="en-US" sz="2800" b="0" i="1" u="none" strike="noStrike" cap="none" normalizeH="0" baseline="0" smtClean="0">
                        <a:ln>
                          <a:noFill/>
                        </a:ln>
                        <a:solidFill>
                          <a:schemeClr val="tx1"/>
                        </a:solidFill>
                        <a:effectLst/>
                        <a:latin typeface="Cambria Math" panose="02040503050406030204" pitchFamily="18" charset="0"/>
                      </a:rPr>
                      <m:t>𝑛</m:t>
                    </m:r>
                    <m:r>
                      <a:rPr kumimoji="0" lang="en-US" altLang="en-US" sz="2800" b="0" i="1" u="none" strike="noStrike" cap="none" normalizeH="0" baseline="0" smtClean="0">
                        <a:ln>
                          <a:noFill/>
                        </a:ln>
                        <a:solidFill>
                          <a:schemeClr val="tx1"/>
                        </a:solidFill>
                        <a:effectLst/>
                        <a:latin typeface="Cambria Math" panose="02040503050406030204" pitchFamily="18" charset="0"/>
                      </a:rPr>
                      <m:t>=</m:t>
                    </m:r>
                    <m:sSup>
                      <m:sSupPr>
                        <m:ctrlPr>
                          <a:rPr kumimoji="0" lang="en-US" altLang="en-US" sz="2800" b="0" i="1" u="none" strike="noStrike" cap="none" normalizeH="0" baseline="0" smtClean="0">
                            <a:ln>
                              <a:noFill/>
                            </a:ln>
                            <a:solidFill>
                              <a:schemeClr val="tx1"/>
                            </a:solidFill>
                            <a:effectLst/>
                            <a:latin typeface="Cambria Math" panose="02040503050406030204" pitchFamily="18" charset="0"/>
                          </a:rPr>
                        </m:ctrlPr>
                      </m:sSupPr>
                      <m:e>
                        <m:r>
                          <a:rPr kumimoji="0" lang="en-US" altLang="en-US" sz="2800" b="0" i="1" u="none" strike="noStrike" cap="none" normalizeH="0" baseline="0" smtClean="0">
                            <a:ln>
                              <a:noFill/>
                            </a:ln>
                            <a:solidFill>
                              <a:schemeClr val="tx1"/>
                            </a:solidFill>
                            <a:effectLst/>
                            <a:latin typeface="Cambria Math" panose="02040503050406030204" pitchFamily="18" charset="0"/>
                          </a:rPr>
                          <m:t>10</m:t>
                        </m:r>
                      </m:e>
                      <m:sup>
                        <m:r>
                          <a:rPr kumimoji="0" lang="en-US" altLang="en-US" sz="2800" b="0" i="1" u="none" strike="noStrike" cap="none" normalizeH="0" baseline="0" smtClean="0">
                            <a:ln>
                              <a:noFill/>
                            </a:ln>
                            <a:solidFill>
                              <a:schemeClr val="tx1"/>
                            </a:solidFill>
                            <a:effectLst/>
                            <a:latin typeface="Cambria Math" panose="02040503050406030204" pitchFamily="18" charset="0"/>
                          </a:rPr>
                          <m:t>5</m:t>
                        </m:r>
                      </m:sup>
                    </m:sSup>
                    <m:r>
                      <a:rPr kumimoji="0" lang="en-US" altLang="en-US" sz="2800" b="0" i="1" u="none" strike="noStrike" cap="none" normalizeH="0" baseline="0" smtClean="0">
                        <a:ln>
                          <a:noFill/>
                        </a:ln>
                        <a:solidFill>
                          <a:schemeClr val="tx1"/>
                        </a:solidFill>
                        <a:effectLst/>
                        <a:latin typeface="Cambria Math" panose="02040503050406030204" pitchFamily="18" charset="0"/>
                      </a:rPr>
                      <m:t> </m:t>
                    </m:r>
                    <m:r>
                      <a:rPr kumimoji="0" lang="en-US" altLang="en-US" sz="2800" b="0" i="1" u="none" strike="noStrike" cap="none" normalizeH="0" baseline="0" smtClean="0">
                        <a:ln>
                          <a:noFill/>
                        </a:ln>
                        <a:solidFill>
                          <a:schemeClr val="tx1"/>
                        </a:solidFill>
                        <a:effectLst/>
                        <a:latin typeface="Cambria Math" panose="02040503050406030204" pitchFamily="18" charset="0"/>
                      </a:rPr>
                      <m:t>𝑚𝑜𝑑</m:t>
                    </m:r>
                    <m:r>
                      <a:rPr kumimoji="0" lang="en-US" altLang="en-US" sz="2800" b="0" i="1" u="none" strike="noStrike" cap="none" normalizeH="0" baseline="0" smtClean="0">
                        <a:ln>
                          <a:noFill/>
                        </a:ln>
                        <a:solidFill>
                          <a:schemeClr val="tx1"/>
                        </a:solidFill>
                        <a:effectLst/>
                        <a:latin typeface="Cambria Math" panose="02040503050406030204" pitchFamily="18" charset="0"/>
                      </a:rPr>
                      <m:t> 39</m:t>
                    </m:r>
                  </m:oMath>
                </a14:m>
                <a:r>
                  <a:rPr lang="en-US" altLang="en-US" sz="2800" dirty="0"/>
                  <a:t> </a:t>
                </a:r>
              </a:p>
              <a:p>
                <a:pPr eaLnBrk="0" fontAlgn="base" hangingPunct="0">
                  <a:lnSpc>
                    <a:spcPct val="150000"/>
                  </a:lnSpc>
                  <a:spcBef>
                    <a:spcPct val="0"/>
                  </a:spcBef>
                  <a:spcAft>
                    <a:spcPct val="0"/>
                  </a:spcAft>
                </a:pPr>
                <a14:m>
                  <m:oMath xmlns:m="http://schemas.openxmlformats.org/officeDocument/2006/math">
                    <m:sSup>
                      <m:sSupPr>
                        <m:ctrlPr>
                          <a:rPr kumimoji="0" lang="en-US" altLang="en-US" sz="2800" b="0" i="1" u="none" strike="noStrike" cap="none" normalizeH="0" baseline="0" smtClean="0">
                            <a:ln>
                              <a:noFill/>
                            </a:ln>
                            <a:solidFill>
                              <a:schemeClr val="tx1"/>
                            </a:solidFill>
                            <a:effectLst/>
                            <a:latin typeface="Cambria Math" panose="02040503050406030204" pitchFamily="18" charset="0"/>
                          </a:rPr>
                        </m:ctrlPr>
                      </m:sSupPr>
                      <m:e>
                        <m:r>
                          <a:rPr kumimoji="0" lang="en-US" altLang="en-US" sz="2800" b="0" i="1" u="none" strike="noStrike" cap="none" normalizeH="0" baseline="0" smtClean="0">
                            <a:ln>
                              <a:noFill/>
                            </a:ln>
                            <a:solidFill>
                              <a:schemeClr val="tx1"/>
                            </a:solidFill>
                            <a:effectLst/>
                            <a:latin typeface="Cambria Math" panose="02040503050406030204" pitchFamily="18" charset="0"/>
                          </a:rPr>
                          <m:t>10</m:t>
                        </m:r>
                      </m:e>
                      <m:sup>
                        <m:r>
                          <a:rPr kumimoji="0" lang="en-US" altLang="en-US" sz="2800" b="0" i="1" u="none" strike="noStrike" cap="none" normalizeH="0" baseline="0" smtClean="0">
                            <a:ln>
                              <a:noFill/>
                            </a:ln>
                            <a:solidFill>
                              <a:schemeClr val="tx1"/>
                            </a:solidFill>
                            <a:effectLst/>
                            <a:latin typeface="Cambria Math" panose="02040503050406030204" pitchFamily="18" charset="0"/>
                          </a:rPr>
                          <m:t>5</m:t>
                        </m:r>
                      </m:sup>
                    </m:sSup>
                    <m:r>
                      <a:rPr kumimoji="0" lang="en-US" altLang="en-US" sz="2800" b="0" i="1" u="none" strike="noStrike" cap="none" normalizeH="0" baseline="0" smtClean="0">
                        <a:ln>
                          <a:noFill/>
                        </a:ln>
                        <a:solidFill>
                          <a:schemeClr val="tx1"/>
                        </a:solidFill>
                        <a:effectLst/>
                        <a:latin typeface="Cambria Math" panose="02040503050406030204" pitchFamily="18" charset="0"/>
                      </a:rPr>
                      <m:t>=100000</m:t>
                    </m:r>
                  </m:oMath>
                </a14:m>
                <a:r>
                  <a:rPr lang="en-US" altLang="en-US" sz="2800" dirty="0"/>
                  <a:t> </a:t>
                </a:r>
              </a:p>
            </p:txBody>
          </p:sp>
        </mc:Choice>
        <mc:Fallback>
          <p:sp>
            <p:nvSpPr>
              <p:cNvPr id="4" name="Rectangle 1">
                <a:extLst>
                  <a:ext uri="{FF2B5EF4-FFF2-40B4-BE49-F238E27FC236}">
                    <a16:creationId xmlns:a16="http://schemas.microsoft.com/office/drawing/2014/main" id="{5206F351-F4EF-B384-8ACA-0B7C66B1F0A4}"/>
                  </a:ext>
                </a:extLst>
              </p:cNvPr>
              <p:cNvSpPr>
                <a:spLocks noRot="1" noChangeAspect="1" noMove="1" noResize="1" noEditPoints="1" noAdjustHandles="1" noChangeArrowheads="1" noChangeShapeType="1" noTextEdit="1"/>
              </p:cNvSpPr>
              <p:nvPr/>
            </p:nvSpPr>
            <p:spPr bwMode="auto">
              <a:xfrm>
                <a:off x="-1" y="1255903"/>
                <a:ext cx="12108873" cy="2045945"/>
              </a:xfrm>
              <a:prstGeom prst="rect">
                <a:avLst/>
              </a:prstGeom>
              <a:blipFill>
                <a:blip r:embed="rId3"/>
                <a:stretch>
                  <a:fillRect l="-10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5" name="Rectangle 1">
                <a:extLst>
                  <a:ext uri="{FF2B5EF4-FFF2-40B4-BE49-F238E27FC236}">
                    <a16:creationId xmlns:a16="http://schemas.microsoft.com/office/drawing/2014/main" id="{954B54B2-8E54-292A-EFBB-9556501A568D}"/>
                  </a:ext>
                </a:extLst>
              </p:cNvPr>
              <p:cNvSpPr>
                <a:spLocks noChangeArrowheads="1"/>
              </p:cNvSpPr>
              <p:nvPr/>
            </p:nvSpPr>
            <p:spPr bwMode="auto">
              <a:xfrm>
                <a:off x="-2" y="3309158"/>
                <a:ext cx="12108873" cy="203132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en-US" altLang="en-US" sz="2800" i="0" u="none" strike="noStrike" cap="none" normalizeH="0" baseline="0" dirty="0">
                    <a:ln>
                      <a:noFill/>
                    </a:ln>
                    <a:solidFill>
                      <a:schemeClr val="tx1"/>
                    </a:solidFill>
                    <a:effectLst/>
                    <a:latin typeface="+mj-lt"/>
                  </a:rPr>
                  <a:t>Now compute:</a:t>
                </a:r>
              </a:p>
              <a:p>
                <a:pPr eaLnBrk="0" fontAlgn="base" hangingPunct="0">
                  <a:lnSpc>
                    <a:spcPct val="150000"/>
                  </a:lnSpc>
                  <a:spcBef>
                    <a:spcPct val="0"/>
                  </a:spcBef>
                  <a:spcAft>
                    <a:spcPct val="0"/>
                  </a:spcAft>
                </a:pP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rPr>
                      <m:t>100000 </m:t>
                    </m:r>
                    <m:r>
                      <a:rPr kumimoji="0" lang="en-US" altLang="en-US" sz="2800" b="0" i="1" u="none" strike="noStrike" cap="none" normalizeH="0" baseline="0" smtClean="0">
                        <a:ln>
                          <a:noFill/>
                        </a:ln>
                        <a:solidFill>
                          <a:schemeClr val="tx1"/>
                        </a:solidFill>
                        <a:effectLst/>
                        <a:latin typeface="Cambria Math" panose="02040503050406030204" pitchFamily="18" charset="0"/>
                      </a:rPr>
                      <m:t>𝑚𝑜𝑑</m:t>
                    </m:r>
                    <m:r>
                      <a:rPr kumimoji="0" lang="en-US" altLang="en-US" sz="2800" b="0" i="1" u="none" strike="noStrike" cap="none" normalizeH="0" baseline="0" smtClean="0">
                        <a:ln>
                          <a:noFill/>
                        </a:ln>
                        <a:solidFill>
                          <a:schemeClr val="tx1"/>
                        </a:solidFill>
                        <a:effectLst/>
                        <a:latin typeface="Cambria Math" panose="02040503050406030204" pitchFamily="18" charset="0"/>
                      </a:rPr>
                      <m:t> 39=100000 −2564×39=100000−99996=4</m:t>
                    </m:r>
                  </m:oMath>
                </a14:m>
                <a:r>
                  <a:rPr lang="en-US" altLang="en-US" sz="2800" dirty="0"/>
                  <a:t> </a:t>
                </a:r>
              </a:p>
              <a:p>
                <a:pPr eaLnBrk="0" fontAlgn="base" hangingPunct="0">
                  <a:lnSpc>
                    <a:spcPct val="150000"/>
                  </a:lnSpc>
                  <a:spcBef>
                    <a:spcPct val="0"/>
                  </a:spcBef>
                  <a:spcAft>
                    <a:spcPct val="0"/>
                  </a:spcAft>
                </a:pPr>
                <a14:m>
                  <m:oMath xmlns:m="http://schemas.openxmlformats.org/officeDocument/2006/math">
                    <m:r>
                      <a:rPr lang="en-US" altLang="en-US" sz="2800" i="1" smtClean="0">
                        <a:latin typeface="Cambria Math" panose="02040503050406030204" pitchFamily="18" charset="0"/>
                        <a:ea typeface="Cambria Math" panose="02040503050406030204" pitchFamily="18" charset="0"/>
                      </a:rPr>
                      <m:t>→</m:t>
                    </m:r>
                    <m:r>
                      <a:rPr lang="en-US" altLang="en-US" sz="2800" b="0" i="1" smtClean="0">
                        <a:latin typeface="Cambria Math" panose="02040503050406030204" pitchFamily="18" charset="0"/>
                        <a:ea typeface="Cambria Math" panose="02040503050406030204" pitchFamily="18" charset="0"/>
                      </a:rPr>
                      <m:t>𝐶</m:t>
                    </m:r>
                    <m:r>
                      <a:rPr lang="en-US" altLang="en-US" sz="2800" b="0" i="1" smtClean="0">
                        <a:latin typeface="Cambria Math" panose="02040503050406030204" pitchFamily="18" charset="0"/>
                        <a:ea typeface="Cambria Math" panose="02040503050406030204" pitchFamily="18" charset="0"/>
                      </a:rPr>
                      <m:t>=4</m:t>
                    </m:r>
                  </m:oMath>
                </a14:m>
                <a:r>
                  <a:rPr lang="en-US" altLang="en-US" sz="2800" dirty="0"/>
                  <a:t> </a:t>
                </a:r>
              </a:p>
            </p:txBody>
          </p:sp>
        </mc:Choice>
        <mc:Fallback>
          <p:sp>
            <p:nvSpPr>
              <p:cNvPr id="5" name="Rectangle 1">
                <a:extLst>
                  <a:ext uri="{FF2B5EF4-FFF2-40B4-BE49-F238E27FC236}">
                    <a16:creationId xmlns:a16="http://schemas.microsoft.com/office/drawing/2014/main" id="{954B54B2-8E54-292A-EFBB-9556501A568D}"/>
                  </a:ext>
                </a:extLst>
              </p:cNvPr>
              <p:cNvSpPr>
                <a:spLocks noRot="1" noChangeAspect="1" noMove="1" noResize="1" noEditPoints="1" noAdjustHandles="1" noChangeArrowheads="1" noChangeShapeType="1" noTextEdit="1"/>
              </p:cNvSpPr>
              <p:nvPr/>
            </p:nvSpPr>
            <p:spPr bwMode="auto">
              <a:xfrm>
                <a:off x="-2" y="3309158"/>
                <a:ext cx="12108873" cy="2031325"/>
              </a:xfrm>
              <a:prstGeom prst="rect">
                <a:avLst/>
              </a:prstGeom>
              <a:blipFill>
                <a:blip r:embed="rId4"/>
                <a:stretch>
                  <a:fillRect l="-10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
        <p:nvSpPr>
          <p:cNvPr id="6" name="Rectangle 1">
            <a:extLst>
              <a:ext uri="{FF2B5EF4-FFF2-40B4-BE49-F238E27FC236}">
                <a16:creationId xmlns:a16="http://schemas.microsoft.com/office/drawing/2014/main" id="{C64F5063-E6F3-EDDD-0E9E-EB5CA31205C7}"/>
              </a:ext>
            </a:extLst>
          </p:cNvPr>
          <p:cNvSpPr>
            <a:spLocks noChangeArrowheads="1"/>
          </p:cNvSpPr>
          <p:nvPr/>
        </p:nvSpPr>
        <p:spPr bwMode="auto">
          <a:xfrm>
            <a:off x="41563" y="5315518"/>
            <a:ext cx="12108873"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en-US" altLang="en-US" sz="2800" i="0" u="none" strike="noStrike" cap="none" normalizeH="0" baseline="0" dirty="0">
                <a:ln>
                  <a:noFill/>
                </a:ln>
                <a:solidFill>
                  <a:schemeClr val="tx1"/>
                </a:solidFill>
                <a:effectLst/>
                <a:latin typeface="+mj-lt"/>
              </a:rPr>
              <a:t>So, </a:t>
            </a:r>
            <a:r>
              <a:rPr kumimoji="0" lang="en-US" altLang="en-US" sz="2800" b="1" i="0" u="none" strike="noStrike" cap="none" normalizeH="0" baseline="0" dirty="0">
                <a:ln>
                  <a:noFill/>
                </a:ln>
                <a:solidFill>
                  <a:schemeClr val="tx1"/>
                </a:solidFill>
                <a:effectLst/>
                <a:latin typeface="+mj-lt"/>
              </a:rPr>
              <a:t>ciphertext = 4</a:t>
            </a:r>
            <a:endParaRPr lang="en-US" altLang="en-US" sz="2800" dirty="0"/>
          </a:p>
        </p:txBody>
      </p:sp>
    </p:spTree>
    <p:extLst>
      <p:ext uri="{BB962C8B-B14F-4D97-AF65-F5344CB8AC3E}">
        <p14:creationId xmlns:p14="http://schemas.microsoft.com/office/powerpoint/2010/main" val="400558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32169-C17E-A2EA-5CEC-F19B2F5516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AF6D327-EB79-9CA2-92F5-78F7C8CE2363}"/>
              </a:ext>
            </a:extLst>
          </p:cNvPr>
          <p:cNvSpPr txBox="1">
            <a:spLocks noGrp="1"/>
          </p:cNvSpPr>
          <p:nvPr>
            <p:ph type="title"/>
          </p:nvPr>
        </p:nvSpPr>
        <p:spPr>
          <a:xfrm>
            <a:off x="1" y="0"/>
            <a:ext cx="9690264" cy="459100"/>
          </a:xfrm>
          <a:prstGeom prst="rect">
            <a:avLst/>
          </a:prstGeom>
          <a:no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7" name="Rectangle 1">
            <a:extLst>
              <a:ext uri="{FF2B5EF4-FFF2-40B4-BE49-F238E27FC236}">
                <a16:creationId xmlns:a16="http://schemas.microsoft.com/office/drawing/2014/main" id="{6A45B060-C705-B24A-FD18-F57CF52BF836}"/>
              </a:ext>
            </a:extLst>
          </p:cNvPr>
          <p:cNvSpPr>
            <a:spLocks noChangeArrowheads="1"/>
          </p:cNvSpPr>
          <p:nvPr/>
        </p:nvSpPr>
        <p:spPr bwMode="auto">
          <a:xfrm>
            <a:off x="0" y="584052"/>
            <a:ext cx="12108873"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en-US" altLang="en-US" sz="2800" i="0" u="none" strike="noStrike" cap="none" normalizeH="0" baseline="0" dirty="0">
                <a:ln>
                  <a:noFill/>
                </a:ln>
                <a:solidFill>
                  <a:schemeClr val="tx1"/>
                </a:solidFill>
                <a:effectLst/>
                <a:latin typeface="+mj-lt"/>
              </a:rPr>
              <a:t>Step 6: Decrypt the ciphertext</a:t>
            </a:r>
            <a:endParaRPr lang="en-US" altLang="en-US" sz="2800" dirty="0"/>
          </a:p>
        </p:txBody>
      </p:sp>
      <mc:AlternateContent xmlns:mc="http://schemas.openxmlformats.org/markup-compatibility/2006">
        <mc:Choice xmlns:a14="http://schemas.microsoft.com/office/drawing/2010/main" Requires="a14">
          <p:sp>
            <p:nvSpPr>
              <p:cNvPr id="4" name="Rectangle 1">
                <a:extLst>
                  <a:ext uri="{FF2B5EF4-FFF2-40B4-BE49-F238E27FC236}">
                    <a16:creationId xmlns:a16="http://schemas.microsoft.com/office/drawing/2014/main" id="{27BA2507-45B2-9DB0-E358-776E5C0551B2}"/>
                  </a:ext>
                </a:extLst>
              </p:cNvPr>
              <p:cNvSpPr>
                <a:spLocks noChangeArrowheads="1"/>
              </p:cNvSpPr>
              <p:nvPr/>
            </p:nvSpPr>
            <p:spPr bwMode="auto">
              <a:xfrm>
                <a:off x="-1" y="1255903"/>
                <a:ext cx="12108873" cy="268919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kumimoji="0" lang="en-US" altLang="en-US" sz="2800" i="0" u="none" strike="noStrike" cap="none" normalizeH="0" baseline="0" dirty="0">
                    <a:ln>
                      <a:noFill/>
                    </a:ln>
                    <a:solidFill>
                      <a:schemeClr val="tx1"/>
                    </a:solidFill>
                    <a:effectLst/>
                    <a:latin typeface="+mj-lt"/>
                  </a:rPr>
                  <a:t>Use the formula:</a:t>
                </a:r>
              </a:p>
              <a:p>
                <a:pPr lvl="1" eaLnBrk="0" fontAlgn="base" hangingPunct="0">
                  <a:lnSpc>
                    <a:spcPct val="150000"/>
                  </a:lnSpc>
                  <a:spcBef>
                    <a:spcPct val="0"/>
                  </a:spcBef>
                  <a:spcAft>
                    <a:spcPct val="0"/>
                  </a:spcAft>
                </a:pP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rPr>
                      <m:t>𝑀</m:t>
                    </m:r>
                    <m:r>
                      <a:rPr kumimoji="0" lang="en-US" altLang="en-US" sz="2800" b="0" i="1" u="none" strike="noStrike" cap="none" normalizeH="0" baseline="0" smtClean="0">
                        <a:ln>
                          <a:noFill/>
                        </a:ln>
                        <a:solidFill>
                          <a:schemeClr val="tx1"/>
                        </a:solidFill>
                        <a:effectLst/>
                        <a:latin typeface="Cambria Math" panose="02040503050406030204" pitchFamily="18" charset="0"/>
                      </a:rPr>
                      <m:t>=</m:t>
                    </m:r>
                    <m:sSup>
                      <m:sSupPr>
                        <m:ctrlPr>
                          <a:rPr kumimoji="0" lang="en-US" altLang="en-US" sz="2800" b="0" i="1" u="none" strike="noStrike" cap="none" normalizeH="0" baseline="0" smtClean="0">
                            <a:ln>
                              <a:noFill/>
                            </a:ln>
                            <a:solidFill>
                              <a:schemeClr val="tx1"/>
                            </a:solidFill>
                            <a:effectLst/>
                            <a:latin typeface="Cambria Math" panose="02040503050406030204" pitchFamily="18" charset="0"/>
                          </a:rPr>
                        </m:ctrlPr>
                      </m:sSupPr>
                      <m:e>
                        <m:r>
                          <a:rPr kumimoji="0" lang="en-US" altLang="en-US" sz="2800" b="0" i="1" u="none" strike="noStrike" cap="none" normalizeH="0" baseline="0" smtClean="0">
                            <a:ln>
                              <a:noFill/>
                            </a:ln>
                            <a:solidFill>
                              <a:schemeClr val="tx1"/>
                            </a:solidFill>
                            <a:effectLst/>
                            <a:latin typeface="Cambria Math" panose="02040503050406030204" pitchFamily="18" charset="0"/>
                          </a:rPr>
                          <m:t>𝐶</m:t>
                        </m:r>
                      </m:e>
                      <m:sup>
                        <m:r>
                          <a:rPr kumimoji="0" lang="en-US" altLang="en-US" sz="2800" b="0" i="1" u="none" strike="noStrike" cap="none" normalizeH="0" baseline="0" smtClean="0">
                            <a:ln>
                              <a:noFill/>
                            </a:ln>
                            <a:solidFill>
                              <a:schemeClr val="tx1"/>
                            </a:solidFill>
                            <a:effectLst/>
                            <a:latin typeface="Cambria Math" panose="02040503050406030204" pitchFamily="18" charset="0"/>
                          </a:rPr>
                          <m:t>𝑑</m:t>
                        </m:r>
                      </m:sup>
                    </m:sSup>
                    <m:r>
                      <a:rPr kumimoji="0" lang="en-US" altLang="en-US" sz="2800" b="0" i="1" u="none" strike="noStrike" cap="none" normalizeH="0" baseline="0" smtClean="0">
                        <a:ln>
                          <a:noFill/>
                        </a:ln>
                        <a:solidFill>
                          <a:schemeClr val="tx1"/>
                        </a:solidFill>
                        <a:effectLst/>
                        <a:latin typeface="Cambria Math" panose="02040503050406030204" pitchFamily="18" charset="0"/>
                      </a:rPr>
                      <m:t> </m:t>
                    </m:r>
                    <m:r>
                      <a:rPr kumimoji="0" lang="en-US" altLang="en-US" sz="2800" b="0" i="1" u="none" strike="noStrike" cap="none" normalizeH="0" baseline="0" smtClean="0">
                        <a:ln>
                          <a:noFill/>
                        </a:ln>
                        <a:solidFill>
                          <a:schemeClr val="tx1"/>
                        </a:solidFill>
                        <a:effectLst/>
                        <a:latin typeface="Cambria Math" panose="02040503050406030204" pitchFamily="18" charset="0"/>
                      </a:rPr>
                      <m:t>𝑚𝑜𝑑</m:t>
                    </m:r>
                    <m:r>
                      <a:rPr kumimoji="0" lang="en-US" altLang="en-US" sz="2800" b="0" i="1" u="none" strike="noStrike" cap="none" normalizeH="0" baseline="0" smtClean="0">
                        <a:ln>
                          <a:noFill/>
                        </a:ln>
                        <a:solidFill>
                          <a:schemeClr val="tx1"/>
                        </a:solidFill>
                        <a:effectLst/>
                        <a:latin typeface="Cambria Math" panose="02040503050406030204" pitchFamily="18" charset="0"/>
                      </a:rPr>
                      <m:t> </m:t>
                    </m:r>
                    <m:r>
                      <a:rPr kumimoji="0" lang="en-US" altLang="en-US" sz="2800" b="0" i="1" u="none" strike="noStrike" cap="none" normalizeH="0" baseline="0" smtClean="0">
                        <a:ln>
                          <a:noFill/>
                        </a:ln>
                        <a:solidFill>
                          <a:schemeClr val="tx1"/>
                        </a:solidFill>
                        <a:effectLst/>
                        <a:latin typeface="Cambria Math" panose="02040503050406030204" pitchFamily="18" charset="0"/>
                      </a:rPr>
                      <m:t>𝑛</m:t>
                    </m:r>
                  </m:oMath>
                </a14:m>
                <a:r>
                  <a:rPr kumimoji="0" lang="en-US" altLang="en-US" sz="2800" b="0" i="1" u="none" strike="noStrike" cap="none" normalizeH="0" baseline="0" dirty="0">
                    <a:ln>
                      <a:noFill/>
                    </a:ln>
                    <a:solidFill>
                      <a:schemeClr val="tx1"/>
                    </a:solidFill>
                    <a:effectLst/>
                    <a:latin typeface="Cambria Math" panose="02040503050406030204" pitchFamily="18" charset="0"/>
                  </a:rPr>
                  <a:t> </a:t>
                </a:r>
              </a:p>
              <a:p>
                <a:pPr lvl="1" eaLnBrk="0" fontAlgn="base" hangingPunct="0">
                  <a:lnSpc>
                    <a:spcPct val="150000"/>
                  </a:lnSpc>
                  <a:spcBef>
                    <a:spcPct val="0"/>
                  </a:spcBef>
                  <a:spcAft>
                    <a:spcPct val="0"/>
                  </a:spcAft>
                </a:pPr>
                <a14:m>
                  <m:oMath xmlns:m="http://schemas.openxmlformats.org/officeDocument/2006/math">
                    <m:r>
                      <a:rPr kumimoji="0" lang="en-US" altLang="en-US" sz="2800" b="0" i="1" u="none" strike="noStrike" cap="none" normalizeH="0" baseline="0" smtClean="0">
                        <a:ln>
                          <a:noFill/>
                        </a:ln>
                        <a:solidFill>
                          <a:schemeClr val="tx1"/>
                        </a:solidFill>
                        <a:effectLst/>
                        <a:latin typeface="Cambria Math" panose="02040503050406030204" pitchFamily="18" charset="0"/>
                      </a:rPr>
                      <m:t>𝑀</m:t>
                    </m:r>
                    <m:r>
                      <a:rPr kumimoji="0" lang="en-US" altLang="en-US" sz="2800" b="0" i="1" u="none" strike="noStrike" cap="none" normalizeH="0" baseline="0" smtClean="0">
                        <a:ln>
                          <a:noFill/>
                        </a:ln>
                        <a:solidFill>
                          <a:schemeClr val="tx1"/>
                        </a:solidFill>
                        <a:effectLst/>
                        <a:latin typeface="Cambria Math" panose="02040503050406030204" pitchFamily="18" charset="0"/>
                      </a:rPr>
                      <m:t>=</m:t>
                    </m:r>
                    <m:sSup>
                      <m:sSupPr>
                        <m:ctrlPr>
                          <a:rPr kumimoji="0" lang="en-US" altLang="en-US" sz="2800" b="0" i="1" u="none" strike="noStrike" cap="none" normalizeH="0" baseline="0" smtClean="0">
                            <a:ln>
                              <a:noFill/>
                            </a:ln>
                            <a:solidFill>
                              <a:schemeClr val="tx1"/>
                            </a:solidFill>
                            <a:effectLst/>
                            <a:latin typeface="Cambria Math" panose="02040503050406030204" pitchFamily="18" charset="0"/>
                          </a:rPr>
                        </m:ctrlPr>
                      </m:sSupPr>
                      <m:e>
                        <m:r>
                          <a:rPr kumimoji="0" lang="en-US" altLang="en-US" sz="2800" b="0" i="1" u="none" strike="noStrike" cap="none" normalizeH="0" baseline="0" smtClean="0">
                            <a:ln>
                              <a:noFill/>
                            </a:ln>
                            <a:solidFill>
                              <a:schemeClr val="tx1"/>
                            </a:solidFill>
                            <a:effectLst/>
                            <a:latin typeface="Cambria Math" panose="02040503050406030204" pitchFamily="18" charset="0"/>
                          </a:rPr>
                          <m:t>4</m:t>
                        </m:r>
                      </m:e>
                      <m:sup>
                        <m:r>
                          <a:rPr kumimoji="0" lang="en-US" altLang="en-US" sz="2800" b="0" i="1" u="none" strike="noStrike" cap="none" normalizeH="0" baseline="0" smtClean="0">
                            <a:ln>
                              <a:noFill/>
                            </a:ln>
                            <a:solidFill>
                              <a:schemeClr val="tx1"/>
                            </a:solidFill>
                            <a:effectLst/>
                            <a:latin typeface="Cambria Math" panose="02040503050406030204" pitchFamily="18" charset="0"/>
                          </a:rPr>
                          <m:t>19</m:t>
                        </m:r>
                      </m:sup>
                    </m:sSup>
                    <m:r>
                      <a:rPr kumimoji="0" lang="en-US" altLang="en-US" sz="2800" b="0" i="1" u="none" strike="noStrike" cap="none" normalizeH="0" baseline="0" smtClean="0">
                        <a:ln>
                          <a:noFill/>
                        </a:ln>
                        <a:solidFill>
                          <a:schemeClr val="tx1"/>
                        </a:solidFill>
                        <a:effectLst/>
                        <a:latin typeface="Cambria Math" panose="02040503050406030204" pitchFamily="18" charset="0"/>
                      </a:rPr>
                      <m:t>  </m:t>
                    </m:r>
                    <m:r>
                      <a:rPr kumimoji="0" lang="en-US" altLang="en-US" sz="2800" b="0" i="1" u="none" strike="noStrike" cap="none" normalizeH="0" baseline="0" smtClean="0">
                        <a:ln>
                          <a:noFill/>
                        </a:ln>
                        <a:solidFill>
                          <a:schemeClr val="tx1"/>
                        </a:solidFill>
                        <a:effectLst/>
                        <a:latin typeface="Cambria Math" panose="02040503050406030204" pitchFamily="18" charset="0"/>
                      </a:rPr>
                      <m:t>𝑚𝑜𝑑</m:t>
                    </m:r>
                    <m:r>
                      <a:rPr kumimoji="0" lang="en-US" altLang="en-US" sz="2800" b="0" i="1" u="none" strike="noStrike" cap="none" normalizeH="0" baseline="0" smtClean="0">
                        <a:ln>
                          <a:noFill/>
                        </a:ln>
                        <a:solidFill>
                          <a:schemeClr val="tx1"/>
                        </a:solidFill>
                        <a:effectLst/>
                        <a:latin typeface="Cambria Math" panose="02040503050406030204" pitchFamily="18" charset="0"/>
                      </a:rPr>
                      <m:t> 39</m:t>
                    </m:r>
                  </m:oMath>
                </a14:m>
                <a:r>
                  <a:rPr lang="en-US" altLang="en-US" sz="2800" dirty="0"/>
                  <a:t> </a:t>
                </a:r>
              </a:p>
              <a:p>
                <a:pPr lvl="1" eaLnBrk="0" fontAlgn="base" hangingPunct="0">
                  <a:lnSpc>
                    <a:spcPct val="150000"/>
                  </a:lnSpc>
                  <a:spcBef>
                    <a:spcPct val="0"/>
                  </a:spcBef>
                  <a:spcAft>
                    <a:spcPct val="0"/>
                  </a:spcAft>
                </a:pPr>
                <a14:m>
                  <m:oMath xmlns:m="http://schemas.openxmlformats.org/officeDocument/2006/math">
                    <m:r>
                      <a:rPr lang="en-US" altLang="en-US" sz="2800" b="0" i="1" smtClean="0">
                        <a:latin typeface="Cambria Math" panose="02040503050406030204" pitchFamily="18" charset="0"/>
                      </a:rPr>
                      <m:t>𝑀</m:t>
                    </m:r>
                    <m:r>
                      <a:rPr lang="en-US" altLang="en-US" sz="2800" b="0" i="1" smtClean="0">
                        <a:latin typeface="Cambria Math" panose="02040503050406030204" pitchFamily="18" charset="0"/>
                      </a:rPr>
                      <m:t>=10</m:t>
                    </m:r>
                  </m:oMath>
                </a14:m>
                <a:r>
                  <a:rPr lang="en-US" altLang="en-US" sz="2800" dirty="0"/>
                  <a:t> </a:t>
                </a:r>
              </a:p>
            </p:txBody>
          </p:sp>
        </mc:Choice>
        <mc:Fallback>
          <p:sp>
            <p:nvSpPr>
              <p:cNvPr id="4" name="Rectangle 1">
                <a:extLst>
                  <a:ext uri="{FF2B5EF4-FFF2-40B4-BE49-F238E27FC236}">
                    <a16:creationId xmlns:a16="http://schemas.microsoft.com/office/drawing/2014/main" id="{27BA2507-45B2-9DB0-E358-776E5C0551B2}"/>
                  </a:ext>
                </a:extLst>
              </p:cNvPr>
              <p:cNvSpPr>
                <a:spLocks noRot="1" noChangeAspect="1" noMove="1" noResize="1" noEditPoints="1" noAdjustHandles="1" noChangeArrowheads="1" noChangeShapeType="1" noTextEdit="1"/>
              </p:cNvSpPr>
              <p:nvPr/>
            </p:nvSpPr>
            <p:spPr bwMode="auto">
              <a:xfrm>
                <a:off x="-1" y="1255903"/>
                <a:ext cx="12108873" cy="2689198"/>
              </a:xfrm>
              <a:prstGeom prst="rect">
                <a:avLst/>
              </a:prstGeom>
              <a:blipFill>
                <a:blip r:embed="rId2"/>
                <a:stretch>
                  <a:fillRect l="-100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AU">
                    <a:noFill/>
                  </a:rPr>
                  <a:t> </a:t>
                </a:r>
              </a:p>
            </p:txBody>
          </p:sp>
        </mc:Fallback>
      </mc:AlternateContent>
    </p:spTree>
    <p:extLst>
      <p:ext uri="{BB962C8B-B14F-4D97-AF65-F5344CB8AC3E}">
        <p14:creationId xmlns:p14="http://schemas.microsoft.com/office/powerpoint/2010/main" val="5981042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90F2B-799F-6B0C-FEFE-0375777AE9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C31594-ACE7-1811-F6A8-D39432519B7F}"/>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5" name="Slide Number Placeholder 4">
            <a:extLst>
              <a:ext uri="{FF2B5EF4-FFF2-40B4-BE49-F238E27FC236}">
                <a16:creationId xmlns:a16="http://schemas.microsoft.com/office/drawing/2014/main" id="{CF6D2932-2BAA-BF63-1F8F-8DE21321C88E}"/>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38</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
        <p:nvSpPr>
          <p:cNvPr id="8" name="TextBox 7">
            <a:extLst>
              <a:ext uri="{FF2B5EF4-FFF2-40B4-BE49-F238E27FC236}">
                <a16:creationId xmlns:a16="http://schemas.microsoft.com/office/drawing/2014/main" id="{5972DEFA-F749-2102-A535-5497D8C261D8}"/>
              </a:ext>
            </a:extLst>
          </p:cNvPr>
          <p:cNvSpPr txBox="1"/>
          <p:nvPr/>
        </p:nvSpPr>
        <p:spPr>
          <a:xfrm>
            <a:off x="0" y="1478690"/>
            <a:ext cx="12192000" cy="3900620"/>
          </a:xfrm>
          <a:prstGeom prst="rect">
            <a:avLst/>
          </a:prstGeom>
          <a:noFill/>
        </p:spPr>
        <p:txBody>
          <a:bodyPr wrap="square">
            <a:spAutoFit/>
          </a:bodyPr>
          <a:lstStyle/>
          <a:p>
            <a:pPr>
              <a:lnSpc>
                <a:spcPct val="150000"/>
              </a:lnSpc>
              <a:buNone/>
            </a:pPr>
            <a:r>
              <a:rPr lang="en-US" sz="2800" b="1" dirty="0"/>
              <a:t>Final Summary:</a:t>
            </a:r>
          </a:p>
          <a:p>
            <a:pPr marL="914400" lvl="1" indent="-457200">
              <a:lnSpc>
                <a:spcPct val="150000"/>
              </a:lnSpc>
              <a:buFont typeface="Arial" panose="020B0604020202020204" pitchFamily="34" charset="0"/>
              <a:buChar char="•"/>
            </a:pPr>
            <a:r>
              <a:rPr lang="en-US" sz="2800" b="1" dirty="0"/>
              <a:t>Public key:</a:t>
            </a:r>
            <a:r>
              <a:rPr lang="en-US" sz="2800" dirty="0"/>
              <a:t> (e = 5, n = 39)</a:t>
            </a:r>
          </a:p>
          <a:p>
            <a:pPr marL="914400" lvl="1" indent="-457200">
              <a:lnSpc>
                <a:spcPct val="150000"/>
              </a:lnSpc>
              <a:buFont typeface="Arial" panose="020B0604020202020204" pitchFamily="34" charset="0"/>
              <a:buChar char="•"/>
            </a:pPr>
            <a:r>
              <a:rPr lang="en-US" sz="2800" b="1" dirty="0"/>
              <a:t>Private key:</a:t>
            </a:r>
            <a:r>
              <a:rPr lang="en-US" sz="2800" dirty="0"/>
              <a:t> (d = 19, n = 39)</a:t>
            </a:r>
          </a:p>
          <a:p>
            <a:pPr marL="914400" lvl="1" indent="-457200">
              <a:lnSpc>
                <a:spcPct val="150000"/>
              </a:lnSpc>
              <a:buFont typeface="Arial" panose="020B0604020202020204" pitchFamily="34" charset="0"/>
              <a:buChar char="•"/>
            </a:pPr>
            <a:r>
              <a:rPr lang="en-US" sz="2800" b="1" dirty="0"/>
              <a:t>Plaintext:</a:t>
            </a:r>
            <a:r>
              <a:rPr lang="en-US" sz="2800" dirty="0"/>
              <a:t> M = 10</a:t>
            </a:r>
          </a:p>
          <a:p>
            <a:pPr marL="914400" lvl="1" indent="-457200">
              <a:lnSpc>
                <a:spcPct val="150000"/>
              </a:lnSpc>
              <a:buFont typeface="Arial" panose="020B0604020202020204" pitchFamily="34" charset="0"/>
              <a:buChar char="•"/>
            </a:pPr>
            <a:r>
              <a:rPr lang="en-US" sz="2800" b="1" dirty="0"/>
              <a:t>Ciphertext:</a:t>
            </a:r>
            <a:r>
              <a:rPr lang="en-US" sz="2800" dirty="0"/>
              <a:t> C = 4</a:t>
            </a:r>
          </a:p>
          <a:p>
            <a:pPr marL="914400" lvl="1" indent="-457200">
              <a:lnSpc>
                <a:spcPct val="150000"/>
              </a:lnSpc>
              <a:buFont typeface="Arial" panose="020B0604020202020204" pitchFamily="34" charset="0"/>
              <a:buChar char="•"/>
            </a:pPr>
            <a:r>
              <a:rPr lang="en-US" sz="2800" b="1" dirty="0"/>
              <a:t>Decrypted Message:</a:t>
            </a:r>
            <a:r>
              <a:rPr lang="en-US" sz="2800" dirty="0"/>
              <a:t> M = 10</a:t>
            </a:r>
          </a:p>
        </p:txBody>
      </p:sp>
    </p:spTree>
    <p:extLst>
      <p:ext uri="{BB962C8B-B14F-4D97-AF65-F5344CB8AC3E}">
        <p14:creationId xmlns:p14="http://schemas.microsoft.com/office/powerpoint/2010/main" val="175248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0DEFD-6C75-7DB1-5B49-9427CD7BFE3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CCFBD1-E685-8122-4D9F-88A5C0EB6570}"/>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AE42BE38-E0B9-E9D7-BBD6-FFB41E447F1E}"/>
              </a:ext>
            </a:extLst>
          </p:cNvPr>
          <p:cNvSpPr txBox="1"/>
          <p:nvPr/>
        </p:nvSpPr>
        <p:spPr>
          <a:xfrm>
            <a:off x="-1" y="419204"/>
            <a:ext cx="12192000" cy="6488828"/>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Part 3: Caesar Cipher Decryption with </a:t>
            </a:r>
            <a:r>
              <a:rPr kumimoji="0" lang="en-US" altLang="en-US" sz="2800" b="1" i="0" u="none" strike="noStrike" cap="none" normalizeH="0" baseline="0" dirty="0" err="1">
                <a:ln>
                  <a:noFill/>
                </a:ln>
                <a:solidFill>
                  <a:schemeClr val="tx1"/>
                </a:solidFill>
                <a:effectLst/>
                <a:latin typeface="+mj-lt"/>
              </a:rPr>
              <a:t>CrypTool</a:t>
            </a:r>
            <a:endParaRPr kumimoji="0" lang="en-US" altLang="en-US" sz="2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Use </a:t>
            </a:r>
            <a:r>
              <a:rPr kumimoji="0" lang="en-US" altLang="en-US" sz="2800" b="1" i="0" u="none" strike="noStrike" cap="none" normalizeH="0" baseline="0" dirty="0" err="1">
                <a:ln>
                  <a:noFill/>
                </a:ln>
                <a:solidFill>
                  <a:schemeClr val="tx1"/>
                </a:solidFill>
                <a:effectLst/>
                <a:latin typeface="+mj-lt"/>
              </a:rPr>
              <a:t>CrypTool</a:t>
            </a:r>
            <a:r>
              <a:rPr kumimoji="0" lang="en-US" altLang="en-US" sz="2800" b="1" i="0" u="none" strike="noStrike" cap="none" normalizeH="0" baseline="0" dirty="0">
                <a:ln>
                  <a:noFill/>
                </a:ln>
                <a:solidFill>
                  <a:schemeClr val="tx1"/>
                </a:solidFill>
                <a:effectLst/>
                <a:latin typeface="+mj-lt"/>
              </a:rPr>
              <a:t> 1.4.42</a:t>
            </a:r>
            <a:r>
              <a:rPr kumimoji="0" lang="en-US" altLang="en-US" sz="2800" b="0" i="0" u="none" strike="noStrike" cap="none" normalizeH="0" baseline="0" dirty="0">
                <a:ln>
                  <a:noFill/>
                </a:ln>
                <a:solidFill>
                  <a:schemeClr val="tx1"/>
                </a:solidFill>
                <a:effectLst/>
                <a:latin typeface="+mj-lt"/>
              </a:rPr>
              <a:t> for this exercise.</a:t>
            </a:r>
            <a:endParaRPr kumimoji="0" lang="en-US" altLang="en-US" sz="2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Step-by-Step Instructions:</a:t>
            </a:r>
          </a:p>
          <a:p>
            <a:pPr marL="811213"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Download from:</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hlinkClick r:id="rId2"/>
              </a:rPr>
              <a:t>https://www.cryptool.org/en/ct1/downloads</a:t>
            </a:r>
            <a:endParaRPr kumimoji="0" lang="en-US" altLang="en-US" sz="2800" b="0" i="0" u="none" strike="noStrike" cap="none" normalizeH="0" baseline="0" dirty="0">
              <a:ln>
                <a:noFill/>
              </a:ln>
              <a:solidFill>
                <a:schemeClr val="tx1"/>
              </a:solidFill>
              <a:effectLst/>
              <a:latin typeface="+mj-lt"/>
            </a:endParaRPr>
          </a:p>
          <a:p>
            <a:pPr marL="811213" marR="0" lvl="0" indent="-51435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Install and </a:t>
            </a:r>
            <a:r>
              <a:rPr kumimoji="0" lang="en-US" altLang="en-US" sz="2800" b="1" i="0" u="none" strike="noStrike" cap="none" normalizeH="0" baseline="0" dirty="0">
                <a:ln>
                  <a:noFill/>
                </a:ln>
                <a:solidFill>
                  <a:schemeClr val="tx1"/>
                </a:solidFill>
                <a:effectLst/>
                <a:latin typeface="+mj-lt"/>
              </a:rPr>
              <a:t>launch </a:t>
            </a:r>
            <a:br>
              <a:rPr kumimoji="0" lang="en-US" altLang="en-US" sz="2800" b="1" i="0" u="none" strike="noStrike" cap="none" normalizeH="0" baseline="0" dirty="0">
                <a:ln>
                  <a:noFill/>
                </a:ln>
                <a:solidFill>
                  <a:schemeClr val="tx1"/>
                </a:solidFill>
                <a:effectLst/>
                <a:latin typeface="+mj-lt"/>
              </a:rPr>
            </a:br>
            <a:r>
              <a:rPr kumimoji="0" lang="en-US" altLang="en-US" sz="2800" b="1" i="0" u="none" strike="noStrike" cap="none" normalizeH="0" baseline="0" dirty="0" err="1">
                <a:ln>
                  <a:noFill/>
                </a:ln>
                <a:solidFill>
                  <a:schemeClr val="tx1"/>
                </a:solidFill>
                <a:effectLst/>
                <a:latin typeface="+mj-lt"/>
              </a:rPr>
              <a:t>CrypTool</a:t>
            </a:r>
            <a:r>
              <a:rPr kumimoji="0" lang="en-US" altLang="en-US" sz="2800" b="1" i="0" u="none" strike="noStrike" cap="none" normalizeH="0" baseline="0" dirty="0">
                <a:ln>
                  <a:noFill/>
                </a:ln>
                <a:solidFill>
                  <a:schemeClr val="tx1"/>
                </a:solidFill>
                <a:effectLst/>
                <a:latin typeface="+mj-lt"/>
              </a:rPr>
              <a:t> 1.4.42</a:t>
            </a:r>
            <a:endParaRPr kumimoji="0" lang="en-US" altLang="en-US" sz="2800" b="0" i="0" u="none" strike="noStrike" cap="none" normalizeH="0" baseline="0" dirty="0">
              <a:ln>
                <a:noFill/>
              </a:ln>
              <a:solidFill>
                <a:schemeClr val="tx1"/>
              </a:solidFill>
              <a:effectLst/>
              <a:latin typeface="+mj-lt"/>
            </a:endParaRPr>
          </a:p>
          <a:p>
            <a:pPr marL="811213" marR="0" lvl="0" indent="-514350" algn="l" defTabSz="914400" eaLnBrk="0" fontAlgn="base" latinLnBrk="0" hangingPunct="0">
              <a:lnSpc>
                <a:spcPct val="150000"/>
              </a:lnSpc>
              <a:spcBef>
                <a:spcPct val="0"/>
              </a:spcBef>
              <a:spcAft>
                <a:spcPct val="0"/>
              </a:spcAft>
              <a:buClrTx/>
              <a:buSzTx/>
              <a:buFont typeface="+mj-lt"/>
              <a:buAutoNum type="arabicPeriod"/>
              <a:tabLst/>
            </a:pPr>
            <a:r>
              <a:rPr kumimoji="0" lang="en-US" altLang="en-US" sz="2800" b="0" i="0" u="none" strike="noStrike" cap="none" normalizeH="0" baseline="0" dirty="0">
                <a:ln>
                  <a:noFill/>
                </a:ln>
                <a:solidFill>
                  <a:schemeClr val="tx1"/>
                </a:solidFill>
                <a:effectLst/>
                <a:latin typeface="+mj-lt"/>
              </a:rPr>
              <a:t>Close the </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welcome/starting </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example window</a:t>
            </a:r>
          </a:p>
        </p:txBody>
      </p:sp>
      <p:sp>
        <p:nvSpPr>
          <p:cNvPr id="3" name="Rectangle 1">
            <a:extLst>
              <a:ext uri="{FF2B5EF4-FFF2-40B4-BE49-F238E27FC236}">
                <a16:creationId xmlns:a16="http://schemas.microsoft.com/office/drawing/2014/main" id="{5E8B1D75-FD65-270D-5659-18BD5124528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744E9B27-2FDB-D84F-91BB-90FE1AC5F1D9}"/>
              </a:ext>
            </a:extLst>
          </p:cNvPr>
          <p:cNvPicPr>
            <a:picLocks noChangeAspect="1"/>
          </p:cNvPicPr>
          <p:nvPr/>
        </p:nvPicPr>
        <p:blipFill>
          <a:blip r:embed="rId3"/>
          <a:srcRect t="6667" r="13604" b="33160"/>
          <a:stretch/>
        </p:blipFill>
        <p:spPr>
          <a:xfrm>
            <a:off x="4037610" y="3663355"/>
            <a:ext cx="8154390" cy="3194645"/>
          </a:xfrm>
          <a:prstGeom prst="rect">
            <a:avLst/>
          </a:prstGeom>
        </p:spPr>
      </p:pic>
    </p:spTree>
    <p:extLst>
      <p:ext uri="{BB962C8B-B14F-4D97-AF65-F5344CB8AC3E}">
        <p14:creationId xmlns:p14="http://schemas.microsoft.com/office/powerpoint/2010/main" val="2341768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5460E-6270-6455-3BD4-182AABFCC3F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89C972-96BF-DE49-10B5-7A0C36F8A768}"/>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636A9409-A33C-E4BF-61ED-1FE221E8AC3E}"/>
              </a:ext>
            </a:extLst>
          </p:cNvPr>
          <p:cNvSpPr txBox="1"/>
          <p:nvPr/>
        </p:nvSpPr>
        <p:spPr>
          <a:xfrm>
            <a:off x="0" y="1511017"/>
            <a:ext cx="12192000" cy="4646785"/>
          </a:xfrm>
          <a:prstGeom prst="rect">
            <a:avLst/>
          </a:prstGeom>
          <a:noFill/>
        </p:spPr>
        <p:txBody>
          <a:bodyPr wrap="square">
            <a:spAutoFit/>
          </a:bodyPr>
          <a:lstStyle/>
          <a:p>
            <a:pPr>
              <a:lnSpc>
                <a:spcPct val="150000"/>
              </a:lnSpc>
              <a:buNone/>
            </a:pPr>
            <a:r>
              <a:rPr lang="en-US" sz="2500" b="1" dirty="0"/>
              <a:t>Goals and Learning Outcomes</a:t>
            </a:r>
          </a:p>
          <a:p>
            <a:pPr>
              <a:lnSpc>
                <a:spcPct val="150000"/>
              </a:lnSpc>
              <a:buNone/>
            </a:pPr>
            <a:r>
              <a:rPr lang="en-US" sz="2500" dirty="0"/>
              <a:t>By the end of this lab, you will be able to:</a:t>
            </a:r>
          </a:p>
          <a:p>
            <a:pPr marL="628650" indent="-355600">
              <a:lnSpc>
                <a:spcPct val="150000"/>
              </a:lnSpc>
              <a:buFont typeface="Wingdings" panose="05000000000000000000" pitchFamily="2" charset="2"/>
              <a:buChar char="ü"/>
            </a:pPr>
            <a:r>
              <a:rPr lang="en-US" sz="2500" dirty="0"/>
              <a:t>Define and distinguish between core cryptographic principles (e.g., confusion, diffusion)</a:t>
            </a:r>
          </a:p>
          <a:p>
            <a:pPr marL="628650" indent="-355600">
              <a:lnSpc>
                <a:spcPct val="150000"/>
              </a:lnSpc>
              <a:buFont typeface="Wingdings" panose="05000000000000000000" pitchFamily="2" charset="2"/>
              <a:buChar char="ü"/>
            </a:pPr>
            <a:r>
              <a:rPr lang="en-US" sz="2500" dirty="0"/>
              <a:t>Understand the structure of symmetric and asymmetric algorithms</a:t>
            </a:r>
          </a:p>
          <a:p>
            <a:pPr marL="628650" indent="-355600">
              <a:lnSpc>
                <a:spcPct val="150000"/>
              </a:lnSpc>
              <a:buFont typeface="Wingdings" panose="05000000000000000000" pitchFamily="2" charset="2"/>
              <a:buChar char="ü"/>
            </a:pPr>
            <a:r>
              <a:rPr lang="en-US" sz="2500" dirty="0"/>
              <a:t>Perform RSA key generation and encrypt/decrypt messages manually</a:t>
            </a:r>
          </a:p>
          <a:p>
            <a:pPr marL="628650" indent="-355600">
              <a:lnSpc>
                <a:spcPct val="150000"/>
              </a:lnSpc>
              <a:buFont typeface="Wingdings" panose="05000000000000000000" pitchFamily="2" charset="2"/>
              <a:buChar char="ü"/>
            </a:pPr>
            <a:r>
              <a:rPr lang="en-US" sz="2500" dirty="0"/>
              <a:t>Decrypt Caesar cipher messages using </a:t>
            </a:r>
            <a:r>
              <a:rPr lang="en-US" sz="2500" dirty="0" err="1"/>
              <a:t>CrypTool</a:t>
            </a:r>
            <a:r>
              <a:rPr lang="en-US" sz="2500" dirty="0"/>
              <a:t> manually and automatically</a:t>
            </a:r>
          </a:p>
          <a:p>
            <a:pPr marL="628650" indent="-355600">
              <a:lnSpc>
                <a:spcPct val="150000"/>
              </a:lnSpc>
              <a:buFont typeface="Wingdings" panose="05000000000000000000" pitchFamily="2" charset="2"/>
              <a:buChar char="ü"/>
            </a:pPr>
            <a:r>
              <a:rPr lang="en-US" sz="2500" dirty="0"/>
              <a:t>Appreciate the vulnerabilities of classical ciphers via brute-force techniques</a:t>
            </a:r>
          </a:p>
          <a:p>
            <a:pPr marL="628650" indent="-355600">
              <a:lnSpc>
                <a:spcPct val="150000"/>
              </a:lnSpc>
              <a:buFont typeface="Wingdings" panose="05000000000000000000" pitchFamily="2" charset="2"/>
              <a:buChar char="ü"/>
            </a:pPr>
            <a:r>
              <a:rPr lang="en-US" sz="2500" dirty="0"/>
              <a:t>Enhance problem-solving and analysis skills through cryptanalysis experiments</a:t>
            </a:r>
          </a:p>
        </p:txBody>
      </p:sp>
      <p:sp>
        <p:nvSpPr>
          <p:cNvPr id="3" name="Slide Number Placeholder 2">
            <a:extLst>
              <a:ext uri="{FF2B5EF4-FFF2-40B4-BE49-F238E27FC236}">
                <a16:creationId xmlns:a16="http://schemas.microsoft.com/office/drawing/2014/main" id="{7810627B-437D-AF76-1C5A-04EECA04A44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a:t>
            </a:fld>
            <a:r>
              <a:rPr lang="en-US" spc="235" dirty="0"/>
              <a:t> </a:t>
            </a:r>
            <a:r>
              <a:rPr lang="en-US" dirty="0"/>
              <a:t>|</a:t>
            </a:r>
            <a:r>
              <a:rPr lang="en-US" spc="400" dirty="0"/>
              <a:t> </a:t>
            </a:r>
            <a:r>
              <a:rPr lang="en-US" dirty="0"/>
              <a:t>Faculty</a:t>
            </a:r>
            <a:r>
              <a:rPr lang="en-US" spc="-15" dirty="0"/>
              <a:t> </a:t>
            </a:r>
            <a:r>
              <a:rPr lang="en-US" dirty="0"/>
              <a:t>of</a:t>
            </a:r>
            <a:r>
              <a:rPr lang="en-US" spc="-20" dirty="0"/>
              <a:t> </a:t>
            </a:r>
            <a:r>
              <a:rPr lang="en-US" dirty="0"/>
              <a:t>Business</a:t>
            </a:r>
            <a:r>
              <a:rPr lang="en-US" spc="-20" dirty="0"/>
              <a:t> </a:t>
            </a:r>
            <a:r>
              <a:rPr lang="en-US" dirty="0"/>
              <a:t>and</a:t>
            </a:r>
            <a:r>
              <a:rPr lang="en-US" spc="-20" dirty="0"/>
              <a:t> </a:t>
            </a:r>
            <a:r>
              <a:rPr lang="en-US" dirty="0"/>
              <a:t>Law</a:t>
            </a:r>
            <a:r>
              <a:rPr lang="en-US" spc="-15" dirty="0"/>
              <a:t> </a:t>
            </a:r>
            <a:r>
              <a:rPr lang="en-US" dirty="0"/>
              <a:t>|</a:t>
            </a:r>
            <a:r>
              <a:rPr lang="en-US" spc="-15" dirty="0"/>
              <a:t> </a:t>
            </a:r>
            <a:r>
              <a:rPr lang="en-US" dirty="0"/>
              <a:t>Peter</a:t>
            </a:r>
            <a:r>
              <a:rPr lang="en-US" spc="-10" dirty="0"/>
              <a:t> </a:t>
            </a:r>
            <a:r>
              <a:rPr lang="en-US" dirty="0"/>
              <a:t>Faber</a:t>
            </a:r>
            <a:r>
              <a:rPr lang="en-US" spc="-15" dirty="0"/>
              <a:t> </a:t>
            </a:r>
            <a:r>
              <a:rPr lang="en-US" dirty="0"/>
              <a:t>Business</a:t>
            </a:r>
            <a:r>
              <a:rPr lang="en-US" spc="-15" dirty="0"/>
              <a:t> </a:t>
            </a:r>
            <a:r>
              <a:rPr lang="en-US" spc="-10" dirty="0"/>
              <a:t>School</a:t>
            </a:r>
          </a:p>
        </p:txBody>
      </p:sp>
    </p:spTree>
    <p:extLst>
      <p:ext uri="{BB962C8B-B14F-4D97-AF65-F5344CB8AC3E}">
        <p14:creationId xmlns:p14="http://schemas.microsoft.com/office/powerpoint/2010/main" val="354284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anim calcmode="lin" valueType="num">
                                      <p:cBhvr additive="base">
                                        <p:cTn id="11"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 calcmode="lin" valueType="num">
                                      <p:cBhvr additive="base">
                                        <p:cTn id="1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 calcmode="lin" valueType="num">
                                      <p:cBhvr additive="base">
                                        <p:cTn id="19"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 calcmode="lin" valueType="num">
                                      <p:cBhvr additive="base">
                                        <p:cTn id="23"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 calcmode="lin" valueType="num">
                                      <p:cBhvr additive="base">
                                        <p:cTn id="31"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C90D7-3097-6DC7-0EAA-398406A0BCF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879DA0-68EC-F95C-8BFF-05E6C25BE3EE}"/>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241651F3-FA97-7E55-35DC-F6218E087ED9}"/>
              </a:ext>
            </a:extLst>
          </p:cNvPr>
          <p:cNvSpPr txBox="1"/>
          <p:nvPr/>
        </p:nvSpPr>
        <p:spPr>
          <a:xfrm>
            <a:off x="0" y="459100"/>
            <a:ext cx="12192000" cy="671851"/>
          </a:xfrm>
          <a:prstGeom prst="rect">
            <a:avLst/>
          </a:prstGeom>
          <a:noFill/>
        </p:spPr>
        <p:txBody>
          <a:bodyPr wrap="square">
            <a:spAutoFit/>
          </a:bodyPr>
          <a:lstStyle/>
          <a:p>
            <a:pPr marL="811213" marR="0" lvl="0" indent="-514350" algn="l" defTabSz="914400" rtl="0" eaLnBrk="0" fontAlgn="base" latinLnBrk="0" hangingPunct="0">
              <a:lnSpc>
                <a:spcPct val="150000"/>
              </a:lnSpc>
              <a:spcBef>
                <a:spcPct val="0"/>
              </a:spcBef>
              <a:spcAft>
                <a:spcPct val="0"/>
              </a:spcAft>
              <a:buClrTx/>
              <a:buSzTx/>
              <a:buFont typeface="+mj-lt"/>
              <a:buAutoNum type="arabicPeriod" startAt="4"/>
              <a:tabLst/>
            </a:pPr>
            <a:r>
              <a:rPr kumimoji="0" lang="en-US" altLang="en-US" sz="2800" b="0" i="0" u="none" strike="noStrike" cap="none" normalizeH="0" baseline="0" dirty="0">
                <a:ln>
                  <a:noFill/>
                </a:ln>
                <a:solidFill>
                  <a:schemeClr val="tx1"/>
                </a:solidFill>
                <a:effectLst/>
                <a:latin typeface="+mj-lt"/>
              </a:rPr>
              <a:t>Open encrypt-caesar.txt from </a:t>
            </a:r>
            <a:r>
              <a:rPr kumimoji="0" lang="en-US" altLang="en-US" sz="2800" b="1" i="0" u="none" strike="noStrike" cap="none" normalizeH="0" baseline="0" dirty="0">
                <a:ln>
                  <a:noFill/>
                </a:ln>
                <a:solidFill>
                  <a:schemeClr val="tx1"/>
                </a:solidFill>
                <a:effectLst/>
                <a:latin typeface="+mj-lt"/>
              </a:rPr>
              <a:t>File &gt; Open</a:t>
            </a:r>
            <a:endParaRPr kumimoji="0" lang="en-US" altLang="en-US" sz="2800" b="0" i="0" u="none" strike="noStrike" cap="none" normalizeH="0" baseline="0" dirty="0">
              <a:ln>
                <a:noFill/>
              </a:ln>
              <a:solidFill>
                <a:schemeClr val="tx1"/>
              </a:solidFill>
              <a:effectLst/>
              <a:latin typeface="+mj-lt"/>
            </a:endParaRPr>
          </a:p>
        </p:txBody>
      </p:sp>
      <p:sp>
        <p:nvSpPr>
          <p:cNvPr id="3" name="Rectangle 1">
            <a:extLst>
              <a:ext uri="{FF2B5EF4-FFF2-40B4-BE49-F238E27FC236}">
                <a16:creationId xmlns:a16="http://schemas.microsoft.com/office/drawing/2014/main" id="{F3700544-6508-F374-2868-D6C53208E3F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389C928-8084-852C-F763-5C54EA60901F}"/>
              </a:ext>
            </a:extLst>
          </p:cNvPr>
          <p:cNvPicPr>
            <a:picLocks noChangeAspect="1"/>
          </p:cNvPicPr>
          <p:nvPr/>
        </p:nvPicPr>
        <p:blipFill>
          <a:blip r:embed="rId2"/>
          <a:srcRect t="9005" r="17987" b="6695"/>
          <a:stretch/>
        </p:blipFill>
        <p:spPr>
          <a:xfrm>
            <a:off x="1666502" y="1777281"/>
            <a:ext cx="8858996" cy="5122226"/>
          </a:xfrm>
          <a:prstGeom prst="rect">
            <a:avLst/>
          </a:prstGeom>
        </p:spPr>
      </p:pic>
      <p:sp>
        <p:nvSpPr>
          <p:cNvPr id="7" name="Rectangle: Rounded Corners 6">
            <a:extLst>
              <a:ext uri="{FF2B5EF4-FFF2-40B4-BE49-F238E27FC236}">
                <a16:creationId xmlns:a16="http://schemas.microsoft.com/office/drawing/2014/main" id="{4C86B491-0081-3B21-2BCC-C2B119C66253}"/>
              </a:ext>
            </a:extLst>
          </p:cNvPr>
          <p:cNvSpPr/>
          <p:nvPr/>
        </p:nvSpPr>
        <p:spPr>
          <a:xfrm>
            <a:off x="3788229" y="5213269"/>
            <a:ext cx="3182587" cy="237506"/>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2587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2B33C-F8C2-719B-8221-B2CD1AAC55D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31FE949F-872C-8BA1-BCE2-C640D3598564}"/>
              </a:ext>
            </a:extLst>
          </p:cNvPr>
          <p:cNvPicPr>
            <a:picLocks noChangeAspect="1"/>
          </p:cNvPicPr>
          <p:nvPr/>
        </p:nvPicPr>
        <p:blipFill>
          <a:blip r:embed="rId2"/>
          <a:srcRect l="2338" t="13388" r="11851" b="28485"/>
          <a:stretch/>
        </p:blipFill>
        <p:spPr>
          <a:xfrm>
            <a:off x="148441" y="1590051"/>
            <a:ext cx="11869388" cy="4522493"/>
          </a:xfrm>
          <a:prstGeom prst="rect">
            <a:avLst/>
          </a:prstGeom>
        </p:spPr>
      </p:pic>
      <p:sp>
        <p:nvSpPr>
          <p:cNvPr id="2" name="object 2">
            <a:extLst>
              <a:ext uri="{FF2B5EF4-FFF2-40B4-BE49-F238E27FC236}">
                <a16:creationId xmlns:a16="http://schemas.microsoft.com/office/drawing/2014/main" id="{6F3A0D5D-D177-48CD-404F-E9A19A075F16}"/>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DC8EC5CE-07A9-973D-991B-B026A9997A35}"/>
              </a:ext>
            </a:extLst>
          </p:cNvPr>
          <p:cNvSpPr txBox="1"/>
          <p:nvPr/>
        </p:nvSpPr>
        <p:spPr>
          <a:xfrm>
            <a:off x="0" y="459100"/>
            <a:ext cx="12192000" cy="671851"/>
          </a:xfrm>
          <a:prstGeom prst="rect">
            <a:avLst/>
          </a:prstGeom>
          <a:noFill/>
        </p:spPr>
        <p:txBody>
          <a:bodyPr wrap="square">
            <a:spAutoFit/>
          </a:bodyPr>
          <a:lstStyle/>
          <a:p>
            <a:pPr marL="811213" marR="0" lvl="0" indent="-51435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2800" b="0" i="0" u="none" strike="noStrike" cap="none" normalizeH="0" baseline="0" dirty="0">
                <a:ln>
                  <a:noFill/>
                </a:ln>
                <a:solidFill>
                  <a:schemeClr val="tx1"/>
                </a:solidFill>
                <a:effectLst/>
                <a:latin typeface="+mj-lt"/>
              </a:rPr>
              <a:t>View encrypted text (it should appear unreadable)</a:t>
            </a:r>
          </a:p>
        </p:txBody>
      </p:sp>
      <p:sp>
        <p:nvSpPr>
          <p:cNvPr id="3" name="Rectangle 1">
            <a:extLst>
              <a:ext uri="{FF2B5EF4-FFF2-40B4-BE49-F238E27FC236}">
                <a16:creationId xmlns:a16="http://schemas.microsoft.com/office/drawing/2014/main" id="{305462C8-7E83-8D98-43A8-ECE2475D36B3}"/>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Slide Number Placeholder 8">
            <a:extLst>
              <a:ext uri="{FF2B5EF4-FFF2-40B4-BE49-F238E27FC236}">
                <a16:creationId xmlns:a16="http://schemas.microsoft.com/office/drawing/2014/main" id="{1163682C-8949-4A9F-5831-5F6D6143F82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365199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8DAC5-914E-D79F-9ECB-3531C4F72FA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4D82E8-4204-B443-A471-5F5CE5FECF80}"/>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48014428-89B7-C579-7DA8-9406A030DEBE}"/>
              </a:ext>
            </a:extLst>
          </p:cNvPr>
          <p:cNvSpPr txBox="1"/>
          <p:nvPr/>
        </p:nvSpPr>
        <p:spPr>
          <a:xfrm>
            <a:off x="0" y="559963"/>
            <a:ext cx="12192000" cy="5842497"/>
          </a:xfrm>
          <a:prstGeom prst="rect">
            <a:avLst/>
          </a:prstGeom>
          <a:noFill/>
        </p:spPr>
        <p:txBody>
          <a:bodyPr wrap="square">
            <a:spAutoFit/>
          </a:bodyPr>
          <a:lstStyle/>
          <a:p>
            <a:pPr>
              <a:lnSpc>
                <a:spcPct val="150000"/>
              </a:lnSpc>
              <a:buNone/>
            </a:pPr>
            <a:r>
              <a:rPr lang="en-US" sz="2800" dirty="0"/>
              <a:t>You're performing </a:t>
            </a:r>
            <a:r>
              <a:rPr lang="en-US" sz="2800" b="1" dirty="0"/>
              <a:t>brute-force decryption</a:t>
            </a:r>
            <a:r>
              <a:rPr lang="en-US" sz="2800" dirty="0"/>
              <a:t> of a Caesar cipher using </a:t>
            </a:r>
            <a:r>
              <a:rPr lang="en-US" sz="2800" b="1" dirty="0" err="1"/>
              <a:t>CrypTool</a:t>
            </a:r>
            <a:endParaRPr lang="en-US" sz="2800" b="1" dirty="0"/>
          </a:p>
          <a:p>
            <a:pPr>
              <a:lnSpc>
                <a:spcPct val="150000"/>
              </a:lnSpc>
              <a:buNone/>
            </a:pPr>
            <a:r>
              <a:rPr lang="en-US" sz="2800" b="1" dirty="0"/>
              <a:t>Manual Caesar Decryption:</a:t>
            </a:r>
          </a:p>
          <a:p>
            <a:pPr>
              <a:lnSpc>
                <a:spcPct val="150000"/>
              </a:lnSpc>
              <a:buFont typeface="+mj-lt"/>
              <a:buAutoNum type="arabicPeriod" startAt="6"/>
            </a:pPr>
            <a:r>
              <a:rPr lang="en-US" sz="2800" dirty="0"/>
              <a:t>  Go to:</a:t>
            </a:r>
            <a:br>
              <a:rPr lang="en-US" sz="2800" dirty="0"/>
            </a:br>
            <a:r>
              <a:rPr lang="en-US" sz="2800" b="1" dirty="0"/>
              <a:t>Encrypt/Decrypt → Symmetric (classic) → Caesar / ROT13</a:t>
            </a:r>
            <a:endParaRPr lang="en-US" sz="2800" dirty="0"/>
          </a:p>
          <a:p>
            <a:pPr>
              <a:lnSpc>
                <a:spcPct val="150000"/>
              </a:lnSpc>
              <a:buFont typeface="+mj-lt"/>
              <a:buAutoNum type="arabicPeriod" startAt="6"/>
            </a:pPr>
            <a:r>
              <a:rPr lang="en-US" sz="2800" dirty="0"/>
              <a:t>   Try decrypting with </a:t>
            </a:r>
            <a:r>
              <a:rPr lang="en-US" sz="2800" b="1" dirty="0"/>
              <a:t>Number values</a:t>
            </a:r>
            <a:r>
              <a:rPr lang="en-US" sz="2800" dirty="0"/>
              <a:t> starting from 1 to 2, 3, … up to 25</a:t>
            </a:r>
          </a:p>
          <a:p>
            <a:pPr marL="914400" lvl="1" indent="-457200">
              <a:lnSpc>
                <a:spcPct val="150000"/>
              </a:lnSpc>
              <a:buFont typeface="Arial" panose="020B0604020202020204" pitchFamily="34" charset="0"/>
              <a:buChar char="•"/>
            </a:pPr>
            <a:r>
              <a:rPr lang="en-US" sz="2800" dirty="0"/>
              <a:t>After each change, click </a:t>
            </a:r>
            <a:r>
              <a:rPr lang="en-US" sz="2800" b="1" dirty="0"/>
              <a:t>Decrypt</a:t>
            </a:r>
          </a:p>
          <a:p>
            <a:pPr marL="914400" lvl="1" indent="-457200">
              <a:lnSpc>
                <a:spcPct val="150000"/>
              </a:lnSpc>
              <a:buFont typeface="Arial" panose="020B0604020202020204" pitchFamily="34" charset="0"/>
              <a:buChar char="•"/>
            </a:pPr>
            <a:r>
              <a:rPr lang="en-US" sz="2800" dirty="0"/>
              <a:t>Look at the decrypted text and see if it </a:t>
            </a:r>
            <a:br>
              <a:rPr lang="en-US" sz="2800" dirty="0"/>
            </a:br>
            <a:r>
              <a:rPr lang="en-US" sz="2800" dirty="0"/>
              <a:t>looks like meaningful English</a:t>
            </a:r>
          </a:p>
          <a:p>
            <a:pPr marL="914400" lvl="1" indent="-457200">
              <a:lnSpc>
                <a:spcPct val="150000"/>
              </a:lnSpc>
              <a:buFont typeface="Arial" panose="020B0604020202020204" pitchFamily="34" charset="0"/>
              <a:buChar char="•"/>
            </a:pPr>
            <a:r>
              <a:rPr lang="en-US" sz="2800" dirty="0"/>
              <a:t>Stop when you find readable text</a:t>
            </a:r>
          </a:p>
        </p:txBody>
      </p:sp>
      <p:sp>
        <p:nvSpPr>
          <p:cNvPr id="3" name="Rectangle 1">
            <a:extLst>
              <a:ext uri="{FF2B5EF4-FFF2-40B4-BE49-F238E27FC236}">
                <a16:creationId xmlns:a16="http://schemas.microsoft.com/office/drawing/2014/main" id="{29B54352-A666-2C12-B505-1F520E8EC27D}"/>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8526C6C-5277-92BF-A8D7-68FC5D6321FB}"/>
              </a:ext>
            </a:extLst>
          </p:cNvPr>
          <p:cNvPicPr>
            <a:picLocks noChangeAspect="1"/>
          </p:cNvPicPr>
          <p:nvPr/>
        </p:nvPicPr>
        <p:blipFill>
          <a:blip r:embed="rId2"/>
          <a:srcRect l="682" t="641" r="61721" b="57576"/>
          <a:stretch/>
        </p:blipFill>
        <p:spPr>
          <a:xfrm>
            <a:off x="7303325" y="3801939"/>
            <a:ext cx="4888675" cy="3056061"/>
          </a:xfrm>
          <a:prstGeom prst="rect">
            <a:avLst/>
          </a:prstGeom>
        </p:spPr>
      </p:pic>
      <p:sp>
        <p:nvSpPr>
          <p:cNvPr id="7" name="Slide Number Placeholder 6">
            <a:extLst>
              <a:ext uri="{FF2B5EF4-FFF2-40B4-BE49-F238E27FC236}">
                <a16:creationId xmlns:a16="http://schemas.microsoft.com/office/drawing/2014/main" id="{43F7E011-6B7C-C1E4-6D71-30111C18F40B}"/>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42</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
        <p:nvSpPr>
          <p:cNvPr id="4" name="Rectangle: Rounded Corners 3">
            <a:extLst>
              <a:ext uri="{FF2B5EF4-FFF2-40B4-BE49-F238E27FC236}">
                <a16:creationId xmlns:a16="http://schemas.microsoft.com/office/drawing/2014/main" id="{6553951B-3F29-955E-D6E7-9DCDE506A804}"/>
              </a:ext>
            </a:extLst>
          </p:cNvPr>
          <p:cNvSpPr/>
          <p:nvPr/>
        </p:nvSpPr>
        <p:spPr>
          <a:xfrm flipV="1">
            <a:off x="8229600" y="3978235"/>
            <a:ext cx="878774" cy="22563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3D185410-1D46-2E93-FE0F-1EA3590DA52F}"/>
              </a:ext>
            </a:extLst>
          </p:cNvPr>
          <p:cNvSpPr/>
          <p:nvPr/>
        </p:nvSpPr>
        <p:spPr>
          <a:xfrm>
            <a:off x="8229600" y="4203867"/>
            <a:ext cx="3962400" cy="225632"/>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41852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156F7-6313-DC71-6F0C-D643D006C0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0A67286-1844-DE69-5451-4AF81E85B759}"/>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6" name="TextBox 5">
            <a:extLst>
              <a:ext uri="{FF2B5EF4-FFF2-40B4-BE49-F238E27FC236}">
                <a16:creationId xmlns:a16="http://schemas.microsoft.com/office/drawing/2014/main" id="{187F6673-34E6-E6DE-F233-F40ABD4CBB8A}"/>
              </a:ext>
            </a:extLst>
          </p:cNvPr>
          <p:cNvSpPr txBox="1"/>
          <p:nvPr/>
        </p:nvSpPr>
        <p:spPr>
          <a:xfrm>
            <a:off x="0" y="459100"/>
            <a:ext cx="12192000" cy="3903504"/>
          </a:xfrm>
          <a:prstGeom prst="rect">
            <a:avLst/>
          </a:prstGeom>
          <a:noFill/>
        </p:spPr>
        <p:txBody>
          <a:bodyPr wrap="square">
            <a:spAutoFit/>
          </a:bodyPr>
          <a:lstStyle/>
          <a:p>
            <a:pPr>
              <a:lnSpc>
                <a:spcPct val="150000"/>
              </a:lnSpc>
              <a:buNone/>
            </a:pPr>
            <a:r>
              <a:rPr lang="en-US" sz="2800" b="1" dirty="0"/>
              <a:t>Automated Cryptanalysis (Brute Force):</a:t>
            </a:r>
          </a:p>
          <a:p>
            <a:pPr>
              <a:lnSpc>
                <a:spcPct val="150000"/>
              </a:lnSpc>
              <a:buFont typeface="+mj-lt"/>
              <a:buAutoNum type="arabicPeriod" startAt="8"/>
            </a:pPr>
            <a:r>
              <a:rPr lang="en-US" sz="2800" dirty="0"/>
              <a:t>   Navigate to:</a:t>
            </a:r>
            <a:br>
              <a:rPr lang="en-US" sz="2800" dirty="0"/>
            </a:br>
            <a:r>
              <a:rPr lang="en-US" sz="2800" b="1" dirty="0"/>
              <a:t>Analysis → Symmetric Encryption (classic) → Ciphertext-only → Caesar</a:t>
            </a:r>
            <a:endParaRPr lang="en-US" sz="2800" dirty="0"/>
          </a:p>
          <a:p>
            <a:pPr>
              <a:lnSpc>
                <a:spcPct val="150000"/>
              </a:lnSpc>
              <a:buFont typeface="+mj-lt"/>
              <a:buAutoNum type="arabicPeriod" startAt="8"/>
            </a:pPr>
            <a:r>
              <a:rPr lang="en-US" sz="2800" dirty="0"/>
              <a:t>   </a:t>
            </a:r>
            <a:r>
              <a:rPr lang="en-US" sz="2800" dirty="0" err="1"/>
              <a:t>CrypTool</a:t>
            </a:r>
            <a:r>
              <a:rPr lang="en-US" sz="2800" dirty="0"/>
              <a:t> will analyze and show the most likely plaintext by testing all Caesar shifts</a:t>
            </a:r>
          </a:p>
          <a:p>
            <a:pPr>
              <a:lnSpc>
                <a:spcPct val="150000"/>
              </a:lnSpc>
              <a:buFont typeface="+mj-lt"/>
              <a:buAutoNum type="arabicPeriod" startAt="8"/>
            </a:pPr>
            <a:r>
              <a:rPr lang="en-US" sz="2800" dirty="0"/>
              <a:t>  Confirm if the output matches readable English</a:t>
            </a:r>
          </a:p>
        </p:txBody>
      </p:sp>
      <p:sp>
        <p:nvSpPr>
          <p:cNvPr id="3" name="Rectangle 1">
            <a:extLst>
              <a:ext uri="{FF2B5EF4-FFF2-40B4-BE49-F238E27FC236}">
                <a16:creationId xmlns:a16="http://schemas.microsoft.com/office/drawing/2014/main" id="{EE117338-4749-30CB-7055-745C716A390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6">
            <a:extLst>
              <a:ext uri="{FF2B5EF4-FFF2-40B4-BE49-F238E27FC236}">
                <a16:creationId xmlns:a16="http://schemas.microsoft.com/office/drawing/2014/main" id="{89F83349-FCC0-72D3-961B-390F58E1B4B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43</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pic>
        <p:nvPicPr>
          <p:cNvPr id="8" name="Picture 7">
            <a:extLst>
              <a:ext uri="{FF2B5EF4-FFF2-40B4-BE49-F238E27FC236}">
                <a16:creationId xmlns:a16="http://schemas.microsoft.com/office/drawing/2014/main" id="{DB3555B4-E54C-BDF4-F52A-44578CA6722E}"/>
              </a:ext>
            </a:extLst>
          </p:cNvPr>
          <p:cNvPicPr>
            <a:picLocks noChangeAspect="1"/>
          </p:cNvPicPr>
          <p:nvPr/>
        </p:nvPicPr>
        <p:blipFill>
          <a:blip r:embed="rId2"/>
          <a:srcRect r="17110" b="65022"/>
          <a:stretch/>
        </p:blipFill>
        <p:spPr>
          <a:xfrm>
            <a:off x="2086099" y="4459184"/>
            <a:ext cx="10105901" cy="2398816"/>
          </a:xfrm>
          <a:prstGeom prst="rect">
            <a:avLst/>
          </a:prstGeom>
        </p:spPr>
      </p:pic>
      <p:sp>
        <p:nvSpPr>
          <p:cNvPr id="9" name="Rectangle: Rounded Corners 8">
            <a:extLst>
              <a:ext uri="{FF2B5EF4-FFF2-40B4-BE49-F238E27FC236}">
                <a16:creationId xmlns:a16="http://schemas.microsoft.com/office/drawing/2014/main" id="{5BB6D7EA-3CDA-28F3-DDAD-BAE2E2275557}"/>
              </a:ext>
            </a:extLst>
          </p:cNvPr>
          <p:cNvSpPr/>
          <p:nvPr/>
        </p:nvSpPr>
        <p:spPr>
          <a:xfrm>
            <a:off x="5747657" y="4690752"/>
            <a:ext cx="522515" cy="190327"/>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a:extLst>
              <a:ext uri="{FF2B5EF4-FFF2-40B4-BE49-F238E27FC236}">
                <a16:creationId xmlns:a16="http://schemas.microsoft.com/office/drawing/2014/main" id="{D83EFE09-92F7-BBE1-1D20-204C2125E321}"/>
              </a:ext>
            </a:extLst>
          </p:cNvPr>
          <p:cNvSpPr/>
          <p:nvPr/>
        </p:nvSpPr>
        <p:spPr>
          <a:xfrm>
            <a:off x="5900057" y="5140034"/>
            <a:ext cx="1997034" cy="18010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E350B8F3-A92C-2C41-015B-4994F32EDDAC}"/>
              </a:ext>
            </a:extLst>
          </p:cNvPr>
          <p:cNvSpPr/>
          <p:nvPr/>
        </p:nvSpPr>
        <p:spPr>
          <a:xfrm>
            <a:off x="7956466" y="5149928"/>
            <a:ext cx="4235534" cy="170215"/>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448505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3349A-F70B-EA97-59AF-D511E335C37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EEAA99-2325-8C4A-7DD2-666FD98F8429}"/>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B9B78F04-7072-DD1C-B92D-FCEFBBCF5AF7}"/>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BF1E8B81-C3F6-38BC-9420-A2D0C322ED8B}"/>
              </a:ext>
            </a:extLst>
          </p:cNvPr>
          <p:cNvPicPr>
            <a:picLocks noChangeAspect="1"/>
          </p:cNvPicPr>
          <p:nvPr/>
        </p:nvPicPr>
        <p:blipFill>
          <a:blip r:embed="rId2"/>
          <a:stretch>
            <a:fillRect/>
          </a:stretch>
        </p:blipFill>
        <p:spPr>
          <a:xfrm>
            <a:off x="861282" y="1499918"/>
            <a:ext cx="10469436" cy="3858163"/>
          </a:xfrm>
          <a:prstGeom prst="rect">
            <a:avLst/>
          </a:prstGeom>
        </p:spPr>
      </p:pic>
      <p:sp>
        <p:nvSpPr>
          <p:cNvPr id="10" name="Slide Number Placeholder 9">
            <a:extLst>
              <a:ext uri="{FF2B5EF4-FFF2-40B4-BE49-F238E27FC236}">
                <a16:creationId xmlns:a16="http://schemas.microsoft.com/office/drawing/2014/main" id="{78FC9D2E-CD57-1A45-6C90-F6DEF24A7D5C}"/>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44</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357625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BAAC9-3C66-F099-85D0-2B15CE453E4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5BDBD4F-4B7C-E2ED-28E7-823ED1A3F1C7}"/>
              </a:ext>
            </a:extLst>
          </p:cNvPr>
          <p:cNvSpPr txBox="1"/>
          <p:nvPr/>
        </p:nvSpPr>
        <p:spPr>
          <a:xfrm>
            <a:off x="0" y="1228397"/>
            <a:ext cx="12192000" cy="4401205"/>
          </a:xfrm>
          <a:prstGeom prst="rect">
            <a:avLst/>
          </a:prstGeom>
          <a:noFill/>
        </p:spPr>
        <p:txBody>
          <a:bodyPr wrap="square">
            <a:spAutoFit/>
          </a:bodyPr>
          <a:lstStyle/>
          <a:p>
            <a:pPr>
              <a:buNone/>
            </a:pPr>
            <a:r>
              <a:rPr lang="en-US" sz="2800" b="1" dirty="0">
                <a:latin typeface="+mj-lt"/>
              </a:rPr>
              <a:t>Option 1: Use </a:t>
            </a:r>
            <a:r>
              <a:rPr lang="en-US" sz="2800" b="1" dirty="0" err="1">
                <a:latin typeface="+mj-lt"/>
              </a:rPr>
              <a:t>CrypTool</a:t>
            </a:r>
            <a:r>
              <a:rPr lang="en-US" sz="2800" b="1" dirty="0">
                <a:latin typeface="+mj-lt"/>
              </a:rPr>
              <a:t> 2 or </a:t>
            </a:r>
            <a:r>
              <a:rPr lang="en-US" sz="2800" b="1" dirty="0" err="1">
                <a:latin typeface="+mj-lt"/>
              </a:rPr>
              <a:t>JCrypTool</a:t>
            </a:r>
            <a:endParaRPr lang="en-US" sz="2800" b="1" dirty="0">
              <a:latin typeface="+mj-lt"/>
            </a:endParaRPr>
          </a:p>
          <a:p>
            <a:pPr>
              <a:buNone/>
            </a:pPr>
            <a:r>
              <a:rPr lang="en-US" sz="2800" dirty="0">
                <a:latin typeface="+mj-lt"/>
              </a:rPr>
              <a:t>Both are cross-platform alternatives:</a:t>
            </a:r>
          </a:p>
          <a:p>
            <a:pPr marL="457200" indent="-457200">
              <a:buFont typeface="Wingdings" panose="05000000000000000000" pitchFamily="2" charset="2"/>
              <a:buChar char="q"/>
            </a:pPr>
            <a:r>
              <a:rPr lang="en-US" sz="2800" b="1" dirty="0" err="1">
                <a:latin typeface="+mj-lt"/>
              </a:rPr>
              <a:t>JCrypTool</a:t>
            </a:r>
            <a:r>
              <a:rPr lang="en-US" sz="2800" b="1" dirty="0">
                <a:latin typeface="+mj-lt"/>
              </a:rPr>
              <a:t> (Java-based)</a:t>
            </a:r>
          </a:p>
          <a:p>
            <a:pPr marL="914400" lvl="1" indent="-457200">
              <a:buFont typeface="Arial" panose="020B0604020202020204" pitchFamily="34" charset="0"/>
              <a:buChar char="•"/>
            </a:pPr>
            <a:r>
              <a:rPr lang="en-US" sz="2800" b="1" dirty="0">
                <a:latin typeface="+mj-lt"/>
              </a:rPr>
              <a:t>Platform</a:t>
            </a:r>
            <a:r>
              <a:rPr lang="en-US" sz="2800" dirty="0">
                <a:latin typeface="+mj-lt"/>
              </a:rPr>
              <a:t>: Works on macOS, Windows, Linux.</a:t>
            </a:r>
          </a:p>
          <a:p>
            <a:pPr marL="914400" lvl="1" indent="-457200">
              <a:buFont typeface="Arial" panose="020B0604020202020204" pitchFamily="34" charset="0"/>
              <a:buChar char="•"/>
            </a:pPr>
            <a:r>
              <a:rPr lang="en-US" sz="2800" b="1" dirty="0">
                <a:latin typeface="+mj-lt"/>
              </a:rPr>
              <a:t>Pros</a:t>
            </a:r>
            <a:r>
              <a:rPr lang="en-US" sz="2800" dirty="0">
                <a:latin typeface="+mj-lt"/>
              </a:rPr>
              <a:t>: Open source, runs on Java, user-friendly.</a:t>
            </a:r>
          </a:p>
          <a:p>
            <a:pPr marL="914400" lvl="1" indent="-457200">
              <a:buFont typeface="Arial" panose="020B0604020202020204" pitchFamily="34" charset="0"/>
              <a:buChar char="•"/>
            </a:pPr>
            <a:r>
              <a:rPr lang="en-US" sz="2800" b="1" dirty="0">
                <a:latin typeface="+mj-lt"/>
              </a:rPr>
              <a:t>Cons</a:t>
            </a:r>
            <a:r>
              <a:rPr lang="en-US" sz="2800" dirty="0">
                <a:latin typeface="+mj-lt"/>
              </a:rPr>
              <a:t>: Interface and features differ from </a:t>
            </a:r>
            <a:r>
              <a:rPr lang="en-US" sz="2800" dirty="0" err="1">
                <a:latin typeface="+mj-lt"/>
              </a:rPr>
              <a:t>CrypTool</a:t>
            </a:r>
            <a:r>
              <a:rPr lang="en-US" sz="2800" dirty="0">
                <a:latin typeface="+mj-lt"/>
              </a:rPr>
              <a:t> 1 (does not have all the same classic crypto features).</a:t>
            </a:r>
          </a:p>
          <a:p>
            <a:pPr marL="914400" lvl="1" indent="-457200">
              <a:buFont typeface="Arial" panose="020B0604020202020204" pitchFamily="34" charset="0"/>
              <a:buChar char="•"/>
            </a:pPr>
            <a:r>
              <a:rPr lang="en-US" sz="2800" b="1" dirty="0">
                <a:latin typeface="+mj-lt"/>
              </a:rPr>
              <a:t>Task Compatibility</a:t>
            </a:r>
            <a:r>
              <a:rPr lang="en-US" sz="2800" dirty="0">
                <a:latin typeface="+mj-lt"/>
              </a:rPr>
              <a:t>: Has Caesar cipher analysis but layout is different; you can guide students through </a:t>
            </a:r>
            <a:r>
              <a:rPr lang="en-US" sz="2800" b="1" dirty="0">
                <a:latin typeface="+mj-lt"/>
              </a:rPr>
              <a:t>manual decryption</a:t>
            </a:r>
            <a:r>
              <a:rPr lang="en-US" sz="2800" dirty="0">
                <a:latin typeface="+mj-lt"/>
              </a:rPr>
              <a:t> or </a:t>
            </a:r>
            <a:r>
              <a:rPr lang="en-US" sz="2800" b="1" dirty="0">
                <a:latin typeface="+mj-lt"/>
              </a:rPr>
              <a:t>plugin-based brute-force attacks</a:t>
            </a:r>
            <a:r>
              <a:rPr lang="en-US" sz="2800" dirty="0">
                <a:latin typeface="+mj-lt"/>
              </a:rPr>
              <a:t>.</a:t>
            </a:r>
          </a:p>
        </p:txBody>
      </p:sp>
      <p:sp>
        <p:nvSpPr>
          <p:cNvPr id="3" name="Rectangle 1">
            <a:extLst>
              <a:ext uri="{FF2B5EF4-FFF2-40B4-BE49-F238E27FC236}">
                <a16:creationId xmlns:a16="http://schemas.microsoft.com/office/drawing/2014/main" id="{E38D3CF5-28AF-05CA-E9DF-16C571D1DC21}"/>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D1934E5-8B67-86EB-B22F-81D03222D412}"/>
              </a:ext>
            </a:extLst>
          </p:cNvPr>
          <p:cNvSpPr txBox="1"/>
          <p:nvPr/>
        </p:nvSpPr>
        <p:spPr>
          <a:xfrm>
            <a:off x="0" y="-1"/>
            <a:ext cx="9714016" cy="1107996"/>
          </a:xfrm>
          <a:prstGeom prst="rect">
            <a:avLst/>
          </a:prstGeom>
          <a:solidFill>
            <a:schemeClr val="accent4">
              <a:lumMod val="20000"/>
              <a:lumOff val="80000"/>
            </a:schemeClr>
          </a:solidFill>
        </p:spPr>
        <p:txBody>
          <a:bodyPr wrap="square">
            <a:spAutoFit/>
          </a:bodyPr>
          <a:lstStyle/>
          <a:p>
            <a:r>
              <a:rPr lang="en-AU" sz="3300" b="1" dirty="0"/>
              <a:t>Recommended Tools &amp; Workarounds for Mac Users (</a:t>
            </a:r>
            <a:r>
              <a:rPr lang="en-AU" sz="3300" b="1" dirty="0" err="1"/>
              <a:t>CrypTool</a:t>
            </a:r>
            <a:r>
              <a:rPr lang="en-AU" sz="3300" b="1" dirty="0"/>
              <a:t> Labs)</a:t>
            </a:r>
          </a:p>
        </p:txBody>
      </p:sp>
    </p:spTree>
    <p:extLst>
      <p:ext uri="{BB962C8B-B14F-4D97-AF65-F5344CB8AC3E}">
        <p14:creationId xmlns:p14="http://schemas.microsoft.com/office/powerpoint/2010/main" val="3645149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ED71F-A234-AC9D-AE4D-BA5E562622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5604500-976C-C40A-C6A2-DF4E52ED8CA4}"/>
              </a:ext>
            </a:extLst>
          </p:cNvPr>
          <p:cNvSpPr txBox="1"/>
          <p:nvPr/>
        </p:nvSpPr>
        <p:spPr>
          <a:xfrm>
            <a:off x="0" y="1800413"/>
            <a:ext cx="12192000" cy="3257174"/>
          </a:xfrm>
          <a:prstGeom prst="rect">
            <a:avLst/>
          </a:prstGeom>
          <a:solidFill>
            <a:schemeClr val="bg1"/>
          </a:solidFill>
        </p:spPr>
        <p:txBody>
          <a:bodyPr wrap="square">
            <a:spAutoFit/>
          </a:bodyPr>
          <a:lstStyle/>
          <a:p>
            <a:pPr marL="457200" indent="-457200">
              <a:lnSpc>
                <a:spcPct val="150000"/>
              </a:lnSpc>
              <a:buFont typeface="Wingdings" panose="05000000000000000000" pitchFamily="2" charset="2"/>
              <a:buChar char="q"/>
            </a:pPr>
            <a:r>
              <a:rPr lang="en-US" sz="2800" b="1" dirty="0" err="1"/>
              <a:t>CrypTool</a:t>
            </a:r>
            <a:r>
              <a:rPr lang="en-US" sz="2800" b="1" dirty="0"/>
              <a:t> 2 (CT2)</a:t>
            </a:r>
          </a:p>
          <a:p>
            <a:pPr marL="914400" lvl="1" indent="-457200">
              <a:lnSpc>
                <a:spcPct val="150000"/>
              </a:lnSpc>
              <a:buFont typeface="Arial" panose="020B0604020202020204" pitchFamily="34" charset="0"/>
              <a:buChar char="•"/>
            </a:pPr>
            <a:r>
              <a:rPr lang="en-US" sz="2800" dirty="0"/>
              <a:t>Windows only, </a:t>
            </a:r>
            <a:r>
              <a:rPr lang="en-US" sz="2800" b="1" dirty="0"/>
              <a:t>but can run on Mac using Parallels, VirtualBox, or </a:t>
            </a:r>
            <a:r>
              <a:rPr lang="en-US" sz="2800" b="1" dirty="0" err="1"/>
              <a:t>CrossOver</a:t>
            </a:r>
            <a:r>
              <a:rPr lang="en-US" sz="2800" dirty="0"/>
              <a:t>.</a:t>
            </a:r>
          </a:p>
          <a:p>
            <a:pPr marL="914400" lvl="1" indent="-457200">
              <a:lnSpc>
                <a:spcPct val="150000"/>
              </a:lnSpc>
              <a:buFont typeface="Arial" panose="020B0604020202020204" pitchFamily="34" charset="0"/>
              <a:buChar char="•"/>
            </a:pPr>
            <a:r>
              <a:rPr lang="en-US" sz="2800" dirty="0"/>
              <a:t>More advanced than CT1.</a:t>
            </a:r>
          </a:p>
          <a:p>
            <a:pPr marL="914400" lvl="1" indent="-457200">
              <a:lnSpc>
                <a:spcPct val="150000"/>
              </a:lnSpc>
              <a:buFont typeface="Arial" panose="020B0604020202020204" pitchFamily="34" charset="0"/>
              <a:buChar char="•"/>
            </a:pPr>
            <a:r>
              <a:rPr lang="en-US" sz="2800" dirty="0"/>
              <a:t>Interface is quite different, and may require extra instruction.</a:t>
            </a:r>
          </a:p>
        </p:txBody>
      </p:sp>
      <p:sp>
        <p:nvSpPr>
          <p:cNvPr id="3" name="Rectangle 1">
            <a:extLst>
              <a:ext uri="{FF2B5EF4-FFF2-40B4-BE49-F238E27FC236}">
                <a16:creationId xmlns:a16="http://schemas.microsoft.com/office/drawing/2014/main" id="{72DD93E4-84A4-E96E-0C46-2EB65CFFDD57}"/>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4BBBFFD7-8427-4E27-150D-63F50E8F56BF}"/>
              </a:ext>
            </a:extLst>
          </p:cNvPr>
          <p:cNvSpPr txBox="1"/>
          <p:nvPr/>
        </p:nvSpPr>
        <p:spPr>
          <a:xfrm>
            <a:off x="0" y="-1"/>
            <a:ext cx="9714016" cy="1107996"/>
          </a:xfrm>
          <a:prstGeom prst="rect">
            <a:avLst/>
          </a:prstGeom>
          <a:solidFill>
            <a:schemeClr val="accent4">
              <a:lumMod val="20000"/>
              <a:lumOff val="80000"/>
            </a:schemeClr>
          </a:solidFill>
        </p:spPr>
        <p:txBody>
          <a:bodyPr wrap="square">
            <a:spAutoFit/>
          </a:bodyPr>
          <a:lstStyle/>
          <a:p>
            <a:r>
              <a:rPr lang="en-AU" sz="3300" b="1" dirty="0"/>
              <a:t>Recommended Tools &amp; Workarounds for Mac Users (</a:t>
            </a:r>
            <a:r>
              <a:rPr lang="en-AU" sz="3300" b="1" dirty="0" err="1"/>
              <a:t>CrypTool</a:t>
            </a:r>
            <a:r>
              <a:rPr lang="en-AU" sz="3300" b="1" dirty="0"/>
              <a:t> Labs)</a:t>
            </a:r>
          </a:p>
        </p:txBody>
      </p:sp>
    </p:spTree>
    <p:extLst>
      <p:ext uri="{BB962C8B-B14F-4D97-AF65-F5344CB8AC3E}">
        <p14:creationId xmlns:p14="http://schemas.microsoft.com/office/powerpoint/2010/main" val="31012666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4954F-77C3-F5EF-8391-B0C02A5414E5}"/>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D2A81B3-A988-D62A-BEC4-275563355EDE}"/>
              </a:ext>
            </a:extLst>
          </p:cNvPr>
          <p:cNvSpPr txBox="1"/>
          <p:nvPr/>
        </p:nvSpPr>
        <p:spPr>
          <a:xfrm>
            <a:off x="0" y="1015503"/>
            <a:ext cx="12192000" cy="5842497"/>
          </a:xfrm>
          <a:prstGeom prst="rect">
            <a:avLst/>
          </a:prstGeom>
          <a:solidFill>
            <a:schemeClr val="bg1"/>
          </a:solid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Option 2: Run </a:t>
            </a:r>
            <a:r>
              <a:rPr kumimoji="0" lang="en-US" altLang="en-US" sz="2800" b="1" i="0" u="none" strike="noStrike" cap="none" normalizeH="0" baseline="0" dirty="0" err="1">
                <a:ln>
                  <a:noFill/>
                </a:ln>
                <a:solidFill>
                  <a:schemeClr val="tx1"/>
                </a:solidFill>
                <a:effectLst/>
                <a:latin typeface="+mj-lt"/>
              </a:rPr>
              <a:t>CrypTool</a:t>
            </a:r>
            <a:r>
              <a:rPr kumimoji="0" lang="en-US" altLang="en-US" sz="2800" b="1" i="0" u="none" strike="noStrike" cap="none" normalizeH="0" baseline="0" dirty="0">
                <a:ln>
                  <a:noFill/>
                </a:ln>
                <a:solidFill>
                  <a:schemeClr val="tx1"/>
                </a:solidFill>
                <a:effectLst/>
                <a:latin typeface="+mj-lt"/>
              </a:rPr>
              <a:t> 1 on Mac via Virtual Machine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Mac users can install </a:t>
            </a:r>
            <a:r>
              <a:rPr kumimoji="0" lang="en-US" altLang="en-US" sz="2800" b="1" i="0" u="none" strike="noStrike" cap="none" normalizeH="0" baseline="0" dirty="0">
                <a:ln>
                  <a:noFill/>
                </a:ln>
                <a:solidFill>
                  <a:schemeClr val="tx1"/>
                </a:solidFill>
                <a:effectLst/>
                <a:latin typeface="+mj-lt"/>
              </a:rPr>
              <a:t>Windows in a virtual machine</a:t>
            </a:r>
            <a:r>
              <a:rPr kumimoji="0" lang="en-US" altLang="en-US" sz="2800" b="0" i="0" u="none" strike="noStrike" cap="none" normalizeH="0" baseline="0" dirty="0">
                <a:ln>
                  <a:noFill/>
                </a:ln>
                <a:solidFill>
                  <a:schemeClr val="tx1"/>
                </a:solidFill>
                <a:effectLst/>
                <a:latin typeface="+mj-lt"/>
              </a:rPr>
              <a:t>:</a:t>
            </a:r>
          </a:p>
          <a:p>
            <a:pPr marL="971550" lvl="1" indent="-514350" eaLnBrk="0" fontAlgn="base" hangingPunct="0">
              <a:lnSpc>
                <a:spcPct val="150000"/>
              </a:lnSpc>
              <a:spcBef>
                <a:spcPct val="0"/>
              </a:spcBef>
              <a:spcAft>
                <a:spcPct val="0"/>
              </a:spcAft>
              <a:buFont typeface="+mj-lt"/>
              <a:buAutoNum type="arabicPeriod"/>
            </a:pPr>
            <a:r>
              <a:rPr kumimoji="0" lang="en-US" altLang="en-US" sz="2800" b="1" i="0" u="none" strike="noStrike" cap="none" normalizeH="0" baseline="0" dirty="0">
                <a:ln>
                  <a:noFill/>
                </a:ln>
                <a:solidFill>
                  <a:schemeClr val="tx1"/>
                </a:solidFill>
                <a:effectLst/>
                <a:latin typeface="+mj-lt"/>
              </a:rPr>
              <a:t>Install VirtualBox</a:t>
            </a:r>
            <a:r>
              <a:rPr kumimoji="0" lang="en-US" altLang="en-US" sz="2800" b="0" i="0" u="none" strike="noStrike" cap="none" normalizeH="0" baseline="0" dirty="0">
                <a:ln>
                  <a:noFill/>
                </a:ln>
                <a:solidFill>
                  <a:schemeClr val="tx1"/>
                </a:solidFill>
                <a:effectLst/>
                <a:latin typeface="+mj-lt"/>
              </a:rPr>
              <a:t> (free):</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hlinkClick r:id="rId2"/>
              </a:rPr>
              <a:t>https://www.virtualbox.org/</a:t>
            </a:r>
            <a:endParaRPr kumimoji="0" lang="en-US" altLang="en-US" sz="2800" b="0" i="0" u="none" strike="noStrike" cap="none" normalizeH="0" baseline="0" dirty="0">
              <a:ln>
                <a:noFill/>
              </a:ln>
              <a:solidFill>
                <a:schemeClr val="tx1"/>
              </a:solidFill>
              <a:effectLst/>
              <a:latin typeface="+mj-lt"/>
            </a:endParaRPr>
          </a:p>
          <a:p>
            <a:pPr marL="971550" lvl="1" indent="-514350" eaLnBrk="0" fontAlgn="base" hangingPunct="0">
              <a:lnSpc>
                <a:spcPct val="150000"/>
              </a:lnSpc>
              <a:spcBef>
                <a:spcPct val="0"/>
              </a:spcBef>
              <a:spcAft>
                <a:spcPct val="0"/>
              </a:spcAft>
              <a:buFont typeface="+mj-lt"/>
              <a:buAutoNum type="arabicPeriod"/>
            </a:pPr>
            <a:r>
              <a:rPr kumimoji="0" lang="en-US" altLang="en-US" sz="2800" b="1" i="0" u="none" strike="noStrike" cap="none" normalizeH="0" baseline="0" dirty="0">
                <a:ln>
                  <a:noFill/>
                </a:ln>
                <a:solidFill>
                  <a:schemeClr val="tx1"/>
                </a:solidFill>
                <a:effectLst/>
                <a:latin typeface="+mj-lt"/>
              </a:rPr>
              <a:t>Install Windows</a:t>
            </a:r>
            <a:r>
              <a:rPr kumimoji="0" lang="en-US" altLang="en-US" sz="2800" b="0" i="0" u="none" strike="noStrike" cap="none" normalizeH="0" baseline="0" dirty="0">
                <a:ln>
                  <a:noFill/>
                </a:ln>
                <a:solidFill>
                  <a:schemeClr val="tx1"/>
                </a:solidFill>
                <a:effectLst/>
                <a:latin typeface="+mj-lt"/>
              </a:rPr>
              <a:t> (ISO):</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Microsoft offers a free 90-day evaluation version for education.</a:t>
            </a:r>
          </a:p>
          <a:p>
            <a:pPr marL="971550" lvl="1" indent="-514350" eaLnBrk="0" fontAlgn="base" hangingPunct="0">
              <a:lnSpc>
                <a:spcPct val="150000"/>
              </a:lnSpc>
              <a:spcBef>
                <a:spcPct val="0"/>
              </a:spcBef>
              <a:spcAft>
                <a:spcPct val="0"/>
              </a:spcAft>
              <a:buFont typeface="+mj-lt"/>
              <a:buAutoNum type="arabicPeriod"/>
            </a:pPr>
            <a:r>
              <a:rPr kumimoji="0" lang="en-US" altLang="en-US" sz="2800" b="1" i="0" u="none" strike="noStrike" cap="none" normalizeH="0" baseline="0" dirty="0">
                <a:ln>
                  <a:noFill/>
                </a:ln>
                <a:solidFill>
                  <a:schemeClr val="tx1"/>
                </a:solidFill>
                <a:effectLst/>
                <a:latin typeface="+mj-lt"/>
              </a:rPr>
              <a:t>Install </a:t>
            </a:r>
            <a:r>
              <a:rPr kumimoji="0" lang="en-US" altLang="en-US" sz="2800" b="1" i="0" u="none" strike="noStrike" cap="none" normalizeH="0" baseline="0" dirty="0" err="1">
                <a:ln>
                  <a:noFill/>
                </a:ln>
                <a:solidFill>
                  <a:schemeClr val="tx1"/>
                </a:solidFill>
                <a:effectLst/>
                <a:latin typeface="+mj-lt"/>
              </a:rPr>
              <a:t>CrypTool</a:t>
            </a:r>
            <a:r>
              <a:rPr kumimoji="0" lang="en-US" altLang="en-US" sz="2800" b="1" i="0" u="none" strike="noStrike" cap="none" normalizeH="0" baseline="0" dirty="0">
                <a:ln>
                  <a:noFill/>
                </a:ln>
                <a:solidFill>
                  <a:schemeClr val="tx1"/>
                </a:solidFill>
                <a:effectLst/>
                <a:latin typeface="+mj-lt"/>
              </a:rPr>
              <a:t> 1 inside Windows VM</a:t>
            </a:r>
            <a:r>
              <a:rPr kumimoji="0" lang="en-US" altLang="en-US" sz="2800" b="0" i="0" u="none" strike="noStrike" cap="none" normalizeH="0" baseline="0" dirty="0">
                <a:ln>
                  <a:noFill/>
                </a:ln>
                <a:solidFill>
                  <a:schemeClr val="tx1"/>
                </a:solidFill>
                <a:effectLst/>
                <a:latin typeface="+mj-lt"/>
              </a:rPr>
              <a:t>.</a:t>
            </a:r>
          </a:p>
          <a:p>
            <a:pPr marL="1371600" lvl="2" indent="-457200" eaLnBrk="0" fontAlgn="base" hangingPunct="0">
              <a:lnSpc>
                <a:spcPct val="15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mj-lt"/>
              </a:rPr>
              <a:t>This method allows students to follow </a:t>
            </a:r>
            <a:r>
              <a:rPr kumimoji="0" lang="en-US" altLang="en-US" sz="2800" b="1" i="0" u="none" strike="noStrike" cap="none" normalizeH="0" baseline="0" dirty="0">
                <a:ln>
                  <a:noFill/>
                </a:ln>
                <a:solidFill>
                  <a:schemeClr val="tx1"/>
                </a:solidFill>
                <a:effectLst/>
                <a:latin typeface="+mj-lt"/>
              </a:rPr>
              <a:t>exactly the same steps</a:t>
            </a:r>
            <a:r>
              <a:rPr kumimoji="0" lang="en-US" altLang="en-US" sz="2800" b="0" i="0" u="none" strike="noStrike" cap="none" normalizeH="0" baseline="0" dirty="0">
                <a:ln>
                  <a:noFill/>
                </a:ln>
                <a:solidFill>
                  <a:schemeClr val="tx1"/>
                </a:solidFill>
                <a:effectLst/>
                <a:latin typeface="+mj-lt"/>
              </a:rPr>
              <a:t> as Windows users.</a:t>
            </a:r>
          </a:p>
        </p:txBody>
      </p:sp>
      <p:sp>
        <p:nvSpPr>
          <p:cNvPr id="3" name="Rectangle 1">
            <a:extLst>
              <a:ext uri="{FF2B5EF4-FFF2-40B4-BE49-F238E27FC236}">
                <a16:creationId xmlns:a16="http://schemas.microsoft.com/office/drawing/2014/main" id="{84025963-6B6F-5E40-A665-F8C2618257E2}"/>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B4624FF-88A6-315F-1015-B9FF6E820B90}"/>
              </a:ext>
            </a:extLst>
          </p:cNvPr>
          <p:cNvSpPr txBox="1"/>
          <p:nvPr/>
        </p:nvSpPr>
        <p:spPr>
          <a:xfrm>
            <a:off x="0" y="-1"/>
            <a:ext cx="9714016" cy="1107996"/>
          </a:xfrm>
          <a:prstGeom prst="rect">
            <a:avLst/>
          </a:prstGeom>
          <a:solidFill>
            <a:schemeClr val="accent4">
              <a:lumMod val="20000"/>
              <a:lumOff val="80000"/>
            </a:schemeClr>
          </a:solidFill>
        </p:spPr>
        <p:txBody>
          <a:bodyPr wrap="square">
            <a:spAutoFit/>
          </a:bodyPr>
          <a:lstStyle/>
          <a:p>
            <a:r>
              <a:rPr lang="en-AU" sz="3300" b="1" dirty="0"/>
              <a:t>Recommended Tools &amp; Workarounds for Mac Users (</a:t>
            </a:r>
            <a:r>
              <a:rPr lang="en-AU" sz="3300" b="1" dirty="0" err="1"/>
              <a:t>CrypTool</a:t>
            </a:r>
            <a:r>
              <a:rPr lang="en-AU" sz="3300" b="1" dirty="0"/>
              <a:t> Labs)</a:t>
            </a:r>
          </a:p>
        </p:txBody>
      </p:sp>
    </p:spTree>
    <p:extLst>
      <p:ext uri="{BB962C8B-B14F-4D97-AF65-F5344CB8AC3E}">
        <p14:creationId xmlns:p14="http://schemas.microsoft.com/office/powerpoint/2010/main" val="13088592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A4901-9BFB-8603-B701-DAFDDEABEFA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7F3BEE7-7F7D-A483-AE5B-DE1EA553E900}"/>
              </a:ext>
            </a:extLst>
          </p:cNvPr>
          <p:cNvSpPr txBox="1"/>
          <p:nvPr/>
        </p:nvSpPr>
        <p:spPr>
          <a:xfrm>
            <a:off x="0" y="1107995"/>
            <a:ext cx="12192000" cy="3903504"/>
          </a:xfrm>
          <a:prstGeom prst="rect">
            <a:avLst/>
          </a:prstGeom>
          <a:solidFill>
            <a:schemeClr val="bg1"/>
          </a:solidFill>
        </p:spPr>
        <p:txBody>
          <a:bodyPr wrap="square">
            <a:spAutoFit/>
          </a:bodyPr>
          <a:lstStyle/>
          <a:p>
            <a:pPr>
              <a:lnSpc>
                <a:spcPct val="150000"/>
              </a:lnSpc>
              <a:buNone/>
            </a:pPr>
            <a:r>
              <a:rPr lang="en-US" sz="2800" b="1" dirty="0"/>
              <a:t>Option 3: Online Caesar Cipher Tools (For Simplified Labs Only)</a:t>
            </a:r>
          </a:p>
          <a:p>
            <a:pPr>
              <a:lnSpc>
                <a:spcPct val="150000"/>
              </a:lnSpc>
              <a:buNone/>
            </a:pPr>
            <a:r>
              <a:rPr lang="en-US" sz="2800" dirty="0"/>
              <a:t>For simple practice:</a:t>
            </a:r>
          </a:p>
          <a:p>
            <a:pPr marL="914400" lvl="1" indent="-457200">
              <a:lnSpc>
                <a:spcPct val="150000"/>
              </a:lnSpc>
              <a:buFont typeface="Arial" panose="020B0604020202020204" pitchFamily="34" charset="0"/>
              <a:buChar char="•"/>
            </a:pPr>
            <a:r>
              <a:rPr lang="en-US" sz="2800" dirty="0">
                <a:hlinkClick r:id="rId2"/>
              </a:rPr>
              <a:t>https://cryptii.com/pipes/caesar-cipher</a:t>
            </a:r>
            <a:r>
              <a:rPr lang="en-US" sz="2800" dirty="0"/>
              <a:t> </a:t>
            </a:r>
          </a:p>
          <a:p>
            <a:pPr marL="914400" lvl="1" indent="-457200">
              <a:lnSpc>
                <a:spcPct val="150000"/>
              </a:lnSpc>
              <a:buFont typeface="Arial" panose="020B0604020202020204" pitchFamily="34" charset="0"/>
              <a:buChar char="•"/>
            </a:pPr>
            <a:r>
              <a:rPr lang="en-US" sz="2800" dirty="0">
                <a:hlinkClick r:id="rId3"/>
              </a:rPr>
              <a:t>https://gchq.github.io/CyberChef</a:t>
            </a:r>
            <a:r>
              <a:rPr lang="en-US" sz="2800" dirty="0"/>
              <a:t> – powerful for many encryption types.</a:t>
            </a:r>
          </a:p>
          <a:p>
            <a:pPr>
              <a:lnSpc>
                <a:spcPct val="150000"/>
              </a:lnSpc>
            </a:pPr>
            <a:r>
              <a:rPr lang="en-US" sz="2800" dirty="0"/>
              <a:t>These tools don’t offer detailed frequency analysis or histograms, but are good for </a:t>
            </a:r>
            <a:r>
              <a:rPr lang="en-US" sz="2800" b="1" dirty="0"/>
              <a:t>quick experiments and brute force Caesar decryption</a:t>
            </a:r>
            <a:r>
              <a:rPr lang="en-US" sz="2800" dirty="0"/>
              <a:t>.</a:t>
            </a:r>
          </a:p>
        </p:txBody>
      </p:sp>
      <p:sp>
        <p:nvSpPr>
          <p:cNvPr id="3" name="Rectangle 1">
            <a:extLst>
              <a:ext uri="{FF2B5EF4-FFF2-40B4-BE49-F238E27FC236}">
                <a16:creationId xmlns:a16="http://schemas.microsoft.com/office/drawing/2014/main" id="{CDC16C67-52C8-2F30-F653-2DDCAB7ED680}"/>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EB08B6C2-A1DF-1C3A-286E-DEFC7CEE47CE}"/>
              </a:ext>
            </a:extLst>
          </p:cNvPr>
          <p:cNvSpPr txBox="1"/>
          <p:nvPr/>
        </p:nvSpPr>
        <p:spPr>
          <a:xfrm>
            <a:off x="0" y="-1"/>
            <a:ext cx="9714016" cy="1107996"/>
          </a:xfrm>
          <a:prstGeom prst="rect">
            <a:avLst/>
          </a:prstGeom>
          <a:solidFill>
            <a:schemeClr val="accent4">
              <a:lumMod val="20000"/>
              <a:lumOff val="80000"/>
            </a:schemeClr>
          </a:solidFill>
        </p:spPr>
        <p:txBody>
          <a:bodyPr wrap="square">
            <a:spAutoFit/>
          </a:bodyPr>
          <a:lstStyle/>
          <a:p>
            <a:r>
              <a:rPr lang="en-AU" sz="3300" b="1" dirty="0"/>
              <a:t>Recommended Tools &amp; Workarounds for Mac Users (</a:t>
            </a:r>
            <a:r>
              <a:rPr lang="en-AU" sz="3300" b="1" dirty="0" err="1"/>
              <a:t>CrypTool</a:t>
            </a:r>
            <a:r>
              <a:rPr lang="en-AU" sz="3300" b="1" dirty="0"/>
              <a:t> Labs)</a:t>
            </a:r>
          </a:p>
        </p:txBody>
      </p:sp>
    </p:spTree>
    <p:extLst>
      <p:ext uri="{BB962C8B-B14F-4D97-AF65-F5344CB8AC3E}">
        <p14:creationId xmlns:p14="http://schemas.microsoft.com/office/powerpoint/2010/main" val="26648604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F887E-8D05-DD65-E677-F5C70E83BAD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A62D0E3-DE0A-6E09-C1CC-B95CAA1D4B3C}"/>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B6C3F289-5DB4-48D7-7C46-C31947FC5CD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Table 3">
            <a:extLst>
              <a:ext uri="{FF2B5EF4-FFF2-40B4-BE49-F238E27FC236}">
                <a16:creationId xmlns:a16="http://schemas.microsoft.com/office/drawing/2014/main" id="{CF613C9E-43EB-5888-96FC-5C582A02DBAB}"/>
              </a:ext>
            </a:extLst>
          </p:cNvPr>
          <p:cNvGraphicFramePr>
            <a:graphicFrameLocks noGrp="1"/>
          </p:cNvGraphicFramePr>
          <p:nvPr>
            <p:extLst>
              <p:ext uri="{D42A27DB-BD31-4B8C-83A1-F6EECF244321}">
                <p14:modId xmlns:p14="http://schemas.microsoft.com/office/powerpoint/2010/main" val="200946987"/>
              </p:ext>
            </p:extLst>
          </p:nvPr>
        </p:nvGraphicFramePr>
        <p:xfrm>
          <a:off x="184731" y="1385278"/>
          <a:ext cx="11542815" cy="4817712"/>
        </p:xfrm>
        <a:graphic>
          <a:graphicData uri="http://schemas.openxmlformats.org/drawingml/2006/table">
            <a:tbl>
              <a:tblPr>
                <a:tableStyleId>{ED083AE6-46FA-4A59-8FB0-9F97EB10719F}</a:tableStyleId>
              </a:tblPr>
              <a:tblGrid>
                <a:gridCol w="5486400">
                  <a:extLst>
                    <a:ext uri="{9D8B030D-6E8A-4147-A177-3AD203B41FA5}">
                      <a16:colId xmlns:a16="http://schemas.microsoft.com/office/drawing/2014/main" val="1266884800"/>
                    </a:ext>
                  </a:extLst>
                </a:gridCol>
                <a:gridCol w="6056415">
                  <a:extLst>
                    <a:ext uri="{9D8B030D-6E8A-4147-A177-3AD203B41FA5}">
                      <a16:colId xmlns:a16="http://schemas.microsoft.com/office/drawing/2014/main" val="3154140647"/>
                    </a:ext>
                  </a:extLst>
                </a:gridCol>
              </a:tblGrid>
              <a:tr h="151806">
                <a:tc>
                  <a:txBody>
                    <a:bodyPr/>
                    <a:lstStyle/>
                    <a:p>
                      <a:pPr>
                        <a:lnSpc>
                          <a:spcPct val="150000"/>
                        </a:lnSpc>
                      </a:pPr>
                      <a:r>
                        <a:rPr lang="en-US" sz="2800" dirty="0"/>
                        <a:t>Mistake</a:t>
                      </a:r>
                    </a:p>
                  </a:txBody>
                  <a:tcPr marL="12171" marR="12171" marT="6085" marB="6085" anchor="ctr"/>
                </a:tc>
                <a:tc>
                  <a:txBody>
                    <a:bodyPr/>
                    <a:lstStyle/>
                    <a:p>
                      <a:pPr>
                        <a:lnSpc>
                          <a:spcPct val="150000"/>
                        </a:lnSpc>
                      </a:pPr>
                      <a:r>
                        <a:rPr lang="en-US" sz="2800" dirty="0">
                          <a:highlight>
                            <a:srgbClr val="FF0000"/>
                          </a:highlight>
                        </a:rPr>
                        <a:t>X</a:t>
                      </a:r>
                      <a:r>
                        <a:rPr lang="en-US" sz="2800" dirty="0"/>
                        <a:t> Why It's a Problem</a:t>
                      </a:r>
                    </a:p>
                  </a:txBody>
                  <a:tcPr marL="12171" marR="12171" marT="6085" marB="6085" anchor="ctr"/>
                </a:tc>
                <a:extLst>
                  <a:ext uri="{0D108BD9-81ED-4DB2-BD59-A6C34878D82A}">
                    <a16:rowId xmlns:a16="http://schemas.microsoft.com/office/drawing/2014/main" val="1965929360"/>
                  </a:ext>
                </a:extLst>
              </a:tr>
              <a:tr h="259181">
                <a:tc>
                  <a:txBody>
                    <a:bodyPr/>
                    <a:lstStyle/>
                    <a:p>
                      <a:pPr>
                        <a:lnSpc>
                          <a:spcPct val="150000"/>
                        </a:lnSpc>
                      </a:pPr>
                      <a:r>
                        <a:rPr lang="en-US" sz="2800"/>
                        <a:t>Skipping manual Caesar decryption</a:t>
                      </a:r>
                    </a:p>
                  </a:txBody>
                  <a:tcPr marL="12171" marR="12171" marT="6085" marB="6085" anchor="ctr"/>
                </a:tc>
                <a:tc>
                  <a:txBody>
                    <a:bodyPr/>
                    <a:lstStyle/>
                    <a:p>
                      <a:pPr>
                        <a:lnSpc>
                          <a:spcPct val="150000"/>
                        </a:lnSpc>
                      </a:pPr>
                      <a:r>
                        <a:rPr lang="en-US" sz="2800"/>
                        <a:t>You miss understanding brute-force limitations</a:t>
                      </a:r>
                    </a:p>
                  </a:txBody>
                  <a:tcPr marL="12171" marR="12171" marT="6085" marB="6085" anchor="ctr"/>
                </a:tc>
                <a:extLst>
                  <a:ext uri="{0D108BD9-81ED-4DB2-BD59-A6C34878D82A}">
                    <a16:rowId xmlns:a16="http://schemas.microsoft.com/office/drawing/2014/main" val="2247082503"/>
                  </a:ext>
                </a:extLst>
              </a:tr>
              <a:tr h="177343">
                <a:tc>
                  <a:txBody>
                    <a:bodyPr/>
                    <a:lstStyle/>
                    <a:p>
                      <a:pPr>
                        <a:lnSpc>
                          <a:spcPct val="150000"/>
                        </a:lnSpc>
                      </a:pPr>
                      <a:r>
                        <a:rPr lang="en-US" sz="2800"/>
                        <a:t>Using long texts</a:t>
                      </a:r>
                    </a:p>
                  </a:txBody>
                  <a:tcPr marL="12171" marR="12171" marT="6085" marB="6085" anchor="ctr"/>
                </a:tc>
                <a:tc>
                  <a:txBody>
                    <a:bodyPr/>
                    <a:lstStyle/>
                    <a:p>
                      <a:pPr>
                        <a:lnSpc>
                          <a:spcPct val="150000"/>
                        </a:lnSpc>
                      </a:pPr>
                      <a:r>
                        <a:rPr lang="en-US" sz="2800"/>
                        <a:t>Slows Caesar brute-force readability</a:t>
                      </a:r>
                    </a:p>
                  </a:txBody>
                  <a:tcPr marL="12171" marR="12171" marT="6085" marB="6085" anchor="ctr"/>
                </a:tc>
                <a:extLst>
                  <a:ext uri="{0D108BD9-81ED-4DB2-BD59-A6C34878D82A}">
                    <a16:rowId xmlns:a16="http://schemas.microsoft.com/office/drawing/2014/main" val="2820597357"/>
                  </a:ext>
                </a:extLst>
              </a:tr>
              <a:tr h="498474">
                <a:tc>
                  <a:txBody>
                    <a:bodyPr/>
                    <a:lstStyle/>
                    <a:p>
                      <a:pPr>
                        <a:lnSpc>
                          <a:spcPct val="150000"/>
                        </a:lnSpc>
                      </a:pPr>
                      <a:r>
                        <a:rPr lang="en-US" sz="2800"/>
                        <a:t>Assuming RSA and AES serve same purposes</a:t>
                      </a:r>
                    </a:p>
                  </a:txBody>
                  <a:tcPr marL="12171" marR="12171" marT="6085" marB="6085" anchor="ctr"/>
                </a:tc>
                <a:tc>
                  <a:txBody>
                    <a:bodyPr/>
                    <a:lstStyle/>
                    <a:p>
                      <a:pPr>
                        <a:lnSpc>
                          <a:spcPct val="150000"/>
                        </a:lnSpc>
                      </a:pPr>
                      <a:r>
                        <a:rPr lang="en-US" sz="2800"/>
                        <a:t>They solve different encryption needs</a:t>
                      </a:r>
                    </a:p>
                  </a:txBody>
                  <a:tcPr marL="12171" marR="12171" marT="6085" marB="6085" anchor="ctr"/>
                </a:tc>
                <a:extLst>
                  <a:ext uri="{0D108BD9-81ED-4DB2-BD59-A6C34878D82A}">
                    <a16:rowId xmlns:a16="http://schemas.microsoft.com/office/drawing/2014/main" val="4084517940"/>
                  </a:ext>
                </a:extLst>
              </a:tr>
              <a:tr h="369134">
                <a:tc>
                  <a:txBody>
                    <a:bodyPr/>
                    <a:lstStyle/>
                    <a:p>
                      <a:pPr>
                        <a:lnSpc>
                          <a:spcPct val="150000"/>
                        </a:lnSpc>
                      </a:pPr>
                      <a:r>
                        <a:rPr lang="en-US" sz="2800" dirty="0"/>
                        <a:t>Using non-primes for p and q in RSA</a:t>
                      </a:r>
                    </a:p>
                  </a:txBody>
                  <a:tcPr marL="12171" marR="12171" marT="6085" marB="6085" anchor="ctr"/>
                </a:tc>
                <a:tc>
                  <a:txBody>
                    <a:bodyPr/>
                    <a:lstStyle/>
                    <a:p>
                      <a:pPr>
                        <a:lnSpc>
                          <a:spcPct val="150000"/>
                        </a:lnSpc>
                      </a:pPr>
                      <a:r>
                        <a:rPr lang="en-US" sz="2800"/>
                        <a:t>Invalid key generation</a:t>
                      </a:r>
                    </a:p>
                  </a:txBody>
                  <a:tcPr marL="12171" marR="12171" marT="6085" marB="6085" anchor="ctr"/>
                </a:tc>
                <a:extLst>
                  <a:ext uri="{0D108BD9-81ED-4DB2-BD59-A6C34878D82A}">
                    <a16:rowId xmlns:a16="http://schemas.microsoft.com/office/drawing/2014/main" val="3960920177"/>
                  </a:ext>
                </a:extLst>
              </a:tr>
              <a:tr h="607137">
                <a:tc>
                  <a:txBody>
                    <a:bodyPr/>
                    <a:lstStyle/>
                    <a:p>
                      <a:pPr>
                        <a:lnSpc>
                          <a:spcPct val="150000"/>
                        </a:lnSpc>
                      </a:pPr>
                      <a:r>
                        <a:rPr lang="en-US" sz="2800" dirty="0"/>
                        <a:t>Not verifying results in RSA steps</a:t>
                      </a:r>
                    </a:p>
                  </a:txBody>
                  <a:tcPr marL="12171" marR="12171" marT="6085" marB="6085" anchor="ctr"/>
                </a:tc>
                <a:tc>
                  <a:txBody>
                    <a:bodyPr/>
                    <a:lstStyle/>
                    <a:p>
                      <a:pPr>
                        <a:lnSpc>
                          <a:spcPct val="150000"/>
                        </a:lnSpc>
                      </a:pPr>
                      <a:r>
                        <a:rPr lang="en-US" sz="2800" dirty="0"/>
                        <a:t>Leads to incorrect encryption/decryption</a:t>
                      </a:r>
                    </a:p>
                  </a:txBody>
                  <a:tcPr marL="12171" marR="12171" marT="6085" marB="6085" anchor="ctr"/>
                </a:tc>
                <a:extLst>
                  <a:ext uri="{0D108BD9-81ED-4DB2-BD59-A6C34878D82A}">
                    <a16:rowId xmlns:a16="http://schemas.microsoft.com/office/drawing/2014/main" val="2859858270"/>
                  </a:ext>
                </a:extLst>
              </a:tr>
            </a:tbl>
          </a:graphicData>
        </a:graphic>
      </p:graphicFrame>
      <p:sp>
        <p:nvSpPr>
          <p:cNvPr id="5" name="Rectangle 1">
            <a:extLst>
              <a:ext uri="{FF2B5EF4-FFF2-40B4-BE49-F238E27FC236}">
                <a16:creationId xmlns:a16="http://schemas.microsoft.com/office/drawing/2014/main" id="{21452B46-F916-F19E-DB3F-4B83E3918116}"/>
              </a:ext>
            </a:extLst>
          </p:cNvPr>
          <p:cNvSpPr>
            <a:spLocks noChangeArrowheads="1"/>
          </p:cNvSpPr>
          <p:nvPr/>
        </p:nvSpPr>
        <p:spPr bwMode="auto">
          <a:xfrm>
            <a:off x="36947" y="655010"/>
            <a:ext cx="23281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What to Avoid</a:t>
            </a:r>
          </a:p>
        </p:txBody>
      </p:sp>
      <p:sp>
        <p:nvSpPr>
          <p:cNvPr id="6" name="Slide Number Placeholder 5">
            <a:extLst>
              <a:ext uri="{FF2B5EF4-FFF2-40B4-BE49-F238E27FC236}">
                <a16:creationId xmlns:a16="http://schemas.microsoft.com/office/drawing/2014/main" id="{01F23B7A-201A-C85F-6F84-FBA73F488863}"/>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49</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87359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63825-7966-F382-F1A6-D54AA302A58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E65DB81-23D5-A0D7-2EEF-AF75F05D8536}"/>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DD2AC4A1-DB70-6DC5-8460-052150BDA8CD}"/>
              </a:ext>
            </a:extLst>
          </p:cNvPr>
          <p:cNvSpPr txBox="1"/>
          <p:nvPr/>
        </p:nvSpPr>
        <p:spPr>
          <a:xfrm>
            <a:off x="0" y="1511017"/>
            <a:ext cx="12192000" cy="4549835"/>
          </a:xfrm>
          <a:prstGeom prst="rect">
            <a:avLst/>
          </a:prstGeom>
          <a:noFill/>
        </p:spPr>
        <p:txBody>
          <a:bodyPr wrap="square">
            <a:spAutoFit/>
          </a:bodyPr>
          <a:lstStyle/>
          <a:p>
            <a:pPr>
              <a:lnSpc>
                <a:spcPct val="150000"/>
              </a:lnSpc>
            </a:pPr>
            <a:r>
              <a:rPr lang="en-US" sz="2800" dirty="0"/>
              <a:t>When we talk about how </a:t>
            </a:r>
            <a:r>
              <a:rPr lang="en-US" sz="2800" b="1" dirty="0"/>
              <a:t>encryption hides information</a:t>
            </a:r>
            <a:r>
              <a:rPr lang="en-US" sz="2800" dirty="0"/>
              <a:t>, we usually focus on two key ideas that were introduced by </a:t>
            </a:r>
            <a:r>
              <a:rPr lang="en-US" sz="2800" b="1" dirty="0"/>
              <a:t>Claude Shannon</a:t>
            </a:r>
            <a:r>
              <a:rPr lang="en-US" sz="2800" dirty="0"/>
              <a:t>, the father of modern cryptography:</a:t>
            </a:r>
          </a:p>
          <a:p>
            <a:pPr marL="700088" indent="-457200">
              <a:lnSpc>
                <a:spcPct val="150000"/>
              </a:lnSpc>
              <a:buFont typeface="Arial" panose="020B0604020202020204" pitchFamily="34" charset="0"/>
              <a:buChar char="•"/>
            </a:pPr>
            <a:r>
              <a:rPr lang="en-US" sz="2800" b="1" dirty="0"/>
              <a:t>Confusion</a:t>
            </a:r>
            <a:r>
              <a:rPr lang="en-US" sz="2800" dirty="0"/>
              <a:t> = Make the relationship between the key and the output (ciphertext) hard to figure out.</a:t>
            </a:r>
          </a:p>
          <a:p>
            <a:pPr marL="700088" indent="-457200">
              <a:lnSpc>
                <a:spcPct val="150000"/>
              </a:lnSpc>
              <a:buFont typeface="Arial" panose="020B0604020202020204" pitchFamily="34" charset="0"/>
              <a:buChar char="•"/>
            </a:pPr>
            <a:r>
              <a:rPr lang="en-US" sz="2800" b="1" dirty="0"/>
              <a:t>Diffusion</a:t>
            </a:r>
            <a:r>
              <a:rPr lang="en-US" sz="2800" dirty="0"/>
              <a:t> = Spread the plaintext’s influence all over the ciphertext, so patterns disappear.</a:t>
            </a:r>
          </a:p>
        </p:txBody>
      </p:sp>
      <p:sp>
        <p:nvSpPr>
          <p:cNvPr id="3" name="Slide Number Placeholder 2">
            <a:extLst>
              <a:ext uri="{FF2B5EF4-FFF2-40B4-BE49-F238E27FC236}">
                <a16:creationId xmlns:a16="http://schemas.microsoft.com/office/drawing/2014/main" id="{105DB8C1-12A7-C54D-2A11-AD07B1B7B31E}"/>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5</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7871784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A7A48-80F0-54AE-7737-0557328068E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C804E6-2305-122E-497F-4EAC529264BB}"/>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1D801AF9-D608-DE8D-F2E5-3BDDA625CE98}"/>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F572E13-0186-4943-D6B7-36F03149075E}"/>
              </a:ext>
            </a:extLst>
          </p:cNvPr>
          <p:cNvSpPr>
            <a:spLocks noChangeArrowheads="1"/>
          </p:cNvSpPr>
          <p:nvPr/>
        </p:nvSpPr>
        <p:spPr bwMode="auto">
          <a:xfrm>
            <a:off x="36947" y="655010"/>
            <a:ext cx="261616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Skills Developed</a:t>
            </a:r>
          </a:p>
        </p:txBody>
      </p:sp>
      <p:sp>
        <p:nvSpPr>
          <p:cNvPr id="6" name="Rectangle 1">
            <a:extLst>
              <a:ext uri="{FF2B5EF4-FFF2-40B4-BE49-F238E27FC236}">
                <a16:creationId xmlns:a16="http://schemas.microsoft.com/office/drawing/2014/main" id="{E333D474-4C70-A24A-1BBB-F9FD665611BE}"/>
              </a:ext>
            </a:extLst>
          </p:cNvPr>
          <p:cNvSpPr>
            <a:spLocks noChangeArrowheads="1"/>
          </p:cNvSpPr>
          <p:nvPr/>
        </p:nvSpPr>
        <p:spPr bwMode="auto">
          <a:xfrm>
            <a:off x="92365" y="1478690"/>
            <a:ext cx="12099635" cy="3900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Conceptual clarity on encryption techniques</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RSA math &amp; modular arithmetic</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Cryptanalysis techniques with tools</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Hands-on software learning (</a:t>
            </a:r>
            <a:r>
              <a:rPr kumimoji="0" lang="en-US" altLang="en-US" sz="2800" b="0" i="0" u="none" strike="noStrike" cap="none" normalizeH="0" baseline="0" dirty="0" err="1">
                <a:ln>
                  <a:noFill/>
                </a:ln>
                <a:solidFill>
                  <a:schemeClr val="tx1"/>
                </a:solidFill>
                <a:effectLst/>
                <a:latin typeface="+mj-lt"/>
              </a:rPr>
              <a:t>CrypTool</a:t>
            </a:r>
            <a:r>
              <a:rPr kumimoji="0" lang="en-US" altLang="en-US" sz="2800" b="0" i="0" u="none" strike="noStrike" cap="none" normalizeH="0" baseline="0" dirty="0">
                <a:ln>
                  <a:noFill/>
                </a:ln>
                <a:solidFill>
                  <a:schemeClr val="tx1"/>
                </a:solidFill>
                <a:effectLst/>
                <a:latin typeface="+mj-lt"/>
              </a:rPr>
              <a:t>)</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Real-world encryption/decryption workflow</a:t>
            </a:r>
          </a:p>
          <a:p>
            <a:pPr marL="795338"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800" b="0" i="0" u="none" strike="noStrike" cap="none" normalizeH="0" baseline="0" dirty="0">
                <a:ln>
                  <a:noFill/>
                </a:ln>
                <a:solidFill>
                  <a:schemeClr val="tx1"/>
                </a:solidFill>
                <a:effectLst/>
                <a:latin typeface="+mj-lt"/>
              </a:rPr>
              <a:t>Troubleshooting and critical thinking in cybersecurity</a:t>
            </a:r>
          </a:p>
        </p:txBody>
      </p:sp>
      <p:sp>
        <p:nvSpPr>
          <p:cNvPr id="4" name="Slide Number Placeholder 3">
            <a:extLst>
              <a:ext uri="{FF2B5EF4-FFF2-40B4-BE49-F238E27FC236}">
                <a16:creationId xmlns:a16="http://schemas.microsoft.com/office/drawing/2014/main" id="{CFDCEC21-91FA-9225-0BD8-36CCBEED545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50</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823435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703DD-3BA7-8DD8-F2A6-E5F01822776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D59EC7B-F615-13BB-7655-46D535AABB90}"/>
              </a:ext>
            </a:extLst>
          </p:cNvPr>
          <p:cNvSpPr txBox="1">
            <a:spLocks noGrp="1"/>
          </p:cNvSpPr>
          <p:nvPr>
            <p:ph type="title"/>
          </p:nvPr>
        </p:nvSpPr>
        <p:spPr>
          <a:xfrm>
            <a:off x="1" y="0"/>
            <a:ext cx="10367158" cy="459100"/>
          </a:xfrm>
          <a:prstGeom prst="rect">
            <a:avLst/>
          </a:prstGeom>
          <a:solidFill>
            <a:schemeClr val="bg1"/>
          </a:solidFill>
        </p:spPr>
        <p:txBody>
          <a:bodyPr vert="horz" wrap="square" lIns="0" tIns="12700" rIns="0" bIns="0" rtlCol="0">
            <a:spAutoFit/>
          </a:bodyPr>
          <a:lstStyle/>
          <a:p>
            <a:pPr marL="12700">
              <a:spcBef>
                <a:spcPts val="100"/>
              </a:spcBef>
            </a:pPr>
            <a:r>
              <a:rPr lang="en-US" dirty="0"/>
              <a:t>Lab Structure and Activities</a:t>
            </a:r>
            <a:endParaRPr spc="-10" dirty="0"/>
          </a:p>
        </p:txBody>
      </p:sp>
      <p:sp>
        <p:nvSpPr>
          <p:cNvPr id="3" name="Rectangle 1">
            <a:extLst>
              <a:ext uri="{FF2B5EF4-FFF2-40B4-BE49-F238E27FC236}">
                <a16:creationId xmlns:a16="http://schemas.microsoft.com/office/drawing/2014/main" id="{56C5D8BF-2269-64FB-D3B2-36E5175236E5}"/>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5BCCDDC4-87A4-2A64-06EF-2C8728FDEAAF}"/>
              </a:ext>
            </a:extLst>
          </p:cNvPr>
          <p:cNvSpPr>
            <a:spLocks noChangeArrowheads="1"/>
          </p:cNvSpPr>
          <p:nvPr/>
        </p:nvSpPr>
        <p:spPr bwMode="auto">
          <a:xfrm>
            <a:off x="46182" y="830917"/>
            <a:ext cx="12099635" cy="5196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Conclusion and Reflection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This lab gives you both the </a:t>
            </a:r>
            <a:r>
              <a:rPr kumimoji="0" lang="en-US" altLang="en-US" sz="2800" b="1" i="0" u="none" strike="noStrike" cap="none" normalizeH="0" baseline="0" dirty="0">
                <a:ln>
                  <a:noFill/>
                </a:ln>
                <a:solidFill>
                  <a:schemeClr val="tx1"/>
                </a:solidFill>
                <a:effectLst/>
                <a:latin typeface="+mj-lt"/>
              </a:rPr>
              <a:t>mathematical foundation</a:t>
            </a:r>
            <a:r>
              <a:rPr kumimoji="0" lang="en-US" altLang="en-US" sz="2800" b="0" i="0" u="none" strike="noStrike" cap="none" normalizeH="0" baseline="0" dirty="0">
                <a:ln>
                  <a:noFill/>
                </a:ln>
                <a:solidFill>
                  <a:schemeClr val="tx1"/>
                </a:solidFill>
                <a:effectLst/>
                <a:latin typeface="+mj-lt"/>
              </a:rPr>
              <a:t> and </a:t>
            </a:r>
            <a:r>
              <a:rPr kumimoji="0" lang="en-US" altLang="en-US" sz="2800" b="1" i="0" u="none" strike="noStrike" cap="none" normalizeH="0" baseline="0" dirty="0">
                <a:ln>
                  <a:noFill/>
                </a:ln>
                <a:solidFill>
                  <a:schemeClr val="tx1"/>
                </a:solidFill>
                <a:effectLst/>
                <a:latin typeface="+mj-lt"/>
              </a:rPr>
              <a:t>practical insight</a:t>
            </a:r>
            <a:r>
              <a:rPr kumimoji="0" lang="en-US" altLang="en-US" sz="2800" b="0" i="0" u="none" strike="noStrike" cap="none" normalizeH="0" baseline="0" dirty="0">
                <a:ln>
                  <a:noFill/>
                </a:ln>
                <a:solidFill>
                  <a:schemeClr val="tx1"/>
                </a:solidFill>
                <a:effectLst/>
                <a:latin typeface="+mj-lt"/>
              </a:rPr>
              <a:t> into how classical and modern cryptographic systems work. From encrypting messages using RSA to analyzing ciphertexts with brute-force techniques in </a:t>
            </a:r>
            <a:r>
              <a:rPr kumimoji="0" lang="en-US" altLang="en-US" sz="2800" b="0" i="0" u="none" strike="noStrike" cap="none" normalizeH="0" baseline="0" dirty="0" err="1">
                <a:ln>
                  <a:noFill/>
                </a:ln>
                <a:solidFill>
                  <a:schemeClr val="tx1"/>
                </a:solidFill>
                <a:effectLst/>
                <a:latin typeface="+mj-lt"/>
              </a:rPr>
              <a:t>CrypTool</a:t>
            </a:r>
            <a:r>
              <a:rPr kumimoji="0" lang="en-US" altLang="en-US" sz="2800" b="0" i="0" u="none" strike="noStrike" cap="none" normalizeH="0" baseline="0" dirty="0">
                <a:ln>
                  <a:noFill/>
                </a:ln>
                <a:solidFill>
                  <a:schemeClr val="tx1"/>
                </a:solidFill>
                <a:effectLst/>
                <a:latin typeface="+mj-lt"/>
              </a:rPr>
              <a:t>, you've stepped into the real-world challenges faced by cryptographers and cybersecurity professionals.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Reflect</a:t>
            </a:r>
            <a:r>
              <a:rPr kumimoji="0" lang="en-US" altLang="en-US" sz="2800" b="0" i="0" u="none" strike="noStrike" cap="none" normalizeH="0" baseline="0" dirty="0">
                <a:ln>
                  <a:noFill/>
                </a:ln>
                <a:solidFill>
                  <a:schemeClr val="tx1"/>
                </a:solidFill>
                <a:effectLst/>
                <a:latin typeface="+mj-lt"/>
              </a:rPr>
              <a:t>: How secure are classical methods like Caesar today? Why do we still teach them? What makes modern encryption more resilient?</a:t>
            </a:r>
          </a:p>
        </p:txBody>
      </p:sp>
      <p:sp>
        <p:nvSpPr>
          <p:cNvPr id="4" name="Slide Number Placeholder 3">
            <a:extLst>
              <a:ext uri="{FF2B5EF4-FFF2-40B4-BE49-F238E27FC236}">
                <a16:creationId xmlns:a16="http://schemas.microsoft.com/office/drawing/2014/main" id="{97E54432-E702-0D86-4EE4-327746136F3F}"/>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51</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773159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B5D31-B76C-FE12-64DA-3CF43631A0D3}"/>
            </a:ext>
          </a:extLst>
        </p:cNvPr>
        <p:cNvGrpSpPr/>
        <p:nvPr/>
      </p:nvGrpSpPr>
      <p:grpSpPr>
        <a:xfrm>
          <a:off x="0" y="0"/>
          <a:ext cx="0" cy="0"/>
          <a:chOff x="0" y="0"/>
          <a:chExt cx="0" cy="0"/>
        </a:xfrm>
      </p:grpSpPr>
      <p:sp>
        <p:nvSpPr>
          <p:cNvPr id="5" name="object 5">
            <a:extLst>
              <a:ext uri="{FF2B5EF4-FFF2-40B4-BE49-F238E27FC236}">
                <a16:creationId xmlns:a16="http://schemas.microsoft.com/office/drawing/2014/main" id="{463BD7DE-7686-B0D9-330F-0C1172541F6D}"/>
              </a:ext>
            </a:extLst>
          </p:cNvPr>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00" b="0" i="0" u="none" strike="noStrike" kern="1200" cap="none" spc="0" normalizeH="0" baseline="0" noProof="0" dirty="0">
                <a:ln>
                  <a:noFill/>
                </a:ln>
                <a:solidFill>
                  <a:srgbClr val="3D3935"/>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52</a:t>
            </a:fld>
            <a:r>
              <a:rPr kumimoji="0" sz="1000" b="0" i="0" u="none" strike="noStrike" kern="1200" cap="none" spc="23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a:t>
            </a:r>
            <a:r>
              <a:rPr kumimoji="0" sz="1000" b="0" i="0" u="none" strike="noStrike" kern="1200" cap="none" spc="40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Faculty</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of</a:t>
            </a:r>
            <a:r>
              <a:rPr kumimoji="0" sz="1000" b="0" i="0" u="none" strike="noStrike" kern="1200" cap="none" spc="-2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Business</a:t>
            </a:r>
            <a:r>
              <a:rPr kumimoji="0" sz="1000" b="0" i="0" u="none" strike="noStrike" kern="1200" cap="none" spc="-2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and</a:t>
            </a:r>
            <a:r>
              <a:rPr kumimoji="0" sz="1000" b="0" i="0" u="none" strike="noStrike" kern="1200" cap="none" spc="-2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Law</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Peter</a:t>
            </a:r>
            <a:r>
              <a:rPr kumimoji="0" sz="1000" b="0" i="0" u="none" strike="noStrike" kern="1200" cap="none" spc="-10"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Faber</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0" normalizeH="0" baseline="0" noProof="0" dirty="0">
                <a:ln>
                  <a:noFill/>
                </a:ln>
                <a:solidFill>
                  <a:srgbClr val="3D3935"/>
                </a:solidFill>
                <a:effectLst/>
                <a:uLnTx/>
                <a:uFillTx/>
                <a:latin typeface="Arial"/>
                <a:ea typeface="+mn-ea"/>
                <a:cs typeface="Arial"/>
              </a:rPr>
              <a:t>Business</a:t>
            </a:r>
            <a:r>
              <a:rPr kumimoji="0" sz="1000" b="0" i="0" u="none" strike="noStrike" kern="1200" cap="none" spc="-15" normalizeH="0" baseline="0" noProof="0" dirty="0">
                <a:ln>
                  <a:noFill/>
                </a:ln>
                <a:solidFill>
                  <a:srgbClr val="3D3935"/>
                </a:solidFill>
                <a:effectLst/>
                <a:uLnTx/>
                <a:uFillTx/>
                <a:latin typeface="Arial"/>
                <a:ea typeface="+mn-ea"/>
                <a:cs typeface="Arial"/>
              </a:rPr>
              <a:t> </a:t>
            </a:r>
            <a:r>
              <a:rPr kumimoji="0" sz="1000" b="0" i="0" u="none" strike="noStrike" kern="1200" cap="none" spc="-10" normalizeH="0" baseline="0" noProof="0" dirty="0">
                <a:ln>
                  <a:noFill/>
                </a:ln>
                <a:solidFill>
                  <a:srgbClr val="3D3935"/>
                </a:solidFill>
                <a:effectLst/>
                <a:uLnTx/>
                <a:uFillTx/>
                <a:latin typeface="Arial"/>
                <a:ea typeface="+mn-ea"/>
                <a:cs typeface="Arial"/>
              </a:rPr>
              <a:t>School</a:t>
            </a:r>
          </a:p>
        </p:txBody>
      </p:sp>
      <p:sp>
        <p:nvSpPr>
          <p:cNvPr id="2" name="Rectangle 1">
            <a:extLst>
              <a:ext uri="{FF2B5EF4-FFF2-40B4-BE49-F238E27FC236}">
                <a16:creationId xmlns:a16="http://schemas.microsoft.com/office/drawing/2014/main" id="{6821BC0C-2076-08F3-DE51-682333DB3D61}"/>
              </a:ext>
            </a:extLst>
          </p:cNvPr>
          <p:cNvSpPr>
            <a:spLocks noChangeArrowheads="1"/>
          </p:cNvSpPr>
          <p:nvPr/>
        </p:nvSpPr>
        <p:spPr bwMode="auto">
          <a:xfrm>
            <a:off x="0" y="995016"/>
            <a:ext cx="12192000" cy="2610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a:ea typeface="+mn-ea"/>
                <a:cs typeface="+mn-cs"/>
              </a:rPr>
              <a:t>These guidelines are designed to </a:t>
            </a:r>
            <a:r>
              <a:rPr kumimoji="0" lang="en-US" sz="2800" b="1" i="0" u="none" strike="noStrike" kern="1200" cap="none" spc="0" normalizeH="0" baseline="0" noProof="0" dirty="0">
                <a:ln>
                  <a:noFill/>
                </a:ln>
                <a:solidFill>
                  <a:prstClr val="black"/>
                </a:solidFill>
                <a:effectLst/>
                <a:uLnTx/>
                <a:uFillTx/>
                <a:latin typeface="Calibri"/>
                <a:ea typeface="+mn-ea"/>
                <a:cs typeface="+mn-cs"/>
              </a:rPr>
              <a:t>support your learning</a:t>
            </a:r>
            <a:r>
              <a:rPr kumimoji="0" lang="en-US" sz="2800" b="0" i="0" u="none" strike="noStrike" kern="1200" cap="none" spc="0" normalizeH="0" baseline="0" noProof="0" dirty="0">
                <a:ln>
                  <a:noFill/>
                </a:ln>
                <a:solidFill>
                  <a:prstClr val="black"/>
                </a:solidFill>
                <a:effectLst/>
                <a:uLnTx/>
                <a:uFillTx/>
                <a:latin typeface="Calibri"/>
                <a:ea typeface="+mn-ea"/>
                <a:cs typeface="+mn-cs"/>
              </a:rPr>
              <a:t> and help you apply necessary techniques effectively. For </a:t>
            </a:r>
            <a:r>
              <a:rPr kumimoji="0" lang="en-US" sz="2800" b="1" i="0" u="none" strike="noStrike" kern="1200" cap="none" spc="0" normalizeH="0" baseline="0" noProof="0" dirty="0">
                <a:ln>
                  <a:noFill/>
                </a:ln>
                <a:solidFill>
                  <a:prstClr val="black"/>
                </a:solidFill>
                <a:effectLst/>
                <a:uLnTx/>
                <a:uFillTx/>
                <a:latin typeface="Calibri"/>
                <a:ea typeface="+mn-ea"/>
                <a:cs typeface="+mn-cs"/>
              </a:rPr>
              <a:t>lab or assessment submissions</a:t>
            </a:r>
            <a:r>
              <a:rPr kumimoji="0" lang="en-US" sz="2800" b="0" i="0" u="none" strike="noStrike" kern="1200" cap="none" spc="0" normalizeH="0" baseline="0" noProof="0" dirty="0">
                <a:ln>
                  <a:noFill/>
                </a:ln>
                <a:solidFill>
                  <a:prstClr val="black"/>
                </a:solidFill>
                <a:effectLst/>
                <a:uLnTx/>
                <a:uFillTx/>
                <a:latin typeface="Calibri"/>
                <a:ea typeface="+mn-ea"/>
                <a:cs typeface="+mn-cs"/>
              </a:rPr>
              <a:t>, please follow instructions and complete tasks based on </a:t>
            </a:r>
            <a:r>
              <a:rPr kumimoji="0" lang="en-US" sz="2800" b="1" i="0" u="none" strike="noStrike" kern="1200" cap="none" spc="0" normalizeH="0" baseline="0" noProof="0" dirty="0">
                <a:ln>
                  <a:noFill/>
                </a:ln>
                <a:solidFill>
                  <a:prstClr val="black"/>
                </a:solidFill>
                <a:effectLst/>
                <a:highlight>
                  <a:srgbClr val="FFFF00"/>
                </a:highlight>
                <a:uLnTx/>
                <a:uFillTx/>
                <a:latin typeface="Calibri"/>
                <a:ea typeface="+mn-ea"/>
                <a:cs typeface="+mn-cs"/>
              </a:rPr>
              <a:t>Canvas</a:t>
            </a:r>
            <a:r>
              <a:rPr kumimoji="0" lang="en-US" sz="2800" b="0" i="0" u="none" strike="noStrike" kern="1200" cap="none" spc="0" normalizeH="0" baseline="0" noProof="0" dirty="0">
                <a:ln>
                  <a:noFill/>
                </a:ln>
                <a:solidFill>
                  <a:prstClr val="black"/>
                </a:solidFill>
                <a:effectLst/>
                <a:uLnTx/>
                <a:uFillTx/>
                <a:latin typeface="Calibri"/>
                <a:ea typeface="+mn-ea"/>
                <a:cs typeface="+mn-cs"/>
              </a:rPr>
              <a:t>. If you have any questions, feel free to ask—I’m happy to help!</a:t>
            </a:r>
          </a:p>
        </p:txBody>
      </p:sp>
      <p:sp>
        <p:nvSpPr>
          <p:cNvPr id="4" name="object 2">
            <a:extLst>
              <a:ext uri="{FF2B5EF4-FFF2-40B4-BE49-F238E27FC236}">
                <a16:creationId xmlns:a16="http://schemas.microsoft.com/office/drawing/2014/main" id="{15D8BF61-E6FB-9A63-7350-A3B2944726E2}"/>
              </a:ext>
            </a:extLst>
          </p:cNvPr>
          <p:cNvSpPr txBox="1">
            <a:spLocks/>
          </p:cNvSpPr>
          <p:nvPr/>
        </p:nvSpPr>
        <p:spPr>
          <a:xfrm>
            <a:off x="1" y="0"/>
            <a:ext cx="9654638" cy="459100"/>
          </a:xfrm>
          <a:prstGeom prst="rect">
            <a:avLst/>
          </a:prstGeom>
          <a:solidFill>
            <a:schemeClr val="bg1"/>
          </a:solidFill>
        </p:spPr>
        <p:txBody>
          <a:bodyPr vert="horz" wrap="square" lIns="0" tIns="12700" rIns="0" bIns="0" rtlCol="0">
            <a:spAutoFit/>
          </a:bodyPr>
          <a:lstStyle>
            <a:lvl1pPr>
              <a:defRPr sz="2900" b="1" i="0">
                <a:solidFill>
                  <a:srgbClr val="3D3935"/>
                </a:solidFill>
                <a:latin typeface="Arial"/>
                <a:ea typeface="+mj-ea"/>
                <a:cs typeface="Arial"/>
              </a:defRPr>
            </a:lvl1p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2900" b="1" i="0" u="none" strike="noStrike" kern="0" cap="none" spc="-10" normalizeH="0" baseline="0" noProof="0" dirty="0">
                <a:ln>
                  <a:noFill/>
                </a:ln>
                <a:solidFill>
                  <a:srgbClr val="3D3935"/>
                </a:solidFill>
                <a:effectLst/>
                <a:uLnTx/>
                <a:uFillTx/>
                <a:latin typeface="Arial"/>
                <a:ea typeface="+mj-ea"/>
                <a:cs typeface="Arial"/>
              </a:rPr>
              <a:t>Submission of Labs &amp; Assessments</a:t>
            </a:r>
          </a:p>
        </p:txBody>
      </p:sp>
    </p:spTree>
    <p:extLst>
      <p:ext uri="{BB962C8B-B14F-4D97-AF65-F5344CB8AC3E}">
        <p14:creationId xmlns:p14="http://schemas.microsoft.com/office/powerpoint/2010/main" val="3809962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7AE2E-97E0-BDCA-618B-720FE1F7F0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3548F9-A26E-1B74-C2A0-A0350AC21E39}"/>
              </a:ext>
            </a:extLst>
          </p:cNvPr>
          <p:cNvSpPr txBox="1">
            <a:spLocks noGrp="1"/>
          </p:cNvSpPr>
          <p:nvPr>
            <p:ph type="title"/>
          </p:nvPr>
        </p:nvSpPr>
        <p:spPr>
          <a:xfrm>
            <a:off x="0" y="0"/>
            <a:ext cx="8737600" cy="459100"/>
          </a:xfrm>
          <a:prstGeom prst="rect">
            <a:avLst/>
          </a:prstGeom>
        </p:spPr>
        <p:txBody>
          <a:bodyPr vert="horz" wrap="square" lIns="0" tIns="12700" rIns="0" bIns="0" rtlCol="0">
            <a:spAutoFit/>
          </a:bodyPr>
          <a:lstStyle/>
          <a:p>
            <a:pPr marL="12700">
              <a:spcBef>
                <a:spcPts val="100"/>
              </a:spcBef>
            </a:pPr>
            <a:r>
              <a:rPr lang="en-US" dirty="0"/>
              <a:t>Thank You</a:t>
            </a:r>
            <a:endParaRPr spc="-10" dirty="0"/>
          </a:p>
        </p:txBody>
      </p:sp>
      <p:sp>
        <p:nvSpPr>
          <p:cNvPr id="4" name="object 4">
            <a:extLst>
              <a:ext uri="{FF2B5EF4-FFF2-40B4-BE49-F238E27FC236}">
                <a16:creationId xmlns:a16="http://schemas.microsoft.com/office/drawing/2014/main" id="{285BD2D9-AABA-65D7-AD99-6F5B8666F073}"/>
              </a:ext>
            </a:extLst>
          </p:cNvPr>
          <p:cNvSpPr txBox="1">
            <a:spLocks noGrp="1"/>
          </p:cNvSpPr>
          <p:nvPr>
            <p:ph type="sldNum" sz="quarter" idx="7"/>
          </p:nvPr>
        </p:nvSpPr>
        <p:spPr>
          <a:prstGeom prst="rect">
            <a:avLst/>
          </a:prstGeom>
        </p:spPr>
        <p:txBody>
          <a:bodyPr vert="horz" wrap="square" lIns="0" tIns="635" rIns="0" bIns="0" rtlCol="0">
            <a:spAutoFit/>
          </a:bodyPr>
          <a:lstStyle/>
          <a:p>
            <a:pPr marL="38100" marR="0" lvl="0" indent="0" algn="l" defTabSz="914400" rtl="0" eaLnBrk="1" fontAlgn="auto" latinLnBrk="0" hangingPunct="1">
              <a:lnSpc>
                <a:spcPct val="100000"/>
              </a:lnSpc>
              <a:spcBef>
                <a:spcPts val="5"/>
              </a:spcBef>
              <a:spcAft>
                <a:spcPts val="0"/>
              </a:spcAft>
              <a:buClrTx/>
              <a:buSzTx/>
              <a:buFontTx/>
              <a:buNone/>
              <a:tabLst/>
              <a:defRPr/>
            </a:pPr>
            <a:fld id="{81D60167-4931-47E6-BA6A-407CBD079E47}" type="slidenum">
              <a:rPr kumimoji="0" sz="1000" b="0" i="0" u="none" strike="noStrike" kern="0" cap="none" spc="0" normalizeH="0" baseline="0" noProof="0" dirty="0">
                <a:ln>
                  <a:noFill/>
                </a:ln>
                <a:solidFill>
                  <a:srgbClr val="3D3935"/>
                </a:solidFill>
                <a:effectLst/>
                <a:uLnTx/>
                <a:uFillTx/>
                <a:latin typeface="Arial"/>
                <a:ea typeface="+mn-ea"/>
                <a:cs typeface="Arial"/>
              </a:rPr>
              <a:pPr marL="38100" marR="0" lvl="0" indent="0" algn="l" defTabSz="914400" rtl="0" eaLnBrk="1" fontAlgn="auto" latinLnBrk="0" hangingPunct="1">
                <a:lnSpc>
                  <a:spcPct val="100000"/>
                </a:lnSpc>
                <a:spcBef>
                  <a:spcPts val="5"/>
                </a:spcBef>
                <a:spcAft>
                  <a:spcPts val="0"/>
                </a:spcAft>
                <a:buClrTx/>
                <a:buSzTx/>
                <a:buFontTx/>
                <a:buNone/>
                <a:tabLst/>
                <a:defRPr/>
              </a:pPr>
              <a:t>53</a:t>
            </a:fld>
            <a:r>
              <a:rPr kumimoji="0" sz="1000" b="0" i="0" u="none" strike="noStrike" kern="0" cap="none" spc="23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a:t>
            </a:r>
            <a:r>
              <a:rPr kumimoji="0" sz="1000" b="0" i="0" u="none" strike="noStrike" kern="0" cap="none" spc="40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Faculty</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of</a:t>
            </a:r>
            <a:r>
              <a:rPr kumimoji="0" sz="1000" b="0" i="0" u="none" strike="noStrike" kern="0" cap="none" spc="-2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Business</a:t>
            </a:r>
            <a:r>
              <a:rPr kumimoji="0" sz="1000" b="0" i="0" u="none" strike="noStrike" kern="0" cap="none" spc="-2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and</a:t>
            </a:r>
            <a:r>
              <a:rPr kumimoji="0" sz="1000" b="0" i="0" u="none" strike="noStrike" kern="0" cap="none" spc="-2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Law</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Peter</a:t>
            </a:r>
            <a:r>
              <a:rPr kumimoji="0" sz="1000" b="0" i="0" u="none" strike="noStrike" kern="0" cap="none" spc="-10"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Faber</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0" normalizeH="0" baseline="0" noProof="0" dirty="0">
                <a:ln>
                  <a:noFill/>
                </a:ln>
                <a:solidFill>
                  <a:srgbClr val="3D3935"/>
                </a:solidFill>
                <a:effectLst/>
                <a:uLnTx/>
                <a:uFillTx/>
                <a:latin typeface="Arial"/>
                <a:ea typeface="+mn-ea"/>
                <a:cs typeface="Arial"/>
              </a:rPr>
              <a:t>Business</a:t>
            </a:r>
            <a:r>
              <a:rPr kumimoji="0" sz="1000" b="0" i="0" u="none" strike="noStrike" kern="0" cap="none" spc="-15" normalizeH="0" baseline="0" noProof="0" dirty="0">
                <a:ln>
                  <a:noFill/>
                </a:ln>
                <a:solidFill>
                  <a:srgbClr val="3D3935"/>
                </a:solidFill>
                <a:effectLst/>
                <a:uLnTx/>
                <a:uFillTx/>
                <a:latin typeface="Arial"/>
                <a:ea typeface="+mn-ea"/>
                <a:cs typeface="Arial"/>
              </a:rPr>
              <a:t> </a:t>
            </a:r>
            <a:r>
              <a:rPr kumimoji="0" sz="1000" b="0" i="0" u="none" strike="noStrike" kern="0" cap="none" spc="-10" normalizeH="0" baseline="0" noProof="0" dirty="0">
                <a:ln>
                  <a:noFill/>
                </a:ln>
                <a:solidFill>
                  <a:srgbClr val="3D3935"/>
                </a:solidFill>
                <a:effectLst/>
                <a:uLnTx/>
                <a:uFillTx/>
                <a:latin typeface="Arial"/>
                <a:ea typeface="+mn-ea"/>
                <a:cs typeface="Arial"/>
              </a:rPr>
              <a:t>School</a:t>
            </a:r>
          </a:p>
        </p:txBody>
      </p:sp>
      <p:sp>
        <p:nvSpPr>
          <p:cNvPr id="3" name="object 3">
            <a:extLst>
              <a:ext uri="{FF2B5EF4-FFF2-40B4-BE49-F238E27FC236}">
                <a16:creationId xmlns:a16="http://schemas.microsoft.com/office/drawing/2014/main" id="{1C5F5B67-D420-B363-36D0-076510E9FACF}"/>
              </a:ext>
            </a:extLst>
          </p:cNvPr>
          <p:cNvSpPr txBox="1"/>
          <p:nvPr/>
        </p:nvSpPr>
        <p:spPr>
          <a:xfrm>
            <a:off x="206477" y="475748"/>
            <a:ext cx="7745095" cy="511037"/>
          </a:xfrm>
          <a:prstGeom prst="rect">
            <a:avLst/>
          </a:prstGeom>
        </p:spPr>
        <p:txBody>
          <a:bodyPr vert="horz" wrap="square" lIns="0" tIns="79375" rIns="0" bIns="0" rtlCol="0">
            <a:spAutoFit/>
          </a:bodyPr>
          <a:lstStyle/>
          <a:p>
            <a:pPr marL="456565" marR="0" lvl="0" indent="-443865" algn="l" defTabSz="914400" rtl="0" eaLnBrk="1" fontAlgn="auto" latinLnBrk="0" hangingPunct="1">
              <a:lnSpc>
                <a:spcPct val="100000"/>
              </a:lnSpc>
              <a:spcBef>
                <a:spcPts val="625"/>
              </a:spcBef>
              <a:spcAft>
                <a:spcPts val="0"/>
              </a:spcAft>
              <a:buClr>
                <a:srgbClr val="F2120C"/>
              </a:buClr>
              <a:buSzPct val="75000"/>
              <a:buFont typeface="Arial"/>
              <a:buChar char="•"/>
              <a:tabLst>
                <a:tab pos="456565" algn="l"/>
              </a:tabLst>
              <a:defRPr/>
            </a:pPr>
            <a:r>
              <a:rPr kumimoji="0" lang="en-US" sz="2800" b="0" i="1" u="none" strike="noStrike" kern="0" cap="none" spc="0" normalizeH="0" baseline="0" noProof="0" dirty="0">
                <a:ln>
                  <a:noFill/>
                </a:ln>
                <a:solidFill>
                  <a:prstClr val="black"/>
                </a:solidFill>
                <a:effectLst/>
                <a:uLnTx/>
                <a:uFillTx/>
                <a:latin typeface="Calibri"/>
                <a:ea typeface="+mn-ea"/>
                <a:cs typeface="Arial"/>
              </a:rPr>
              <a:t>Have a Great Learning Day!</a:t>
            </a:r>
            <a:endParaRPr kumimoji="0" sz="2800" b="0" i="0" u="none" strike="noStrike" kern="0" cap="none" spc="0" normalizeH="0" baseline="0" noProof="0" dirty="0">
              <a:ln>
                <a:noFill/>
              </a:ln>
              <a:solidFill>
                <a:prstClr val="black"/>
              </a:solidFill>
              <a:effectLst/>
              <a:uLnTx/>
              <a:uFillTx/>
              <a:latin typeface="Calibri"/>
              <a:ea typeface="+mn-ea"/>
              <a:cs typeface="Arial"/>
            </a:endParaRPr>
          </a:p>
        </p:txBody>
      </p:sp>
      <p:sp>
        <p:nvSpPr>
          <p:cNvPr id="5" name="object 3">
            <a:extLst>
              <a:ext uri="{FF2B5EF4-FFF2-40B4-BE49-F238E27FC236}">
                <a16:creationId xmlns:a16="http://schemas.microsoft.com/office/drawing/2014/main" id="{4D47354F-B664-DD16-78CE-61C2CA4253AA}"/>
              </a:ext>
            </a:extLst>
          </p:cNvPr>
          <p:cNvSpPr txBox="1"/>
          <p:nvPr/>
        </p:nvSpPr>
        <p:spPr>
          <a:xfrm>
            <a:off x="206477" y="1150809"/>
            <a:ext cx="7745095" cy="511037"/>
          </a:xfrm>
          <a:prstGeom prst="rect">
            <a:avLst/>
          </a:prstGeom>
        </p:spPr>
        <p:txBody>
          <a:bodyPr vert="horz" wrap="square" lIns="0" tIns="79375" rIns="0" bIns="0" rtlCol="0">
            <a:spAutoFit/>
          </a:bodyPr>
          <a:lstStyle/>
          <a:p>
            <a:pPr marL="456565" marR="0" lvl="0" indent="-443865" algn="l" defTabSz="914400" rtl="0" eaLnBrk="1" fontAlgn="auto" latinLnBrk="0" hangingPunct="1">
              <a:lnSpc>
                <a:spcPct val="100000"/>
              </a:lnSpc>
              <a:spcBef>
                <a:spcPts val="625"/>
              </a:spcBef>
              <a:spcAft>
                <a:spcPts val="0"/>
              </a:spcAft>
              <a:buClr>
                <a:srgbClr val="F2120C"/>
              </a:buClr>
              <a:buSzPct val="75000"/>
              <a:buFont typeface="Arial"/>
              <a:buChar char="•"/>
              <a:tabLst>
                <a:tab pos="456565" algn="l"/>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Feel free to reach out with any questions!</a:t>
            </a:r>
            <a:endParaRPr kumimoji="0" sz="2800" b="0" i="0" u="none" strike="noStrike" kern="0" cap="none" spc="0" normalizeH="0" baseline="0" noProof="0" dirty="0">
              <a:ln>
                <a:noFill/>
              </a:ln>
              <a:solidFill>
                <a:prstClr val="black"/>
              </a:solidFill>
              <a:effectLst/>
              <a:uLnTx/>
              <a:uFillTx/>
              <a:latin typeface="Calibri"/>
              <a:ea typeface="+mn-ea"/>
              <a:cs typeface="Arial"/>
            </a:endParaRPr>
          </a:p>
        </p:txBody>
      </p:sp>
      <p:sp>
        <p:nvSpPr>
          <p:cNvPr id="6" name="object 3">
            <a:extLst>
              <a:ext uri="{FF2B5EF4-FFF2-40B4-BE49-F238E27FC236}">
                <a16:creationId xmlns:a16="http://schemas.microsoft.com/office/drawing/2014/main" id="{26A8C491-6C04-81E4-0F77-7812ABB2A303}"/>
              </a:ext>
            </a:extLst>
          </p:cNvPr>
          <p:cNvSpPr txBox="1"/>
          <p:nvPr/>
        </p:nvSpPr>
        <p:spPr>
          <a:xfrm>
            <a:off x="206476" y="1825870"/>
            <a:ext cx="7745095" cy="511037"/>
          </a:xfrm>
          <a:prstGeom prst="rect">
            <a:avLst/>
          </a:prstGeom>
        </p:spPr>
        <p:txBody>
          <a:bodyPr vert="horz" wrap="square" lIns="0" tIns="79375" rIns="0" bIns="0" rtlCol="0">
            <a:spAutoFit/>
          </a:bodyPr>
          <a:lstStyle/>
          <a:p>
            <a:pPr marL="456565" marR="0" lvl="0" indent="-443865" algn="l" defTabSz="914400" rtl="0" eaLnBrk="1" fontAlgn="auto" latinLnBrk="0" hangingPunct="1">
              <a:lnSpc>
                <a:spcPct val="100000"/>
              </a:lnSpc>
              <a:spcBef>
                <a:spcPts val="625"/>
              </a:spcBef>
              <a:spcAft>
                <a:spcPts val="0"/>
              </a:spcAft>
              <a:buClr>
                <a:srgbClr val="F2120C"/>
              </a:buClr>
              <a:buSzPct val="75000"/>
              <a:buFont typeface="Arial"/>
              <a:buChar char="•"/>
              <a:tabLst>
                <a:tab pos="456565" algn="l"/>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Dr. Farshid Keivanian</a:t>
            </a:r>
            <a:endParaRPr kumimoji="0" sz="2800" b="0" i="0" u="none" strike="noStrike" kern="0" cap="none" spc="0" normalizeH="0" baseline="0" noProof="0" dirty="0">
              <a:ln>
                <a:noFill/>
              </a:ln>
              <a:solidFill>
                <a:prstClr val="black"/>
              </a:solidFill>
              <a:effectLst/>
              <a:uLnTx/>
              <a:uFillTx/>
              <a:latin typeface="Calibri"/>
              <a:ea typeface="+mn-ea"/>
              <a:cs typeface="Arial"/>
            </a:endParaRPr>
          </a:p>
        </p:txBody>
      </p:sp>
    </p:spTree>
    <p:extLst>
      <p:ext uri="{BB962C8B-B14F-4D97-AF65-F5344CB8AC3E}">
        <p14:creationId xmlns:p14="http://schemas.microsoft.com/office/powerpoint/2010/main" val="37055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62F1D-7F23-5B7F-FFC9-BDC0B0E990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F1D4D37-F767-E2C2-25EE-D5426B36967C}"/>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B5DDD680-6CB2-BB08-A91D-3256A936B31D}"/>
              </a:ext>
            </a:extLst>
          </p:cNvPr>
          <p:cNvSpPr txBox="1"/>
          <p:nvPr/>
        </p:nvSpPr>
        <p:spPr>
          <a:xfrm>
            <a:off x="0" y="1511017"/>
            <a:ext cx="12192000" cy="3257174"/>
          </a:xfrm>
          <a:prstGeom prst="rect">
            <a:avLst/>
          </a:prstGeom>
          <a:noFill/>
        </p:spPr>
        <p:txBody>
          <a:bodyPr wrap="square">
            <a:spAutoFit/>
          </a:bodyPr>
          <a:lstStyle/>
          <a:p>
            <a:pPr>
              <a:lnSpc>
                <a:spcPct val="150000"/>
              </a:lnSpc>
              <a:buNone/>
            </a:pPr>
            <a:r>
              <a:rPr lang="en-US" sz="2800" dirty="0"/>
              <a:t>Think of it like </a:t>
            </a:r>
            <a:r>
              <a:rPr lang="en-US" sz="2800" b="1" dirty="0"/>
              <a:t>cooking a stew</a:t>
            </a:r>
            <a:r>
              <a:rPr lang="en-US" sz="2800" dirty="0"/>
              <a:t>:</a:t>
            </a:r>
          </a:p>
          <a:p>
            <a:pPr marL="771525" indent="-457200">
              <a:lnSpc>
                <a:spcPct val="150000"/>
              </a:lnSpc>
              <a:buFont typeface="Arial" panose="020B0604020202020204" pitchFamily="34" charset="0"/>
              <a:buChar char="•"/>
            </a:pPr>
            <a:r>
              <a:rPr lang="en-US" sz="2800" b="1" dirty="0"/>
              <a:t>Confusion</a:t>
            </a:r>
            <a:r>
              <a:rPr lang="en-US" sz="2800" dirty="0"/>
              <a:t> is like adding strong spices—you can’t easily taste what ingredient does what.</a:t>
            </a:r>
          </a:p>
          <a:p>
            <a:pPr marL="771525" indent="-457200">
              <a:lnSpc>
                <a:spcPct val="150000"/>
              </a:lnSpc>
              <a:buFont typeface="Arial" panose="020B0604020202020204" pitchFamily="34" charset="0"/>
              <a:buChar char="•"/>
            </a:pPr>
            <a:r>
              <a:rPr lang="en-US" sz="2800" b="1" dirty="0"/>
              <a:t>Diffusion</a:t>
            </a:r>
            <a:r>
              <a:rPr lang="en-US" sz="2800" dirty="0"/>
              <a:t> is like stirring well—you don’t get a spoonful with just salt or just pepper.</a:t>
            </a:r>
          </a:p>
        </p:txBody>
      </p:sp>
      <p:sp>
        <p:nvSpPr>
          <p:cNvPr id="3" name="Slide Number Placeholder 2">
            <a:extLst>
              <a:ext uri="{FF2B5EF4-FFF2-40B4-BE49-F238E27FC236}">
                <a16:creationId xmlns:a16="http://schemas.microsoft.com/office/drawing/2014/main" id="{35F1CF47-E481-FC17-116E-B70EFF0A9508}"/>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6</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239783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4C14D-4570-7F29-A673-D8066D07FC6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6D68F3-3326-8408-855F-04B00C945B6E}"/>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097143D5-8458-9B96-8A23-BE411C03C901}"/>
              </a:ext>
            </a:extLst>
          </p:cNvPr>
          <p:cNvSpPr txBox="1"/>
          <p:nvPr/>
        </p:nvSpPr>
        <p:spPr>
          <a:xfrm>
            <a:off x="0" y="1511017"/>
            <a:ext cx="12192000" cy="2610843"/>
          </a:xfrm>
          <a:prstGeom prst="rect">
            <a:avLst/>
          </a:prstGeom>
          <a:noFill/>
        </p:spPr>
        <p:txBody>
          <a:bodyPr wrap="square">
            <a:spAutoFit/>
          </a:bodyPr>
          <a:lstStyle/>
          <a:p>
            <a:pPr>
              <a:lnSpc>
                <a:spcPct val="150000"/>
              </a:lnSpc>
              <a:buNone/>
            </a:pPr>
            <a:r>
              <a:rPr lang="en-US" sz="2800" b="1" dirty="0"/>
              <a:t>1. Confusion – Example</a:t>
            </a:r>
          </a:p>
          <a:p>
            <a:pPr>
              <a:lnSpc>
                <a:spcPct val="150000"/>
              </a:lnSpc>
              <a:buNone/>
            </a:pPr>
            <a:r>
              <a:rPr lang="en-US" sz="2800" b="1" dirty="0"/>
              <a:t>What does it mean?</a:t>
            </a:r>
          </a:p>
          <a:p>
            <a:pPr>
              <a:lnSpc>
                <a:spcPct val="150000"/>
              </a:lnSpc>
            </a:pPr>
            <a:r>
              <a:rPr lang="en-US" sz="2800" dirty="0"/>
              <a:t>We want the </a:t>
            </a:r>
            <a:r>
              <a:rPr lang="en-US" sz="2800" b="1" dirty="0"/>
              <a:t>ciphertext</a:t>
            </a:r>
            <a:r>
              <a:rPr lang="en-US" sz="2800" dirty="0"/>
              <a:t> to be so scrambled that even if someone sees a part of it, they </a:t>
            </a:r>
            <a:r>
              <a:rPr lang="en-US" sz="2800" b="1" dirty="0"/>
              <a:t>can’t guess the key</a:t>
            </a:r>
            <a:r>
              <a:rPr lang="en-US" sz="2800" dirty="0"/>
              <a:t>.</a:t>
            </a:r>
          </a:p>
        </p:txBody>
      </p:sp>
      <p:sp>
        <p:nvSpPr>
          <p:cNvPr id="3" name="Slide Number Placeholder 2">
            <a:extLst>
              <a:ext uri="{FF2B5EF4-FFF2-40B4-BE49-F238E27FC236}">
                <a16:creationId xmlns:a16="http://schemas.microsoft.com/office/drawing/2014/main" id="{34144803-A180-2639-D418-B8093613A8EB}"/>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7</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355988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57CBC-8058-03BE-DED7-56FE4BF317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DDB5CEC-39A9-AFFE-2072-36C1C0EC27F0}"/>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34ECB6F4-5CF3-15D2-1EDB-B0217C8B1AAC}"/>
              </a:ext>
            </a:extLst>
          </p:cNvPr>
          <p:cNvSpPr txBox="1"/>
          <p:nvPr/>
        </p:nvSpPr>
        <p:spPr>
          <a:xfrm>
            <a:off x="0" y="1047879"/>
            <a:ext cx="12192000" cy="2610843"/>
          </a:xfrm>
          <a:prstGeom prst="rect">
            <a:avLst/>
          </a:prstGeom>
          <a:noFill/>
        </p:spPr>
        <p:txBody>
          <a:bodyPr wrap="square">
            <a:spAutoFit/>
          </a:bodyPr>
          <a:lstStyle/>
          <a:p>
            <a:pPr>
              <a:lnSpc>
                <a:spcPct val="150000"/>
              </a:lnSpc>
            </a:pPr>
            <a:r>
              <a:rPr lang="en-US" sz="2800" b="1" dirty="0"/>
              <a:t>Numerical Example:</a:t>
            </a:r>
          </a:p>
          <a:p>
            <a:pPr>
              <a:lnSpc>
                <a:spcPct val="150000"/>
              </a:lnSpc>
            </a:pPr>
            <a:r>
              <a:rPr lang="en-US" sz="2800" dirty="0"/>
              <a:t>Let’s say we use this </a:t>
            </a:r>
            <a:r>
              <a:rPr lang="en-US" sz="2800" b="1" dirty="0"/>
              <a:t>simplified substitution cipher</a:t>
            </a:r>
            <a:r>
              <a:rPr lang="en-US" sz="2800" dirty="0"/>
              <a:t>:</a:t>
            </a:r>
          </a:p>
          <a:p>
            <a:pPr marL="914400" lvl="1" indent="-457200">
              <a:lnSpc>
                <a:spcPct val="150000"/>
              </a:lnSpc>
              <a:buFont typeface="Arial" panose="020B0604020202020204" pitchFamily="34" charset="0"/>
              <a:buChar char="•"/>
            </a:pPr>
            <a:r>
              <a:rPr lang="en-US" sz="2800" dirty="0"/>
              <a:t>The </a:t>
            </a:r>
            <a:r>
              <a:rPr lang="en-US" sz="2800" b="1" dirty="0"/>
              <a:t>key</a:t>
            </a:r>
            <a:r>
              <a:rPr lang="en-US" sz="2800" dirty="0"/>
              <a:t> is: A → M, B → N, C → O, … (Shift each letter by +12)</a:t>
            </a:r>
          </a:p>
          <a:p>
            <a:pPr>
              <a:lnSpc>
                <a:spcPct val="150000"/>
              </a:lnSpc>
            </a:pPr>
            <a:r>
              <a:rPr lang="en-US" sz="2800" dirty="0"/>
              <a:t>If we encrypt the word </a:t>
            </a:r>
            <a:r>
              <a:rPr lang="en-US" sz="2800" b="1" dirty="0"/>
              <a:t>"BAD"</a:t>
            </a:r>
            <a:r>
              <a:rPr lang="en-US" sz="2800" dirty="0"/>
              <a:t>:</a:t>
            </a:r>
          </a:p>
        </p:txBody>
      </p:sp>
      <p:graphicFrame>
        <p:nvGraphicFramePr>
          <p:cNvPr id="3" name="Table 2">
            <a:extLst>
              <a:ext uri="{FF2B5EF4-FFF2-40B4-BE49-F238E27FC236}">
                <a16:creationId xmlns:a16="http://schemas.microsoft.com/office/drawing/2014/main" id="{7E67BF2B-48B2-8847-3A3F-54CF005BB9E9}"/>
              </a:ext>
            </a:extLst>
          </p:cNvPr>
          <p:cNvGraphicFramePr>
            <a:graphicFrameLocks noGrp="1"/>
          </p:cNvGraphicFramePr>
          <p:nvPr>
            <p:extLst>
              <p:ext uri="{D42A27DB-BD31-4B8C-83A1-F6EECF244321}">
                <p14:modId xmlns:p14="http://schemas.microsoft.com/office/powerpoint/2010/main" val="50858241"/>
              </p:ext>
            </p:extLst>
          </p:nvPr>
        </p:nvGraphicFramePr>
        <p:xfrm>
          <a:off x="1522909" y="3801225"/>
          <a:ext cx="8844250" cy="2368676"/>
        </p:xfrm>
        <a:graphic>
          <a:graphicData uri="http://schemas.openxmlformats.org/drawingml/2006/table">
            <a:tbl>
              <a:tblPr>
                <a:tableStyleId>{ED083AE6-46FA-4A59-8FB0-9F97EB10719F}</a:tableStyleId>
              </a:tblPr>
              <a:tblGrid>
                <a:gridCol w="4422125">
                  <a:extLst>
                    <a:ext uri="{9D8B030D-6E8A-4147-A177-3AD203B41FA5}">
                      <a16:colId xmlns:a16="http://schemas.microsoft.com/office/drawing/2014/main" val="1206266501"/>
                    </a:ext>
                  </a:extLst>
                </a:gridCol>
                <a:gridCol w="4422125">
                  <a:extLst>
                    <a:ext uri="{9D8B030D-6E8A-4147-A177-3AD203B41FA5}">
                      <a16:colId xmlns:a16="http://schemas.microsoft.com/office/drawing/2014/main" val="2848795714"/>
                    </a:ext>
                  </a:extLst>
                </a:gridCol>
              </a:tblGrid>
              <a:tr h="70980">
                <a:tc>
                  <a:txBody>
                    <a:bodyPr/>
                    <a:lstStyle/>
                    <a:p>
                      <a:pPr>
                        <a:lnSpc>
                          <a:spcPct val="150000"/>
                        </a:lnSpc>
                      </a:pPr>
                      <a:r>
                        <a:rPr lang="en-US" sz="2800" dirty="0"/>
                        <a:t>Plaintext</a:t>
                      </a:r>
                    </a:p>
                  </a:txBody>
                  <a:tcPr marL="18256" marR="18256" marT="9128" marB="9128" anchor="ctr">
                    <a:solidFill>
                      <a:schemeClr val="accent4">
                        <a:lumMod val="20000"/>
                        <a:lumOff val="80000"/>
                      </a:schemeClr>
                    </a:solidFill>
                  </a:tcPr>
                </a:tc>
                <a:tc>
                  <a:txBody>
                    <a:bodyPr/>
                    <a:lstStyle/>
                    <a:p>
                      <a:pPr>
                        <a:lnSpc>
                          <a:spcPct val="150000"/>
                        </a:lnSpc>
                      </a:pPr>
                      <a:r>
                        <a:rPr lang="en-US" sz="2800" dirty="0"/>
                        <a:t>Encrypted</a:t>
                      </a:r>
                    </a:p>
                  </a:txBody>
                  <a:tcPr marL="18256" marR="18256" marT="9128" marB="9128" anchor="ctr">
                    <a:solidFill>
                      <a:schemeClr val="accent4">
                        <a:lumMod val="20000"/>
                        <a:lumOff val="80000"/>
                      </a:schemeClr>
                    </a:solidFill>
                  </a:tcPr>
                </a:tc>
                <a:extLst>
                  <a:ext uri="{0D108BD9-81ED-4DB2-BD59-A6C34878D82A}">
                    <a16:rowId xmlns:a16="http://schemas.microsoft.com/office/drawing/2014/main" val="956606015"/>
                  </a:ext>
                </a:extLst>
              </a:tr>
              <a:tr h="488494">
                <a:tc>
                  <a:txBody>
                    <a:bodyPr/>
                    <a:lstStyle/>
                    <a:p>
                      <a:pPr>
                        <a:lnSpc>
                          <a:spcPct val="150000"/>
                        </a:lnSpc>
                      </a:pPr>
                      <a:r>
                        <a:rPr lang="en-US" sz="2800"/>
                        <a:t>B</a:t>
                      </a:r>
                    </a:p>
                  </a:txBody>
                  <a:tcPr marL="18256" marR="18256" marT="9128" marB="9128" anchor="ctr"/>
                </a:tc>
                <a:tc>
                  <a:txBody>
                    <a:bodyPr/>
                    <a:lstStyle/>
                    <a:p>
                      <a:pPr>
                        <a:lnSpc>
                          <a:spcPct val="150000"/>
                        </a:lnSpc>
                      </a:pPr>
                      <a:r>
                        <a:rPr lang="en-US" sz="2800"/>
                        <a:t>N</a:t>
                      </a:r>
                    </a:p>
                  </a:txBody>
                  <a:tcPr marL="18256" marR="18256" marT="9128" marB="9128" anchor="ctr"/>
                </a:tc>
                <a:extLst>
                  <a:ext uri="{0D108BD9-81ED-4DB2-BD59-A6C34878D82A}">
                    <a16:rowId xmlns:a16="http://schemas.microsoft.com/office/drawing/2014/main" val="1864762694"/>
                  </a:ext>
                </a:extLst>
              </a:tr>
              <a:tr h="488494">
                <a:tc>
                  <a:txBody>
                    <a:bodyPr/>
                    <a:lstStyle/>
                    <a:p>
                      <a:pPr>
                        <a:lnSpc>
                          <a:spcPct val="150000"/>
                        </a:lnSpc>
                      </a:pPr>
                      <a:r>
                        <a:rPr lang="en-US" sz="2800"/>
                        <a:t>A</a:t>
                      </a:r>
                    </a:p>
                  </a:txBody>
                  <a:tcPr marL="18256" marR="18256" marT="9128" marB="9128" anchor="ctr"/>
                </a:tc>
                <a:tc>
                  <a:txBody>
                    <a:bodyPr/>
                    <a:lstStyle/>
                    <a:p>
                      <a:pPr>
                        <a:lnSpc>
                          <a:spcPct val="150000"/>
                        </a:lnSpc>
                      </a:pPr>
                      <a:r>
                        <a:rPr lang="en-US" sz="2800"/>
                        <a:t>M</a:t>
                      </a:r>
                    </a:p>
                  </a:txBody>
                  <a:tcPr marL="18256" marR="18256" marT="9128" marB="9128" anchor="ctr"/>
                </a:tc>
                <a:extLst>
                  <a:ext uri="{0D108BD9-81ED-4DB2-BD59-A6C34878D82A}">
                    <a16:rowId xmlns:a16="http://schemas.microsoft.com/office/drawing/2014/main" val="1120268031"/>
                  </a:ext>
                </a:extLst>
              </a:tr>
              <a:tr h="488494">
                <a:tc>
                  <a:txBody>
                    <a:bodyPr/>
                    <a:lstStyle/>
                    <a:p>
                      <a:pPr>
                        <a:lnSpc>
                          <a:spcPct val="150000"/>
                        </a:lnSpc>
                      </a:pPr>
                      <a:r>
                        <a:rPr lang="en-US" sz="2800"/>
                        <a:t>D</a:t>
                      </a:r>
                    </a:p>
                  </a:txBody>
                  <a:tcPr marL="18256" marR="18256" marT="9128" marB="9128" anchor="ctr"/>
                </a:tc>
                <a:tc>
                  <a:txBody>
                    <a:bodyPr/>
                    <a:lstStyle/>
                    <a:p>
                      <a:pPr>
                        <a:lnSpc>
                          <a:spcPct val="150000"/>
                        </a:lnSpc>
                      </a:pPr>
                      <a:r>
                        <a:rPr lang="en-US" sz="2800" dirty="0"/>
                        <a:t>P</a:t>
                      </a:r>
                    </a:p>
                  </a:txBody>
                  <a:tcPr marL="18256" marR="18256" marT="9128" marB="9128" anchor="ctr"/>
                </a:tc>
                <a:extLst>
                  <a:ext uri="{0D108BD9-81ED-4DB2-BD59-A6C34878D82A}">
                    <a16:rowId xmlns:a16="http://schemas.microsoft.com/office/drawing/2014/main" val="3214289741"/>
                  </a:ext>
                </a:extLst>
              </a:tr>
            </a:tbl>
          </a:graphicData>
        </a:graphic>
      </p:graphicFrame>
      <p:sp>
        <p:nvSpPr>
          <p:cNvPr id="4" name="Rectangle 1">
            <a:extLst>
              <a:ext uri="{FF2B5EF4-FFF2-40B4-BE49-F238E27FC236}">
                <a16:creationId xmlns:a16="http://schemas.microsoft.com/office/drawing/2014/main" id="{D9BC46CD-E607-1FE2-760F-74EB93B1EDD6}"/>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Slide Number Placeholder 4">
            <a:extLst>
              <a:ext uri="{FF2B5EF4-FFF2-40B4-BE49-F238E27FC236}">
                <a16:creationId xmlns:a16="http://schemas.microsoft.com/office/drawing/2014/main" id="{082E99E0-3958-5F22-445B-4A79B3409407}"/>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8</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96635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3CF4E-2C25-942F-8EC5-1EDED63BBEA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E660691-B52E-AC0A-3F65-FE907FBBB85A}"/>
              </a:ext>
            </a:extLst>
          </p:cNvPr>
          <p:cNvSpPr txBox="1">
            <a:spLocks noGrp="1"/>
          </p:cNvSpPr>
          <p:nvPr>
            <p:ph type="title"/>
          </p:nvPr>
        </p:nvSpPr>
        <p:spPr>
          <a:xfrm>
            <a:off x="1" y="0"/>
            <a:ext cx="10367158" cy="905376"/>
          </a:xfrm>
          <a:prstGeom prst="rect">
            <a:avLst/>
          </a:prstGeom>
          <a:solidFill>
            <a:schemeClr val="bg1"/>
          </a:solidFill>
        </p:spPr>
        <p:txBody>
          <a:bodyPr vert="horz" wrap="square" lIns="0" tIns="12700" rIns="0" bIns="0" rtlCol="0">
            <a:spAutoFit/>
          </a:bodyPr>
          <a:lstStyle/>
          <a:p>
            <a:pPr marL="12700">
              <a:spcBef>
                <a:spcPts val="100"/>
              </a:spcBef>
            </a:pPr>
            <a:r>
              <a:rPr lang="en-US" dirty="0"/>
              <a:t>Preparation for Lab 3 (Week 6) - Classical and Modern Cryptography with </a:t>
            </a:r>
            <a:r>
              <a:rPr lang="en-US" dirty="0" err="1"/>
              <a:t>CrypTool</a:t>
            </a:r>
            <a:endParaRPr spc="-10" dirty="0"/>
          </a:p>
        </p:txBody>
      </p:sp>
      <p:sp>
        <p:nvSpPr>
          <p:cNvPr id="6" name="TextBox 5">
            <a:extLst>
              <a:ext uri="{FF2B5EF4-FFF2-40B4-BE49-F238E27FC236}">
                <a16:creationId xmlns:a16="http://schemas.microsoft.com/office/drawing/2014/main" id="{981D0155-DC2C-9407-A1EF-C2461BF53EB2}"/>
              </a:ext>
            </a:extLst>
          </p:cNvPr>
          <p:cNvSpPr txBox="1"/>
          <p:nvPr/>
        </p:nvSpPr>
        <p:spPr>
          <a:xfrm>
            <a:off x="0" y="1154082"/>
            <a:ext cx="12192000" cy="4549835"/>
          </a:xfrm>
          <a:prstGeom prst="rect">
            <a:avLst/>
          </a:prstGeom>
          <a:noFill/>
        </p:spPr>
        <p:txBody>
          <a:bodyPr wrap="square">
            <a:spAutoFit/>
          </a:bodyPr>
          <a:lstStyle/>
          <a:p>
            <a:pPr>
              <a:lnSpc>
                <a:spcPct val="150000"/>
              </a:lnSpc>
              <a:buNone/>
            </a:pPr>
            <a:r>
              <a:rPr lang="en-US" sz="2800" dirty="0"/>
              <a:t>Now, if someone looks at this and sees </a:t>
            </a:r>
            <a:r>
              <a:rPr lang="en-US" sz="2800" b="1" dirty="0"/>
              <a:t>"NMP"</a:t>
            </a:r>
            <a:r>
              <a:rPr lang="en-US" sz="2800" dirty="0"/>
              <a:t>, they still can't easily tell the original letters, or how the letters were shifted—especially if we don't tell them that we’re using a shift of 12. That’s confusion.</a:t>
            </a:r>
          </a:p>
          <a:p>
            <a:pPr>
              <a:lnSpc>
                <a:spcPct val="150000"/>
              </a:lnSpc>
              <a:buNone/>
            </a:pPr>
            <a:r>
              <a:rPr lang="en-US" sz="2800" b="1" dirty="0"/>
              <a:t>Real-World Context:</a:t>
            </a:r>
          </a:p>
          <a:p>
            <a:pPr>
              <a:lnSpc>
                <a:spcPct val="150000"/>
              </a:lnSpc>
            </a:pPr>
            <a:r>
              <a:rPr lang="en-US" sz="2800" dirty="0"/>
              <a:t>Imagine logging into your bank, and every time, the encryption changes slightly even if your password is the same. That makes it super confusing for hackers. They can’t reverse-engineer the key from the output.</a:t>
            </a:r>
          </a:p>
        </p:txBody>
      </p:sp>
      <p:sp>
        <p:nvSpPr>
          <p:cNvPr id="4" name="Rectangle 1">
            <a:extLst>
              <a:ext uri="{FF2B5EF4-FFF2-40B4-BE49-F238E27FC236}">
                <a16:creationId xmlns:a16="http://schemas.microsoft.com/office/drawing/2014/main" id="{6480971B-9484-5C0B-787F-C29030BF016F}"/>
              </a:ext>
            </a:extLst>
          </p:cNvPr>
          <p:cNvSpPr>
            <a:spLocks noChangeArrowheads="1"/>
          </p:cNvSpPr>
          <p:nvPr/>
        </p:nvSpPr>
        <p:spPr bwMode="auto">
          <a:xfrm>
            <a:off x="5014913" y="13795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3" name="Slide Number Placeholder 2">
            <a:extLst>
              <a:ext uri="{FF2B5EF4-FFF2-40B4-BE49-F238E27FC236}">
                <a16:creationId xmlns:a16="http://schemas.microsoft.com/office/drawing/2014/main" id="{B4E02A31-95C1-6AF2-24B6-A0F2989C878A}"/>
              </a:ext>
            </a:extLst>
          </p:cNvPr>
          <p:cNvSpPr>
            <a:spLocks noGrp="1"/>
          </p:cNvSpPr>
          <p:nvPr>
            <p:ph type="sldNum" sz="quarter" idx="7"/>
          </p:nvPr>
        </p:nvSpPr>
        <p:spPr/>
        <p:txBody>
          <a:bodyPr/>
          <a:lstStyle/>
          <a:p>
            <a:pPr marL="38100">
              <a:spcBef>
                <a:spcPts val="5"/>
              </a:spcBef>
            </a:pPr>
            <a:fld id="{81D60167-4931-47E6-BA6A-407CBD079E47}" type="slidenum">
              <a:rPr lang="en-US" smtClean="0"/>
              <a:pPr marL="38100">
                <a:spcBef>
                  <a:spcPts val="5"/>
                </a:spcBef>
              </a:pPr>
              <a:t>9</a:t>
            </a:fld>
            <a:r>
              <a:rPr lang="en-US" spc="235"/>
              <a:t> </a:t>
            </a:r>
            <a:r>
              <a:rPr lang="en-US"/>
              <a:t>|</a:t>
            </a:r>
            <a:r>
              <a:rPr lang="en-US" spc="400"/>
              <a:t> </a:t>
            </a:r>
            <a:r>
              <a:rPr lang="en-US"/>
              <a:t>Faculty</a:t>
            </a:r>
            <a:r>
              <a:rPr lang="en-US" spc="-15"/>
              <a:t> </a:t>
            </a:r>
            <a:r>
              <a:rPr lang="en-US"/>
              <a:t>of</a:t>
            </a:r>
            <a:r>
              <a:rPr lang="en-US" spc="-20"/>
              <a:t> </a:t>
            </a:r>
            <a:r>
              <a:rPr lang="en-US"/>
              <a:t>Business</a:t>
            </a:r>
            <a:r>
              <a:rPr lang="en-US" spc="-20"/>
              <a:t> </a:t>
            </a:r>
            <a:r>
              <a:rPr lang="en-US"/>
              <a:t>and</a:t>
            </a:r>
            <a:r>
              <a:rPr lang="en-US" spc="-20"/>
              <a:t> </a:t>
            </a:r>
            <a:r>
              <a:rPr lang="en-US"/>
              <a:t>Law</a:t>
            </a:r>
            <a:r>
              <a:rPr lang="en-US" spc="-15"/>
              <a:t> </a:t>
            </a:r>
            <a:r>
              <a:rPr lang="en-US"/>
              <a:t>|</a:t>
            </a:r>
            <a:r>
              <a:rPr lang="en-US" spc="-15"/>
              <a:t> </a:t>
            </a:r>
            <a:r>
              <a:rPr lang="en-US"/>
              <a:t>Peter</a:t>
            </a:r>
            <a:r>
              <a:rPr lang="en-US" spc="-10"/>
              <a:t> </a:t>
            </a:r>
            <a:r>
              <a:rPr lang="en-US"/>
              <a:t>Faber</a:t>
            </a:r>
            <a:r>
              <a:rPr lang="en-US" spc="-15"/>
              <a:t> </a:t>
            </a:r>
            <a:r>
              <a:rPr lang="en-US"/>
              <a:t>Business</a:t>
            </a:r>
            <a:r>
              <a:rPr lang="en-US" spc="-15"/>
              <a:t> </a:t>
            </a:r>
            <a:r>
              <a:rPr lang="en-US" spc="-10"/>
              <a:t>School</a:t>
            </a:r>
            <a:endParaRPr lang="en-US" spc="-10" dirty="0"/>
          </a:p>
        </p:txBody>
      </p:sp>
    </p:spTree>
    <p:extLst>
      <p:ext uri="{BB962C8B-B14F-4D97-AF65-F5344CB8AC3E}">
        <p14:creationId xmlns:p14="http://schemas.microsoft.com/office/powerpoint/2010/main" val="170963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wipe(down)">
                                      <p:cBhvr>
                                        <p:cTn id="1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593</TotalTime>
  <Words>3453</Words>
  <Application>Microsoft Office PowerPoint</Application>
  <PresentationFormat>Widescreen</PresentationFormat>
  <Paragraphs>355</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Aptos</vt:lpstr>
      <vt:lpstr>Arial</vt:lpstr>
      <vt:lpstr>Calibri</vt:lpstr>
      <vt:lpstr>Cambria Math</vt:lpstr>
      <vt:lpstr>Wingdings</vt:lpstr>
      <vt:lpstr>1_Office Theme</vt:lpstr>
      <vt:lpstr>Preparation for Lab 3</vt:lpstr>
      <vt:lpstr>Preparation for Lab 3 (Week 6)</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Preparation for Lab 3 (Week 6) - Classical and Modern Cryptography with CrypTool</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Lab Structure and Activities</vt:lpstr>
      <vt:lpstr>PowerPoint Presentation</vt:lpstr>
      <vt:lpstr>PowerPoint Presentation</vt:lpstr>
      <vt:lpstr>PowerPoint Presentation</vt:lpstr>
      <vt:lpstr>PowerPoint Presentation</vt:lpstr>
      <vt:lpstr>Lab Structure and Activities</vt:lpstr>
      <vt:lpstr>Lab Structure and Activities</vt:lpstr>
      <vt:lpstr>Lab Structure and Activities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Farshid Keivanian</dc:creator>
  <cp:lastModifiedBy>Farshid Keivanian</cp:lastModifiedBy>
  <cp:revision>278</cp:revision>
  <dcterms:created xsi:type="dcterms:W3CDTF">2025-03-01T05:38:51Z</dcterms:created>
  <dcterms:modified xsi:type="dcterms:W3CDTF">2025-04-11T09:25:48Z</dcterms:modified>
</cp:coreProperties>
</file>