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5" r:id="rId19"/>
    <p:sldId id="263" r:id="rId20"/>
    <p:sldId id="316" r:id="rId21"/>
    <p:sldId id="317" r:id="rId22"/>
    <p:sldId id="318" r:id="rId23"/>
    <p:sldId id="264" r:id="rId24"/>
    <p:sldId id="319" r:id="rId25"/>
    <p:sldId id="320" r:id="rId26"/>
    <p:sldId id="321" r:id="rId27"/>
    <p:sldId id="322" r:id="rId28"/>
    <p:sldId id="265" r:id="rId29"/>
    <p:sldId id="323" r:id="rId30"/>
    <p:sldId id="324" r:id="rId31"/>
    <p:sldId id="325" r:id="rId32"/>
    <p:sldId id="266" r:id="rId33"/>
    <p:sldId id="326" r:id="rId34"/>
    <p:sldId id="327" r:id="rId35"/>
    <p:sldId id="328" r:id="rId36"/>
    <p:sldId id="329" r:id="rId37"/>
    <p:sldId id="330" r:id="rId38"/>
    <p:sldId id="331" r:id="rId39"/>
    <p:sldId id="267" r:id="rId40"/>
    <p:sldId id="332" r:id="rId41"/>
    <p:sldId id="333" r:id="rId42"/>
    <p:sldId id="334" r:id="rId43"/>
    <p:sldId id="268" r:id="rId44"/>
    <p:sldId id="269" r:id="rId45"/>
    <p:sldId id="335" r:id="rId46"/>
    <p:sldId id="336" r:id="rId47"/>
    <p:sldId id="337" r:id="rId48"/>
    <p:sldId id="270" r:id="rId49"/>
    <p:sldId id="338" r:id="rId50"/>
    <p:sldId id="339" r:id="rId51"/>
    <p:sldId id="340" r:id="rId52"/>
    <p:sldId id="341" r:id="rId53"/>
    <p:sldId id="342" r:id="rId54"/>
    <p:sldId id="279" r:id="rId55"/>
    <p:sldId id="343" r:id="rId56"/>
    <p:sldId id="344" r:id="rId57"/>
    <p:sldId id="345" r:id="rId58"/>
    <p:sldId id="280" r:id="rId59"/>
    <p:sldId id="346" r:id="rId60"/>
    <p:sldId id="347" r:id="rId61"/>
    <p:sldId id="348" r:id="rId62"/>
    <p:sldId id="281" r:id="rId63"/>
    <p:sldId id="349" r:id="rId64"/>
    <p:sldId id="350" r:id="rId65"/>
    <p:sldId id="351" r:id="rId66"/>
    <p:sldId id="352" r:id="rId67"/>
    <p:sldId id="353" r:id="rId68"/>
    <p:sldId id="282" r:id="rId69"/>
    <p:sldId id="354" r:id="rId70"/>
    <p:sldId id="355" r:id="rId71"/>
    <p:sldId id="283" r:id="rId72"/>
    <p:sldId id="356" r:id="rId73"/>
    <p:sldId id="357" r:id="rId74"/>
    <p:sldId id="358" r:id="rId75"/>
    <p:sldId id="359" r:id="rId76"/>
    <p:sldId id="360" r:id="rId77"/>
    <p:sldId id="361" r:id="rId78"/>
    <p:sldId id="284" r:id="rId79"/>
    <p:sldId id="285" r:id="rId80"/>
    <p:sldId id="362" r:id="rId81"/>
    <p:sldId id="363" r:id="rId82"/>
    <p:sldId id="364" r:id="rId83"/>
    <p:sldId id="365" r:id="rId84"/>
    <p:sldId id="290" r:id="rId85"/>
    <p:sldId id="291" r:id="rId86"/>
    <p:sldId id="366" r:id="rId87"/>
    <p:sldId id="367" r:id="rId88"/>
    <p:sldId id="368" r:id="rId89"/>
    <p:sldId id="369" r:id="rId90"/>
    <p:sldId id="370" r:id="rId91"/>
    <p:sldId id="375" r:id="rId92"/>
    <p:sldId id="293" r:id="rId93"/>
    <p:sldId id="294" r:id="rId94"/>
    <p:sldId id="371" r:id="rId95"/>
    <p:sldId id="372" r:id="rId96"/>
    <p:sldId id="373" r:id="rId97"/>
    <p:sldId id="374" r:id="rId98"/>
    <p:sldId id="296" r:id="rId99"/>
    <p:sldId id="376" r:id="rId100"/>
    <p:sldId id="377" r:id="rId101"/>
    <p:sldId id="378" r:id="rId102"/>
    <p:sldId id="379" r:id="rId103"/>
    <p:sldId id="300" r:id="rId104"/>
    <p:sldId id="380" r:id="rId105"/>
    <p:sldId id="381" r:id="rId106"/>
    <p:sldId id="382" r:id="rId107"/>
    <p:sldId id="383" r:id="rId108"/>
    <p:sldId id="384" r:id="rId109"/>
    <p:sldId id="303" r:id="rId110"/>
    <p:sldId id="304" r:id="rId111"/>
    <p:sldId id="413" r:id="rId112"/>
    <p:sldId id="385" r:id="rId113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475" y="49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425952"/>
            <a:ext cx="4566285" cy="3432175"/>
          </a:xfrm>
          <a:custGeom>
            <a:avLst/>
            <a:gdLst/>
            <a:ahLst/>
            <a:cxnLst/>
            <a:rect l="l" t="t" r="r" b="b"/>
            <a:pathLst>
              <a:path w="4566285" h="3432175">
                <a:moveTo>
                  <a:pt x="4565904" y="0"/>
                </a:moveTo>
                <a:lnTo>
                  <a:pt x="0" y="0"/>
                </a:lnTo>
                <a:lnTo>
                  <a:pt x="0" y="3432048"/>
                </a:lnTo>
                <a:lnTo>
                  <a:pt x="4565904" y="3432048"/>
                </a:lnTo>
                <a:lnTo>
                  <a:pt x="4565904" y="0"/>
                </a:lnTo>
                <a:close/>
              </a:path>
            </a:pathLst>
          </a:custGeom>
          <a:solidFill>
            <a:srgbClr val="8B857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65903" y="0"/>
            <a:ext cx="4578350" cy="3426460"/>
          </a:xfrm>
          <a:custGeom>
            <a:avLst/>
            <a:gdLst/>
            <a:ahLst/>
            <a:cxnLst/>
            <a:rect l="l" t="t" r="r" b="b"/>
            <a:pathLst>
              <a:path w="4578350" h="3426460">
                <a:moveTo>
                  <a:pt x="4578096" y="0"/>
                </a:moveTo>
                <a:lnTo>
                  <a:pt x="361192" y="0"/>
                </a:lnTo>
                <a:lnTo>
                  <a:pt x="0" y="482091"/>
                </a:lnTo>
                <a:lnTo>
                  <a:pt x="0" y="3425952"/>
                </a:lnTo>
                <a:lnTo>
                  <a:pt x="4578096" y="3425952"/>
                </a:lnTo>
                <a:lnTo>
                  <a:pt x="4578096" y="0"/>
                </a:lnTo>
                <a:close/>
              </a:path>
            </a:pathLst>
          </a:custGeom>
          <a:solidFill>
            <a:srgbClr val="3C0E5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4565903" y="3425952"/>
            <a:ext cx="4578350" cy="3429000"/>
          </a:xfrm>
          <a:custGeom>
            <a:avLst/>
            <a:gdLst/>
            <a:ahLst/>
            <a:cxnLst/>
            <a:rect l="l" t="t" r="r" b="b"/>
            <a:pathLst>
              <a:path w="4578350" h="3429000">
                <a:moveTo>
                  <a:pt x="4578096" y="0"/>
                </a:moveTo>
                <a:lnTo>
                  <a:pt x="0" y="0"/>
                </a:lnTo>
                <a:lnTo>
                  <a:pt x="0" y="3428999"/>
                </a:lnTo>
                <a:lnTo>
                  <a:pt x="365760" y="2946044"/>
                </a:lnTo>
                <a:lnTo>
                  <a:pt x="4578096" y="2946044"/>
                </a:lnTo>
                <a:lnTo>
                  <a:pt x="4578096" y="0"/>
                </a:lnTo>
                <a:close/>
              </a:path>
            </a:pathLst>
          </a:custGeom>
          <a:solidFill>
            <a:srgbClr val="F1120D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9" name="bg object 1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6595" y="355091"/>
            <a:ext cx="1057655" cy="498347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047"/>
            <a:ext cx="4930140" cy="489584"/>
          </a:xfrm>
          <a:custGeom>
            <a:avLst/>
            <a:gdLst/>
            <a:ahLst/>
            <a:cxnLst/>
            <a:rect l="l" t="t" r="r" b="b"/>
            <a:pathLst>
              <a:path w="4930140" h="489584">
                <a:moveTo>
                  <a:pt x="4930140" y="0"/>
                </a:moveTo>
                <a:lnTo>
                  <a:pt x="0" y="0"/>
                </a:lnTo>
                <a:lnTo>
                  <a:pt x="0" y="489203"/>
                </a:lnTo>
                <a:lnTo>
                  <a:pt x="4571619" y="489203"/>
                </a:lnTo>
                <a:lnTo>
                  <a:pt x="493014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583309" y="6390132"/>
            <a:ext cx="4561205" cy="467995"/>
          </a:xfrm>
          <a:custGeom>
            <a:avLst/>
            <a:gdLst/>
            <a:ahLst/>
            <a:cxnLst/>
            <a:rect l="l" t="t" r="r" b="b"/>
            <a:pathLst>
              <a:path w="4561205" h="467995">
                <a:moveTo>
                  <a:pt x="4560690" y="0"/>
                </a:moveTo>
                <a:lnTo>
                  <a:pt x="347211" y="0"/>
                </a:lnTo>
                <a:lnTo>
                  <a:pt x="0" y="467868"/>
                </a:lnTo>
                <a:lnTo>
                  <a:pt x="4560690" y="467868"/>
                </a:lnTo>
                <a:lnTo>
                  <a:pt x="45606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818119" y="365759"/>
            <a:ext cx="1056131" cy="49834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7385" y="414273"/>
            <a:ext cx="6481241" cy="7218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DA0012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86713" y="1420494"/>
            <a:ext cx="5967095" cy="33547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94385" y="6538345"/>
            <a:ext cx="234950" cy="13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0" b="0" i="0">
                <a:solidFill>
                  <a:srgbClr val="3C3935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‹#›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477012"/>
            <a:ext cx="4566285" cy="2948940"/>
          </a:xfrm>
          <a:prstGeom prst="rect">
            <a:avLst/>
          </a:prstGeom>
          <a:solidFill>
            <a:srgbClr val="3C3935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4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15"/>
              </a:spcBef>
            </a:pPr>
            <a:endParaRPr sz="4000">
              <a:latin typeface="Times New Roman"/>
              <a:cs typeface="Times New Roman"/>
            </a:endParaRPr>
          </a:p>
          <a:p>
            <a:pPr marL="238760" marR="735330">
              <a:lnSpc>
                <a:spcPts val="4320"/>
              </a:lnSpc>
            </a:pP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Introduction</a:t>
            </a:r>
            <a:r>
              <a:rPr sz="4000" b="1" spc="-28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25" dirty="0">
                <a:solidFill>
                  <a:srgbClr val="FFFFFF"/>
                </a:solidFill>
                <a:latin typeface="Arial"/>
                <a:cs typeface="Arial"/>
              </a:rPr>
              <a:t>to </a:t>
            </a:r>
            <a:r>
              <a:rPr sz="4000" b="1" dirty="0">
                <a:solidFill>
                  <a:srgbClr val="FFFFFF"/>
                </a:solidFill>
                <a:latin typeface="Arial"/>
                <a:cs typeface="Arial"/>
              </a:rPr>
              <a:t>Cyber</a:t>
            </a:r>
            <a:r>
              <a:rPr sz="4000" b="1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b="1" spc="-10" dirty="0">
                <a:solidFill>
                  <a:srgbClr val="FFFFFF"/>
                </a:solidFill>
                <a:latin typeface="Arial"/>
                <a:cs typeface="Arial"/>
              </a:rPr>
              <a:t>Security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881116" y="4251402"/>
            <a:ext cx="2357883" cy="2584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600" b="1" dirty="0">
                <a:solidFill>
                  <a:srgbClr val="FFFFFF"/>
                </a:solidFill>
                <a:latin typeface="Arial"/>
                <a:cs typeface="Arial"/>
              </a:rPr>
              <a:t>Dr. Farshid Keivanian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1117" y="4733035"/>
            <a:ext cx="29495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Lecturer,</a:t>
            </a:r>
            <a:r>
              <a:rPr sz="1200" b="1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Information</a:t>
            </a:r>
            <a:r>
              <a:rPr sz="1200" b="1" spc="-5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FFFFFF"/>
                </a:solidFill>
                <a:latin typeface="Arial"/>
                <a:cs typeface="Arial"/>
              </a:rPr>
              <a:t>Technology,</a:t>
            </a:r>
            <a:r>
              <a:rPr sz="1200" b="1" spc="-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200" b="1" spc="-20" dirty="0">
                <a:solidFill>
                  <a:srgbClr val="FFFFFF"/>
                </a:solidFill>
                <a:latin typeface="Arial"/>
                <a:cs typeface="Arial"/>
              </a:rPr>
              <a:t>PFBS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433571"/>
            <a:ext cx="4571999" cy="2567940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4727194" y="1557274"/>
            <a:ext cx="4246245" cy="95313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12700" marR="5080">
              <a:lnSpc>
                <a:spcPts val="3460"/>
              </a:lnSpc>
              <a:spcBef>
                <a:spcPts val="535"/>
              </a:spcBef>
            </a:pP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Treats,</a:t>
            </a:r>
            <a:r>
              <a:rPr sz="3200" spc="-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Vulnerabilities </a:t>
            </a:r>
            <a:r>
              <a:rPr sz="3200" dirty="0">
                <a:solidFill>
                  <a:srgbClr val="FFFFFF"/>
                </a:solidFill>
                <a:latin typeface="Arial"/>
                <a:cs typeface="Arial"/>
              </a:rPr>
              <a:t>&amp; </a:t>
            </a:r>
            <a:r>
              <a:rPr sz="3200" spc="-10" dirty="0">
                <a:solidFill>
                  <a:srgbClr val="FFFFFF"/>
                </a:solidFill>
                <a:latin typeface="Arial"/>
                <a:cs typeface="Arial"/>
              </a:rPr>
              <a:t>Attacks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15332" y="2762503"/>
            <a:ext cx="138049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solidFill>
                  <a:srgbClr val="FFFFFF"/>
                </a:solidFill>
                <a:latin typeface="Arial"/>
                <a:cs typeface="Arial"/>
              </a:rPr>
              <a:t>Lecture</a:t>
            </a:r>
            <a:r>
              <a:rPr sz="2400" b="1" spc="-12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Arial"/>
                <a:cs typeface="Arial"/>
              </a:rPr>
              <a:t>3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727FC-0FBF-679D-017A-70EC930A0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97A43C0-CA52-C84F-7823-C6379AEEEA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6481241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Types of Malicious Software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A312B3F8-675D-ADF6-ED6E-018FA6E87E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11C834-3B17-4D16-1F68-3FEF1D381BDC}"/>
              </a:ext>
            </a:extLst>
          </p:cNvPr>
          <p:cNvSpPr txBox="1"/>
          <p:nvPr/>
        </p:nvSpPr>
        <p:spPr>
          <a:xfrm>
            <a:off x="494385" y="1051883"/>
            <a:ext cx="8319415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3. Other Malicious Software Types</a:t>
            </a:r>
          </a:p>
          <a:p>
            <a:pPr marL="712788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Trojan Horse</a:t>
            </a:r>
            <a:r>
              <a:rPr lang="en-US" sz="2800" dirty="0">
                <a:latin typeface="+mj-lt"/>
              </a:rPr>
              <a:t> – Disguised as a useful program but performs malicious actions.</a:t>
            </a:r>
          </a:p>
          <a:p>
            <a:pPr marL="712788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Trapdoor/Backdoor</a:t>
            </a:r>
            <a:r>
              <a:rPr lang="en-US" sz="2800" dirty="0">
                <a:latin typeface="+mj-lt"/>
              </a:rPr>
              <a:t> – A hidden method for bypassing security controls.</a:t>
            </a:r>
          </a:p>
          <a:p>
            <a:pPr marL="712788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Logic Bomb</a:t>
            </a:r>
            <a:r>
              <a:rPr lang="en-US" sz="2800" dirty="0">
                <a:latin typeface="+mj-lt"/>
              </a:rPr>
              <a:t> – A malicious program triggered by specific conditions.</a:t>
            </a:r>
          </a:p>
          <a:p>
            <a:pPr marL="712788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Zombie</a:t>
            </a:r>
            <a:r>
              <a:rPr lang="en-US" sz="2800" dirty="0">
                <a:latin typeface="+mj-lt"/>
              </a:rPr>
              <a:t> – A compromised computer used to launch cyberattacks.</a:t>
            </a:r>
          </a:p>
        </p:txBody>
      </p:sp>
    </p:spTree>
    <p:extLst>
      <p:ext uri="{BB962C8B-B14F-4D97-AF65-F5344CB8AC3E}">
        <p14:creationId xmlns:p14="http://schemas.microsoft.com/office/powerpoint/2010/main" val="2619809148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AF1EE-A58A-7101-EC87-097813FFE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5C8EFF3-DF80-D13C-A9F5-2F65EF9F6E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Wireless</a:t>
            </a:r>
            <a:r>
              <a:rPr spc="-105" dirty="0"/>
              <a:t> </a:t>
            </a:r>
            <a:r>
              <a:rPr dirty="0"/>
              <a:t>&amp;</a:t>
            </a:r>
            <a:r>
              <a:rPr spc="-85" dirty="0"/>
              <a:t> </a:t>
            </a:r>
            <a:r>
              <a:rPr dirty="0"/>
              <a:t>Mobile</a:t>
            </a:r>
            <a:r>
              <a:rPr spc="-7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EA74DA8-B008-CF3C-12CC-BDA986665C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B978C9B-9338-CA6E-DF63-BA7B266D82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2768326"/>
              </p:ext>
            </p:extLst>
          </p:nvPr>
        </p:nvGraphicFramePr>
        <p:xfrm>
          <a:off x="17814" y="1384241"/>
          <a:ext cx="9126189" cy="440137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2063">
                  <a:extLst>
                    <a:ext uri="{9D8B030D-6E8A-4147-A177-3AD203B41FA5}">
                      <a16:colId xmlns:a16="http://schemas.microsoft.com/office/drawing/2014/main" val="1478392475"/>
                    </a:ext>
                  </a:extLst>
                </a:gridCol>
                <a:gridCol w="3042063">
                  <a:extLst>
                    <a:ext uri="{9D8B030D-6E8A-4147-A177-3AD203B41FA5}">
                      <a16:colId xmlns:a16="http://schemas.microsoft.com/office/drawing/2014/main" val="4049550475"/>
                    </a:ext>
                  </a:extLst>
                </a:gridCol>
                <a:gridCol w="3042063">
                  <a:extLst>
                    <a:ext uri="{9D8B030D-6E8A-4147-A177-3AD203B41FA5}">
                      <a16:colId xmlns:a16="http://schemas.microsoft.com/office/drawing/2014/main" val="4227520222"/>
                    </a:ext>
                  </a:extLst>
                </a:gridCol>
              </a:tblGrid>
              <a:tr h="444559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2471963105"/>
                  </a:ext>
                </a:extLst>
              </a:tr>
              <a:tr h="1070393">
                <a:tc>
                  <a:txBody>
                    <a:bodyPr/>
                    <a:lstStyle/>
                    <a:p>
                      <a:r>
                        <a:rPr lang="en-US" sz="2800" b="1" dirty="0"/>
                        <a:t>Bluejacking</a:t>
                      </a:r>
                      <a:endParaRPr lang="en-US" sz="2800" dirty="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Sends unsolicited messages via Bluetooth.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Spam Bluetooth messages in public areas like Sydney malls.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2236141387"/>
                  </a:ext>
                </a:extLst>
              </a:tr>
              <a:tr h="1574307">
                <a:tc>
                  <a:txBody>
                    <a:bodyPr/>
                    <a:lstStyle/>
                    <a:p>
                      <a:r>
                        <a:rPr lang="en-US" sz="2800" b="1"/>
                        <a:t>Bluesnarfing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Steals data from a Bluetooth-enabled device.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Bluetooth hacking attempts at Melbourne tech expos.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24861304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9E6ACCB1-DC5E-D769-CA32-5C90A80F3B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3" y="662373"/>
            <a:ext cx="5463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Types of Wireless &amp; Mobile Attacks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8863456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33596-81C7-95CC-184C-83FC4D9A4B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95AC966-8ED9-8A1A-9231-B0C875B644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Wireless</a:t>
            </a:r>
            <a:r>
              <a:rPr spc="-105" dirty="0"/>
              <a:t> </a:t>
            </a:r>
            <a:r>
              <a:rPr dirty="0"/>
              <a:t>&amp;</a:t>
            </a:r>
            <a:r>
              <a:rPr spc="-85" dirty="0"/>
              <a:t> </a:t>
            </a:r>
            <a:r>
              <a:rPr dirty="0"/>
              <a:t>Mobile</a:t>
            </a:r>
            <a:r>
              <a:rPr spc="-7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CF13139-C38B-8116-29F3-606A9076CCF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E81828-158C-134F-4661-445E18375F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862839"/>
              </p:ext>
            </p:extLst>
          </p:nvPr>
        </p:nvGraphicFramePr>
        <p:xfrm>
          <a:off x="17814" y="1384241"/>
          <a:ext cx="9126189" cy="26497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2063">
                  <a:extLst>
                    <a:ext uri="{9D8B030D-6E8A-4147-A177-3AD203B41FA5}">
                      <a16:colId xmlns:a16="http://schemas.microsoft.com/office/drawing/2014/main" val="1478392475"/>
                    </a:ext>
                  </a:extLst>
                </a:gridCol>
                <a:gridCol w="3042063">
                  <a:extLst>
                    <a:ext uri="{9D8B030D-6E8A-4147-A177-3AD203B41FA5}">
                      <a16:colId xmlns:a16="http://schemas.microsoft.com/office/drawing/2014/main" val="4049550475"/>
                    </a:ext>
                  </a:extLst>
                </a:gridCol>
                <a:gridCol w="3042063">
                  <a:extLst>
                    <a:ext uri="{9D8B030D-6E8A-4147-A177-3AD203B41FA5}">
                      <a16:colId xmlns:a16="http://schemas.microsoft.com/office/drawing/2014/main" val="4227520222"/>
                    </a:ext>
                  </a:extLst>
                </a:gridCol>
              </a:tblGrid>
              <a:tr h="444559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2471963105"/>
                  </a:ext>
                </a:extLst>
              </a:tr>
              <a:tr h="1070393">
                <a:tc>
                  <a:txBody>
                    <a:bodyPr/>
                    <a:lstStyle/>
                    <a:p>
                      <a:r>
                        <a:rPr lang="en-US" sz="2800" b="1" dirty="0"/>
                        <a:t>WEP/WPA Attacks</a:t>
                      </a:r>
                      <a:endParaRPr lang="en-US" sz="2800" dirty="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Crack weak Wi-Fi encryption to access networks.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Cybercriminals hacking into home Wi-Fi networks in Australia.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223614138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E0AF900A-27F5-D235-6008-AB9E0804C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3" y="662373"/>
            <a:ext cx="5463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Types of Wireless &amp; Mobile Attacks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1814014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4C8FE-2773-E41C-2076-6E2D1DC54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29D848CE-63AD-469A-0F7F-79C018EE57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Wireless</a:t>
            </a:r>
            <a:r>
              <a:rPr spc="-105" dirty="0"/>
              <a:t> </a:t>
            </a:r>
            <a:r>
              <a:rPr dirty="0"/>
              <a:t>&amp;</a:t>
            </a:r>
            <a:r>
              <a:rPr spc="-85" dirty="0"/>
              <a:t> </a:t>
            </a:r>
            <a:r>
              <a:rPr dirty="0"/>
              <a:t>Mobile</a:t>
            </a:r>
            <a:r>
              <a:rPr spc="-7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4C242F-5174-6242-1DB2-12F89F70730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CA91B8E-FAB2-DB44-ACAF-785AB3D26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69846"/>
            <a:ext cx="91440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Defend Against Wireless Attacks?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WPA2 or WPA3 encryption</a:t>
            </a:r>
            <a:r>
              <a:rPr lang="en-US" sz="2800" dirty="0">
                <a:latin typeface="+mj-lt"/>
              </a:rPr>
              <a:t> instead of WEP.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Change default router settings</a:t>
            </a:r>
            <a:r>
              <a:rPr lang="en-US" sz="2800" dirty="0">
                <a:latin typeface="+mj-lt"/>
              </a:rPr>
              <a:t> and passwords.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Disable Bluetooth &amp; Wi-Fi when not in use.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VPNs</a:t>
            </a:r>
            <a:r>
              <a:rPr lang="en-US" sz="2800" dirty="0">
                <a:latin typeface="+mj-lt"/>
              </a:rPr>
              <a:t> when accessing public Wi-Fi.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Monitor networks for unauthorized access points.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Wireless networks </a:t>
            </a:r>
            <a:r>
              <a:rPr lang="en-US" sz="2800" b="1" dirty="0">
                <a:latin typeface="+mj-lt"/>
              </a:rPr>
              <a:t>are vulnerable to attacks</a:t>
            </a:r>
            <a:r>
              <a:rPr lang="en-US" sz="2800" dirty="0">
                <a:latin typeface="+mj-lt"/>
              </a:rPr>
              <a:t>, but </a:t>
            </a:r>
            <a:r>
              <a:rPr lang="en-US" sz="2800" b="1" dirty="0">
                <a:latin typeface="+mj-lt"/>
              </a:rPr>
              <a:t>strong encryption, cautious usage, and security tools</a:t>
            </a:r>
            <a:r>
              <a:rPr lang="en-US" sz="2800" dirty="0">
                <a:latin typeface="+mj-lt"/>
              </a:rPr>
              <a:t> can help protect users and businesses!</a:t>
            </a:r>
          </a:p>
        </p:txBody>
      </p:sp>
    </p:spTree>
    <p:extLst>
      <p:ext uri="{BB962C8B-B14F-4D97-AF65-F5344CB8AC3E}">
        <p14:creationId xmlns:p14="http://schemas.microsoft.com/office/powerpoint/2010/main" val="213623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64286" y="1338783"/>
            <a:ext cx="7920990" cy="3838102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Are Application Attacks?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Cybercriminals exploit </a:t>
            </a:r>
            <a:r>
              <a:rPr lang="en-US" sz="2800" b="1" dirty="0">
                <a:latin typeface="+mj-lt"/>
              </a:rPr>
              <a:t>vulnerabilities in software applications</a:t>
            </a:r>
            <a:r>
              <a:rPr lang="en-US" sz="2800" dirty="0">
                <a:latin typeface="+mj-lt"/>
              </a:rPr>
              <a:t> to steal data, disrupt systems, or take control.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These attacks often </a:t>
            </a:r>
            <a:r>
              <a:rPr lang="en-US" sz="2800" b="1" dirty="0">
                <a:latin typeface="+mj-lt"/>
              </a:rPr>
              <a:t>target web applications, databases, and system memory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11672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195" dirty="0"/>
              <a:t> </a:t>
            </a:r>
            <a:r>
              <a:rPr spc="-10" dirty="0"/>
              <a:t>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41D25-EB80-12BA-76C8-6EAA59442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B5E418A-86D5-EA7C-D804-C6AAEEBC627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F0B6B20-8F66-1829-C40C-5F14894118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672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195" dirty="0"/>
              <a:t> </a:t>
            </a:r>
            <a:r>
              <a:rPr spc="-10" dirty="0"/>
              <a:t>Attacks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7302A0D-9CA2-41CF-9FA3-B9E7C36018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213123"/>
              </p:ext>
            </p:extLst>
          </p:nvPr>
        </p:nvGraphicFramePr>
        <p:xfrm>
          <a:off x="0" y="1437857"/>
          <a:ext cx="9092589" cy="440137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30863">
                  <a:extLst>
                    <a:ext uri="{9D8B030D-6E8A-4147-A177-3AD203B41FA5}">
                      <a16:colId xmlns:a16="http://schemas.microsoft.com/office/drawing/2014/main" val="971332139"/>
                    </a:ext>
                  </a:extLst>
                </a:gridCol>
                <a:gridCol w="3030863">
                  <a:extLst>
                    <a:ext uri="{9D8B030D-6E8A-4147-A177-3AD203B41FA5}">
                      <a16:colId xmlns:a16="http://schemas.microsoft.com/office/drawing/2014/main" val="2996316263"/>
                    </a:ext>
                  </a:extLst>
                </a:gridCol>
                <a:gridCol w="3030863">
                  <a:extLst>
                    <a:ext uri="{9D8B030D-6E8A-4147-A177-3AD203B41FA5}">
                      <a16:colId xmlns:a16="http://schemas.microsoft.com/office/drawing/2014/main" val="3245926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1476165745"/>
                  </a:ext>
                </a:extLst>
              </a:tr>
              <a:tr h="1702577">
                <a:tc>
                  <a:txBody>
                    <a:bodyPr/>
                    <a:lstStyle/>
                    <a:p>
                      <a:r>
                        <a:rPr lang="en-US" sz="2800" b="1"/>
                        <a:t>Cross-Site Scripting (XSS)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Injects malicious scripts into web pages to steal user data.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Australian users targeted by fake banking pop-ups (2022).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720037678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2800" b="1"/>
                        <a:t>Code Injection (SQL/XML)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Attacker sends malicious queries to manipulate databases.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SQL injection in Australian retail websites (2021).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112090201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35C4AEB5-B6EE-D610-DE82-A6995FD3B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5989"/>
            <a:ext cx="4418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Types of Application Attacks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57427723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888F6-72F8-7549-80E9-5A3DD095E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41592A7-DE66-428C-ECE3-9DBE4D27C41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8F9B310-F2CB-15C6-0755-A9BC274D93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672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195" dirty="0"/>
              <a:t> </a:t>
            </a:r>
            <a:r>
              <a:rPr spc="-10" dirty="0"/>
              <a:t>Attacks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D655770-230C-D25C-57D9-2654D82D7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309994"/>
              </p:ext>
            </p:extLst>
          </p:nvPr>
        </p:nvGraphicFramePr>
        <p:xfrm>
          <a:off x="0" y="1437857"/>
          <a:ext cx="9092589" cy="48280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30863">
                  <a:extLst>
                    <a:ext uri="{9D8B030D-6E8A-4147-A177-3AD203B41FA5}">
                      <a16:colId xmlns:a16="http://schemas.microsoft.com/office/drawing/2014/main" val="971332139"/>
                    </a:ext>
                  </a:extLst>
                </a:gridCol>
                <a:gridCol w="3030863">
                  <a:extLst>
                    <a:ext uri="{9D8B030D-6E8A-4147-A177-3AD203B41FA5}">
                      <a16:colId xmlns:a16="http://schemas.microsoft.com/office/drawing/2014/main" val="2996316263"/>
                    </a:ext>
                  </a:extLst>
                </a:gridCol>
                <a:gridCol w="3030863">
                  <a:extLst>
                    <a:ext uri="{9D8B030D-6E8A-4147-A177-3AD203B41FA5}">
                      <a16:colId xmlns:a16="http://schemas.microsoft.com/office/drawing/2014/main" val="3245926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1476165745"/>
                  </a:ext>
                </a:extLst>
              </a:tr>
              <a:tr h="1702577">
                <a:tc>
                  <a:txBody>
                    <a:bodyPr/>
                    <a:lstStyle/>
                    <a:p>
                      <a:r>
                        <a:rPr lang="en-US" sz="2800" b="1" dirty="0"/>
                        <a:t>Buffer Overflow</a:t>
                      </a:r>
                      <a:endParaRPr lang="en-US" sz="2800" dirty="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Exceeds memory buffer limits, causing system crashes or privilege escalation.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Security flaws in legacy Australian government applications.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720037678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r>
                        <a:rPr lang="en-US" sz="2800" b="1"/>
                        <a:t>Remote Code Execution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Runs unauthorized commands on a target system.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Australian businesses hit by Apache Log4j exploit (2021).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112090201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B7EB81C-CB97-7895-13F2-BC52F85610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5989"/>
            <a:ext cx="4418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Types of Application Attacks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387039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65FD1-262F-FE46-BA19-019A853CF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83228E9-BF31-6BAD-7589-39B040311D9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0938492-3CC9-8836-41E1-28B74C0ACD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672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195" dirty="0"/>
              <a:t> </a:t>
            </a:r>
            <a:r>
              <a:rPr spc="-10" dirty="0"/>
              <a:t>Attacks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854084C-EA7D-D051-A198-4421D2BB4D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02942"/>
              </p:ext>
            </p:extLst>
          </p:nvPr>
        </p:nvGraphicFramePr>
        <p:xfrm>
          <a:off x="0" y="1437857"/>
          <a:ext cx="9092589" cy="264977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30863">
                  <a:extLst>
                    <a:ext uri="{9D8B030D-6E8A-4147-A177-3AD203B41FA5}">
                      <a16:colId xmlns:a16="http://schemas.microsoft.com/office/drawing/2014/main" val="971332139"/>
                    </a:ext>
                  </a:extLst>
                </a:gridCol>
                <a:gridCol w="3030863">
                  <a:extLst>
                    <a:ext uri="{9D8B030D-6E8A-4147-A177-3AD203B41FA5}">
                      <a16:colId xmlns:a16="http://schemas.microsoft.com/office/drawing/2014/main" val="2996316263"/>
                    </a:ext>
                  </a:extLst>
                </a:gridCol>
                <a:gridCol w="3030863">
                  <a:extLst>
                    <a:ext uri="{9D8B030D-6E8A-4147-A177-3AD203B41FA5}">
                      <a16:colId xmlns:a16="http://schemas.microsoft.com/office/drawing/2014/main" val="32459262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1476165745"/>
                  </a:ext>
                </a:extLst>
              </a:tr>
              <a:tr h="1702577">
                <a:tc>
                  <a:txBody>
                    <a:bodyPr/>
                    <a:lstStyle/>
                    <a:p>
                      <a:r>
                        <a:rPr lang="en-US" sz="2800" b="1" dirty="0"/>
                        <a:t>ActiveX &amp; Java Exploits</a:t>
                      </a:r>
                      <a:endParaRPr lang="en-US" sz="2800" dirty="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Malicious scripts embedded in ActiveX controls or Java programs.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Fake browser updates targeting Australian users.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72003767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11E6A5C-A263-625E-862A-5F017E004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5989"/>
            <a:ext cx="441819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Types of Application Attacks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9801866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A84AA-CF65-2EA8-DE5C-5D75F883F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E7D21CC-FB51-40B2-3A1F-85A1006231D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9C96168-93A5-6ED4-C0FA-3195AE0E6E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672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19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3FCD9DFC-D7B1-5187-23FC-4BEE2DB5F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56237"/>
            <a:ext cx="91440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Defend Against Application Attacks?</a:t>
            </a:r>
          </a:p>
          <a:p>
            <a:pPr marL="70802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Write secure code</a:t>
            </a:r>
            <a:r>
              <a:rPr lang="en-US" sz="2800" dirty="0">
                <a:latin typeface="+mj-lt"/>
              </a:rPr>
              <a:t> with strong input validation.</a:t>
            </a:r>
          </a:p>
          <a:p>
            <a:pPr marL="70802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Validate and sanitize all user inputs.</a:t>
            </a:r>
          </a:p>
          <a:p>
            <a:pPr marL="70802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Keep software and applications updated</a:t>
            </a:r>
            <a:r>
              <a:rPr lang="en-US" sz="2800" dirty="0">
                <a:latin typeface="+mj-lt"/>
              </a:rPr>
              <a:t> to fix vulnerabilities.</a:t>
            </a:r>
          </a:p>
          <a:p>
            <a:pPr marL="70802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Enable security features</a:t>
            </a:r>
            <a:r>
              <a:rPr lang="en-US" sz="2800" dirty="0">
                <a:latin typeface="+mj-lt"/>
              </a:rPr>
              <a:t> like Content Security Policy (CSP) to prevent XSS.</a:t>
            </a:r>
          </a:p>
          <a:p>
            <a:pPr marL="708025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Web Application Firewalls (WAFs)</a:t>
            </a:r>
            <a:r>
              <a:rPr lang="en-US" sz="2800" dirty="0">
                <a:latin typeface="+mj-lt"/>
              </a:rPr>
              <a:t> to block malicious traffic.</a:t>
            </a:r>
          </a:p>
        </p:txBody>
      </p:sp>
    </p:spTree>
    <p:extLst>
      <p:ext uri="{BB962C8B-B14F-4D97-AF65-F5344CB8AC3E}">
        <p14:creationId xmlns:p14="http://schemas.microsoft.com/office/powerpoint/2010/main" val="366743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C713DF-3741-A294-34BD-00E048962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80E94B56-6C80-2753-BE41-5B8C4308C8E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8C93F66-1566-75DA-A29C-A9EE7D536B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1672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Application</a:t>
            </a:r>
            <a:r>
              <a:rPr spc="-19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202E56D-BD62-4747-0400-F32DFC66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446744"/>
            <a:ext cx="9144000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Application vulnerabilities can be exploited to steal data and disrupt systems—secure coding and regular updates are essential!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5284191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25695" cy="483234"/>
          </a:xfrm>
          <a:custGeom>
            <a:avLst/>
            <a:gdLst/>
            <a:ahLst/>
            <a:cxnLst/>
            <a:rect l="l" t="t" r="r" b="b"/>
            <a:pathLst>
              <a:path w="4925695" h="483234">
                <a:moveTo>
                  <a:pt x="4925672" y="0"/>
                </a:moveTo>
                <a:lnTo>
                  <a:pt x="0" y="0"/>
                </a:lnTo>
                <a:lnTo>
                  <a:pt x="0" y="483108"/>
                </a:lnTo>
                <a:lnTo>
                  <a:pt x="4571619" y="483108"/>
                </a:lnTo>
                <a:lnTo>
                  <a:pt x="4925672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48080" y="1490598"/>
            <a:ext cx="7557720" cy="43499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+mj-lt"/>
                <a:cs typeface="Arial"/>
              </a:rPr>
              <a:t>We</a:t>
            </a:r>
            <a:r>
              <a:rPr sz="2800" spc="-70" dirty="0">
                <a:latin typeface="+mj-lt"/>
                <a:cs typeface="Arial"/>
              </a:rPr>
              <a:t> </a:t>
            </a:r>
            <a:r>
              <a:rPr sz="2800" dirty="0">
                <a:latin typeface="+mj-lt"/>
                <a:cs typeface="Arial"/>
              </a:rPr>
              <a:t>have</a:t>
            </a:r>
            <a:r>
              <a:rPr sz="2800" spc="-65" dirty="0">
                <a:latin typeface="+mj-lt"/>
                <a:cs typeface="Arial"/>
              </a:rPr>
              <a:t> </a:t>
            </a:r>
            <a:r>
              <a:rPr sz="2800" spc="-10" dirty="0">
                <a:latin typeface="+mj-lt"/>
                <a:cs typeface="Arial"/>
              </a:rPr>
              <a:t>studied</a:t>
            </a:r>
            <a:endParaRPr sz="2800" dirty="0">
              <a:latin typeface="+mj-lt"/>
              <a:cs typeface="Arial"/>
            </a:endParaRPr>
          </a:p>
          <a:p>
            <a:pPr marL="1272540" indent="-342900">
              <a:lnSpc>
                <a:spcPct val="100000"/>
              </a:lnSpc>
              <a:spcBef>
                <a:spcPts val="2300"/>
              </a:spcBef>
              <a:buFont typeface="Wingdings"/>
              <a:buChar char=""/>
              <a:tabLst>
                <a:tab pos="1272540" algn="l"/>
              </a:tabLst>
            </a:pP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Malicious</a:t>
            </a:r>
            <a:r>
              <a:rPr sz="2800" spc="-4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spc="-10" dirty="0">
                <a:solidFill>
                  <a:srgbClr val="3C3935"/>
                </a:solidFill>
                <a:latin typeface="+mj-lt"/>
                <a:cs typeface="Arial"/>
              </a:rPr>
              <a:t>software</a:t>
            </a:r>
            <a:endParaRPr sz="2800" dirty="0">
              <a:latin typeface="+mj-lt"/>
              <a:cs typeface="Arial"/>
            </a:endParaRPr>
          </a:p>
          <a:p>
            <a:pPr marL="1272540" indent="-342900">
              <a:lnSpc>
                <a:spcPct val="100000"/>
              </a:lnSpc>
              <a:spcBef>
                <a:spcPts val="1585"/>
              </a:spcBef>
              <a:buFont typeface="Wingdings"/>
              <a:buChar char=""/>
              <a:tabLst>
                <a:tab pos="1272540" algn="l"/>
              </a:tabLst>
            </a:pP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Email</a:t>
            </a:r>
            <a:r>
              <a:rPr sz="2800" spc="-3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and</a:t>
            </a:r>
            <a:r>
              <a:rPr sz="2800" spc="-5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Web</a:t>
            </a:r>
            <a:r>
              <a:rPr sz="2800" spc="-4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spc="-10" dirty="0">
                <a:solidFill>
                  <a:srgbClr val="3C3935"/>
                </a:solidFill>
                <a:latin typeface="+mj-lt"/>
                <a:cs typeface="Arial"/>
              </a:rPr>
              <a:t>attacks</a:t>
            </a:r>
            <a:endParaRPr sz="2800" dirty="0">
              <a:latin typeface="+mj-lt"/>
              <a:cs typeface="Arial"/>
            </a:endParaRPr>
          </a:p>
          <a:p>
            <a:pPr marL="1272540" indent="-342900">
              <a:lnSpc>
                <a:spcPct val="100000"/>
              </a:lnSpc>
              <a:spcBef>
                <a:spcPts val="1575"/>
              </a:spcBef>
              <a:buFont typeface="Wingdings"/>
              <a:buChar char=""/>
              <a:tabLst>
                <a:tab pos="1272540" algn="l"/>
              </a:tabLst>
            </a:pP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Types</a:t>
            </a:r>
            <a:r>
              <a:rPr sz="2800" spc="-1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of</a:t>
            </a:r>
            <a:r>
              <a:rPr sz="2800" spc="-2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spc="-10" dirty="0">
                <a:solidFill>
                  <a:srgbClr val="3C3935"/>
                </a:solidFill>
                <a:latin typeface="+mj-lt"/>
                <a:cs typeface="Arial"/>
              </a:rPr>
              <a:t>deception</a:t>
            </a:r>
            <a:endParaRPr sz="2800" dirty="0">
              <a:latin typeface="+mj-lt"/>
              <a:cs typeface="Arial"/>
            </a:endParaRPr>
          </a:p>
          <a:p>
            <a:pPr marL="1272540" indent="-342900">
              <a:lnSpc>
                <a:spcPct val="100000"/>
              </a:lnSpc>
              <a:spcBef>
                <a:spcPts val="1580"/>
              </a:spcBef>
              <a:buFont typeface="Wingdings"/>
              <a:buChar char=""/>
              <a:tabLst>
                <a:tab pos="1272540" algn="l"/>
              </a:tabLst>
            </a:pP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Basic</a:t>
            </a:r>
            <a:r>
              <a:rPr sz="2800" spc="-1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security</a:t>
            </a:r>
            <a:r>
              <a:rPr sz="2800" spc="-40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spc="-10" dirty="0">
                <a:solidFill>
                  <a:srgbClr val="3C3935"/>
                </a:solidFill>
                <a:latin typeface="+mj-lt"/>
                <a:cs typeface="Arial"/>
              </a:rPr>
              <a:t>attacks</a:t>
            </a:r>
            <a:endParaRPr sz="2800" dirty="0">
              <a:latin typeface="+mj-lt"/>
              <a:cs typeface="Arial"/>
            </a:endParaRPr>
          </a:p>
          <a:p>
            <a:pPr marL="1272540" indent="-342900">
              <a:lnSpc>
                <a:spcPct val="100000"/>
              </a:lnSpc>
              <a:spcBef>
                <a:spcPts val="1585"/>
              </a:spcBef>
              <a:buFont typeface="Wingdings"/>
              <a:buChar char=""/>
              <a:tabLst>
                <a:tab pos="1272540" algn="l"/>
              </a:tabLst>
            </a:pP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Wireless</a:t>
            </a:r>
            <a:r>
              <a:rPr sz="2800" spc="-4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&amp;</a:t>
            </a:r>
            <a:r>
              <a:rPr sz="2800" spc="-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mobile</a:t>
            </a:r>
            <a:r>
              <a:rPr sz="2800" spc="-30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spc="-10" dirty="0">
                <a:solidFill>
                  <a:srgbClr val="3C3935"/>
                </a:solidFill>
                <a:latin typeface="+mj-lt"/>
                <a:cs typeface="Arial"/>
              </a:rPr>
              <a:t>attacks</a:t>
            </a:r>
            <a:endParaRPr sz="2800" dirty="0">
              <a:latin typeface="+mj-lt"/>
              <a:cs typeface="Arial"/>
            </a:endParaRPr>
          </a:p>
          <a:p>
            <a:pPr marL="1272540" indent="-342900">
              <a:lnSpc>
                <a:spcPct val="100000"/>
              </a:lnSpc>
              <a:spcBef>
                <a:spcPts val="1575"/>
              </a:spcBef>
              <a:buFont typeface="Wingdings"/>
              <a:buChar char=""/>
              <a:tabLst>
                <a:tab pos="1272540" algn="l"/>
              </a:tabLst>
            </a:pPr>
            <a:r>
              <a:rPr sz="2800" dirty="0">
                <a:solidFill>
                  <a:srgbClr val="3C3935"/>
                </a:solidFill>
                <a:latin typeface="+mj-lt"/>
                <a:cs typeface="Arial"/>
              </a:rPr>
              <a:t>Application</a:t>
            </a:r>
            <a:r>
              <a:rPr sz="2800" spc="-65" dirty="0">
                <a:solidFill>
                  <a:srgbClr val="3C3935"/>
                </a:solidFill>
                <a:latin typeface="+mj-lt"/>
                <a:cs typeface="Arial"/>
              </a:rPr>
              <a:t> </a:t>
            </a:r>
            <a:r>
              <a:rPr sz="2800" spc="-10" dirty="0">
                <a:solidFill>
                  <a:srgbClr val="3C3935"/>
                </a:solidFill>
                <a:latin typeface="+mj-lt"/>
                <a:cs typeface="Arial"/>
              </a:rPr>
              <a:t>attacks</a:t>
            </a:r>
            <a:endParaRPr sz="2800" dirty="0">
              <a:latin typeface="+mj-lt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109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9177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Summary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71E595-F446-D5AE-6C47-11F02B752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97F9434-6E1A-F05F-A88D-707E0EE8A3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7633615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Comparison Table: Virus vs. Worm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48E5EB-CB66-0706-DC8E-6A11F343336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EC98387-4922-549E-4886-D7C61ACB86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874789"/>
              </p:ext>
            </p:extLst>
          </p:nvPr>
        </p:nvGraphicFramePr>
        <p:xfrm>
          <a:off x="14844" y="1376469"/>
          <a:ext cx="9144000" cy="4790779"/>
        </p:xfrm>
        <a:graphic>
          <a:graphicData uri="http://schemas.openxmlformats.org/drawingml/2006/table">
            <a:tbl>
              <a:tblPr>
                <a:tableStyleId>{1E171933-4619-4E11-9A3F-F7608DF75F80}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40448437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04696866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527775295"/>
                    </a:ext>
                  </a:extLst>
                </a:gridCol>
              </a:tblGrid>
              <a:tr h="541132">
                <a:tc>
                  <a:txBody>
                    <a:bodyPr/>
                    <a:lstStyle/>
                    <a:p>
                      <a:r>
                        <a:rPr lang="en-US" sz="2800" dirty="0"/>
                        <a:t>Feature</a:t>
                      </a:r>
                    </a:p>
                  </a:txBody>
                  <a:tcPr marL="88273" marR="88273" marT="44137" marB="4413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Virus</a:t>
                      </a:r>
                    </a:p>
                  </a:txBody>
                  <a:tcPr marL="88273" marR="88273" marT="44137" marB="4413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Worm</a:t>
                      </a:r>
                    </a:p>
                  </a:txBody>
                  <a:tcPr marL="88273" marR="88273" marT="44137" marB="44137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3335794"/>
                  </a:ext>
                </a:extLst>
              </a:tr>
              <a:tr h="997785">
                <a:tc>
                  <a:txBody>
                    <a:bodyPr/>
                    <a:lstStyle/>
                    <a:p>
                      <a:r>
                        <a:rPr lang="en-US" sz="2800" dirty="0"/>
                        <a:t>Requires a host program?</a:t>
                      </a:r>
                    </a:p>
                  </a:txBody>
                  <a:tcPr marL="88273" marR="88273" marT="44137" marB="4413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Yes</a:t>
                      </a:r>
                    </a:p>
                  </a:txBody>
                  <a:tcPr marL="88273" marR="88273" marT="44137" marB="44137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</a:t>
                      </a:r>
                    </a:p>
                  </a:txBody>
                  <a:tcPr marL="88273" marR="88273" marT="44137" marB="44137" anchor="ctr"/>
                </a:tc>
                <a:extLst>
                  <a:ext uri="{0D108BD9-81ED-4DB2-BD59-A6C34878D82A}">
                    <a16:rowId xmlns:a16="http://schemas.microsoft.com/office/drawing/2014/main" val="29956177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r>
                        <a:rPr lang="en-US" sz="2800"/>
                        <a:t>How it spreads</a:t>
                      </a:r>
                    </a:p>
                  </a:txBody>
                  <a:tcPr marL="88273" marR="88273" marT="44137" marB="4413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Attaches to files/programs</a:t>
                      </a:r>
                    </a:p>
                  </a:txBody>
                  <a:tcPr marL="88273" marR="88273" marT="44137" marB="4413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Moves across networks</a:t>
                      </a:r>
                    </a:p>
                  </a:txBody>
                  <a:tcPr marL="88273" marR="88273" marT="44137" marB="44137" anchor="ctr"/>
                </a:tc>
                <a:extLst>
                  <a:ext uri="{0D108BD9-81ED-4DB2-BD59-A6C34878D82A}">
                    <a16:rowId xmlns:a16="http://schemas.microsoft.com/office/drawing/2014/main" val="1933880330"/>
                  </a:ext>
                </a:extLst>
              </a:tr>
              <a:tr h="658486">
                <a:tc>
                  <a:txBody>
                    <a:bodyPr/>
                    <a:lstStyle/>
                    <a:p>
                      <a:r>
                        <a:rPr lang="en-US" sz="2800" dirty="0"/>
                        <a:t>Execution</a:t>
                      </a:r>
                    </a:p>
                  </a:txBody>
                  <a:tcPr marL="88273" marR="88273" marT="44137" marB="4413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Needs user action (e.g., opening a file)</a:t>
                      </a:r>
                    </a:p>
                  </a:txBody>
                  <a:tcPr marL="88273" marR="88273" marT="44137" marB="4413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Can spread automatically</a:t>
                      </a:r>
                    </a:p>
                  </a:txBody>
                  <a:tcPr marL="88273" marR="88273" marT="44137" marB="44137" anchor="ctr"/>
                </a:tc>
                <a:extLst>
                  <a:ext uri="{0D108BD9-81ED-4DB2-BD59-A6C34878D82A}">
                    <a16:rowId xmlns:a16="http://schemas.microsoft.com/office/drawing/2014/main" val="2661160677"/>
                  </a:ext>
                </a:extLst>
              </a:tr>
              <a:tr h="768738">
                <a:tc>
                  <a:txBody>
                    <a:bodyPr/>
                    <a:lstStyle/>
                    <a:p>
                      <a:r>
                        <a:rPr lang="en-US" sz="2800"/>
                        <a:t>Effect</a:t>
                      </a:r>
                    </a:p>
                  </a:txBody>
                  <a:tcPr marL="88273" marR="88273" marT="44137" marB="4413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Can corrupt files or modify programs</a:t>
                      </a:r>
                    </a:p>
                  </a:txBody>
                  <a:tcPr marL="88273" marR="88273" marT="44137" marB="44137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Can overload networks and steal data</a:t>
                      </a:r>
                    </a:p>
                  </a:txBody>
                  <a:tcPr marL="88273" marR="88273" marT="44137" marB="44137" anchor="ctr"/>
                </a:tc>
                <a:extLst>
                  <a:ext uri="{0D108BD9-81ED-4DB2-BD59-A6C34878D82A}">
                    <a16:rowId xmlns:a16="http://schemas.microsoft.com/office/drawing/2014/main" val="719766010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62F5C3DD-EA88-1063-52D8-144AB955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420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55769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25695" cy="483234"/>
          </a:xfrm>
          <a:custGeom>
            <a:avLst/>
            <a:gdLst/>
            <a:ahLst/>
            <a:cxnLst/>
            <a:rect l="l" t="t" r="r" b="b"/>
            <a:pathLst>
              <a:path w="4925695" h="483234">
                <a:moveTo>
                  <a:pt x="4925672" y="0"/>
                </a:moveTo>
                <a:lnTo>
                  <a:pt x="0" y="0"/>
                </a:lnTo>
                <a:lnTo>
                  <a:pt x="0" y="483108"/>
                </a:lnTo>
                <a:lnTo>
                  <a:pt x="4571619" y="483108"/>
                </a:lnTo>
                <a:lnTo>
                  <a:pt x="4925672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03753" y="2809883"/>
            <a:ext cx="2470795" cy="2543928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42924" y="1337309"/>
            <a:ext cx="310134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>
                <a:latin typeface="Arial"/>
                <a:cs typeface="Arial"/>
              </a:rPr>
              <a:t>Questions?</a:t>
            </a:r>
            <a:endParaRPr sz="44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110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06156-D2BB-9E95-817B-34E54359D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5C1F852-28C5-97D6-ED38-E3F0F1301C3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2289" y="-19570"/>
            <a:ext cx="9115703" cy="459100"/>
          </a:xfrm>
          <a:prstGeom prst="rect">
            <a:avLst/>
          </a:prstGeom>
          <a:noFill/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Make-up Session</a:t>
            </a:r>
            <a:endParaRPr spc="-1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95797-7BBE-A2F7-9623-3EF2AF3E708D}"/>
              </a:ext>
            </a:extLst>
          </p:cNvPr>
          <p:cNvSpPr txBox="1"/>
          <p:nvPr/>
        </p:nvSpPr>
        <p:spPr>
          <a:xfrm>
            <a:off x="0" y="830917"/>
            <a:ext cx="9131711" cy="584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Please note that </a:t>
            </a:r>
            <a:r>
              <a:rPr lang="en-US" sz="2800" b="1" dirty="0">
                <a:latin typeface="+mj-lt"/>
              </a:rPr>
              <a:t>Friday, 18 April 2025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public holiday (Good Friday)</a:t>
            </a:r>
            <a:r>
              <a:rPr lang="en-US" sz="2800" dirty="0">
                <a:latin typeface="+mj-lt"/>
              </a:rPr>
              <a:t>, and no classes will be held on this day.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To ensure continuity in learning, a </a:t>
            </a:r>
            <a:r>
              <a:rPr lang="en-US" sz="2800" b="1" dirty="0">
                <a:latin typeface="+mj-lt"/>
              </a:rPr>
              <a:t>make-up session</a:t>
            </a:r>
            <a:r>
              <a:rPr lang="en-US" sz="2800" dirty="0">
                <a:latin typeface="+mj-lt"/>
              </a:rPr>
              <a:t> has been scheduled </a:t>
            </a:r>
            <a:r>
              <a:rPr lang="en-US" sz="2800" b="1" dirty="0">
                <a:latin typeface="+mj-lt"/>
              </a:rPr>
              <a:t>one week earlier</a:t>
            </a:r>
            <a:r>
              <a:rPr lang="en-US" sz="2800" dirty="0">
                <a:latin typeface="+mj-lt"/>
              </a:rPr>
              <a:t>, on: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Date: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Friday, 11 April 2025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Location: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Room 502.G.25</a:t>
            </a:r>
            <a:br>
              <a:rPr lang="en-US" sz="2800" dirty="0">
                <a:latin typeface="+mj-lt"/>
              </a:rPr>
            </a:br>
            <a:r>
              <a:rPr lang="en-US" sz="2800" b="1" dirty="0">
                <a:latin typeface="+mj-lt"/>
              </a:rPr>
              <a:t>Time: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4:00 PM – 6:00 PM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If you have any scheduling conflicts or concerns, feel free to reach out.</a:t>
            </a:r>
          </a:p>
        </p:txBody>
      </p:sp>
    </p:spTree>
    <p:extLst>
      <p:ext uri="{BB962C8B-B14F-4D97-AF65-F5344CB8AC3E}">
        <p14:creationId xmlns:p14="http://schemas.microsoft.com/office/powerpoint/2010/main" val="312681538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7AE2E-97E0-BDCA-618B-720FE1F7F0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13548F9-A26E-1B74-C2A0-A0350AC21E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Thank You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C5F5B67-D420-B363-36D0-076510E9FACF}"/>
              </a:ext>
            </a:extLst>
          </p:cNvPr>
          <p:cNvSpPr txBox="1"/>
          <p:nvPr/>
        </p:nvSpPr>
        <p:spPr>
          <a:xfrm>
            <a:off x="519610" y="1416811"/>
            <a:ext cx="7745095" cy="51103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625"/>
              </a:spcBef>
              <a:buClr>
                <a:srgbClr val="F2120C"/>
              </a:buClr>
              <a:buSzPct val="75000"/>
              <a:buFont typeface="Arial"/>
              <a:buChar char="•"/>
              <a:tabLst>
                <a:tab pos="456565" algn="l"/>
              </a:tabLst>
            </a:pPr>
            <a:r>
              <a:rPr lang="en-US" sz="2800" i="1" dirty="0">
                <a:solidFill>
                  <a:srgbClr val="3D3935"/>
                </a:solidFill>
                <a:latin typeface="+mj-lt"/>
                <a:cs typeface="Arial"/>
              </a:rPr>
              <a:t>Have a Great Learning Day!</a:t>
            </a:r>
            <a:endParaRPr sz="2800" dirty="0">
              <a:latin typeface="+mj-lt"/>
              <a:cs typeface="Arial"/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4D47354F-B664-DD16-78CE-61C2CA4253AA}"/>
              </a:ext>
            </a:extLst>
          </p:cNvPr>
          <p:cNvSpPr txBox="1"/>
          <p:nvPr/>
        </p:nvSpPr>
        <p:spPr>
          <a:xfrm>
            <a:off x="552269" y="2107461"/>
            <a:ext cx="7745095" cy="511037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456565" indent="-443865">
              <a:lnSpc>
                <a:spcPct val="100000"/>
              </a:lnSpc>
              <a:spcBef>
                <a:spcPts val="625"/>
              </a:spcBef>
              <a:buClr>
                <a:srgbClr val="F2120C"/>
              </a:buClr>
              <a:buSzPct val="75000"/>
              <a:buFont typeface="Arial"/>
              <a:buChar char="•"/>
              <a:tabLst>
                <a:tab pos="456565" algn="l"/>
              </a:tabLst>
            </a:pPr>
            <a:r>
              <a:rPr lang="en-US" sz="2800" dirty="0">
                <a:latin typeface="+mj-lt"/>
              </a:rPr>
              <a:t>Feel free to reach out with any questions!</a:t>
            </a:r>
            <a:endParaRPr sz="2800" dirty="0">
              <a:latin typeface="+mj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73768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E76EF-F5BC-8C43-14CF-F86329C6F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ACC4F3F-1FE0-47D7-7EE9-C0A76BAB9C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7633615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Research Discussion Questions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6099C0B-964E-83DF-1BE9-781888CE2DA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E6DB9C-C3E7-2688-6403-1C36EFCC92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420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89A0AC-DC89-03FF-6D76-B68E719B5DF6}"/>
              </a:ext>
            </a:extLst>
          </p:cNvPr>
          <p:cNvSpPr txBox="1"/>
          <p:nvPr/>
        </p:nvSpPr>
        <p:spPr>
          <a:xfrm>
            <a:off x="0" y="1800413"/>
            <a:ext cx="9143999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do hackers use worms instead of viruses in modern attacks?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Worms spread faster without user action, making them more effective for attacks like ransomware.</a:t>
            </a:r>
          </a:p>
        </p:txBody>
      </p:sp>
    </p:spTree>
    <p:extLst>
      <p:ext uri="{BB962C8B-B14F-4D97-AF65-F5344CB8AC3E}">
        <p14:creationId xmlns:p14="http://schemas.microsoft.com/office/powerpoint/2010/main" val="380142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F0D05-C03A-1862-400B-575C0464B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9AA4B16-B785-99A8-DB7E-0AB7DDE634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7633615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Research Discussion Questions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796CDAC-210F-B6E2-1492-7E7AEE30286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B74307E-BC9D-A0DD-F991-EB11B61FC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420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ABE267-AE7A-3602-2D59-4DB86905725F}"/>
              </a:ext>
            </a:extLst>
          </p:cNvPr>
          <p:cNvSpPr txBox="1"/>
          <p:nvPr/>
        </p:nvSpPr>
        <p:spPr>
          <a:xfrm>
            <a:off x="1" y="1264627"/>
            <a:ext cx="9143999" cy="518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How can businesses protect their systems from viruses and worms?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Use firewalls, antivirus software, network monitoring, and user awareness training.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sz="2800" b="1" dirty="0">
                <a:latin typeface="+mj-lt"/>
              </a:rPr>
              <a:t>What would happen if a logic bomb was hidden in a banking system?</a:t>
            </a:r>
            <a:endParaRPr lang="en-US" sz="2800" dirty="0">
              <a:latin typeface="+mj-lt"/>
            </a:endParaRP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could delete or modify data at a set time, leading to financial chaos.</a:t>
            </a:r>
          </a:p>
        </p:txBody>
      </p:sp>
    </p:spTree>
    <p:extLst>
      <p:ext uri="{BB962C8B-B14F-4D97-AF65-F5344CB8AC3E}">
        <p14:creationId xmlns:p14="http://schemas.microsoft.com/office/powerpoint/2010/main" val="3791166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030D7-A28D-7282-A0E3-1A1734846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C29DB4B-59C9-E2F4-AB7C-6CCC63414D4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735"/>
            <a:ext cx="7633615" cy="1191608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Hands-On Activity: Investigating Malware Behavior in Australia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F6F20F9-3E71-E1AA-994A-7002B33A443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65C70F2-5DC2-5403-6470-65D0FF94B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420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A6928-3994-90D6-BC61-9EDBFDB8D736}"/>
              </a:ext>
            </a:extLst>
          </p:cNvPr>
          <p:cNvSpPr txBox="1"/>
          <p:nvPr/>
        </p:nvSpPr>
        <p:spPr>
          <a:xfrm>
            <a:off x="1" y="1264627"/>
            <a:ext cx="9143999" cy="2610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Objective: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Research and identify real-world malware cases that have impacted Australia. Categorize malware based on its type and describe its behavior, source, and impact.</a:t>
            </a:r>
          </a:p>
        </p:txBody>
      </p:sp>
    </p:spTree>
    <p:extLst>
      <p:ext uri="{BB962C8B-B14F-4D97-AF65-F5344CB8AC3E}">
        <p14:creationId xmlns:p14="http://schemas.microsoft.com/office/powerpoint/2010/main" val="2286483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8BAA-F41F-0089-BBC2-AE106E202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E9E6ACE-B9A0-0C06-BF37-6BF982E0BDC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9A8E548-A977-F74D-E6A8-3032C78EA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420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D4473F-B481-228B-3468-8969C1F3E031}"/>
              </a:ext>
            </a:extLst>
          </p:cNvPr>
          <p:cNvSpPr txBox="1"/>
          <p:nvPr/>
        </p:nvSpPr>
        <p:spPr>
          <a:xfrm>
            <a:off x="1" y="733246"/>
            <a:ext cx="9143999" cy="61247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 group will find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one real-life example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of each of the following malware types that have affected Australia: </a:t>
            </a:r>
          </a:p>
          <a:p>
            <a:pPr marL="712788" marR="0" lvl="0" indent="-439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Virus </a:t>
            </a:r>
          </a:p>
          <a:p>
            <a:pPr marL="712788" marR="0" lvl="0" indent="-439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Worm </a:t>
            </a:r>
          </a:p>
          <a:p>
            <a:pPr marL="712788" marR="0" lvl="0" indent="-439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Trojan Horse </a:t>
            </a:r>
          </a:p>
          <a:p>
            <a:pPr marL="712788" marR="0" lvl="0" indent="-439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Ransomware </a:t>
            </a:r>
          </a:p>
          <a:p>
            <a:pPr marL="712788" marR="0" lvl="0" indent="-439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Spyware </a:t>
            </a:r>
          </a:p>
          <a:p>
            <a:pPr marL="712788" marR="0" lvl="0" indent="-439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Adware </a:t>
            </a:r>
          </a:p>
          <a:p>
            <a:pPr marL="712788" marR="0" lvl="0" indent="-439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Rootkit </a:t>
            </a:r>
          </a:p>
          <a:p>
            <a:pPr marL="712788" marR="0" lvl="0" indent="-4397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Botnet 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reliable sources such as news articles, cybersecurity reports, and government websites.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Explain how their chosen malware worked and its impact in Australia (e.g., a Table: Malware type, Example, Desc.)</a:t>
            </a:r>
          </a:p>
        </p:txBody>
      </p:sp>
    </p:spTree>
    <p:extLst>
      <p:ext uri="{BB962C8B-B14F-4D97-AF65-F5344CB8AC3E}">
        <p14:creationId xmlns:p14="http://schemas.microsoft.com/office/powerpoint/2010/main" val="8866955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46A36-CD94-B37A-680E-6AD703ADA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8569726-61C6-6FD9-6F93-CE682AAA06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735"/>
            <a:ext cx="7633615" cy="1191608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Hands-On Activity: Investigating Malware Behavior in Australia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003D515-CFF0-6E06-DF2F-6F79009914C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40C9AB-B19F-329D-EF0E-67FD28157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420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D1DECD-127C-6BB1-C4B4-BF96022B9CF7}"/>
              </a:ext>
            </a:extLst>
          </p:cNvPr>
          <p:cNvSpPr txBox="1"/>
          <p:nvPr/>
        </p:nvSpPr>
        <p:spPr>
          <a:xfrm>
            <a:off x="97221" y="1676400"/>
            <a:ext cx="8894379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Expected Learning Outcomes:</a:t>
            </a:r>
          </a:p>
          <a:p>
            <a:pPr marL="712788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Develop </a:t>
            </a:r>
            <a:r>
              <a:rPr lang="en-US" sz="2800" b="1" dirty="0">
                <a:latin typeface="+mj-lt"/>
              </a:rPr>
              <a:t>research skills</a:t>
            </a:r>
            <a:r>
              <a:rPr lang="en-US" sz="2800" dirty="0">
                <a:latin typeface="+mj-lt"/>
              </a:rPr>
              <a:t> by identifying real-world malware cases.</a:t>
            </a:r>
          </a:p>
          <a:p>
            <a:pPr marL="712788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Strengthen </a:t>
            </a:r>
            <a:r>
              <a:rPr lang="en-US" sz="2800" b="1" dirty="0">
                <a:latin typeface="+mj-lt"/>
              </a:rPr>
              <a:t>critical thinking</a:t>
            </a:r>
            <a:r>
              <a:rPr lang="en-US" sz="2800" dirty="0">
                <a:latin typeface="+mj-lt"/>
              </a:rPr>
              <a:t> by categorizing malware based on its behavior.</a:t>
            </a:r>
          </a:p>
          <a:p>
            <a:pPr marL="712788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Understand </a:t>
            </a:r>
            <a:r>
              <a:rPr lang="en-US" sz="2800" b="1" dirty="0">
                <a:latin typeface="+mj-lt"/>
              </a:rPr>
              <a:t>cybersecurity threats</a:t>
            </a:r>
            <a:r>
              <a:rPr lang="en-US" sz="2800" dirty="0">
                <a:latin typeface="+mj-lt"/>
              </a:rPr>
              <a:t> and how they impact Australian individuals and businesses.</a:t>
            </a:r>
          </a:p>
        </p:txBody>
      </p:sp>
    </p:spTree>
    <p:extLst>
      <p:ext uri="{BB962C8B-B14F-4D97-AF65-F5344CB8AC3E}">
        <p14:creationId xmlns:p14="http://schemas.microsoft.com/office/powerpoint/2010/main" val="239765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169D3-3EAA-FF4F-A97A-ACE8A10F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CFC9F3-6B37-A638-E3A5-4F76861C9B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735"/>
            <a:ext cx="7633615" cy="1191608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Hands-On Activity: Investigating Malware Behavior in Australia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1A777BF1-C2D3-2421-E9EA-D160DCAAB72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E3D0433-2926-A050-AB14-B86FA833B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420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150BA6A-15D0-D068-4837-D7CF4593A1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2512975"/>
              </p:ext>
            </p:extLst>
          </p:nvPr>
        </p:nvGraphicFramePr>
        <p:xfrm>
          <a:off x="76199" y="1279049"/>
          <a:ext cx="8991601" cy="555121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65578">
                  <a:extLst>
                    <a:ext uri="{9D8B030D-6E8A-4147-A177-3AD203B41FA5}">
                      <a16:colId xmlns:a16="http://schemas.microsoft.com/office/drawing/2014/main" val="2308389426"/>
                    </a:ext>
                  </a:extLst>
                </a:gridCol>
                <a:gridCol w="2331156">
                  <a:extLst>
                    <a:ext uri="{9D8B030D-6E8A-4147-A177-3AD203B41FA5}">
                      <a16:colId xmlns:a16="http://schemas.microsoft.com/office/drawing/2014/main" val="2202818380"/>
                    </a:ext>
                  </a:extLst>
                </a:gridCol>
                <a:gridCol w="3996267">
                  <a:extLst>
                    <a:ext uri="{9D8B030D-6E8A-4147-A177-3AD203B41FA5}">
                      <a16:colId xmlns:a16="http://schemas.microsoft.com/office/drawing/2014/main" val="24860398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118030356"/>
                    </a:ext>
                  </a:extLst>
                </a:gridCol>
              </a:tblGrid>
              <a:tr h="76057">
                <a:tc>
                  <a:txBody>
                    <a:bodyPr/>
                    <a:lstStyle/>
                    <a:p>
                      <a:r>
                        <a:rPr lang="en-US" sz="2400" b="1" dirty="0"/>
                        <a:t>Malware Type</a:t>
                      </a:r>
                      <a:endParaRPr lang="en-US" sz="2400" dirty="0"/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 (Name &amp; Year)</a:t>
                      </a:r>
                      <a:endParaRPr lang="en-US" sz="2400" dirty="0"/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Description (Behavior &amp; Impact)</a:t>
                      </a:r>
                      <a:endParaRPr lang="en-US" sz="2400"/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Source (URL/Reference)</a:t>
                      </a:r>
                      <a:endParaRPr lang="en-US" sz="2400"/>
                    </a:p>
                  </a:txBody>
                  <a:tcPr marL="16205" marR="16205" marT="8102" marB="8102" anchor="ctr"/>
                </a:tc>
                <a:extLst>
                  <a:ext uri="{0D108BD9-81ED-4DB2-BD59-A6C34878D82A}">
                    <a16:rowId xmlns:a16="http://schemas.microsoft.com/office/drawing/2014/main" val="111109382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r>
                        <a:rPr lang="en-US" sz="2400"/>
                        <a:t>Virus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Example: Ikee Worm (2009)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Targeted jailbroken iPhones, changing wallpapers to Rick Astley’s image. Spread via default SSH passwords.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en.wikipedia.org</a:t>
                      </a:r>
                    </a:p>
                  </a:txBody>
                  <a:tcPr marL="16205" marR="16205" marT="8102" marB="8102" anchor="ctr"/>
                </a:tc>
                <a:extLst>
                  <a:ext uri="{0D108BD9-81ED-4DB2-BD59-A6C34878D82A}">
                    <a16:rowId xmlns:a16="http://schemas.microsoft.com/office/drawing/2014/main" val="949636161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r>
                        <a:rPr lang="en-US" sz="2400"/>
                        <a:t>Worm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Example: FluBot (2021)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An SMS-based malware that spread rapidly, stealing personal data from Android users in Australia.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news.com.au</a:t>
                      </a:r>
                    </a:p>
                  </a:txBody>
                  <a:tcPr marL="16205" marR="16205" marT="8102" marB="8102" anchor="ctr"/>
                </a:tc>
                <a:extLst>
                  <a:ext uri="{0D108BD9-81ED-4DB2-BD59-A6C34878D82A}">
                    <a16:rowId xmlns:a16="http://schemas.microsoft.com/office/drawing/2014/main" val="1066095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r>
                        <a:rPr lang="en-US" sz="2400"/>
                        <a:t>Trojan Horse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Example: Banking Trojan Attack (2024)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A global malware attack targeting Australian banking apps, impersonating recruiters to steal credentials.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theaustralian.com.au</a:t>
                      </a:r>
                    </a:p>
                  </a:txBody>
                  <a:tcPr marL="16205" marR="16205" marT="8102" marB="8102" anchor="ctr"/>
                </a:tc>
                <a:extLst>
                  <a:ext uri="{0D108BD9-81ED-4DB2-BD59-A6C34878D82A}">
                    <a16:rowId xmlns:a16="http://schemas.microsoft.com/office/drawing/2014/main" val="39219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27427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A5BD8-EB47-B517-150A-2FE064B63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DFC40B-8F9D-8862-AD6F-3696B58F292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7735"/>
            <a:ext cx="7633615" cy="1191608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Hands-On Activity: Investigating Malware Behavior in Australia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CC6A4ED-FE84-F2EC-310D-A05EDBACA8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083055D-CAE0-316D-4457-A070B3ACF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0625" y="1420813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9619639-DC18-F749-FB05-F2C77AD11B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9012688"/>
              </p:ext>
            </p:extLst>
          </p:nvPr>
        </p:nvGraphicFramePr>
        <p:xfrm>
          <a:off x="76199" y="1445394"/>
          <a:ext cx="8991601" cy="481969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1165578">
                  <a:extLst>
                    <a:ext uri="{9D8B030D-6E8A-4147-A177-3AD203B41FA5}">
                      <a16:colId xmlns:a16="http://schemas.microsoft.com/office/drawing/2014/main" val="2308389426"/>
                    </a:ext>
                  </a:extLst>
                </a:gridCol>
                <a:gridCol w="2331156">
                  <a:extLst>
                    <a:ext uri="{9D8B030D-6E8A-4147-A177-3AD203B41FA5}">
                      <a16:colId xmlns:a16="http://schemas.microsoft.com/office/drawing/2014/main" val="2202818380"/>
                    </a:ext>
                  </a:extLst>
                </a:gridCol>
                <a:gridCol w="3996267">
                  <a:extLst>
                    <a:ext uri="{9D8B030D-6E8A-4147-A177-3AD203B41FA5}">
                      <a16:colId xmlns:a16="http://schemas.microsoft.com/office/drawing/2014/main" val="2486039801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118030356"/>
                    </a:ext>
                  </a:extLst>
                </a:gridCol>
              </a:tblGrid>
              <a:tr h="76057">
                <a:tc>
                  <a:txBody>
                    <a:bodyPr/>
                    <a:lstStyle/>
                    <a:p>
                      <a:r>
                        <a:rPr lang="en-US" sz="2400" b="1" dirty="0"/>
                        <a:t>Malware Type</a:t>
                      </a:r>
                      <a:endParaRPr lang="en-US" sz="2400" dirty="0"/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b="1" dirty="0"/>
                        <a:t>Example (Name &amp; Year)</a:t>
                      </a:r>
                      <a:endParaRPr lang="en-US" sz="2400" dirty="0"/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Description (Behavior &amp; Impact)</a:t>
                      </a:r>
                      <a:endParaRPr lang="en-US" sz="2400"/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b="1"/>
                        <a:t>Source (URL/Reference)</a:t>
                      </a:r>
                      <a:endParaRPr lang="en-US" sz="2400"/>
                    </a:p>
                  </a:txBody>
                  <a:tcPr marL="16205" marR="16205" marT="8102" marB="8102" anchor="ctr"/>
                </a:tc>
                <a:extLst>
                  <a:ext uri="{0D108BD9-81ED-4DB2-BD59-A6C34878D82A}">
                    <a16:rowId xmlns:a16="http://schemas.microsoft.com/office/drawing/2014/main" val="111109382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r>
                        <a:rPr lang="en-US" sz="2400" dirty="0"/>
                        <a:t>Ransomware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Example: Melbourne Heart Group Attack (2019)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Locked 15,000 patient files, disrupting medical services for weeks.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upguard.com</a:t>
                      </a:r>
                    </a:p>
                  </a:txBody>
                  <a:tcPr marL="16205" marR="16205" marT="8102" marB="8102" anchor="ctr"/>
                </a:tc>
                <a:extLst>
                  <a:ext uri="{0D108BD9-81ED-4DB2-BD59-A6C34878D82A}">
                    <a16:rowId xmlns:a16="http://schemas.microsoft.com/office/drawing/2014/main" val="949636161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r>
                        <a:rPr lang="en-US" sz="2400"/>
                        <a:t>Spyware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Example: Andidot Banker Malware (2024)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Targeted Australian banking apps, stealing sensitive financial data.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theaustralian.com.au</a:t>
                      </a:r>
                    </a:p>
                  </a:txBody>
                  <a:tcPr marL="16205" marR="16205" marT="8102" marB="8102" anchor="ctr"/>
                </a:tc>
                <a:extLst>
                  <a:ext uri="{0D108BD9-81ED-4DB2-BD59-A6C34878D82A}">
                    <a16:rowId xmlns:a16="http://schemas.microsoft.com/office/drawing/2014/main" val="1066095110"/>
                  </a:ext>
                </a:extLst>
              </a:tr>
              <a:tr h="76200">
                <a:tc>
                  <a:txBody>
                    <a:bodyPr/>
                    <a:lstStyle/>
                    <a:p>
                      <a:r>
                        <a:rPr lang="en-US" sz="2400"/>
                        <a:t>Adware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Example: Fireball Adware (2017)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/>
                        <a:t>Infected millions of devices, hijacking browsers for ad revenue.</a:t>
                      </a:r>
                    </a:p>
                  </a:txBody>
                  <a:tcPr marL="16205" marR="16205" marT="8102" marB="8102" anchor="ctr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security blog reports</a:t>
                      </a:r>
                    </a:p>
                  </a:txBody>
                  <a:tcPr marL="16205" marR="16205" marT="8102" marB="8102" anchor="ctr"/>
                </a:tc>
                <a:extLst>
                  <a:ext uri="{0D108BD9-81ED-4DB2-BD59-A6C34878D82A}">
                    <a16:rowId xmlns:a16="http://schemas.microsoft.com/office/drawing/2014/main" val="392198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09163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Backdoors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19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4800" y="1295400"/>
            <a:ext cx="8534400" cy="4537652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a Backdoor?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backdoor</a:t>
            </a:r>
            <a:r>
              <a:rPr lang="en-US" sz="2800" dirty="0">
                <a:latin typeface="+mj-lt"/>
              </a:rPr>
              <a:t> (also called a </a:t>
            </a:r>
            <a:r>
              <a:rPr lang="en-US" sz="2800" b="1" dirty="0">
                <a:latin typeface="+mj-lt"/>
              </a:rPr>
              <a:t>trapdoor</a:t>
            </a:r>
            <a:r>
              <a:rPr lang="en-US" sz="2800" dirty="0">
                <a:latin typeface="+mj-lt"/>
              </a:rPr>
              <a:t>) is a hidden way to bypass security and gain access to a system.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Developers may use backdoors </a:t>
            </a:r>
            <a:r>
              <a:rPr lang="en-US" sz="2800" b="1" dirty="0">
                <a:latin typeface="+mj-lt"/>
              </a:rPr>
              <a:t>legitimately</a:t>
            </a:r>
            <a:r>
              <a:rPr lang="en-US" sz="2800" dirty="0">
                <a:latin typeface="+mj-lt"/>
              </a:rPr>
              <a:t> for debugging and testing.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If left in production software, </a:t>
            </a:r>
            <a:r>
              <a:rPr lang="en-US" sz="2800" b="1" dirty="0">
                <a:latin typeface="+mj-lt"/>
              </a:rPr>
              <a:t>attackers can exploit it</a:t>
            </a:r>
            <a:r>
              <a:rPr lang="en-US" sz="2800" dirty="0">
                <a:latin typeface="+mj-lt"/>
              </a:rPr>
              <a:t> to gain unauthorized access.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925695" cy="483234"/>
          </a:xfrm>
          <a:custGeom>
            <a:avLst/>
            <a:gdLst/>
            <a:ahLst/>
            <a:cxnLst/>
            <a:rect l="l" t="t" r="r" b="b"/>
            <a:pathLst>
              <a:path w="4925695" h="483234">
                <a:moveTo>
                  <a:pt x="4925672" y="0"/>
                </a:moveTo>
                <a:lnTo>
                  <a:pt x="0" y="0"/>
                </a:lnTo>
                <a:lnTo>
                  <a:pt x="0" y="483108"/>
                </a:lnTo>
                <a:lnTo>
                  <a:pt x="4571619" y="483108"/>
                </a:lnTo>
                <a:lnTo>
                  <a:pt x="4925672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88592" y="2833116"/>
            <a:ext cx="5728715" cy="2686812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458594" y="1526870"/>
            <a:ext cx="622935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Treats,</a:t>
            </a:r>
            <a:r>
              <a:rPr sz="3200" spc="-6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Vulnerabilities</a:t>
            </a:r>
            <a:r>
              <a:rPr sz="3200" spc="-7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3200" spc="-5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3200" spc="-10" dirty="0">
                <a:solidFill>
                  <a:srgbClr val="FF0000"/>
                </a:solidFill>
                <a:latin typeface="Arial"/>
                <a:cs typeface="Arial"/>
              </a:rPr>
              <a:t>Attacks</a:t>
            </a:r>
            <a:endParaRPr sz="3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65455" y="6575502"/>
            <a:ext cx="182880" cy="132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750" dirty="0">
                <a:solidFill>
                  <a:srgbClr val="3C3935"/>
                </a:solidFill>
                <a:latin typeface="Arial"/>
                <a:cs typeface="Arial"/>
              </a:rPr>
              <a:t>2</a:t>
            </a:fld>
            <a:r>
              <a:rPr sz="750" spc="21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750" spc="-50" dirty="0">
                <a:solidFill>
                  <a:srgbClr val="3C3935"/>
                </a:solidFill>
                <a:latin typeface="Arial"/>
                <a:cs typeface="Arial"/>
              </a:rPr>
              <a:t>|</a:t>
            </a:r>
            <a:endParaRPr sz="7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F79B7-570A-EEEA-32EB-3C74330E4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BA9D42-7321-3FE3-A111-1A8977524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64812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How Are Backdoors Used?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94CEFFB-96C8-D1D5-0AEF-3870A8766E8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F0DAA6D-E334-4EC1-4B77-559F3C07A5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727800"/>
              </p:ext>
            </p:extLst>
          </p:nvPr>
        </p:nvGraphicFramePr>
        <p:xfrm>
          <a:off x="1371600" y="1491017"/>
          <a:ext cx="6869112" cy="458165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82912">
                  <a:extLst>
                    <a:ext uri="{9D8B030D-6E8A-4147-A177-3AD203B41FA5}">
                      <a16:colId xmlns:a16="http://schemas.microsoft.com/office/drawing/2014/main" val="2333924166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104927875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Legitimate Use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b="1" dirty="0"/>
                        <a:t>Malicious Use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5671359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Developers use it for debugging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Hackers use it to bypass authentication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011404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Can help recover locked systems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Used to install malware or steal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803892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/>
                        <a:t>Often removed before deployment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2800" dirty="0"/>
                        <a:t>If left open, becomes a security risk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17422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7789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E1AAB-547D-9933-1C2E-0BE5B3548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CA52DBA-B340-1069-888C-0C259F33C4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71764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How to Prevent Backdoor Exploits?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B885A3B-2C1C-4805-2342-2B01C615338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15827559-4E40-0EF0-64A4-3A9D8FCBD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54082"/>
            <a:ext cx="9144000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Regular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code audits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detect and remove hidden backdoors.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multi-factor authentication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(MFA) to prevent unauthorized access.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Implement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intrusion detection systems (IDS)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monitor network activity. </a:t>
            </a:r>
          </a:p>
          <a:p>
            <a:pPr marL="457200" marR="0" lvl="0" indent="-4572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Keep software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updated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to patch security vulnerabilities. </a:t>
            </a:r>
          </a:p>
        </p:txBody>
      </p:sp>
    </p:spTree>
    <p:extLst>
      <p:ext uri="{BB962C8B-B14F-4D97-AF65-F5344CB8AC3E}">
        <p14:creationId xmlns:p14="http://schemas.microsoft.com/office/powerpoint/2010/main" val="2130758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DBC2AF-4490-6474-4AE2-CAA484233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2A1F57D-5E7C-66EB-FAB3-640124A24C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4916"/>
            <a:ext cx="7176415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Hands-On Activity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486F528F-5140-2334-2BD6-8C5CEEC2980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3605DA-C347-714C-7FFD-A0E95E24E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7200"/>
            <a:ext cx="9144000" cy="64888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Objective:</a:t>
            </a:r>
            <a:r>
              <a:rPr lang="en-US" sz="2800" dirty="0">
                <a:latin typeface="+mj-lt"/>
              </a:rPr>
              <a:t> Identify and analyze a real-world backdoor case.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Research Task:</a:t>
            </a:r>
            <a:r>
              <a:rPr lang="en-US" sz="2800" dirty="0">
                <a:latin typeface="+mj-lt"/>
              </a:rPr>
              <a:t> Find a real-world </a:t>
            </a:r>
            <a:r>
              <a:rPr lang="en-US" sz="2800" b="1" dirty="0">
                <a:latin typeface="+mj-lt"/>
              </a:rPr>
              <a:t>backdoor attack</a:t>
            </a:r>
            <a:r>
              <a:rPr lang="en-US" sz="2800" dirty="0">
                <a:latin typeface="+mj-lt"/>
              </a:rPr>
              <a:t> case (e.g., NSA backdoors, Sony rootkit, Juniper VPN backdoor).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Presentation:</a:t>
            </a:r>
            <a:r>
              <a:rPr lang="en-US" sz="2800" dirty="0">
                <a:latin typeface="+mj-lt"/>
              </a:rPr>
              <a:t> Summarize the case, explaining: </a:t>
            </a:r>
          </a:p>
          <a:p>
            <a:pPr marL="811213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the backdoor worked.</a:t>
            </a:r>
          </a:p>
          <a:p>
            <a:pPr marL="811213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it was discovered.</a:t>
            </a:r>
          </a:p>
          <a:p>
            <a:pPr marL="811213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 impact of the attack.</a:t>
            </a:r>
          </a:p>
          <a:p>
            <a:pPr marL="811213" lvl="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it could have been prevented.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Discussion:</a:t>
            </a:r>
            <a:r>
              <a:rPr lang="en-US" sz="2800" dirty="0">
                <a:latin typeface="+mj-lt"/>
              </a:rPr>
              <a:t> Compare different backdoor cases in class.</a:t>
            </a:r>
          </a:p>
        </p:txBody>
      </p:sp>
    </p:spTree>
    <p:extLst>
      <p:ext uri="{BB962C8B-B14F-4D97-AF65-F5344CB8AC3E}">
        <p14:creationId xmlns:p14="http://schemas.microsoft.com/office/powerpoint/2010/main" val="4119742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14748"/>
            <a:ext cx="6481241" cy="617092"/>
          </a:xfrm>
          <a:prstGeom prst="rect">
            <a:avLst/>
          </a:prstGeom>
        </p:spPr>
        <p:txBody>
          <a:bodyPr vert="horz" wrap="square" lIns="0" tIns="62484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Understanding Logic Bombs</a:t>
            </a:r>
            <a:endParaRPr spc="-20" dirty="0"/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94385" y="1295400"/>
            <a:ext cx="8040015" cy="458125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a Logic Bomb?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logic bomb</a:t>
            </a:r>
            <a:r>
              <a:rPr lang="en-US" sz="2800" dirty="0">
                <a:latin typeface="+mj-lt"/>
              </a:rPr>
              <a:t> is a type of malicious code hidden inside a legitimate program.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remains </a:t>
            </a:r>
            <a:r>
              <a:rPr lang="en-US" sz="2800" b="1" dirty="0">
                <a:latin typeface="+mj-lt"/>
              </a:rPr>
              <a:t>dormant</a:t>
            </a:r>
            <a:r>
              <a:rPr lang="en-US" sz="2800" dirty="0">
                <a:latin typeface="+mj-lt"/>
              </a:rPr>
              <a:t> until triggered by specific conditions.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Once activated, it </a:t>
            </a:r>
            <a:r>
              <a:rPr lang="en-US" sz="2800" b="1" dirty="0">
                <a:latin typeface="+mj-lt"/>
              </a:rPr>
              <a:t>executes harmful actions</a:t>
            </a:r>
            <a:r>
              <a:rPr lang="en-US" sz="2800" dirty="0">
                <a:latin typeface="+mj-lt"/>
              </a:rPr>
              <a:t>, such as deleting files or corrupting data.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727FB-03A5-A27B-FAB3-235C9E277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C337C00-B461-2275-7386-12B4F479D0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748"/>
            <a:ext cx="6481241" cy="617092"/>
          </a:xfrm>
          <a:prstGeom prst="rect">
            <a:avLst/>
          </a:prstGeom>
        </p:spPr>
        <p:txBody>
          <a:bodyPr vert="horz" wrap="square" lIns="0" tIns="62484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Understanding Logic Bombs</a:t>
            </a:r>
            <a:endParaRPr spc="-2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836F9A3-AAAD-08E2-7419-3F8260A83A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C2B17CA1-198B-A55A-2B96-4C774CFD1329}"/>
              </a:ext>
            </a:extLst>
          </p:cNvPr>
          <p:cNvSpPr txBox="1"/>
          <p:nvPr/>
        </p:nvSpPr>
        <p:spPr>
          <a:xfrm>
            <a:off x="494385" y="1295400"/>
            <a:ext cx="8040015" cy="4581254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lvl="3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How Are Logic Bombs Triggered?</a:t>
            </a:r>
          </a:p>
          <a:p>
            <a:pPr marL="722313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File-based:</a:t>
            </a:r>
            <a:r>
              <a:rPr lang="en-US" sz="2800" dirty="0">
                <a:latin typeface="+mj-lt"/>
              </a:rPr>
              <a:t> Activated when a specific file is created/deleted.</a:t>
            </a:r>
          </a:p>
          <a:p>
            <a:pPr marL="722313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Time-based:</a:t>
            </a:r>
            <a:r>
              <a:rPr lang="en-US" sz="2800" dirty="0">
                <a:latin typeface="+mj-lt"/>
              </a:rPr>
              <a:t> Executes at a specific date or time (e.g., an employee’s termination).</a:t>
            </a:r>
          </a:p>
          <a:p>
            <a:pPr marL="722313" lvl="4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User-based:</a:t>
            </a:r>
            <a:r>
              <a:rPr lang="en-US" sz="2800" dirty="0">
                <a:latin typeface="+mj-lt"/>
              </a:rPr>
              <a:t> Targets a specific username or system access.</a:t>
            </a:r>
          </a:p>
        </p:txBody>
      </p:sp>
    </p:spTree>
    <p:extLst>
      <p:ext uri="{BB962C8B-B14F-4D97-AF65-F5344CB8AC3E}">
        <p14:creationId xmlns:p14="http://schemas.microsoft.com/office/powerpoint/2010/main" val="28313764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B6A9D-13A0-8663-FEE8-C1F546F69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E420136-5403-E2AC-DB11-6F4361E12F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748"/>
            <a:ext cx="8458200" cy="617092"/>
          </a:xfrm>
          <a:prstGeom prst="rect">
            <a:avLst/>
          </a:prstGeom>
        </p:spPr>
        <p:txBody>
          <a:bodyPr vert="horz" wrap="square" lIns="0" tIns="62484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Consequences of a Logic Bomb Attack</a:t>
            </a:r>
            <a:endParaRPr spc="-2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64A990E-F03A-E56B-AB33-26AC7CE7A00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9BCE022-CA86-1BF8-6AED-A4B5BE7629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5836880"/>
              </p:ext>
            </p:extLst>
          </p:nvPr>
        </p:nvGraphicFramePr>
        <p:xfrm>
          <a:off x="1246188" y="1325880"/>
          <a:ext cx="5965824" cy="420624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982912">
                  <a:extLst>
                    <a:ext uri="{9D8B030D-6E8A-4147-A177-3AD203B41FA5}">
                      <a16:colId xmlns:a16="http://schemas.microsoft.com/office/drawing/2014/main" val="984488390"/>
                    </a:ext>
                  </a:extLst>
                </a:gridCol>
                <a:gridCol w="2982912">
                  <a:extLst>
                    <a:ext uri="{9D8B030D-6E8A-4147-A177-3AD203B41FA5}">
                      <a16:colId xmlns:a16="http://schemas.microsoft.com/office/drawing/2014/main" val="3103324548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r>
                        <a:rPr lang="en-US" sz="2800" b="1"/>
                        <a:t>Trigger Type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Potential Damage</a:t>
                      </a:r>
                      <a:endParaRPr lang="en-US" sz="2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3891880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800"/>
                        <a:t>File presence/absence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Deletes important system files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292438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800"/>
                        <a:t>Specific date/time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Shuts down systems or encrypts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079415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r>
                        <a:rPr lang="en-US" sz="2800"/>
                        <a:t>Specific user 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Corrupts user files or spreads malware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8435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84135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68792-66CE-58CC-6221-BA5125DD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C0CF6E-E9EC-AAFB-6DBF-B76C17189A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748"/>
            <a:ext cx="8458200" cy="1171090"/>
          </a:xfrm>
          <a:prstGeom prst="rect">
            <a:avLst/>
          </a:prstGeom>
        </p:spPr>
        <p:txBody>
          <a:bodyPr vert="horz" wrap="square" lIns="0" tIns="62484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Real-World Example of a Logic Bomb Attack</a:t>
            </a:r>
            <a:endParaRPr spc="-2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A66CC8E-9F63-0D57-D639-92B6AA850EB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CC3BA8-199F-47AE-B4CE-E6B449A9685D}"/>
              </a:ext>
            </a:extLst>
          </p:cNvPr>
          <p:cNvSpPr txBox="1"/>
          <p:nvPr/>
        </p:nvSpPr>
        <p:spPr>
          <a:xfrm>
            <a:off x="2458" y="2057400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2006 UBS Logic Bomb Attack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– A system administrator planted a logic bomb that deleted financial data, causing over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$3 million in damages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522832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429C1-A83D-41B9-604E-4B4CF5A00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5434D29-BD03-EADF-3D10-0130748113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14748"/>
            <a:ext cx="8458200" cy="617092"/>
          </a:xfrm>
          <a:prstGeom prst="rect">
            <a:avLst/>
          </a:prstGeom>
        </p:spPr>
        <p:txBody>
          <a:bodyPr vert="horz" wrap="square" lIns="0" tIns="62484" rIns="0" bIns="0" rtlCol="0">
            <a:spAutoFit/>
          </a:bodyPr>
          <a:lstStyle/>
          <a:p>
            <a:pPr marL="224154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How to Prevent Logic Bombs?</a:t>
            </a:r>
            <a:endParaRPr spc="-2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C59A81F1-2E88-A7DA-A7C1-834E7779997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D8452C-FC2F-1014-EE3C-37AE63B638C3}"/>
              </a:ext>
            </a:extLst>
          </p:cNvPr>
          <p:cNvSpPr txBox="1"/>
          <p:nvPr/>
        </p:nvSpPr>
        <p:spPr>
          <a:xfrm>
            <a:off x="0" y="1154082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Monitor code changes</a:t>
            </a:r>
            <a:r>
              <a:rPr lang="en-US" sz="2800" dirty="0">
                <a:latin typeface="+mj-lt"/>
              </a:rPr>
              <a:t> (version control &amp; security audits)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behavior-based detection</a:t>
            </a:r>
            <a:r>
              <a:rPr lang="en-US" sz="2800" dirty="0">
                <a:latin typeface="+mj-lt"/>
              </a:rPr>
              <a:t> (intrusion detection systems)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Limit privileged access</a:t>
            </a:r>
            <a:r>
              <a:rPr lang="en-US" sz="2800" dirty="0">
                <a:latin typeface="+mj-lt"/>
              </a:rPr>
              <a:t> (prevent insider threats)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Logic bombs are dangerous because they remain hidden until triggered. </a:t>
            </a:r>
            <a:r>
              <a:rPr lang="en-US" sz="2800" b="1" dirty="0">
                <a:latin typeface="+mj-lt"/>
              </a:rPr>
              <a:t>Regular security checks and monitoring</a:t>
            </a:r>
            <a:r>
              <a:rPr lang="en-US" sz="2800" dirty="0">
                <a:latin typeface="+mj-lt"/>
              </a:rPr>
              <a:t> are crucial to prevent attacks.</a:t>
            </a:r>
          </a:p>
        </p:txBody>
      </p:sp>
    </p:spTree>
    <p:extLst>
      <p:ext uri="{BB962C8B-B14F-4D97-AF65-F5344CB8AC3E}">
        <p14:creationId xmlns:p14="http://schemas.microsoft.com/office/powerpoint/2010/main" val="1212762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dirty="0"/>
              <a:t>Trojan</a:t>
            </a:r>
            <a:r>
              <a:rPr spc="-100" dirty="0"/>
              <a:t> </a:t>
            </a:r>
            <a:r>
              <a:rPr spc="-10" dirty="0"/>
              <a:t>Horse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5CACFA-6196-E8FF-8DE2-5F06C3BB01F5}"/>
              </a:ext>
            </a:extLst>
          </p:cNvPr>
          <p:cNvSpPr txBox="1"/>
          <p:nvPr/>
        </p:nvSpPr>
        <p:spPr>
          <a:xfrm>
            <a:off x="494385" y="1447801"/>
            <a:ext cx="815523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a Trojan Horse?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Trojan Horse</a:t>
            </a:r>
            <a:r>
              <a:rPr lang="en-US" sz="2800" dirty="0">
                <a:latin typeface="+mj-lt"/>
              </a:rPr>
              <a:t> is a program that appears </a:t>
            </a:r>
            <a:r>
              <a:rPr lang="en-US" sz="2800" b="1" dirty="0">
                <a:latin typeface="+mj-lt"/>
              </a:rPr>
              <a:t>legitimate</a:t>
            </a:r>
            <a:r>
              <a:rPr lang="en-US" sz="2800" dirty="0">
                <a:latin typeface="+mj-lt"/>
              </a:rPr>
              <a:t> but contains </a:t>
            </a:r>
            <a:r>
              <a:rPr lang="en-US" sz="2800" b="1" dirty="0">
                <a:latin typeface="+mj-lt"/>
              </a:rPr>
              <a:t>hidden malicious functions</a:t>
            </a:r>
            <a:r>
              <a:rPr lang="en-US" sz="2800" dirty="0">
                <a:latin typeface="+mj-lt"/>
              </a:rPr>
              <a:t>.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tricks users into downloading or executing it, often disguised as </a:t>
            </a:r>
            <a:r>
              <a:rPr lang="en-US" sz="2800" b="1" dirty="0">
                <a:latin typeface="+mj-lt"/>
              </a:rPr>
              <a:t>games, software updates, or utilities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1EFB4-CA96-D148-DAD6-3CB6F0E71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A2B37EB-39C9-9EC5-192B-4272727EDC8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dirty="0"/>
              <a:t>Trojan</a:t>
            </a:r>
            <a:r>
              <a:rPr spc="-100" dirty="0"/>
              <a:t> </a:t>
            </a:r>
            <a:r>
              <a:rPr spc="-10" dirty="0"/>
              <a:t>Horse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1ED7A2C-74C3-6C10-2A1E-2FB6C23295A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29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2545BD-A324-1BEA-CAF5-3929FB476DBD}"/>
              </a:ext>
            </a:extLst>
          </p:cNvPr>
          <p:cNvSpPr txBox="1"/>
          <p:nvPr/>
        </p:nvSpPr>
        <p:spPr>
          <a:xfrm>
            <a:off x="494385" y="1241618"/>
            <a:ext cx="815523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How Do Trojans Work?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User downloads &amp; runs the Trojan.</a:t>
            </a:r>
            <a:endParaRPr lang="en-US" sz="2800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Hidden malware executes in the background.</a:t>
            </a:r>
            <a:endParaRPr lang="en-US" sz="2800" dirty="0">
              <a:latin typeface="+mj-lt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Performs malicious actions</a:t>
            </a:r>
            <a:r>
              <a:rPr lang="en-US" sz="2800" dirty="0">
                <a:latin typeface="+mj-lt"/>
              </a:rPr>
              <a:t>, such as: 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Stealing credentials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Installing a </a:t>
            </a:r>
            <a:r>
              <a:rPr lang="en-US" sz="2800" b="1" dirty="0">
                <a:latin typeface="+mj-lt"/>
              </a:rPr>
              <a:t>backdoor</a:t>
            </a:r>
            <a:r>
              <a:rPr lang="en-US" sz="2800" dirty="0">
                <a:latin typeface="+mj-lt"/>
              </a:rPr>
              <a:t> for hackers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Propagating </a:t>
            </a:r>
            <a:r>
              <a:rPr lang="en-US" sz="2800" b="1" dirty="0">
                <a:latin typeface="+mj-lt"/>
              </a:rPr>
              <a:t>viruses/worms</a:t>
            </a:r>
            <a:endParaRPr lang="en-US" sz="2800" dirty="0">
              <a:latin typeface="+mj-lt"/>
            </a:endParaRP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Deleting or encrypting data</a:t>
            </a:r>
          </a:p>
        </p:txBody>
      </p:sp>
    </p:spTree>
    <p:extLst>
      <p:ext uri="{BB962C8B-B14F-4D97-AF65-F5344CB8AC3E}">
        <p14:creationId xmlns:p14="http://schemas.microsoft.com/office/powerpoint/2010/main" val="1565778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7" y="0"/>
            <a:ext cx="4930140" cy="489584"/>
          </a:xfrm>
          <a:custGeom>
            <a:avLst/>
            <a:gdLst/>
            <a:ahLst/>
            <a:cxnLst/>
            <a:rect l="l" t="t" r="r" b="b"/>
            <a:pathLst>
              <a:path w="4930140" h="489584">
                <a:moveTo>
                  <a:pt x="4930140" y="0"/>
                </a:moveTo>
                <a:lnTo>
                  <a:pt x="0" y="0"/>
                </a:lnTo>
                <a:lnTo>
                  <a:pt x="0" y="489203"/>
                </a:lnTo>
                <a:lnTo>
                  <a:pt x="4571619" y="489203"/>
                </a:lnTo>
                <a:lnTo>
                  <a:pt x="493014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0" rIns="0" bIns="0" rtlCol="0">
            <a:spAutoFit/>
          </a:bodyPr>
          <a:lstStyle/>
          <a:p>
            <a:pPr marL="12446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Outline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365455" y="6575502"/>
            <a:ext cx="182880" cy="132715"/>
          </a:xfrm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sz="750" dirty="0">
                <a:solidFill>
                  <a:srgbClr val="3C3935"/>
                </a:solidFill>
                <a:latin typeface="Arial"/>
                <a:cs typeface="Arial"/>
              </a:rPr>
              <a:t>3</a:t>
            </a:fld>
            <a:r>
              <a:rPr sz="750" spc="21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750" spc="-50" dirty="0">
                <a:solidFill>
                  <a:srgbClr val="3C3935"/>
                </a:solidFill>
                <a:latin typeface="Arial"/>
                <a:cs typeface="Arial"/>
              </a:rPr>
              <a:t>|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8898" y="1599691"/>
            <a:ext cx="41795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100"/>
              </a:spcBef>
              <a:buFont typeface="Wingdings"/>
              <a:buChar char=""/>
              <a:tabLst>
                <a:tab pos="248285" algn="l"/>
              </a:tabLst>
            </a:pPr>
            <a:r>
              <a:rPr sz="2400" dirty="0">
                <a:latin typeface="Arial"/>
                <a:cs typeface="Arial"/>
              </a:rPr>
              <a:t>Malware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and</a:t>
            </a:r>
            <a:r>
              <a:rPr sz="2400" spc="-9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Malicious</a:t>
            </a:r>
            <a:r>
              <a:rPr sz="2400" spc="-75" dirty="0">
                <a:latin typeface="Arial"/>
                <a:cs typeface="Arial"/>
              </a:rPr>
              <a:t> </a:t>
            </a:r>
            <a:r>
              <a:rPr sz="2400" spc="-20" dirty="0">
                <a:latin typeface="Arial"/>
                <a:cs typeface="Arial"/>
              </a:rPr>
              <a:t>Code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88898" y="2026412"/>
            <a:ext cx="2949575" cy="10439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045844" marR="5080" indent="-342900">
              <a:lnSpc>
                <a:spcPts val="2280"/>
              </a:lnSpc>
              <a:spcBef>
                <a:spcPts val="280"/>
              </a:spcBef>
              <a:buChar char="•"/>
              <a:tabLst>
                <a:tab pos="1045844" algn="l"/>
                <a:tab pos="2582545" algn="l"/>
              </a:tabLst>
            </a:pPr>
            <a:r>
              <a:rPr sz="2000" spc="-10" dirty="0">
                <a:latin typeface="Arial"/>
                <a:cs typeface="Arial"/>
              </a:rPr>
              <a:t>Differentiate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the </a:t>
            </a:r>
            <a:r>
              <a:rPr sz="2000" spc="-10" dirty="0">
                <a:latin typeface="Arial"/>
                <a:cs typeface="Arial"/>
              </a:rPr>
              <a:t>code.</a:t>
            </a:r>
            <a:endParaRPr sz="2000" dirty="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395"/>
              </a:spcBef>
              <a:buFont typeface="Wingdings"/>
              <a:buChar char=""/>
              <a:tabLst>
                <a:tab pos="248285" algn="l"/>
              </a:tabLst>
            </a:pPr>
            <a:r>
              <a:rPr sz="2400" spc="-10" dirty="0">
                <a:latin typeface="Arial"/>
                <a:cs typeface="Arial"/>
              </a:rPr>
              <a:t>Deception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980179" y="2026412"/>
            <a:ext cx="396303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88035" algn="l"/>
                <a:tab pos="1166495" algn="l"/>
                <a:tab pos="2295525" algn="l"/>
                <a:tab pos="2886710" algn="l"/>
              </a:tabLst>
            </a:pPr>
            <a:r>
              <a:rPr sz="2000" spc="-10" dirty="0">
                <a:latin typeface="Arial"/>
                <a:cs typeface="Arial"/>
              </a:rPr>
              <a:t>types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of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malware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and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malicious</a:t>
            </a:r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79625" y="3105657"/>
            <a:ext cx="288544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  <a:tab pos="1545590" algn="l"/>
                <a:tab pos="2082164" algn="l"/>
              </a:tabLst>
            </a:pPr>
            <a:r>
              <a:rPr sz="2000" spc="-10" dirty="0">
                <a:latin typeface="Arial"/>
                <a:cs typeface="Arial"/>
              </a:rPr>
              <a:t>Describe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tactics,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23308" y="3105657"/>
            <a:ext cx="331914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25575" algn="l"/>
                <a:tab pos="2035175" algn="l"/>
              </a:tabLst>
            </a:pPr>
            <a:r>
              <a:rPr sz="2000" spc="-10" dirty="0">
                <a:latin typeface="Arial"/>
                <a:cs typeface="Arial"/>
              </a:rPr>
              <a:t>techniques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and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procedures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88898" y="3347370"/>
            <a:ext cx="3785235" cy="80200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045844">
              <a:lnSpc>
                <a:spcPct val="100000"/>
              </a:lnSpc>
              <a:spcBef>
                <a:spcPts val="480"/>
              </a:spcBef>
            </a:pPr>
            <a:r>
              <a:rPr sz="2000" dirty="0">
                <a:latin typeface="Arial"/>
                <a:cs typeface="Arial"/>
              </a:rPr>
              <a:t>used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by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cyber</a:t>
            </a:r>
            <a:r>
              <a:rPr sz="2000" spc="-2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criminals.</a:t>
            </a:r>
            <a:endParaRPr sz="2000">
              <a:latin typeface="Arial"/>
              <a:cs typeface="Arial"/>
            </a:endParaRPr>
          </a:p>
          <a:p>
            <a:pPr marL="248285" indent="-235585">
              <a:lnSpc>
                <a:spcPct val="100000"/>
              </a:lnSpc>
              <a:spcBef>
                <a:spcPts val="450"/>
              </a:spcBef>
              <a:buFont typeface="Wingdings"/>
              <a:buChar char=""/>
              <a:tabLst>
                <a:tab pos="248285" algn="l"/>
              </a:tabLst>
            </a:pPr>
            <a:r>
              <a:rPr sz="2400" spc="-10" dirty="0">
                <a:latin typeface="Arial"/>
                <a:cs typeface="Arial"/>
              </a:rPr>
              <a:t>Attacks</a:t>
            </a:r>
            <a:endParaRPr sz="24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79625" y="4184344"/>
            <a:ext cx="14141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Char char="•"/>
              <a:tabLst>
                <a:tab pos="354965" algn="l"/>
              </a:tabLst>
            </a:pPr>
            <a:r>
              <a:rPr sz="2000" spc="-10" dirty="0">
                <a:latin typeface="Arial"/>
                <a:cs typeface="Arial"/>
              </a:rPr>
              <a:t>Compare</a:t>
            </a:r>
            <a:endParaRPr sz="20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5922" y="4184344"/>
            <a:ext cx="475424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582295" algn="l"/>
                <a:tab pos="1715135" algn="l"/>
                <a:tab pos="2907030" algn="l"/>
                <a:tab pos="3674745" algn="l"/>
                <a:tab pos="4091304" algn="l"/>
              </a:tabLst>
            </a:pPr>
            <a:r>
              <a:rPr sz="2000" spc="-25" dirty="0">
                <a:latin typeface="Arial"/>
                <a:cs typeface="Arial"/>
              </a:rPr>
              <a:t>the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different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methods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0" dirty="0">
                <a:latin typeface="Arial"/>
                <a:cs typeface="Arial"/>
              </a:rPr>
              <a:t>used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25" dirty="0">
                <a:latin typeface="Arial"/>
                <a:cs typeface="Arial"/>
              </a:rPr>
              <a:t>in</a:t>
            </a:r>
            <a:r>
              <a:rPr sz="2000" dirty="0">
                <a:latin typeface="Arial"/>
                <a:cs typeface="Arial"/>
              </a:rPr>
              <a:t>	</a:t>
            </a:r>
            <a:r>
              <a:rPr sz="2000" spc="-10" dirty="0">
                <a:latin typeface="Arial"/>
                <a:cs typeface="Arial"/>
              </a:rPr>
              <a:t>social</a:t>
            </a:r>
            <a:endParaRPr sz="20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79625" y="4414240"/>
            <a:ext cx="4926330" cy="756920"/>
          </a:xfrm>
          <a:prstGeom prst="rect">
            <a:avLst/>
          </a:prstGeom>
        </p:spPr>
        <p:txBody>
          <a:bodyPr vert="horz" wrap="square" lIns="0" tIns="73660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000" spc="-10" dirty="0">
                <a:latin typeface="Arial"/>
                <a:cs typeface="Arial"/>
              </a:rPr>
              <a:t>engineering.</a:t>
            </a:r>
            <a:endParaRPr sz="2000">
              <a:latin typeface="Arial"/>
              <a:cs typeface="Arial"/>
            </a:endParaRPr>
          </a:p>
          <a:p>
            <a:pPr marL="354965" indent="-342265">
              <a:lnSpc>
                <a:spcPct val="100000"/>
              </a:lnSpc>
              <a:spcBef>
                <a:spcPts val="480"/>
              </a:spcBef>
              <a:buChar char="•"/>
              <a:tabLst>
                <a:tab pos="354965" algn="l"/>
              </a:tabLst>
            </a:pPr>
            <a:r>
              <a:rPr sz="2000" dirty="0">
                <a:latin typeface="Arial"/>
                <a:cs typeface="Arial"/>
              </a:rPr>
              <a:t>Compare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different</a:t>
            </a:r>
            <a:r>
              <a:rPr sz="2000" spc="-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types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of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spc="-10" dirty="0">
                <a:latin typeface="Arial"/>
                <a:cs typeface="Arial"/>
              </a:rPr>
              <a:t>cyberattacks.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EA2E51-61CE-A2B9-0CD2-A25529B95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4247A91-EDBD-2099-3714-AF018EF1E2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dirty="0"/>
              <a:t>Trojan</a:t>
            </a:r>
            <a:r>
              <a:rPr spc="-100" dirty="0"/>
              <a:t> </a:t>
            </a:r>
            <a:r>
              <a:rPr spc="-10" dirty="0"/>
              <a:t>Horse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80CB41A9-8535-A217-0672-AD3231ECC8D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7B398-C251-9DDC-AD30-1EA56FADF589}"/>
              </a:ext>
            </a:extLst>
          </p:cNvPr>
          <p:cNvSpPr txBox="1"/>
          <p:nvPr/>
        </p:nvSpPr>
        <p:spPr>
          <a:xfrm>
            <a:off x="494385" y="1241618"/>
            <a:ext cx="8155230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Real-World Example: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 err="1">
                <a:latin typeface="+mj-lt"/>
              </a:rPr>
              <a:t>Emotet</a:t>
            </a:r>
            <a:r>
              <a:rPr lang="en-US" sz="2800" b="1" dirty="0">
                <a:latin typeface="+mj-lt"/>
              </a:rPr>
              <a:t> Trojan (2020):</a:t>
            </a:r>
            <a:r>
              <a:rPr lang="en-US" sz="2800" dirty="0">
                <a:latin typeface="+mj-lt"/>
              </a:rPr>
              <a:t> </a:t>
            </a:r>
          </a:p>
          <a:p>
            <a:pPr marL="987425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Spread via </a:t>
            </a:r>
            <a:r>
              <a:rPr lang="en-US" sz="2800" b="1" dirty="0">
                <a:latin typeface="+mj-lt"/>
              </a:rPr>
              <a:t>phishing emails</a:t>
            </a:r>
            <a:r>
              <a:rPr lang="en-US" sz="2800" dirty="0">
                <a:latin typeface="+mj-lt"/>
              </a:rPr>
              <a:t> with fake invoices.</a:t>
            </a:r>
          </a:p>
          <a:p>
            <a:pPr marL="987425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Stole banking credentials and installed ransomware.</a:t>
            </a:r>
          </a:p>
        </p:txBody>
      </p:sp>
    </p:spTree>
    <p:extLst>
      <p:ext uri="{BB962C8B-B14F-4D97-AF65-F5344CB8AC3E}">
        <p14:creationId xmlns:p14="http://schemas.microsoft.com/office/powerpoint/2010/main" val="3357410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33DC2-37DC-F309-F36E-A132200F0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4A6EEAA-69E0-44E8-FA26-DB905A4706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730">
              <a:lnSpc>
                <a:spcPct val="100000"/>
              </a:lnSpc>
              <a:spcBef>
                <a:spcPts val="100"/>
              </a:spcBef>
            </a:pPr>
            <a:r>
              <a:rPr dirty="0"/>
              <a:t>Trojan</a:t>
            </a:r>
            <a:r>
              <a:rPr spc="-100" dirty="0"/>
              <a:t> </a:t>
            </a:r>
            <a:r>
              <a:rPr spc="-10" dirty="0"/>
              <a:t>Horse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14660B0-2335-3F63-FADC-DCF46FC2780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93E3EE-22DA-17EA-86BB-E54C7E575447}"/>
              </a:ext>
            </a:extLst>
          </p:cNvPr>
          <p:cNvSpPr txBox="1"/>
          <p:nvPr/>
        </p:nvSpPr>
        <p:spPr>
          <a:xfrm>
            <a:off x="494385" y="1241618"/>
            <a:ext cx="8155230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Protect Against Trojans?</a:t>
            </a:r>
          </a:p>
          <a:p>
            <a:pPr marL="7223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Avoid downloading software from untrusted sources.</a:t>
            </a:r>
          </a:p>
          <a:p>
            <a:pPr marL="7223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up-to-date antivirus and firewalls.</a:t>
            </a:r>
          </a:p>
          <a:p>
            <a:pPr marL="7223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Do not open unexpected email attachments.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Unlike viruses or worms, Trojans do not spread by themselves</a:t>
            </a:r>
            <a:r>
              <a:rPr lang="en-US" sz="2800" dirty="0">
                <a:latin typeface="+mj-lt"/>
              </a:rPr>
              <a:t>—they rely on users to execute them. Stay cautious!</a:t>
            </a:r>
          </a:p>
        </p:txBody>
      </p:sp>
    </p:spTree>
    <p:extLst>
      <p:ext uri="{BB962C8B-B14F-4D97-AF65-F5344CB8AC3E}">
        <p14:creationId xmlns:p14="http://schemas.microsoft.com/office/powerpoint/2010/main" val="3533649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7922769" cy="626915"/>
          </a:xfrm>
          <a:prstGeom prst="rect">
            <a:avLst/>
          </a:prstGeom>
        </p:spPr>
        <p:txBody>
          <a:bodyPr vert="horz" wrap="square" lIns="0" tIns="7221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Zombie Computers &amp; DDoS Attacks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-7374" y="644121"/>
            <a:ext cx="9144000" cy="5864298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88900"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a Zombie Computer?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zombie</a:t>
            </a:r>
            <a:r>
              <a:rPr lang="en-US" sz="2800" dirty="0">
                <a:latin typeface="+mj-lt"/>
              </a:rPr>
              <a:t> is a computer </a:t>
            </a:r>
            <a:r>
              <a:rPr lang="en-US" sz="2800" b="1" dirty="0">
                <a:latin typeface="+mj-lt"/>
              </a:rPr>
              <a:t>secretly controlled</a:t>
            </a:r>
            <a:r>
              <a:rPr lang="en-US" sz="2800" dirty="0">
                <a:latin typeface="+mj-lt"/>
              </a:rPr>
              <a:t> by a hacker without the owner's knowledge.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 hacker can use multiple zombie computers to launch </a:t>
            </a:r>
            <a:r>
              <a:rPr lang="en-US" sz="2800" b="1" dirty="0">
                <a:latin typeface="+mj-lt"/>
              </a:rPr>
              <a:t>coordinated cyberattacks</a:t>
            </a:r>
            <a:r>
              <a:rPr lang="en-US" sz="2800" dirty="0">
                <a:latin typeface="+mj-lt"/>
              </a:rPr>
              <a:t>.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Mostly used in </a:t>
            </a:r>
            <a:r>
              <a:rPr lang="en-US" sz="2800" b="1" dirty="0">
                <a:latin typeface="+mj-lt"/>
              </a:rPr>
              <a:t>Distributed Denial of Service (DDoS) attacks</a:t>
            </a:r>
            <a:r>
              <a:rPr lang="en-US" sz="2800" dirty="0">
                <a:latin typeface="+mj-lt"/>
              </a:rPr>
              <a:t>, where many infected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 devices overwhelm a target 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server.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0" y="3724654"/>
            <a:ext cx="3733800" cy="313334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947A5B-C2A3-2FA8-6735-CA6BFB9B5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701EFCD-EE39-A49D-8A23-3347C07411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922769" cy="626915"/>
          </a:xfrm>
          <a:prstGeom prst="rect">
            <a:avLst/>
          </a:prstGeom>
        </p:spPr>
        <p:txBody>
          <a:bodyPr vert="horz" wrap="square" lIns="0" tIns="7221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Zombie Computers &amp; DDoS Attacks</a:t>
            </a:r>
            <a:endParaRPr spc="-10" dirty="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047F1D4-1250-D3ED-E6C0-5561FF963011}"/>
              </a:ext>
            </a:extLst>
          </p:cNvPr>
          <p:cNvSpPr txBox="1"/>
          <p:nvPr/>
        </p:nvSpPr>
        <p:spPr>
          <a:xfrm>
            <a:off x="0" y="1143182"/>
            <a:ext cx="9144000" cy="4571636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How Do Zombie Attacks Work?</a:t>
            </a:r>
          </a:p>
          <a:p>
            <a:pPr marL="8112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Infection:</a:t>
            </a:r>
            <a:r>
              <a:rPr lang="en-US" sz="2800" dirty="0">
                <a:latin typeface="+mj-lt"/>
              </a:rPr>
              <a:t> A device is compromised via malware (e.g., Trojan, botnet).</a:t>
            </a:r>
          </a:p>
          <a:p>
            <a:pPr marL="8112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Control:</a:t>
            </a:r>
            <a:r>
              <a:rPr lang="en-US" sz="2800" dirty="0">
                <a:latin typeface="+mj-lt"/>
              </a:rPr>
              <a:t> The hacker (attacker) remotely commands the zombie computer.</a:t>
            </a:r>
          </a:p>
          <a:p>
            <a:pPr marL="8112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Attack Execution:</a:t>
            </a:r>
            <a:r>
              <a:rPr lang="en-US" sz="2800" dirty="0">
                <a:latin typeface="+mj-lt"/>
              </a:rPr>
              <a:t> Many zombies attack a victim, flooding them with traffic (DDoS)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FC872F0-3A65-E9F9-0D75-6E543F77C8B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8057079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1A34E-070B-EF57-50AF-0C47A9EC8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318D625-82E3-3F3B-3FF0-60DC44E65F1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922769" cy="626915"/>
          </a:xfrm>
          <a:prstGeom prst="rect">
            <a:avLst/>
          </a:prstGeom>
        </p:spPr>
        <p:txBody>
          <a:bodyPr vert="horz" wrap="square" lIns="0" tIns="7221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Zombie Computers &amp; DDoS Attacks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5C35A63-83B9-EEAA-9891-0E9C6E621309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47B5CF-066F-3BE7-1E75-85CB9D0CFE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428299"/>
              </p:ext>
            </p:extLst>
          </p:nvPr>
        </p:nvGraphicFramePr>
        <p:xfrm>
          <a:off x="0" y="1909406"/>
          <a:ext cx="9144000" cy="436966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69679436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946172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830303839"/>
                    </a:ext>
                  </a:extLst>
                </a:gridCol>
              </a:tblGrid>
              <a:tr h="407266">
                <a:tc>
                  <a:txBody>
                    <a:bodyPr/>
                    <a:lstStyle/>
                    <a:p>
                      <a:r>
                        <a:rPr lang="en-US" sz="2800" b="1"/>
                        <a:t>Feature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DoS Attack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DDoS Attack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37679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dirty="0"/>
                        <a:t>Number of Attackers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Single attacker device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Multiple infected devices (zombies)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487444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Attack Strength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Lower impact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High impact, harder to stop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21514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/>
                        <a:t>Detection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Easier to detect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Difficult to trace origin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3853767"/>
                  </a:ext>
                </a:extLst>
              </a:tr>
              <a:tr h="1016866">
                <a:tc>
                  <a:txBody>
                    <a:bodyPr/>
                    <a:lstStyle/>
                    <a:p>
                      <a:r>
                        <a:rPr lang="en-US" sz="2800"/>
                        <a:t>Example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Single IP floods a website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Botnet sends massive traffic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967665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49036000-FC32-5DA6-8D8F-36CF22AD3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11470"/>
            <a:ext cx="7933582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Comparison Table: DDoS vs. Traditional DoS Attacks</a:t>
            </a:r>
          </a:p>
        </p:txBody>
      </p:sp>
    </p:spTree>
    <p:extLst>
      <p:ext uri="{BB962C8B-B14F-4D97-AF65-F5344CB8AC3E}">
        <p14:creationId xmlns:p14="http://schemas.microsoft.com/office/powerpoint/2010/main" val="19320094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90EE7-BA40-D358-6CDD-00269D195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624254-E0B3-9AF0-CE65-446E3B7390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922769" cy="626915"/>
          </a:xfrm>
          <a:prstGeom prst="rect">
            <a:avLst/>
          </a:prstGeom>
        </p:spPr>
        <p:txBody>
          <a:bodyPr vert="horz" wrap="square" lIns="0" tIns="7221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Zombie Computers &amp; DDoS Attacks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91C8751-6AB0-4CCA-5EF5-31256E2BF72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E3C752F8-AC16-3025-623A-A3C02DD9FC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8" y="1399678"/>
            <a:ext cx="9141542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Real-World Example: Mirai Botnet (2016)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Infected </a:t>
            </a:r>
            <a:r>
              <a:rPr lang="en-US" sz="2800" b="1" dirty="0">
                <a:latin typeface="+mj-lt"/>
              </a:rPr>
              <a:t>IoT devices</a:t>
            </a:r>
            <a:r>
              <a:rPr lang="en-US" sz="2800" dirty="0">
                <a:latin typeface="+mj-lt"/>
              </a:rPr>
              <a:t> (cameras, routers) to launch a </a:t>
            </a:r>
            <a:r>
              <a:rPr lang="en-US" sz="2800" b="1" dirty="0">
                <a:latin typeface="+mj-lt"/>
              </a:rPr>
              <a:t>DDoS attack</a:t>
            </a:r>
            <a:r>
              <a:rPr lang="en-US" sz="2800" dirty="0">
                <a:latin typeface="+mj-lt"/>
              </a:rPr>
              <a:t> on major websites.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Crashed services like Twitter, Netflix, and PayPal.</a:t>
            </a:r>
          </a:p>
        </p:txBody>
      </p:sp>
    </p:spTree>
    <p:extLst>
      <p:ext uri="{BB962C8B-B14F-4D97-AF65-F5344CB8AC3E}">
        <p14:creationId xmlns:p14="http://schemas.microsoft.com/office/powerpoint/2010/main" val="15499074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E7CC-7205-C9D6-D04B-381573EAA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A51C5E7-ABAF-13EB-6131-F59AC9804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922769" cy="626915"/>
          </a:xfrm>
          <a:prstGeom prst="rect">
            <a:avLst/>
          </a:prstGeom>
        </p:spPr>
        <p:txBody>
          <a:bodyPr vert="horz" wrap="square" lIns="0" tIns="7221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Zombie Computers &amp; DDoS Attacks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5BD8055-578A-8A98-28FE-F62CCF5F9A5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82BD4B1A-8072-CAD2-B728-81C4ED0F74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77248"/>
            <a:ext cx="9141542" cy="3903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Prevent Zombie Infections?</a:t>
            </a:r>
          </a:p>
          <a:p>
            <a:pPr marL="7223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strong passwords</a:t>
            </a:r>
            <a:r>
              <a:rPr lang="en-US" sz="2800" dirty="0">
                <a:latin typeface="+mj-lt"/>
              </a:rPr>
              <a:t> to secure IoT and personal devices.</a:t>
            </a:r>
          </a:p>
          <a:p>
            <a:pPr marL="7223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Update software regularly</a:t>
            </a:r>
            <a:r>
              <a:rPr lang="en-US" sz="2800" dirty="0">
                <a:latin typeface="+mj-lt"/>
              </a:rPr>
              <a:t> to patch vulnerabilities.</a:t>
            </a:r>
          </a:p>
          <a:p>
            <a:pPr marL="7223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Avoid suspicious links</a:t>
            </a:r>
            <a:r>
              <a:rPr lang="en-US" sz="2800" dirty="0">
                <a:latin typeface="+mj-lt"/>
              </a:rPr>
              <a:t> or unknown downloads.</a:t>
            </a:r>
          </a:p>
          <a:p>
            <a:pPr marL="7223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Monitor network traffic</a:t>
            </a:r>
            <a:r>
              <a:rPr lang="en-US" sz="2800" dirty="0">
                <a:latin typeface="+mj-lt"/>
              </a:rPr>
              <a:t> for unusual spikes in activity.</a:t>
            </a:r>
          </a:p>
        </p:txBody>
      </p:sp>
    </p:spTree>
    <p:extLst>
      <p:ext uri="{BB962C8B-B14F-4D97-AF65-F5344CB8AC3E}">
        <p14:creationId xmlns:p14="http://schemas.microsoft.com/office/powerpoint/2010/main" val="13777284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94CB1-66CA-5378-D673-740F2DE38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55D3774-ABD3-8E41-CF01-EEEA68FF99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922769" cy="626915"/>
          </a:xfrm>
          <a:prstGeom prst="rect">
            <a:avLst/>
          </a:prstGeom>
        </p:spPr>
        <p:txBody>
          <a:bodyPr vert="horz" wrap="square" lIns="0" tIns="7221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Zombie Computers &amp; DDoS Attacks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B4513AA-E1F5-5045-D39B-FC3FADDC420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6EC6FE1-ABE8-9BCB-98C4-61C158281B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44479"/>
            <a:ext cx="9141542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800" b="1" dirty="0">
                <a:latin typeface="+mj-lt"/>
              </a:rPr>
              <a:t>Hands-On Activity: Investigate a Real-World DDoS Attack</a:t>
            </a:r>
          </a:p>
          <a:p>
            <a:pPr>
              <a:buNone/>
            </a:pPr>
            <a:r>
              <a:rPr lang="en-US" sz="2800" b="1" dirty="0">
                <a:latin typeface="+mj-lt"/>
              </a:rPr>
              <a:t>Objective:</a:t>
            </a:r>
            <a:r>
              <a:rPr lang="en-US" sz="2800" dirty="0">
                <a:latin typeface="+mj-lt"/>
              </a:rPr>
              <a:t> Students research and analyze a famous </a:t>
            </a:r>
            <a:r>
              <a:rPr lang="en-US" sz="2800" b="1" dirty="0">
                <a:latin typeface="+mj-lt"/>
              </a:rPr>
              <a:t>DDoS attack</a:t>
            </a:r>
            <a:r>
              <a:rPr lang="en-US" sz="2800" dirty="0">
                <a:latin typeface="+mj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Research Task: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Find a </a:t>
            </a:r>
            <a:r>
              <a:rPr lang="en-US" sz="2800" b="1" dirty="0">
                <a:latin typeface="+mj-lt"/>
              </a:rPr>
              <a:t>real-world DDoS attack</a:t>
            </a:r>
            <a:r>
              <a:rPr lang="en-US" sz="2800" dirty="0">
                <a:latin typeface="+mj-lt"/>
              </a:rPr>
              <a:t> caused by zombie computers (e.g., Mirai Botnet, GitHub DDoS, Dyn Attack).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Identify </a:t>
            </a:r>
            <a:r>
              <a:rPr lang="en-US" sz="2800" b="1" dirty="0">
                <a:latin typeface="+mj-lt"/>
              </a:rPr>
              <a:t>who was affected, how it worked, and its impact</a:t>
            </a:r>
            <a:r>
              <a:rPr lang="en-US" sz="2800" dirty="0">
                <a:latin typeface="+mj-lt"/>
              </a:rPr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Presentation:</a:t>
            </a:r>
            <a:endParaRPr lang="en-US" sz="2800" dirty="0">
              <a:latin typeface="+mj-lt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Each group presents their findings in </a:t>
            </a:r>
            <a:r>
              <a:rPr lang="en-US" sz="2800" b="1" dirty="0">
                <a:latin typeface="+mj-lt"/>
              </a:rPr>
              <a:t>5 minutes</a:t>
            </a:r>
            <a:r>
              <a:rPr lang="en-US" sz="2800" dirty="0">
                <a:latin typeface="+mj-lt"/>
              </a:rPr>
              <a:t>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Discuss </a:t>
            </a:r>
            <a:r>
              <a:rPr lang="en-US" sz="2800" b="1" dirty="0">
                <a:latin typeface="+mj-lt"/>
              </a:rPr>
              <a:t>what security lessons</a:t>
            </a:r>
            <a:r>
              <a:rPr lang="en-US" sz="2800" dirty="0">
                <a:latin typeface="+mj-lt"/>
              </a:rPr>
              <a:t> were learned from the attack.</a:t>
            </a:r>
          </a:p>
        </p:txBody>
      </p:sp>
    </p:spTree>
    <p:extLst>
      <p:ext uri="{BB962C8B-B14F-4D97-AF65-F5344CB8AC3E}">
        <p14:creationId xmlns:p14="http://schemas.microsoft.com/office/powerpoint/2010/main" val="8394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07EC8-5D17-C703-BD98-EB3EA791D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A5A521A3-98C1-8128-A591-821E2027C2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7922769" cy="626915"/>
          </a:xfrm>
          <a:prstGeom prst="rect">
            <a:avLst/>
          </a:prstGeom>
        </p:spPr>
        <p:txBody>
          <a:bodyPr vert="horz" wrap="square" lIns="0" tIns="72212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100"/>
              </a:spcBef>
            </a:pPr>
            <a:r>
              <a:rPr lang="en-US" spc="-10" dirty="0"/>
              <a:t>Zombie Computers &amp; DDoS Attacks</a:t>
            </a:r>
            <a:endParaRPr spc="-1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20E7577-F016-86B4-F56A-993A977798E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B16E799-C62A-957A-FA1A-63BD31A24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9156"/>
            <a:ext cx="9141542" cy="1964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A </a:t>
            </a:r>
            <a:r>
              <a:rPr lang="en-US" sz="2800" b="1" dirty="0">
                <a:latin typeface="+mj-lt"/>
              </a:rPr>
              <a:t>zombie computer</a:t>
            </a:r>
            <a:r>
              <a:rPr lang="en-US" sz="2800" dirty="0">
                <a:latin typeface="+mj-lt"/>
              </a:rPr>
              <a:t> is an infected device used in massive cyberattacks like </a:t>
            </a:r>
            <a:r>
              <a:rPr lang="en-US" sz="2800" b="1" dirty="0">
                <a:latin typeface="+mj-lt"/>
              </a:rPr>
              <a:t>DDoS</a:t>
            </a:r>
            <a:r>
              <a:rPr lang="en-US" sz="2800" dirty="0">
                <a:latin typeface="+mj-lt"/>
              </a:rPr>
              <a:t>. Understanding and preventing these threats is </a:t>
            </a:r>
            <a:r>
              <a:rPr lang="en-US" sz="2800" b="1" dirty="0">
                <a:latin typeface="+mj-lt"/>
              </a:rPr>
              <a:t>essential for cybersecurity</a:t>
            </a:r>
            <a:r>
              <a:rPr lang="en-US" sz="28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0744172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" y="1371601"/>
            <a:ext cx="8381999" cy="382399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a Hoax?</a:t>
            </a:r>
          </a:p>
          <a:p>
            <a:pPr marL="7223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hoax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false alert</a:t>
            </a:r>
            <a:r>
              <a:rPr lang="en-US" sz="2800" dirty="0">
                <a:latin typeface="+mj-lt"/>
              </a:rPr>
              <a:t> or </a:t>
            </a:r>
            <a:r>
              <a:rPr lang="en-US" sz="2800" b="1" dirty="0">
                <a:latin typeface="+mj-lt"/>
              </a:rPr>
              <a:t>misleading information</a:t>
            </a:r>
            <a:r>
              <a:rPr lang="en-US" sz="2800" dirty="0">
                <a:latin typeface="+mj-lt"/>
              </a:rPr>
              <a:t> spread to create panic or confusion.</a:t>
            </a:r>
          </a:p>
          <a:p>
            <a:pPr marL="7223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Unlike actual malware, </a:t>
            </a:r>
            <a:r>
              <a:rPr lang="en-US" sz="2800" b="1" dirty="0">
                <a:latin typeface="+mj-lt"/>
              </a:rPr>
              <a:t>hoaxes don’t cause direct harm</a:t>
            </a:r>
            <a:r>
              <a:rPr lang="en-US" sz="2800" dirty="0">
                <a:latin typeface="+mj-lt"/>
              </a:rPr>
              <a:t> but can lead to </a:t>
            </a:r>
            <a:r>
              <a:rPr lang="en-US" sz="2800" b="1" dirty="0">
                <a:latin typeface="+mj-lt"/>
              </a:rPr>
              <a:t>disruptive behavior</a:t>
            </a:r>
            <a:r>
              <a:rPr lang="en-US" sz="2800" dirty="0">
                <a:latin typeface="+mj-lt"/>
              </a:rPr>
              <a:t> (e.g., deleting important files, wasting resources).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39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1392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Hoaxes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6509" y="6379464"/>
            <a:ext cx="4567555" cy="478790"/>
          </a:xfrm>
          <a:custGeom>
            <a:avLst/>
            <a:gdLst/>
            <a:ahLst/>
            <a:cxnLst/>
            <a:rect l="l" t="t" r="r" b="b"/>
            <a:pathLst>
              <a:path w="4567555" h="478790">
                <a:moveTo>
                  <a:pt x="4567490" y="0"/>
                </a:moveTo>
                <a:lnTo>
                  <a:pt x="354011" y="0"/>
                </a:lnTo>
                <a:lnTo>
                  <a:pt x="0" y="478536"/>
                </a:lnTo>
                <a:lnTo>
                  <a:pt x="4567490" y="478536"/>
                </a:lnTo>
                <a:lnTo>
                  <a:pt x="456749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18119" y="355091"/>
            <a:ext cx="1056131" cy="49987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3047" y="0"/>
            <a:ext cx="4930140" cy="489584"/>
          </a:xfrm>
          <a:custGeom>
            <a:avLst/>
            <a:gdLst/>
            <a:ahLst/>
            <a:cxnLst/>
            <a:rect l="l" t="t" r="r" b="b"/>
            <a:pathLst>
              <a:path w="4930140" h="489584">
                <a:moveTo>
                  <a:pt x="4930140" y="0"/>
                </a:moveTo>
                <a:lnTo>
                  <a:pt x="0" y="0"/>
                </a:lnTo>
                <a:lnTo>
                  <a:pt x="0" y="489203"/>
                </a:lnTo>
                <a:lnTo>
                  <a:pt x="4571619" y="489203"/>
                </a:lnTo>
                <a:lnTo>
                  <a:pt x="4930140" y="0"/>
                </a:lnTo>
                <a:close/>
              </a:path>
            </a:pathLst>
          </a:custGeom>
          <a:solidFill>
            <a:srgbClr val="E8E2D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1079" rIns="0" bIns="0" rtlCol="0">
            <a:spAutoFit/>
          </a:bodyPr>
          <a:lstStyle/>
          <a:p>
            <a:pPr marL="155575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890727" y="1674698"/>
            <a:ext cx="7448550" cy="3334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3C3935"/>
                </a:solidFill>
                <a:latin typeface="Arial"/>
                <a:cs typeface="Arial"/>
              </a:rPr>
              <a:t>This</a:t>
            </a:r>
            <a:r>
              <a:rPr sz="2400" spc="-4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935"/>
                </a:solidFill>
                <a:latin typeface="Arial"/>
                <a:cs typeface="Arial"/>
              </a:rPr>
              <a:t>lecture</a:t>
            </a:r>
            <a:r>
              <a:rPr sz="2400" spc="-40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935"/>
                </a:solidFill>
                <a:latin typeface="Arial"/>
                <a:cs typeface="Arial"/>
              </a:rPr>
              <a:t>is</a:t>
            </a:r>
            <a:r>
              <a:rPr sz="2400" spc="-4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3C3935"/>
                </a:solidFill>
                <a:latin typeface="Arial"/>
                <a:cs typeface="Arial"/>
              </a:rPr>
              <a:t>based</a:t>
            </a:r>
            <a:r>
              <a:rPr sz="2400" spc="-40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400" spc="-25" dirty="0">
                <a:solidFill>
                  <a:srgbClr val="3C3935"/>
                </a:solidFill>
                <a:latin typeface="Arial"/>
                <a:cs typeface="Arial"/>
              </a:rPr>
              <a:t>on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805"/>
              </a:spcBef>
            </a:pP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2000" b="1" dirty="0">
                <a:solidFill>
                  <a:srgbClr val="3C3935"/>
                </a:solidFill>
                <a:latin typeface="Arial"/>
                <a:cs typeface="Arial"/>
              </a:rPr>
              <a:t>CISCO</a:t>
            </a:r>
            <a:r>
              <a:rPr sz="2000" b="1" spc="-70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b="1" dirty="0">
                <a:solidFill>
                  <a:srgbClr val="3C3935"/>
                </a:solidFill>
                <a:latin typeface="Arial"/>
                <a:cs typeface="Arial"/>
              </a:rPr>
              <a:t>Cybersecurity</a:t>
            </a:r>
            <a:r>
              <a:rPr sz="2000" b="1" spc="-7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b="1" spc="-10" dirty="0">
                <a:solidFill>
                  <a:srgbClr val="3C3935"/>
                </a:solidFill>
                <a:latin typeface="Arial"/>
                <a:cs typeface="Arial"/>
              </a:rPr>
              <a:t>Essentials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0"/>
              </a:spcBef>
            </a:pP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Chapter</a:t>
            </a:r>
            <a:r>
              <a:rPr sz="2000" spc="-60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3:</a:t>
            </a:r>
            <a:r>
              <a:rPr sz="2000" spc="-4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Cybersecurity</a:t>
            </a:r>
            <a:r>
              <a:rPr sz="2000" spc="-60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Threats,</a:t>
            </a:r>
            <a:r>
              <a:rPr sz="2000" spc="-6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Vulnerabilities,</a:t>
            </a:r>
            <a:r>
              <a:rPr sz="2000" spc="-40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and</a:t>
            </a:r>
            <a:r>
              <a:rPr sz="2000" spc="-3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3C3935"/>
                </a:solidFill>
                <a:latin typeface="Arial"/>
                <a:cs typeface="Arial"/>
              </a:rPr>
              <a:t>Attacks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85"/>
              </a:spcBef>
            </a:pPr>
            <a:r>
              <a:rPr sz="2000" b="1" spc="-50" dirty="0">
                <a:solidFill>
                  <a:srgbClr val="3C3935"/>
                </a:solidFill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12700" marR="5080">
              <a:lnSpc>
                <a:spcPts val="2280"/>
              </a:lnSpc>
              <a:spcBef>
                <a:spcPts val="1255"/>
              </a:spcBef>
              <a:tabLst>
                <a:tab pos="7082155" algn="l"/>
              </a:tabLst>
            </a:pPr>
            <a:r>
              <a:rPr sz="2000" i="1" dirty="0">
                <a:solidFill>
                  <a:srgbClr val="3C3935"/>
                </a:solidFill>
                <a:latin typeface="Arial"/>
                <a:cs typeface="Arial"/>
              </a:rPr>
              <a:t>Cryptography</a:t>
            </a:r>
            <a:r>
              <a:rPr sz="2000" i="1" spc="-6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C3935"/>
                </a:solidFill>
                <a:latin typeface="Arial"/>
                <a:cs typeface="Arial"/>
              </a:rPr>
              <a:t>and</a:t>
            </a:r>
            <a:r>
              <a:rPr sz="2000" i="1" spc="-3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C3935"/>
                </a:solidFill>
                <a:latin typeface="Arial"/>
                <a:cs typeface="Arial"/>
              </a:rPr>
              <a:t>Network</a:t>
            </a:r>
            <a:r>
              <a:rPr sz="2000" i="1" spc="-5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C3935"/>
                </a:solidFill>
                <a:latin typeface="Arial"/>
                <a:cs typeface="Arial"/>
              </a:rPr>
              <a:t>Security:</a:t>
            </a:r>
            <a:r>
              <a:rPr sz="2000" i="1" spc="-50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C3935"/>
                </a:solidFill>
                <a:latin typeface="Arial"/>
                <a:cs typeface="Arial"/>
              </a:rPr>
              <a:t>Principles</a:t>
            </a:r>
            <a:r>
              <a:rPr sz="2000" i="1" spc="-3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i="1" dirty="0">
                <a:solidFill>
                  <a:srgbClr val="3C3935"/>
                </a:solidFill>
                <a:latin typeface="Arial"/>
                <a:cs typeface="Arial"/>
              </a:rPr>
              <a:t>and</a:t>
            </a:r>
            <a:r>
              <a:rPr sz="2000" i="1" spc="-3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i="1" spc="-10" dirty="0">
                <a:solidFill>
                  <a:srgbClr val="3C3935"/>
                </a:solidFill>
                <a:latin typeface="Arial"/>
                <a:cs typeface="Arial"/>
              </a:rPr>
              <a:t>Practices</a:t>
            </a:r>
            <a:r>
              <a:rPr sz="2000" spc="-10" dirty="0">
                <a:solidFill>
                  <a:srgbClr val="3C3935"/>
                </a:solidFill>
                <a:latin typeface="Arial"/>
                <a:cs typeface="Arial"/>
              </a:rPr>
              <a:t>,</a:t>
            </a: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	</a:t>
            </a:r>
            <a:r>
              <a:rPr sz="2000" spc="-25" dirty="0">
                <a:solidFill>
                  <a:srgbClr val="3C3935"/>
                </a:solidFill>
                <a:latin typeface="Arial"/>
                <a:cs typeface="Arial"/>
              </a:rPr>
              <a:t>7th </a:t>
            </a: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Ed,</a:t>
            </a:r>
            <a:r>
              <a:rPr sz="2000" spc="-55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William</a:t>
            </a:r>
            <a:r>
              <a:rPr sz="2000" spc="-50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3C3935"/>
                </a:solidFill>
                <a:latin typeface="Arial"/>
                <a:cs typeface="Arial"/>
              </a:rPr>
              <a:t>Stallings,</a:t>
            </a:r>
            <a:r>
              <a:rPr sz="2000" spc="-50" dirty="0">
                <a:solidFill>
                  <a:srgbClr val="3C3935"/>
                </a:solidFill>
                <a:latin typeface="Arial"/>
                <a:cs typeface="Arial"/>
              </a:rPr>
              <a:t> </a:t>
            </a:r>
            <a:r>
              <a:rPr sz="2000" spc="-20" dirty="0">
                <a:solidFill>
                  <a:srgbClr val="3C3935"/>
                </a:solidFill>
                <a:latin typeface="Arial"/>
                <a:cs typeface="Arial"/>
              </a:rPr>
              <a:t>2017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25"/>
              </a:spcBef>
            </a:pP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Chapter</a:t>
            </a:r>
            <a:r>
              <a:rPr sz="2000" spc="-4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21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&amp;</a:t>
            </a:r>
            <a:r>
              <a:rPr sz="2000" spc="-20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FF0000"/>
                </a:solidFill>
                <a:latin typeface="Arial"/>
                <a:cs typeface="Arial"/>
              </a:rPr>
              <a:t>22</a:t>
            </a:r>
            <a:r>
              <a:rPr sz="2000" spc="-25" dirty="0">
                <a:solidFill>
                  <a:srgbClr val="FF0000"/>
                </a:solidFill>
                <a:latin typeface="Arial"/>
                <a:cs typeface="Arial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Arial"/>
                <a:cs typeface="Arial"/>
              </a:rPr>
              <a:t>(online)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2E83AF-3546-4340-FEE5-2F61C58A8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384B6F56-6E19-ABC3-D637-D8DDEA3ACB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71545A2-7ED9-AB20-83C3-3967CB888D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392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Hoaxes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6C96BC5-C1A2-8253-642C-06900B3B63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15255"/>
              </p:ext>
            </p:extLst>
          </p:nvPr>
        </p:nvGraphicFramePr>
        <p:xfrm>
          <a:off x="0" y="1582271"/>
          <a:ext cx="9144000" cy="4666129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2208355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639558165"/>
                    </a:ext>
                  </a:extLst>
                </a:gridCol>
              </a:tblGrid>
              <a:tr h="542482">
                <a:tc>
                  <a:txBody>
                    <a:bodyPr/>
                    <a:lstStyle/>
                    <a:p>
                      <a:r>
                        <a:rPr lang="en-US" sz="2800" b="1"/>
                        <a:t>Type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701561"/>
                  </a:ext>
                </a:extLst>
              </a:tr>
              <a:tr h="1075647">
                <a:tc>
                  <a:txBody>
                    <a:bodyPr/>
                    <a:lstStyle/>
                    <a:p>
                      <a:r>
                        <a:rPr lang="en-US" sz="2800" b="1"/>
                        <a:t>Virus Hoaxes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Fake warnings urging users to delete critical system files.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06858588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sz="2800" b="1"/>
                        <a:t>Scam Emails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False claims about winning a lottery or inheriting money.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2369701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lang="en-US" sz="2800" b="1"/>
                        <a:t>Fake News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Misinformation spreading panic or distrust.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9098577"/>
                  </a:ext>
                </a:extLst>
              </a:tr>
              <a:tr h="1036320">
                <a:tc>
                  <a:txBody>
                    <a:bodyPr/>
                    <a:lstStyle/>
                    <a:p>
                      <a:r>
                        <a:rPr lang="en-US" sz="2800" b="1"/>
                        <a:t>Social Media Hoaxes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Chain messages claiming a virus will "hack your account."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6127309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1C2E5AC-3B9F-DB74-3FB1-6D86876635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" y="1008909"/>
            <a:ext cx="413606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Common Types of Hoaxes: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831953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CC846-6831-F540-E545-9990FFB493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A64ABCA3-5789-0638-DA3A-D4AD9D9E143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678505D-B47F-88DA-CE8C-0C90554C86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392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Hoaxes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ACDC20-E3DD-064A-8733-79F1A41B9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12" y="1066800"/>
            <a:ext cx="9109587" cy="2610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Real-World Example: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"Good Times" Email Hoax (1990s):</a:t>
            </a:r>
            <a:r>
              <a:rPr lang="en-US" sz="2800" dirty="0">
                <a:latin typeface="+mj-lt"/>
              </a:rPr>
              <a:t> 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Warned users of a non-existent computer virus.</a:t>
            </a:r>
          </a:p>
          <a:p>
            <a:pPr marL="914400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Led to unnecessary panic and deletion of system files.</a:t>
            </a:r>
          </a:p>
        </p:txBody>
      </p:sp>
    </p:spTree>
    <p:extLst>
      <p:ext uri="{BB962C8B-B14F-4D97-AF65-F5344CB8AC3E}">
        <p14:creationId xmlns:p14="http://schemas.microsoft.com/office/powerpoint/2010/main" val="393028487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3E5E3B-9DBF-43B4-C4F1-0B8D6A1F2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76D205FC-BAA8-0623-6234-76EBFC4C6F1C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BCF75F5-0686-8ECA-8822-D228E309F4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139255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Hoaxes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406703E7-BC70-16D5-0339-8AA31DF91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95848"/>
            <a:ext cx="9109587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Identify &amp; Avoid Hoaxes:</a:t>
            </a:r>
          </a:p>
          <a:p>
            <a:pPr marL="8112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Verify sources</a:t>
            </a:r>
            <a:r>
              <a:rPr lang="en-US" sz="2800" dirty="0">
                <a:latin typeface="+mj-lt"/>
              </a:rPr>
              <a:t> (official cybersecurity websites, fact-checking tools).</a:t>
            </a:r>
          </a:p>
          <a:p>
            <a:pPr marL="8112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Don’t forward unverified messages.</a:t>
            </a:r>
          </a:p>
          <a:p>
            <a:pPr marL="8112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Educate users</a:t>
            </a:r>
            <a:r>
              <a:rPr lang="en-US" sz="2800" dirty="0">
                <a:latin typeface="+mj-lt"/>
              </a:rPr>
              <a:t> on distinguishing real threats from hoaxes.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Hoaxes </a:t>
            </a:r>
            <a:r>
              <a:rPr lang="en-US" sz="2800" b="1" dirty="0">
                <a:latin typeface="+mj-lt"/>
              </a:rPr>
              <a:t>don’t infect computers</a:t>
            </a:r>
            <a:r>
              <a:rPr lang="en-US" sz="2800" dirty="0">
                <a:latin typeface="+mj-lt"/>
              </a:rPr>
              <a:t> but can still cause major disruptions by </a:t>
            </a:r>
            <a:r>
              <a:rPr lang="en-US" sz="2800" b="1" dirty="0">
                <a:latin typeface="+mj-lt"/>
              </a:rPr>
              <a:t>spreading misinformation</a:t>
            </a:r>
            <a:r>
              <a:rPr lang="en-US" sz="2800" dirty="0">
                <a:latin typeface="+mj-lt"/>
              </a:rPr>
              <a:t>. Always fact-check before believing or sharing!</a:t>
            </a:r>
          </a:p>
        </p:txBody>
      </p:sp>
    </p:spTree>
    <p:extLst>
      <p:ext uri="{BB962C8B-B14F-4D97-AF65-F5344CB8AC3E}">
        <p14:creationId xmlns:p14="http://schemas.microsoft.com/office/powerpoint/2010/main" val="12940432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4632" y="2484882"/>
            <a:ext cx="33204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Virus</a:t>
            </a:r>
            <a:r>
              <a:rPr sz="4400" spc="-25" dirty="0"/>
              <a:t> </a:t>
            </a:r>
            <a:r>
              <a:rPr sz="4400" dirty="0"/>
              <a:t>&amp; </a:t>
            </a:r>
            <a:r>
              <a:rPr sz="4400" spc="-20" dirty="0"/>
              <a:t>Worm</a:t>
            </a:r>
            <a:endParaRPr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64812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Nature</a:t>
            </a:r>
            <a:r>
              <a:rPr spc="-90" dirty="0"/>
              <a:t> </a:t>
            </a:r>
            <a:r>
              <a:rPr dirty="0"/>
              <a:t>of</a:t>
            </a:r>
            <a:r>
              <a:rPr spc="-85" dirty="0"/>
              <a:t> </a:t>
            </a:r>
            <a:r>
              <a:rPr lang="en-US" spc="-85" dirty="0"/>
              <a:t>Computer </a:t>
            </a:r>
            <a:r>
              <a:rPr spc="-10" dirty="0"/>
              <a:t>Viruses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05078" y="1260700"/>
            <a:ext cx="7337425" cy="4638962"/>
          </a:xfrm>
          <a:prstGeom prst="rect">
            <a:avLst/>
          </a:prstGeom>
        </p:spPr>
        <p:txBody>
          <a:bodyPr vert="horz" wrap="square" lIns="0" tIns="179705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a Computer Virus?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self-replicating</a:t>
            </a:r>
            <a:r>
              <a:rPr lang="en-US" sz="2800" dirty="0">
                <a:latin typeface="+mj-lt"/>
              </a:rPr>
              <a:t> program that attaches itself to another file or software.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</a:t>
            </a:r>
            <a:r>
              <a:rPr lang="en-US" sz="2800" b="1" dirty="0">
                <a:latin typeface="+mj-lt"/>
              </a:rPr>
              <a:t>spreads</a:t>
            </a:r>
            <a:r>
              <a:rPr lang="en-US" sz="2800" dirty="0">
                <a:latin typeface="+mj-lt"/>
              </a:rPr>
              <a:t> when the infected file is opened or executed.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Can carry a </a:t>
            </a:r>
            <a:r>
              <a:rPr lang="en-US" sz="2800" b="1" dirty="0">
                <a:latin typeface="+mj-lt"/>
              </a:rPr>
              <a:t>payload</a:t>
            </a:r>
            <a:r>
              <a:rPr lang="en-US" sz="2800" dirty="0">
                <a:latin typeface="+mj-lt"/>
              </a:rPr>
              <a:t>, meaning it can </a:t>
            </a:r>
            <a:r>
              <a:rPr lang="en-US" sz="2800" b="1" dirty="0">
                <a:latin typeface="+mj-lt"/>
              </a:rPr>
              <a:t>steal data, damage files, or slow down systems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196D09-2BAF-CD45-8651-1B61A84DF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BC775F3-F29F-6B6C-5CA9-2B8423EA3A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39" y="0"/>
            <a:ext cx="64812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Phases of a Virus Lifecycle: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A2B5E3F-09AD-10F1-C3C6-E1CAB234B6D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AC247F-7C99-1569-A1D0-6F332BC218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5920065"/>
              </p:ext>
            </p:extLst>
          </p:nvPr>
        </p:nvGraphicFramePr>
        <p:xfrm>
          <a:off x="0" y="1219200"/>
          <a:ext cx="9144000" cy="513529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049330035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342580648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800" b="1"/>
                        <a:t>Phase</a:t>
                      </a:r>
                      <a:endParaRPr lang="en-US" sz="2800"/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Description</a:t>
                      </a:r>
                      <a:endParaRPr lang="en-US" sz="2800"/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8869198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r>
                        <a:rPr lang="en-US" sz="2800" b="1"/>
                        <a:t>Dormant Phase</a:t>
                      </a:r>
                      <a:endParaRPr lang="en-US" sz="2800"/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The virus stays inactive, waiting for a trigger.</a:t>
                      </a:r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686058"/>
                  </a:ext>
                </a:extLst>
              </a:tr>
              <a:tr h="600692">
                <a:tc>
                  <a:txBody>
                    <a:bodyPr/>
                    <a:lstStyle/>
                    <a:p>
                      <a:r>
                        <a:rPr lang="en-US" sz="2800" b="1"/>
                        <a:t>Propagation Phase</a:t>
                      </a:r>
                      <a:endParaRPr lang="en-US" sz="2800"/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It copies itself and spreads to other programs or disks.</a:t>
                      </a:r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44544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Triggering Phase</a:t>
                      </a:r>
                      <a:endParaRPr lang="en-US" sz="2800"/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 specific event (e.g., date, user action) activates the virus.</a:t>
                      </a:r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9707245"/>
                  </a:ext>
                </a:extLst>
              </a:tr>
              <a:tr h="241854">
                <a:tc>
                  <a:txBody>
                    <a:bodyPr/>
                    <a:lstStyle/>
                    <a:p>
                      <a:r>
                        <a:rPr lang="en-US" sz="2800" b="1" dirty="0"/>
                        <a:t>Execution Phase</a:t>
                      </a:r>
                      <a:endParaRPr lang="en-US" sz="2800" dirty="0"/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virus executes its payload, performing harmful tasks.</a:t>
                      </a:r>
                    </a:p>
                  </a:txBody>
                  <a:tcPr marL="88273" marR="88273" marT="44137" marB="44137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44558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156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2E600-0A0E-A3E1-B1D1-122B9735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3D8F9E3-2E44-9E50-C8FA-A3F4C0A09C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39" y="0"/>
            <a:ext cx="64812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Example of a Real Virus:</a:t>
            </a:r>
            <a:endParaRPr lang="en-US"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16D5FE0-08B9-8240-F6A9-9A00319D4FA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5C5AB0-F200-942E-F8DD-BB246EC9F3FF}"/>
              </a:ext>
            </a:extLst>
          </p:cNvPr>
          <p:cNvSpPr txBox="1"/>
          <p:nvPr/>
        </p:nvSpPr>
        <p:spPr>
          <a:xfrm>
            <a:off x="317765" y="1600200"/>
            <a:ext cx="8369035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ILOVEYOU Virus (2000)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Spread via email attachments disguised as a love letter.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Deleted files and sent copies of itself to victims' contacts.</a:t>
            </a:r>
          </a:p>
        </p:txBody>
      </p:sp>
    </p:spTree>
    <p:extLst>
      <p:ext uri="{BB962C8B-B14F-4D97-AF65-F5344CB8AC3E}">
        <p14:creationId xmlns:p14="http://schemas.microsoft.com/office/powerpoint/2010/main" val="419743354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9E6FD-6B78-CB55-4C7C-72AF697BF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4E36709-432D-1672-062A-8D30A22FC12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039" y="0"/>
            <a:ext cx="6481241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Example of a Real Virus:</a:t>
            </a:r>
            <a:endParaRPr lang="en-US"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259662E-E9CB-BA20-2A31-E4EAAF990E9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3BD92F-9813-C5B6-2BDF-819D24F6AC49}"/>
              </a:ext>
            </a:extLst>
          </p:cNvPr>
          <p:cNvSpPr txBox="1"/>
          <p:nvPr/>
        </p:nvSpPr>
        <p:spPr>
          <a:xfrm>
            <a:off x="387482" y="1154082"/>
            <a:ext cx="8369035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Protect Against Viruses?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trusted antivirus software</a:t>
            </a:r>
            <a:r>
              <a:rPr lang="en-US" sz="2800" dirty="0">
                <a:latin typeface="+mj-lt"/>
              </a:rPr>
              <a:t> and keep it updated.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Don’t open suspicious email attachments.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Keep your system and software updated.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backups</a:t>
            </a:r>
            <a:r>
              <a:rPr lang="en-US" sz="2800" dirty="0">
                <a:latin typeface="+mj-lt"/>
              </a:rPr>
              <a:t> to restore files if infected.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Viruses need user action to spread</a:t>
            </a:r>
            <a:r>
              <a:rPr lang="en-US" sz="2800" dirty="0">
                <a:latin typeface="+mj-lt"/>
              </a:rPr>
              <a:t>, so be cautious when opening files or links!</a:t>
            </a:r>
          </a:p>
        </p:txBody>
      </p:sp>
    </p:spTree>
    <p:extLst>
      <p:ext uri="{BB962C8B-B14F-4D97-AF65-F5344CB8AC3E}">
        <p14:creationId xmlns:p14="http://schemas.microsoft.com/office/powerpoint/2010/main" val="740758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58" y="-17206"/>
            <a:ext cx="6481241" cy="651794"/>
          </a:xfrm>
          <a:prstGeom prst="rect">
            <a:avLst/>
          </a:prstGeom>
        </p:spPr>
        <p:txBody>
          <a:bodyPr vert="horz" wrap="square" lIns="0" tIns="968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lang="en-US" spc="-50" dirty="0"/>
              <a:t>Computer </a:t>
            </a:r>
            <a:r>
              <a:rPr spc="-10" dirty="0"/>
              <a:t>Viruses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7C1F8B9-3A0D-4711-F097-517A29CEBC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092402"/>
              </p:ext>
            </p:extLst>
          </p:nvPr>
        </p:nvGraphicFramePr>
        <p:xfrm>
          <a:off x="0" y="1181100"/>
          <a:ext cx="9144000" cy="44958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336157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283087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97134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800" b="1" dirty="0"/>
                        <a:t>Virus Type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How It Attacks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</a:t>
                      </a:r>
                      <a:endParaRPr lang="en-US" sz="2800"/>
                    </a:p>
                  </a:txBody>
                  <a:tcPr marL="40414" marR="40414" marT="20207" marB="20207" anchor="ctr"/>
                </a:tc>
                <a:extLst>
                  <a:ext uri="{0D108BD9-81ED-4DB2-BD59-A6C34878D82A}">
                    <a16:rowId xmlns:a16="http://schemas.microsoft.com/office/drawing/2014/main" val="3286642818"/>
                  </a:ext>
                </a:extLst>
              </a:tr>
              <a:tr h="1285466">
                <a:tc>
                  <a:txBody>
                    <a:bodyPr/>
                    <a:lstStyle/>
                    <a:p>
                      <a:r>
                        <a:rPr lang="en-US" sz="2800" b="1"/>
                        <a:t>Parasitic Virus</a:t>
                      </a:r>
                      <a:endParaRPr lang="en-US" sz="280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Attaches to files and spreads when files are opened.</a:t>
                      </a:r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Cascade Virus</a:t>
                      </a:r>
                      <a:endParaRPr lang="en-US" sz="2800"/>
                    </a:p>
                  </a:txBody>
                  <a:tcPr marL="40414" marR="40414" marT="20207" marB="20207" anchor="ctr"/>
                </a:tc>
                <a:extLst>
                  <a:ext uri="{0D108BD9-81ED-4DB2-BD59-A6C34878D82A}">
                    <a16:rowId xmlns:a16="http://schemas.microsoft.com/office/drawing/2014/main" val="1319204122"/>
                  </a:ext>
                </a:extLst>
              </a:tr>
              <a:tr h="1336492">
                <a:tc>
                  <a:txBody>
                    <a:bodyPr/>
                    <a:lstStyle/>
                    <a:p>
                      <a:r>
                        <a:rPr lang="en-US" sz="2800" b="1"/>
                        <a:t>Memory-Resident Virus</a:t>
                      </a:r>
                      <a:endParaRPr lang="en-US" sz="280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Hides in RAM and infects programs as they run.</a:t>
                      </a:r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CMJ Virus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extLst>
                  <a:ext uri="{0D108BD9-81ED-4DB2-BD59-A6C34878D82A}">
                    <a16:rowId xmlns:a16="http://schemas.microsoft.com/office/drawing/2014/main" val="186225444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800" b="1"/>
                        <a:t>Boot Sector Virus</a:t>
                      </a:r>
                      <a:endParaRPr lang="en-US" sz="280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Infects the boot sector, making the system unbootable.</a:t>
                      </a:r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Michelangelo Virus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extLst>
                  <a:ext uri="{0D108BD9-81ED-4DB2-BD59-A6C34878D82A}">
                    <a16:rowId xmlns:a16="http://schemas.microsoft.com/office/drawing/2014/main" val="282367091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62FC2-EA56-0BD4-DE0F-6C44B44992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99DCDC-7D74-B863-5A70-EC3E3BED732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8" y="-17206"/>
            <a:ext cx="6481241" cy="651794"/>
          </a:xfrm>
          <a:prstGeom prst="rect">
            <a:avLst/>
          </a:prstGeom>
        </p:spPr>
        <p:txBody>
          <a:bodyPr vert="horz" wrap="square" lIns="0" tIns="968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lang="en-US" spc="-50" dirty="0"/>
              <a:t>Computer </a:t>
            </a:r>
            <a:r>
              <a:rPr spc="-10" dirty="0"/>
              <a:t>Viruses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B46B2D9-1FC9-1042-6538-A728D4AF60F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49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C8C9211-5177-470E-2828-729CA091BF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6421189"/>
              </p:ext>
            </p:extLst>
          </p:nvPr>
        </p:nvGraphicFramePr>
        <p:xfrm>
          <a:off x="0" y="1181100"/>
          <a:ext cx="9144000" cy="49225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83361570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2830875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97134670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r>
                        <a:rPr lang="en-US" sz="2800" b="1" dirty="0"/>
                        <a:t>Virus Type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How It Attacks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</a:t>
                      </a:r>
                      <a:endParaRPr lang="en-US" sz="2800"/>
                    </a:p>
                  </a:txBody>
                  <a:tcPr marL="40414" marR="40414" marT="20207" marB="20207" anchor="ctr"/>
                </a:tc>
                <a:extLst>
                  <a:ext uri="{0D108BD9-81ED-4DB2-BD59-A6C34878D82A}">
                    <a16:rowId xmlns:a16="http://schemas.microsoft.com/office/drawing/2014/main" val="3286642818"/>
                  </a:ext>
                </a:extLst>
              </a:tr>
              <a:tr h="1285466">
                <a:tc>
                  <a:txBody>
                    <a:bodyPr/>
                    <a:lstStyle/>
                    <a:p>
                      <a:r>
                        <a:rPr lang="en-US" sz="2800" b="1" dirty="0"/>
                        <a:t>Stealth Virus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Hides from antivirus programs by altering system data.</a:t>
                      </a:r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TPE Virus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extLst>
                  <a:ext uri="{0D108BD9-81ED-4DB2-BD59-A6C34878D82A}">
                    <a16:rowId xmlns:a16="http://schemas.microsoft.com/office/drawing/2014/main" val="1319204122"/>
                  </a:ext>
                </a:extLst>
              </a:tr>
              <a:tr h="1336492">
                <a:tc>
                  <a:txBody>
                    <a:bodyPr/>
                    <a:lstStyle/>
                    <a:p>
                      <a:r>
                        <a:rPr lang="en-US" sz="2800" b="1"/>
                        <a:t>Polymorphic Virus</a:t>
                      </a:r>
                      <a:endParaRPr lang="en-US" sz="280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Changes its code each time it infects to avoid detection.</a:t>
                      </a:r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Storm Worm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extLst>
                  <a:ext uri="{0D108BD9-81ED-4DB2-BD59-A6C34878D82A}">
                    <a16:rowId xmlns:a16="http://schemas.microsoft.com/office/drawing/2014/main" val="1862254445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r>
                        <a:rPr lang="en-US" sz="2800" b="1"/>
                        <a:t>Macro Virus</a:t>
                      </a:r>
                      <a:endParaRPr lang="en-US" sz="2800"/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Infects macros in Microsoft Office files.</a:t>
                      </a:r>
                    </a:p>
                  </a:txBody>
                  <a:tcPr marL="40414" marR="40414" marT="20207" marB="20207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Melissa Virus</a:t>
                      </a:r>
                      <a:endParaRPr lang="en-US" sz="2800" dirty="0"/>
                    </a:p>
                  </a:txBody>
                  <a:tcPr marL="40414" marR="40414" marT="20207" marB="20207" anchor="ctr"/>
                </a:tc>
                <a:extLst>
                  <a:ext uri="{0D108BD9-81ED-4DB2-BD59-A6C34878D82A}">
                    <a16:rowId xmlns:a16="http://schemas.microsoft.com/office/drawing/2014/main" val="28236709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770314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2258" y="2484882"/>
            <a:ext cx="676211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Malware</a:t>
            </a:r>
            <a:r>
              <a:rPr sz="4400" spc="-25" dirty="0"/>
              <a:t> </a:t>
            </a:r>
            <a:r>
              <a:rPr sz="4400" dirty="0"/>
              <a:t>and</a:t>
            </a:r>
            <a:r>
              <a:rPr sz="4400" spc="-15" dirty="0"/>
              <a:t> </a:t>
            </a:r>
            <a:r>
              <a:rPr sz="4400" dirty="0"/>
              <a:t>Malicious</a:t>
            </a:r>
            <a:r>
              <a:rPr sz="4400" spc="-45" dirty="0"/>
              <a:t> </a:t>
            </a:r>
            <a:r>
              <a:rPr sz="4400" spc="-20" dirty="0"/>
              <a:t>Code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C0A55-B58E-DBA9-1087-1A551FBAA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FCDDDDF-7E60-3BF1-50E7-D65239AD18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8" y="-17206"/>
            <a:ext cx="6481241" cy="651794"/>
          </a:xfrm>
          <a:prstGeom prst="rect">
            <a:avLst/>
          </a:prstGeom>
        </p:spPr>
        <p:txBody>
          <a:bodyPr vert="horz" wrap="square" lIns="0" tIns="968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lang="en-US" spc="-50" dirty="0"/>
              <a:t>Computer </a:t>
            </a:r>
            <a:r>
              <a:rPr spc="-10" dirty="0"/>
              <a:t>Viruses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9DDB92D-69FD-9D43-6F38-9202A10371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2041297-AF2B-78DA-7F87-0A1FC0BAF113}"/>
              </a:ext>
            </a:extLst>
          </p:cNvPr>
          <p:cNvSpPr txBox="1"/>
          <p:nvPr/>
        </p:nvSpPr>
        <p:spPr>
          <a:xfrm>
            <a:off x="0" y="1154082"/>
            <a:ext cx="9144000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Problem-Solving Question</a:t>
            </a:r>
          </a:p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Scenario: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Your company is under attack by a </a:t>
            </a:r>
            <a:r>
              <a:rPr lang="en-US" sz="2800" b="1" dirty="0">
                <a:latin typeface="+mj-lt"/>
              </a:rPr>
              <a:t>polymorphic virus</a:t>
            </a:r>
            <a:r>
              <a:rPr lang="en-US" sz="2800" dirty="0">
                <a:latin typeface="+mj-lt"/>
              </a:rPr>
              <a:t>. Each time it is detected, it </a:t>
            </a:r>
            <a:r>
              <a:rPr lang="en-US" sz="2800" b="1" dirty="0">
                <a:latin typeface="+mj-lt"/>
              </a:rPr>
              <a:t>changes its structure</a:t>
            </a:r>
            <a:r>
              <a:rPr lang="en-US" sz="2800" dirty="0">
                <a:latin typeface="+mj-lt"/>
              </a:rPr>
              <a:t> to avoid antivirus detection.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Question:</a:t>
            </a:r>
            <a:br>
              <a:rPr lang="en-US" sz="2800" dirty="0">
                <a:latin typeface="+mj-lt"/>
              </a:rPr>
            </a:br>
            <a:r>
              <a:rPr lang="en-US" sz="2800" dirty="0">
                <a:latin typeface="+mj-lt"/>
              </a:rPr>
              <a:t>What </a:t>
            </a:r>
            <a:r>
              <a:rPr lang="en-US" sz="2800" b="1" dirty="0">
                <a:latin typeface="+mj-lt"/>
              </a:rPr>
              <a:t>security measures</a:t>
            </a:r>
            <a:r>
              <a:rPr lang="en-US" sz="2800" dirty="0">
                <a:latin typeface="+mj-lt"/>
              </a:rPr>
              <a:t> would you implement to stop it?</a:t>
            </a:r>
          </a:p>
        </p:txBody>
      </p:sp>
    </p:spTree>
    <p:extLst>
      <p:ext uri="{BB962C8B-B14F-4D97-AF65-F5344CB8AC3E}">
        <p14:creationId xmlns:p14="http://schemas.microsoft.com/office/powerpoint/2010/main" val="313904432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801B9-FD99-16AF-A8A7-68BD29753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D118BD65-6EEE-B6F0-3F1E-7FD8DD33EA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8" y="-17206"/>
            <a:ext cx="6481241" cy="651794"/>
          </a:xfrm>
          <a:prstGeom prst="rect">
            <a:avLst/>
          </a:prstGeom>
        </p:spPr>
        <p:txBody>
          <a:bodyPr vert="horz" wrap="square" lIns="0" tIns="968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lang="en-US" spc="-50" dirty="0"/>
              <a:t>Computer </a:t>
            </a:r>
            <a:r>
              <a:rPr spc="-10" dirty="0"/>
              <a:t>Viruses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B31A424-404F-BD64-E39C-5E708370BFE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D39771-E231-FF37-9D13-F23FB5E224A7}"/>
              </a:ext>
            </a:extLst>
          </p:cNvPr>
          <p:cNvSpPr txBox="1"/>
          <p:nvPr/>
        </p:nvSpPr>
        <p:spPr>
          <a:xfrm>
            <a:off x="0" y="1477248"/>
            <a:ext cx="9144000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Expected Answer:</a:t>
            </a:r>
          </a:p>
          <a:p>
            <a:pPr marL="8112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behavior-based detection</a:t>
            </a:r>
            <a:r>
              <a:rPr lang="en-US" sz="2800" dirty="0">
                <a:latin typeface="+mj-lt"/>
              </a:rPr>
              <a:t> instead of signature-based.</a:t>
            </a:r>
          </a:p>
          <a:p>
            <a:pPr marL="8112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Regularly update antivirus software</a:t>
            </a:r>
            <a:r>
              <a:rPr lang="en-US" sz="2800" dirty="0">
                <a:latin typeface="+mj-lt"/>
              </a:rPr>
              <a:t> to adapt to new threats.</a:t>
            </a:r>
          </a:p>
          <a:p>
            <a:pPr marL="811213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Implement </a:t>
            </a:r>
            <a:r>
              <a:rPr lang="en-US" sz="2800" b="1" dirty="0">
                <a:latin typeface="+mj-lt"/>
              </a:rPr>
              <a:t>sandbox testing</a:t>
            </a:r>
            <a:r>
              <a:rPr lang="en-US" sz="2800" dirty="0">
                <a:latin typeface="+mj-lt"/>
              </a:rPr>
              <a:t> to observe virus actions.</a:t>
            </a:r>
          </a:p>
        </p:txBody>
      </p:sp>
    </p:spTree>
    <p:extLst>
      <p:ext uri="{BB962C8B-B14F-4D97-AF65-F5344CB8AC3E}">
        <p14:creationId xmlns:p14="http://schemas.microsoft.com/office/powerpoint/2010/main" val="21001233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C3B4B-B355-1214-D4BC-64D0E5065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E7DCDE4-F7AC-568E-624C-8A44051B65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8" y="-17206"/>
            <a:ext cx="6481241" cy="651794"/>
          </a:xfrm>
          <a:prstGeom prst="rect">
            <a:avLst/>
          </a:prstGeom>
        </p:spPr>
        <p:txBody>
          <a:bodyPr vert="horz" wrap="square" lIns="0" tIns="968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lang="en-US" spc="-50" dirty="0"/>
              <a:t>Computer </a:t>
            </a:r>
            <a:r>
              <a:rPr spc="-10" dirty="0"/>
              <a:t>Viruses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F230107-BFB8-421E-0D0A-1AAB8CCF631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477089-7EAF-A0F2-9181-B235A760F721}"/>
              </a:ext>
            </a:extLst>
          </p:cNvPr>
          <p:cNvSpPr txBox="1"/>
          <p:nvPr/>
        </p:nvSpPr>
        <p:spPr>
          <a:xfrm>
            <a:off x="0" y="838200"/>
            <a:ext cx="9144000" cy="19645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Role-Playing Debate: Ethical Use of Viruses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Topic:</a:t>
            </a:r>
            <a:r>
              <a:rPr lang="en-US" sz="2800" dirty="0">
                <a:latin typeface="+mj-lt"/>
              </a:rPr>
              <a:t> "Are all computer viruses harmful, or can they be used for good?"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3A64EF-BC33-2C49-F07C-DA32D453997E}"/>
              </a:ext>
            </a:extLst>
          </p:cNvPr>
          <p:cNvSpPr txBox="1"/>
          <p:nvPr/>
        </p:nvSpPr>
        <p:spPr>
          <a:xfrm>
            <a:off x="-14748" y="2741634"/>
            <a:ext cx="9143999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Debate Teams:</a:t>
            </a:r>
            <a:endParaRPr lang="en-US" sz="2800" dirty="0">
              <a:latin typeface="+mj-lt"/>
            </a:endParaRPr>
          </a:p>
          <a:p>
            <a:pPr marL="900113" indent="-5461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Team A (Pro-Virus Use)</a:t>
            </a:r>
            <a:r>
              <a:rPr lang="en-US" sz="2800" dirty="0">
                <a:latin typeface="+mj-lt"/>
              </a:rPr>
              <a:t> – Argue that some viruses are used for security testing (e.g., ethical hacking, penetration testing).</a:t>
            </a:r>
          </a:p>
          <a:p>
            <a:pPr marL="900113" indent="-54610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Team B (Against Viruses)</a:t>
            </a:r>
            <a:r>
              <a:rPr lang="en-US" sz="2800" dirty="0">
                <a:latin typeface="+mj-lt"/>
              </a:rPr>
              <a:t> – Argue that viruses always pose a risk and should be eliminated.</a:t>
            </a:r>
          </a:p>
        </p:txBody>
      </p:sp>
    </p:spTree>
    <p:extLst>
      <p:ext uri="{BB962C8B-B14F-4D97-AF65-F5344CB8AC3E}">
        <p14:creationId xmlns:p14="http://schemas.microsoft.com/office/powerpoint/2010/main" val="1262564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17BA99-DC6A-1363-67A6-2E275B151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87FDCD8-7536-9190-A3BE-9B471CA93B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58" y="-17206"/>
            <a:ext cx="6481241" cy="651794"/>
          </a:xfrm>
          <a:prstGeom prst="rect">
            <a:avLst/>
          </a:prstGeom>
        </p:spPr>
        <p:txBody>
          <a:bodyPr vert="horz" wrap="square" lIns="0" tIns="96850" rIns="0" bIns="0" rtlCol="0">
            <a:spAutoFit/>
          </a:bodyPr>
          <a:lstStyle/>
          <a:p>
            <a:pPr marL="4318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lang="en-US" spc="-50" dirty="0"/>
              <a:t>Computer </a:t>
            </a:r>
            <a:r>
              <a:rPr spc="-10" dirty="0"/>
              <a:t>Viruses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6AE4470B-E997-A440-0AFA-B0FD7FD44BF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8FE135-6B6D-0B74-5521-6BC08BEF0250}"/>
              </a:ext>
            </a:extLst>
          </p:cNvPr>
          <p:cNvSpPr txBox="1"/>
          <p:nvPr/>
        </p:nvSpPr>
        <p:spPr>
          <a:xfrm>
            <a:off x="0" y="2286000"/>
            <a:ext cx="9143999" cy="1961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Different viruses have different attack methods. </a:t>
            </a:r>
            <a:r>
              <a:rPr lang="en-US" sz="2800" b="1" dirty="0">
                <a:latin typeface="+mj-lt"/>
              </a:rPr>
              <a:t>Understanding their behavior</a:t>
            </a:r>
            <a:r>
              <a:rPr lang="en-US" sz="2800" dirty="0">
                <a:latin typeface="+mj-lt"/>
              </a:rPr>
              <a:t> helps us develop better </a:t>
            </a:r>
            <a:r>
              <a:rPr lang="en-US" sz="2800" b="1" dirty="0">
                <a:latin typeface="+mj-lt"/>
              </a:rPr>
              <a:t>defense strategies</a:t>
            </a:r>
            <a:r>
              <a:rPr lang="en-US" sz="28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9000170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498" y="1840168"/>
            <a:ext cx="8603004" cy="317766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Do Viruses Attack?</a:t>
            </a:r>
          </a:p>
          <a:p>
            <a:pPr marL="722313" indent="-368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Viruses </a:t>
            </a:r>
            <a:r>
              <a:rPr lang="en-US" sz="2800" b="1" dirty="0">
                <a:latin typeface="+mj-lt"/>
              </a:rPr>
              <a:t>exploit weak security controls</a:t>
            </a:r>
            <a:r>
              <a:rPr lang="en-US" sz="2800" dirty="0">
                <a:latin typeface="+mj-lt"/>
              </a:rPr>
              <a:t> to spread and damage systems.</a:t>
            </a:r>
          </a:p>
          <a:p>
            <a:pPr marL="722313" indent="-368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To stop them, we need </a:t>
            </a:r>
            <a:r>
              <a:rPr lang="en-US" sz="2800" b="1" dirty="0">
                <a:latin typeface="+mj-lt"/>
              </a:rPr>
              <a:t>integrity control mechanisms</a:t>
            </a:r>
            <a:r>
              <a:rPr lang="en-US" sz="2800" dirty="0">
                <a:latin typeface="+mj-lt"/>
              </a:rPr>
              <a:t> to detect and remove them.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60528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Virus</a:t>
            </a:r>
            <a:r>
              <a:rPr spc="-80" dirty="0"/>
              <a:t> </a:t>
            </a:r>
            <a:r>
              <a:rPr spc="-10" dirty="0"/>
              <a:t>Countermeasures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87AAE-53AD-3252-67EB-64A3E10BF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4EA986EB-22C8-4B0C-D68E-9EF3AB71B5D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09F4206D-58EB-6D16-50F2-60A09CF271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60528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Virus</a:t>
            </a:r>
            <a:r>
              <a:rPr spc="-80" dirty="0"/>
              <a:t> </a:t>
            </a:r>
            <a:r>
              <a:rPr spc="-10" dirty="0"/>
              <a:t>Countermeasures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372D7F7-E1ED-6842-85B9-D19A2CE76E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927424"/>
              </p:ext>
            </p:extLst>
          </p:nvPr>
        </p:nvGraphicFramePr>
        <p:xfrm>
          <a:off x="37686" y="2046746"/>
          <a:ext cx="9068628" cy="341379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22876">
                  <a:extLst>
                    <a:ext uri="{9D8B030D-6E8A-4147-A177-3AD203B41FA5}">
                      <a16:colId xmlns:a16="http://schemas.microsoft.com/office/drawing/2014/main" val="2610017319"/>
                    </a:ext>
                  </a:extLst>
                </a:gridCol>
                <a:gridCol w="3022876">
                  <a:extLst>
                    <a:ext uri="{9D8B030D-6E8A-4147-A177-3AD203B41FA5}">
                      <a16:colId xmlns:a16="http://schemas.microsoft.com/office/drawing/2014/main" val="3432043555"/>
                    </a:ext>
                  </a:extLst>
                </a:gridCol>
                <a:gridCol w="3022876">
                  <a:extLst>
                    <a:ext uri="{9D8B030D-6E8A-4147-A177-3AD203B41FA5}">
                      <a16:colId xmlns:a16="http://schemas.microsoft.com/office/drawing/2014/main" val="22561569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800" b="1"/>
                        <a:t>Countermeasure</a:t>
                      </a:r>
                      <a:endParaRPr lang="en-US" sz="2800"/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Function</a:t>
                      </a:r>
                      <a:endParaRPr lang="en-US" sz="2800"/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Measures</a:t>
                      </a:r>
                      <a:endParaRPr lang="en-US" sz="2800"/>
                    </a:p>
                  </a:txBody>
                  <a:tcPr marL="76236" marR="76236" marT="38118" marB="38118" anchor="ctr"/>
                </a:tc>
                <a:extLst>
                  <a:ext uri="{0D108BD9-81ED-4DB2-BD59-A6C34878D82A}">
                    <a16:rowId xmlns:a16="http://schemas.microsoft.com/office/drawing/2014/main" val="1970216785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r>
                        <a:rPr lang="en-US" sz="2800" b="1"/>
                        <a:t>Prevention</a:t>
                      </a:r>
                      <a:endParaRPr lang="en-US" sz="2800"/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Stops virus from entering the system.</a:t>
                      </a:r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Firewalls, strong passwords, software updates.</a:t>
                      </a:r>
                    </a:p>
                  </a:txBody>
                  <a:tcPr marL="76236" marR="76236" marT="38118" marB="38118" anchor="ctr"/>
                </a:tc>
                <a:extLst>
                  <a:ext uri="{0D108BD9-81ED-4DB2-BD59-A6C34878D82A}">
                    <a16:rowId xmlns:a16="http://schemas.microsoft.com/office/drawing/2014/main" val="227453261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sz="2800" b="1"/>
                        <a:t>Detection</a:t>
                      </a:r>
                      <a:endParaRPr lang="en-US" sz="2800"/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Identifies if a virus is present.</a:t>
                      </a:r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Antivirus scans, network monitoring.</a:t>
                      </a:r>
                    </a:p>
                  </a:txBody>
                  <a:tcPr marL="76236" marR="76236" marT="38118" marB="38118" anchor="ctr"/>
                </a:tc>
                <a:extLst>
                  <a:ext uri="{0D108BD9-81ED-4DB2-BD59-A6C34878D82A}">
                    <a16:rowId xmlns:a16="http://schemas.microsoft.com/office/drawing/2014/main" val="94528042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B1C1CEA9-DF35-4E4C-509B-E8ACB97ED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3" y="1145639"/>
            <a:ext cx="5556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Four Key Virus Protection Strategies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4239172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11920-5581-5F4B-A89F-DCADF5C3F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5EC1CE94-AB91-9788-A917-28C357BD381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8EAC3FA-52E2-9367-FF32-6A4F1254D5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60528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Virus</a:t>
            </a:r>
            <a:r>
              <a:rPr spc="-80" dirty="0"/>
              <a:t> </a:t>
            </a:r>
            <a:r>
              <a:rPr spc="-10" dirty="0"/>
              <a:t>Countermeasures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1F14F14-2047-C746-ED04-C5257E3F9B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531167"/>
              </p:ext>
            </p:extLst>
          </p:nvPr>
        </p:nvGraphicFramePr>
        <p:xfrm>
          <a:off x="37686" y="2046746"/>
          <a:ext cx="9068628" cy="341379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22876">
                  <a:extLst>
                    <a:ext uri="{9D8B030D-6E8A-4147-A177-3AD203B41FA5}">
                      <a16:colId xmlns:a16="http://schemas.microsoft.com/office/drawing/2014/main" val="2610017319"/>
                    </a:ext>
                  </a:extLst>
                </a:gridCol>
                <a:gridCol w="3022876">
                  <a:extLst>
                    <a:ext uri="{9D8B030D-6E8A-4147-A177-3AD203B41FA5}">
                      <a16:colId xmlns:a16="http://schemas.microsoft.com/office/drawing/2014/main" val="3432043555"/>
                    </a:ext>
                  </a:extLst>
                </a:gridCol>
                <a:gridCol w="3022876">
                  <a:extLst>
                    <a:ext uri="{9D8B030D-6E8A-4147-A177-3AD203B41FA5}">
                      <a16:colId xmlns:a16="http://schemas.microsoft.com/office/drawing/2014/main" val="225615698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r>
                        <a:rPr lang="en-US" sz="2800" b="1"/>
                        <a:t>Countermeasure</a:t>
                      </a:r>
                      <a:endParaRPr lang="en-US" sz="2800"/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Function</a:t>
                      </a:r>
                      <a:endParaRPr lang="en-US" sz="2800"/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Measures</a:t>
                      </a:r>
                      <a:endParaRPr lang="en-US" sz="2800"/>
                    </a:p>
                  </a:txBody>
                  <a:tcPr marL="76236" marR="76236" marT="38118" marB="38118" anchor="ctr"/>
                </a:tc>
                <a:extLst>
                  <a:ext uri="{0D108BD9-81ED-4DB2-BD59-A6C34878D82A}">
                    <a16:rowId xmlns:a16="http://schemas.microsoft.com/office/drawing/2014/main" val="1970216785"/>
                  </a:ext>
                </a:extLst>
              </a:tr>
              <a:tr h="1447800">
                <a:tc>
                  <a:txBody>
                    <a:bodyPr/>
                    <a:lstStyle/>
                    <a:p>
                      <a:r>
                        <a:rPr lang="en-US" sz="2800" b="1" dirty="0"/>
                        <a:t>Identification</a:t>
                      </a:r>
                      <a:endParaRPr lang="en-US" sz="2800" dirty="0"/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Recognizes the specific virus type.</a:t>
                      </a:r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Malware signature databases, behavior analysis.</a:t>
                      </a:r>
                    </a:p>
                  </a:txBody>
                  <a:tcPr marL="76236" marR="76236" marT="38118" marB="38118" anchor="ctr"/>
                </a:tc>
                <a:extLst>
                  <a:ext uri="{0D108BD9-81ED-4DB2-BD59-A6C34878D82A}">
                    <a16:rowId xmlns:a16="http://schemas.microsoft.com/office/drawing/2014/main" val="2274532610"/>
                  </a:ext>
                </a:extLst>
              </a:tr>
              <a:tr h="1066800">
                <a:tc>
                  <a:txBody>
                    <a:bodyPr/>
                    <a:lstStyle/>
                    <a:p>
                      <a:r>
                        <a:rPr lang="en-US" sz="2800" b="1"/>
                        <a:t>Removal</a:t>
                      </a:r>
                      <a:endParaRPr lang="en-US" sz="2800"/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Cleans the system from infection.</a:t>
                      </a:r>
                    </a:p>
                  </a:txBody>
                  <a:tcPr marL="76236" marR="76236" marT="38118" marB="38118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Quarantine files, system restore, reinstallation.</a:t>
                      </a:r>
                    </a:p>
                  </a:txBody>
                  <a:tcPr marL="76236" marR="76236" marT="38118" marB="38118" anchor="ctr"/>
                </a:tc>
                <a:extLst>
                  <a:ext uri="{0D108BD9-81ED-4DB2-BD59-A6C34878D82A}">
                    <a16:rowId xmlns:a16="http://schemas.microsoft.com/office/drawing/2014/main" val="945280421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2EB6642-9B6A-FF12-3E70-52E9092C0A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23" y="1145639"/>
            <a:ext cx="555632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Four Key Virus Protection Strategies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699185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CD7A5-4045-80A7-DA5E-CF5DDCE20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CF1F387-F029-A30B-324A-0F3D5ADEAB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4AE7949-98D4-FA7F-78C7-03D853E031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60528" rIns="0" bIns="0" rtlCol="0">
            <a:spAutoFit/>
          </a:bodyPr>
          <a:lstStyle/>
          <a:p>
            <a:pPr marL="172720">
              <a:lnSpc>
                <a:spcPct val="100000"/>
              </a:lnSpc>
              <a:spcBef>
                <a:spcPts val="100"/>
              </a:spcBef>
            </a:pPr>
            <a:r>
              <a:rPr dirty="0"/>
              <a:t>Virus</a:t>
            </a:r>
            <a:r>
              <a:rPr spc="-80" dirty="0"/>
              <a:t> </a:t>
            </a:r>
            <a:r>
              <a:rPr spc="-10" dirty="0"/>
              <a:t>Countermeasures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07708BA9-0C72-6E43-5946-46593E06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109760"/>
            <a:ext cx="9144000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Best Practices for Protection: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Keep software updated</a:t>
            </a:r>
            <a:r>
              <a:rPr lang="en-US" sz="2800" dirty="0">
                <a:latin typeface="+mj-lt"/>
              </a:rPr>
              <a:t> to patch vulnerabilities.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antivirus and firewalls</a:t>
            </a:r>
            <a:r>
              <a:rPr lang="en-US" sz="2800" dirty="0">
                <a:latin typeface="+mj-lt"/>
              </a:rPr>
              <a:t> for early detection.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Avoid suspicious email links</a:t>
            </a:r>
            <a:r>
              <a:rPr lang="en-US" sz="2800" dirty="0">
                <a:latin typeface="+mj-lt"/>
              </a:rPr>
              <a:t> or file downloads.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Regular backups</a:t>
            </a:r>
            <a:r>
              <a:rPr lang="en-US" sz="2800" dirty="0">
                <a:latin typeface="+mj-lt"/>
              </a:rPr>
              <a:t> to restore systems if infected.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A multi-layered approach (prevention, detection, identification, and removal) is the best defense against viruses!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335831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46048" y="1439354"/>
            <a:ext cx="7433945" cy="3298852"/>
          </a:xfrm>
          <a:prstGeom prst="rect">
            <a:avLst/>
          </a:prstGeom>
        </p:spPr>
        <p:txBody>
          <a:bodyPr vert="horz" wrap="square" lIns="0" tIns="132715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Are Anti-Virus Techniques?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Anti-virus programs detect and remove viruses</a:t>
            </a:r>
            <a:r>
              <a:rPr lang="en-US" sz="2800" dirty="0">
                <a:latin typeface="+mj-lt"/>
              </a:rPr>
              <a:t> before they can harm a system.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Different generations of scanners use </a:t>
            </a:r>
            <a:r>
              <a:rPr lang="en-US" sz="2800" b="1" dirty="0">
                <a:latin typeface="+mj-lt"/>
              </a:rPr>
              <a:t>various methods</a:t>
            </a:r>
            <a:r>
              <a:rPr lang="en-US" sz="2800" dirty="0">
                <a:latin typeface="+mj-lt"/>
              </a:rPr>
              <a:t> to identify viruses.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Anti-</a:t>
            </a:r>
            <a:r>
              <a:rPr dirty="0"/>
              <a:t>Virus</a:t>
            </a:r>
            <a:r>
              <a:rPr spc="-45" dirty="0"/>
              <a:t> </a:t>
            </a:r>
            <a:r>
              <a:rPr spc="-20" dirty="0"/>
              <a:t>Techniques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5F6D1C-C04F-9C0B-29E9-67E358563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5429A21-F0DE-6B32-DADF-E259E204AC8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59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987388C2-A445-FEB0-F5A8-8CD68A8F1F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748" y="0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Anti-</a:t>
            </a:r>
            <a:r>
              <a:rPr dirty="0"/>
              <a:t>Virus</a:t>
            </a:r>
            <a:r>
              <a:rPr spc="-45" dirty="0"/>
              <a:t> </a:t>
            </a:r>
            <a:r>
              <a:rPr spc="-20" dirty="0"/>
              <a:t>Techniques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15B283-05FD-EEC6-E787-B8CBC5F7D0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940943"/>
              </p:ext>
            </p:extLst>
          </p:nvPr>
        </p:nvGraphicFramePr>
        <p:xfrm>
          <a:off x="-2" y="1752601"/>
          <a:ext cx="9144000" cy="448596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829268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6645019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8467115"/>
                    </a:ext>
                  </a:extLst>
                </a:gridCol>
              </a:tblGrid>
              <a:tr h="152399">
                <a:tc>
                  <a:txBody>
                    <a:bodyPr/>
                    <a:lstStyle/>
                    <a:p>
                      <a:r>
                        <a:rPr lang="en-US" sz="2800" b="1"/>
                        <a:t>Generation</a:t>
                      </a:r>
                      <a:endParaRPr lang="en-US" sz="2800"/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Method Used</a:t>
                      </a:r>
                      <a:endParaRPr lang="en-US" sz="2800" dirty="0"/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72921" marR="72921" marT="36461" marB="36461" anchor="ctr"/>
                </a:tc>
                <a:extLst>
                  <a:ext uri="{0D108BD9-81ED-4DB2-BD59-A6C34878D82A}">
                    <a16:rowId xmlns:a16="http://schemas.microsoft.com/office/drawing/2014/main" val="107157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1st Generation Scanner</a:t>
                      </a:r>
                      <a:endParaRPr lang="en-US" sz="2800" dirty="0"/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Virus Signature</a:t>
                      </a:r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Compares files with a database of known virus signatures.</a:t>
                      </a:r>
                    </a:p>
                  </a:txBody>
                  <a:tcPr marL="72921" marR="72921" marT="36461" marB="36461" anchor="ctr"/>
                </a:tc>
                <a:extLst>
                  <a:ext uri="{0D108BD9-81ED-4DB2-BD59-A6C34878D82A}">
                    <a16:rowId xmlns:a16="http://schemas.microsoft.com/office/drawing/2014/main" val="593950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2nd Generation Scanner</a:t>
                      </a:r>
                      <a:endParaRPr lang="en-US" sz="2800"/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Heuristic Analysis</a:t>
                      </a:r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Detects unknown viruses by looking for suspicious patterns or file changes.</a:t>
                      </a:r>
                    </a:p>
                  </a:txBody>
                  <a:tcPr marL="72921" marR="72921" marT="36461" marB="36461" anchor="ctr"/>
                </a:tc>
                <a:extLst>
                  <a:ext uri="{0D108BD9-81ED-4DB2-BD59-A6C34878D82A}">
                    <a16:rowId xmlns:a16="http://schemas.microsoft.com/office/drawing/2014/main" val="104889759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2357930F-DCC7-79B1-68DD-5BDD30710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48" y="1182761"/>
            <a:ext cx="4887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Types of Anti-Virus Techniques: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16535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135">
              <a:lnSpc>
                <a:spcPct val="100000"/>
              </a:lnSpc>
              <a:spcBef>
                <a:spcPts val="100"/>
              </a:spcBef>
            </a:pPr>
            <a:r>
              <a:rPr dirty="0"/>
              <a:t>Malicious</a:t>
            </a:r>
            <a:r>
              <a:rPr spc="-130" dirty="0"/>
              <a:t> </a:t>
            </a:r>
            <a:r>
              <a:rPr spc="-10" dirty="0"/>
              <a:t>Software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37108" y="1446429"/>
            <a:ext cx="7672070" cy="3934923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Introduction to Malicious Software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Malicious software (malware) is any software intentionally designed to cause harm to a system, network, or user.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can damage files, steal data, take control of systems, or spread automatically.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0A38FB-E2DD-4BE0-1537-78CEF974ED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E5D3900-C510-7ED2-316A-0B7A20A56DD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ED1433A-E716-028A-290B-106CF04DD9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1955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Anti-</a:t>
            </a:r>
            <a:r>
              <a:rPr dirty="0"/>
              <a:t>Virus</a:t>
            </a:r>
            <a:r>
              <a:rPr spc="-45" dirty="0"/>
              <a:t> </a:t>
            </a:r>
            <a:r>
              <a:rPr spc="-20" dirty="0"/>
              <a:t>Techniques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62E8CE-8A21-1237-9A0F-6980DAC647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2202100"/>
              </p:ext>
            </p:extLst>
          </p:nvPr>
        </p:nvGraphicFramePr>
        <p:xfrm>
          <a:off x="-2" y="1752601"/>
          <a:ext cx="9144000" cy="227944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28292684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26645019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168467115"/>
                    </a:ext>
                  </a:extLst>
                </a:gridCol>
              </a:tblGrid>
              <a:tr h="152399">
                <a:tc>
                  <a:txBody>
                    <a:bodyPr/>
                    <a:lstStyle/>
                    <a:p>
                      <a:r>
                        <a:rPr lang="en-US" sz="2800" b="1"/>
                        <a:t>Generation</a:t>
                      </a:r>
                      <a:endParaRPr lang="en-US" sz="2800"/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Method Used</a:t>
                      </a:r>
                      <a:endParaRPr lang="en-US" sz="2800" dirty="0"/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72921" marR="72921" marT="36461" marB="36461" anchor="ctr"/>
                </a:tc>
                <a:extLst>
                  <a:ext uri="{0D108BD9-81ED-4DB2-BD59-A6C34878D82A}">
                    <a16:rowId xmlns:a16="http://schemas.microsoft.com/office/drawing/2014/main" val="10715736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 dirty="0"/>
                        <a:t>3rd &amp; 4th Generation Programs</a:t>
                      </a:r>
                      <a:endParaRPr lang="en-US" sz="2800" dirty="0"/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Behavior-Based Detection</a:t>
                      </a:r>
                    </a:p>
                  </a:txBody>
                  <a:tcPr marL="72921" marR="72921" marT="36461" marB="3646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Monitors system activity to detect virus-like behavior in real-time.</a:t>
                      </a:r>
                    </a:p>
                  </a:txBody>
                  <a:tcPr marL="72921" marR="72921" marT="36461" marB="36461" anchor="ctr"/>
                </a:tc>
                <a:extLst>
                  <a:ext uri="{0D108BD9-81ED-4DB2-BD59-A6C34878D82A}">
                    <a16:rowId xmlns:a16="http://schemas.microsoft.com/office/drawing/2014/main" val="59395088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971221DB-FB79-D64B-43B4-6071BC6A7A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182761"/>
            <a:ext cx="488787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Types of Anti-Virus Techniques: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310678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4C4739-6429-4EE9-3E6C-22EEE6EE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6D02B656-F513-D4CE-1B96-BD786A807FC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504B755B-DE1E-7882-EB76-A1918103DE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31955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Anti-</a:t>
            </a:r>
            <a:r>
              <a:rPr dirty="0"/>
              <a:t>Virus</a:t>
            </a:r>
            <a:r>
              <a:rPr spc="-45" dirty="0"/>
              <a:t> </a:t>
            </a:r>
            <a:r>
              <a:rPr spc="-20" dirty="0"/>
              <a:t>Techniques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E12F8EC-6497-D134-A9ED-AAAA19819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829198"/>
            <a:ext cx="8991600" cy="5842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Do Modern Anti-Virus Programs Work?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signature-based scanning</a:t>
            </a:r>
            <a:r>
              <a:rPr lang="en-US" sz="2800" dirty="0">
                <a:latin typeface="+mj-lt"/>
              </a:rPr>
              <a:t> for known threats.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Detect </a:t>
            </a:r>
            <a:r>
              <a:rPr lang="en-US" sz="2800" b="1" dirty="0">
                <a:latin typeface="+mj-lt"/>
              </a:rPr>
              <a:t>new and unknown viruses</a:t>
            </a:r>
            <a:r>
              <a:rPr lang="en-US" sz="2800" dirty="0">
                <a:latin typeface="+mj-lt"/>
              </a:rPr>
              <a:t> using </a:t>
            </a:r>
            <a:r>
              <a:rPr lang="en-US" sz="2800" b="1" dirty="0">
                <a:latin typeface="+mj-lt"/>
              </a:rPr>
              <a:t>heuristic analysis</a:t>
            </a:r>
            <a:r>
              <a:rPr lang="en-US" sz="2800" dirty="0">
                <a:latin typeface="+mj-lt"/>
              </a:rPr>
              <a:t>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+mj-lt"/>
              </a:rPr>
              <a:t>Use </a:t>
            </a:r>
            <a:r>
              <a:rPr lang="en-US" sz="2800" b="1" dirty="0">
                <a:latin typeface="+mj-lt"/>
              </a:rPr>
              <a:t>behavior monitoring</a:t>
            </a:r>
            <a:r>
              <a:rPr lang="en-US" sz="2800" dirty="0">
                <a:latin typeface="+mj-lt"/>
              </a:rPr>
              <a:t> to block threats before they spread.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</a:t>
            </a:r>
            <a:r>
              <a:rPr lang="en-US" sz="2800" b="1" dirty="0">
                <a:latin typeface="+mj-lt"/>
              </a:rPr>
              <a:t>Modern anti-virus solutions combine multiple techniques</a:t>
            </a:r>
            <a:r>
              <a:rPr lang="en-US" sz="2800" dirty="0">
                <a:latin typeface="+mj-lt"/>
              </a:rPr>
              <a:t> to ensure stronger security against evolving cyber threats!</a:t>
            </a:r>
          </a:p>
        </p:txBody>
      </p:sp>
    </p:spTree>
    <p:extLst>
      <p:ext uri="{BB962C8B-B14F-4D97-AF65-F5344CB8AC3E}">
        <p14:creationId xmlns:p14="http://schemas.microsoft.com/office/powerpoint/2010/main" val="1819213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67" y="0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6867" y="838200"/>
            <a:ext cx="7264615" cy="386567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a Computer Worm?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worm</a:t>
            </a:r>
            <a:r>
              <a:rPr lang="en-US" sz="2800" dirty="0">
                <a:latin typeface="+mj-lt"/>
              </a:rPr>
              <a:t> is a </a:t>
            </a:r>
            <a:r>
              <a:rPr lang="en-US" sz="2800" b="1" dirty="0">
                <a:latin typeface="+mj-lt"/>
              </a:rPr>
              <a:t>self-replicating malware</a:t>
            </a:r>
            <a:r>
              <a:rPr lang="en-US" sz="2800" dirty="0">
                <a:latin typeface="+mj-lt"/>
              </a:rPr>
              <a:t> that spreads across networks </a:t>
            </a:r>
            <a:r>
              <a:rPr lang="en-US" sz="2800" b="1" dirty="0">
                <a:latin typeface="+mj-lt"/>
              </a:rPr>
              <a:t>without infecting other programs</a:t>
            </a:r>
            <a:r>
              <a:rPr lang="en-US" sz="2800" dirty="0">
                <a:latin typeface="+mj-lt"/>
              </a:rPr>
              <a:t>.</a:t>
            </a:r>
          </a:p>
          <a:p>
            <a:pPr marL="7223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Unlike viruses, worms </a:t>
            </a:r>
            <a:r>
              <a:rPr lang="en-US" sz="2800" b="1" dirty="0">
                <a:latin typeface="+mj-lt"/>
              </a:rPr>
              <a:t>do not need human action</a:t>
            </a:r>
            <a:r>
              <a:rPr lang="en-US" sz="2800" dirty="0">
                <a:latin typeface="+mj-lt"/>
              </a:rPr>
              <a:t> to spread.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01483" y="2124522"/>
            <a:ext cx="1468120" cy="216047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0A463-9666-01A6-D2FC-19E44B2F6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2CF23F3-9EDC-D636-B85C-D72B13B499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67" y="0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Worms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7E0D6892-3280-A83E-689E-6702DF785F97}"/>
              </a:ext>
            </a:extLst>
          </p:cNvPr>
          <p:cNvSpPr txBox="1"/>
          <p:nvPr/>
        </p:nvSpPr>
        <p:spPr>
          <a:xfrm>
            <a:off x="36867" y="838200"/>
            <a:ext cx="8802333" cy="386567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How Do Worms Work?</a:t>
            </a:r>
          </a:p>
          <a:p>
            <a:pPr marL="8112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Spreads automatically</a:t>
            </a:r>
            <a:r>
              <a:rPr lang="en-US" sz="2800" dirty="0">
                <a:latin typeface="+mj-lt"/>
              </a:rPr>
              <a:t> through networks.</a:t>
            </a:r>
          </a:p>
          <a:p>
            <a:pPr marL="8112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Creates zombie computers</a:t>
            </a:r>
            <a:r>
              <a:rPr lang="en-US" sz="2800" dirty="0">
                <a:latin typeface="+mj-lt"/>
              </a:rPr>
              <a:t> (infected devices) for large-scale attacks.</a:t>
            </a:r>
          </a:p>
          <a:p>
            <a:pPr marL="811213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dirty="0">
                <a:latin typeface="+mj-lt"/>
              </a:rPr>
              <a:t>Often used for </a:t>
            </a:r>
            <a:r>
              <a:rPr lang="en-US" sz="2800" b="1" dirty="0">
                <a:latin typeface="+mj-lt"/>
              </a:rPr>
              <a:t>DDoS attacks, data theft, or destruction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DC5E621A-9F9D-5695-4AE0-EAA573EE7682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  <p:extLst>
      <p:ext uri="{BB962C8B-B14F-4D97-AF65-F5344CB8AC3E}">
        <p14:creationId xmlns:p14="http://schemas.microsoft.com/office/powerpoint/2010/main" val="1621250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4DB71-910A-B0E4-1B23-913D7A74D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8FC91CEC-EA8D-5A78-42A7-8D6A2A7DC63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67" y="0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Worms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B9DCB2B-6834-08AB-D48D-9D7EC5987BF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01500B2-75D6-5638-78A5-FEE76AF2A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409065"/>
              </p:ext>
            </p:extLst>
          </p:nvPr>
        </p:nvGraphicFramePr>
        <p:xfrm>
          <a:off x="228600" y="1634966"/>
          <a:ext cx="8686800" cy="429768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10219744"/>
                    </a:ext>
                  </a:extLst>
                </a:gridCol>
                <a:gridCol w="2397654">
                  <a:extLst>
                    <a:ext uri="{9D8B030D-6E8A-4147-A177-3AD203B41FA5}">
                      <a16:colId xmlns:a16="http://schemas.microsoft.com/office/drawing/2014/main" val="2586364206"/>
                    </a:ext>
                  </a:extLst>
                </a:gridCol>
                <a:gridCol w="3850746">
                  <a:extLst>
                    <a:ext uri="{9D8B030D-6E8A-4147-A177-3AD203B41FA5}">
                      <a16:colId xmlns:a16="http://schemas.microsoft.com/office/drawing/2014/main" val="9050243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Feature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Worm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Virus</a:t>
                      </a:r>
                      <a:endParaRPr lang="en-US" sz="28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961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Spreads by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Itself, through networks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Needs user action (e.g., opening a file)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519233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Main Target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Networks, devices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Files, programs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2126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Common Use by Hackers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DDoS attacks, data theft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Corrupting files, spying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7293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800" b="1"/>
                        <a:t>Example</a:t>
                      </a:r>
                      <a:endParaRPr lang="en-US" sz="28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Morris Worm, WannaCry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ILOVEYOU, Melissa Virus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4357941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3CBE18C-CEEA-4404-014E-37A2D19B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67" y="842893"/>
            <a:ext cx="4894289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Comparison: Worms vs. Viruses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89266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56845B-1E9B-5B18-21C1-0570D1C7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7E33CAF-4D28-5B35-AB39-D0D801EA86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67" y="0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Worms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C29C4032-B524-859D-D46C-1EC7BABCED6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683BBF7-0220-0D3A-C792-F6239B587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1" y="830917"/>
            <a:ext cx="9033478" cy="51961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Prevent Worm Infections?</a:t>
            </a:r>
          </a:p>
          <a:p>
            <a:pPr marL="722313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firewalls</a:t>
            </a:r>
            <a:r>
              <a:rPr lang="en-US" sz="2800" dirty="0">
                <a:latin typeface="+mj-lt"/>
              </a:rPr>
              <a:t> to block unknown network traffic.</a:t>
            </a:r>
          </a:p>
          <a:p>
            <a:pPr marL="722313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Update software</a:t>
            </a:r>
            <a:r>
              <a:rPr lang="en-US" sz="2800" dirty="0">
                <a:latin typeface="+mj-lt"/>
              </a:rPr>
              <a:t> to fix security holes.</a:t>
            </a:r>
          </a:p>
          <a:p>
            <a:pPr marL="722313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Avoid suspicious email links</a:t>
            </a:r>
            <a:r>
              <a:rPr lang="en-US" sz="2800" dirty="0">
                <a:latin typeface="+mj-lt"/>
              </a:rPr>
              <a:t> or attachments.</a:t>
            </a:r>
          </a:p>
          <a:p>
            <a:pPr marL="722313" indent="-3683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strong passwords</a:t>
            </a:r>
            <a:r>
              <a:rPr lang="en-US" sz="2800" dirty="0">
                <a:latin typeface="+mj-lt"/>
              </a:rPr>
              <a:t> to prevent unauthorized access.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Worms </a:t>
            </a:r>
            <a:r>
              <a:rPr lang="en-US" sz="2800" b="1" dirty="0">
                <a:latin typeface="+mj-lt"/>
              </a:rPr>
              <a:t>spread automatically and can cause serious network disruptions</a:t>
            </a:r>
            <a:r>
              <a:rPr lang="en-US" sz="2800" dirty="0">
                <a:latin typeface="+mj-lt"/>
              </a:rPr>
              <a:t>. Keeping systems secure and updated is </a:t>
            </a:r>
            <a:r>
              <a:rPr lang="en-US" sz="2800" b="1" dirty="0">
                <a:latin typeface="+mj-lt"/>
              </a:rPr>
              <a:t>essential</a:t>
            </a:r>
            <a:r>
              <a:rPr lang="en-US" sz="2800" dirty="0">
                <a:latin typeface="+mj-lt"/>
              </a:rPr>
              <a:t> to prevent infections!</a:t>
            </a:r>
          </a:p>
        </p:txBody>
      </p:sp>
    </p:spTree>
    <p:extLst>
      <p:ext uri="{BB962C8B-B14F-4D97-AF65-F5344CB8AC3E}">
        <p14:creationId xmlns:p14="http://schemas.microsoft.com/office/powerpoint/2010/main" val="485817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D0CB6-F17E-212B-5B8E-86CC29DA7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F29FCAA-A304-586D-BF52-5860F78A83C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67" y="0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Worms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5548279-F946-F4DD-30DE-26E032BB8E1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BC7084B-4996-B58C-66CF-39DBC891DE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1" y="1154082"/>
            <a:ext cx="9033478" cy="4549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Research Discussion Questions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How are worms different from viruses?</a:t>
            </a:r>
            <a:endParaRPr lang="en-US" sz="2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+mj-lt"/>
              </a:rPr>
              <a:t>Worms spread </a:t>
            </a:r>
            <a:r>
              <a:rPr lang="en-US" sz="2800" b="1" dirty="0">
                <a:latin typeface="+mj-lt"/>
              </a:rPr>
              <a:t>without user action</a:t>
            </a:r>
            <a:r>
              <a:rPr lang="en-US" sz="2800" dirty="0">
                <a:latin typeface="+mj-lt"/>
              </a:rPr>
              <a:t>, while viruses </a:t>
            </a:r>
            <a:r>
              <a:rPr lang="en-US" sz="2800" b="1" dirty="0">
                <a:latin typeface="+mj-lt"/>
              </a:rPr>
              <a:t>need to attach to files</a:t>
            </a:r>
            <a:r>
              <a:rPr lang="en-US" sz="2800" dirty="0">
                <a:latin typeface="+mj-lt"/>
              </a:rPr>
              <a:t>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2800" b="1" dirty="0">
                <a:latin typeface="+mj-lt"/>
              </a:rPr>
              <a:t>Why do hackers use worms?</a:t>
            </a:r>
            <a:endParaRPr lang="en-US" sz="2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+mj-lt"/>
              </a:rPr>
              <a:t>To create </a:t>
            </a:r>
            <a:r>
              <a:rPr lang="en-US" sz="2800" b="1" dirty="0">
                <a:latin typeface="+mj-lt"/>
              </a:rPr>
              <a:t>zombie networks</a:t>
            </a:r>
            <a:r>
              <a:rPr lang="en-US" sz="2800" dirty="0">
                <a:latin typeface="+mj-lt"/>
              </a:rPr>
              <a:t>, steal data, or launch </a:t>
            </a:r>
            <a:r>
              <a:rPr lang="en-US" sz="2800" b="1" dirty="0">
                <a:latin typeface="+mj-lt"/>
              </a:rPr>
              <a:t>DDoS attacks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89062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7A2FD8-78BC-07A5-86F0-B166023A7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5A068D8-6110-F866-B325-F7FA7F487A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867" y="0"/>
            <a:ext cx="138493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5" dirty="0"/>
              <a:t>Worms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0B41B76-0C48-8207-44B8-5DF90895529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8A33F8C5-8B73-9856-77F5-D10C3BB88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61" y="1483755"/>
            <a:ext cx="9033478" cy="3890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What was the impact of the Morris Worm?</a:t>
            </a:r>
            <a:endParaRPr lang="en-US" sz="2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+mj-lt"/>
              </a:rPr>
              <a:t>It </a:t>
            </a:r>
            <a:r>
              <a:rPr lang="en-US" sz="2800" b="1" dirty="0">
                <a:latin typeface="+mj-lt"/>
              </a:rPr>
              <a:t>slowed down major parts of the Internet</a:t>
            </a:r>
            <a:r>
              <a:rPr lang="en-US" sz="2800" dirty="0">
                <a:latin typeface="+mj-lt"/>
              </a:rPr>
              <a:t>, showing the risks of self-replicating malware.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 startAt="3"/>
            </a:pPr>
            <a:r>
              <a:rPr lang="en-US" sz="2800" b="1" dirty="0">
                <a:latin typeface="+mj-lt"/>
              </a:rPr>
              <a:t>How can organizations prevent worm infections?</a:t>
            </a:r>
            <a:endParaRPr lang="en-US" sz="2800" dirty="0">
              <a:latin typeface="+mj-lt"/>
            </a:endParaRPr>
          </a:p>
          <a:p>
            <a:pPr lvl="1">
              <a:lnSpc>
                <a:spcPct val="150000"/>
              </a:lnSpc>
            </a:pPr>
            <a:r>
              <a:rPr lang="en-US" sz="2800" dirty="0">
                <a:latin typeface="+mj-lt"/>
              </a:rPr>
              <a:t>By </a:t>
            </a:r>
            <a:r>
              <a:rPr lang="en-US" sz="2800" b="1" dirty="0">
                <a:latin typeface="+mj-lt"/>
              </a:rPr>
              <a:t>using firewalls, updating software, and monitoring network activity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235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2458"/>
            <a:ext cx="340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28600" y="1447801"/>
            <a:ext cx="8610599" cy="3281539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a Computer Worm?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</a:t>
            </a:r>
            <a:r>
              <a:rPr lang="en-US" sz="2800" b="1" dirty="0">
                <a:latin typeface="+mj-lt"/>
              </a:rPr>
              <a:t>self-replicating malware</a:t>
            </a:r>
            <a:r>
              <a:rPr lang="en-US" sz="2800" dirty="0">
                <a:latin typeface="+mj-lt"/>
              </a:rPr>
              <a:t> that spreads without needing user action.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</a:t>
            </a:r>
            <a:r>
              <a:rPr lang="en-US" sz="2800" b="1" dirty="0">
                <a:latin typeface="+mj-lt"/>
              </a:rPr>
              <a:t>targets networks and connected systems</a:t>
            </a:r>
            <a:r>
              <a:rPr lang="en-US" sz="2800" dirty="0">
                <a:latin typeface="+mj-lt"/>
              </a:rPr>
              <a:t> to infect multiple devices.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2F1D70-D7E7-7C26-19B0-0271F54D8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C700793-D008-30A6-9E0E-A73B31DDD6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8"/>
            <a:ext cx="340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5B699B-2BE7-E8EC-AABE-75CA213702D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69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B6557E0-FE25-6ECC-9CBF-819A1C401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3246913"/>
              </p:ext>
            </p:extLst>
          </p:nvPr>
        </p:nvGraphicFramePr>
        <p:xfrm>
          <a:off x="0" y="1621120"/>
          <a:ext cx="9144000" cy="455637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4951266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191052662"/>
                    </a:ext>
                  </a:extLst>
                </a:gridCol>
              </a:tblGrid>
              <a:tr h="231337">
                <a:tc>
                  <a:txBody>
                    <a:bodyPr/>
                    <a:lstStyle/>
                    <a:p>
                      <a:r>
                        <a:rPr lang="en-US" sz="2800" b="1"/>
                        <a:t>Phase</a:t>
                      </a:r>
                      <a:endParaRPr lang="en-US" sz="2800"/>
                    </a:p>
                  </a:txBody>
                  <a:tcPr marL="57834" marR="57834" marT="28917" marB="28917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Description</a:t>
                      </a:r>
                      <a:endParaRPr lang="en-US" sz="2800"/>
                    </a:p>
                  </a:txBody>
                  <a:tcPr marL="57834" marR="57834" marT="28917" marB="28917" anchor="ctr"/>
                </a:tc>
                <a:extLst>
                  <a:ext uri="{0D108BD9-81ED-4DB2-BD59-A6C34878D82A}">
                    <a16:rowId xmlns:a16="http://schemas.microsoft.com/office/drawing/2014/main" val="392432065"/>
                  </a:ext>
                </a:extLst>
              </a:tr>
              <a:tr h="154383">
                <a:tc>
                  <a:txBody>
                    <a:bodyPr/>
                    <a:lstStyle/>
                    <a:p>
                      <a:r>
                        <a:rPr lang="en-US" sz="2800" b="1" dirty="0"/>
                        <a:t>Dormant</a:t>
                      </a:r>
                      <a:endParaRPr lang="en-US" sz="2800" dirty="0"/>
                    </a:p>
                  </a:txBody>
                  <a:tcPr marL="57834" marR="57834" marT="28917" marB="2891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The worm remains inactive, waiting for an event or condition to start spreading.</a:t>
                      </a:r>
                    </a:p>
                  </a:txBody>
                  <a:tcPr marL="57834" marR="57834" marT="28917" marB="28917" anchor="ctr"/>
                </a:tc>
                <a:extLst>
                  <a:ext uri="{0D108BD9-81ED-4DB2-BD59-A6C34878D82A}">
                    <a16:rowId xmlns:a16="http://schemas.microsoft.com/office/drawing/2014/main" val="2014149902"/>
                  </a:ext>
                </a:extLst>
              </a:tr>
              <a:tr h="404840">
                <a:tc>
                  <a:txBody>
                    <a:bodyPr/>
                    <a:lstStyle/>
                    <a:p>
                      <a:r>
                        <a:rPr lang="en-US" sz="2800" b="1"/>
                        <a:t>Propagation</a:t>
                      </a:r>
                      <a:endParaRPr lang="en-US" sz="2800"/>
                    </a:p>
                  </a:txBody>
                  <a:tcPr marL="57834" marR="57834" marT="28917" marB="28917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It searches for new systems to infect.</a:t>
                      </a:r>
                    </a:p>
                  </a:txBody>
                  <a:tcPr marL="57834" marR="57834" marT="28917" marB="28917" anchor="ctr"/>
                </a:tc>
                <a:extLst>
                  <a:ext uri="{0D108BD9-81ED-4DB2-BD59-A6C34878D82A}">
                    <a16:rowId xmlns:a16="http://schemas.microsoft.com/office/drawing/2014/main" val="2365018936"/>
                  </a:ext>
                </a:extLst>
              </a:tr>
              <a:tr h="404840">
                <a:tc>
                  <a:txBody>
                    <a:bodyPr/>
                    <a:lstStyle/>
                    <a:p>
                      <a:r>
                        <a:rPr lang="en-US" sz="2800" b="1"/>
                        <a:t>Infection</a:t>
                      </a:r>
                      <a:endParaRPr lang="en-US" sz="2800"/>
                    </a:p>
                  </a:txBody>
                  <a:tcPr marL="57834" marR="57834" marT="28917" marB="28917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Establishes a connection to the target system.</a:t>
                      </a:r>
                    </a:p>
                  </a:txBody>
                  <a:tcPr marL="57834" marR="57834" marT="28917" marB="28917" anchor="ctr"/>
                </a:tc>
                <a:extLst>
                  <a:ext uri="{0D108BD9-81ED-4DB2-BD59-A6C34878D82A}">
                    <a16:rowId xmlns:a16="http://schemas.microsoft.com/office/drawing/2014/main" val="2056783618"/>
                  </a:ext>
                </a:extLst>
              </a:tr>
              <a:tr h="578343">
                <a:tc>
                  <a:txBody>
                    <a:bodyPr/>
                    <a:lstStyle/>
                    <a:p>
                      <a:r>
                        <a:rPr lang="en-US" sz="2800" b="1"/>
                        <a:t>Replication</a:t>
                      </a:r>
                      <a:endParaRPr lang="en-US" sz="2800"/>
                    </a:p>
                  </a:txBody>
                  <a:tcPr marL="57834" marR="57834" marT="28917" marB="28917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Copies itself onto the remote system to continue spreading.</a:t>
                      </a:r>
                    </a:p>
                  </a:txBody>
                  <a:tcPr marL="57834" marR="57834" marT="28917" marB="28917" anchor="ctr"/>
                </a:tc>
                <a:extLst>
                  <a:ext uri="{0D108BD9-81ED-4DB2-BD59-A6C34878D82A}">
                    <a16:rowId xmlns:a16="http://schemas.microsoft.com/office/drawing/2014/main" val="41408817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F021510-45F5-CFDF-0B33-1958E0B19C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37353"/>
            <a:ext cx="42210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Phases of Worm Operation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83499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6481241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Types of Malicious Software</a:t>
            </a:r>
            <a:endParaRPr spc="-10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7385" y="1351533"/>
            <a:ext cx="8025526" cy="5092194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D19825B-D862-E294-019E-31BC72E967D6}"/>
              </a:ext>
            </a:extLst>
          </p:cNvPr>
          <p:cNvSpPr/>
          <p:nvPr/>
        </p:nvSpPr>
        <p:spPr>
          <a:xfrm>
            <a:off x="4267200" y="4876800"/>
            <a:ext cx="4509415" cy="156692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AA9ACD-D515-3EED-04F1-F30B3798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01DCB424-54E9-A786-ED23-0BFFAEA1CF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458"/>
            <a:ext cx="34061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10" dirty="0"/>
              <a:t>Operations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AF882D0-40B3-ABF1-81EA-61134CFEFF8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4670D9-39C2-D095-1198-21414EA8F1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2201070"/>
              </p:ext>
            </p:extLst>
          </p:nvPr>
        </p:nvGraphicFramePr>
        <p:xfrm>
          <a:off x="0" y="1848729"/>
          <a:ext cx="9144000" cy="316054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349512661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191052662"/>
                    </a:ext>
                  </a:extLst>
                </a:gridCol>
              </a:tblGrid>
              <a:tr h="231337">
                <a:tc>
                  <a:txBody>
                    <a:bodyPr/>
                    <a:lstStyle/>
                    <a:p>
                      <a:r>
                        <a:rPr lang="en-US" sz="2800" b="1" dirty="0"/>
                        <a:t>Phase</a:t>
                      </a:r>
                      <a:endParaRPr lang="en-US" sz="2800" dirty="0"/>
                    </a:p>
                  </a:txBody>
                  <a:tcPr marL="57834" marR="57834" marT="28917" marB="28917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Description</a:t>
                      </a:r>
                      <a:endParaRPr lang="en-US" sz="2800"/>
                    </a:p>
                  </a:txBody>
                  <a:tcPr marL="57834" marR="57834" marT="28917" marB="28917" anchor="ctr"/>
                </a:tc>
                <a:extLst>
                  <a:ext uri="{0D108BD9-81ED-4DB2-BD59-A6C34878D82A}">
                    <a16:rowId xmlns:a16="http://schemas.microsoft.com/office/drawing/2014/main" val="392432065"/>
                  </a:ext>
                </a:extLst>
              </a:tr>
              <a:tr h="154383">
                <a:tc>
                  <a:txBody>
                    <a:bodyPr/>
                    <a:lstStyle/>
                    <a:p>
                      <a:r>
                        <a:rPr lang="en-US" sz="2800" b="1" dirty="0"/>
                        <a:t>Triggering</a:t>
                      </a:r>
                      <a:endParaRPr lang="en-US" sz="2800" dirty="0"/>
                    </a:p>
                  </a:txBody>
                  <a:tcPr marL="57834" marR="57834" marT="28917" marB="28917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worm activates based on a condition (e.g., date, system action).</a:t>
                      </a:r>
                    </a:p>
                  </a:txBody>
                  <a:tcPr marL="57834" marR="57834" marT="28917" marB="28917" anchor="ctr"/>
                </a:tc>
                <a:extLst>
                  <a:ext uri="{0D108BD9-81ED-4DB2-BD59-A6C34878D82A}">
                    <a16:rowId xmlns:a16="http://schemas.microsoft.com/office/drawing/2014/main" val="2014149902"/>
                  </a:ext>
                </a:extLst>
              </a:tr>
              <a:tr h="404840">
                <a:tc>
                  <a:txBody>
                    <a:bodyPr/>
                    <a:lstStyle/>
                    <a:p>
                      <a:r>
                        <a:rPr lang="en-US" sz="2800" b="1"/>
                        <a:t>Execution</a:t>
                      </a:r>
                      <a:endParaRPr lang="en-US" sz="2800"/>
                    </a:p>
                  </a:txBody>
                  <a:tcPr marL="57834" marR="57834" marT="28917" marB="28917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payload is delivered (e.g., data theft, system slowdown, or launching cyberattacks).</a:t>
                      </a:r>
                    </a:p>
                  </a:txBody>
                  <a:tcPr marL="57834" marR="57834" marT="28917" marB="28917" anchor="ctr"/>
                </a:tc>
                <a:extLst>
                  <a:ext uri="{0D108BD9-81ED-4DB2-BD59-A6C34878D82A}">
                    <a16:rowId xmlns:a16="http://schemas.microsoft.com/office/drawing/2014/main" val="2365018936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52C59ABD-AE85-8E8C-20E8-5B6761D460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37045"/>
            <a:ext cx="4221027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Phases of Worm Operation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54187414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123" y="-4916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30" dirty="0"/>
              <a:t>Technologies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1D0F24-23F5-0065-9080-C5E3764C87D3}"/>
              </a:ext>
            </a:extLst>
          </p:cNvPr>
          <p:cNvSpPr txBox="1"/>
          <p:nvPr/>
        </p:nvSpPr>
        <p:spPr>
          <a:xfrm>
            <a:off x="22123" y="1143001"/>
            <a:ext cx="9121877" cy="32571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Are Worm Technologies?</a:t>
            </a: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Worms use advanced techniques to spread quickly and avoid detection.</a:t>
            </a:r>
            <a:endParaRPr lang="en-US" sz="2800" dirty="0">
              <a:latin typeface="+mj-lt"/>
            </a:endParaRPr>
          </a:p>
          <a:p>
            <a:pPr marL="811213" lvl="1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They exploit security weaknesses in </a:t>
            </a:r>
            <a:r>
              <a:rPr lang="en-US" sz="2800" b="1" dirty="0">
                <a:latin typeface="+mj-lt"/>
              </a:rPr>
              <a:t>operating systems, networks, and applications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6805E-3996-089D-C74A-AFCF42B9B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888F20-BA89-1FDD-184C-A05BBEB0CD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3" y="-4916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30" dirty="0"/>
              <a:t>Technologies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44E0457-7BE3-CCC0-0411-228131CAECE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5C54B06-DAAE-88A6-4057-838051BFE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005672"/>
              </p:ext>
            </p:extLst>
          </p:nvPr>
        </p:nvGraphicFramePr>
        <p:xfrm>
          <a:off x="0" y="1243246"/>
          <a:ext cx="9121878" cy="478067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0626">
                  <a:extLst>
                    <a:ext uri="{9D8B030D-6E8A-4147-A177-3AD203B41FA5}">
                      <a16:colId xmlns:a16="http://schemas.microsoft.com/office/drawing/2014/main" val="3852296751"/>
                    </a:ext>
                  </a:extLst>
                </a:gridCol>
                <a:gridCol w="3040626">
                  <a:extLst>
                    <a:ext uri="{9D8B030D-6E8A-4147-A177-3AD203B41FA5}">
                      <a16:colId xmlns:a16="http://schemas.microsoft.com/office/drawing/2014/main" val="2982897738"/>
                    </a:ext>
                  </a:extLst>
                </a:gridCol>
                <a:gridCol w="3040626">
                  <a:extLst>
                    <a:ext uri="{9D8B030D-6E8A-4147-A177-3AD203B41FA5}">
                      <a16:colId xmlns:a16="http://schemas.microsoft.com/office/drawing/2014/main" val="403253148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/>
                        <a:t>Technology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Description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2296934239"/>
                  </a:ext>
                </a:extLst>
              </a:tr>
              <a:tr h="1937042">
                <a:tc>
                  <a:txBody>
                    <a:bodyPr/>
                    <a:lstStyle/>
                    <a:p>
                      <a:r>
                        <a:rPr lang="en-US" sz="2800" b="1" dirty="0"/>
                        <a:t>Multi-platform</a:t>
                      </a:r>
                      <a:endParaRPr lang="en-US" sz="2800" dirty="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Can infect multiple OS (Windows, Linux, Mac).</a:t>
                      </a:r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The </a:t>
                      </a:r>
                      <a:r>
                        <a:rPr lang="en-US" sz="2800" b="1"/>
                        <a:t>Mirai botnet (2016)</a:t>
                      </a:r>
                      <a:r>
                        <a:rPr lang="en-US" sz="2800"/>
                        <a:t> infected IoT devices, including routers and cameras in Australia.</a:t>
                      </a:r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4151098942"/>
                  </a:ext>
                </a:extLst>
              </a:tr>
              <a:tr h="1374724">
                <a:tc>
                  <a:txBody>
                    <a:bodyPr/>
                    <a:lstStyle/>
                    <a:p>
                      <a:r>
                        <a:rPr lang="en-US" sz="2800" b="1"/>
                        <a:t>Multi-exploit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Uses different vulnerabilities to spread.</a:t>
                      </a:r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Emotet</a:t>
                      </a:r>
                      <a:r>
                        <a:rPr lang="en-US" sz="2800" b="1" dirty="0"/>
                        <a:t> (2020)</a:t>
                      </a:r>
                      <a:r>
                        <a:rPr lang="en-US" sz="2800" dirty="0"/>
                        <a:t> spread via phishing emails and brute-force attacks.</a:t>
                      </a:r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37463862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FF8B486-59B8-F204-492F-EF181742EE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0026"/>
            <a:ext cx="68002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Worm Technologies and Their Functions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8057755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18315-C20B-E9C4-1832-C242CCE90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A3B887D-2176-C176-4BF5-90DB1A6E28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3" y="-4916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30" dirty="0"/>
              <a:t>Technologies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F2189BE0-7743-24C3-E00C-4C3F87FA541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84408-D7AD-49A2-F526-1AC67D9F9D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286094"/>
              </p:ext>
            </p:extLst>
          </p:nvPr>
        </p:nvGraphicFramePr>
        <p:xfrm>
          <a:off x="0" y="1243246"/>
          <a:ext cx="9121878" cy="455519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0626">
                  <a:extLst>
                    <a:ext uri="{9D8B030D-6E8A-4147-A177-3AD203B41FA5}">
                      <a16:colId xmlns:a16="http://schemas.microsoft.com/office/drawing/2014/main" val="3852296751"/>
                    </a:ext>
                  </a:extLst>
                </a:gridCol>
                <a:gridCol w="3040626">
                  <a:extLst>
                    <a:ext uri="{9D8B030D-6E8A-4147-A177-3AD203B41FA5}">
                      <a16:colId xmlns:a16="http://schemas.microsoft.com/office/drawing/2014/main" val="2982897738"/>
                    </a:ext>
                  </a:extLst>
                </a:gridCol>
                <a:gridCol w="3040626">
                  <a:extLst>
                    <a:ext uri="{9D8B030D-6E8A-4147-A177-3AD203B41FA5}">
                      <a16:colId xmlns:a16="http://schemas.microsoft.com/office/drawing/2014/main" val="403253148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/>
                        <a:t>Technology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Description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2296934239"/>
                  </a:ext>
                </a:extLst>
              </a:tr>
              <a:tr h="1937042">
                <a:tc>
                  <a:txBody>
                    <a:bodyPr/>
                    <a:lstStyle/>
                    <a:p>
                      <a:r>
                        <a:rPr lang="en-US" sz="2800" b="1" dirty="0"/>
                        <a:t>Ultrafast spreading</a:t>
                      </a:r>
                      <a:endParaRPr lang="en-US" sz="2800" dirty="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Replicates quickly over networks.</a:t>
                      </a:r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WannaCry (2017)</a:t>
                      </a:r>
                      <a:r>
                        <a:rPr lang="en-US" sz="2800" dirty="0"/>
                        <a:t> affected Australian businesses in hours.</a:t>
                      </a:r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4151098942"/>
                  </a:ext>
                </a:extLst>
              </a:tr>
              <a:tr h="1374724">
                <a:tc>
                  <a:txBody>
                    <a:bodyPr/>
                    <a:lstStyle/>
                    <a:p>
                      <a:r>
                        <a:rPr lang="en-US" sz="2800" b="1" dirty="0"/>
                        <a:t>Polymorphic</a:t>
                      </a:r>
                      <a:endParaRPr lang="en-US" sz="2800" dirty="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Changes its code to evade antivirus.</a:t>
                      </a:r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 err="1"/>
                        <a:t>Gozi</a:t>
                      </a:r>
                      <a:r>
                        <a:rPr lang="en-US" sz="2800" b="1" dirty="0"/>
                        <a:t> Trojan (2021)</a:t>
                      </a:r>
                      <a:r>
                        <a:rPr lang="en-US" sz="2800" dirty="0"/>
                        <a:t> targeted Australian banks by altering signatures.</a:t>
                      </a:r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37463862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DD40B7F8-AD60-9897-F160-8458DA3581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0026"/>
            <a:ext cx="68002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Worm Technologies and Their Functions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667978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3C8B7-1C0B-B62C-D69B-BF6C4A8224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627BC33-0B19-51BB-4032-8C1F4BF85D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3" y="-4916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30" dirty="0"/>
              <a:t>Technologies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C4C63B7-8281-A7A8-1165-A04E10F23EB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F047615-4D0D-C599-F8A9-CE133BBED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6455368"/>
              </p:ext>
            </p:extLst>
          </p:nvPr>
        </p:nvGraphicFramePr>
        <p:xfrm>
          <a:off x="0" y="1243246"/>
          <a:ext cx="9121878" cy="5207394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0626">
                  <a:extLst>
                    <a:ext uri="{9D8B030D-6E8A-4147-A177-3AD203B41FA5}">
                      <a16:colId xmlns:a16="http://schemas.microsoft.com/office/drawing/2014/main" val="3852296751"/>
                    </a:ext>
                  </a:extLst>
                </a:gridCol>
                <a:gridCol w="3040626">
                  <a:extLst>
                    <a:ext uri="{9D8B030D-6E8A-4147-A177-3AD203B41FA5}">
                      <a16:colId xmlns:a16="http://schemas.microsoft.com/office/drawing/2014/main" val="2982897738"/>
                    </a:ext>
                  </a:extLst>
                </a:gridCol>
                <a:gridCol w="3040626">
                  <a:extLst>
                    <a:ext uri="{9D8B030D-6E8A-4147-A177-3AD203B41FA5}">
                      <a16:colId xmlns:a16="http://schemas.microsoft.com/office/drawing/2014/main" val="403253148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/>
                        <a:t>Technology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Description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2296934239"/>
                  </a:ext>
                </a:extLst>
              </a:tr>
              <a:tr h="1937042">
                <a:tc>
                  <a:txBody>
                    <a:bodyPr/>
                    <a:lstStyle/>
                    <a:p>
                      <a:r>
                        <a:rPr lang="en-US" sz="2800" b="1" dirty="0"/>
                        <a:t>Metamorphic</a:t>
                      </a:r>
                      <a:endParaRPr lang="en-US" sz="2800" dirty="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Fully rewrites itself with each infection.</a:t>
                      </a:r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No major cases reported in Australia, but </a:t>
                      </a:r>
                      <a:r>
                        <a:rPr lang="en-US" sz="2800" b="1" dirty="0"/>
                        <a:t>advanced malware research</a:t>
                      </a:r>
                      <a:r>
                        <a:rPr lang="en-US" sz="2800" dirty="0"/>
                        <a:t> tracks this technique.</a:t>
                      </a:r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4151098942"/>
                  </a:ext>
                </a:extLst>
              </a:tr>
              <a:tr h="1374724">
                <a:tc>
                  <a:txBody>
                    <a:bodyPr/>
                    <a:lstStyle/>
                    <a:p>
                      <a:r>
                        <a:rPr lang="en-US" sz="2800" b="1"/>
                        <a:t>Transport vehicles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Uses USBs, email, or web downloads to spread.</a:t>
                      </a:r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Ikee Worm (2009)</a:t>
                      </a:r>
                      <a:r>
                        <a:rPr lang="en-US" sz="2800" dirty="0"/>
                        <a:t> spread through SSH vulnerabilities on iPhones.</a:t>
                      </a:r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3746386215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EF998A81-E3E4-25B3-EB27-A05EC90B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0026"/>
            <a:ext cx="68002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Worm Technologies and Their Functions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961766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F88BC-BBCF-4BA3-B5CA-18AFD92AC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B838C4-CC8C-4424-7DCB-B83ABC135A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3" y="-4916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30" dirty="0"/>
              <a:t>Technologies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FFC8247-2B86-75D7-1F21-78502BC32D5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F45ED78-3F8E-F4E0-5329-5AE84987E2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7798812"/>
              </p:ext>
            </p:extLst>
          </p:nvPr>
        </p:nvGraphicFramePr>
        <p:xfrm>
          <a:off x="0" y="1243246"/>
          <a:ext cx="9121878" cy="3044876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0626">
                  <a:extLst>
                    <a:ext uri="{9D8B030D-6E8A-4147-A177-3AD203B41FA5}">
                      <a16:colId xmlns:a16="http://schemas.microsoft.com/office/drawing/2014/main" val="3852296751"/>
                    </a:ext>
                  </a:extLst>
                </a:gridCol>
                <a:gridCol w="3040626">
                  <a:extLst>
                    <a:ext uri="{9D8B030D-6E8A-4147-A177-3AD203B41FA5}">
                      <a16:colId xmlns:a16="http://schemas.microsoft.com/office/drawing/2014/main" val="2982897738"/>
                    </a:ext>
                  </a:extLst>
                </a:gridCol>
                <a:gridCol w="3040626">
                  <a:extLst>
                    <a:ext uri="{9D8B030D-6E8A-4147-A177-3AD203B41FA5}">
                      <a16:colId xmlns:a16="http://schemas.microsoft.com/office/drawing/2014/main" val="4032531488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/>
                        <a:t>Technology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Description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2296934239"/>
                  </a:ext>
                </a:extLst>
              </a:tr>
              <a:tr h="1937042">
                <a:tc>
                  <a:txBody>
                    <a:bodyPr/>
                    <a:lstStyle/>
                    <a:p>
                      <a:r>
                        <a:rPr lang="en-US" sz="2800" b="1" dirty="0"/>
                        <a:t>Zero-day exploit</a:t>
                      </a:r>
                      <a:endParaRPr lang="en-US" sz="2800" dirty="0"/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Uses undiscovered security flaws to infect systems.</a:t>
                      </a:r>
                    </a:p>
                  </a:txBody>
                  <a:tcPr marL="28917" marR="28917" marT="14459" marB="14459" anchor="ctr"/>
                </a:tc>
                <a:tc>
                  <a:txBody>
                    <a:bodyPr/>
                    <a:lstStyle/>
                    <a:p>
                      <a:r>
                        <a:rPr lang="en-US" sz="2800" b="1" dirty="0"/>
                        <a:t>Microsoft Exchange Zero-Day Attacks (2021)</a:t>
                      </a:r>
                      <a:r>
                        <a:rPr lang="en-US" sz="2800" dirty="0"/>
                        <a:t> impacted Australian IT networks.</a:t>
                      </a:r>
                    </a:p>
                  </a:txBody>
                  <a:tcPr marL="28917" marR="28917" marT="14459" marB="14459" anchor="ctr"/>
                </a:tc>
                <a:extLst>
                  <a:ext uri="{0D108BD9-81ED-4DB2-BD59-A6C34878D82A}">
                    <a16:rowId xmlns:a16="http://schemas.microsoft.com/office/drawing/2014/main" val="415109894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8982332B-56AB-BF38-8CF6-D892D7FBF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20026"/>
            <a:ext cx="680026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Key Worm Technologies and Their Functions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84617737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92C6C-96F0-7E82-4B48-07929491E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FEE22E66-E4A3-101E-C91D-7C23753BA2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3" y="-4916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30" dirty="0"/>
              <a:t>Technologies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DF60CA19-9E7E-BA23-F101-20A737971BD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A19424-2AB4-4C91-E6A8-7A31627E11CA}"/>
              </a:ext>
            </a:extLst>
          </p:cNvPr>
          <p:cNvSpPr txBox="1"/>
          <p:nvPr/>
        </p:nvSpPr>
        <p:spPr>
          <a:xfrm>
            <a:off x="0" y="533400"/>
            <a:ext cx="9045677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Defend Against Advanced Worms?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Update all software regularly</a:t>
            </a:r>
            <a:r>
              <a:rPr lang="en-US" sz="2800" dirty="0">
                <a:latin typeface="+mj-lt"/>
              </a:rPr>
              <a:t> to patch security flaws.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behavior-based detection</a:t>
            </a:r>
            <a:r>
              <a:rPr lang="en-US" sz="2800" dirty="0">
                <a:latin typeface="+mj-lt"/>
              </a:rPr>
              <a:t> to catch polymorphic and metamorphic worms.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Monitor network activity</a:t>
            </a:r>
            <a:r>
              <a:rPr lang="en-US" sz="2800" dirty="0">
                <a:latin typeface="+mj-lt"/>
              </a:rPr>
              <a:t> for unusual traffic spikes.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Be cautious with email attachments and downloads.</a:t>
            </a:r>
            <a:endParaRPr lang="en-US" sz="2800" dirty="0">
              <a:latin typeface="+mj-lt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Worms </a:t>
            </a:r>
            <a:r>
              <a:rPr lang="en-US" sz="2800" b="1" dirty="0">
                <a:latin typeface="+mj-lt"/>
              </a:rPr>
              <a:t>continue evolving</a:t>
            </a:r>
            <a:r>
              <a:rPr lang="en-US" sz="2800" dirty="0">
                <a:latin typeface="+mj-lt"/>
              </a:rPr>
              <a:t> using advanced techniques like </a:t>
            </a:r>
            <a:r>
              <a:rPr lang="en-US" sz="2800" b="1" dirty="0">
                <a:latin typeface="+mj-lt"/>
              </a:rPr>
              <a:t>polymorphism, zero-day exploits, and ultrafast spreading</a:t>
            </a:r>
            <a:r>
              <a:rPr lang="en-US" sz="2800" dirty="0">
                <a:latin typeface="+mj-lt"/>
              </a:rPr>
              <a:t>. Staying proactive in cybersecurity is essential!</a:t>
            </a:r>
          </a:p>
        </p:txBody>
      </p:sp>
    </p:spTree>
    <p:extLst>
      <p:ext uri="{BB962C8B-B14F-4D97-AF65-F5344CB8AC3E}">
        <p14:creationId xmlns:p14="http://schemas.microsoft.com/office/powerpoint/2010/main" val="654994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F3CF96-7B6A-7585-0AD0-AFBA96E00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0E92CD-631D-BAFB-567D-1629C69963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123" y="-4916"/>
            <a:ext cx="6481241" cy="721868"/>
          </a:xfrm>
          <a:prstGeom prst="rect">
            <a:avLst/>
          </a:prstGeom>
        </p:spPr>
        <p:txBody>
          <a:bodyPr vert="horz" wrap="square" lIns="0" tIns="112141" rIns="0" bIns="0" rtlCol="0">
            <a:spAutoFit/>
          </a:bodyPr>
          <a:lstStyle/>
          <a:p>
            <a:pPr marL="143510">
              <a:lnSpc>
                <a:spcPct val="100000"/>
              </a:lnSpc>
              <a:spcBef>
                <a:spcPts val="100"/>
              </a:spcBef>
            </a:pPr>
            <a:r>
              <a:rPr dirty="0"/>
              <a:t>Worm</a:t>
            </a:r>
            <a:r>
              <a:rPr spc="-180" dirty="0"/>
              <a:t> </a:t>
            </a:r>
            <a:r>
              <a:rPr spc="-30" dirty="0"/>
              <a:t>Technologies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725DBE6-CB27-4EF4-FF8C-884E47F3D8A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ED2E427-4D91-967C-7758-96A3929A6642}"/>
              </a:ext>
            </a:extLst>
          </p:cNvPr>
          <p:cNvSpPr txBox="1"/>
          <p:nvPr/>
        </p:nvSpPr>
        <p:spPr>
          <a:xfrm>
            <a:off x="49161" y="830917"/>
            <a:ext cx="9045677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Research Discussion Question: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Research and present an advanced worm that has impacted Australia.</a:t>
            </a:r>
            <a:endParaRPr lang="en-US" sz="2800" dirty="0">
              <a:latin typeface="+mj-lt"/>
            </a:endParaRPr>
          </a:p>
          <a:p>
            <a:pPr marL="9001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What technology did it use?</a:t>
            </a:r>
          </a:p>
          <a:p>
            <a:pPr marL="9001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did it spread?</a:t>
            </a:r>
          </a:p>
          <a:p>
            <a:pPr marL="9001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How was it stopped?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latin typeface="+mj-lt"/>
              </a:rPr>
              <a:t>This </a:t>
            </a:r>
            <a:r>
              <a:rPr lang="en-US" sz="2800" b="1" dirty="0">
                <a:latin typeface="+mj-lt"/>
              </a:rPr>
              <a:t>engages students</a:t>
            </a:r>
            <a:r>
              <a:rPr lang="en-US" sz="2800" dirty="0">
                <a:latin typeface="+mj-lt"/>
              </a:rPr>
              <a:t> in real-world cybersecurity incidents and encourages </a:t>
            </a:r>
            <a:r>
              <a:rPr lang="en-US" sz="2800" b="1" dirty="0">
                <a:latin typeface="+mj-lt"/>
              </a:rPr>
              <a:t>critical analysis of modern threats</a:t>
            </a:r>
            <a:r>
              <a:rPr lang="en-US" sz="2800" dirty="0">
                <a:latin typeface="+mj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69464490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18894" y="2484882"/>
            <a:ext cx="573278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/>
              <a:t>Email</a:t>
            </a:r>
            <a:r>
              <a:rPr sz="4400" spc="-25" dirty="0"/>
              <a:t> </a:t>
            </a:r>
            <a:r>
              <a:rPr sz="4400" dirty="0"/>
              <a:t>&amp;</a:t>
            </a:r>
            <a:r>
              <a:rPr sz="4400" spc="-5" dirty="0"/>
              <a:t> </a:t>
            </a:r>
            <a:r>
              <a:rPr sz="4400" dirty="0"/>
              <a:t>Browser</a:t>
            </a:r>
            <a:r>
              <a:rPr sz="4400" spc="-30" dirty="0"/>
              <a:t> </a:t>
            </a:r>
            <a:r>
              <a:rPr sz="4400" spc="-10" dirty="0"/>
              <a:t>Attacks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990" y="0"/>
            <a:ext cx="6481241" cy="721868"/>
          </a:xfrm>
          <a:prstGeom prst="rect">
            <a:avLst/>
          </a:prstGeom>
        </p:spPr>
        <p:txBody>
          <a:bodyPr vert="horz" wrap="square" lIns="0" tIns="131572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Email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Browser</a:t>
            </a:r>
            <a:r>
              <a:rPr spc="-55" dirty="0"/>
              <a:t> </a:t>
            </a:r>
            <a:r>
              <a:rPr spc="-10" dirty="0"/>
              <a:t>Attacks</a:t>
            </a: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7435" y="1895855"/>
            <a:ext cx="1761744" cy="132435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7435" y="3925823"/>
            <a:ext cx="1752600" cy="1284732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79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7FFA83-CEBC-5A36-41B0-67DE75E3357F}"/>
              </a:ext>
            </a:extLst>
          </p:cNvPr>
          <p:cNvSpPr txBox="1"/>
          <p:nvPr/>
        </p:nvSpPr>
        <p:spPr>
          <a:xfrm>
            <a:off x="367385" y="1447800"/>
            <a:ext cx="6490615" cy="51961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Are Email and Browser Attacks?</a:t>
            </a:r>
          </a:p>
          <a:p>
            <a:pPr marL="722313" indent="-368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Email and web browsers are essential for communication and browsing, but they are also primary targets for cyber threats.</a:t>
            </a:r>
          </a:p>
          <a:p>
            <a:pPr marL="722313" indent="-3683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Attackers exploit these platforms to steal personal data, spread malware, and manipulate users.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CBE32-2123-B05E-CBB9-F005FBCF1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973F64AE-393E-1427-F823-3BEB63FE1F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6481241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Types of Malicious Software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08D45D7-1278-9F61-1C16-358337B7E25D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3F19CD-EF47-08F4-C737-BC4B7C5ADA6C}"/>
              </a:ext>
            </a:extLst>
          </p:cNvPr>
          <p:cNvSpPr txBox="1"/>
          <p:nvPr/>
        </p:nvSpPr>
        <p:spPr>
          <a:xfrm>
            <a:off x="367385" y="1371601"/>
            <a:ext cx="8319415" cy="39035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1. Virus</a:t>
            </a:r>
          </a:p>
          <a:p>
            <a:pPr marL="712788" lvl="2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virus is a piece of software that attaches to other programs and spreads when the host program is executed.</a:t>
            </a:r>
          </a:p>
          <a:p>
            <a:pPr marL="712788" lvl="2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modifies files by adding a copy of itself.</a:t>
            </a:r>
          </a:p>
          <a:p>
            <a:pPr marL="712788" lvl="2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>
                <a:latin typeface="+mj-lt"/>
              </a:rPr>
              <a:t>Requires a host program to work.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7170527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3B132D-939C-25DB-E631-D0D37913E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F1189C2-6083-E999-D63C-1D4A83964F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122" y="-10886"/>
            <a:ext cx="7034522" cy="686855"/>
          </a:xfrm>
          <a:prstGeom prst="rect">
            <a:avLst/>
          </a:prstGeom>
        </p:spPr>
        <p:txBody>
          <a:bodyPr vert="horz" wrap="square" lIns="0" tIns="131572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Types of </a:t>
            </a:r>
            <a:r>
              <a:rPr dirty="0"/>
              <a:t>Email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Browser</a:t>
            </a:r>
            <a:r>
              <a:rPr spc="-5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B0BFE7A-3B7A-B3D6-CB7E-3AAE1644912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25CBA6-8ACC-2CE5-1651-B439A1575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3361809"/>
              </p:ext>
            </p:extLst>
          </p:nvPr>
        </p:nvGraphicFramePr>
        <p:xfrm>
          <a:off x="0" y="770208"/>
          <a:ext cx="9144000" cy="608779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594360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755500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5816032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800" b="1" dirty="0"/>
                        <a:t>Attack Type</a:t>
                      </a:r>
                      <a:endParaRPr lang="en-US" sz="2800" dirty="0"/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1300808"/>
                  </a:ext>
                </a:extLst>
              </a:tr>
              <a:tr h="1785132">
                <a:tc>
                  <a:txBody>
                    <a:bodyPr/>
                    <a:lstStyle/>
                    <a:p>
                      <a:r>
                        <a:rPr lang="en-US" sz="2800" b="1"/>
                        <a:t>Spam</a:t>
                      </a:r>
                      <a:endParaRPr lang="en-US" sz="2800"/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Unsolicited emails, often advertising or containing malware links.</a:t>
                      </a:r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Australian businesses targeted by COVID-19-themed phishing emails (2020).</a:t>
                      </a:r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6088868"/>
                  </a:ext>
                </a:extLst>
              </a:tr>
              <a:tr h="1451904">
                <a:tc>
                  <a:txBody>
                    <a:bodyPr/>
                    <a:lstStyle/>
                    <a:p>
                      <a:r>
                        <a:rPr lang="en-US" sz="2800" b="1"/>
                        <a:t>Spyware</a:t>
                      </a:r>
                      <a:endParaRPr lang="en-US" sz="2800"/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Secretly records user activity, keystrokes, and data.</a:t>
                      </a:r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</a:t>
                      </a:r>
                      <a:r>
                        <a:rPr lang="en-US" sz="2800" dirty="0" err="1"/>
                        <a:t>Andoid</a:t>
                      </a:r>
                      <a:r>
                        <a:rPr lang="en-US" sz="2800" dirty="0"/>
                        <a:t> Banker Malware attack on Australian banking apps (2024).</a:t>
                      </a:r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122181"/>
                  </a:ext>
                </a:extLst>
              </a:tr>
              <a:tr h="1088196">
                <a:tc>
                  <a:txBody>
                    <a:bodyPr/>
                    <a:lstStyle/>
                    <a:p>
                      <a:r>
                        <a:rPr lang="en-US" sz="2800" b="1"/>
                        <a:t>Adware</a:t>
                      </a:r>
                      <a:endParaRPr lang="en-US" sz="2800"/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Displays unwanted ads and tracks user activity.</a:t>
                      </a:r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The Fireball Adware infection in Australia (2017).</a:t>
                      </a:r>
                    </a:p>
                  </a:txBody>
                  <a:tcPr marL="28427" marR="28427" marT="14214" marB="14214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50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20948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7856F6-6BE6-CCE8-8140-19EAFD5F5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8234634-4998-8F86-667B-55525FCA8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122" y="-10886"/>
            <a:ext cx="7034522" cy="686855"/>
          </a:xfrm>
          <a:prstGeom prst="rect">
            <a:avLst/>
          </a:prstGeom>
        </p:spPr>
        <p:txBody>
          <a:bodyPr vert="horz" wrap="square" lIns="0" tIns="131572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Types of </a:t>
            </a:r>
            <a:r>
              <a:rPr dirty="0"/>
              <a:t>Email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Browser</a:t>
            </a:r>
            <a:r>
              <a:rPr spc="-5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EC86BAC-583A-9620-3646-4F106002937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759B74-EE9F-61DD-EADF-7FF519EA5C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314733"/>
              </p:ext>
            </p:extLst>
          </p:nvPr>
        </p:nvGraphicFramePr>
        <p:xfrm>
          <a:off x="0" y="770208"/>
          <a:ext cx="9144000" cy="542749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594360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755500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5816032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28427" marR="28427" marT="14214" marB="14214" anchor="ctr"/>
                </a:tc>
                <a:extLst>
                  <a:ext uri="{0D108BD9-81ED-4DB2-BD59-A6C34878D82A}">
                    <a16:rowId xmlns:a16="http://schemas.microsoft.com/office/drawing/2014/main" val="1701300808"/>
                  </a:ext>
                </a:extLst>
              </a:tr>
              <a:tr h="1785132">
                <a:tc>
                  <a:txBody>
                    <a:bodyPr/>
                    <a:lstStyle/>
                    <a:p>
                      <a:r>
                        <a:rPr lang="en-US" sz="2800" b="1" dirty="0"/>
                        <a:t>Scareware</a:t>
                      </a:r>
                      <a:endParaRPr lang="en-US" sz="2800" dirty="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Fake warnings to trick users into installing malware.</a:t>
                      </a:r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Fake "Australian Federal Police" ransomware messages.</a:t>
                      </a:r>
                    </a:p>
                  </a:txBody>
                  <a:tcPr marL="28427" marR="28427" marT="14214" marB="14214" anchor="ctr"/>
                </a:tc>
                <a:extLst>
                  <a:ext uri="{0D108BD9-81ED-4DB2-BD59-A6C34878D82A}">
                    <a16:rowId xmlns:a16="http://schemas.microsoft.com/office/drawing/2014/main" val="2626088868"/>
                  </a:ext>
                </a:extLst>
              </a:tr>
              <a:tr h="1451904">
                <a:tc>
                  <a:txBody>
                    <a:bodyPr/>
                    <a:lstStyle/>
                    <a:p>
                      <a:r>
                        <a:rPr lang="en-US" sz="2800" b="1" dirty="0"/>
                        <a:t>Vishing</a:t>
                      </a:r>
                      <a:endParaRPr lang="en-US" sz="2800" dirty="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Voice phishing using VoIP to trick victims.</a:t>
                      </a:r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Australian Tax Office scam calls (frequent).</a:t>
                      </a:r>
                    </a:p>
                  </a:txBody>
                  <a:tcPr marL="28427" marR="28427" marT="14214" marB="14214" anchor="ctr"/>
                </a:tc>
                <a:extLst>
                  <a:ext uri="{0D108BD9-81ED-4DB2-BD59-A6C34878D82A}">
                    <a16:rowId xmlns:a16="http://schemas.microsoft.com/office/drawing/2014/main" val="1052122181"/>
                  </a:ext>
                </a:extLst>
              </a:tr>
              <a:tr h="1088196">
                <a:tc>
                  <a:txBody>
                    <a:bodyPr/>
                    <a:lstStyle/>
                    <a:p>
                      <a:r>
                        <a:rPr lang="en-US" sz="2800" b="1"/>
                        <a:t>Pharming</a:t>
                      </a:r>
                      <a:endParaRPr lang="en-US" sz="280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Redirects users to fake websites to steal credentials.</a:t>
                      </a:r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Fake MyGov login pages targeting Australians.</a:t>
                      </a:r>
                    </a:p>
                  </a:txBody>
                  <a:tcPr marL="28427" marR="28427" marT="14214" marB="14214" anchor="ctr"/>
                </a:tc>
                <a:extLst>
                  <a:ext uri="{0D108BD9-81ED-4DB2-BD59-A6C34878D82A}">
                    <a16:rowId xmlns:a16="http://schemas.microsoft.com/office/drawing/2014/main" val="13150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44602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1B248-1CFA-029B-026A-344633902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ADAC4BB-C9EC-12F7-8BF6-A2BA077F15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122" y="-10886"/>
            <a:ext cx="7034522" cy="686855"/>
          </a:xfrm>
          <a:prstGeom prst="rect">
            <a:avLst/>
          </a:prstGeom>
        </p:spPr>
        <p:txBody>
          <a:bodyPr vert="horz" wrap="square" lIns="0" tIns="131572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Types of </a:t>
            </a:r>
            <a:r>
              <a:rPr dirty="0"/>
              <a:t>Email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Browser</a:t>
            </a:r>
            <a:r>
              <a:rPr spc="-5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80517EE5-5997-9C0A-455E-8FC5B2443BA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928ACE-E83F-22F6-F3DA-6EDD890027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3646365"/>
              </p:ext>
            </p:extLst>
          </p:nvPr>
        </p:nvGraphicFramePr>
        <p:xfrm>
          <a:off x="0" y="770208"/>
          <a:ext cx="9144000" cy="585421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185943607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7555002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258160325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r>
                        <a:rPr lang="en-US" sz="2800" b="1" dirty="0"/>
                        <a:t>Attack Type</a:t>
                      </a:r>
                      <a:endParaRPr lang="en-US" sz="2800" dirty="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28427" marR="28427" marT="14214" marB="14214" anchor="ctr"/>
                </a:tc>
                <a:extLst>
                  <a:ext uri="{0D108BD9-81ED-4DB2-BD59-A6C34878D82A}">
                    <a16:rowId xmlns:a16="http://schemas.microsoft.com/office/drawing/2014/main" val="1701300808"/>
                  </a:ext>
                </a:extLst>
              </a:tr>
              <a:tr h="1785132">
                <a:tc>
                  <a:txBody>
                    <a:bodyPr/>
                    <a:lstStyle/>
                    <a:p>
                      <a:r>
                        <a:rPr lang="en-US" sz="2800" b="1" dirty="0"/>
                        <a:t>Whaling</a:t>
                      </a:r>
                      <a:endParaRPr lang="en-US" sz="2800" dirty="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Phishing targeting high-profile individuals.</a:t>
                      </a:r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2019 CEO fraud cases in Australian corporations.</a:t>
                      </a:r>
                    </a:p>
                  </a:txBody>
                  <a:tcPr marL="28427" marR="28427" marT="14214" marB="14214" anchor="ctr"/>
                </a:tc>
                <a:extLst>
                  <a:ext uri="{0D108BD9-81ED-4DB2-BD59-A6C34878D82A}">
                    <a16:rowId xmlns:a16="http://schemas.microsoft.com/office/drawing/2014/main" val="2626088868"/>
                  </a:ext>
                </a:extLst>
              </a:tr>
              <a:tr h="1451904">
                <a:tc>
                  <a:txBody>
                    <a:bodyPr/>
                    <a:lstStyle/>
                    <a:p>
                      <a:r>
                        <a:rPr lang="en-US" sz="2800" b="1"/>
                        <a:t>SEO Poisoning</a:t>
                      </a:r>
                      <a:endParaRPr lang="en-US" sz="280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Malicious websites rank higher in search results.</a:t>
                      </a:r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Fake cryptocurrency investment scams in Australia.</a:t>
                      </a:r>
                    </a:p>
                  </a:txBody>
                  <a:tcPr marL="28427" marR="28427" marT="14214" marB="14214" anchor="ctr"/>
                </a:tc>
                <a:extLst>
                  <a:ext uri="{0D108BD9-81ED-4DB2-BD59-A6C34878D82A}">
                    <a16:rowId xmlns:a16="http://schemas.microsoft.com/office/drawing/2014/main" val="1052122181"/>
                  </a:ext>
                </a:extLst>
              </a:tr>
              <a:tr h="1088196">
                <a:tc>
                  <a:txBody>
                    <a:bodyPr/>
                    <a:lstStyle/>
                    <a:p>
                      <a:r>
                        <a:rPr lang="en-US" sz="2800" b="1"/>
                        <a:t>Browser Hijacking</a:t>
                      </a:r>
                      <a:endParaRPr lang="en-US" sz="2800"/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Malware that changes browser settings to redirect users.</a:t>
                      </a:r>
                    </a:p>
                  </a:txBody>
                  <a:tcPr marL="28427" marR="28427" marT="14214" marB="14214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Australian users tricked into fake "Google Chrome updates."</a:t>
                      </a:r>
                    </a:p>
                  </a:txBody>
                  <a:tcPr marL="28427" marR="28427" marT="14214" marB="14214" anchor="ctr"/>
                </a:tc>
                <a:extLst>
                  <a:ext uri="{0D108BD9-81ED-4DB2-BD59-A6C34878D82A}">
                    <a16:rowId xmlns:a16="http://schemas.microsoft.com/office/drawing/2014/main" val="1315044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38419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931504-47C8-CA4F-7E3C-9B09B7AC7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>
            <a:extLst>
              <a:ext uri="{FF2B5EF4-FFF2-40B4-BE49-F238E27FC236}">
                <a16:creationId xmlns:a16="http://schemas.microsoft.com/office/drawing/2014/main" id="{CA38FA28-CDF8-D895-5B1D-8787FA97B59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A5364F-BA1C-695F-5F3F-36F4FF3FD6CD}"/>
              </a:ext>
            </a:extLst>
          </p:cNvPr>
          <p:cNvSpPr txBox="1"/>
          <p:nvPr/>
        </p:nvSpPr>
        <p:spPr>
          <a:xfrm>
            <a:off x="0" y="-138579"/>
            <a:ext cx="9144000" cy="713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Stay Safe from Email and Browser Attacks?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Do not open emails from unknown senders</a:t>
            </a:r>
            <a:r>
              <a:rPr lang="en-US" sz="2800" dirty="0">
                <a:latin typeface="+mj-lt"/>
              </a:rPr>
              <a:t> or click on suspicious links.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updated antivirus and browser security settings.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Enable spam filters</a:t>
            </a:r>
            <a:r>
              <a:rPr lang="en-US" sz="2800" dirty="0">
                <a:latin typeface="+mj-lt"/>
              </a:rPr>
              <a:t> and multi-factor authentication.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Verify website URLs</a:t>
            </a:r>
            <a:r>
              <a:rPr lang="en-US" sz="2800" dirty="0">
                <a:latin typeface="+mj-lt"/>
              </a:rPr>
              <a:t> before entering credentials.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Be cautious of urgent messages</a:t>
            </a:r>
            <a:r>
              <a:rPr lang="en-US" sz="2800" dirty="0">
                <a:latin typeface="+mj-lt"/>
              </a:rPr>
              <a:t> that create fear or pressure to act quickly.</a:t>
            </a:r>
          </a:p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Email and browser attacks </a:t>
            </a:r>
            <a:r>
              <a:rPr lang="en-US" sz="2800" b="1" dirty="0">
                <a:latin typeface="+mj-lt"/>
              </a:rPr>
              <a:t>trick users into giving up information</a:t>
            </a:r>
            <a:r>
              <a:rPr lang="en-US" sz="2800" dirty="0">
                <a:latin typeface="+mj-lt"/>
              </a:rPr>
              <a:t>—</a:t>
            </a:r>
            <a:r>
              <a:rPr lang="en-US" sz="2800" b="1" dirty="0">
                <a:latin typeface="+mj-lt"/>
              </a:rPr>
              <a:t>awareness and verification</a:t>
            </a:r>
            <a:r>
              <a:rPr lang="en-US" sz="2800" dirty="0">
                <a:latin typeface="+mj-lt"/>
              </a:rPr>
              <a:t> are the best defenses!</a:t>
            </a:r>
          </a:p>
        </p:txBody>
      </p:sp>
    </p:spTree>
    <p:extLst>
      <p:ext uri="{BB962C8B-B14F-4D97-AF65-F5344CB8AC3E}">
        <p14:creationId xmlns:p14="http://schemas.microsoft.com/office/powerpoint/2010/main" val="1348186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81832" y="2484882"/>
            <a:ext cx="240728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Deception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15911" y="1385316"/>
            <a:ext cx="1891283" cy="183337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15911" y="3628644"/>
            <a:ext cx="1787652" cy="21717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56921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Art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Deception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88C6B77-3593-4006-CB83-269E807A8BE7}"/>
              </a:ext>
            </a:extLst>
          </p:cNvPr>
          <p:cNvSpPr txBox="1"/>
          <p:nvPr/>
        </p:nvSpPr>
        <p:spPr>
          <a:xfrm>
            <a:off x="0" y="914400"/>
            <a:ext cx="681049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is Social Engineering?</a:t>
            </a:r>
          </a:p>
          <a:p>
            <a:pPr marL="712788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Social engineering is a </a:t>
            </a:r>
            <a:r>
              <a:rPr lang="en-US" sz="2800" b="1" dirty="0">
                <a:latin typeface="+mj-lt"/>
              </a:rPr>
              <a:t>non-technical attack</a:t>
            </a:r>
            <a:r>
              <a:rPr lang="en-US" sz="2800" dirty="0">
                <a:latin typeface="+mj-lt"/>
              </a:rPr>
              <a:t> that manipulates people into revealing confidential information.</a:t>
            </a:r>
          </a:p>
          <a:p>
            <a:pPr marL="712788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Attackers trick individuals into </a:t>
            </a:r>
            <a:r>
              <a:rPr lang="en-US" sz="2800" b="1" dirty="0">
                <a:latin typeface="+mj-lt"/>
              </a:rPr>
              <a:t>sharing passwords, financial details, or system access</a:t>
            </a:r>
            <a:r>
              <a:rPr lang="en-US" sz="2800" dirty="0">
                <a:latin typeface="+mj-lt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D4AD8-9644-831A-6510-CBC803ECC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81EEF96C-1136-E619-14F7-BF0F206274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56921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Art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Deception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7656E13-5F8A-FA76-6FC5-4EFBA780ADF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6BBBDE-646C-AAC0-3535-6E3487861E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9080445"/>
              </p:ext>
            </p:extLst>
          </p:nvPr>
        </p:nvGraphicFramePr>
        <p:xfrm>
          <a:off x="0" y="1662558"/>
          <a:ext cx="9144000" cy="489064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385144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5146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21637937"/>
                    </a:ext>
                  </a:extLst>
                </a:gridCol>
              </a:tblGrid>
              <a:tr h="775842">
                <a:tc>
                  <a:txBody>
                    <a:bodyPr/>
                    <a:lstStyle/>
                    <a:p>
                      <a:r>
                        <a:rPr lang="en-US" sz="2800" b="1"/>
                        <a:t>Type of Deception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2471421513"/>
                  </a:ext>
                </a:extLst>
              </a:tr>
              <a:tr h="2024652">
                <a:tc>
                  <a:txBody>
                    <a:bodyPr/>
                    <a:lstStyle/>
                    <a:p>
                      <a:r>
                        <a:rPr lang="en-US" sz="2800" b="1"/>
                        <a:t>Pretexting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Attacker pretends to need information for identity verification.</a:t>
                      </a:r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Fake calls from "Australian Taxation Office" demanding payment.</a:t>
                      </a:r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388394078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r>
                        <a:rPr lang="en-US" sz="2800" b="1" dirty="0"/>
                        <a:t>Quid pro quo (Something for Something)</a:t>
                      </a:r>
                      <a:endParaRPr lang="en-US" sz="2800" dirty="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Attacker offers something in exchange for sensitive data.</a:t>
                      </a:r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Scammers offering "free </a:t>
                      </a:r>
                      <a:r>
                        <a:rPr lang="en-US" sz="2800" dirty="0" err="1"/>
                        <a:t>WiFi</a:t>
                      </a:r>
                      <a:r>
                        <a:rPr lang="en-US" sz="2800" dirty="0"/>
                        <a:t>" in public places to steal credentials.</a:t>
                      </a:r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319054628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2237409-7539-487C-4DD4-A6514D13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82" y="930603"/>
            <a:ext cx="69653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Common Types of Deception in Cybersecurity</a:t>
            </a:r>
          </a:p>
        </p:txBody>
      </p:sp>
    </p:spTree>
    <p:extLst>
      <p:ext uri="{BB962C8B-B14F-4D97-AF65-F5344CB8AC3E}">
        <p14:creationId xmlns:p14="http://schemas.microsoft.com/office/powerpoint/2010/main" val="86896411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794B1B-3AB9-08C7-3AC6-76B00F2DB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DF03EAB6-93EE-7E0D-E432-836ABC2B445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56921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Art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Deception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5D693E9-3CC7-C76A-8ECF-0AA99588DB0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727BEE-F000-51F1-CCC1-4D5BE8E5C7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0249521"/>
              </p:ext>
            </p:extLst>
          </p:nvPr>
        </p:nvGraphicFramePr>
        <p:xfrm>
          <a:off x="0" y="1662558"/>
          <a:ext cx="9144000" cy="489064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385144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5146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21637937"/>
                    </a:ext>
                  </a:extLst>
                </a:gridCol>
              </a:tblGrid>
              <a:tr h="775842">
                <a:tc>
                  <a:txBody>
                    <a:bodyPr/>
                    <a:lstStyle/>
                    <a:p>
                      <a:r>
                        <a:rPr lang="en-US" sz="2800" b="1"/>
                        <a:t>Type of Deception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2471421513"/>
                  </a:ext>
                </a:extLst>
              </a:tr>
              <a:tr h="2024652">
                <a:tc>
                  <a:txBody>
                    <a:bodyPr/>
                    <a:lstStyle/>
                    <a:p>
                      <a:r>
                        <a:rPr lang="en-US" sz="2800" b="1" dirty="0"/>
                        <a:t>Shoulder Surfing</a:t>
                      </a:r>
                      <a:endParaRPr lang="en-US" sz="2800" dirty="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Attacker observes a victim entering passwords/PINs.</a:t>
                      </a:r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Watching users enter ATM PINs in Australian shopping centers.</a:t>
                      </a:r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388394078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r>
                        <a:rPr lang="en-US" sz="2800" b="1"/>
                        <a:t>Dumpster Diving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Searching through discarded documents for sensitive info.</a:t>
                      </a:r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Finding printed bank statements in trash bins.</a:t>
                      </a:r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319054628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9ABB091-AFC8-A70C-AC8E-05688EB72B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82" y="930603"/>
            <a:ext cx="69653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Common Types of Deception in Cybersecurity</a:t>
            </a:r>
          </a:p>
        </p:txBody>
      </p:sp>
    </p:spTree>
    <p:extLst>
      <p:ext uri="{BB962C8B-B14F-4D97-AF65-F5344CB8AC3E}">
        <p14:creationId xmlns:p14="http://schemas.microsoft.com/office/powerpoint/2010/main" val="382127773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31A61-8302-B47E-94F2-F85952D19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505209E-CBD9-5CC7-0281-9AE59CD9E8C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56921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Art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Deception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663686F-AC2E-3097-8F22-19F3E54671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B4EAA30-1C82-2909-40D1-3D0F91550B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3248851"/>
              </p:ext>
            </p:extLst>
          </p:nvPr>
        </p:nvGraphicFramePr>
        <p:xfrm>
          <a:off x="0" y="1662558"/>
          <a:ext cx="9144000" cy="507439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385144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5146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21637937"/>
                    </a:ext>
                  </a:extLst>
                </a:gridCol>
              </a:tblGrid>
              <a:tr h="775842">
                <a:tc>
                  <a:txBody>
                    <a:bodyPr/>
                    <a:lstStyle/>
                    <a:p>
                      <a:r>
                        <a:rPr lang="en-US" sz="2800" b="1"/>
                        <a:t>Type of Deception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2471421513"/>
                  </a:ext>
                </a:extLst>
              </a:tr>
              <a:tr h="2024652">
                <a:tc>
                  <a:txBody>
                    <a:bodyPr/>
                    <a:lstStyle/>
                    <a:p>
                      <a:r>
                        <a:rPr lang="en-US" sz="2800" b="1" dirty="0"/>
                        <a:t>Impersonation &amp; Hoaxes</a:t>
                      </a:r>
                      <a:endParaRPr lang="en-US" sz="2800" dirty="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Criminals pretend to be someone else to scam victims.</a:t>
                      </a:r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Fake "Medicare refund" calls targeting Australians.</a:t>
                      </a:r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3883940787"/>
                  </a:ext>
                </a:extLst>
              </a:tr>
              <a:tr h="1981200">
                <a:tc>
                  <a:txBody>
                    <a:bodyPr/>
                    <a:lstStyle/>
                    <a:p>
                      <a:r>
                        <a:rPr lang="en-US" sz="2800" b="1"/>
                        <a:t>Piggybacking &amp; Tailgating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Gaining entry to a restricted area by following an authorized person.</a:t>
                      </a:r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Unauthorized individuals following employees into secured office spaces.</a:t>
                      </a:r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319054628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234F1B13-79F4-4F19-B1AD-79B55E069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82" y="930603"/>
            <a:ext cx="69653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Common Types of Deception in Cybersecurity</a:t>
            </a:r>
          </a:p>
        </p:txBody>
      </p:sp>
    </p:spTree>
    <p:extLst>
      <p:ext uri="{BB962C8B-B14F-4D97-AF65-F5344CB8AC3E}">
        <p14:creationId xmlns:p14="http://schemas.microsoft.com/office/powerpoint/2010/main" val="99931193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E80A5-828D-86F1-F3EE-635AEBD0A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>
            <a:extLst>
              <a:ext uri="{FF2B5EF4-FFF2-40B4-BE49-F238E27FC236}">
                <a16:creationId xmlns:a16="http://schemas.microsoft.com/office/drawing/2014/main" id="{2212CCA8-4FA8-D8C0-7FFB-B8A367CB3C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56921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Art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Deception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8AE60C78-6987-25A5-CF2C-BE66623EBB8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89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2F83A1-CEA5-925A-FC22-3ADC075EFD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921764"/>
              </p:ext>
            </p:extLst>
          </p:nvPr>
        </p:nvGraphicFramePr>
        <p:xfrm>
          <a:off x="0" y="1662558"/>
          <a:ext cx="9144000" cy="2909442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138514432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2451469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821637937"/>
                    </a:ext>
                  </a:extLst>
                </a:gridCol>
              </a:tblGrid>
              <a:tr h="775842">
                <a:tc>
                  <a:txBody>
                    <a:bodyPr/>
                    <a:lstStyle/>
                    <a:p>
                      <a:r>
                        <a:rPr lang="en-US" sz="2800" b="1"/>
                        <a:t>Type of Deception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2471421513"/>
                  </a:ext>
                </a:extLst>
              </a:tr>
              <a:tr h="2024652">
                <a:tc>
                  <a:txBody>
                    <a:bodyPr/>
                    <a:lstStyle/>
                    <a:p>
                      <a:r>
                        <a:rPr lang="en-US" sz="2800" b="1" dirty="0"/>
                        <a:t>Online, Email, and Web Trickery</a:t>
                      </a:r>
                      <a:endParaRPr lang="en-US" sz="2800" dirty="0"/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Spreading fake news, hoax emails, or misleading pop-ups.</a:t>
                      </a:r>
                    </a:p>
                  </a:txBody>
                  <a:tcPr marL="31349" marR="31349" marT="15675" marB="15675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Fake "Netflix subscription expired" emails sent to Australians.</a:t>
                      </a:r>
                    </a:p>
                  </a:txBody>
                  <a:tcPr marL="31349" marR="31349" marT="15675" marB="15675" anchor="ctr"/>
                </a:tc>
                <a:extLst>
                  <a:ext uri="{0D108BD9-81ED-4DB2-BD59-A6C34878D82A}">
                    <a16:rowId xmlns:a16="http://schemas.microsoft.com/office/drawing/2014/main" val="3883940787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9ED22FC-9B54-A22B-557A-B6B1F914B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20782" y="930603"/>
            <a:ext cx="696536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Common Types of Deception in Cybersecurity</a:t>
            </a:r>
          </a:p>
        </p:txBody>
      </p:sp>
    </p:spTree>
    <p:extLst>
      <p:ext uri="{BB962C8B-B14F-4D97-AF65-F5344CB8AC3E}">
        <p14:creationId xmlns:p14="http://schemas.microsoft.com/office/powerpoint/2010/main" val="25669910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8D0FC-77FA-98F4-C7D2-E6027BF49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7036FEDB-8865-0EAF-8122-1E2F4F0CC8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7385" y="414273"/>
            <a:ext cx="6481241" cy="637610"/>
          </a:xfrm>
          <a:prstGeom prst="rect">
            <a:avLst/>
          </a:prstGeom>
        </p:spPr>
        <p:txBody>
          <a:bodyPr vert="horz" wrap="square" lIns="0" tIns="82804" rIns="0" bIns="0" rtlCol="0">
            <a:spAutoFit/>
          </a:bodyPr>
          <a:lstStyle/>
          <a:p>
            <a:pPr marL="204470">
              <a:lnSpc>
                <a:spcPct val="100000"/>
              </a:lnSpc>
              <a:spcBef>
                <a:spcPts val="100"/>
              </a:spcBef>
            </a:pPr>
            <a:r>
              <a:rPr lang="en-US" dirty="0"/>
              <a:t>Types of Malicious Software</a:t>
            </a:r>
            <a:endParaRPr spc="-10" dirty="0"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050AAFEF-321C-4FCC-D1B2-4376A0C97BA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2AB395-00F3-65CE-DB1F-D1CE51D52F00}"/>
              </a:ext>
            </a:extLst>
          </p:cNvPr>
          <p:cNvSpPr txBox="1"/>
          <p:nvPr/>
        </p:nvSpPr>
        <p:spPr>
          <a:xfrm>
            <a:off x="367385" y="1371601"/>
            <a:ext cx="8319415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2. Worm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 worm is an independent program that spreads across networks.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Unlike a virus, it </a:t>
            </a:r>
            <a:r>
              <a:rPr lang="en-US" sz="2800" b="1" dirty="0">
                <a:latin typeface="+mj-lt"/>
              </a:rPr>
              <a:t>does not need a host program</a:t>
            </a:r>
            <a:r>
              <a:rPr lang="en-US" sz="2800" dirty="0">
                <a:latin typeface="+mj-lt"/>
              </a:rPr>
              <a:t> to function.</a:t>
            </a:r>
          </a:p>
          <a:p>
            <a:pPr marL="712788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It replicates and often performs harmful actions like slowing down networks or stealing data.</a:t>
            </a:r>
          </a:p>
        </p:txBody>
      </p:sp>
    </p:spTree>
    <p:extLst>
      <p:ext uri="{BB962C8B-B14F-4D97-AF65-F5344CB8AC3E}">
        <p14:creationId xmlns:p14="http://schemas.microsoft.com/office/powerpoint/2010/main" val="200888341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B0603E-5061-232E-C006-CFAFC49D41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9E05AE61-DC31-9C56-78A2-D67D29D4A05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90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C4650D-4A8A-2CAD-610A-EE360C4E04A6}"/>
              </a:ext>
            </a:extLst>
          </p:cNvPr>
          <p:cNvSpPr txBox="1"/>
          <p:nvPr/>
        </p:nvSpPr>
        <p:spPr>
          <a:xfrm>
            <a:off x="-26719" y="116192"/>
            <a:ext cx="9143999" cy="64888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Prevent Social Engineering Attacks?</a:t>
            </a:r>
          </a:p>
          <a:p>
            <a:pPr marL="712788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Never share personal information</a:t>
            </a:r>
            <a:r>
              <a:rPr lang="en-US" sz="2800" dirty="0">
                <a:latin typeface="+mj-lt"/>
              </a:rPr>
              <a:t> with unknown callers or emails.</a:t>
            </a:r>
          </a:p>
          <a:p>
            <a:pPr marL="712788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Verify identities</a:t>
            </a:r>
            <a:r>
              <a:rPr lang="en-US" sz="2800" dirty="0">
                <a:latin typeface="+mj-lt"/>
              </a:rPr>
              <a:t> before responding to requests for sensitive data.</a:t>
            </a:r>
          </a:p>
          <a:p>
            <a:pPr marL="712788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Be cautious of urgent messages</a:t>
            </a:r>
            <a:r>
              <a:rPr lang="en-US" sz="2800" dirty="0">
                <a:latin typeface="+mj-lt"/>
              </a:rPr>
              <a:t> that create fear or pressure.</a:t>
            </a:r>
          </a:p>
          <a:p>
            <a:pPr marL="712788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multi-factor authentication (MFA)</a:t>
            </a:r>
            <a:r>
              <a:rPr lang="en-US" sz="2800" dirty="0">
                <a:latin typeface="+mj-lt"/>
              </a:rPr>
              <a:t> to protect accounts.</a:t>
            </a:r>
          </a:p>
          <a:p>
            <a:pPr marL="712788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Destroy sensitive documents</a:t>
            </a:r>
            <a:r>
              <a:rPr lang="en-US" sz="2800" dirty="0">
                <a:latin typeface="+mj-lt"/>
              </a:rPr>
              <a:t> before disposal.</a:t>
            </a:r>
          </a:p>
        </p:txBody>
      </p:sp>
    </p:spTree>
    <p:extLst>
      <p:ext uri="{BB962C8B-B14F-4D97-AF65-F5344CB8AC3E}">
        <p14:creationId xmlns:p14="http://schemas.microsoft.com/office/powerpoint/2010/main" val="347895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50DB0-350D-37C4-B283-3EEF4FB98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>
            <a:extLst>
              <a:ext uri="{FF2B5EF4-FFF2-40B4-BE49-F238E27FC236}">
                <a16:creationId xmlns:a16="http://schemas.microsoft.com/office/drawing/2014/main" id="{F366948F-DDAE-42BC-8C28-E9ADC196049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91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692156-3C49-253B-6204-DA2F53952B89}"/>
              </a:ext>
            </a:extLst>
          </p:cNvPr>
          <p:cNvSpPr txBox="1"/>
          <p:nvPr/>
        </p:nvSpPr>
        <p:spPr>
          <a:xfrm>
            <a:off x="24741" y="2453252"/>
            <a:ext cx="9143999" cy="13181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Social engineering relies on human error—</a:t>
            </a:r>
            <a:r>
              <a:rPr lang="en-US" sz="2800" b="1" dirty="0">
                <a:latin typeface="+mj-lt"/>
              </a:rPr>
              <a:t>awareness and skepticism are the best defenses!</a:t>
            </a:r>
            <a:endParaRPr lang="en-US" sz="2800" dirty="0">
              <a:latin typeface="+mj-lt"/>
            </a:endParaRPr>
          </a:p>
        </p:txBody>
      </p:sp>
      <p:sp>
        <p:nvSpPr>
          <p:cNvPr id="2" name="object 5">
            <a:extLst>
              <a:ext uri="{FF2B5EF4-FFF2-40B4-BE49-F238E27FC236}">
                <a16:creationId xmlns:a16="http://schemas.microsoft.com/office/drawing/2014/main" id="{3A6FF3C7-8C69-ECFC-E41C-5CD5D9B8F9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156921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The</a:t>
            </a:r>
            <a:r>
              <a:rPr spc="-25" dirty="0"/>
              <a:t> </a:t>
            </a:r>
            <a:r>
              <a:rPr dirty="0"/>
              <a:t>Art</a:t>
            </a:r>
            <a:r>
              <a:rPr spc="-3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10" dirty="0"/>
              <a:t>Deception</a:t>
            </a:r>
          </a:p>
        </p:txBody>
      </p:sp>
    </p:spTree>
    <p:extLst>
      <p:ext uri="{BB962C8B-B14F-4D97-AF65-F5344CB8AC3E}">
        <p14:creationId xmlns:p14="http://schemas.microsoft.com/office/powerpoint/2010/main" val="74187571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09491" y="2484882"/>
            <a:ext cx="175260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0" dirty="0"/>
              <a:t>Attacks</a:t>
            </a:r>
            <a:endParaRPr sz="44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92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7237" y="1516456"/>
            <a:ext cx="8531964" cy="3189848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Are Cyber Attacks?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Cyber attacks aim to </a:t>
            </a:r>
            <a:r>
              <a:rPr lang="en-US" sz="2800" b="1" dirty="0">
                <a:latin typeface="+mj-lt"/>
              </a:rPr>
              <a:t>disrupt, steal, or manipulate</a:t>
            </a:r>
            <a:r>
              <a:rPr lang="en-US" sz="2800" dirty="0">
                <a:latin typeface="+mj-lt"/>
              </a:rPr>
              <a:t> digital systems, networks, and data.</a:t>
            </a:r>
          </a:p>
          <a:p>
            <a:pPr marL="811213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Attackers exploit </a:t>
            </a:r>
            <a:r>
              <a:rPr lang="en-US" sz="2800" b="1" dirty="0">
                <a:latin typeface="+mj-lt"/>
              </a:rPr>
              <a:t>vulnerabilities in systems and human behaviors</a:t>
            </a:r>
            <a:r>
              <a:rPr lang="en-US" sz="2800" dirty="0">
                <a:latin typeface="+mj-lt"/>
              </a:rPr>
              <a:t>.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93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9665" y="0"/>
            <a:ext cx="3101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Attacks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D4CAF-C058-5857-8FAA-D514439A1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0C9D661D-30C2-CF62-C0F1-8DA5C415F5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94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E7DDAF97-9E0E-706A-A967-8528580F9B7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832"/>
            <a:ext cx="3101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Attacks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430DDB-DAB7-3D41-D070-1D1A9C0837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3280901"/>
              </p:ext>
            </p:extLst>
          </p:nvPr>
        </p:nvGraphicFramePr>
        <p:xfrm>
          <a:off x="0" y="838200"/>
          <a:ext cx="9144000" cy="53340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400963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07323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6286653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extLst>
                  <a:ext uri="{0D108BD9-81ED-4DB2-BD59-A6C34878D82A}">
                    <a16:rowId xmlns:a16="http://schemas.microsoft.com/office/drawing/2014/main" val="3048931943"/>
                  </a:ext>
                </a:extLst>
              </a:tr>
              <a:tr h="1245578">
                <a:tc>
                  <a:txBody>
                    <a:bodyPr/>
                    <a:lstStyle/>
                    <a:p>
                      <a:r>
                        <a:rPr lang="en-US" sz="2800" b="1"/>
                        <a:t>Denial-of-Service (DoS) Attack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Overloads a system with fake requests to disrupt services.</a:t>
                      </a:r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2022 DDoS attack on Australian government websites.</a:t>
                      </a:r>
                    </a:p>
                  </a:txBody>
                  <a:tcPr marL="34581" marR="34581" marT="17291" marB="17291" anchor="ctr"/>
                </a:tc>
                <a:extLst>
                  <a:ext uri="{0D108BD9-81ED-4DB2-BD59-A6C34878D82A}">
                    <a16:rowId xmlns:a16="http://schemas.microsoft.com/office/drawing/2014/main" val="3852323168"/>
                  </a:ext>
                </a:extLst>
              </a:tr>
              <a:tr h="2704516">
                <a:tc>
                  <a:txBody>
                    <a:bodyPr/>
                    <a:lstStyle/>
                    <a:p>
                      <a:r>
                        <a:rPr lang="en-US" sz="2800" b="1"/>
                        <a:t>Sniffing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Hackers intercept network traffic to steal sensitive data.</a:t>
                      </a:r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Australian banks targeted via Wi-Fi sniffing in public areas.</a:t>
                      </a:r>
                    </a:p>
                  </a:txBody>
                  <a:tcPr marL="34581" marR="34581" marT="17291" marB="17291" anchor="ctr"/>
                </a:tc>
                <a:extLst>
                  <a:ext uri="{0D108BD9-81ED-4DB2-BD59-A6C34878D82A}">
                    <a16:rowId xmlns:a16="http://schemas.microsoft.com/office/drawing/2014/main" val="26070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933534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7E5E6-436A-952A-418D-98A027BE3B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FF6B3B89-1B32-3B29-A2F8-799DF745A55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95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4B86160F-DEB1-CEDB-902B-7AD216CCE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832"/>
            <a:ext cx="3101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Attacks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9CA8FE-2A38-B028-0940-3EBE1169CC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4224826"/>
              </p:ext>
            </p:extLst>
          </p:nvPr>
        </p:nvGraphicFramePr>
        <p:xfrm>
          <a:off x="0" y="838200"/>
          <a:ext cx="9144000" cy="57607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400963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07323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6286653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extLst>
                  <a:ext uri="{0D108BD9-81ED-4DB2-BD59-A6C34878D82A}">
                    <a16:rowId xmlns:a16="http://schemas.microsoft.com/office/drawing/2014/main" val="3048931943"/>
                  </a:ext>
                </a:extLst>
              </a:tr>
              <a:tr h="1245578">
                <a:tc>
                  <a:txBody>
                    <a:bodyPr/>
                    <a:lstStyle/>
                    <a:p>
                      <a:r>
                        <a:rPr lang="en-US" sz="2800" b="1" dirty="0"/>
                        <a:t>Spoofing</a:t>
                      </a:r>
                      <a:endParaRPr lang="en-US" sz="2800" dirty="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Attackers disguise as a trusted source to steal data.</a:t>
                      </a:r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Fake "MyGov" emails tricking Australians into revealing credentials.</a:t>
                      </a:r>
                    </a:p>
                  </a:txBody>
                  <a:tcPr marL="34581" marR="34581" marT="17291" marB="17291" anchor="ctr"/>
                </a:tc>
                <a:extLst>
                  <a:ext uri="{0D108BD9-81ED-4DB2-BD59-A6C34878D82A}">
                    <a16:rowId xmlns:a16="http://schemas.microsoft.com/office/drawing/2014/main" val="3852323168"/>
                  </a:ext>
                </a:extLst>
              </a:tr>
              <a:tr h="2704516">
                <a:tc>
                  <a:txBody>
                    <a:bodyPr/>
                    <a:lstStyle/>
                    <a:p>
                      <a:r>
                        <a:rPr lang="en-US" sz="2800" b="1"/>
                        <a:t>Man-in-the-Middle (MitM)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Intercepts communication between two parties to steal or alter messages.</a:t>
                      </a:r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Public Wi-Fi MitM attacks stealing banking details in Australia.</a:t>
                      </a:r>
                    </a:p>
                  </a:txBody>
                  <a:tcPr marL="34581" marR="34581" marT="17291" marB="17291" anchor="ctr"/>
                </a:tc>
                <a:extLst>
                  <a:ext uri="{0D108BD9-81ED-4DB2-BD59-A6C34878D82A}">
                    <a16:rowId xmlns:a16="http://schemas.microsoft.com/office/drawing/2014/main" val="26070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30447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A6D7A-3E09-AF8A-94CE-F99BB6FB4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ED92A5E9-0C86-C2DB-5E5E-F6AA666102B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96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89AA2F9-05F7-E63B-6DC1-C8ACC0BA51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9832"/>
            <a:ext cx="31019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Types</a:t>
            </a:r>
            <a:r>
              <a:rPr spc="-95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10" dirty="0"/>
              <a:t>Attacks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F999E81-60E7-3CF1-EFDC-71634D1D7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408316"/>
              </p:ext>
            </p:extLst>
          </p:nvPr>
        </p:nvGraphicFramePr>
        <p:xfrm>
          <a:off x="0" y="838200"/>
          <a:ext cx="9144000" cy="576072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640096343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180732314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562866539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extLst>
                  <a:ext uri="{0D108BD9-81ED-4DB2-BD59-A6C34878D82A}">
                    <a16:rowId xmlns:a16="http://schemas.microsoft.com/office/drawing/2014/main" val="3048931943"/>
                  </a:ext>
                </a:extLst>
              </a:tr>
              <a:tr h="1245578">
                <a:tc>
                  <a:txBody>
                    <a:bodyPr/>
                    <a:lstStyle/>
                    <a:p>
                      <a:r>
                        <a:rPr lang="en-US" sz="2800" b="1"/>
                        <a:t>Zero-Day Attacks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Exploits unknown software vulnerabilities before they are patched.</a:t>
                      </a:r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Australian businesses hit by Microsoft Exchange zero-day exploit (2021).</a:t>
                      </a:r>
                    </a:p>
                  </a:txBody>
                  <a:tcPr marL="34581" marR="34581" marT="17291" marB="17291" anchor="ctr"/>
                </a:tc>
                <a:extLst>
                  <a:ext uri="{0D108BD9-81ED-4DB2-BD59-A6C34878D82A}">
                    <a16:rowId xmlns:a16="http://schemas.microsoft.com/office/drawing/2014/main" val="3852323168"/>
                  </a:ext>
                </a:extLst>
              </a:tr>
              <a:tr h="2704516">
                <a:tc>
                  <a:txBody>
                    <a:bodyPr/>
                    <a:lstStyle/>
                    <a:p>
                      <a:r>
                        <a:rPr lang="en-US" sz="2800" b="1"/>
                        <a:t>Keylogging</a:t>
                      </a:r>
                      <a:endParaRPr lang="en-US" sz="2800"/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Records keystrokes to steal passwords and sensitive data.</a:t>
                      </a:r>
                    </a:p>
                  </a:txBody>
                  <a:tcPr marL="34581" marR="34581" marT="17291" marB="17291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Phishing-based keyloggers targeting Australian businesses.</a:t>
                      </a:r>
                    </a:p>
                  </a:txBody>
                  <a:tcPr marL="34581" marR="34581" marT="17291" marB="17291" anchor="ctr"/>
                </a:tc>
                <a:extLst>
                  <a:ext uri="{0D108BD9-81ED-4DB2-BD59-A6C34878D82A}">
                    <a16:rowId xmlns:a16="http://schemas.microsoft.com/office/drawing/2014/main" val="260702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131598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7EDD7-B9DA-EAB9-4F1E-5D52908C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1B24A3EA-E6A2-E918-F300-B8574A6214D7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97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628406-BC0E-B011-504D-82E62B52DBFC}"/>
              </a:ext>
            </a:extLst>
          </p:cNvPr>
          <p:cNvSpPr txBox="1"/>
          <p:nvPr/>
        </p:nvSpPr>
        <p:spPr>
          <a:xfrm>
            <a:off x="-34636" y="-138579"/>
            <a:ext cx="9144000" cy="713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How to Protect Against Cyber Attacks?</a:t>
            </a:r>
          </a:p>
          <a:p>
            <a:pPr marL="712788" indent="-4397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Use strong, unique passwords</a:t>
            </a:r>
            <a:r>
              <a:rPr lang="en-US" sz="2800" dirty="0">
                <a:latin typeface="+mj-lt"/>
              </a:rPr>
              <a:t> and enable multi-factor authentication.</a:t>
            </a:r>
          </a:p>
          <a:p>
            <a:pPr marL="712788" indent="-4397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Avoid public Wi-Fi</a:t>
            </a:r>
            <a:r>
              <a:rPr lang="en-US" sz="2800" dirty="0">
                <a:latin typeface="+mj-lt"/>
              </a:rPr>
              <a:t> or use a VPN for secure browsing.</a:t>
            </a:r>
          </a:p>
          <a:p>
            <a:pPr marL="712788" indent="-4397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Keep software updated</a:t>
            </a:r>
            <a:r>
              <a:rPr lang="en-US" sz="2800" dirty="0">
                <a:latin typeface="+mj-lt"/>
              </a:rPr>
              <a:t> to patch vulnerabilities.</a:t>
            </a:r>
          </a:p>
          <a:p>
            <a:pPr marL="712788" indent="-4397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Be cautious of phishing emails</a:t>
            </a:r>
            <a:r>
              <a:rPr lang="en-US" sz="2800" dirty="0">
                <a:latin typeface="+mj-lt"/>
              </a:rPr>
              <a:t> and verify sender authenticity.</a:t>
            </a:r>
          </a:p>
          <a:p>
            <a:pPr marL="712788" indent="-439738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latin typeface="+mj-lt"/>
              </a:rPr>
              <a:t>Monitor network activity</a:t>
            </a:r>
            <a:r>
              <a:rPr lang="en-US" sz="2800" dirty="0">
                <a:latin typeface="+mj-lt"/>
              </a:rPr>
              <a:t> for unusual behavior.</a:t>
            </a:r>
          </a:p>
          <a:p>
            <a:pPr marL="712788" indent="-439738">
              <a:lnSpc>
                <a:spcPct val="150000"/>
              </a:lnSpc>
            </a:pPr>
            <a:r>
              <a:rPr lang="en-US" sz="2800" b="1" dirty="0">
                <a:latin typeface="+mj-lt"/>
              </a:rPr>
              <a:t>Key Takeaway:</a:t>
            </a:r>
            <a:r>
              <a:rPr lang="en-US" sz="2800" dirty="0">
                <a:latin typeface="+mj-lt"/>
              </a:rPr>
              <a:t> Cyber attacks </a:t>
            </a:r>
            <a:r>
              <a:rPr lang="en-US" sz="2800" b="1" dirty="0">
                <a:latin typeface="+mj-lt"/>
              </a:rPr>
              <a:t>are increasing in complexity</a:t>
            </a:r>
            <a:r>
              <a:rPr lang="en-US" sz="2800" dirty="0">
                <a:latin typeface="+mj-lt"/>
              </a:rPr>
              <a:t>—users and businesses must adopt </a:t>
            </a:r>
            <a:r>
              <a:rPr lang="en-US" sz="2800" b="1" dirty="0">
                <a:latin typeface="+mj-lt"/>
              </a:rPr>
              <a:t>strong security measures</a:t>
            </a:r>
            <a:r>
              <a:rPr lang="en-US" sz="2800" dirty="0">
                <a:latin typeface="+mj-lt"/>
              </a:rPr>
              <a:t> to stay protected!</a:t>
            </a:r>
          </a:p>
        </p:txBody>
      </p:sp>
    </p:spTree>
    <p:extLst>
      <p:ext uri="{BB962C8B-B14F-4D97-AF65-F5344CB8AC3E}">
        <p14:creationId xmlns:p14="http://schemas.microsoft.com/office/powerpoint/2010/main" val="222102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40842" y="1214981"/>
            <a:ext cx="7828915" cy="3302699"/>
          </a:xfrm>
          <a:prstGeom prst="rect">
            <a:avLst/>
          </a:prstGeom>
        </p:spPr>
        <p:txBody>
          <a:bodyPr vert="horz" wrap="square" lIns="0" tIns="136525" rIns="0" bIns="0" rtlCol="0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2800" b="1" dirty="0">
                <a:latin typeface="+mj-lt"/>
              </a:rPr>
              <a:t>What Are Wireless &amp; Mobile Attacks?</a:t>
            </a:r>
          </a:p>
          <a:p>
            <a:pPr marL="712788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These attacks </a:t>
            </a:r>
            <a:r>
              <a:rPr lang="en-US" sz="2800" b="1" dirty="0">
                <a:latin typeface="+mj-lt"/>
              </a:rPr>
              <a:t>exploit weaknesses</a:t>
            </a:r>
            <a:r>
              <a:rPr lang="en-US" sz="2800" dirty="0">
                <a:latin typeface="+mj-lt"/>
              </a:rPr>
              <a:t> in wireless networks and mobile devices.</a:t>
            </a:r>
          </a:p>
          <a:p>
            <a:pPr marL="712788" indent="-439738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latin typeface="+mj-lt"/>
              </a:rPr>
              <a:t>Attackers </a:t>
            </a:r>
            <a:r>
              <a:rPr lang="en-US" sz="2800" b="1" dirty="0">
                <a:latin typeface="+mj-lt"/>
              </a:rPr>
              <a:t>steal data, disrupt communication, or gain unauthorized access</a:t>
            </a:r>
            <a:r>
              <a:rPr lang="en-US" sz="2800" dirty="0">
                <a:latin typeface="+mj-lt"/>
              </a:rPr>
              <a:t>.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53455" y="4690871"/>
            <a:ext cx="2346959" cy="1697736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0" y="12865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Wireless</a:t>
            </a:r>
            <a:r>
              <a:rPr spc="-105" dirty="0"/>
              <a:t> </a:t>
            </a:r>
            <a:r>
              <a:rPr dirty="0"/>
              <a:t>&amp;</a:t>
            </a:r>
            <a:r>
              <a:rPr spc="-85" dirty="0"/>
              <a:t> </a:t>
            </a:r>
            <a:r>
              <a:rPr dirty="0"/>
              <a:t>Mobile</a:t>
            </a:r>
            <a:r>
              <a:rPr spc="-7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98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28A79C-F4D0-E216-F0C6-A581E5538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>
            <a:extLst>
              <a:ext uri="{FF2B5EF4-FFF2-40B4-BE49-F238E27FC236}">
                <a16:creationId xmlns:a16="http://schemas.microsoft.com/office/drawing/2014/main" id="{B90CD8FD-297E-908B-D2A2-ADCC513EA8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0"/>
            <a:ext cx="6481241" cy="721868"/>
          </a:xfrm>
          <a:prstGeom prst="rect">
            <a:avLst/>
          </a:prstGeom>
        </p:spPr>
        <p:txBody>
          <a:bodyPr vert="horz" wrap="square" lIns="0" tIns="76200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00"/>
              </a:spcBef>
            </a:pPr>
            <a:r>
              <a:rPr dirty="0"/>
              <a:t>Wireless</a:t>
            </a:r>
            <a:r>
              <a:rPr spc="-105" dirty="0"/>
              <a:t> </a:t>
            </a:r>
            <a:r>
              <a:rPr dirty="0"/>
              <a:t>&amp;</a:t>
            </a:r>
            <a:r>
              <a:rPr spc="-85" dirty="0"/>
              <a:t> </a:t>
            </a:r>
            <a:r>
              <a:rPr dirty="0"/>
              <a:t>Mobile</a:t>
            </a:r>
            <a:r>
              <a:rPr spc="-75" dirty="0"/>
              <a:t> </a:t>
            </a:r>
            <a:r>
              <a:rPr spc="-10" dirty="0"/>
              <a:t>Attacks</a:t>
            </a: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4CA047-03AB-14A3-FF49-E8D9A894FB1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44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35"/>
              </a:spcBef>
            </a:pPr>
            <a:fld id="{81D60167-4931-47E6-BA6A-407CBD079E47}" type="slidenum">
              <a:rPr dirty="0"/>
              <a:t>99</a:t>
            </a:fld>
            <a:r>
              <a:rPr spc="210" dirty="0"/>
              <a:t> </a:t>
            </a:r>
            <a:r>
              <a:rPr spc="-50" dirty="0"/>
              <a:t>|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DA1B571-CE08-C9F4-8965-0A3A76DC6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3815773"/>
              </p:ext>
            </p:extLst>
          </p:nvPr>
        </p:nvGraphicFramePr>
        <p:xfrm>
          <a:off x="17814" y="1384241"/>
          <a:ext cx="9126189" cy="3974658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042063">
                  <a:extLst>
                    <a:ext uri="{9D8B030D-6E8A-4147-A177-3AD203B41FA5}">
                      <a16:colId xmlns:a16="http://schemas.microsoft.com/office/drawing/2014/main" val="1478392475"/>
                    </a:ext>
                  </a:extLst>
                </a:gridCol>
                <a:gridCol w="3042063">
                  <a:extLst>
                    <a:ext uri="{9D8B030D-6E8A-4147-A177-3AD203B41FA5}">
                      <a16:colId xmlns:a16="http://schemas.microsoft.com/office/drawing/2014/main" val="4049550475"/>
                    </a:ext>
                  </a:extLst>
                </a:gridCol>
                <a:gridCol w="3042063">
                  <a:extLst>
                    <a:ext uri="{9D8B030D-6E8A-4147-A177-3AD203B41FA5}">
                      <a16:colId xmlns:a16="http://schemas.microsoft.com/office/drawing/2014/main" val="4227520222"/>
                    </a:ext>
                  </a:extLst>
                </a:gridCol>
              </a:tblGrid>
              <a:tr h="444559">
                <a:tc>
                  <a:txBody>
                    <a:bodyPr/>
                    <a:lstStyle/>
                    <a:p>
                      <a:r>
                        <a:rPr lang="en-US" sz="2800" b="1"/>
                        <a:t>Attack Type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How It Works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b="1"/>
                        <a:t>Example in Australia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2471963105"/>
                  </a:ext>
                </a:extLst>
              </a:tr>
              <a:tr h="1070393">
                <a:tc>
                  <a:txBody>
                    <a:bodyPr/>
                    <a:lstStyle/>
                    <a:p>
                      <a:r>
                        <a:rPr lang="en-US" sz="2800" b="1"/>
                        <a:t>Rogue Access Points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Unofficial Wi-Fi networks trick users into connecting.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/>
                        <a:t>Fake "free airport Wi-Fi" scams in Australian airports.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2236141387"/>
                  </a:ext>
                </a:extLst>
              </a:tr>
              <a:tr h="1574307">
                <a:tc>
                  <a:txBody>
                    <a:bodyPr/>
                    <a:lstStyle/>
                    <a:p>
                      <a:r>
                        <a:rPr lang="en-US" sz="2800" b="1"/>
                        <a:t>RF Jamming</a:t>
                      </a:r>
                      <a:endParaRPr lang="en-US" sz="2800"/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Disrupts wireless signals using electromagnetic interference.</a:t>
                      </a:r>
                    </a:p>
                  </a:txBody>
                  <a:tcPr marL="44725" marR="44725" marT="22363" marB="22363" anchor="ctr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Suspected GPS jamming events affecting Australian air traffic.</a:t>
                      </a:r>
                    </a:p>
                  </a:txBody>
                  <a:tcPr marL="44725" marR="44725" marT="22363" marB="22363" anchor="ctr"/>
                </a:tc>
                <a:extLst>
                  <a:ext uri="{0D108BD9-81ED-4DB2-BD59-A6C34878D82A}">
                    <a16:rowId xmlns:a16="http://schemas.microsoft.com/office/drawing/2014/main" val="2486130438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5345B525-6EC7-8D66-E04B-4966925399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813" y="662373"/>
            <a:ext cx="5463355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Types of Wireless &amp; Mobile Attacks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6970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</TotalTime>
  <Words>5453</Words>
  <Application>Microsoft Office PowerPoint</Application>
  <PresentationFormat>On-screen Show (4:3)</PresentationFormat>
  <Paragraphs>899</Paragraphs>
  <Slides>112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112</vt:i4>
      </vt:variant>
    </vt:vector>
  </HeadingPairs>
  <TitlesOfParts>
    <vt:vector size="117" baseType="lpstr">
      <vt:lpstr>Arial</vt:lpstr>
      <vt:lpstr>Calibri</vt:lpstr>
      <vt:lpstr>Times New Roman</vt:lpstr>
      <vt:lpstr>Wingdings</vt:lpstr>
      <vt:lpstr>Office Theme</vt:lpstr>
      <vt:lpstr>Treats, Vulnerabilities &amp; Attacks</vt:lpstr>
      <vt:lpstr>Treats, Vulnerabilities &amp; Attacks</vt:lpstr>
      <vt:lpstr>Outline</vt:lpstr>
      <vt:lpstr>Reference</vt:lpstr>
      <vt:lpstr>Malware and Malicious Code</vt:lpstr>
      <vt:lpstr>Malicious Software</vt:lpstr>
      <vt:lpstr>Types of Malicious Software</vt:lpstr>
      <vt:lpstr>Types of Malicious Software</vt:lpstr>
      <vt:lpstr>Types of Malicious Software</vt:lpstr>
      <vt:lpstr>Types of Malicious Software</vt:lpstr>
      <vt:lpstr>Comparison Table: Virus vs. Worm</vt:lpstr>
      <vt:lpstr>Research Discussion Questions</vt:lpstr>
      <vt:lpstr>Research Discussion Questions</vt:lpstr>
      <vt:lpstr>Hands-On Activity: Investigating Malware Behavior in Australia</vt:lpstr>
      <vt:lpstr>PowerPoint Presentation</vt:lpstr>
      <vt:lpstr>Hands-On Activity: Investigating Malware Behavior in Australia</vt:lpstr>
      <vt:lpstr>Hands-On Activity: Investigating Malware Behavior in Australia</vt:lpstr>
      <vt:lpstr>Hands-On Activity: Investigating Malware Behavior in Australia</vt:lpstr>
      <vt:lpstr>Backdoors</vt:lpstr>
      <vt:lpstr>How Are Backdoors Used?</vt:lpstr>
      <vt:lpstr>How to Prevent Backdoor Exploits?</vt:lpstr>
      <vt:lpstr>Hands-On Activity</vt:lpstr>
      <vt:lpstr>Understanding Logic Bombs</vt:lpstr>
      <vt:lpstr>Understanding Logic Bombs</vt:lpstr>
      <vt:lpstr>Consequences of a Logic Bomb Attack</vt:lpstr>
      <vt:lpstr>Real-World Example of a Logic Bomb Attack</vt:lpstr>
      <vt:lpstr>How to Prevent Logic Bombs?</vt:lpstr>
      <vt:lpstr>Trojan Horse</vt:lpstr>
      <vt:lpstr>Trojan Horse</vt:lpstr>
      <vt:lpstr>Trojan Horse</vt:lpstr>
      <vt:lpstr>Trojan Horse</vt:lpstr>
      <vt:lpstr>Zombie Computers &amp; DDoS Attacks</vt:lpstr>
      <vt:lpstr>Zombie Computers &amp; DDoS Attacks</vt:lpstr>
      <vt:lpstr>Zombie Computers &amp; DDoS Attacks</vt:lpstr>
      <vt:lpstr>Zombie Computers &amp; DDoS Attacks</vt:lpstr>
      <vt:lpstr>Zombie Computers &amp; DDoS Attacks</vt:lpstr>
      <vt:lpstr>Zombie Computers &amp; DDoS Attacks</vt:lpstr>
      <vt:lpstr>Zombie Computers &amp; DDoS Attacks</vt:lpstr>
      <vt:lpstr>Hoaxes</vt:lpstr>
      <vt:lpstr>Hoaxes</vt:lpstr>
      <vt:lpstr>Hoaxes</vt:lpstr>
      <vt:lpstr>Hoaxes</vt:lpstr>
      <vt:lpstr>Virus &amp; Worm</vt:lpstr>
      <vt:lpstr>Nature of Computer Viruses</vt:lpstr>
      <vt:lpstr>Phases of a Virus Lifecycle:</vt:lpstr>
      <vt:lpstr>Example of a Real Virus:</vt:lpstr>
      <vt:lpstr>Example of a Real Virus:</vt:lpstr>
      <vt:lpstr>Types of Computer Viruses</vt:lpstr>
      <vt:lpstr>Types of Computer Viruses</vt:lpstr>
      <vt:lpstr>Types of Computer Viruses</vt:lpstr>
      <vt:lpstr>Types of Computer Viruses</vt:lpstr>
      <vt:lpstr>Types of Computer Viruses</vt:lpstr>
      <vt:lpstr>Types of Computer Viruses</vt:lpstr>
      <vt:lpstr>Virus Countermeasures</vt:lpstr>
      <vt:lpstr>Virus Countermeasures</vt:lpstr>
      <vt:lpstr>Virus Countermeasures</vt:lpstr>
      <vt:lpstr>Virus Countermeasures</vt:lpstr>
      <vt:lpstr>Anti-Virus Techniques</vt:lpstr>
      <vt:lpstr>Anti-Virus Techniques</vt:lpstr>
      <vt:lpstr>Anti-Virus Techniques</vt:lpstr>
      <vt:lpstr>Anti-Virus Techniques</vt:lpstr>
      <vt:lpstr>Worms</vt:lpstr>
      <vt:lpstr>Worms</vt:lpstr>
      <vt:lpstr>Worms</vt:lpstr>
      <vt:lpstr>Worms</vt:lpstr>
      <vt:lpstr>Worms</vt:lpstr>
      <vt:lpstr>Worms</vt:lpstr>
      <vt:lpstr>Worm Operations</vt:lpstr>
      <vt:lpstr>Worm Operations</vt:lpstr>
      <vt:lpstr>Worm Operations</vt:lpstr>
      <vt:lpstr>Worm Technologies</vt:lpstr>
      <vt:lpstr>Worm Technologies</vt:lpstr>
      <vt:lpstr>Worm Technologies</vt:lpstr>
      <vt:lpstr>Worm Technologies</vt:lpstr>
      <vt:lpstr>Worm Technologies</vt:lpstr>
      <vt:lpstr>Worm Technologies</vt:lpstr>
      <vt:lpstr>Worm Technologies</vt:lpstr>
      <vt:lpstr>Email &amp; Browser Attacks</vt:lpstr>
      <vt:lpstr>Email and Browser Attacks</vt:lpstr>
      <vt:lpstr>Types of Email and Browser Attacks</vt:lpstr>
      <vt:lpstr>Types of Email and Browser Attacks</vt:lpstr>
      <vt:lpstr>Types of Email and Browser Attacks</vt:lpstr>
      <vt:lpstr>PowerPoint Presentation</vt:lpstr>
      <vt:lpstr>Deception</vt:lpstr>
      <vt:lpstr>The Art of Deception</vt:lpstr>
      <vt:lpstr>The Art of Deception</vt:lpstr>
      <vt:lpstr>The Art of Deception</vt:lpstr>
      <vt:lpstr>The Art of Deception</vt:lpstr>
      <vt:lpstr>The Art of Deception</vt:lpstr>
      <vt:lpstr>PowerPoint Presentation</vt:lpstr>
      <vt:lpstr>The Art of Deception</vt:lpstr>
      <vt:lpstr>Attacks</vt:lpstr>
      <vt:lpstr>Types of Attacks</vt:lpstr>
      <vt:lpstr>Types of Attacks</vt:lpstr>
      <vt:lpstr>Types of Attacks</vt:lpstr>
      <vt:lpstr>Types of Attacks</vt:lpstr>
      <vt:lpstr>PowerPoint Presentation</vt:lpstr>
      <vt:lpstr>Wireless &amp; Mobile Attacks</vt:lpstr>
      <vt:lpstr>Wireless &amp; Mobile Attacks</vt:lpstr>
      <vt:lpstr>Wireless &amp; Mobile Attacks</vt:lpstr>
      <vt:lpstr>Wireless &amp; Mobile Attacks</vt:lpstr>
      <vt:lpstr>Wireless &amp; Mobile Attacks</vt:lpstr>
      <vt:lpstr>Application Attacks</vt:lpstr>
      <vt:lpstr>Application Attacks</vt:lpstr>
      <vt:lpstr>Application Attacks</vt:lpstr>
      <vt:lpstr>Application Attacks</vt:lpstr>
      <vt:lpstr>Application Attacks</vt:lpstr>
      <vt:lpstr>Application Attacks</vt:lpstr>
      <vt:lpstr>Summary</vt:lpstr>
      <vt:lpstr>Questions?</vt:lpstr>
      <vt:lpstr>Make-up Session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ITE PC v4.0 Chapter 1</dc:title>
  <dc:creator>Karen Alderson</dc:creator>
  <cp:lastModifiedBy>Farshid Keivanian</cp:lastModifiedBy>
  <cp:revision>52</cp:revision>
  <dcterms:created xsi:type="dcterms:W3CDTF">2025-03-15T20:53:26Z</dcterms:created>
  <dcterms:modified xsi:type="dcterms:W3CDTF">2025-03-15T23:03:32Z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2022-02-23T00:00:00Z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2025-03-15T00:00:00Z</vt:filetime>
  </property>
  <property fmtid="{D5CDD505-2E9C-101B-9397-08002B2CF9AE}" pid="5" name="Producer">
    <vt:lpwstr>Microsoft® PowerPoint® for Microsoft 365</vt:lpwstr>
  </property>
</Properties>
</file>