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426" r:id="rId4"/>
    <p:sldId id="257" r:id="rId5"/>
    <p:sldId id="415" r:id="rId6"/>
    <p:sldId id="258" r:id="rId7"/>
    <p:sldId id="259" r:id="rId8"/>
    <p:sldId id="260" r:id="rId9"/>
    <p:sldId id="262" r:id="rId10"/>
    <p:sldId id="263" r:id="rId11"/>
    <p:sldId id="427" r:id="rId12"/>
    <p:sldId id="432" r:id="rId13"/>
    <p:sldId id="428" r:id="rId14"/>
    <p:sldId id="433" r:id="rId15"/>
    <p:sldId id="429" r:id="rId16"/>
    <p:sldId id="430" r:id="rId17"/>
    <p:sldId id="434" r:id="rId18"/>
    <p:sldId id="431" r:id="rId19"/>
    <p:sldId id="435" r:id="rId20"/>
    <p:sldId id="265" r:id="rId21"/>
    <p:sldId id="266" r:id="rId22"/>
    <p:sldId id="267" r:id="rId23"/>
    <p:sldId id="436" r:id="rId24"/>
    <p:sldId id="437" r:id="rId25"/>
    <p:sldId id="438" r:id="rId26"/>
    <p:sldId id="439" r:id="rId27"/>
    <p:sldId id="441" r:id="rId28"/>
    <p:sldId id="440" r:id="rId29"/>
    <p:sldId id="268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53" r:id="rId42"/>
    <p:sldId id="269" r:id="rId43"/>
    <p:sldId id="454" r:id="rId44"/>
    <p:sldId id="455" r:id="rId45"/>
    <p:sldId id="456" r:id="rId46"/>
    <p:sldId id="457" r:id="rId47"/>
    <p:sldId id="458" r:id="rId48"/>
    <p:sldId id="459" r:id="rId49"/>
    <p:sldId id="460" r:id="rId50"/>
    <p:sldId id="461" r:id="rId51"/>
    <p:sldId id="462" r:id="rId52"/>
    <p:sldId id="463" r:id="rId53"/>
    <p:sldId id="270" r:id="rId54"/>
    <p:sldId id="464" r:id="rId55"/>
    <p:sldId id="465" r:id="rId56"/>
    <p:sldId id="466" r:id="rId57"/>
    <p:sldId id="467" r:id="rId58"/>
    <p:sldId id="468" r:id="rId59"/>
    <p:sldId id="469" r:id="rId60"/>
    <p:sldId id="470" r:id="rId61"/>
    <p:sldId id="471" r:id="rId62"/>
    <p:sldId id="472" r:id="rId63"/>
    <p:sldId id="275" r:id="rId64"/>
    <p:sldId id="276" r:id="rId65"/>
    <p:sldId id="473" r:id="rId66"/>
    <p:sldId id="474" r:id="rId67"/>
    <p:sldId id="476" r:id="rId68"/>
    <p:sldId id="477" r:id="rId69"/>
    <p:sldId id="478" r:id="rId70"/>
    <p:sldId id="479" r:id="rId71"/>
    <p:sldId id="480" r:id="rId72"/>
    <p:sldId id="481" r:id="rId73"/>
    <p:sldId id="482" r:id="rId74"/>
    <p:sldId id="282" r:id="rId75"/>
    <p:sldId id="483" r:id="rId76"/>
    <p:sldId id="484" r:id="rId77"/>
    <p:sldId id="485" r:id="rId78"/>
    <p:sldId id="486" r:id="rId79"/>
    <p:sldId id="487" r:id="rId80"/>
    <p:sldId id="488" r:id="rId81"/>
    <p:sldId id="489" r:id="rId82"/>
    <p:sldId id="490" r:id="rId83"/>
    <p:sldId id="286" r:id="rId84"/>
    <p:sldId id="288" r:id="rId85"/>
    <p:sldId id="289" r:id="rId86"/>
    <p:sldId id="413" r:id="rId87"/>
    <p:sldId id="350" r:id="rId8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825" y="2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9595" y="713232"/>
            <a:ext cx="3767469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r>
              <a:rPr spc="235" dirty="0"/>
              <a:t> </a:t>
            </a:r>
            <a:r>
              <a:rPr dirty="0"/>
              <a:t>|</a:t>
            </a:r>
            <a:r>
              <a:rPr spc="400" dirty="0"/>
              <a:t> </a:t>
            </a:r>
            <a:r>
              <a:rPr dirty="0"/>
              <a:t>Faculty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Business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Law</a:t>
            </a:r>
            <a:r>
              <a:rPr spc="-1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Peter</a:t>
            </a:r>
            <a:r>
              <a:rPr spc="-10" dirty="0"/>
              <a:t> </a:t>
            </a:r>
            <a:r>
              <a:rPr dirty="0"/>
              <a:t>Faber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15" dirty="0"/>
              <a:t> </a:t>
            </a:r>
            <a:r>
              <a:rPr spc="-10" dirty="0"/>
              <a:t>School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3C393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spc="204" dirty="0"/>
              <a:t> </a:t>
            </a:r>
            <a:r>
              <a:rPr spc="-50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67140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r>
              <a:rPr spc="235" dirty="0"/>
              <a:t> </a:t>
            </a:r>
            <a:r>
              <a:rPr dirty="0"/>
              <a:t>|</a:t>
            </a:r>
            <a:r>
              <a:rPr spc="400" dirty="0"/>
              <a:t> </a:t>
            </a:r>
            <a:r>
              <a:rPr dirty="0"/>
              <a:t>Faculty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Business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Law</a:t>
            </a:r>
            <a:r>
              <a:rPr spc="-1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Peter</a:t>
            </a:r>
            <a:r>
              <a:rPr spc="-10" dirty="0"/>
              <a:t> </a:t>
            </a:r>
            <a:r>
              <a:rPr dirty="0"/>
              <a:t>Faber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15" dirty="0"/>
              <a:t> </a:t>
            </a:r>
            <a:r>
              <a:rPr spc="-10" dirty="0"/>
              <a:t>School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r>
              <a:rPr spc="235" dirty="0"/>
              <a:t> </a:t>
            </a:r>
            <a:r>
              <a:rPr dirty="0"/>
              <a:t>|</a:t>
            </a:r>
            <a:r>
              <a:rPr spc="400" dirty="0"/>
              <a:t> </a:t>
            </a:r>
            <a:r>
              <a:rPr dirty="0"/>
              <a:t>Faculty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Business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Law</a:t>
            </a:r>
            <a:r>
              <a:rPr spc="-1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Peter</a:t>
            </a:r>
            <a:r>
              <a:rPr spc="-10" dirty="0"/>
              <a:t> </a:t>
            </a:r>
            <a:r>
              <a:rPr dirty="0"/>
              <a:t>Faber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15" dirty="0"/>
              <a:t> </a:t>
            </a:r>
            <a:r>
              <a:rPr spc="-10" dirty="0"/>
              <a:t>School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r>
              <a:rPr spc="235" dirty="0"/>
              <a:t> </a:t>
            </a:r>
            <a:r>
              <a:rPr dirty="0"/>
              <a:t>|</a:t>
            </a:r>
            <a:r>
              <a:rPr spc="400" dirty="0"/>
              <a:t> </a:t>
            </a:r>
            <a:r>
              <a:rPr dirty="0"/>
              <a:t>Faculty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Business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Law</a:t>
            </a:r>
            <a:r>
              <a:rPr spc="-1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Peter</a:t>
            </a:r>
            <a:r>
              <a:rPr spc="-10" dirty="0"/>
              <a:t> </a:t>
            </a:r>
            <a:r>
              <a:rPr dirty="0"/>
              <a:t>Faber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15" dirty="0"/>
              <a:t> </a:t>
            </a:r>
            <a:r>
              <a:rPr spc="-10" dirty="0"/>
              <a:t>School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r>
              <a:rPr spc="235" dirty="0"/>
              <a:t> </a:t>
            </a:r>
            <a:r>
              <a:rPr dirty="0"/>
              <a:t>|</a:t>
            </a:r>
            <a:r>
              <a:rPr spc="400" dirty="0"/>
              <a:t> </a:t>
            </a:r>
            <a:r>
              <a:rPr dirty="0"/>
              <a:t>Faculty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Business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Law</a:t>
            </a:r>
            <a:r>
              <a:rPr spc="-1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Peter</a:t>
            </a:r>
            <a:r>
              <a:rPr spc="-10" dirty="0"/>
              <a:t> </a:t>
            </a:r>
            <a:r>
              <a:rPr dirty="0"/>
              <a:t>Faber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15" dirty="0"/>
              <a:t> </a:t>
            </a:r>
            <a:r>
              <a:rPr spc="-10" dirty="0"/>
              <a:t>School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DA001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3C393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spc="204" dirty="0"/>
              <a:t> </a:t>
            </a:r>
            <a:r>
              <a:rPr spc="-50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75408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DA001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3C393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spc="204" dirty="0"/>
              <a:t> </a:t>
            </a:r>
            <a:r>
              <a:rPr spc="-50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77133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DA001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3C393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spc="204" dirty="0"/>
              <a:t> </a:t>
            </a:r>
            <a:r>
              <a:rPr spc="-50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7147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DA001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3C393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spc="204" dirty="0"/>
              <a:t> </a:t>
            </a:r>
            <a:r>
              <a:rPr spc="-50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0123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88" y="0"/>
            <a:ext cx="5027930" cy="454025"/>
          </a:xfrm>
          <a:custGeom>
            <a:avLst/>
            <a:gdLst/>
            <a:ahLst/>
            <a:cxnLst/>
            <a:rect l="l" t="t" r="r" b="b"/>
            <a:pathLst>
              <a:path w="5027930" h="454025">
                <a:moveTo>
                  <a:pt x="5027591" y="0"/>
                </a:moveTo>
                <a:lnTo>
                  <a:pt x="0" y="0"/>
                </a:lnTo>
                <a:lnTo>
                  <a:pt x="0" y="454025"/>
                </a:lnTo>
                <a:lnTo>
                  <a:pt x="4570413" y="454025"/>
                </a:lnTo>
                <a:lnTo>
                  <a:pt x="5027591" y="0"/>
                </a:lnTo>
                <a:close/>
              </a:path>
            </a:pathLst>
          </a:custGeom>
          <a:solidFill>
            <a:srgbClr val="E8E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1" y="6397624"/>
            <a:ext cx="4570730" cy="457200"/>
          </a:xfrm>
          <a:custGeom>
            <a:avLst/>
            <a:gdLst/>
            <a:ahLst/>
            <a:cxnLst/>
            <a:rect l="l" t="t" r="r" b="b"/>
            <a:pathLst>
              <a:path w="4570730" h="457200">
                <a:moveTo>
                  <a:pt x="4570412" y="0"/>
                </a:moveTo>
                <a:lnTo>
                  <a:pt x="460375" y="0"/>
                </a:lnTo>
                <a:lnTo>
                  <a:pt x="0" y="457199"/>
                </a:lnTo>
                <a:lnTo>
                  <a:pt x="4570412" y="457199"/>
                </a:lnTo>
                <a:lnTo>
                  <a:pt x="4570412" y="0"/>
                </a:lnTo>
                <a:close/>
              </a:path>
            </a:pathLst>
          </a:custGeom>
          <a:solidFill>
            <a:srgbClr val="E8E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99337" y="365125"/>
            <a:ext cx="1374775" cy="4857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9610" y="713232"/>
            <a:ext cx="6553200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8454" y="1392428"/>
            <a:ext cx="8127091" cy="399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2269" y="6556594"/>
            <a:ext cx="3729354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r>
              <a:rPr spc="235" dirty="0"/>
              <a:t> </a:t>
            </a:r>
            <a:r>
              <a:rPr dirty="0"/>
              <a:t>|</a:t>
            </a:r>
            <a:r>
              <a:rPr spc="400" dirty="0"/>
              <a:t> </a:t>
            </a:r>
            <a:r>
              <a:rPr dirty="0"/>
              <a:t>Faculty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Business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Law</a:t>
            </a:r>
            <a:r>
              <a:rPr spc="-1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Peter</a:t>
            </a:r>
            <a:r>
              <a:rPr spc="-10" dirty="0"/>
              <a:t> </a:t>
            </a:r>
            <a:r>
              <a:rPr dirty="0"/>
              <a:t>Faber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15" dirty="0"/>
              <a:t> </a:t>
            </a:r>
            <a:r>
              <a:rPr spc="-10" dirty="0"/>
              <a:t>School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6509" y="6379464"/>
            <a:ext cx="4567555" cy="478790"/>
          </a:xfrm>
          <a:custGeom>
            <a:avLst/>
            <a:gdLst/>
            <a:ahLst/>
            <a:cxnLst/>
            <a:rect l="l" t="t" r="r" b="b"/>
            <a:pathLst>
              <a:path w="4567555" h="478790">
                <a:moveTo>
                  <a:pt x="4567490" y="0"/>
                </a:moveTo>
                <a:lnTo>
                  <a:pt x="354011" y="0"/>
                </a:lnTo>
                <a:lnTo>
                  <a:pt x="0" y="478536"/>
                </a:lnTo>
                <a:lnTo>
                  <a:pt x="4567490" y="478536"/>
                </a:lnTo>
                <a:lnTo>
                  <a:pt x="4567490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18119" y="355091"/>
            <a:ext cx="1056131" cy="49987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047" y="0"/>
            <a:ext cx="4930140" cy="489584"/>
          </a:xfrm>
          <a:custGeom>
            <a:avLst/>
            <a:gdLst/>
            <a:ahLst/>
            <a:cxnLst/>
            <a:rect l="l" t="t" r="r" b="b"/>
            <a:pathLst>
              <a:path w="4930140" h="489584">
                <a:moveTo>
                  <a:pt x="4930140" y="0"/>
                </a:moveTo>
                <a:lnTo>
                  <a:pt x="0" y="0"/>
                </a:lnTo>
                <a:lnTo>
                  <a:pt x="0" y="489203"/>
                </a:lnTo>
                <a:lnTo>
                  <a:pt x="4571619" y="489203"/>
                </a:lnTo>
                <a:lnTo>
                  <a:pt x="4930140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336" y="504570"/>
            <a:ext cx="712215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DA001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336" y="1502791"/>
            <a:ext cx="8027670" cy="3659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15578" y="6586170"/>
            <a:ext cx="209550" cy="132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rgbClr val="3C393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spc="204" dirty="0"/>
              <a:t> </a:t>
            </a:r>
            <a:r>
              <a:rPr spc="-50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46588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beautify.org/sha256-hash-generator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glan.com/online-tools/text-encryption-decryptio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9302" y="0"/>
            <a:ext cx="4099560" cy="2471420"/>
          </a:xfrm>
          <a:custGeom>
            <a:avLst/>
            <a:gdLst/>
            <a:ahLst/>
            <a:cxnLst/>
            <a:rect l="l" t="t" r="r" b="b"/>
            <a:pathLst>
              <a:path w="4099559" h="2471420">
                <a:moveTo>
                  <a:pt x="0" y="2471178"/>
                </a:moveTo>
                <a:lnTo>
                  <a:pt x="4099387" y="2471178"/>
                </a:lnTo>
                <a:lnTo>
                  <a:pt x="4099387" y="0"/>
                </a:lnTo>
                <a:lnTo>
                  <a:pt x="0" y="0"/>
                </a:lnTo>
                <a:lnTo>
                  <a:pt x="0" y="2471178"/>
                </a:lnTo>
                <a:close/>
              </a:path>
            </a:pathLst>
          </a:custGeom>
          <a:solidFill>
            <a:srgbClr val="F21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4569302" y="3427640"/>
              <a:ext cx="4575175" cy="3430904"/>
            </a:xfrm>
            <a:custGeom>
              <a:avLst/>
              <a:gdLst/>
              <a:ahLst/>
              <a:cxnLst/>
              <a:rect l="l" t="t" r="r" b="b"/>
              <a:pathLst>
                <a:path w="4575175" h="3430904">
                  <a:moveTo>
                    <a:pt x="4099388" y="0"/>
                  </a:moveTo>
                  <a:lnTo>
                    <a:pt x="0" y="0"/>
                  </a:lnTo>
                  <a:lnTo>
                    <a:pt x="475156" y="475437"/>
                  </a:lnTo>
                  <a:lnTo>
                    <a:pt x="475156" y="3430358"/>
                  </a:lnTo>
                  <a:lnTo>
                    <a:pt x="4574697" y="3430358"/>
                  </a:lnTo>
                  <a:lnTo>
                    <a:pt x="4574697" y="475424"/>
                  </a:lnTo>
                  <a:lnTo>
                    <a:pt x="4099388" y="0"/>
                  </a:lnTo>
                  <a:close/>
                </a:path>
              </a:pathLst>
            </a:custGeom>
            <a:solidFill>
              <a:srgbClr val="3D0F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69460" cy="3427729"/>
            </a:xfrm>
            <a:custGeom>
              <a:avLst/>
              <a:gdLst/>
              <a:ahLst/>
              <a:cxnLst/>
              <a:rect l="l" t="t" r="r" b="b"/>
              <a:pathLst>
                <a:path w="4569460" h="3427729">
                  <a:moveTo>
                    <a:pt x="4569010" y="0"/>
                  </a:moveTo>
                  <a:lnTo>
                    <a:pt x="0" y="0"/>
                  </a:lnTo>
                  <a:lnTo>
                    <a:pt x="0" y="3427641"/>
                  </a:lnTo>
                  <a:lnTo>
                    <a:pt x="4569010" y="3427641"/>
                  </a:lnTo>
                  <a:lnTo>
                    <a:pt x="4569010" y="0"/>
                  </a:lnTo>
                  <a:close/>
                </a:path>
              </a:pathLst>
            </a:custGeom>
            <a:solidFill>
              <a:srgbClr val="F4F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427640"/>
              <a:ext cx="5044440" cy="3430904"/>
            </a:xfrm>
            <a:custGeom>
              <a:avLst/>
              <a:gdLst/>
              <a:ahLst/>
              <a:cxnLst/>
              <a:rect l="l" t="t" r="r" b="b"/>
              <a:pathLst>
                <a:path w="5044440" h="3430904">
                  <a:moveTo>
                    <a:pt x="4569010" y="0"/>
                  </a:moveTo>
                  <a:lnTo>
                    <a:pt x="0" y="0"/>
                  </a:lnTo>
                  <a:lnTo>
                    <a:pt x="475156" y="475437"/>
                  </a:lnTo>
                  <a:lnTo>
                    <a:pt x="475156" y="3430358"/>
                  </a:lnTo>
                  <a:lnTo>
                    <a:pt x="5044332" y="3430358"/>
                  </a:lnTo>
                  <a:lnTo>
                    <a:pt x="5044332" y="475424"/>
                  </a:lnTo>
                  <a:lnTo>
                    <a:pt x="4569010" y="0"/>
                  </a:lnTo>
                  <a:close/>
                </a:path>
              </a:pathLst>
            </a:custGeom>
            <a:solidFill>
              <a:srgbClr val="E8E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1257" y="6092825"/>
              <a:ext cx="1374019" cy="48418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3070" y="296209"/>
            <a:ext cx="4178300" cy="31646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800" dirty="0"/>
              <a:t>The Cybersecurity Cube: Understanding the CIA Triad, Data States, and Security Frameworks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51864" y="4290060"/>
            <a:ext cx="895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D3935"/>
                </a:solidFill>
                <a:latin typeface="Arial"/>
                <a:cs typeface="Arial"/>
              </a:rPr>
              <a:t>Week</a:t>
            </a:r>
            <a:r>
              <a:rPr sz="2000" b="1" spc="-75" dirty="0">
                <a:solidFill>
                  <a:srgbClr val="3D3935"/>
                </a:solidFill>
                <a:latin typeface="Arial"/>
                <a:cs typeface="Arial"/>
              </a:rPr>
              <a:t> </a:t>
            </a:r>
            <a:r>
              <a:rPr lang="en-US" sz="2000" b="1" spc="-50" dirty="0">
                <a:solidFill>
                  <a:srgbClr val="3D3935"/>
                </a:solidFill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1864" y="5213191"/>
            <a:ext cx="1623060" cy="34496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600" dirty="0">
                <a:solidFill>
                  <a:srgbClr val="3D3935"/>
                </a:solidFill>
                <a:latin typeface="Arial"/>
                <a:cs typeface="Arial"/>
              </a:rPr>
              <a:t>Semester</a:t>
            </a:r>
            <a:r>
              <a:rPr sz="1600" spc="-50" dirty="0">
                <a:solidFill>
                  <a:srgbClr val="3D393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D3935"/>
                </a:solidFill>
                <a:latin typeface="Arial"/>
                <a:cs typeface="Arial"/>
              </a:rPr>
              <a:t>1,</a:t>
            </a:r>
            <a:r>
              <a:rPr sz="1600" spc="-60" dirty="0">
                <a:solidFill>
                  <a:srgbClr val="3D3935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3D3935"/>
                </a:solidFill>
                <a:latin typeface="Arial"/>
                <a:cs typeface="Arial"/>
              </a:rPr>
              <a:t>202</a:t>
            </a:r>
            <a:r>
              <a:rPr lang="en-US" sz="1600" spc="-20" dirty="0">
                <a:solidFill>
                  <a:srgbClr val="3D3935"/>
                </a:solidFill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E587F2C4-55DF-CBF9-0BB9-6FD7B20E0ABC}"/>
              </a:ext>
            </a:extLst>
          </p:cNvPr>
          <p:cNvSpPr txBox="1"/>
          <p:nvPr/>
        </p:nvSpPr>
        <p:spPr>
          <a:xfrm>
            <a:off x="951864" y="5553208"/>
            <a:ext cx="2021915" cy="34496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lang="en-US" sz="1600" dirty="0">
                <a:solidFill>
                  <a:srgbClr val="3D3935"/>
                </a:solidFill>
                <a:latin typeface="Arial"/>
                <a:cs typeface="Arial"/>
              </a:rPr>
              <a:t>Dr. Farshid Keivanian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452E8-8CC6-D34F-85D5-420B72C09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DDA7450-65AF-BB17-8151-67E151C0DE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Three</a:t>
            </a:r>
            <a:r>
              <a:rPr spc="-15" dirty="0"/>
              <a:t> </a:t>
            </a:r>
            <a:r>
              <a:rPr dirty="0"/>
              <a:t>Dimensions</a:t>
            </a:r>
            <a:r>
              <a:rPr spc="-1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EEA6502-1A55-05CA-A0D0-645238453CBC}"/>
              </a:ext>
            </a:extLst>
          </p:cNvPr>
          <p:cNvSpPr txBox="1"/>
          <p:nvPr/>
        </p:nvSpPr>
        <p:spPr>
          <a:xfrm>
            <a:off x="118872" y="1428116"/>
            <a:ext cx="9025128" cy="2671757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</a:rPr>
              <a:t>Can you give an example of a situation where </a:t>
            </a:r>
            <a:r>
              <a:rPr lang="en-US" sz="2800" b="1" dirty="0">
                <a:latin typeface="+mj-lt"/>
              </a:rPr>
              <a:t>confidentiality, integrity, and availability</a:t>
            </a:r>
            <a:r>
              <a:rPr lang="en-US" sz="2800" dirty="0">
                <a:latin typeface="+mj-lt"/>
              </a:rPr>
              <a:t> must all be protected?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4236F19-F3B8-989F-2348-6A6CA206A52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5278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9DFED-B4F9-0CED-AE55-404BC1DB3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D08D76-242C-0512-20BD-61B40218BF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Three</a:t>
            </a:r>
            <a:r>
              <a:rPr spc="-15" dirty="0"/>
              <a:t> </a:t>
            </a:r>
            <a:r>
              <a:rPr dirty="0"/>
              <a:t>Dimensions</a:t>
            </a:r>
            <a:r>
              <a:rPr spc="-1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A8B3D36-04C8-F2E2-C305-F948B8C0B198}"/>
              </a:ext>
            </a:extLst>
          </p:cNvPr>
          <p:cNvSpPr txBox="1"/>
          <p:nvPr/>
        </p:nvSpPr>
        <p:spPr>
          <a:xfrm>
            <a:off x="118872" y="1428116"/>
            <a:ext cx="9025128" cy="2671757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Online banking: Customers' financial data must be confidential, transaction records must be accurate (integrity), and the system must be available 24/7 for users.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6977053-D6FF-8747-E702-0E40075402F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95293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14FDF-F9C1-0273-194D-7311F156C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CC21587-888D-794B-857A-E9198DF628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Three</a:t>
            </a:r>
            <a:r>
              <a:rPr spc="-15" dirty="0"/>
              <a:t> </a:t>
            </a:r>
            <a:r>
              <a:rPr dirty="0"/>
              <a:t>Dimensions</a:t>
            </a:r>
            <a:r>
              <a:rPr spc="-1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61BD0A0-864D-C4B2-6EA9-CD5639BE8342}"/>
              </a:ext>
            </a:extLst>
          </p:cNvPr>
          <p:cNvSpPr txBox="1"/>
          <p:nvPr/>
        </p:nvSpPr>
        <p:spPr>
          <a:xfrm>
            <a:off x="118872" y="1428116"/>
            <a:ext cx="9025128" cy="2025426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dirty="0">
                <a:latin typeface="+mj-lt"/>
              </a:rPr>
              <a:t>What happens if </a:t>
            </a:r>
            <a:r>
              <a:rPr lang="en-US" sz="2800" b="1" dirty="0">
                <a:latin typeface="+mj-lt"/>
              </a:rPr>
              <a:t>one part of the CIA Triad fails</a:t>
            </a:r>
            <a:r>
              <a:rPr lang="en-US" sz="2800" dirty="0">
                <a:latin typeface="+mj-lt"/>
              </a:rPr>
              <a:t>? (e.g., what if a system is available but lacks confidentiality?)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5393B2C-50F3-87A3-8C9A-104CBCB4E6F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701905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5292E-7C8B-FB79-1BF0-AACC70CC5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3E8B1B3-5F6C-4827-D215-2303F1C857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Three</a:t>
            </a:r>
            <a:r>
              <a:rPr spc="-15" dirty="0"/>
              <a:t> </a:t>
            </a:r>
            <a:r>
              <a:rPr dirty="0"/>
              <a:t>Dimensions</a:t>
            </a:r>
            <a:r>
              <a:rPr spc="-1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148231A-9E65-C31A-FE52-F4749A02ABCA}"/>
              </a:ext>
            </a:extLst>
          </p:cNvPr>
          <p:cNvSpPr txBox="1"/>
          <p:nvPr/>
        </p:nvSpPr>
        <p:spPr>
          <a:xfrm>
            <a:off x="118872" y="1428116"/>
            <a:ext cx="9025128" cy="2025426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If a system is available but lacks confidentiality, sensitive data (e.g., personal or financial information) could be exposed to unauthorized users, leading to identity theft or fraud.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4525198-91E8-949E-FC8A-9BB4A184699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7771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F3AA-3A3D-9F78-3ED4-BBE9B2C9C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E0E413F-8A91-85B8-857B-FDA79E67D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Three</a:t>
            </a:r>
            <a:r>
              <a:rPr spc="-15" dirty="0"/>
              <a:t> </a:t>
            </a:r>
            <a:r>
              <a:rPr dirty="0"/>
              <a:t>Dimensions</a:t>
            </a:r>
            <a:r>
              <a:rPr spc="-1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147203A-5172-A0AA-F8E5-FA20CE03DBE5}"/>
              </a:ext>
            </a:extLst>
          </p:cNvPr>
          <p:cNvSpPr txBox="1"/>
          <p:nvPr/>
        </p:nvSpPr>
        <p:spPr>
          <a:xfrm>
            <a:off x="118872" y="1428116"/>
            <a:ext cx="9025128" cy="3964419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Hands-on Activity: Identifying Security Risks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Task:</a:t>
            </a:r>
            <a:r>
              <a:rPr lang="en-US" sz="2800" dirty="0">
                <a:latin typeface="+mj-lt"/>
              </a:rPr>
              <a:t> Given different </a:t>
            </a:r>
            <a:r>
              <a:rPr lang="en-US" sz="2800" b="1" dirty="0">
                <a:latin typeface="+mj-lt"/>
              </a:rPr>
              <a:t>real-world scenarios</a:t>
            </a:r>
            <a:r>
              <a:rPr lang="en-US" sz="2800" dirty="0">
                <a:latin typeface="+mj-lt"/>
              </a:rPr>
              <a:t> (e.g., online banking, hospital patient records, university grading system).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Objective:</a:t>
            </a:r>
            <a:r>
              <a:rPr lang="en-US" sz="2800" dirty="0">
                <a:latin typeface="+mj-lt"/>
              </a:rPr>
              <a:t> Students must </a:t>
            </a:r>
            <a:r>
              <a:rPr lang="en-US" sz="2800" b="1" dirty="0">
                <a:latin typeface="+mj-lt"/>
              </a:rPr>
              <a:t>identify which part of the CIA Triad is at risk</a:t>
            </a:r>
            <a:r>
              <a:rPr lang="en-US" sz="2800" dirty="0">
                <a:latin typeface="+mj-lt"/>
              </a:rPr>
              <a:t> and propose a </a:t>
            </a:r>
            <a:r>
              <a:rPr lang="en-US" sz="2800" b="1" dirty="0">
                <a:latin typeface="+mj-lt"/>
              </a:rPr>
              <a:t>solution</a:t>
            </a:r>
            <a:r>
              <a:rPr lang="en-US" sz="2800" dirty="0">
                <a:latin typeface="+mj-lt"/>
              </a:rPr>
              <a:t>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00EFCD9-F7DB-3432-4102-D9C3E7A6B99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31131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0A103-7037-8198-4B3B-6A5FB2D89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60975AE-9D7E-E2F4-7DCD-2672104B9D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Three</a:t>
            </a:r>
            <a:r>
              <a:rPr spc="-15" dirty="0"/>
              <a:t> </a:t>
            </a:r>
            <a:r>
              <a:rPr dirty="0"/>
              <a:t>Dimensions</a:t>
            </a:r>
            <a:r>
              <a:rPr spc="-1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FF021DD-93D0-4376-9159-DA50EC02432F}"/>
              </a:ext>
            </a:extLst>
          </p:cNvPr>
          <p:cNvSpPr txBox="1"/>
          <p:nvPr/>
        </p:nvSpPr>
        <p:spPr>
          <a:xfrm>
            <a:off x="118872" y="1428116"/>
            <a:ext cx="9025128" cy="2671757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Problem-Solving Question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Your company stores </a:t>
            </a:r>
            <a:r>
              <a:rPr lang="en-US" sz="2800" b="1" dirty="0">
                <a:latin typeface="+mj-lt"/>
              </a:rPr>
              <a:t>employee salary information</a:t>
            </a:r>
            <a:r>
              <a:rPr lang="en-US" sz="2800" dirty="0">
                <a:latin typeface="+mj-lt"/>
              </a:rPr>
              <a:t>. A hacker leaks all salary details online. </a:t>
            </a:r>
            <a:r>
              <a:rPr lang="en-US" sz="2800" b="1" dirty="0">
                <a:latin typeface="+mj-lt"/>
              </a:rPr>
              <a:t>Which CIA principle is violated, and how should the company respond?</a:t>
            </a:r>
            <a:endParaRPr lang="en-US" sz="2800" dirty="0">
              <a:latin typeface="+mj-l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AB6698C-506D-8F40-E285-1698FE4C2A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287121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5E843-863D-FC6C-259C-D233690FE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545997A-7639-DBC6-61D1-6C4D0B3FF5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Three</a:t>
            </a:r>
            <a:r>
              <a:rPr spc="-15" dirty="0"/>
              <a:t> </a:t>
            </a:r>
            <a:r>
              <a:rPr dirty="0"/>
              <a:t>Dimensions</a:t>
            </a:r>
            <a:r>
              <a:rPr spc="-1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6B66157-3808-1811-5EB5-0A84A43D95FF}"/>
              </a:ext>
            </a:extLst>
          </p:cNvPr>
          <p:cNvSpPr txBox="1"/>
          <p:nvPr/>
        </p:nvSpPr>
        <p:spPr>
          <a:xfrm>
            <a:off x="118872" y="1428116"/>
            <a:ext cx="9025128" cy="4610749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Scenario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 hacker leaks employee salary details online.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CIA Violation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Confidentiality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is compromised.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Response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company should</a:t>
            </a:r>
          </a:p>
          <a:p>
            <a:pPr marL="9874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Investigate the breach source.</a:t>
            </a:r>
          </a:p>
          <a:p>
            <a:pPr marL="9874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Secure the system with stronger access controls.</a:t>
            </a:r>
          </a:p>
          <a:p>
            <a:pPr marL="9874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Notify affected employees.</a:t>
            </a:r>
          </a:p>
          <a:p>
            <a:pPr marL="9874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Take legal action if necessary.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02859B8-E05D-FC1F-0813-972A61B1C8A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9683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F038A-B82B-18CC-A6EC-DC2823F67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7AA3F8-1354-5B7C-4B23-A49E4E33AB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Three</a:t>
            </a:r>
            <a:r>
              <a:rPr spc="-15" dirty="0"/>
              <a:t> </a:t>
            </a:r>
            <a:r>
              <a:rPr dirty="0"/>
              <a:t>Dimensions</a:t>
            </a:r>
            <a:r>
              <a:rPr spc="-1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B2C23A5-544E-CEBC-8806-4E3AA2814C71}"/>
              </a:ext>
            </a:extLst>
          </p:cNvPr>
          <p:cNvSpPr txBox="1"/>
          <p:nvPr/>
        </p:nvSpPr>
        <p:spPr>
          <a:xfrm>
            <a:off x="118872" y="1428116"/>
            <a:ext cx="9025128" cy="4610749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Role-Playing Debate Question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Debate Topic:</a:t>
            </a:r>
            <a:r>
              <a:rPr lang="en-US" sz="2800" dirty="0">
                <a:latin typeface="+mj-lt"/>
              </a:rPr>
              <a:t> "Availability is more important than confidentiality in cybersecurity."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Team 1:</a:t>
            </a:r>
            <a:r>
              <a:rPr lang="en-US" sz="2800" dirty="0">
                <a:latin typeface="+mj-lt"/>
              </a:rPr>
              <a:t> Argue that </a:t>
            </a:r>
            <a:r>
              <a:rPr lang="en-US" sz="2800" b="1" dirty="0">
                <a:latin typeface="+mj-lt"/>
              </a:rPr>
              <a:t>availability</a:t>
            </a:r>
            <a:r>
              <a:rPr lang="en-US" sz="2800" dirty="0">
                <a:latin typeface="+mj-lt"/>
              </a:rPr>
              <a:t> (keeping systems running) is the top priority.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Team 2:</a:t>
            </a:r>
            <a:r>
              <a:rPr lang="en-US" sz="2800" dirty="0">
                <a:latin typeface="+mj-lt"/>
              </a:rPr>
              <a:t> Argue that </a:t>
            </a:r>
            <a:r>
              <a:rPr lang="en-US" sz="2800" b="1" dirty="0">
                <a:latin typeface="+mj-lt"/>
              </a:rPr>
              <a:t>confidentiality</a:t>
            </a:r>
            <a:r>
              <a:rPr lang="en-US" sz="2800" dirty="0">
                <a:latin typeface="+mj-lt"/>
              </a:rPr>
              <a:t> (keeping data secure) is the most important.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929866D-7D01-CC23-FC23-FEBF86F0DD0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08956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748F8-672E-6288-143C-31B277E77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B07636B-9011-C559-C6BC-25415475E5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Three</a:t>
            </a:r>
            <a:r>
              <a:rPr spc="-15" dirty="0"/>
              <a:t> </a:t>
            </a:r>
            <a:r>
              <a:rPr dirty="0"/>
              <a:t>Dimensions</a:t>
            </a:r>
            <a:r>
              <a:rPr spc="-1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1D4AC2B-33F0-ACA8-9A3D-EBE17AEBA876}"/>
              </a:ext>
            </a:extLst>
          </p:cNvPr>
          <p:cNvSpPr txBox="1"/>
          <p:nvPr/>
        </p:nvSpPr>
        <p:spPr>
          <a:xfrm>
            <a:off x="118872" y="1428116"/>
            <a:ext cx="9025128" cy="4610749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Debate Topic</a:t>
            </a:r>
            <a:r>
              <a:rPr lang="en-US" sz="2800" dirty="0">
                <a:latin typeface="+mj-lt"/>
              </a:rPr>
              <a:t>: </a:t>
            </a:r>
            <a:r>
              <a:rPr lang="en-US" sz="2800" i="1" dirty="0">
                <a:latin typeface="+mj-lt"/>
              </a:rPr>
              <a:t>"Availability is more important than confidentiality in cybersecurity."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Team 1 (Pro-Availability)</a:t>
            </a:r>
            <a:r>
              <a:rPr lang="en-US" sz="2800" dirty="0">
                <a:latin typeface="+mj-lt"/>
              </a:rPr>
              <a:t>: If systems are down, users cannot access services, affecting business operations.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Team 2 (Pro-Confidentiality)</a:t>
            </a:r>
            <a:r>
              <a:rPr lang="en-US" sz="2800" dirty="0">
                <a:latin typeface="+mj-lt"/>
              </a:rPr>
              <a:t>: If sensitive data is exposed, it can cause long-term damage, including legal consequences and loss of trust.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2726E2F-E13B-CF30-2706-9B3AB1CFADF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1394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Confidentiality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0842" y="1227592"/>
            <a:ext cx="6174105" cy="4580613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1. Understanding Confidentiality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Confidentiality means protecting information from unauthorized access.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It ensures sensitive data is only accessible to those who have permission.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It is closely related to privacy.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0859" y="4175759"/>
            <a:ext cx="2263140" cy="22143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3425952"/>
              <a:ext cx="4566285" cy="3432175"/>
            </a:xfrm>
            <a:custGeom>
              <a:avLst/>
              <a:gdLst/>
              <a:ahLst/>
              <a:cxnLst/>
              <a:rect l="l" t="t" r="r" b="b"/>
              <a:pathLst>
                <a:path w="4566285" h="3432175">
                  <a:moveTo>
                    <a:pt x="4565904" y="0"/>
                  </a:moveTo>
                  <a:lnTo>
                    <a:pt x="0" y="0"/>
                  </a:lnTo>
                  <a:lnTo>
                    <a:pt x="0" y="3432048"/>
                  </a:lnTo>
                  <a:lnTo>
                    <a:pt x="4565904" y="3432048"/>
                  </a:lnTo>
                  <a:lnTo>
                    <a:pt x="4565904" y="0"/>
                  </a:lnTo>
                  <a:close/>
                </a:path>
              </a:pathLst>
            </a:custGeom>
            <a:solidFill>
              <a:srgbClr val="8B85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65903" y="0"/>
              <a:ext cx="4578350" cy="3426460"/>
            </a:xfrm>
            <a:custGeom>
              <a:avLst/>
              <a:gdLst/>
              <a:ahLst/>
              <a:cxnLst/>
              <a:rect l="l" t="t" r="r" b="b"/>
              <a:pathLst>
                <a:path w="4578350" h="3426460">
                  <a:moveTo>
                    <a:pt x="4578096" y="0"/>
                  </a:moveTo>
                  <a:lnTo>
                    <a:pt x="361192" y="0"/>
                  </a:lnTo>
                  <a:lnTo>
                    <a:pt x="0" y="482091"/>
                  </a:lnTo>
                  <a:lnTo>
                    <a:pt x="0" y="3425952"/>
                  </a:lnTo>
                  <a:lnTo>
                    <a:pt x="4578096" y="3425952"/>
                  </a:lnTo>
                  <a:lnTo>
                    <a:pt x="4578096" y="0"/>
                  </a:lnTo>
                  <a:close/>
                </a:path>
              </a:pathLst>
            </a:custGeom>
            <a:solidFill>
              <a:srgbClr val="3C0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65903" y="3425952"/>
              <a:ext cx="4578350" cy="3429000"/>
            </a:xfrm>
            <a:custGeom>
              <a:avLst/>
              <a:gdLst/>
              <a:ahLst/>
              <a:cxnLst/>
              <a:rect l="l" t="t" r="r" b="b"/>
              <a:pathLst>
                <a:path w="4578350" h="3429000">
                  <a:moveTo>
                    <a:pt x="457809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365760" y="2946044"/>
                  </a:lnTo>
                  <a:lnTo>
                    <a:pt x="4578096" y="2946044"/>
                  </a:lnTo>
                  <a:lnTo>
                    <a:pt x="4578096" y="0"/>
                  </a:lnTo>
                  <a:close/>
                </a:path>
              </a:pathLst>
            </a:custGeom>
            <a:solidFill>
              <a:srgbClr val="F112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6595" y="355091"/>
              <a:ext cx="1057655" cy="4983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477012"/>
            <a:ext cx="4566285" cy="2948940"/>
          </a:xfrm>
          <a:prstGeom prst="rect">
            <a:avLst/>
          </a:prstGeom>
          <a:solidFill>
            <a:srgbClr val="3C393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2350"/>
              </a:spcBef>
            </a:pPr>
            <a:endParaRPr dirty="0"/>
          </a:p>
          <a:p>
            <a:pPr marL="238760" marR="233045">
              <a:lnSpc>
                <a:spcPts val="3460"/>
              </a:lnSpc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ITEC614</a:t>
            </a:r>
            <a:r>
              <a:rPr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Introduction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Cyber</a:t>
            </a:r>
            <a:r>
              <a:rPr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433571"/>
            <a:ext cx="4571999" cy="256794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05832" y="3861308"/>
            <a:ext cx="3726179" cy="141668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 marR="5080">
              <a:lnSpc>
                <a:spcPts val="3070"/>
              </a:lnSpc>
              <a:spcBef>
                <a:spcPts val="844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Cyber</a:t>
            </a:r>
            <a:r>
              <a:rPr sz="3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Security 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Cube</a:t>
            </a:r>
            <a:endParaRPr sz="3200" dirty="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  <a:spcBef>
                <a:spcPts val="166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Confidentiality</a:t>
            </a:r>
            <a:r>
              <a:rPr spc="-7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336" y="1219619"/>
            <a:ext cx="5063490" cy="393300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2. Why Confidentiality Matters?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Protects personal and business data.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Prevents identity theft and fraud.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Ensures trust in organizations.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7484" y="3697223"/>
            <a:ext cx="3264408" cy="26151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Confidentiality</a:t>
            </a:r>
            <a:r>
              <a:rPr spc="-7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872" y="1361947"/>
            <a:ext cx="8906255" cy="384451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3. Methods to Ensure Confidentiality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Encryption</a:t>
            </a:r>
            <a:r>
              <a:rPr lang="en-US" sz="2800" dirty="0">
                <a:latin typeface="+mj-lt"/>
              </a:rPr>
              <a:t>: Converts data into a secret code to prevent unauthorized access.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Authentication</a:t>
            </a:r>
            <a:r>
              <a:rPr lang="en-US" sz="2800" dirty="0">
                <a:latin typeface="+mj-lt"/>
              </a:rPr>
              <a:t>: Users prove their identity using passwords, biometrics, or security tokens.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Access Control</a:t>
            </a:r>
            <a:r>
              <a:rPr lang="en-US" sz="2800" dirty="0">
                <a:latin typeface="+mj-lt"/>
              </a:rPr>
              <a:t>: Limits who can view or modify data.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A7FB-3DDB-534B-6A44-4979A954A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B86A4E-0DFB-5673-8A16-975EE8B1B6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Confidentiality</a:t>
            </a:r>
            <a:r>
              <a:rPr spc="-7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D0830AA-2E12-11AC-D273-E866D511CF50}"/>
              </a:ext>
            </a:extLst>
          </p:cNvPr>
          <p:cNvSpPr txBox="1"/>
          <p:nvPr/>
        </p:nvSpPr>
        <p:spPr>
          <a:xfrm>
            <a:off x="118872" y="1361947"/>
            <a:ext cx="8906255" cy="255185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4. Privacy vs. Confidentiality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Privacy</a:t>
            </a:r>
            <a:r>
              <a:rPr lang="en-US" sz="2800" dirty="0">
                <a:latin typeface="+mj-lt"/>
              </a:rPr>
              <a:t>: Deals with how data is collected and used.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Confidentiality</a:t>
            </a:r>
            <a:r>
              <a:rPr lang="en-US" sz="2800" dirty="0">
                <a:latin typeface="+mj-lt"/>
              </a:rPr>
              <a:t>: Ensures data is only accessible to authorized individuals.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4A00709-DC48-56D2-307A-2F3C0F0DD68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787031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A8029-4ED5-C40F-827C-F87EB33F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C44037A-89CD-CB67-29D0-976826881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Confidentiality</a:t>
            </a:r>
            <a:r>
              <a:rPr spc="-7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0948CA6-42CE-0663-F74A-3936B3BCCB83}"/>
              </a:ext>
            </a:extLst>
          </p:cNvPr>
          <p:cNvSpPr txBox="1"/>
          <p:nvPr/>
        </p:nvSpPr>
        <p:spPr>
          <a:xfrm>
            <a:off x="118872" y="1361947"/>
            <a:ext cx="8906255" cy="190552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</a:rPr>
              <a:t>What are some examples of data that require confidentiality?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0D29AA8-ADD7-4C98-1900-23C6FEE226D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9B47B-C01E-A77B-B7E6-262DAE78368F}"/>
              </a:ext>
            </a:extLst>
          </p:cNvPr>
          <p:cNvSpPr txBox="1"/>
          <p:nvPr/>
        </p:nvSpPr>
        <p:spPr>
          <a:xfrm>
            <a:off x="0" y="3429000"/>
            <a:ext cx="91440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Examples of confidential data</a:t>
            </a:r>
            <a:r>
              <a:rPr lang="en-US" sz="2800" dirty="0">
                <a:latin typeface="+mj-lt"/>
              </a:rPr>
              <a:t> – Personal details (name, address, ID numbers), financial records, medical history, passwords, and business trade secrets.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829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31293-45F9-43EA-D239-E0FA31C39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DBE4BDB-8595-5D26-AD8F-414F1CD537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Confidentiality</a:t>
            </a:r>
            <a:r>
              <a:rPr spc="-7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3B5963D-7C4C-CBBE-CF8E-FDEFD153A2AC}"/>
              </a:ext>
            </a:extLst>
          </p:cNvPr>
          <p:cNvSpPr txBox="1"/>
          <p:nvPr/>
        </p:nvSpPr>
        <p:spPr>
          <a:xfrm>
            <a:off x="118872" y="1361947"/>
            <a:ext cx="8906255" cy="190552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dirty="0">
                <a:latin typeface="+mj-lt"/>
              </a:rPr>
              <a:t>How do organizations ensure confidential data is protected?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026CE39-3205-8BD7-C1EE-EBD2C3B313F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50032-52B9-A57E-8CFA-7102C0D3BF2E}"/>
              </a:ext>
            </a:extLst>
          </p:cNvPr>
          <p:cNvSpPr txBox="1"/>
          <p:nvPr/>
        </p:nvSpPr>
        <p:spPr>
          <a:xfrm>
            <a:off x="0" y="3611130"/>
            <a:ext cx="91440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Protecting confidential data</a:t>
            </a:r>
            <a:r>
              <a:rPr lang="en-US" sz="2800" dirty="0">
                <a:latin typeface="+mj-lt"/>
              </a:rPr>
              <a:t> – Organizations use security policies, data access restrictions, encryption, secure storage, and regular audits.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235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8783F-8772-BA25-3B53-AAA201BBF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2E71380-1F9B-170C-8C76-AA4321EE50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Confidentiality</a:t>
            </a:r>
            <a:r>
              <a:rPr spc="-7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FDD016F-369E-45E2-9803-B472E3BA4639}"/>
              </a:ext>
            </a:extLst>
          </p:cNvPr>
          <p:cNvSpPr txBox="1"/>
          <p:nvPr/>
        </p:nvSpPr>
        <p:spPr>
          <a:xfrm>
            <a:off x="118872" y="1361947"/>
            <a:ext cx="8906255" cy="190552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800" dirty="0">
                <a:latin typeface="+mj-lt"/>
              </a:rPr>
              <a:t>Why is access control important for confidentiality? How does encryption help in maintaining confidentiality?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9C24613-9976-4BCD-BF71-2BFE9CD9F48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F793B-5C53-B165-469D-08E99C4F89CE}"/>
              </a:ext>
            </a:extLst>
          </p:cNvPr>
          <p:cNvSpPr txBox="1"/>
          <p:nvPr/>
        </p:nvSpPr>
        <p:spPr>
          <a:xfrm>
            <a:off x="0" y="3611131"/>
            <a:ext cx="91440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Importance of access control</a:t>
            </a:r>
            <a:r>
              <a:rPr lang="en-US" sz="2800" dirty="0">
                <a:latin typeface="+mj-lt"/>
              </a:rPr>
              <a:t> – It ensures only authorized users can view or modify data, reducing the risk of leaks or misuse.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296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665F5-1BDE-2E30-4229-6964BF38C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A432681-2DBA-71FF-223E-A0CC75DF2E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Confidentiality</a:t>
            </a:r>
            <a:r>
              <a:rPr spc="-7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2DBFB4B-5F9D-F6CC-B155-A082928F21A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CD0A5-98F3-270E-E088-A9DD649E40B0}"/>
              </a:ext>
            </a:extLst>
          </p:cNvPr>
          <p:cNvSpPr txBox="1"/>
          <p:nvPr/>
        </p:nvSpPr>
        <p:spPr>
          <a:xfrm>
            <a:off x="0" y="2446744"/>
            <a:ext cx="91440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Role of encryption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It converts data into unreadable formats, so even if intercepted, it remains protected without the decryption key.</a:t>
            </a:r>
          </a:p>
        </p:txBody>
      </p:sp>
    </p:spTree>
    <p:extLst>
      <p:ext uri="{BB962C8B-B14F-4D97-AF65-F5344CB8AC3E}">
        <p14:creationId xmlns:p14="http://schemas.microsoft.com/office/powerpoint/2010/main" val="2937842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5BDBD-2D80-2811-5692-B323C411A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4AC641B-6CCB-8E9F-6130-6AC0F970CF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Confidentiality</a:t>
            </a:r>
            <a:r>
              <a:rPr spc="-7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B8CEC0A-C3DE-01DA-E3EC-86CDB2C270FD}"/>
              </a:ext>
            </a:extLst>
          </p:cNvPr>
          <p:cNvSpPr txBox="1"/>
          <p:nvPr/>
        </p:nvSpPr>
        <p:spPr>
          <a:xfrm>
            <a:off x="118872" y="1361947"/>
            <a:ext cx="8906255" cy="190552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sz="2800" dirty="0">
                <a:latin typeface="+mj-lt"/>
              </a:rPr>
              <a:t>What are the differences between privacy and confidentiality?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AAE56AA-1863-CE8C-FA05-1E8B1CEADC8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9C0C4-85ED-16E6-E677-438097CE6DBB}"/>
              </a:ext>
            </a:extLst>
          </p:cNvPr>
          <p:cNvSpPr txBox="1"/>
          <p:nvPr/>
        </p:nvSpPr>
        <p:spPr>
          <a:xfrm>
            <a:off x="0" y="3590532"/>
            <a:ext cx="91440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Privacy vs. Confidentiality</a:t>
            </a:r>
            <a:r>
              <a:rPr lang="en-US" sz="2800" dirty="0">
                <a:latin typeface="+mj-lt"/>
              </a:rPr>
              <a:t> – Privacy is about personal control over information, while confidentiality is about protecting shared data from unauthorized access.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336" y="1342681"/>
            <a:ext cx="8155940" cy="3277051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1. What is Data Integrity?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Data integrity means </a:t>
            </a:r>
            <a:r>
              <a:rPr lang="en-US" sz="2800" b="1" dirty="0">
                <a:latin typeface="+mj-lt"/>
              </a:rPr>
              <a:t>accuracy, consistency, and trustworthiness</a:t>
            </a:r>
            <a:r>
              <a:rPr lang="en-US" sz="2800" dirty="0">
                <a:latin typeface="+mj-lt"/>
              </a:rPr>
              <a:t> of data throughout its lifecycle.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It ensures data is reliable and not altered unintentionally or maliciously.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B1A78-80E7-4628-61AB-463DE8040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1D57A5B-9E64-5281-1EEC-03099E0632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6115FE8-1B60-4D1E-2DCF-EBDB9D566B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88E9D76-2370-6A0B-8537-FDFA925815C5}"/>
              </a:ext>
            </a:extLst>
          </p:cNvPr>
          <p:cNvSpPr txBox="1"/>
          <p:nvPr/>
        </p:nvSpPr>
        <p:spPr>
          <a:xfrm>
            <a:off x="510336" y="1342681"/>
            <a:ext cx="8155940" cy="3277051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Methods to maintain integrity:</a:t>
            </a:r>
          </a:p>
          <a:p>
            <a:pPr marL="80803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Hashing (ensures data is unchanged)</a:t>
            </a:r>
          </a:p>
          <a:p>
            <a:pPr marL="8080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Validation checks (ensures correct input)</a:t>
            </a:r>
          </a:p>
          <a:p>
            <a:pPr marL="8080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Consistency checks (ensures uniform data)</a:t>
            </a:r>
          </a:p>
          <a:p>
            <a:pPr marL="8080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Access controls (restricts unauthorized changes)</a:t>
            </a:r>
          </a:p>
        </p:txBody>
      </p:sp>
    </p:spTree>
    <p:extLst>
      <p:ext uri="{BB962C8B-B14F-4D97-AF65-F5344CB8AC3E}">
        <p14:creationId xmlns:p14="http://schemas.microsoft.com/office/powerpoint/2010/main" val="191077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FB9475-4A54-AA62-B62A-F8457E2EF4F5}"/>
              </a:ext>
            </a:extLst>
          </p:cNvPr>
          <p:cNvSpPr txBox="1"/>
          <p:nvPr/>
        </p:nvSpPr>
        <p:spPr>
          <a:xfrm>
            <a:off x="-28699" y="184586"/>
            <a:ext cx="9144000" cy="64888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What Are We Learning This Week?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This week, we will explore key cybersecurity concepts that help </a:t>
            </a:r>
            <a:r>
              <a:rPr lang="en-US" sz="2800" b="1" dirty="0">
                <a:latin typeface="+mj-lt"/>
              </a:rPr>
              <a:t>protect data and systems</a:t>
            </a:r>
            <a:r>
              <a:rPr lang="en-US" sz="2800" dirty="0">
                <a:latin typeface="+mj-lt"/>
              </a:rPr>
              <a:t> from cyber threats. Specifically, we will cover: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+mj-lt"/>
              </a:rPr>
              <a:t>The </a:t>
            </a:r>
            <a:r>
              <a:rPr lang="en-US" sz="2800" b="1" dirty="0">
                <a:latin typeface="+mj-lt"/>
              </a:rPr>
              <a:t>Cybersecurity Cube (McCumber Cube)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+mj-lt"/>
              </a:rPr>
              <a:t>The </a:t>
            </a:r>
            <a:r>
              <a:rPr lang="en-US" sz="2800" b="1" dirty="0">
                <a:latin typeface="+mj-lt"/>
              </a:rPr>
              <a:t>CIA Triad (Confidentiality, Integrity, Availability)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States of Data</a:t>
            </a:r>
            <a:r>
              <a:rPr lang="en-US" sz="2800" dirty="0">
                <a:latin typeface="+mj-lt"/>
              </a:rPr>
              <a:t> (Data at Rest, Data in Transit, Data in Use)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Cybersecurity Countermeasures</a:t>
            </a:r>
            <a:r>
              <a:rPr lang="en-US" sz="2800" dirty="0">
                <a:latin typeface="+mj-lt"/>
              </a:rPr>
              <a:t> (Ways to protect data)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IT Security Management Frameworks</a:t>
            </a:r>
            <a:r>
              <a:rPr lang="en-US" sz="2800" dirty="0">
                <a:latin typeface="+mj-lt"/>
              </a:rPr>
              <a:t> (Industry standards like ISO cybersecurity models)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r>
              <a:rPr spc="235" dirty="0"/>
              <a:t> </a:t>
            </a:r>
            <a:r>
              <a:rPr dirty="0"/>
              <a:t>|</a:t>
            </a:r>
            <a:r>
              <a:rPr spc="400" dirty="0"/>
              <a:t> </a:t>
            </a:r>
            <a:r>
              <a:rPr dirty="0"/>
              <a:t>Faculty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Business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Law</a:t>
            </a:r>
            <a:r>
              <a:rPr spc="-1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Peter</a:t>
            </a:r>
            <a:r>
              <a:rPr spc="-10" dirty="0"/>
              <a:t> </a:t>
            </a:r>
            <a:r>
              <a:rPr dirty="0"/>
              <a:t>Faber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15" dirty="0"/>
              <a:t> </a:t>
            </a:r>
            <a:r>
              <a:rPr spc="-10" dirty="0"/>
              <a:t>School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11E27-0C18-3127-0357-ACC73A347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A971A49-94B5-3B8A-8672-6FA164948B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65E0FD7-5B5C-4F25-5990-4831326AE56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919DA59-46D4-FA35-80E3-F69AFB4E3374}"/>
              </a:ext>
            </a:extLst>
          </p:cNvPr>
          <p:cNvSpPr txBox="1"/>
          <p:nvPr/>
        </p:nvSpPr>
        <p:spPr>
          <a:xfrm>
            <a:off x="510336" y="1342681"/>
            <a:ext cx="8155940" cy="4569713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Why is Data Integrity Important?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Different organizations have different needs:</a:t>
            </a:r>
            <a:endParaRPr lang="en-US" sz="2800" dirty="0"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Facebook does not verify all user-posted data.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Banks </a:t>
            </a:r>
            <a:r>
              <a:rPr lang="en-US" sz="2800" b="1" dirty="0">
                <a:latin typeface="+mj-lt"/>
              </a:rPr>
              <a:t>must</a:t>
            </a:r>
            <a:r>
              <a:rPr lang="en-US" sz="2800" dirty="0">
                <a:latin typeface="+mj-lt"/>
              </a:rPr>
              <a:t> ensure data accuracy for transactions and accounts.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Data integrity failures can make entire systems </a:t>
            </a:r>
            <a:r>
              <a:rPr lang="en-US" sz="2800" b="1" dirty="0">
                <a:latin typeface="+mj-lt"/>
              </a:rPr>
              <a:t>unreliable</a:t>
            </a:r>
            <a:r>
              <a:rPr lang="en-US" sz="2800" dirty="0">
                <a:latin typeface="+mj-lt"/>
              </a:rPr>
              <a:t> or </a:t>
            </a:r>
            <a:r>
              <a:rPr lang="en-US" sz="2800" b="1" dirty="0">
                <a:latin typeface="+mj-lt"/>
              </a:rPr>
              <a:t>useless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0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BC77C-6DB7-D650-1600-FB209D8C8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64FFC63-00CD-852F-1136-0B6ABB7930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567EBC2-29FA-CE8E-DDB0-7FB008FD178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4F6F7B5-16F5-FCA3-F504-E76621B9CB5F}"/>
              </a:ext>
            </a:extLst>
          </p:cNvPr>
          <p:cNvSpPr txBox="1"/>
          <p:nvPr/>
        </p:nvSpPr>
        <p:spPr>
          <a:xfrm>
            <a:off x="510336" y="1342681"/>
            <a:ext cx="8155940" cy="4569713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How Do Integrity Checks Work?</a:t>
            </a:r>
          </a:p>
          <a:p>
            <a:pPr marL="903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Integrity checks measure data consistency</a:t>
            </a:r>
            <a:r>
              <a:rPr lang="en-US" sz="2800" dirty="0">
                <a:latin typeface="+mj-lt"/>
              </a:rPr>
              <a:t> (e.g., checking if a file has changed).</a:t>
            </a:r>
          </a:p>
          <a:p>
            <a:pPr marL="903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hash function</a:t>
            </a:r>
            <a:r>
              <a:rPr lang="en-US" sz="2800" dirty="0">
                <a:latin typeface="+mj-lt"/>
              </a:rPr>
              <a:t> creates a </a:t>
            </a:r>
            <a:r>
              <a:rPr lang="en-US" sz="2800" b="1" dirty="0">
                <a:latin typeface="+mj-lt"/>
              </a:rPr>
              <a:t>snapshot</a:t>
            </a:r>
            <a:r>
              <a:rPr lang="en-US" sz="2800" dirty="0">
                <a:latin typeface="+mj-lt"/>
              </a:rPr>
              <a:t> of data at a given moment.</a:t>
            </a:r>
          </a:p>
          <a:p>
            <a:pPr marL="903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If the hash value changes, the data was </a:t>
            </a:r>
            <a:r>
              <a:rPr lang="en-US" sz="2800" b="1" dirty="0">
                <a:latin typeface="+mj-lt"/>
              </a:rPr>
              <a:t>modified</a:t>
            </a:r>
            <a:r>
              <a:rPr lang="en-US" sz="2800" dirty="0">
                <a:latin typeface="+mj-lt"/>
              </a:rPr>
              <a:t> or </a:t>
            </a:r>
            <a:r>
              <a:rPr lang="en-US" sz="2800" b="1" dirty="0">
                <a:latin typeface="+mj-lt"/>
              </a:rPr>
              <a:t>corrupted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85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9022F-9947-4F4A-4612-AF01C84C1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871319C-AF48-B4F3-9D23-F24E11A65C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217EA9A-F1AA-D0D7-35B0-BF0CCF37C4E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DCC7D93-F2D1-12BF-0908-0791858FB87D}"/>
              </a:ext>
            </a:extLst>
          </p:cNvPr>
          <p:cNvSpPr txBox="1"/>
          <p:nvPr/>
        </p:nvSpPr>
        <p:spPr>
          <a:xfrm>
            <a:off x="510336" y="1342681"/>
            <a:ext cx="8155940" cy="198438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Why do some organizations prioritize data integrity more than others?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2809A-80D4-1EBE-619B-04E5449AAF18}"/>
              </a:ext>
            </a:extLst>
          </p:cNvPr>
          <p:cNvSpPr txBox="1"/>
          <p:nvPr/>
        </p:nvSpPr>
        <p:spPr>
          <a:xfrm>
            <a:off x="477724" y="3651466"/>
            <a:ext cx="8514792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Banks and healthcare require high integrity for accuracy and security. Social media platforms may focus more on accessibility and user freedom.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199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3C6BF-62FB-BFBB-C3EE-F84A17772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B771CC6-75A6-B609-6590-6ED660E49C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E30992C-745D-2B19-6668-61CCA44F839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D778C60-C317-4E22-B30F-021C9E60AF35}"/>
              </a:ext>
            </a:extLst>
          </p:cNvPr>
          <p:cNvSpPr txBox="1"/>
          <p:nvPr/>
        </p:nvSpPr>
        <p:spPr>
          <a:xfrm>
            <a:off x="510336" y="1342681"/>
            <a:ext cx="8155940" cy="1981633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What are some real-world consequences of data integrity failure?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9F38A-A8CB-B751-3AB3-53E27DC13EE0}"/>
              </a:ext>
            </a:extLst>
          </p:cNvPr>
          <p:cNvSpPr txBox="1"/>
          <p:nvPr/>
        </p:nvSpPr>
        <p:spPr>
          <a:xfrm>
            <a:off x="477724" y="3651466"/>
            <a:ext cx="8514792" cy="13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Financial fraud, inaccurate medical records, loss of customer trust, or system failures.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131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7A12F-5F59-1A27-D67A-AA5B9952C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3BCBD04-F4AE-E2C5-0E60-C13CC78CF9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739CE2A-87D5-50EC-717B-87B97A97115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1A1F729-49CA-DD0C-D488-9CA6F0D1AF95}"/>
              </a:ext>
            </a:extLst>
          </p:cNvPr>
          <p:cNvSpPr txBox="1"/>
          <p:nvPr/>
        </p:nvSpPr>
        <p:spPr>
          <a:xfrm>
            <a:off x="510336" y="1342681"/>
            <a:ext cx="8155940" cy="1981633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How do hashing and validation checks prevent integrity issues?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17242-E38F-52A1-48A7-E832FE9137C6}"/>
              </a:ext>
            </a:extLst>
          </p:cNvPr>
          <p:cNvSpPr txBox="1"/>
          <p:nvPr/>
        </p:nvSpPr>
        <p:spPr>
          <a:xfrm>
            <a:off x="477724" y="3651466"/>
            <a:ext cx="8514792" cy="13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Hashing detects unauthorized changes; validation ensures correct and expected data input.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316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900F6-4088-7F84-38F4-5C51A73C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FE5E300-441C-0666-D4BD-9BA1F90DDA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31377C1-8415-D5BE-E02B-5B5EE27D3E6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1497843-53D7-AA61-224E-ED025362E83A}"/>
              </a:ext>
            </a:extLst>
          </p:cNvPr>
          <p:cNvSpPr txBox="1"/>
          <p:nvPr/>
        </p:nvSpPr>
        <p:spPr>
          <a:xfrm>
            <a:off x="510336" y="1342681"/>
            <a:ext cx="8155940" cy="3277051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Hashing Activity: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an online hashing tool (e.g., SHA-256 generator) to generate hash values for different texts.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Modify the text slightly and observe how the hash changes.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13A47-443D-52AE-81D9-20F670EBAB07}"/>
              </a:ext>
            </a:extLst>
          </p:cNvPr>
          <p:cNvSpPr txBox="1"/>
          <p:nvPr/>
        </p:nvSpPr>
        <p:spPr>
          <a:xfrm>
            <a:off x="510336" y="4619732"/>
            <a:ext cx="8514792" cy="13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Key takeaway:</a:t>
            </a:r>
            <a:r>
              <a:rPr lang="en-US" sz="2800" dirty="0">
                <a:latin typeface="+mj-lt"/>
              </a:rPr>
              <a:t> Even small changes completely alter hash values, ensuring integrity.</a:t>
            </a:r>
            <a:endParaRPr lang="en-AU" sz="28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23715-5C18-3E86-ECFB-E3917C953D37}"/>
              </a:ext>
            </a:extLst>
          </p:cNvPr>
          <p:cNvSpPr txBox="1"/>
          <p:nvPr/>
        </p:nvSpPr>
        <p:spPr>
          <a:xfrm>
            <a:off x="2286000" y="4202668"/>
            <a:ext cx="6858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dirty="0">
                <a:latin typeface="+mj-lt"/>
                <a:hlinkClick r:id="rId2"/>
              </a:rPr>
              <a:t>https://codebeautify.org/sha256-hash-generator</a:t>
            </a:r>
            <a:r>
              <a:rPr lang="en-AU" sz="22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2512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11FBF-8A15-08FB-1EE8-1F90643AA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A479982-BB11-A428-62BF-9B42C6097A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55A0379-EEFD-33ED-D2BD-B24E21CF386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421FD-3790-BBF8-46A7-32FBD1A018CC}"/>
              </a:ext>
            </a:extLst>
          </p:cNvPr>
          <p:cNvSpPr txBox="1"/>
          <p:nvPr/>
        </p:nvSpPr>
        <p:spPr>
          <a:xfrm>
            <a:off x="510336" y="4619732"/>
            <a:ext cx="8514792" cy="13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Key takeaway:</a:t>
            </a:r>
            <a:r>
              <a:rPr lang="en-US" sz="2800" dirty="0">
                <a:latin typeface="+mj-lt"/>
              </a:rPr>
              <a:t> Even small changes completely alter hash values, ensuring integrity.</a:t>
            </a:r>
            <a:endParaRPr lang="en-AU" sz="2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097E1A-D0D0-C880-67FC-6A578B13F8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33" t="21851" r="27500" b="7038"/>
          <a:stretch/>
        </p:blipFill>
        <p:spPr>
          <a:xfrm>
            <a:off x="2438400" y="922843"/>
            <a:ext cx="4267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51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696D0-221F-4F8E-CB49-1D36C18A7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8FEF4FC-54E7-A7DE-6BF0-F09CB400FA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3AF4F84-ABEC-7E23-63F4-B316D260733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15B7349-215B-3B14-643D-60379F9C1CB4}"/>
              </a:ext>
            </a:extLst>
          </p:cNvPr>
          <p:cNvSpPr txBox="1"/>
          <p:nvPr/>
        </p:nvSpPr>
        <p:spPr>
          <a:xfrm>
            <a:off x="510336" y="1342681"/>
            <a:ext cx="8155940" cy="3923382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Problem-Solving Question: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Scenario:</a:t>
            </a:r>
            <a:r>
              <a:rPr lang="en-US" sz="2800" dirty="0">
                <a:latin typeface="+mj-lt"/>
              </a:rPr>
              <a:t> A company detects that some employee salaries in its database have changed without approval.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Q1:</a:t>
            </a:r>
            <a:r>
              <a:rPr lang="en-US" sz="2800" dirty="0">
                <a:latin typeface="+mj-lt"/>
              </a:rPr>
              <a:t> What steps should they take to verify the integrity of their data?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CE1D3-0BBC-97A7-103F-5C1645BC14E2}"/>
              </a:ext>
            </a:extLst>
          </p:cNvPr>
          <p:cNvSpPr txBox="1"/>
          <p:nvPr/>
        </p:nvSpPr>
        <p:spPr>
          <a:xfrm>
            <a:off x="576274" y="5515319"/>
            <a:ext cx="80240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Response:</a:t>
            </a:r>
            <a:r>
              <a:rPr lang="en-US" sz="2800" dirty="0">
                <a:latin typeface="+mj-lt"/>
              </a:rPr>
              <a:t> Check database logs, compare with backup data, use hashing to verify records.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266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F5A7A-3979-6F24-E283-8B746ABE8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22D6711-C261-D10C-5235-7E1D6C8F5C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2DBD383-85EA-15F9-20E9-53FB39C2240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95DFED2-67BB-5079-3530-87DF9A192343}"/>
              </a:ext>
            </a:extLst>
          </p:cNvPr>
          <p:cNvSpPr txBox="1"/>
          <p:nvPr/>
        </p:nvSpPr>
        <p:spPr>
          <a:xfrm>
            <a:off x="510336" y="1342681"/>
            <a:ext cx="8155940" cy="3923382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Problem-Solving Question: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Scenario:</a:t>
            </a:r>
            <a:r>
              <a:rPr lang="en-US" sz="2800" dirty="0">
                <a:latin typeface="+mj-lt"/>
              </a:rPr>
              <a:t> A company detects that some employee salaries in its database have changed without approval.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Q2:</a:t>
            </a:r>
            <a:r>
              <a:rPr lang="en-US" sz="2800" dirty="0">
                <a:latin typeface="+mj-lt"/>
              </a:rPr>
              <a:t> What measures can they implement to prevent unauthorized modifications?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3FD8B-C108-98DC-9A49-BEB49C8D267A}"/>
              </a:ext>
            </a:extLst>
          </p:cNvPr>
          <p:cNvSpPr txBox="1"/>
          <p:nvPr/>
        </p:nvSpPr>
        <p:spPr>
          <a:xfrm>
            <a:off x="576274" y="5515319"/>
            <a:ext cx="80240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Response:</a:t>
            </a:r>
            <a:r>
              <a:rPr lang="en-US" sz="2800" dirty="0">
                <a:latin typeface="+mj-lt"/>
              </a:rPr>
              <a:t> Implement role-based access control, encryption, and periodic audits.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144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2C274-05AA-5FCF-E27D-E6A52B119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0D34763-1B92-FED5-95BA-A55247A152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625CCD4-4517-A56A-A142-5A2B43DFEB5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37E9F7C-FBFF-D4DC-0AE0-D75FAEDACE0E}"/>
              </a:ext>
            </a:extLst>
          </p:cNvPr>
          <p:cNvSpPr txBox="1"/>
          <p:nvPr/>
        </p:nvSpPr>
        <p:spPr>
          <a:xfrm>
            <a:off x="510336" y="1342681"/>
            <a:ext cx="8155940" cy="198438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Role-Playing Debate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Should social media platforms verify all user data for integrity?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0D257-826A-D899-E426-C61F3359100B}"/>
              </a:ext>
            </a:extLst>
          </p:cNvPr>
          <p:cNvSpPr txBox="1"/>
          <p:nvPr/>
        </p:nvSpPr>
        <p:spPr>
          <a:xfrm>
            <a:off x="510336" y="3651465"/>
            <a:ext cx="815594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Pro:</a:t>
            </a:r>
            <a:r>
              <a:rPr lang="en-US" sz="2800" dirty="0">
                <a:latin typeface="+mj-lt"/>
              </a:rPr>
              <a:t> Prevents misinformation, improves credibility.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Con:</a:t>
            </a:r>
            <a:r>
              <a:rPr lang="en-US" sz="2800" dirty="0">
                <a:latin typeface="+mj-lt"/>
              </a:rPr>
              <a:t> Limits free speech, increases operational costs.</a:t>
            </a:r>
          </a:p>
        </p:txBody>
      </p:sp>
    </p:spTree>
    <p:extLst>
      <p:ext uri="{BB962C8B-B14F-4D97-AF65-F5344CB8AC3E}">
        <p14:creationId xmlns:p14="http://schemas.microsoft.com/office/powerpoint/2010/main" val="415931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17C34-860C-BC5B-2B26-9B7501C3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ADB30025-66F2-03B3-FA00-B6338A64726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r>
              <a:rPr spc="235" dirty="0"/>
              <a:t> </a:t>
            </a:r>
            <a:r>
              <a:rPr dirty="0"/>
              <a:t>|</a:t>
            </a:r>
            <a:r>
              <a:rPr spc="400" dirty="0"/>
              <a:t> </a:t>
            </a:r>
            <a:r>
              <a:rPr dirty="0"/>
              <a:t>Faculty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Business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Law</a:t>
            </a:r>
            <a:r>
              <a:rPr spc="-1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Peter</a:t>
            </a:r>
            <a:r>
              <a:rPr spc="-10" dirty="0"/>
              <a:t> </a:t>
            </a:r>
            <a:r>
              <a:rPr dirty="0"/>
              <a:t>Faber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15" dirty="0"/>
              <a:t> </a:t>
            </a:r>
            <a:r>
              <a:rPr spc="-10" dirty="0"/>
              <a:t>School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49133F7-11B9-100F-6AC8-0B5F599D17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90" y="-19570"/>
            <a:ext cx="65532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Unit Overview</a:t>
            </a:r>
            <a:endParaRPr spc="-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41DE5-84E0-3D2B-5553-90B357E95685}"/>
              </a:ext>
            </a:extLst>
          </p:cNvPr>
          <p:cNvSpPr txBox="1"/>
          <p:nvPr/>
        </p:nvSpPr>
        <p:spPr>
          <a:xfrm>
            <a:off x="0" y="-138579"/>
            <a:ext cx="9144000" cy="71351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Why Is This Important?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At the end of this lecture, you will be able to: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Explain the three dimensions</a:t>
            </a:r>
            <a:r>
              <a:rPr lang="en-US" sz="2800" dirty="0">
                <a:latin typeface="+mj-lt"/>
              </a:rPr>
              <a:t> of the </a:t>
            </a:r>
            <a:r>
              <a:rPr lang="en-US" sz="2800" b="1" dirty="0">
                <a:latin typeface="+mj-lt"/>
              </a:rPr>
              <a:t>Cybersecurity Cube (McCumber Cube)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Understand the CIA Triad</a:t>
            </a:r>
            <a:r>
              <a:rPr lang="en-US" sz="2800" dirty="0">
                <a:latin typeface="+mj-lt"/>
              </a:rPr>
              <a:t> – The foundation of cybersecurity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Identify the three states of data</a:t>
            </a:r>
            <a:r>
              <a:rPr lang="en-US" sz="2800" dirty="0">
                <a:latin typeface="+mj-lt"/>
              </a:rPr>
              <a:t> and their risks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Recognize different cybersecurity countermeasures</a:t>
            </a:r>
            <a:r>
              <a:rPr lang="en-US" sz="2800" dirty="0">
                <a:latin typeface="+mj-lt"/>
              </a:rPr>
              <a:t> used to protect systems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Explore security frameworks like ISO standards</a:t>
            </a:r>
            <a:r>
              <a:rPr lang="en-US" sz="2800" dirty="0">
                <a:latin typeface="+mj-lt"/>
              </a:rPr>
              <a:t> used in organizations</a:t>
            </a:r>
          </a:p>
        </p:txBody>
      </p:sp>
    </p:spTree>
    <p:extLst>
      <p:ext uri="{BB962C8B-B14F-4D97-AF65-F5344CB8AC3E}">
        <p14:creationId xmlns:p14="http://schemas.microsoft.com/office/powerpoint/2010/main" val="3218856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BDEB7-EEB0-DE63-E0FD-9454D9638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F1E547A-9962-3711-C4A9-0DD138BB2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1DF5238-2D5C-5EDF-C3D5-EB591C31C28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B93D3D5-4A9A-FAB1-7849-F40767EDABD1}"/>
              </a:ext>
            </a:extLst>
          </p:cNvPr>
          <p:cNvSpPr txBox="1"/>
          <p:nvPr/>
        </p:nvSpPr>
        <p:spPr>
          <a:xfrm>
            <a:off x="510336" y="1342681"/>
            <a:ext cx="8155940" cy="133805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Role-Playing Debate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b="1" dirty="0">
                <a:latin typeface="+mj-lt"/>
              </a:rPr>
              <a:t>Should banks use blockchain for integrity checks?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D5F7-1550-B2C7-76F2-BA550107195A}"/>
              </a:ext>
            </a:extLst>
          </p:cNvPr>
          <p:cNvSpPr txBox="1"/>
          <p:nvPr/>
        </p:nvSpPr>
        <p:spPr>
          <a:xfrm>
            <a:off x="911021" y="3005136"/>
            <a:ext cx="735457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Provides an immutable ledger, enhances security.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High computational costs, regulatory challenges </a:t>
            </a:r>
          </a:p>
        </p:txBody>
      </p:sp>
    </p:spTree>
    <p:extLst>
      <p:ext uri="{BB962C8B-B14F-4D97-AF65-F5344CB8AC3E}">
        <p14:creationId xmlns:p14="http://schemas.microsoft.com/office/powerpoint/2010/main" val="121622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Data </a:t>
            </a:r>
            <a:r>
              <a:rPr spc="-10" dirty="0"/>
              <a:t>Availability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336" y="1342466"/>
            <a:ext cx="7750809" cy="386567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What is Data Availability?</a:t>
            </a:r>
          </a:p>
          <a:p>
            <a:pPr marL="8080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Data availability means ensuring </a:t>
            </a:r>
            <a:r>
              <a:rPr lang="en-US" sz="2800" b="1" dirty="0">
                <a:latin typeface="+mj-lt"/>
              </a:rPr>
              <a:t>information systems and services are accessible</a:t>
            </a:r>
            <a:r>
              <a:rPr lang="en-US" sz="2800" dirty="0">
                <a:latin typeface="+mj-lt"/>
              </a:rPr>
              <a:t> at all times.</a:t>
            </a:r>
          </a:p>
          <a:p>
            <a:pPr marL="8080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Cyberattacks, hardware failures, and system crashes can disrupt access.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B34FB-004F-C748-37DA-06A08DDF2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7BE663B-29E0-9B6F-E577-A2675CEB27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Data </a:t>
            </a:r>
            <a:r>
              <a:rPr spc="-10" dirty="0"/>
              <a:t>Availability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B676157-5983-A4B4-E105-6DB0887331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90550F3-5C16-EFD0-B926-59CFAB2D1F66}"/>
              </a:ext>
            </a:extLst>
          </p:cNvPr>
          <p:cNvSpPr txBox="1"/>
          <p:nvPr/>
        </p:nvSpPr>
        <p:spPr>
          <a:xfrm>
            <a:off x="510336" y="1342466"/>
            <a:ext cx="8100264" cy="522514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r>
              <a:rPr lang="en-US" sz="2800" b="1" dirty="0">
                <a:latin typeface="+mj-lt"/>
              </a:rPr>
              <a:t>How Do We Ensure Availability?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Key methods:</a:t>
            </a:r>
            <a:endParaRPr lang="en-US" sz="2800" dirty="0">
              <a:latin typeface="+mj-lt"/>
            </a:endParaRPr>
          </a:p>
          <a:p>
            <a:pPr marL="808038" lvl="1" indent="-452438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System redundancy</a:t>
            </a:r>
            <a:r>
              <a:rPr lang="en-US" sz="2800" dirty="0">
                <a:latin typeface="+mj-lt"/>
              </a:rPr>
              <a:t> – Having backup systems in place.</a:t>
            </a:r>
          </a:p>
          <a:p>
            <a:pPr marL="808038" lvl="1" indent="-452438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Regular backups</a:t>
            </a:r>
            <a:r>
              <a:rPr lang="en-US" sz="2800" dirty="0">
                <a:latin typeface="+mj-lt"/>
              </a:rPr>
              <a:t> – Ensuring data recovery in case of failure.</a:t>
            </a:r>
          </a:p>
          <a:p>
            <a:pPr marL="808038" lvl="1" indent="-452438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Equipment maintenance</a:t>
            </a:r>
            <a:r>
              <a:rPr lang="en-US" sz="2800" dirty="0">
                <a:latin typeface="+mj-lt"/>
              </a:rPr>
              <a:t> – Preventing hardware issues.</a:t>
            </a:r>
          </a:p>
          <a:p>
            <a:pPr marL="808038" lvl="1" indent="-452438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Software updates</a:t>
            </a:r>
            <a:r>
              <a:rPr lang="en-US" sz="2800" dirty="0">
                <a:latin typeface="+mj-lt"/>
              </a:rPr>
              <a:t> – Keeping systems secure and efficient.</a:t>
            </a:r>
          </a:p>
          <a:p>
            <a:pPr marL="808038" lvl="1" indent="-452438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Disaster recovery plans</a:t>
            </a:r>
            <a:r>
              <a:rPr lang="en-US" sz="2800" dirty="0">
                <a:latin typeface="+mj-lt"/>
              </a:rPr>
              <a:t> – Preparing for unexpected failures.</a:t>
            </a:r>
          </a:p>
        </p:txBody>
      </p:sp>
    </p:spTree>
    <p:extLst>
      <p:ext uri="{BB962C8B-B14F-4D97-AF65-F5344CB8AC3E}">
        <p14:creationId xmlns:p14="http://schemas.microsoft.com/office/powerpoint/2010/main" val="343262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90109-7AAB-C3E5-AE9F-146D5CFC1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CDE932-61E3-E139-8205-3760DBB88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Data </a:t>
            </a:r>
            <a:r>
              <a:rPr spc="-10" dirty="0"/>
              <a:t>Availability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5C5EE37-F13F-5EDA-BAC5-C439836F5AA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2C49EBF-A33B-CA5F-ACCE-81B07833615C}"/>
              </a:ext>
            </a:extLst>
          </p:cNvPr>
          <p:cNvSpPr txBox="1"/>
          <p:nvPr/>
        </p:nvSpPr>
        <p:spPr>
          <a:xfrm>
            <a:off x="510336" y="1342466"/>
            <a:ext cx="8100264" cy="45120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Principles of High Availability</a:t>
            </a:r>
          </a:p>
          <a:p>
            <a:pPr marL="7127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Eliminating single points of failure</a:t>
            </a:r>
            <a:r>
              <a:rPr lang="en-US" sz="2800" dirty="0">
                <a:latin typeface="+mj-lt"/>
              </a:rPr>
              <a:t> – No critical system should depend on a single component.</a:t>
            </a:r>
          </a:p>
          <a:p>
            <a:pPr marL="7127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Reliable crossover</a:t>
            </a:r>
            <a:r>
              <a:rPr lang="en-US" sz="2800" dirty="0">
                <a:latin typeface="+mj-lt"/>
              </a:rPr>
              <a:t> – Smooth switching to backup systems when needed.</a:t>
            </a:r>
          </a:p>
          <a:p>
            <a:pPr marL="7127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Failure detection</a:t>
            </a:r>
            <a:r>
              <a:rPr lang="en-US" sz="2800" dirty="0">
                <a:latin typeface="+mj-lt"/>
              </a:rPr>
              <a:t> – Monitoring for issues and fixing them quickly.</a:t>
            </a:r>
          </a:p>
        </p:txBody>
      </p:sp>
    </p:spTree>
    <p:extLst>
      <p:ext uri="{BB962C8B-B14F-4D97-AF65-F5344CB8AC3E}">
        <p14:creationId xmlns:p14="http://schemas.microsoft.com/office/powerpoint/2010/main" val="3873476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AAB81-EA2E-10D4-725D-7D55B357C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D6A8B44-F4C4-49DD-DB71-094EAED5C5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Data </a:t>
            </a:r>
            <a:r>
              <a:rPr spc="-10" dirty="0"/>
              <a:t>Availability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F41DD28-CAA7-D00A-814A-F681E6C641F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3C00D2E-249C-EA1E-B371-496C7ACA48CF}"/>
              </a:ext>
            </a:extLst>
          </p:cNvPr>
          <p:cNvSpPr txBox="1"/>
          <p:nvPr/>
        </p:nvSpPr>
        <p:spPr>
          <a:xfrm>
            <a:off x="510336" y="1342466"/>
            <a:ext cx="8100264" cy="479426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r>
              <a:rPr lang="en-US" sz="2800" b="1" dirty="0">
                <a:latin typeface="+mj-lt"/>
              </a:rPr>
              <a:t>Key Strategies for Organizations</a:t>
            </a:r>
          </a:p>
          <a:p>
            <a:pPr marL="712788" indent="-439738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Maintain equipment</a:t>
            </a:r>
            <a:r>
              <a:rPr lang="en-US" sz="2800" dirty="0">
                <a:latin typeface="+mj-lt"/>
              </a:rPr>
              <a:t> – Prevent hardware failures.</a:t>
            </a:r>
          </a:p>
          <a:p>
            <a:pPr marL="712788" indent="-439738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Update operating systems</a:t>
            </a:r>
            <a:r>
              <a:rPr lang="en-US" sz="2800" dirty="0">
                <a:latin typeface="+mj-lt"/>
              </a:rPr>
              <a:t> – Fix vulnerabilities and improve security.</a:t>
            </a:r>
          </a:p>
          <a:p>
            <a:pPr marL="712788" indent="-439738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Test backups</a:t>
            </a:r>
            <a:r>
              <a:rPr lang="en-US" sz="2800" dirty="0">
                <a:latin typeface="+mj-lt"/>
              </a:rPr>
              <a:t> – Ensure recovery is possible.</a:t>
            </a:r>
          </a:p>
          <a:p>
            <a:pPr marL="712788" indent="-439738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Plan for disasters</a:t>
            </a:r>
            <a:r>
              <a:rPr lang="en-US" sz="2800" dirty="0">
                <a:latin typeface="+mj-lt"/>
              </a:rPr>
              <a:t> – Have clear steps for recovery.</a:t>
            </a:r>
          </a:p>
          <a:p>
            <a:pPr marL="712788" indent="-439738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Use new technologies</a:t>
            </a:r>
            <a:r>
              <a:rPr lang="en-US" sz="2800" dirty="0">
                <a:latin typeface="+mj-lt"/>
              </a:rPr>
              <a:t> – Improve system resilience.</a:t>
            </a:r>
          </a:p>
          <a:p>
            <a:pPr marL="712788" indent="-439738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Monitor for threats</a:t>
            </a:r>
            <a:r>
              <a:rPr lang="en-US" sz="2800" dirty="0">
                <a:latin typeface="+mj-lt"/>
              </a:rPr>
              <a:t> – Detect attacks or failures early.</a:t>
            </a:r>
          </a:p>
          <a:p>
            <a:pPr marL="712788" indent="-439738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Verify system availability</a:t>
            </a:r>
            <a:r>
              <a:rPr lang="en-US" sz="2800" dirty="0">
                <a:latin typeface="+mj-lt"/>
              </a:rPr>
              <a:t> – Test uptime regularly.</a:t>
            </a:r>
          </a:p>
        </p:txBody>
      </p:sp>
    </p:spTree>
    <p:extLst>
      <p:ext uri="{BB962C8B-B14F-4D97-AF65-F5344CB8AC3E}">
        <p14:creationId xmlns:p14="http://schemas.microsoft.com/office/powerpoint/2010/main" val="5787789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254F7-38E5-060A-1BEC-02AE444AD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4894E65-9B14-6490-0E19-50CA260CB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Data </a:t>
            </a:r>
            <a:r>
              <a:rPr spc="-10" dirty="0"/>
              <a:t>Availability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0215DD7-1C0C-F2F7-A98B-33EC0239646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D11A803-76BA-265F-6C05-DBC14891AFDE}"/>
              </a:ext>
            </a:extLst>
          </p:cNvPr>
          <p:cNvSpPr txBox="1"/>
          <p:nvPr/>
        </p:nvSpPr>
        <p:spPr>
          <a:xfrm>
            <a:off x="510336" y="1342466"/>
            <a:ext cx="8100264" cy="12803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Why is data availability important for businesses?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CDB83-063C-D2D4-2860-43B5ABBB9269}"/>
              </a:ext>
            </a:extLst>
          </p:cNvPr>
          <p:cNvSpPr txBox="1"/>
          <p:nvPr/>
        </p:nvSpPr>
        <p:spPr>
          <a:xfrm>
            <a:off x="762000" y="2937019"/>
            <a:ext cx="7848600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It ensures smooth operations, customer trust, and prevents financial loss.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137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D33FA-EEAF-85AD-D2ED-9C216ADE4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F83B40E-5000-048B-97FB-C2D42622E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Data </a:t>
            </a:r>
            <a:r>
              <a:rPr spc="-10" dirty="0"/>
              <a:t>Availability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01B0584-61CC-EA51-B0FA-C59CB2B3685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3B213B0-936D-6C54-B2B5-FC6FAFC57104}"/>
              </a:ext>
            </a:extLst>
          </p:cNvPr>
          <p:cNvSpPr txBox="1"/>
          <p:nvPr/>
        </p:nvSpPr>
        <p:spPr>
          <a:xfrm>
            <a:off x="510336" y="1342466"/>
            <a:ext cx="8100264" cy="19239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b="1" dirty="0">
                <a:latin typeface="+mj-lt"/>
              </a:rPr>
              <a:t>What could happen if a hospital’s data system becomes unavailable?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0D3B3-18C8-8C7A-9339-AD1104661260}"/>
              </a:ext>
            </a:extLst>
          </p:cNvPr>
          <p:cNvSpPr txBox="1"/>
          <p:nvPr/>
        </p:nvSpPr>
        <p:spPr>
          <a:xfrm>
            <a:off x="762000" y="3429000"/>
            <a:ext cx="7848600" cy="13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Delayed treatments, misdiagnosis, and even life-threatening situations.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12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79972-21AC-6B30-5ECB-C1928F068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F10E5DE-75B4-4C4D-4944-CCF22A693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Data </a:t>
            </a:r>
            <a:r>
              <a:rPr spc="-10" dirty="0"/>
              <a:t>Availability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C41AC04-6E1A-9246-34D5-71FC7429BCB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DCDB3FD-E059-5934-733D-2FB18638D5F7}"/>
              </a:ext>
            </a:extLst>
          </p:cNvPr>
          <p:cNvSpPr txBox="1"/>
          <p:nvPr/>
        </p:nvSpPr>
        <p:spPr>
          <a:xfrm>
            <a:off x="510336" y="1342466"/>
            <a:ext cx="8100264" cy="127759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800" b="1" dirty="0">
                <a:latin typeface="+mj-lt"/>
              </a:rPr>
              <a:t>How do backups contribute to data availability?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72CD6-E593-EB85-370F-3F709A117316}"/>
              </a:ext>
            </a:extLst>
          </p:cNvPr>
          <p:cNvSpPr txBox="1"/>
          <p:nvPr/>
        </p:nvSpPr>
        <p:spPr>
          <a:xfrm>
            <a:off x="762000" y="2771287"/>
            <a:ext cx="7848600" cy="13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They provide a way to recover lost or corrupted data quickly.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99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704F4-73DD-57D8-6377-D7BF1135B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5E64AC-E213-EBE7-765B-B86404C2FA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Data </a:t>
            </a:r>
            <a:r>
              <a:rPr spc="-10" dirty="0"/>
              <a:t>Availability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52D2EF-5A6D-A1BC-1683-EDA61C9755E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71AD8CF-DE2B-B97C-33A6-3E09DA978FA5}"/>
              </a:ext>
            </a:extLst>
          </p:cNvPr>
          <p:cNvSpPr txBox="1"/>
          <p:nvPr/>
        </p:nvSpPr>
        <p:spPr>
          <a:xfrm>
            <a:off x="510336" y="1342466"/>
            <a:ext cx="8100264" cy="321934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Problem-Solving Question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Scenario:</a:t>
            </a:r>
            <a:r>
              <a:rPr lang="en-US" sz="2800" dirty="0">
                <a:latin typeface="+mj-lt"/>
              </a:rPr>
              <a:t> A retail company experiences a server crash on Black Friday, causing a major outage.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Q1:</a:t>
            </a:r>
            <a:r>
              <a:rPr lang="en-US" sz="2800" dirty="0">
                <a:latin typeface="+mj-lt"/>
              </a:rPr>
              <a:t> What steps should they take immediately to restore services?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92B5D-145B-8819-9856-486FB7152DC7}"/>
              </a:ext>
            </a:extLst>
          </p:cNvPr>
          <p:cNvSpPr txBox="1"/>
          <p:nvPr/>
        </p:nvSpPr>
        <p:spPr>
          <a:xfrm>
            <a:off x="510336" y="4724400"/>
            <a:ext cx="7848600" cy="13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Response:</a:t>
            </a:r>
            <a:r>
              <a:rPr lang="en-US" sz="2800" dirty="0">
                <a:latin typeface="+mj-lt"/>
              </a:rPr>
              <a:t> Use backup servers, check logs for errors, and verify system integrity.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931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F7A79-CB5F-1789-7434-4BDD7D3D9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18DAC3B-89D6-E070-98A4-1E25C63DBE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Data </a:t>
            </a:r>
            <a:r>
              <a:rPr spc="-10" dirty="0"/>
              <a:t>Availability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3F3E895-69AA-DE8A-142A-6F3095D6572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D7AD4E4-700E-BD2B-B67F-855889AD73FB}"/>
              </a:ext>
            </a:extLst>
          </p:cNvPr>
          <p:cNvSpPr txBox="1"/>
          <p:nvPr/>
        </p:nvSpPr>
        <p:spPr>
          <a:xfrm>
            <a:off x="510336" y="1342466"/>
            <a:ext cx="8100264" cy="127759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Q2:</a:t>
            </a:r>
            <a:r>
              <a:rPr lang="en-US" sz="2800" dirty="0">
                <a:latin typeface="+mj-lt"/>
              </a:rPr>
              <a:t> What long-term strategies should they implement to avoid future crashes?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DB223-64EF-A49E-62D3-0D03EF91BD46}"/>
              </a:ext>
            </a:extLst>
          </p:cNvPr>
          <p:cNvSpPr txBox="1"/>
          <p:nvPr/>
        </p:nvSpPr>
        <p:spPr>
          <a:xfrm>
            <a:off x="505388" y="2769909"/>
            <a:ext cx="7848600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Response:</a:t>
            </a:r>
            <a:r>
              <a:rPr lang="en-US" sz="2800" dirty="0">
                <a:latin typeface="+mj-lt"/>
              </a:rPr>
              <a:t> Increase server capacity, use cloud-based redundancy, and schedule regular maintenance.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36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Previous</a:t>
            </a:r>
            <a:r>
              <a:rPr spc="-15" dirty="0"/>
              <a:t> </a:t>
            </a:r>
            <a:r>
              <a:rPr spc="-10" dirty="0"/>
              <a:t>Lecture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868" y="1371600"/>
            <a:ext cx="8100264" cy="4726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We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have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considered: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796290" marR="0" lvl="0" indent="-335915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79629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What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is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security?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796290" marR="0" lvl="0" indent="-335915" defTabSz="914400" eaLnBrk="1" fontAlgn="auto" latinLnBrk="0" hangingPunct="1">
              <a:lnSpc>
                <a:spcPct val="150000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79629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Security</a:t>
            </a:r>
            <a:r>
              <a:rPr kumimoji="0" sz="2800" b="0" i="0" u="none" strike="noStrike" kern="0" cap="none" spc="-3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goals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796290" marR="0" lvl="0" indent="-335915" defTabSz="91440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79629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Cyberspace,</a:t>
            </a:r>
            <a:r>
              <a:rPr kumimoji="0" sz="2800" b="0" i="0" u="none" strike="noStrike" kern="0" cap="none" spc="-9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Cybercrime,</a:t>
            </a:r>
            <a:r>
              <a:rPr kumimoji="0" sz="2800" b="0" i="0" u="none" strike="noStrike" kern="0" cap="none" spc="-8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Cybersecurity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796290" marR="0" lvl="0" indent="-335915" defTabSz="914400" eaLnBrk="1" fontAlgn="auto" latinLnBrk="0" hangingPunct="1">
              <a:lnSpc>
                <a:spcPct val="150000"/>
              </a:lnSpc>
              <a:spcBef>
                <a:spcPts val="38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79629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Security</a:t>
            </a:r>
            <a:r>
              <a:rPr kumimoji="0" sz="2800" b="0" i="0" u="none" strike="noStrike" kern="0" cap="none" spc="-4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risks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796290" marR="0" lvl="0" indent="-335915" defTabSz="91440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79629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Identity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theft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796290" marR="0" lvl="0" indent="-335915" defTabSz="914400" eaLnBrk="1" fontAlgn="auto" latinLnBrk="0" hangingPunct="1">
              <a:lnSpc>
                <a:spcPct val="150000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796290" algn="l"/>
              </a:tabLst>
              <a:defRPr/>
            </a:pP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Countermeasures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904D9-376B-58E7-BABF-3C203153F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276C6F-0DEA-C15A-0674-A3E11DF841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Data </a:t>
            </a:r>
            <a:r>
              <a:rPr spc="-10" dirty="0"/>
              <a:t>Availability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70F25A7-D4A7-03F5-79B9-62EAE889808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46B1CAB-0EA2-BA4C-C3B3-C2150C2B2102}"/>
              </a:ext>
            </a:extLst>
          </p:cNvPr>
          <p:cNvSpPr txBox="1"/>
          <p:nvPr/>
        </p:nvSpPr>
        <p:spPr>
          <a:xfrm>
            <a:off x="510336" y="1342466"/>
            <a:ext cx="8100264" cy="192668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Role-Playing Debate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Should businesses invest heavily in backup systems, even if they are rarely needed?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BE105-24EA-6085-CF51-C671A930ADA9}"/>
              </a:ext>
            </a:extLst>
          </p:cNvPr>
          <p:cNvSpPr txBox="1"/>
          <p:nvPr/>
        </p:nvSpPr>
        <p:spPr>
          <a:xfrm>
            <a:off x="510336" y="3588854"/>
            <a:ext cx="78486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Response: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Prevents downtime, protects revenue, and ensures reliability.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Expensive, may not always be necessary for small businesses.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517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8DCC0-E777-8CA7-9E41-1ABD2860D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7D17F55-FCDE-6B1E-6F92-54E8730413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Data </a:t>
            </a:r>
            <a:r>
              <a:rPr spc="-10" dirty="0"/>
              <a:t>Availability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95B8D17-77AB-84DA-879A-93A85E61E54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F2C3F29-4FBF-3B1F-98AD-177F79C45E7D}"/>
              </a:ext>
            </a:extLst>
          </p:cNvPr>
          <p:cNvSpPr txBox="1"/>
          <p:nvPr/>
        </p:nvSpPr>
        <p:spPr>
          <a:xfrm>
            <a:off x="510336" y="1342466"/>
            <a:ext cx="8100264" cy="192668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Role-Playing Debate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b="1" dirty="0">
                <a:latin typeface="+mj-lt"/>
              </a:rPr>
              <a:t>Is cloud computing the best solution for ensuring data availability?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86908-DC05-E34D-60D0-F7566A193A39}"/>
              </a:ext>
            </a:extLst>
          </p:cNvPr>
          <p:cNvSpPr txBox="1"/>
          <p:nvPr/>
        </p:nvSpPr>
        <p:spPr>
          <a:xfrm>
            <a:off x="510336" y="3588854"/>
            <a:ext cx="78486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Response: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Scalable, automatic backups, easy access from anywhere.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Security risks, dependence on internet connection. </a:t>
            </a:r>
          </a:p>
        </p:txBody>
      </p:sp>
    </p:spTree>
    <p:extLst>
      <p:ext uri="{BB962C8B-B14F-4D97-AF65-F5344CB8AC3E}">
        <p14:creationId xmlns:p14="http://schemas.microsoft.com/office/powerpoint/2010/main" val="377755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36" y="0"/>
            <a:ext cx="2733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States</a:t>
            </a:r>
            <a:r>
              <a:rPr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F2B97-D406-CDE1-DEF0-80FF6793AC28}"/>
              </a:ext>
            </a:extLst>
          </p:cNvPr>
          <p:cNvSpPr txBox="1"/>
          <p:nvPr/>
        </p:nvSpPr>
        <p:spPr>
          <a:xfrm>
            <a:off x="34636" y="762000"/>
            <a:ext cx="9109364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Data exists in three states: </a:t>
            </a:r>
            <a:r>
              <a:rPr lang="en-US" sz="2800" b="1" dirty="0">
                <a:latin typeface="+mj-lt"/>
              </a:rPr>
              <a:t>At Rest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latin typeface="+mj-lt"/>
              </a:rPr>
              <a:t>In Transit</a:t>
            </a:r>
            <a:r>
              <a:rPr lang="en-US" sz="2800" dirty="0">
                <a:latin typeface="+mj-lt"/>
              </a:rPr>
              <a:t>, and </a:t>
            </a:r>
            <a:r>
              <a:rPr lang="en-US" sz="2800" b="1" dirty="0">
                <a:latin typeface="+mj-lt"/>
              </a:rPr>
              <a:t>In Process</a:t>
            </a:r>
            <a:r>
              <a:rPr lang="en-US" sz="2800" dirty="0">
                <a:latin typeface="+mj-lt"/>
              </a:rPr>
              <a:t>. Each state requires protection to ensure confidentiality, integrity, and availability.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Data at Rest</a:t>
            </a:r>
            <a:r>
              <a:rPr lang="en-US" sz="2800" dirty="0">
                <a:latin typeface="+mj-lt"/>
              </a:rPr>
              <a:t> – Stored data that is not actively moving (e.g., files on a hard drive, database records). Security measures: </a:t>
            </a:r>
            <a:r>
              <a:rPr lang="en-US" sz="2800" b="1" dirty="0">
                <a:latin typeface="+mj-lt"/>
              </a:rPr>
              <a:t>encryption, backups, access controls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32BEC-C97D-0C92-FF96-2E62CC92E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2FF16E7-A05B-74E9-7914-1FEF20C62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6" y="0"/>
            <a:ext cx="2733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States</a:t>
            </a:r>
            <a:r>
              <a:rPr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DA2F2C1-A88B-5062-D456-F80BD63A0D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F5ED7-FD49-EF75-B639-34404E587544}"/>
              </a:ext>
            </a:extLst>
          </p:cNvPr>
          <p:cNvSpPr txBox="1"/>
          <p:nvPr/>
        </p:nvSpPr>
        <p:spPr>
          <a:xfrm>
            <a:off x="34636" y="762000"/>
            <a:ext cx="9109364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b="1" dirty="0">
                <a:latin typeface="+mj-lt"/>
              </a:rPr>
              <a:t>Data in Transit</a:t>
            </a:r>
            <a:r>
              <a:rPr lang="en-US" sz="2800" dirty="0">
                <a:latin typeface="+mj-lt"/>
              </a:rPr>
              <a:t> – Data being transferred between devices (e.g., emails, network traffic). Protection methods: </a:t>
            </a:r>
            <a:r>
              <a:rPr lang="en-US" sz="2800" b="1" dirty="0">
                <a:latin typeface="+mj-lt"/>
              </a:rPr>
              <a:t>encryption, VPNs, secure protocols</a:t>
            </a:r>
            <a:r>
              <a:rPr lang="en-US" sz="2800" dirty="0">
                <a:latin typeface="+mj-lt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b="1" dirty="0">
                <a:latin typeface="+mj-lt"/>
              </a:rPr>
              <a:t>Data in Process</a:t>
            </a:r>
            <a:r>
              <a:rPr lang="en-US" sz="2800" dirty="0">
                <a:latin typeface="+mj-lt"/>
              </a:rPr>
              <a:t> – Data actively being used or modified (e.g., calculations in RAM, online transactions). Risks include </a:t>
            </a:r>
            <a:r>
              <a:rPr lang="en-US" sz="2800" b="1" dirty="0">
                <a:latin typeface="+mj-lt"/>
              </a:rPr>
              <a:t>unauthorized changes, malware, and processing errors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0801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F9421-1BB3-3867-B05E-A0D3C14E3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E5EE0BE-41B0-F1D9-5A8F-DE194291E2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6" y="0"/>
            <a:ext cx="2733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States</a:t>
            </a:r>
            <a:r>
              <a:rPr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A31149E-3EA9-CC03-1DBC-53F77E6244A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B1A0A-F56A-8714-3D9F-8645659D3A77}"/>
              </a:ext>
            </a:extLst>
          </p:cNvPr>
          <p:cNvSpPr txBox="1"/>
          <p:nvPr/>
        </p:nvSpPr>
        <p:spPr>
          <a:xfrm>
            <a:off x="34636" y="762000"/>
            <a:ext cx="9109364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Why does data at rest need strong encryption?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BA6F8-B8D6-AA49-D561-D2E1BDE9F3D5}"/>
              </a:ext>
            </a:extLst>
          </p:cNvPr>
          <p:cNvSpPr txBox="1"/>
          <p:nvPr/>
        </p:nvSpPr>
        <p:spPr>
          <a:xfrm>
            <a:off x="304800" y="2328467"/>
            <a:ext cx="8720328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Prevents unauthorized access if storage is stolen or hacked.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233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2E322-F3A0-A32F-C2B4-8102EAB47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25B5165-6170-12C8-44CB-23D097ACE0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6" y="0"/>
            <a:ext cx="2733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States</a:t>
            </a:r>
            <a:r>
              <a:rPr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3FA1A92-6627-616C-F9BB-B2D776EE3FC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789E0-B003-48E8-74EF-D2BC5FD3F46C}"/>
              </a:ext>
            </a:extLst>
          </p:cNvPr>
          <p:cNvSpPr txBox="1"/>
          <p:nvPr/>
        </p:nvSpPr>
        <p:spPr>
          <a:xfrm>
            <a:off x="34636" y="762000"/>
            <a:ext cx="9109364" cy="1961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b="1" dirty="0">
                <a:latin typeface="+mj-lt"/>
              </a:rPr>
              <a:t>What are the risks of sending unencrypted data over a public Wi-Fi network?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8E08F-9ED7-245A-509F-41D785C06A9D}"/>
              </a:ext>
            </a:extLst>
          </p:cNvPr>
          <p:cNvSpPr txBox="1"/>
          <p:nvPr/>
        </p:nvSpPr>
        <p:spPr>
          <a:xfrm>
            <a:off x="389036" y="2816065"/>
            <a:ext cx="8720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Hackers can intercept and steal sensitive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95917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DD4DE-9C0F-407F-461A-14A246B49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9F856E2-2328-53C7-C5EE-288A63FD91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6" y="0"/>
            <a:ext cx="2733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States</a:t>
            </a:r>
            <a:r>
              <a:rPr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6D7AB9F-9669-31C6-1965-593A62F7A7D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02170-C361-A085-C81E-48E303CA684E}"/>
              </a:ext>
            </a:extLst>
          </p:cNvPr>
          <p:cNvSpPr txBox="1"/>
          <p:nvPr/>
        </p:nvSpPr>
        <p:spPr>
          <a:xfrm>
            <a:off x="34636" y="762000"/>
            <a:ext cx="9109364" cy="1961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800" b="1" dirty="0">
                <a:latin typeface="+mj-lt"/>
              </a:rPr>
              <a:t>How can organizations prevent unauthorized modifications to data in process?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084B7-8BB5-47BE-2930-D1CD5E54ADD9}"/>
              </a:ext>
            </a:extLst>
          </p:cNvPr>
          <p:cNvSpPr txBox="1"/>
          <p:nvPr/>
        </p:nvSpPr>
        <p:spPr>
          <a:xfrm>
            <a:off x="389036" y="2816065"/>
            <a:ext cx="8720328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access controls, logging, and validation mechanisms</a:t>
            </a:r>
            <a:r>
              <a:rPr lang="en-US" sz="2800" dirty="0">
                <a:latin typeface="+mj-lt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182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785D1-3079-15CF-5C36-A4EA768D1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0AE8962-3C4F-65D5-1E37-F74FAA3994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6" y="0"/>
            <a:ext cx="2733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States</a:t>
            </a:r>
            <a:r>
              <a:rPr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F17AACD-FBDF-6765-91EC-2BAA7D7B7C3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C6323-38EA-FFE5-FCB6-2B76EFF6639C}"/>
              </a:ext>
            </a:extLst>
          </p:cNvPr>
          <p:cNvSpPr txBox="1"/>
          <p:nvPr/>
        </p:nvSpPr>
        <p:spPr>
          <a:xfrm>
            <a:off x="34636" y="762000"/>
            <a:ext cx="9109364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Hands-On Activities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Data Encryption Demo: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Encrypt a text file using a basic encryption tool, then decrypt it.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80C962-57E2-A0BA-84EB-188E66F1EF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0" t="8183" r="29166" b="15925"/>
          <a:stretch/>
        </p:blipFill>
        <p:spPr>
          <a:xfrm>
            <a:off x="2895600" y="3322461"/>
            <a:ext cx="5638800" cy="35226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D334F2-E638-5254-2783-78952A5CA335}"/>
              </a:ext>
            </a:extLst>
          </p:cNvPr>
          <p:cNvSpPr txBox="1"/>
          <p:nvPr/>
        </p:nvSpPr>
        <p:spPr>
          <a:xfrm>
            <a:off x="34636" y="3810000"/>
            <a:ext cx="23622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Key takeaway:</a:t>
            </a:r>
            <a:r>
              <a:rPr lang="en-US" sz="2800" dirty="0">
                <a:latin typeface="+mj-lt"/>
              </a:rPr>
              <a:t> Encryption protects data at rest and in transit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DDA630-F136-0249-2617-9797166E5D30}"/>
              </a:ext>
            </a:extLst>
          </p:cNvPr>
          <p:cNvSpPr txBox="1"/>
          <p:nvPr/>
        </p:nvSpPr>
        <p:spPr>
          <a:xfrm>
            <a:off x="2895600" y="2618465"/>
            <a:ext cx="4672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https://www.devglan.com/online-tools/text-encryption-decryption</a:t>
            </a:r>
            <a:r>
              <a:rPr lang="en-AU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7060986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93D21-7816-F084-9CAB-28EB33325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1DCF255-F737-F969-D176-7AB7CE52E3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6" y="0"/>
            <a:ext cx="2733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States</a:t>
            </a:r>
            <a:r>
              <a:rPr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2C8759D-AB2B-63BB-4ADC-15D3C6E7B14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EA0E2-4B47-5A01-EEEC-A5EBC8B92AF4}"/>
              </a:ext>
            </a:extLst>
          </p:cNvPr>
          <p:cNvSpPr txBox="1"/>
          <p:nvPr/>
        </p:nvSpPr>
        <p:spPr>
          <a:xfrm>
            <a:off x="34636" y="762000"/>
            <a:ext cx="9109364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Problem-Solving Question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Scenario:</a:t>
            </a:r>
            <a:r>
              <a:rPr lang="en-US" sz="2800" dirty="0">
                <a:latin typeface="+mj-lt"/>
              </a:rPr>
              <a:t> A company transfers customer payment data over the internet. Their system lacks encryption.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Q1:</a:t>
            </a:r>
            <a:r>
              <a:rPr lang="en-US" sz="2800" dirty="0">
                <a:latin typeface="+mj-lt"/>
              </a:rPr>
              <a:t> What security risks does this pose?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D359C-E06C-6806-DA6D-397165E6C738}"/>
              </a:ext>
            </a:extLst>
          </p:cNvPr>
          <p:cNvSpPr txBox="1"/>
          <p:nvPr/>
        </p:nvSpPr>
        <p:spPr>
          <a:xfrm>
            <a:off x="363058" y="3637951"/>
            <a:ext cx="8452520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Response:</a:t>
            </a:r>
            <a:r>
              <a:rPr lang="en-US" sz="2800" dirty="0">
                <a:latin typeface="+mj-lt"/>
              </a:rPr>
              <a:t> Hackers can intercept and steal payment details.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554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02C3D-0DFF-2F81-CD0A-CCE478098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5A2A304-4293-3DF3-D2DF-37EC235F5B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6" y="0"/>
            <a:ext cx="2733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States</a:t>
            </a:r>
            <a:r>
              <a:rPr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A1BB72D-5F63-3613-155D-782E2F70EFB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0E1ED-C388-89F4-4F26-79721981E8AF}"/>
              </a:ext>
            </a:extLst>
          </p:cNvPr>
          <p:cNvSpPr txBox="1"/>
          <p:nvPr/>
        </p:nvSpPr>
        <p:spPr>
          <a:xfrm>
            <a:off x="34636" y="762000"/>
            <a:ext cx="9109364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Problem-Solving Question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Scenario:</a:t>
            </a:r>
            <a:r>
              <a:rPr lang="en-US" sz="2800" dirty="0">
                <a:latin typeface="+mj-lt"/>
              </a:rPr>
              <a:t> A company transfers customer payment data over the internet. Their system lacks encryption.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Q2: What steps should the company take?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24CF3-9BFC-9C6C-B680-8E5A81A3DB8B}"/>
              </a:ext>
            </a:extLst>
          </p:cNvPr>
          <p:cNvSpPr txBox="1"/>
          <p:nvPr/>
        </p:nvSpPr>
        <p:spPr>
          <a:xfrm>
            <a:off x="363058" y="3637951"/>
            <a:ext cx="8452520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Response: </a:t>
            </a:r>
            <a:r>
              <a:rPr lang="en-US" sz="2800" dirty="0">
                <a:latin typeface="+mj-lt"/>
              </a:rPr>
              <a:t>Implement SSL/TLS encryption, use a secure payment gateway, and monitor traffic for threats.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433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219200"/>
            <a:ext cx="8534400" cy="549765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8285" marR="0" lvl="0" indent="-235585" defTabSz="91440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8285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The</a:t>
            </a:r>
            <a:r>
              <a:rPr kumimoji="0" sz="28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Cybersecurity</a:t>
            </a:r>
            <a:r>
              <a:rPr kumimoji="0" sz="28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Cube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633095" marR="1115060" lvl="1" indent="-260985" defTabSz="914400" eaLnBrk="1" fontAlgn="auto" latinLnBrk="0" hangingPunct="1">
              <a:lnSpc>
                <a:spcPts val="2050"/>
              </a:lnSpc>
              <a:spcBef>
                <a:spcPts val="665"/>
              </a:spcBef>
              <a:spcAft>
                <a:spcPts val="0"/>
              </a:spcAft>
              <a:buClrTx/>
              <a:buSzTx/>
              <a:buFont typeface="Wingdings"/>
              <a:buChar char=""/>
              <a:tabLst>
                <a:tab pos="634365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Describe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the</a:t>
            </a:r>
            <a:r>
              <a:rPr kumimoji="0" sz="28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three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dimensions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of</a:t>
            </a:r>
            <a:r>
              <a:rPr kumimoji="0" sz="28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the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McCumber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Cube 	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(Cybersecurity</a:t>
            </a:r>
            <a:r>
              <a:rPr kumimoji="0" sz="28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Cube).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248285" marR="0" lvl="0" indent="-235585" defTabSz="914400" eaLnBrk="1" fontAlgn="auto" latinLnBrk="0" hangingPunct="1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8285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CIA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TRIAD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633095" marR="0" lvl="1" indent="-260985" defTabSz="91440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 typeface="Wingdings"/>
              <a:buChar char=""/>
              <a:tabLst>
                <a:tab pos="633095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Describe</a:t>
            </a:r>
            <a:r>
              <a:rPr kumimoji="0" sz="2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the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principles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of</a:t>
            </a:r>
            <a:r>
              <a:rPr kumimoji="0" sz="2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confidentiality, integrity,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and</a:t>
            </a:r>
            <a:r>
              <a:rPr kumimoji="0" sz="28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availability.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248285" marR="0" lvl="0" indent="-235585" defTabSz="914400" eaLnBrk="1" fontAlgn="auto" latinLnBrk="0" hangingPunct="1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8285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States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of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Data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633095" marR="0" lvl="1" indent="-260985" defTabSz="91440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 typeface="Wingdings"/>
              <a:buChar char=""/>
              <a:tabLst>
                <a:tab pos="633095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Differentiate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the</a:t>
            </a:r>
            <a:r>
              <a:rPr kumimoji="0" sz="28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three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states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of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data.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248285" marR="0" lvl="0" indent="-235585" defTabSz="914400" eaLnBrk="1" fontAlgn="auto" latinLnBrk="0" hangingPunct="1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8285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Cybersecurity</a:t>
            </a:r>
            <a:r>
              <a:rPr kumimoji="0" sz="2800" b="0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Countermeasures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633095" marR="0" lvl="1" indent="-260985" defTabSz="91440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 typeface="Wingdings"/>
              <a:buChar char=""/>
              <a:tabLst>
                <a:tab pos="633095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Compare</a:t>
            </a:r>
            <a:r>
              <a:rPr kumimoji="0" sz="28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the</a:t>
            </a:r>
            <a:r>
              <a:rPr kumimoji="0" sz="28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types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of</a:t>
            </a:r>
            <a:r>
              <a:rPr kumimoji="0" sz="28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cybersecurity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countermeasures.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248285" marR="0" lvl="0" indent="-235585" defTabSz="914400" eaLnBrk="1" fontAlgn="auto" latinLnBrk="0" hangingPunct="1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8285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IT</a:t>
            </a:r>
            <a:r>
              <a:rPr kumimoji="0" sz="28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Security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Management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Framework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633095" marR="0" lvl="1" indent="-260985" defTabSz="91440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 typeface="Wingdings"/>
              <a:buChar char=""/>
              <a:tabLst>
                <a:tab pos="633095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Describe</a:t>
            </a:r>
            <a:r>
              <a:rPr kumimoji="0" sz="28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the</a:t>
            </a:r>
            <a:r>
              <a:rPr kumimoji="0" sz="2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ISO</a:t>
            </a:r>
            <a:r>
              <a:rPr kumimoji="0" sz="28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Cybersecurity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Model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F0EBF-A56C-A935-9BDF-8BDB87E1F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5FE8E5B-3471-62E3-138B-9A8B6EC4E3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6" y="0"/>
            <a:ext cx="2733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States</a:t>
            </a:r>
            <a:r>
              <a:rPr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72E3713-B887-6F36-817F-7C8310B973F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F60D1-5600-3837-206F-02978B75A5C4}"/>
              </a:ext>
            </a:extLst>
          </p:cNvPr>
          <p:cNvSpPr txBox="1"/>
          <p:nvPr/>
        </p:nvSpPr>
        <p:spPr>
          <a:xfrm>
            <a:off x="34636" y="762000"/>
            <a:ext cx="9109364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Role-Playing Debate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Should companies prioritize protecting data at rest over data in transit?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D414F-3502-B183-870F-A519E6F89C67}"/>
              </a:ext>
            </a:extLst>
          </p:cNvPr>
          <p:cNvSpPr txBox="1"/>
          <p:nvPr/>
        </p:nvSpPr>
        <p:spPr>
          <a:xfrm>
            <a:off x="345740" y="2907271"/>
            <a:ext cx="8452520" cy="1749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Stored data is a long-term target for hackers.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Data in transit is more vulnerable to interception. </a:t>
            </a:r>
          </a:p>
        </p:txBody>
      </p:sp>
    </p:spTree>
    <p:extLst>
      <p:ext uri="{BB962C8B-B14F-4D97-AF65-F5344CB8AC3E}">
        <p14:creationId xmlns:p14="http://schemas.microsoft.com/office/powerpoint/2010/main" val="343170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0A5BF-210D-815A-578F-2EF3A992B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F43E707-F408-B55C-FA5B-D62050AC41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6" y="0"/>
            <a:ext cx="2733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States</a:t>
            </a:r>
            <a:r>
              <a:rPr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EB1F587-A9DF-A713-0A90-2EA93D80407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B748C-0051-1259-A3B6-15ABD9FC92D0}"/>
              </a:ext>
            </a:extLst>
          </p:cNvPr>
          <p:cNvSpPr txBox="1"/>
          <p:nvPr/>
        </p:nvSpPr>
        <p:spPr>
          <a:xfrm>
            <a:off x="34636" y="762000"/>
            <a:ext cx="9109364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Role-Playing Debate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b="1" dirty="0">
                <a:latin typeface="+mj-lt"/>
              </a:rPr>
              <a:t>Should governments enforce strict laws on data encryption for all businesses?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9162B-DCBE-8236-55F8-7392D4131997}"/>
              </a:ext>
            </a:extLst>
          </p:cNvPr>
          <p:cNvSpPr txBox="1"/>
          <p:nvPr/>
        </p:nvSpPr>
        <p:spPr>
          <a:xfrm>
            <a:off x="345740" y="2907271"/>
            <a:ext cx="845252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Protects user privacy and prevents data breaches.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Increases costs and limits accessibility for smaller businesses. </a:t>
            </a:r>
          </a:p>
        </p:txBody>
      </p:sp>
    </p:spTree>
    <p:extLst>
      <p:ext uri="{BB962C8B-B14F-4D97-AF65-F5344CB8AC3E}">
        <p14:creationId xmlns:p14="http://schemas.microsoft.com/office/powerpoint/2010/main" val="88530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2771" y="2618943"/>
            <a:ext cx="6458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Cyber</a:t>
            </a:r>
            <a:r>
              <a:rPr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Security</a:t>
            </a:r>
            <a:r>
              <a:rPr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C00000"/>
                </a:solidFill>
                <a:latin typeface="Arial"/>
                <a:cs typeface="Arial"/>
              </a:rPr>
              <a:t>Countermeasures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Cybersecurity Technologies and Policies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13104" y="1377188"/>
            <a:ext cx="6825895" cy="5164106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526415" marR="1172845" lvl="0" indent="-514350" defTabSz="914400" eaLnBrk="1" fontAlgn="auto" latinLnBrk="0" hangingPunct="1">
              <a:lnSpc>
                <a:spcPct val="150000"/>
              </a:lnSpc>
              <a:spcBef>
                <a:spcPts val="470"/>
              </a:spcBef>
              <a:spcAft>
                <a:spcPts val="0"/>
              </a:spcAft>
              <a:buClr>
                <a:srgbClr val="6F8BA0"/>
              </a:buClr>
              <a:buSzTx/>
              <a:buFont typeface="+mj-lt"/>
              <a:buAutoNum type="arabicPeriod"/>
              <a:tabLst>
                <a:tab pos="299085" algn="l"/>
              </a:tabLst>
              <a:defRPr/>
            </a:pPr>
            <a:r>
              <a:rPr lang="en-US" sz="2800" b="1" dirty="0">
                <a:latin typeface="+mj-lt"/>
              </a:rPr>
              <a:t>Technology Safeguards</a:t>
            </a:r>
            <a:r>
              <a:rPr lang="en-US" sz="2800" dirty="0">
                <a:latin typeface="+mj-lt"/>
              </a:rPr>
              <a:t> – Security measures include </a:t>
            </a:r>
            <a:r>
              <a:rPr lang="en-US" sz="2800" b="1" dirty="0">
                <a:latin typeface="+mj-lt"/>
              </a:rPr>
              <a:t>software-based</a:t>
            </a:r>
            <a:r>
              <a:rPr lang="en-US" sz="2800" dirty="0">
                <a:latin typeface="+mj-lt"/>
              </a:rPr>
              <a:t> (e.g., antivirus, firewalls), </a:t>
            </a:r>
            <a:r>
              <a:rPr lang="en-US" sz="2800" b="1" dirty="0">
                <a:latin typeface="+mj-lt"/>
              </a:rPr>
              <a:t>hardware-based</a:t>
            </a:r>
            <a:r>
              <a:rPr lang="en-US" sz="2800" dirty="0">
                <a:latin typeface="+mj-lt"/>
              </a:rPr>
              <a:t> (e.g., intrusion detection systems), </a:t>
            </a:r>
            <a:r>
              <a:rPr lang="en-US" sz="2800" b="1" dirty="0">
                <a:latin typeface="+mj-lt"/>
              </a:rPr>
              <a:t>network-based</a:t>
            </a:r>
            <a:r>
              <a:rPr lang="en-US" sz="2800" dirty="0">
                <a:latin typeface="+mj-lt"/>
              </a:rPr>
              <a:t> (e.g., VPNs, access controls), and </a:t>
            </a:r>
            <a:r>
              <a:rPr lang="en-US" sz="2800" b="1" dirty="0">
                <a:latin typeface="+mj-lt"/>
              </a:rPr>
              <a:t>cloud-based</a:t>
            </a:r>
            <a:r>
              <a:rPr lang="en-US" sz="2800" dirty="0">
                <a:latin typeface="+mj-lt"/>
              </a:rPr>
              <a:t> (e.g., SaaS, IaaS) to protect digital assets.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9069" y="3803778"/>
            <a:ext cx="2884931" cy="254965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EBC65-8927-5D4A-6BAF-3058D93E6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521EE5B-6DA9-8D51-BCEF-5CCAC50AE6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Cybersecurity Technologies and Policies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6234D78-BE8B-AE7B-798A-2F78D1EC7811}"/>
              </a:ext>
            </a:extLst>
          </p:cNvPr>
          <p:cNvSpPr txBox="1"/>
          <p:nvPr/>
        </p:nvSpPr>
        <p:spPr>
          <a:xfrm>
            <a:off x="413104" y="1377188"/>
            <a:ext cx="6825895" cy="322511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526415" marR="1172845" lvl="0" indent="-514350" defTabSz="914400" eaLnBrk="1" fontAlgn="auto" latinLnBrk="0" hangingPunct="1">
              <a:lnSpc>
                <a:spcPct val="150000"/>
              </a:lnSpc>
              <a:spcBef>
                <a:spcPts val="470"/>
              </a:spcBef>
              <a:spcAft>
                <a:spcPts val="0"/>
              </a:spcAft>
              <a:buClr>
                <a:srgbClr val="6F8BA0"/>
              </a:buClr>
              <a:buSzTx/>
              <a:buFont typeface="+mj-lt"/>
              <a:buAutoNum type="arabicPeriod" startAt="2"/>
              <a:tabLst>
                <a:tab pos="299085" algn="l"/>
              </a:tabLst>
              <a:defRPr/>
            </a:pPr>
            <a:r>
              <a:rPr lang="en-US" sz="2800" b="1" dirty="0">
                <a:latin typeface="+mj-lt"/>
              </a:rPr>
              <a:t>Cybersecurity Training</a:t>
            </a:r>
            <a:r>
              <a:rPr lang="en-US" sz="2800" dirty="0">
                <a:latin typeface="+mj-lt"/>
              </a:rPr>
              <a:t> – Security awareness programs help employees recognize threats and follow best practices, reducing human errors in security breaches.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5028342-B84B-289D-BE9C-3BFFF095226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8E01D714-0B54-D9D2-1528-DDEEABDB39C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343" y="3750564"/>
            <a:ext cx="2500883" cy="241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312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68BA7-7AA9-6919-F7ED-CBDDF2FBA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444F3F1-7EDC-AF7B-5A68-9ECC9D46CC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Cybersecurity Technologies and Policies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1CDDF17-34FF-B267-BD42-8403327915C9}"/>
              </a:ext>
            </a:extLst>
          </p:cNvPr>
          <p:cNvSpPr txBox="1"/>
          <p:nvPr/>
        </p:nvSpPr>
        <p:spPr>
          <a:xfrm>
            <a:off x="413104" y="1377188"/>
            <a:ext cx="6825895" cy="387144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526415" marR="1172845" lvl="0" indent="-514350" defTabSz="914400" eaLnBrk="1" fontAlgn="auto" latinLnBrk="0" hangingPunct="1">
              <a:lnSpc>
                <a:spcPct val="150000"/>
              </a:lnSpc>
              <a:spcBef>
                <a:spcPts val="470"/>
              </a:spcBef>
              <a:spcAft>
                <a:spcPts val="0"/>
              </a:spcAft>
              <a:buClr>
                <a:srgbClr val="6F8BA0"/>
              </a:buClr>
              <a:buSzTx/>
              <a:buFont typeface="+mj-lt"/>
              <a:buAutoNum type="arabicPeriod" startAt="3"/>
              <a:tabLst>
                <a:tab pos="299085" algn="l"/>
              </a:tabLst>
              <a:defRPr/>
            </a:pPr>
            <a:r>
              <a:rPr lang="en-US" sz="2800" b="1" dirty="0">
                <a:latin typeface="+mj-lt"/>
              </a:rPr>
              <a:t>Policies and Procedures</a:t>
            </a:r>
            <a:r>
              <a:rPr lang="en-US" sz="2800" dirty="0">
                <a:latin typeface="+mj-lt"/>
              </a:rPr>
              <a:t> – Organizations implement </a:t>
            </a:r>
            <a:r>
              <a:rPr lang="en-US" sz="2800" b="1" dirty="0">
                <a:latin typeface="+mj-lt"/>
              </a:rPr>
              <a:t>policies, standards, guidelines, and procedures</a:t>
            </a:r>
            <a:r>
              <a:rPr lang="en-US" sz="2800" dirty="0">
                <a:latin typeface="+mj-lt"/>
              </a:rPr>
              <a:t> to enforce security rules, maintain compliance, and protect sensitive data.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893089C-A0AA-9350-A0B7-B6AC38AD59B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339C69C8-5DC5-E40D-1376-767B6DE3D41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8900" y="3813047"/>
            <a:ext cx="2612136" cy="18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156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E4766-DE76-570C-71BD-06828449B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854406-A580-DBEC-31D2-1C3DE7A921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Cybersecurity Technologies and Policies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D890F82-3AAF-1034-46AC-CCCE85A092E6}"/>
              </a:ext>
            </a:extLst>
          </p:cNvPr>
          <p:cNvSpPr txBox="1"/>
          <p:nvPr/>
        </p:nvSpPr>
        <p:spPr>
          <a:xfrm>
            <a:off x="413104" y="1377188"/>
            <a:ext cx="8612024" cy="1932452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Why are both hardware and software safeguards necessary for cybersecurity?</a:t>
            </a:r>
            <a:endParaRPr lang="en-US" sz="2800" dirty="0">
              <a:latin typeface="+mj-lt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B7BE52F-5036-5C73-42AB-DCE0C21A8FD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5B306-61D0-7E8E-11CB-574F432790F3}"/>
              </a:ext>
            </a:extLst>
          </p:cNvPr>
          <p:cNvSpPr txBox="1"/>
          <p:nvPr/>
        </p:nvSpPr>
        <p:spPr>
          <a:xfrm>
            <a:off x="413104" y="3606805"/>
            <a:ext cx="8402474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Software protects against digital threats, while hardware enhances physical and network security.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578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32883-2496-E0D1-E71C-BB4EBE2A1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4C040C2-01BD-F478-F7A5-D623FED98E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Cybersecurity Technologies and Policies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CB841D6-A352-D28C-BF0B-784A0087FE0B}"/>
              </a:ext>
            </a:extLst>
          </p:cNvPr>
          <p:cNvSpPr txBox="1"/>
          <p:nvPr/>
        </p:nvSpPr>
        <p:spPr>
          <a:xfrm>
            <a:off x="413104" y="1377188"/>
            <a:ext cx="8612024" cy="1932452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b="1" dirty="0">
                <a:latin typeface="+mj-lt"/>
              </a:rPr>
              <a:t>What risks do companies face if employees are not trained in cybersecurity?</a:t>
            </a:r>
            <a:endParaRPr lang="en-US" sz="2800" dirty="0">
              <a:latin typeface="+mj-lt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621D3FB-BB2F-0424-86EE-798C84E8903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9A349-BA9A-4CA0-2854-3E6A6626D312}"/>
              </a:ext>
            </a:extLst>
          </p:cNvPr>
          <p:cNvSpPr txBox="1"/>
          <p:nvPr/>
        </p:nvSpPr>
        <p:spPr>
          <a:xfrm>
            <a:off x="413104" y="3606805"/>
            <a:ext cx="8402474" cy="13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Phishing attacks, data breaches, and accidental exposure of confidential information.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943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2ED74-46A4-128D-0075-1E5D1F2AD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958777-6E28-E481-B105-8FE2019C4C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Cybersecurity Technologies and Policies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870CB89-E7D4-4E56-CA95-1C8480577F65}"/>
              </a:ext>
            </a:extLst>
          </p:cNvPr>
          <p:cNvSpPr txBox="1"/>
          <p:nvPr/>
        </p:nvSpPr>
        <p:spPr>
          <a:xfrm>
            <a:off x="413104" y="1377188"/>
            <a:ext cx="8612024" cy="1286121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800" b="1" dirty="0">
                <a:latin typeface="+mj-lt"/>
              </a:rPr>
              <a:t>How do policies help organizations stay secure?</a:t>
            </a:r>
            <a:endParaRPr lang="en-US" sz="2800" dirty="0">
              <a:latin typeface="+mj-lt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BC57DE1-2F7F-69EA-D607-0149D571533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5A4F8-2E7D-0475-904D-9EDEF0829AFD}"/>
              </a:ext>
            </a:extLst>
          </p:cNvPr>
          <p:cNvSpPr txBox="1"/>
          <p:nvPr/>
        </p:nvSpPr>
        <p:spPr>
          <a:xfrm>
            <a:off x="413104" y="3606805"/>
            <a:ext cx="8402474" cy="13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They set clear security rules, ensure compliance, and prevent security gaps.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043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5C8B7-60E4-59B1-1ADF-8AF0E95C2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244CD59-2CE5-8325-D282-BA186CF7CD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Cybersecurity Technologies and Policies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C7E1AA3-DD66-07CB-7920-2FD1297FF307}"/>
              </a:ext>
            </a:extLst>
          </p:cNvPr>
          <p:cNvSpPr txBox="1"/>
          <p:nvPr/>
        </p:nvSpPr>
        <p:spPr>
          <a:xfrm>
            <a:off x="413104" y="1377188"/>
            <a:ext cx="8612024" cy="2578783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Problem-Solving Question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Scenario:</a:t>
            </a:r>
            <a:r>
              <a:rPr lang="en-US" sz="2800" dirty="0">
                <a:latin typeface="+mj-lt"/>
              </a:rPr>
              <a:t> A company has weak network security, leading to frequent cyberattacks.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Q1:</a:t>
            </a:r>
            <a:r>
              <a:rPr lang="en-US" sz="2800" dirty="0">
                <a:latin typeface="+mj-lt"/>
              </a:rPr>
              <a:t> What immediate steps should they take?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1474A39-598A-CEBA-F311-2B0A17F794A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7E07A-481B-9E78-F1C1-8D2180CED0BA}"/>
              </a:ext>
            </a:extLst>
          </p:cNvPr>
          <p:cNvSpPr txBox="1"/>
          <p:nvPr/>
        </p:nvSpPr>
        <p:spPr>
          <a:xfrm>
            <a:off x="370763" y="4165387"/>
            <a:ext cx="8402474" cy="13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Response:</a:t>
            </a:r>
            <a:r>
              <a:rPr lang="en-US" sz="2800" dirty="0">
                <a:latin typeface="+mj-lt"/>
              </a:rPr>
              <a:t> Implement firewalls, update antivirus, enforce strong passwords, and use VPNs.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12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Reference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336" y="1673478"/>
            <a:ext cx="7042150" cy="35707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This</a:t>
            </a:r>
            <a:r>
              <a:rPr kumimoji="0" sz="2800" b="0" i="0" u="none" strike="noStrike" kern="0" cap="none" spc="-3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lecture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is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based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on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833119" marR="1152525" lvl="0" indent="0" defTabSz="91440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CISCO</a:t>
            </a:r>
            <a:r>
              <a:rPr kumimoji="0" sz="28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Cybersecurity</a:t>
            </a:r>
            <a:r>
              <a:rPr kumimoji="0" sz="28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Essentials</a:t>
            </a:r>
            <a:r>
              <a:rPr kumimoji="0" sz="28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v1.0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Chapter</a:t>
            </a:r>
            <a:r>
              <a:rPr kumimoji="0" sz="28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2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833119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We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acknowledge that</a:t>
            </a:r>
            <a:r>
              <a:rPr kumimoji="0" sz="2800" b="0" i="0" u="none" strike="noStrike" kern="0" cap="none" spc="-40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all</a:t>
            </a:r>
            <a:r>
              <a:rPr kumimoji="0" sz="2800" b="0" i="0" u="none" strike="noStrike" kern="0" cap="none" spc="-45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materials</a:t>
            </a:r>
            <a:r>
              <a:rPr kumimoji="0" sz="2800" b="0" i="0" u="none" strike="noStrike" kern="0" cap="none" spc="-35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are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copyrighted by</a:t>
            </a:r>
            <a:r>
              <a:rPr kumimoji="0" sz="2800" b="0" i="0" u="none" strike="noStrike" kern="0" cap="none" spc="-40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CISCO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16907-ED77-26F9-9BF0-3E06F7B19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5126FC5-3ECC-56F1-B97A-43F96C32C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Cybersecurity Technologies and Policies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420B1F1-A6BC-B37A-6BE0-663A616171F2}"/>
              </a:ext>
            </a:extLst>
          </p:cNvPr>
          <p:cNvSpPr txBox="1"/>
          <p:nvPr/>
        </p:nvSpPr>
        <p:spPr>
          <a:xfrm>
            <a:off x="413104" y="1377188"/>
            <a:ext cx="8612024" cy="63703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Q2:</a:t>
            </a:r>
            <a:r>
              <a:rPr lang="en-US" sz="2800" dirty="0">
                <a:latin typeface="+mj-lt"/>
              </a:rPr>
              <a:t> What long-term strategies should they follow?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A259F60-3080-2708-8986-B6C71AAFDB3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83A2-2265-7053-FD91-0DD09FF82C28}"/>
              </a:ext>
            </a:extLst>
          </p:cNvPr>
          <p:cNvSpPr txBox="1"/>
          <p:nvPr/>
        </p:nvSpPr>
        <p:spPr>
          <a:xfrm>
            <a:off x="370763" y="2148211"/>
            <a:ext cx="8402474" cy="13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Response:</a:t>
            </a:r>
            <a:r>
              <a:rPr lang="en-US" sz="2800" dirty="0">
                <a:latin typeface="+mj-lt"/>
              </a:rPr>
              <a:t> Conduct cybersecurity training, enforce security policies, and monitor threats continuously.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705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C43A2-C280-3F3A-E873-7BFB7146D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C13495-1EEA-7785-2CD2-E6643690D1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Cybersecurity Technologies and Policies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B68FF2A-5203-DB31-3A40-22219BACBC44}"/>
              </a:ext>
            </a:extLst>
          </p:cNvPr>
          <p:cNvSpPr txBox="1"/>
          <p:nvPr/>
        </p:nvSpPr>
        <p:spPr>
          <a:xfrm>
            <a:off x="413104" y="1377188"/>
            <a:ext cx="8612024" cy="1932452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Role-Playing Debate Questions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Should companies be held legally responsible for data breaches caused by employee mistakes?</a:t>
            </a:r>
            <a:endParaRPr lang="en-US" sz="2800" dirty="0">
              <a:latin typeface="+mj-lt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A790309-E49F-AD94-0539-B6900244EC7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38D1D-587D-4FB5-D538-181200489F9D}"/>
              </a:ext>
            </a:extLst>
          </p:cNvPr>
          <p:cNvSpPr txBox="1"/>
          <p:nvPr/>
        </p:nvSpPr>
        <p:spPr>
          <a:xfrm>
            <a:off x="370763" y="3548361"/>
            <a:ext cx="8402474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Companies must enforce strict security training.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Employees should be personally accountable for negligence. </a:t>
            </a:r>
          </a:p>
        </p:txBody>
      </p:sp>
    </p:spTree>
    <p:extLst>
      <p:ext uri="{BB962C8B-B14F-4D97-AF65-F5344CB8AC3E}">
        <p14:creationId xmlns:p14="http://schemas.microsoft.com/office/powerpoint/2010/main" val="180933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5BF10-2879-235D-E649-5A858D1A1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B05F6CC-0EB3-FE4B-13D0-EC400EFB06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Cybersecurity Technologies and Policies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6CC38B7-903B-2D61-9182-27CB5187C49F}"/>
              </a:ext>
            </a:extLst>
          </p:cNvPr>
          <p:cNvSpPr txBox="1"/>
          <p:nvPr/>
        </p:nvSpPr>
        <p:spPr>
          <a:xfrm>
            <a:off x="413104" y="1377188"/>
            <a:ext cx="8612024" cy="1932452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Role-Playing Debate Questions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Are cloud-based security solutions better than on-premise security systems?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D1A400B-62BB-5530-AAE8-7EE32AA331D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EC10A-4B67-6F75-E6F6-B1736B293117}"/>
              </a:ext>
            </a:extLst>
          </p:cNvPr>
          <p:cNvSpPr txBox="1"/>
          <p:nvPr/>
        </p:nvSpPr>
        <p:spPr>
          <a:xfrm>
            <a:off x="370763" y="3548361"/>
            <a:ext cx="8402474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Cloud security is scalable and managed by experts.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Cloud introduces new risks like data leaks and service dependency. </a:t>
            </a:r>
          </a:p>
        </p:txBody>
      </p:sp>
    </p:spTree>
    <p:extLst>
      <p:ext uri="{BB962C8B-B14F-4D97-AF65-F5344CB8AC3E}">
        <p14:creationId xmlns:p14="http://schemas.microsoft.com/office/powerpoint/2010/main" val="368582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ISO</a:t>
            </a:r>
            <a:r>
              <a:rPr spc="-15" dirty="0"/>
              <a:t> </a:t>
            </a:r>
            <a:r>
              <a:rPr lang="en-US" spc="-15" dirty="0"/>
              <a:t>Cybersecurity </a:t>
            </a:r>
            <a:r>
              <a:rPr spc="-10" dirty="0"/>
              <a:t>Model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74CCD-4120-E105-FC75-0DC2CC69F940}"/>
              </a:ext>
            </a:extLst>
          </p:cNvPr>
          <p:cNvSpPr txBox="1"/>
          <p:nvPr/>
        </p:nvSpPr>
        <p:spPr>
          <a:xfrm>
            <a:off x="0" y="1477248"/>
            <a:ext cx="914400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The </a:t>
            </a:r>
            <a:r>
              <a:rPr lang="en-US" sz="2800" b="1" dirty="0">
                <a:latin typeface="+mj-lt"/>
              </a:rPr>
              <a:t>ISO/IEC 27000 series</a:t>
            </a:r>
            <a:r>
              <a:rPr lang="en-US" sz="2800" dirty="0">
                <a:latin typeface="+mj-lt"/>
              </a:rPr>
              <a:t> provides international standards for information security management. </a:t>
            </a:r>
            <a:r>
              <a:rPr lang="en-US" sz="2800" b="1" dirty="0">
                <a:latin typeface="+mj-lt"/>
              </a:rPr>
              <a:t>ISO 27001</a:t>
            </a:r>
            <a:r>
              <a:rPr lang="en-US" sz="2800" dirty="0">
                <a:latin typeface="+mj-lt"/>
              </a:rPr>
              <a:t> focuses on security policies and procedures, while </a:t>
            </a:r>
            <a:r>
              <a:rPr lang="en-US" sz="2800" b="1" dirty="0">
                <a:latin typeface="+mj-lt"/>
              </a:rPr>
              <a:t>ISO 27002</a:t>
            </a:r>
            <a:r>
              <a:rPr lang="en-US" sz="2800" dirty="0">
                <a:latin typeface="+mj-lt"/>
              </a:rPr>
              <a:t> gives technical guidelines for protecting data. Organizations use these frameworks to manage </a:t>
            </a:r>
            <a:r>
              <a:rPr lang="en-US" sz="2800" b="1" dirty="0">
                <a:latin typeface="+mj-lt"/>
              </a:rPr>
              <a:t>risk assessment, compliance, access control, and business continuity</a:t>
            </a:r>
            <a:r>
              <a:rPr lang="en-US" sz="2800" dirty="0">
                <a:latin typeface="+mj-lt"/>
              </a:rPr>
              <a:t>.</a:t>
            </a:r>
            <a:endParaRPr lang="en-AU" sz="2800" dirty="0">
              <a:latin typeface="+mj-l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75285-22BF-7065-86FC-78FB50A87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F24D51F-ABF3-9869-1F0E-1814B9F359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ISO</a:t>
            </a:r>
            <a:r>
              <a:rPr spc="-15" dirty="0"/>
              <a:t> </a:t>
            </a:r>
            <a:r>
              <a:rPr lang="en-US" spc="-15" dirty="0"/>
              <a:t>Cybersecurity </a:t>
            </a:r>
            <a:r>
              <a:rPr spc="-10" dirty="0"/>
              <a:t>Model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988DD2EE-A672-6D95-493F-5B129A4E018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0C0CC-3A77-55EB-CAAC-B89A039BF1C2}"/>
              </a:ext>
            </a:extLst>
          </p:cNvPr>
          <p:cNvSpPr txBox="1"/>
          <p:nvPr/>
        </p:nvSpPr>
        <p:spPr>
          <a:xfrm>
            <a:off x="0" y="1477248"/>
            <a:ext cx="914400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Why do organizations need an ISO security framework?</a:t>
            </a:r>
            <a:endParaRPr lang="en-US" sz="2800" dirty="0"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To systematically manage cybersecurity risks and protect sensitive data.</a:t>
            </a:r>
          </a:p>
        </p:txBody>
      </p:sp>
    </p:spTree>
    <p:extLst>
      <p:ext uri="{BB962C8B-B14F-4D97-AF65-F5344CB8AC3E}">
        <p14:creationId xmlns:p14="http://schemas.microsoft.com/office/powerpoint/2010/main" val="258157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EC4BA-5481-FB17-6E3A-2B7C077B3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7B59F77-A20B-A2D7-C49B-A60B65B18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ISO</a:t>
            </a:r>
            <a:r>
              <a:rPr spc="-15" dirty="0"/>
              <a:t> </a:t>
            </a:r>
            <a:r>
              <a:rPr lang="en-US" spc="-15" dirty="0"/>
              <a:t>Cybersecurity </a:t>
            </a:r>
            <a:r>
              <a:rPr spc="-10" dirty="0"/>
              <a:t>Model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1671EBF-2ED9-5968-DE96-626DB374389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1E567-1C8D-6091-747C-6274EB8B44A3}"/>
              </a:ext>
            </a:extLst>
          </p:cNvPr>
          <p:cNvSpPr txBox="1"/>
          <p:nvPr/>
        </p:nvSpPr>
        <p:spPr>
          <a:xfrm>
            <a:off x="0" y="1477248"/>
            <a:ext cx="914400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b="1" dirty="0">
                <a:latin typeface="+mj-lt"/>
              </a:rPr>
              <a:t>What is the difference between ISO 27001 and ISO 27002?</a:t>
            </a:r>
          </a:p>
          <a:p>
            <a:pPr marL="903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ISO 27001</a:t>
            </a:r>
            <a:r>
              <a:rPr lang="en-US" sz="2800" dirty="0">
                <a:latin typeface="+mj-lt"/>
              </a:rPr>
              <a:t> covers security policies, while </a:t>
            </a:r>
            <a:r>
              <a:rPr lang="en-US" sz="2800" b="1" dirty="0">
                <a:latin typeface="+mj-lt"/>
              </a:rPr>
              <a:t>ISO 27002</a:t>
            </a:r>
            <a:r>
              <a:rPr lang="en-US" sz="2800" dirty="0">
                <a:latin typeface="+mj-lt"/>
              </a:rPr>
              <a:t> provides technical implementation guidance.</a:t>
            </a:r>
          </a:p>
        </p:txBody>
      </p:sp>
    </p:spTree>
    <p:extLst>
      <p:ext uri="{BB962C8B-B14F-4D97-AF65-F5344CB8AC3E}">
        <p14:creationId xmlns:p14="http://schemas.microsoft.com/office/powerpoint/2010/main" val="374968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E5D3E-3437-B257-B213-157D5412F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75D7927-FADA-F842-AD2E-F164356652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ISO</a:t>
            </a:r>
            <a:r>
              <a:rPr spc="-15" dirty="0"/>
              <a:t> </a:t>
            </a:r>
            <a:r>
              <a:rPr lang="en-US" spc="-15" dirty="0"/>
              <a:t>Cybersecurity </a:t>
            </a:r>
            <a:r>
              <a:rPr spc="-10" dirty="0"/>
              <a:t>Model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B95F4E0-7883-E8FA-86AE-0ADD67B032E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46C4F4-2434-B612-4A2E-FF398B78F632}"/>
              </a:ext>
            </a:extLst>
          </p:cNvPr>
          <p:cNvSpPr txBox="1"/>
          <p:nvPr/>
        </p:nvSpPr>
        <p:spPr>
          <a:xfrm>
            <a:off x="0" y="1477248"/>
            <a:ext cx="914400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800" b="1" dirty="0">
                <a:latin typeface="+mj-lt"/>
              </a:rPr>
              <a:t>How does the ISO model relate to the CIA Triad (Confidentiality, Integrity, Availability)?</a:t>
            </a:r>
          </a:p>
          <a:p>
            <a:pPr marL="10810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It helps organizations apply controls to protect all three principles.</a:t>
            </a:r>
          </a:p>
        </p:txBody>
      </p:sp>
    </p:spTree>
    <p:extLst>
      <p:ext uri="{BB962C8B-B14F-4D97-AF65-F5344CB8AC3E}">
        <p14:creationId xmlns:p14="http://schemas.microsoft.com/office/powerpoint/2010/main" val="74750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F4006-5D57-5F43-0F8D-95C2AFE75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E603707-27EE-F60C-1439-C75EA7C782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ISO</a:t>
            </a:r>
            <a:r>
              <a:rPr spc="-15" dirty="0"/>
              <a:t> </a:t>
            </a:r>
            <a:r>
              <a:rPr lang="en-US" spc="-15" dirty="0"/>
              <a:t>Cybersecurity </a:t>
            </a:r>
            <a:r>
              <a:rPr spc="-10" dirty="0"/>
              <a:t>Model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9E40BCE8-E6AF-A636-A429-59228B882D4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FBA1B-9879-D4DF-E7A9-EF292764727F}"/>
              </a:ext>
            </a:extLst>
          </p:cNvPr>
          <p:cNvSpPr txBox="1"/>
          <p:nvPr/>
        </p:nvSpPr>
        <p:spPr>
          <a:xfrm>
            <a:off x="0" y="1477248"/>
            <a:ext cx="914400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Hands-On Activities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Activity 1: Security Policy Review</a:t>
            </a:r>
          </a:p>
          <a:p>
            <a:pPr marL="808038" indent="-4524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Task:</a:t>
            </a:r>
            <a:r>
              <a:rPr lang="en-US" sz="2800" dirty="0">
                <a:latin typeface="+mj-lt"/>
              </a:rPr>
              <a:t> Analyze an existing </a:t>
            </a:r>
            <a:r>
              <a:rPr lang="en-US" sz="2800" b="1" dirty="0">
                <a:latin typeface="+mj-lt"/>
              </a:rPr>
              <a:t>ISO 27001 security policy</a:t>
            </a:r>
            <a:r>
              <a:rPr lang="en-US" sz="2800" dirty="0">
                <a:latin typeface="+mj-lt"/>
              </a:rPr>
              <a:t> from a company.</a:t>
            </a:r>
          </a:p>
          <a:p>
            <a:pPr marL="808038" indent="-4524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Objective:</a:t>
            </a:r>
            <a:r>
              <a:rPr lang="en-US" sz="2800" dirty="0">
                <a:latin typeface="+mj-lt"/>
              </a:rPr>
              <a:t> Identify security controls and discuss their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26513857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4F4F8-897C-16E4-209A-C5A526973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EB8E781-A70E-D703-90C8-76671B9098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ISO</a:t>
            </a:r>
            <a:r>
              <a:rPr spc="-15" dirty="0"/>
              <a:t> </a:t>
            </a:r>
            <a:r>
              <a:rPr lang="en-US" spc="-15" dirty="0"/>
              <a:t>Cybersecurity </a:t>
            </a:r>
            <a:r>
              <a:rPr spc="-10" dirty="0"/>
              <a:t>Model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BC19F21-116D-5DCF-A962-8E9F23705A5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FEA24-E574-CFD0-7D73-A457891D8266}"/>
              </a:ext>
            </a:extLst>
          </p:cNvPr>
          <p:cNvSpPr txBox="1"/>
          <p:nvPr/>
        </p:nvSpPr>
        <p:spPr>
          <a:xfrm>
            <a:off x="0" y="1477248"/>
            <a:ext cx="914400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Hands-On Activities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Activity 2: Risk Assessment Simulation</a:t>
            </a:r>
          </a:p>
          <a:p>
            <a:pPr marL="808038" indent="-4524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Task:</a:t>
            </a:r>
            <a:r>
              <a:rPr lang="en-US" sz="2800" dirty="0">
                <a:latin typeface="+mj-lt"/>
              </a:rPr>
              <a:t> Students conduct a basic </a:t>
            </a:r>
            <a:r>
              <a:rPr lang="en-US" sz="2800" b="1" dirty="0">
                <a:latin typeface="+mj-lt"/>
              </a:rPr>
              <a:t>ISO 27005-based risk assessment</a:t>
            </a:r>
            <a:r>
              <a:rPr lang="en-US" sz="2800" dirty="0">
                <a:latin typeface="+mj-lt"/>
              </a:rPr>
              <a:t> for an organization.</a:t>
            </a:r>
          </a:p>
          <a:p>
            <a:pPr marL="808038" indent="-4524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Objective:</a:t>
            </a:r>
            <a:r>
              <a:rPr lang="en-US" sz="2800" dirty="0">
                <a:latin typeface="+mj-lt"/>
              </a:rPr>
              <a:t> Identify key security risks and suggest mitigation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29690577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9B840-D4B1-48F4-B7A2-77DA49060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47D9689-129A-A6B6-96DC-9D7D704293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ISO</a:t>
            </a:r>
            <a:r>
              <a:rPr spc="-15" dirty="0"/>
              <a:t> </a:t>
            </a:r>
            <a:r>
              <a:rPr lang="en-US" spc="-15" dirty="0"/>
              <a:t>Cybersecurity </a:t>
            </a:r>
            <a:r>
              <a:rPr spc="-10" dirty="0"/>
              <a:t>Model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86A33ED-4623-A204-CA43-DAD474C1FE3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F08CE9-FD04-B327-F82A-4B00DD0F5BFD}"/>
              </a:ext>
            </a:extLst>
          </p:cNvPr>
          <p:cNvSpPr txBox="1"/>
          <p:nvPr/>
        </p:nvSpPr>
        <p:spPr>
          <a:xfrm>
            <a:off x="0" y="1477248"/>
            <a:ext cx="91440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Problem-Solving Question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Scenario:</a:t>
            </a:r>
            <a:r>
              <a:rPr lang="en-US" sz="2800" dirty="0">
                <a:latin typeface="+mj-lt"/>
              </a:rPr>
              <a:t> A company wants to adopt </a:t>
            </a:r>
            <a:r>
              <a:rPr lang="en-US" sz="2800" b="1" dirty="0">
                <a:latin typeface="+mj-lt"/>
              </a:rPr>
              <a:t>ISO 27001</a:t>
            </a:r>
            <a:r>
              <a:rPr lang="en-US" sz="2800" dirty="0">
                <a:latin typeface="+mj-lt"/>
              </a:rPr>
              <a:t> but lacks trained cybersecurity staff.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Question:</a:t>
            </a:r>
            <a:r>
              <a:rPr lang="en-US" sz="2800" dirty="0">
                <a:latin typeface="+mj-lt"/>
              </a:rPr>
              <a:t> What steps should the company take to implement ISO 27001 effectively?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Answer:</a:t>
            </a:r>
            <a:r>
              <a:rPr lang="en-US" sz="2800" dirty="0">
                <a:latin typeface="+mj-lt"/>
              </a:rPr>
              <a:t> Train employees, conduct risk assessments, define security policies, and apply ISO 27002 technical controls.</a:t>
            </a:r>
          </a:p>
        </p:txBody>
      </p:sp>
    </p:spTree>
    <p:extLst>
      <p:ext uri="{BB962C8B-B14F-4D97-AF65-F5344CB8AC3E}">
        <p14:creationId xmlns:p14="http://schemas.microsoft.com/office/powerpoint/2010/main" val="367124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336" y="457200"/>
            <a:ext cx="7109664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solidFill>
                  <a:srgbClr val="C00000"/>
                </a:solidFill>
                <a:latin typeface="+mj-lt"/>
                <a:cs typeface="Arial"/>
              </a:rPr>
              <a:t>The</a:t>
            </a:r>
            <a:r>
              <a:rPr lang="en-US" spc="-55" dirty="0">
                <a:solidFill>
                  <a:srgbClr val="C00000"/>
                </a:solidFill>
                <a:latin typeface="+mj-lt"/>
                <a:cs typeface="Arial"/>
              </a:rPr>
              <a:t> </a:t>
            </a:r>
            <a:r>
              <a:rPr lang="en-US" dirty="0">
                <a:solidFill>
                  <a:srgbClr val="C00000"/>
                </a:solidFill>
                <a:latin typeface="+mj-lt"/>
                <a:cs typeface="Arial"/>
              </a:rPr>
              <a:t>Three</a:t>
            </a:r>
            <a:r>
              <a:rPr lang="en-US" spc="-50" dirty="0">
                <a:solidFill>
                  <a:srgbClr val="C00000"/>
                </a:solidFill>
                <a:latin typeface="+mj-lt"/>
                <a:cs typeface="Arial"/>
              </a:rPr>
              <a:t> </a:t>
            </a:r>
            <a:r>
              <a:rPr lang="en-US" dirty="0">
                <a:solidFill>
                  <a:srgbClr val="C00000"/>
                </a:solidFill>
                <a:latin typeface="+mj-lt"/>
                <a:cs typeface="Arial"/>
              </a:rPr>
              <a:t>Dimensions</a:t>
            </a:r>
            <a:r>
              <a:rPr lang="en-US" spc="-55" dirty="0">
                <a:solidFill>
                  <a:srgbClr val="C00000"/>
                </a:solidFill>
                <a:latin typeface="+mj-lt"/>
                <a:cs typeface="Arial"/>
              </a:rPr>
              <a:t> </a:t>
            </a:r>
            <a:r>
              <a:rPr lang="en-US" dirty="0">
                <a:solidFill>
                  <a:srgbClr val="C00000"/>
                </a:solidFill>
                <a:latin typeface="+mj-lt"/>
                <a:cs typeface="Arial"/>
              </a:rPr>
              <a:t>of</a:t>
            </a:r>
            <a:r>
              <a:rPr lang="en-US" spc="-35" dirty="0">
                <a:solidFill>
                  <a:srgbClr val="C00000"/>
                </a:solidFill>
                <a:latin typeface="+mj-lt"/>
                <a:cs typeface="Arial"/>
              </a:rPr>
              <a:t> </a:t>
            </a:r>
            <a:r>
              <a:rPr lang="en-US" spc="-25" dirty="0">
                <a:solidFill>
                  <a:srgbClr val="C00000"/>
                </a:solidFill>
                <a:latin typeface="+mj-lt"/>
                <a:cs typeface="Arial"/>
              </a:rPr>
              <a:t>the </a:t>
            </a:r>
            <a:r>
              <a:rPr lang="en-US" dirty="0">
                <a:solidFill>
                  <a:srgbClr val="C00000"/>
                </a:solidFill>
                <a:latin typeface="+mj-lt"/>
                <a:cs typeface="Arial"/>
              </a:rPr>
              <a:t>Cybersecurity</a:t>
            </a:r>
            <a:r>
              <a:rPr lang="en-US" spc="-120" dirty="0">
                <a:solidFill>
                  <a:srgbClr val="C00000"/>
                </a:solidFill>
                <a:latin typeface="+mj-lt"/>
                <a:cs typeface="Arial"/>
              </a:rPr>
              <a:t> </a:t>
            </a:r>
            <a:r>
              <a:rPr lang="en-US" spc="-20" dirty="0">
                <a:solidFill>
                  <a:srgbClr val="C00000"/>
                </a:solidFill>
                <a:latin typeface="+mj-lt"/>
                <a:cs typeface="Arial"/>
              </a:rPr>
              <a:t>Cube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10336" y="1305953"/>
            <a:ext cx="6347664" cy="522822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+mj-lt"/>
                <a:cs typeface="Arial"/>
              </a:rPr>
              <a:t>This part </a:t>
            </a:r>
            <a:r>
              <a:rPr lang="en-US" sz="2800" dirty="0">
                <a:latin typeface="+mj-lt"/>
              </a:rPr>
              <a:t>will cover the </a:t>
            </a:r>
            <a:r>
              <a:rPr lang="en-US" sz="2800" b="1" dirty="0">
                <a:latin typeface="+mj-lt"/>
              </a:rPr>
              <a:t>three dimensions of the Cybersecurity Cube</a:t>
            </a:r>
            <a:r>
              <a:rPr lang="en-US" sz="2800" dirty="0">
                <a:latin typeface="+mj-lt"/>
              </a:rPr>
              <a:t>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Security Principles</a:t>
            </a:r>
            <a:r>
              <a:rPr lang="en-US" sz="2800" dirty="0">
                <a:latin typeface="+mj-lt"/>
              </a:rPr>
              <a:t> (Confidentiality, Integrity, Availability - CIA Triad)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States of Data</a:t>
            </a:r>
            <a:r>
              <a:rPr lang="en-US" sz="2800" dirty="0">
                <a:latin typeface="+mj-lt"/>
              </a:rPr>
              <a:t> (Data at Rest, Data in Transit, Data in Use)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Cybersecurity Safeguards</a:t>
            </a:r>
            <a:r>
              <a:rPr lang="en-US" sz="2800" dirty="0">
                <a:latin typeface="+mj-lt"/>
              </a:rPr>
              <a:t> (Technology, Policies &amp; Practices, People)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5845" y="2823972"/>
            <a:ext cx="1685367" cy="1676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53F45-1AC6-0666-4D19-67DB30B1B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DA98E15-BE84-1C46-D0A0-8EF5EBF415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ISO</a:t>
            </a:r>
            <a:r>
              <a:rPr spc="-15" dirty="0"/>
              <a:t> </a:t>
            </a:r>
            <a:r>
              <a:rPr lang="en-US" spc="-15" dirty="0"/>
              <a:t>Cybersecurity </a:t>
            </a:r>
            <a:r>
              <a:rPr spc="-10" dirty="0"/>
              <a:t>Model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0E47ED6-BDF8-A67A-4555-4E265A644F0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B8933-3AAC-AE34-C395-333DED316E00}"/>
              </a:ext>
            </a:extLst>
          </p:cNvPr>
          <p:cNvSpPr txBox="1"/>
          <p:nvPr/>
        </p:nvSpPr>
        <p:spPr>
          <a:xfrm>
            <a:off x="0" y="1477248"/>
            <a:ext cx="91440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Role-Playing Debate Questions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Debate Topic 1: "Are ISO Standards Necessary for All Businesses?“ Two groups: Yes and No</a:t>
            </a:r>
          </a:p>
          <a:p>
            <a:pPr marL="808038" indent="-4524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Team 1 (Yes):</a:t>
            </a:r>
            <a:r>
              <a:rPr lang="en-US" sz="2800" dirty="0">
                <a:latin typeface="+mj-lt"/>
              </a:rPr>
              <a:t> Standardized security frameworks protect all businesses, big or small.</a:t>
            </a:r>
          </a:p>
          <a:p>
            <a:pPr marL="808038" indent="-4524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Team 2 (No):</a:t>
            </a:r>
            <a:r>
              <a:rPr lang="en-US" sz="2800" dirty="0">
                <a:latin typeface="+mj-lt"/>
              </a:rPr>
              <a:t> Small businesses may not need ISO compliance due to cost and complexity.</a:t>
            </a:r>
          </a:p>
        </p:txBody>
      </p:sp>
    </p:spTree>
    <p:extLst>
      <p:ext uri="{BB962C8B-B14F-4D97-AF65-F5344CB8AC3E}">
        <p14:creationId xmlns:p14="http://schemas.microsoft.com/office/powerpoint/2010/main" val="17681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B5440-272E-9F8A-A14A-1E5D6C9EB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8C639C5-BF89-2C1D-B1FF-D5E75ED498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ISO</a:t>
            </a:r>
            <a:r>
              <a:rPr spc="-15" dirty="0"/>
              <a:t> </a:t>
            </a:r>
            <a:r>
              <a:rPr lang="en-US" spc="-15" dirty="0"/>
              <a:t>Cybersecurity </a:t>
            </a:r>
            <a:r>
              <a:rPr spc="-10" dirty="0"/>
              <a:t>Model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9CCECFD-1DBF-308F-67E8-300436E9B00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25A5B-B5C4-3CC2-5C14-F18B826B369A}"/>
              </a:ext>
            </a:extLst>
          </p:cNvPr>
          <p:cNvSpPr txBox="1"/>
          <p:nvPr/>
        </p:nvSpPr>
        <p:spPr>
          <a:xfrm>
            <a:off x="0" y="1157264"/>
            <a:ext cx="91440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Role-Playing Debate Questions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Debate Topic 2: "Should Companies Prioritize Compliance Over Innovation?“: Two groups: Pro-Compliance and Pro-Innovation</a:t>
            </a:r>
          </a:p>
          <a:p>
            <a:pPr marL="8080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Team 1 (Pro-Compliance):</a:t>
            </a:r>
            <a:r>
              <a:rPr lang="en-US" sz="2800" dirty="0">
                <a:latin typeface="+mj-lt"/>
              </a:rPr>
              <a:t> Security is critical to prevent data breaches and legal risks.</a:t>
            </a:r>
          </a:p>
          <a:p>
            <a:pPr marL="8080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Team 2 (Pro-Innovation):</a:t>
            </a:r>
            <a:r>
              <a:rPr lang="en-US" sz="2800" dirty="0">
                <a:latin typeface="+mj-lt"/>
              </a:rPr>
              <a:t> Strict compliance may slow down business growth and technology advancements.</a:t>
            </a:r>
          </a:p>
        </p:txBody>
      </p:sp>
    </p:spTree>
    <p:extLst>
      <p:ext uri="{BB962C8B-B14F-4D97-AF65-F5344CB8AC3E}">
        <p14:creationId xmlns:p14="http://schemas.microsoft.com/office/powerpoint/2010/main" val="6709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5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ISO</a:t>
            </a:r>
            <a:r>
              <a:rPr spc="-20" dirty="0"/>
              <a:t> </a:t>
            </a:r>
            <a:r>
              <a:rPr dirty="0"/>
              <a:t>Cybersecurity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0" dirty="0"/>
              <a:t> 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483" y="1083816"/>
            <a:ext cx="7753350" cy="419989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 marR="0" lvl="0" indent="0" algn="just" defTabSz="914400" eaLnBrk="1" fontAlgn="auto" latinLnBrk="0" hangingPunct="1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2400" b="1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ISO</a:t>
            </a:r>
            <a:r>
              <a:rPr kumimoji="0" sz="2400" b="1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Cybersecurity Model</a:t>
            </a:r>
            <a:r>
              <a:rPr kumimoji="0" sz="2400" b="1" i="0" u="none" strike="noStrike" kern="0" cap="none" spc="-5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and</a:t>
            </a:r>
            <a:r>
              <a:rPr kumimoji="0" sz="2400" b="1" i="0" u="none" strike="noStrike" kern="0" cap="none" spc="-4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1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Safeguards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95910" marR="6985" lvl="0" indent="-283845" algn="just" defTabSz="914400" eaLnBrk="1" fontAlgn="auto" latinLnBrk="0" hangingPunct="1">
              <a:lnSpc>
                <a:spcPts val="2280"/>
              </a:lnSpc>
              <a:spcBef>
                <a:spcPts val="1265"/>
              </a:spcBef>
              <a:spcAft>
                <a:spcPts val="0"/>
              </a:spcAft>
              <a:buClr>
                <a:srgbClr val="6F8BA0"/>
              </a:buClr>
              <a:buSzTx/>
              <a:buFontTx/>
              <a:buChar char="•"/>
              <a:tabLst>
                <a:tab pos="29908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2000" b="0" i="0" u="none" strike="noStrike" kern="0" cap="none" spc="39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ISO</a:t>
            </a:r>
            <a:r>
              <a:rPr kumimoji="0" sz="2000" b="0" i="0" u="none" strike="noStrike" kern="0" cap="none" spc="39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27001</a:t>
            </a:r>
            <a:r>
              <a:rPr kumimoji="0" sz="2000" b="0" i="0" u="none" strike="noStrike" kern="0" cap="none" spc="39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control</a:t>
            </a:r>
            <a:r>
              <a:rPr kumimoji="0" sz="2000" b="0" i="0" u="none" strike="noStrike" kern="0" cap="none" spc="39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objectives</a:t>
            </a:r>
            <a:r>
              <a:rPr kumimoji="0" sz="2000" b="0" i="0" u="none" strike="noStrike" kern="0" cap="none" spc="40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relate</a:t>
            </a:r>
            <a:r>
              <a:rPr kumimoji="0" sz="2000" b="0" i="0" u="none" strike="noStrike" kern="0" cap="none" spc="39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directly</a:t>
            </a:r>
            <a:r>
              <a:rPr kumimoji="0" sz="2000" b="0" i="0" u="none" strike="noStrike" kern="0" cap="none" spc="39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to</a:t>
            </a:r>
            <a:r>
              <a:rPr kumimoji="0" sz="2000" b="0" i="0" u="none" strike="noStrike" kern="0" cap="none" spc="39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 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the 	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organization’s</a:t>
            </a:r>
            <a:r>
              <a:rPr kumimoji="0" sz="2000" b="0" i="0" u="none" strike="noStrike" kern="0" cap="none" spc="36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cybersecurity</a:t>
            </a:r>
            <a:r>
              <a:rPr kumimoji="0" sz="2000" b="0" i="0" u="none" strike="noStrike" kern="0" cap="none" spc="36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policies,</a:t>
            </a:r>
            <a:r>
              <a:rPr kumimoji="0" sz="2000" b="0" i="0" u="none" strike="noStrike" kern="0" cap="none" spc="3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procedures</a:t>
            </a:r>
            <a:r>
              <a:rPr kumimoji="0" sz="2000" b="0" i="0" u="none" strike="noStrike" kern="0" cap="none" spc="36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and</a:t>
            </a:r>
            <a:r>
              <a:rPr kumimoji="0" sz="2000" b="0" i="0" u="none" strike="noStrike" kern="0" cap="none" spc="36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guidelines 	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which</a:t>
            </a:r>
            <a:r>
              <a:rPr kumimoji="0" sz="2000" b="0" i="0" u="none" strike="noStrike" kern="0" cap="none" spc="-4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upper</a:t>
            </a:r>
            <a:r>
              <a:rPr kumimoji="0" sz="2000" b="0" i="0" u="none" strike="noStrike" kern="0" cap="none" spc="-5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management</a:t>
            </a:r>
            <a:r>
              <a:rPr kumimoji="0" sz="2000" b="0" i="0" u="none" strike="noStrike" kern="0" cap="none" spc="-7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determines.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95910" marR="5080" lvl="0" indent="-283845" algn="just" defTabSz="914400" eaLnBrk="1" fontAlgn="auto" latinLnBrk="0" hangingPunct="1">
              <a:lnSpc>
                <a:spcPct val="95000"/>
              </a:lnSpc>
              <a:spcBef>
                <a:spcPts val="1145"/>
              </a:spcBef>
              <a:spcAft>
                <a:spcPts val="0"/>
              </a:spcAft>
              <a:buClr>
                <a:srgbClr val="6F8BA0"/>
              </a:buClr>
              <a:buSzTx/>
              <a:buFontTx/>
              <a:buChar char="•"/>
              <a:tabLst>
                <a:tab pos="29908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2000" b="0" i="0" u="none" strike="noStrike" kern="0" cap="none" spc="9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ISO</a:t>
            </a:r>
            <a:r>
              <a:rPr kumimoji="0" sz="2000" b="0" i="0" u="none" strike="noStrike" kern="0" cap="none" spc="9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27002</a:t>
            </a:r>
            <a:r>
              <a:rPr kumimoji="0" sz="2000" b="0" i="0" u="none" strike="noStrike" kern="0" cap="none" spc="8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controls</a:t>
            </a:r>
            <a:r>
              <a:rPr kumimoji="0" sz="2000" b="0" i="0" u="none" strike="noStrike" kern="0" cap="none" spc="9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provide</a:t>
            </a:r>
            <a:r>
              <a:rPr kumimoji="0" sz="2000" b="0" i="0" u="none" strike="noStrike" kern="0" cap="none" spc="8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technical</a:t>
            </a:r>
            <a:r>
              <a:rPr kumimoji="0" sz="2000" b="0" i="0" u="none" strike="noStrike" kern="0" cap="none" spc="10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direction.</a:t>
            </a:r>
            <a:r>
              <a:rPr kumimoji="0" sz="2000" b="0" i="0" u="none" strike="noStrike" kern="0" cap="none" spc="8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For</a:t>
            </a:r>
            <a:r>
              <a:rPr kumimoji="0" sz="2000" b="0" i="0" u="none" strike="noStrike" kern="0" cap="none" spc="8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example, 	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upper</a:t>
            </a:r>
            <a:r>
              <a:rPr kumimoji="0" sz="2000" b="0" i="0" u="none" strike="noStrike" kern="0" cap="none" spc="11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management</a:t>
            </a:r>
            <a:r>
              <a:rPr kumimoji="0" sz="2000" b="0" i="0" u="none" strike="noStrike" kern="0" cap="none" spc="13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establishes</a:t>
            </a:r>
            <a:r>
              <a:rPr kumimoji="0" sz="2000" b="0" i="0" u="none" strike="noStrike" kern="0" cap="none" spc="13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sz="2000" b="0" i="0" u="none" strike="noStrike" kern="0" cap="none" spc="13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policy</a:t>
            </a:r>
            <a:r>
              <a:rPr kumimoji="0" sz="2000" b="0" i="0" u="none" strike="noStrike" kern="0" cap="none" spc="13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specifying</a:t>
            </a:r>
            <a:r>
              <a:rPr kumimoji="0" sz="2000" b="0" i="0" u="none" strike="noStrike" kern="0" cap="none" spc="13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2000" b="0" i="0" u="none" strike="noStrike" kern="0" cap="none" spc="13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protection 	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sz="2000" b="0" i="0" u="none" strike="noStrike" kern="0" cap="none" spc="22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all</a:t>
            </a:r>
            <a:r>
              <a:rPr kumimoji="0" sz="2000" b="0" i="0" u="none" strike="noStrike" kern="0" cap="none" spc="229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data</a:t>
            </a:r>
            <a:r>
              <a:rPr kumimoji="0" sz="2000" b="0" i="0" u="none" strike="noStrike" kern="0" cap="none" spc="23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coming</a:t>
            </a:r>
            <a:r>
              <a:rPr kumimoji="0" sz="2000" b="0" i="0" u="none" strike="noStrike" kern="0" cap="none" spc="23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in</a:t>
            </a:r>
            <a:r>
              <a:rPr kumimoji="0" sz="2000" b="0" i="0" u="none" strike="noStrike" kern="0" cap="none" spc="229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to</a:t>
            </a:r>
            <a:r>
              <a:rPr kumimoji="0" sz="2000" b="0" i="0" u="none" strike="noStrike" kern="0" cap="none" spc="23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or</a:t>
            </a:r>
            <a:r>
              <a:rPr kumimoji="0" sz="2000" b="0" i="0" u="none" strike="noStrike" kern="0" cap="none" spc="22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out</a:t>
            </a:r>
            <a:r>
              <a:rPr kumimoji="0" sz="2000" b="0" i="0" u="none" strike="noStrike" kern="0" cap="none" spc="22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sz="2000" b="0" i="0" u="none" strike="noStrike" kern="0" cap="none" spc="22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2000" b="0" i="0" u="none" strike="noStrike" kern="0" cap="none" spc="229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organization.</a:t>
            </a:r>
            <a:r>
              <a:rPr kumimoji="0" sz="2000" b="0" i="0" u="none" strike="noStrike" kern="0" cap="none" spc="22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Implementing 	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2000" b="0" i="0" u="none" strike="noStrike" kern="0" cap="none" spc="39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technology</a:t>
            </a:r>
            <a:r>
              <a:rPr kumimoji="0" sz="2000" b="0" i="0" u="none" strike="noStrike" kern="0" cap="none" spc="39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to</a:t>
            </a:r>
            <a:r>
              <a:rPr kumimoji="0" sz="2000" b="0" i="0" u="none" strike="noStrike" kern="0" cap="none" spc="40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meet</a:t>
            </a:r>
            <a:r>
              <a:rPr kumimoji="0" sz="2000" b="0" i="0" u="none" strike="noStrike" kern="0" cap="none" spc="39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2000" b="0" i="0" u="none" strike="noStrike" kern="0" cap="none" spc="40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policy</a:t>
            </a:r>
            <a:r>
              <a:rPr kumimoji="0" sz="2000" b="0" i="0" u="none" strike="noStrike" kern="0" cap="none" spc="39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objectives</a:t>
            </a:r>
            <a:r>
              <a:rPr kumimoji="0" sz="2000" b="0" i="0" u="none" strike="noStrike" kern="0" cap="none" spc="41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would</a:t>
            </a:r>
            <a:r>
              <a:rPr kumimoji="0" sz="2000" b="0" i="0" u="none" strike="noStrike" kern="0" cap="none" spc="40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not</a:t>
            </a:r>
            <a:r>
              <a:rPr kumimoji="0" sz="2000" b="0" i="0" u="none" strike="noStrike" kern="0" cap="none" spc="40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involve 	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upper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management.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95910" marR="6350" lvl="0" indent="-283845" algn="just" defTabSz="91440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6F8BA0"/>
              </a:buClr>
              <a:buSzTx/>
              <a:buFontTx/>
              <a:buChar char="•"/>
              <a:tabLst>
                <a:tab pos="29908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It</a:t>
            </a:r>
            <a:r>
              <a:rPr kumimoji="0" sz="2000" b="0" i="0" u="none" strike="noStrike" kern="0" cap="none" spc="32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is</a:t>
            </a:r>
            <a:r>
              <a:rPr kumimoji="0" sz="2000" b="0" i="0" u="none" strike="noStrike" kern="0" cap="none" spc="34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2000" b="0" i="0" u="none" strike="noStrike" kern="0" cap="none" spc="32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responsibility</a:t>
            </a:r>
            <a:r>
              <a:rPr kumimoji="0" sz="2000" b="0" i="0" u="none" strike="noStrike" kern="0" cap="none" spc="3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sz="2000" b="0" i="0" u="none" strike="noStrike" kern="0" cap="none" spc="33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IT</a:t>
            </a:r>
            <a:r>
              <a:rPr kumimoji="0" sz="2000" b="0" i="0" u="none" strike="noStrike" kern="0" cap="none" spc="33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professionals</a:t>
            </a:r>
            <a:r>
              <a:rPr kumimoji="0" sz="2000" b="0" i="0" u="none" strike="noStrike" kern="0" cap="none" spc="33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to</a:t>
            </a:r>
            <a:r>
              <a:rPr kumimoji="0" sz="2000" b="0" i="0" u="none" strike="noStrike" kern="0" cap="none" spc="33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properly</a:t>
            </a:r>
            <a:r>
              <a:rPr kumimoji="0" sz="2000" b="0" i="0" u="none" strike="noStrike" kern="0" cap="none" spc="33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implement 	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and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configure</a:t>
            </a:r>
            <a:r>
              <a:rPr kumimoji="0" sz="2000" b="0" i="0" u="none" strike="noStrike" kern="0" cap="none" spc="-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the equipment used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to</a:t>
            </a:r>
            <a:r>
              <a:rPr kumimoji="0" sz="2000" b="0" i="0" u="none" strike="noStrike" kern="0" cap="none" spc="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fulfill the</a:t>
            </a:r>
            <a:r>
              <a:rPr kumimoji="0" sz="2000" b="0" i="0" u="none" strike="noStrike" kern="0" cap="none" spc="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policy</a:t>
            </a:r>
            <a:r>
              <a:rPr kumimoji="0" sz="2000" b="0" i="0" u="none" strike="noStrike" kern="0" cap="none" spc="-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directives</a:t>
            </a:r>
            <a:r>
              <a:rPr kumimoji="0" sz="2000" b="0" i="0" u="none" strike="noStrike" kern="0" cap="none" spc="1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set 	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by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upper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management.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755" y="5554979"/>
            <a:ext cx="6190488" cy="7909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925695" cy="483234"/>
          </a:xfrm>
          <a:custGeom>
            <a:avLst/>
            <a:gdLst/>
            <a:ahLst/>
            <a:cxnLst/>
            <a:rect l="l" t="t" r="r" b="b"/>
            <a:pathLst>
              <a:path w="4925695" h="483234">
                <a:moveTo>
                  <a:pt x="4925672" y="0"/>
                </a:moveTo>
                <a:lnTo>
                  <a:pt x="0" y="0"/>
                </a:lnTo>
                <a:lnTo>
                  <a:pt x="0" y="483108"/>
                </a:lnTo>
                <a:lnTo>
                  <a:pt x="4571619" y="483108"/>
                </a:lnTo>
                <a:lnTo>
                  <a:pt x="4925672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6509" y="6379464"/>
            <a:ext cx="4567555" cy="478790"/>
          </a:xfrm>
          <a:custGeom>
            <a:avLst/>
            <a:gdLst/>
            <a:ahLst/>
            <a:cxnLst/>
            <a:rect l="l" t="t" r="r" b="b"/>
            <a:pathLst>
              <a:path w="4567555" h="478790">
                <a:moveTo>
                  <a:pt x="4567490" y="0"/>
                </a:moveTo>
                <a:lnTo>
                  <a:pt x="354011" y="0"/>
                </a:lnTo>
                <a:lnTo>
                  <a:pt x="0" y="478536"/>
                </a:lnTo>
                <a:lnTo>
                  <a:pt x="4567490" y="478536"/>
                </a:lnTo>
                <a:lnTo>
                  <a:pt x="4567490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8119" y="355091"/>
            <a:ext cx="1056131" cy="4998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90599" y="1839925"/>
            <a:ext cx="152971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We</a:t>
            </a:r>
            <a:r>
              <a:rPr kumimoji="0" sz="2000" b="0" i="0" u="none" strike="noStrike" kern="0" cap="none" spc="1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will</a:t>
            </a:r>
            <a:r>
              <a:rPr kumimoji="0" sz="2000" b="0" i="0" u="none" strike="noStrike" kern="0" cap="none" spc="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study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02304" y="2479039"/>
            <a:ext cx="34594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0083B7"/>
                </a:solidFill>
                <a:effectLst/>
                <a:uLnTx/>
                <a:uFillTx/>
                <a:latin typeface="Arial"/>
                <a:cs typeface="Arial"/>
              </a:rPr>
              <a:t>Software</a:t>
            </a:r>
            <a:r>
              <a:rPr kumimoji="0" sz="3200" b="1" i="0" u="none" strike="noStrike" kern="0" cap="none" spc="-40" normalizeH="0" baseline="0" noProof="0" dirty="0">
                <a:ln>
                  <a:noFill/>
                </a:ln>
                <a:solidFill>
                  <a:srgbClr val="0083B7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1" i="0" u="none" strike="noStrike" kern="0" cap="none" spc="-10" normalizeH="0" baseline="0" noProof="0" dirty="0">
                <a:ln>
                  <a:noFill/>
                </a:ln>
                <a:solidFill>
                  <a:srgbClr val="0083B7"/>
                </a:solidFill>
                <a:effectLst/>
                <a:uLnTx/>
                <a:uFillTx/>
                <a:latin typeface="Arial"/>
                <a:cs typeface="Arial"/>
              </a:rPr>
              <a:t>Security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2473" y="3453129"/>
            <a:ext cx="41452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0083B7"/>
                </a:solidFill>
                <a:effectLst/>
                <a:uLnTx/>
                <a:uFillTx/>
                <a:latin typeface="Arial"/>
                <a:cs typeface="Arial"/>
              </a:rPr>
              <a:t>-Threats,</a:t>
            </a:r>
            <a:r>
              <a:rPr kumimoji="0" sz="2000" b="1" i="0" u="none" strike="noStrike" kern="0" cap="none" spc="-65" normalizeH="0" baseline="0" noProof="0" dirty="0">
                <a:ln>
                  <a:noFill/>
                </a:ln>
                <a:solidFill>
                  <a:srgbClr val="0083B7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0083B7"/>
                </a:solidFill>
                <a:effectLst/>
                <a:uLnTx/>
                <a:uFillTx/>
                <a:latin typeface="Arial"/>
                <a:cs typeface="Arial"/>
              </a:rPr>
              <a:t>Vulnerabilities</a:t>
            </a:r>
            <a:r>
              <a:rPr kumimoji="0" sz="2000" b="1" i="0" u="none" strike="noStrike" kern="0" cap="none" spc="-60" normalizeH="0" baseline="0" noProof="0" dirty="0">
                <a:ln>
                  <a:noFill/>
                </a:ln>
                <a:solidFill>
                  <a:srgbClr val="0083B7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0083B7"/>
                </a:solidFill>
                <a:effectLst/>
                <a:uLnTx/>
                <a:uFillTx/>
                <a:latin typeface="Arial"/>
                <a:cs typeface="Arial"/>
              </a:rPr>
              <a:t>&amp;</a:t>
            </a:r>
            <a:r>
              <a:rPr kumimoji="0" sz="2000" b="1" i="0" u="none" strike="noStrike" kern="0" cap="none" spc="-15" normalizeH="0" baseline="0" noProof="0" dirty="0">
                <a:ln>
                  <a:noFill/>
                </a:ln>
                <a:solidFill>
                  <a:srgbClr val="0083B7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0083B7"/>
                </a:solidFill>
                <a:effectLst/>
                <a:uLnTx/>
                <a:uFillTx/>
                <a:latin typeface="Arial"/>
                <a:cs typeface="Arial"/>
              </a:rPr>
              <a:t>Attacks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4169" y="1159205"/>
            <a:ext cx="2044064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/>
              <a:t>Next</a:t>
            </a:r>
            <a:r>
              <a:rPr sz="3500" spc="-75" dirty="0"/>
              <a:t> </a:t>
            </a:r>
            <a:r>
              <a:rPr sz="3500" spc="-20" dirty="0"/>
              <a:t>Week</a:t>
            </a:r>
            <a:endParaRPr sz="35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925695" cy="483234"/>
          </a:xfrm>
          <a:custGeom>
            <a:avLst/>
            <a:gdLst/>
            <a:ahLst/>
            <a:cxnLst/>
            <a:rect l="l" t="t" r="r" b="b"/>
            <a:pathLst>
              <a:path w="4925695" h="483234">
                <a:moveTo>
                  <a:pt x="4925672" y="0"/>
                </a:moveTo>
                <a:lnTo>
                  <a:pt x="0" y="0"/>
                </a:lnTo>
                <a:lnTo>
                  <a:pt x="0" y="483108"/>
                </a:lnTo>
                <a:lnTo>
                  <a:pt x="4571619" y="483108"/>
                </a:lnTo>
                <a:lnTo>
                  <a:pt x="4925672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6509" y="6379464"/>
            <a:ext cx="4567555" cy="478790"/>
          </a:xfrm>
          <a:custGeom>
            <a:avLst/>
            <a:gdLst/>
            <a:ahLst/>
            <a:cxnLst/>
            <a:rect l="l" t="t" r="r" b="b"/>
            <a:pathLst>
              <a:path w="4567555" h="478790">
                <a:moveTo>
                  <a:pt x="4567490" y="0"/>
                </a:moveTo>
                <a:lnTo>
                  <a:pt x="354011" y="0"/>
                </a:lnTo>
                <a:lnTo>
                  <a:pt x="0" y="478536"/>
                </a:lnTo>
                <a:lnTo>
                  <a:pt x="4567490" y="478536"/>
                </a:lnTo>
                <a:lnTo>
                  <a:pt x="4567490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8119" y="355091"/>
            <a:ext cx="1056131" cy="4998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3753" y="2809883"/>
            <a:ext cx="2470795" cy="254392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2924" y="1337309"/>
            <a:ext cx="3101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Arial"/>
                <a:cs typeface="Arial"/>
              </a:rPr>
              <a:t>Questions?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06156-D2BB-9E95-817B-34E5435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5C1F852-28C5-97D6-ED38-E3F0F1301C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89" y="-19570"/>
            <a:ext cx="9115703" cy="459100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Make-up Session</a:t>
            </a:r>
            <a:endParaRPr spc="-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95797-7BBE-A2F7-9623-3EF2AF3E708D}"/>
              </a:ext>
            </a:extLst>
          </p:cNvPr>
          <p:cNvSpPr txBox="1"/>
          <p:nvPr/>
        </p:nvSpPr>
        <p:spPr>
          <a:xfrm>
            <a:off x="0" y="830917"/>
            <a:ext cx="9131711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Please note that </a:t>
            </a:r>
            <a:r>
              <a:rPr lang="en-US" sz="2800" b="1" dirty="0">
                <a:latin typeface="+mj-lt"/>
              </a:rPr>
              <a:t>Friday, 18 April 2025</a:t>
            </a:r>
            <a:r>
              <a:rPr lang="en-US" sz="2800" dirty="0">
                <a:latin typeface="+mj-lt"/>
              </a:rPr>
              <a:t> is a </a:t>
            </a:r>
            <a:r>
              <a:rPr lang="en-US" sz="2800" b="1" dirty="0">
                <a:latin typeface="+mj-lt"/>
              </a:rPr>
              <a:t>public holiday (Good Friday)</a:t>
            </a:r>
            <a:r>
              <a:rPr lang="en-US" sz="2800" dirty="0">
                <a:latin typeface="+mj-lt"/>
              </a:rPr>
              <a:t>, and no classes will be held on this day.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To ensure continuity in learning, a </a:t>
            </a:r>
            <a:r>
              <a:rPr lang="en-US" sz="2800" b="1" dirty="0">
                <a:latin typeface="+mj-lt"/>
              </a:rPr>
              <a:t>make-up session</a:t>
            </a:r>
            <a:r>
              <a:rPr lang="en-US" sz="2800" dirty="0">
                <a:latin typeface="+mj-lt"/>
              </a:rPr>
              <a:t> has been scheduled </a:t>
            </a:r>
            <a:r>
              <a:rPr lang="en-US" sz="2800" b="1" dirty="0">
                <a:latin typeface="+mj-lt"/>
              </a:rPr>
              <a:t>one week earlier</a:t>
            </a:r>
            <a:r>
              <a:rPr lang="en-US" sz="2800" dirty="0">
                <a:latin typeface="+mj-lt"/>
              </a:rPr>
              <a:t>, on: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Date: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Friday, 11 April 2025</a:t>
            </a:r>
            <a:br>
              <a:rPr lang="en-US" sz="2800" dirty="0">
                <a:latin typeface="+mj-lt"/>
              </a:rPr>
            </a:br>
            <a:r>
              <a:rPr lang="en-US" sz="2800" b="1" dirty="0">
                <a:latin typeface="+mj-lt"/>
              </a:rPr>
              <a:t>Location: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Room 502.G.25</a:t>
            </a:r>
            <a:br>
              <a:rPr lang="en-US" sz="2800" dirty="0">
                <a:latin typeface="+mj-lt"/>
              </a:rPr>
            </a:br>
            <a:r>
              <a:rPr lang="en-US" sz="2800" b="1" dirty="0">
                <a:latin typeface="+mj-lt"/>
              </a:rPr>
              <a:t>Time: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4:00 PM – 6:00 PM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If you have any scheduling conflicts or concerns, feel free to reach out.</a:t>
            </a:r>
          </a:p>
        </p:txBody>
      </p:sp>
    </p:spTree>
    <p:extLst>
      <p:ext uri="{BB962C8B-B14F-4D97-AF65-F5344CB8AC3E}">
        <p14:creationId xmlns:p14="http://schemas.microsoft.com/office/powerpoint/2010/main" val="3126815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7AE2E-97E0-BDCA-618B-720FE1F7F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13548F9-A26E-1B74-C2A0-A0350AC21E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Thank You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85BD2D9-AABA-65D7-AD99-6F5B8666F07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86</a:t>
            </a:fld>
            <a:r>
              <a:rPr spc="235" dirty="0"/>
              <a:t> </a:t>
            </a:r>
            <a:r>
              <a:rPr dirty="0"/>
              <a:t>|</a:t>
            </a:r>
            <a:r>
              <a:rPr spc="400" dirty="0"/>
              <a:t> </a:t>
            </a:r>
            <a:r>
              <a:rPr dirty="0"/>
              <a:t>Faculty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Business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Law</a:t>
            </a:r>
            <a:r>
              <a:rPr spc="-1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Peter</a:t>
            </a:r>
            <a:r>
              <a:rPr spc="-10" dirty="0"/>
              <a:t> </a:t>
            </a:r>
            <a:r>
              <a:rPr dirty="0"/>
              <a:t>Faber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15" dirty="0"/>
              <a:t> </a:t>
            </a:r>
            <a:r>
              <a:rPr spc="-10" dirty="0"/>
              <a:t>School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C5F5B67-D420-B363-36D0-076510E9FACF}"/>
              </a:ext>
            </a:extLst>
          </p:cNvPr>
          <p:cNvSpPr txBox="1"/>
          <p:nvPr/>
        </p:nvSpPr>
        <p:spPr>
          <a:xfrm>
            <a:off x="519610" y="1416811"/>
            <a:ext cx="7745095" cy="511037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56565" indent="-443865">
              <a:lnSpc>
                <a:spcPct val="100000"/>
              </a:lnSpc>
              <a:spcBef>
                <a:spcPts val="625"/>
              </a:spcBef>
              <a:buClr>
                <a:srgbClr val="F2120C"/>
              </a:buClr>
              <a:buSzPct val="75000"/>
              <a:buFont typeface="Arial"/>
              <a:buChar char="•"/>
              <a:tabLst>
                <a:tab pos="456565" algn="l"/>
              </a:tabLst>
            </a:pPr>
            <a:r>
              <a:rPr lang="en-US" sz="2800" i="1" dirty="0">
                <a:solidFill>
                  <a:srgbClr val="3D3935"/>
                </a:solidFill>
                <a:latin typeface="+mj-lt"/>
                <a:cs typeface="Arial"/>
              </a:rPr>
              <a:t>Have a Great Learning Day!</a:t>
            </a:r>
            <a:endParaRPr sz="2800" dirty="0">
              <a:latin typeface="+mj-lt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D47354F-B664-DD16-78CE-61C2CA4253AA}"/>
              </a:ext>
            </a:extLst>
          </p:cNvPr>
          <p:cNvSpPr txBox="1"/>
          <p:nvPr/>
        </p:nvSpPr>
        <p:spPr>
          <a:xfrm>
            <a:off x="552269" y="2107461"/>
            <a:ext cx="7745095" cy="511037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56565" indent="-443865">
              <a:lnSpc>
                <a:spcPct val="100000"/>
              </a:lnSpc>
              <a:spcBef>
                <a:spcPts val="625"/>
              </a:spcBef>
              <a:buClr>
                <a:srgbClr val="F2120C"/>
              </a:buClr>
              <a:buSzPct val="75000"/>
              <a:buFont typeface="Arial"/>
              <a:buChar char="•"/>
              <a:tabLst>
                <a:tab pos="456565" algn="l"/>
              </a:tabLst>
            </a:pPr>
            <a:r>
              <a:rPr lang="en-US" sz="2800" dirty="0">
                <a:latin typeface="+mj-lt"/>
              </a:rPr>
              <a:t>Feel free to reach out with any questions!</a:t>
            </a:r>
            <a:endParaRPr sz="28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376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Three</a:t>
            </a:r>
            <a:r>
              <a:rPr spc="-15" dirty="0"/>
              <a:t> </a:t>
            </a:r>
            <a:r>
              <a:rPr dirty="0"/>
              <a:t>Dimensions</a:t>
            </a:r>
            <a:r>
              <a:rPr spc="-1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872" y="1428116"/>
            <a:ext cx="5183809" cy="5323893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r>
              <a:rPr lang="en-US" sz="2800" b="1" dirty="0">
                <a:latin typeface="+mj-lt"/>
              </a:rPr>
              <a:t>Concept 1: Security Principles (CIA Triad)</a:t>
            </a:r>
          </a:p>
          <a:p>
            <a:r>
              <a:rPr lang="en-US" sz="2800" b="1" dirty="0">
                <a:latin typeface="+mj-lt"/>
              </a:rPr>
              <a:t>Key Points:</a:t>
            </a:r>
            <a:endParaRPr lang="en-US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The </a:t>
            </a:r>
            <a:r>
              <a:rPr lang="en-US" sz="2800" b="1" dirty="0">
                <a:latin typeface="+mj-lt"/>
              </a:rPr>
              <a:t>CIA Triad</a:t>
            </a:r>
            <a:r>
              <a:rPr lang="en-US" sz="2800" dirty="0">
                <a:latin typeface="+mj-lt"/>
              </a:rPr>
              <a:t> is the foundation of cybersecurity: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Confidentiality</a:t>
            </a:r>
            <a:r>
              <a:rPr lang="en-US" sz="2800" dirty="0">
                <a:latin typeface="+mj-lt"/>
              </a:rPr>
              <a:t> – Keeping information private (e.g., passwords, encryption).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Integrity</a:t>
            </a:r>
            <a:r>
              <a:rPr lang="en-US" sz="2800" dirty="0">
                <a:latin typeface="+mj-lt"/>
              </a:rPr>
              <a:t> – Ensuring data is correct and unchanged.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Availability</a:t>
            </a:r>
            <a:r>
              <a:rPr lang="en-US" sz="2800" dirty="0">
                <a:latin typeface="+mj-lt"/>
              </a:rPr>
              <a:t> – Making sure data is accessible when needed.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5752" y="3625596"/>
            <a:ext cx="3463096" cy="26182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</TotalTime>
  <Words>3658</Words>
  <Application>Microsoft Office PowerPoint</Application>
  <PresentationFormat>On-screen Show (4:3)</PresentationFormat>
  <Paragraphs>469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91" baseType="lpstr">
      <vt:lpstr>Arial</vt:lpstr>
      <vt:lpstr>Calibri</vt:lpstr>
      <vt:lpstr>Wingdings</vt:lpstr>
      <vt:lpstr>Office Theme</vt:lpstr>
      <vt:lpstr>1_Office Theme</vt:lpstr>
      <vt:lpstr>The Cybersecurity Cube: Understanding the CIA Triad, Data States, and Security Frameworks</vt:lpstr>
      <vt:lpstr>  ITEC614 Introduction to Cyber Security</vt:lpstr>
      <vt:lpstr>PowerPoint Presentation</vt:lpstr>
      <vt:lpstr>Unit Overview</vt:lpstr>
      <vt:lpstr>Previous Lecture</vt:lpstr>
      <vt:lpstr>Outline</vt:lpstr>
      <vt:lpstr>Reference</vt:lpstr>
      <vt:lpstr>The Three Dimensions of the Cybersecurity Cube</vt:lpstr>
      <vt:lpstr>The Three Dimensions (Cont.)</vt:lpstr>
      <vt:lpstr>The Three Dimensions (Cont.)</vt:lpstr>
      <vt:lpstr>The Three Dimensions (Cont.)</vt:lpstr>
      <vt:lpstr>The Three Dimensions (Cont.)</vt:lpstr>
      <vt:lpstr>The Three Dimensions (Cont.)</vt:lpstr>
      <vt:lpstr>The Three Dimensions (Cont.)</vt:lpstr>
      <vt:lpstr>The Three Dimensions (Cont.)</vt:lpstr>
      <vt:lpstr>The Three Dimensions (Cont.)</vt:lpstr>
      <vt:lpstr>The Three Dimensions (Cont.)</vt:lpstr>
      <vt:lpstr>The Three Dimensions (Cont.)</vt:lpstr>
      <vt:lpstr>Confidentiality</vt:lpstr>
      <vt:lpstr>Confidentiality (Cont.)</vt:lpstr>
      <vt:lpstr>Confidentiality (Cont.)</vt:lpstr>
      <vt:lpstr>Confidentiality (Cont.)</vt:lpstr>
      <vt:lpstr>Confidentiality (Cont.)</vt:lpstr>
      <vt:lpstr>Confidentiality (Cont.)</vt:lpstr>
      <vt:lpstr>Confidentiality (Cont.)</vt:lpstr>
      <vt:lpstr>Confidentiality (Cont.)</vt:lpstr>
      <vt:lpstr>Confidentiality (Cont.)</vt:lpstr>
      <vt:lpstr>Integrity</vt:lpstr>
      <vt:lpstr>Integrity</vt:lpstr>
      <vt:lpstr>Integrity</vt:lpstr>
      <vt:lpstr>Integrity</vt:lpstr>
      <vt:lpstr>Integrity</vt:lpstr>
      <vt:lpstr>Integrity</vt:lpstr>
      <vt:lpstr>Integrity</vt:lpstr>
      <vt:lpstr>Integrity</vt:lpstr>
      <vt:lpstr>Integrity</vt:lpstr>
      <vt:lpstr>Integrity</vt:lpstr>
      <vt:lpstr>Integrity</vt:lpstr>
      <vt:lpstr>Integrity</vt:lpstr>
      <vt:lpstr>Integrity</vt:lpstr>
      <vt:lpstr>Data Availability</vt:lpstr>
      <vt:lpstr>Data Availability</vt:lpstr>
      <vt:lpstr>Data Availability</vt:lpstr>
      <vt:lpstr>Data Availability</vt:lpstr>
      <vt:lpstr>Data Availability</vt:lpstr>
      <vt:lpstr>Data Availability</vt:lpstr>
      <vt:lpstr>Data Availability</vt:lpstr>
      <vt:lpstr>Data Availability</vt:lpstr>
      <vt:lpstr>Data Availability</vt:lpstr>
      <vt:lpstr>Data Availability</vt:lpstr>
      <vt:lpstr>Data Availability</vt:lpstr>
      <vt:lpstr>States of Data</vt:lpstr>
      <vt:lpstr>States of Data</vt:lpstr>
      <vt:lpstr>States of Data</vt:lpstr>
      <vt:lpstr>States of Data</vt:lpstr>
      <vt:lpstr>States of Data</vt:lpstr>
      <vt:lpstr>States of Data</vt:lpstr>
      <vt:lpstr>States of Data</vt:lpstr>
      <vt:lpstr>States of Data</vt:lpstr>
      <vt:lpstr>States of Data</vt:lpstr>
      <vt:lpstr>States of Data</vt:lpstr>
      <vt:lpstr>Cyber Security Countermeasures</vt:lpstr>
      <vt:lpstr>Cybersecurity Technologies and Policies</vt:lpstr>
      <vt:lpstr>Cybersecurity Technologies and Policies</vt:lpstr>
      <vt:lpstr>Cybersecurity Technologies and Policies</vt:lpstr>
      <vt:lpstr>Cybersecurity Technologies and Policies</vt:lpstr>
      <vt:lpstr>Cybersecurity Technologies and Policies</vt:lpstr>
      <vt:lpstr>Cybersecurity Technologies and Policies</vt:lpstr>
      <vt:lpstr>Cybersecurity Technologies and Policies</vt:lpstr>
      <vt:lpstr>Cybersecurity Technologies and Policies</vt:lpstr>
      <vt:lpstr>Cybersecurity Technologies and Policies</vt:lpstr>
      <vt:lpstr>Cybersecurity Technologies and Policies</vt:lpstr>
      <vt:lpstr>ISO Cybersecurity Model</vt:lpstr>
      <vt:lpstr>ISO Cybersecurity Model</vt:lpstr>
      <vt:lpstr>ISO Cybersecurity Model</vt:lpstr>
      <vt:lpstr>ISO Cybersecurity Model</vt:lpstr>
      <vt:lpstr>ISO Cybersecurity Model</vt:lpstr>
      <vt:lpstr>ISO Cybersecurity Model</vt:lpstr>
      <vt:lpstr>ISO Cybersecurity Model</vt:lpstr>
      <vt:lpstr>ISO Cybersecurity Model</vt:lpstr>
      <vt:lpstr>ISO Cybersecurity Model</vt:lpstr>
      <vt:lpstr>Using the ISO Cybersecurity Model (Cont.)</vt:lpstr>
      <vt:lpstr>Next Week</vt:lpstr>
      <vt:lpstr>Questions?</vt:lpstr>
      <vt:lpstr>Make-up Session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Farshid Keivanian</dc:creator>
  <cp:lastModifiedBy>Farshid Keivanian</cp:lastModifiedBy>
  <cp:revision>372</cp:revision>
  <dcterms:created xsi:type="dcterms:W3CDTF">2025-02-20T07:09:02Z</dcterms:created>
  <dcterms:modified xsi:type="dcterms:W3CDTF">2025-03-08T08:06:38Z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2024-02-26T00:00:00Z</vt:filetime>
  </property>
  <property fmtid="{D5CDD505-2E9C-101B-9397-08002B2CF9AE}" pid="3" name="LastSaved">
    <vt:filetime>2025-02-20T00:00:00Z</vt:filetime>
  </property>
  <property fmtid="{D5CDD505-2E9C-101B-9397-08002B2CF9AE}" pid="4" name="Producer">
    <vt:lpwstr>macOS Version 14.3.1 (Build 23D60) Quartz PDFContext</vt:lpwstr>
  </property>
</Properties>
</file>