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98" r:id="rId8"/>
    <p:sldId id="299" r:id="rId9"/>
    <p:sldId id="300" r:id="rId10"/>
    <p:sldId id="262" r:id="rId11"/>
    <p:sldId id="301" r:id="rId12"/>
    <p:sldId id="302" r:id="rId13"/>
    <p:sldId id="263" r:id="rId14"/>
    <p:sldId id="303" r:id="rId15"/>
    <p:sldId id="304" r:id="rId16"/>
    <p:sldId id="305" r:id="rId17"/>
    <p:sldId id="306" r:id="rId18"/>
    <p:sldId id="307" r:id="rId19"/>
    <p:sldId id="308" r:id="rId20"/>
    <p:sldId id="264" r:id="rId21"/>
    <p:sldId id="309" r:id="rId22"/>
    <p:sldId id="310" r:id="rId23"/>
    <p:sldId id="311" r:id="rId24"/>
    <p:sldId id="312" r:id="rId25"/>
    <p:sldId id="313" r:id="rId26"/>
    <p:sldId id="314" r:id="rId27"/>
    <p:sldId id="315" r:id="rId28"/>
    <p:sldId id="316" r:id="rId29"/>
    <p:sldId id="266" r:id="rId30"/>
    <p:sldId id="267" r:id="rId31"/>
    <p:sldId id="318" r:id="rId32"/>
    <p:sldId id="268" r:id="rId33"/>
    <p:sldId id="319" r:id="rId34"/>
    <p:sldId id="320" r:id="rId35"/>
    <p:sldId id="321" r:id="rId36"/>
    <p:sldId id="269" r:id="rId37"/>
    <p:sldId id="322" r:id="rId38"/>
    <p:sldId id="323" r:id="rId39"/>
    <p:sldId id="270" r:id="rId40"/>
    <p:sldId id="325" r:id="rId41"/>
    <p:sldId id="326" r:id="rId42"/>
    <p:sldId id="327" r:id="rId43"/>
    <p:sldId id="328" r:id="rId44"/>
    <p:sldId id="329" r:id="rId45"/>
    <p:sldId id="330" r:id="rId46"/>
    <p:sldId id="333" r:id="rId47"/>
    <p:sldId id="331" r:id="rId48"/>
    <p:sldId id="332" r:id="rId49"/>
    <p:sldId id="276" r:id="rId50"/>
    <p:sldId id="335" r:id="rId51"/>
    <p:sldId id="336" r:id="rId52"/>
    <p:sldId id="337" r:id="rId53"/>
    <p:sldId id="338" r:id="rId54"/>
    <p:sldId id="339" r:id="rId55"/>
    <p:sldId id="340" r:id="rId56"/>
    <p:sldId id="341" r:id="rId57"/>
    <p:sldId id="342" r:id="rId58"/>
    <p:sldId id="343" r:id="rId59"/>
    <p:sldId id="281" r:id="rId60"/>
    <p:sldId id="282" r:id="rId61"/>
    <p:sldId id="283" r:id="rId62"/>
    <p:sldId id="284" r:id="rId63"/>
    <p:sldId id="285" r:id="rId64"/>
    <p:sldId id="344" r:id="rId65"/>
    <p:sldId id="345" r:id="rId66"/>
    <p:sldId id="286" r:id="rId67"/>
    <p:sldId id="346" r:id="rId68"/>
    <p:sldId id="287" r:id="rId69"/>
    <p:sldId id="347" r:id="rId70"/>
    <p:sldId id="348" r:id="rId71"/>
    <p:sldId id="288" r:id="rId72"/>
    <p:sldId id="292" r:id="rId73"/>
    <p:sldId id="349" r:id="rId74"/>
    <p:sldId id="350" r:id="rId75"/>
    <p:sldId id="295" r:id="rId76"/>
    <p:sldId id="296" r:id="rId77"/>
    <p:sldId id="297" r:id="rId7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553" y="28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925695" cy="363220"/>
          </a:xfrm>
          <a:custGeom>
            <a:avLst/>
            <a:gdLst/>
            <a:ahLst/>
            <a:cxnLst/>
            <a:rect l="l" t="t" r="r" b="b"/>
            <a:pathLst>
              <a:path w="4925695" h="363220">
                <a:moveTo>
                  <a:pt x="4925677" y="0"/>
                </a:moveTo>
                <a:lnTo>
                  <a:pt x="0" y="0"/>
                </a:lnTo>
                <a:lnTo>
                  <a:pt x="0" y="362712"/>
                </a:lnTo>
                <a:lnTo>
                  <a:pt x="4571619" y="362712"/>
                </a:lnTo>
                <a:lnTo>
                  <a:pt x="4925677" y="0"/>
                </a:lnTo>
                <a:close/>
              </a:path>
            </a:pathLst>
          </a:custGeom>
          <a:solidFill>
            <a:srgbClr val="E8E2DB"/>
          </a:solidFill>
        </p:spPr>
        <p:txBody>
          <a:bodyPr wrap="square" lIns="0" tIns="0" rIns="0" bIns="0" rtlCol="0"/>
          <a:lstStyle/>
          <a:p>
            <a:endParaRPr/>
          </a:p>
        </p:txBody>
      </p:sp>
      <p:sp>
        <p:nvSpPr>
          <p:cNvPr id="17" name="bg object 17"/>
          <p:cNvSpPr/>
          <p:nvPr/>
        </p:nvSpPr>
        <p:spPr>
          <a:xfrm>
            <a:off x="4576519" y="4785359"/>
            <a:ext cx="4567555" cy="358140"/>
          </a:xfrm>
          <a:custGeom>
            <a:avLst/>
            <a:gdLst/>
            <a:ahLst/>
            <a:cxnLst/>
            <a:rect l="l" t="t" r="r" b="b"/>
            <a:pathLst>
              <a:path w="4567555" h="358139">
                <a:moveTo>
                  <a:pt x="4567480" y="0"/>
                </a:moveTo>
                <a:lnTo>
                  <a:pt x="354001" y="0"/>
                </a:lnTo>
                <a:lnTo>
                  <a:pt x="0" y="358139"/>
                </a:lnTo>
                <a:lnTo>
                  <a:pt x="4567480" y="358139"/>
                </a:lnTo>
                <a:lnTo>
                  <a:pt x="4567480" y="0"/>
                </a:lnTo>
                <a:close/>
              </a:path>
            </a:pathLst>
          </a:custGeom>
          <a:solidFill>
            <a:srgbClr val="E8E2DB"/>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7818119" y="266700"/>
            <a:ext cx="1056131" cy="374903"/>
          </a:xfrm>
          <a:prstGeom prst="rect">
            <a:avLst/>
          </a:prstGeom>
        </p:spPr>
      </p:pic>
      <p:pic>
        <p:nvPicPr>
          <p:cNvPr id="19" name="bg object 19"/>
          <p:cNvPicPr/>
          <p:nvPr/>
        </p:nvPicPr>
        <p:blipFill>
          <a:blip r:embed="rId3" cstate="print"/>
          <a:stretch>
            <a:fillRect/>
          </a:stretch>
        </p:blipFill>
        <p:spPr>
          <a:xfrm>
            <a:off x="1688592" y="1976627"/>
            <a:ext cx="5728715" cy="2686812"/>
          </a:xfrm>
          <a:prstGeom prst="rect">
            <a:avLst/>
          </a:prstGeom>
        </p:spPr>
      </p:pic>
      <p:sp>
        <p:nvSpPr>
          <p:cNvPr id="2" name="Holder 2"/>
          <p:cNvSpPr>
            <a:spLocks noGrp="1"/>
          </p:cNvSpPr>
          <p:nvPr>
            <p:ph type="ctrTitle"/>
          </p:nvPr>
        </p:nvSpPr>
        <p:spPr>
          <a:xfrm>
            <a:off x="3255264" y="722756"/>
            <a:ext cx="2633471" cy="452119"/>
          </a:xfrm>
          <a:prstGeom prst="rect">
            <a:avLst/>
          </a:prstGeom>
        </p:spPr>
        <p:txBody>
          <a:bodyPr wrap="square" lIns="0" tIns="0" rIns="0" bIns="0">
            <a:spAutoFit/>
          </a:bodyPr>
          <a:lstStyle>
            <a:lvl1pPr>
              <a:defRPr sz="3500" b="1" i="0">
                <a:solidFill>
                  <a:srgbClr val="DA0012"/>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000" b="0" i="0">
                <a:solidFill>
                  <a:srgbClr val="3C393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DA001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rgbClr val="3C393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DA0012"/>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DA001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925695" cy="363220"/>
          </a:xfrm>
          <a:custGeom>
            <a:avLst/>
            <a:gdLst/>
            <a:ahLst/>
            <a:cxnLst/>
            <a:rect l="l" t="t" r="r" b="b"/>
            <a:pathLst>
              <a:path w="4925695" h="363220">
                <a:moveTo>
                  <a:pt x="4925677" y="0"/>
                </a:moveTo>
                <a:lnTo>
                  <a:pt x="0" y="0"/>
                </a:lnTo>
                <a:lnTo>
                  <a:pt x="0" y="362712"/>
                </a:lnTo>
                <a:lnTo>
                  <a:pt x="4571619" y="362712"/>
                </a:lnTo>
                <a:lnTo>
                  <a:pt x="4925677" y="0"/>
                </a:lnTo>
                <a:close/>
              </a:path>
            </a:pathLst>
          </a:custGeom>
          <a:solidFill>
            <a:srgbClr val="E8E2DB"/>
          </a:solidFill>
        </p:spPr>
        <p:txBody>
          <a:bodyPr wrap="square" lIns="0" tIns="0" rIns="0" bIns="0" rtlCol="0"/>
          <a:lstStyle/>
          <a:p>
            <a:endParaRPr/>
          </a:p>
        </p:txBody>
      </p:sp>
      <p:sp>
        <p:nvSpPr>
          <p:cNvPr id="17" name="bg object 17"/>
          <p:cNvSpPr/>
          <p:nvPr/>
        </p:nvSpPr>
        <p:spPr>
          <a:xfrm>
            <a:off x="4576519" y="4785359"/>
            <a:ext cx="4567555" cy="358140"/>
          </a:xfrm>
          <a:custGeom>
            <a:avLst/>
            <a:gdLst/>
            <a:ahLst/>
            <a:cxnLst/>
            <a:rect l="l" t="t" r="r" b="b"/>
            <a:pathLst>
              <a:path w="4567555" h="358139">
                <a:moveTo>
                  <a:pt x="4567480" y="0"/>
                </a:moveTo>
                <a:lnTo>
                  <a:pt x="354001" y="0"/>
                </a:lnTo>
                <a:lnTo>
                  <a:pt x="0" y="358139"/>
                </a:lnTo>
                <a:lnTo>
                  <a:pt x="4567480" y="358139"/>
                </a:lnTo>
                <a:lnTo>
                  <a:pt x="4567480" y="0"/>
                </a:lnTo>
                <a:close/>
              </a:path>
            </a:pathLst>
          </a:custGeom>
          <a:solidFill>
            <a:srgbClr val="E8E2DB"/>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7818119" y="266700"/>
            <a:ext cx="1056131" cy="374903"/>
          </a:xfrm>
          <a:prstGeom prst="rect">
            <a:avLst/>
          </a:prstGeom>
        </p:spPr>
      </p:pic>
      <p:sp>
        <p:nvSpPr>
          <p:cNvPr id="2" name="Holder 2"/>
          <p:cNvSpPr>
            <a:spLocks noGrp="1"/>
          </p:cNvSpPr>
          <p:nvPr>
            <p:ph type="title"/>
          </p:nvPr>
        </p:nvSpPr>
        <p:spPr>
          <a:xfrm>
            <a:off x="437489" y="480440"/>
            <a:ext cx="5756910" cy="559435"/>
          </a:xfrm>
          <a:prstGeom prst="rect">
            <a:avLst/>
          </a:prstGeom>
        </p:spPr>
        <p:txBody>
          <a:bodyPr wrap="square" lIns="0" tIns="0" rIns="0" bIns="0">
            <a:spAutoFit/>
          </a:bodyPr>
          <a:lstStyle>
            <a:lvl1pPr>
              <a:defRPr sz="3500" b="1" i="0">
                <a:solidFill>
                  <a:srgbClr val="DA0012"/>
                </a:solidFill>
                <a:latin typeface="Calibri"/>
                <a:cs typeface="Calibri"/>
              </a:defRPr>
            </a:lvl1pPr>
          </a:lstStyle>
          <a:p>
            <a:endParaRPr/>
          </a:p>
        </p:txBody>
      </p:sp>
      <p:sp>
        <p:nvSpPr>
          <p:cNvPr id="3" name="Holder 3"/>
          <p:cNvSpPr>
            <a:spLocks noGrp="1"/>
          </p:cNvSpPr>
          <p:nvPr>
            <p:ph type="body" idx="1"/>
          </p:nvPr>
        </p:nvSpPr>
        <p:spPr>
          <a:xfrm>
            <a:off x="587146" y="1210258"/>
            <a:ext cx="7230109" cy="3084195"/>
          </a:xfrm>
          <a:prstGeom prst="rect">
            <a:avLst/>
          </a:prstGeom>
        </p:spPr>
        <p:txBody>
          <a:bodyPr wrap="square" lIns="0" tIns="0" rIns="0" bIns="0">
            <a:spAutoFit/>
          </a:bodyPr>
          <a:lstStyle>
            <a:lvl1pPr>
              <a:defRPr sz="2000" b="0" i="0">
                <a:solidFill>
                  <a:srgbClr val="3C3935"/>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2569464"/>
              <a:ext cx="4566285" cy="2574290"/>
            </a:xfrm>
            <a:custGeom>
              <a:avLst/>
              <a:gdLst/>
              <a:ahLst/>
              <a:cxnLst/>
              <a:rect l="l" t="t" r="r" b="b"/>
              <a:pathLst>
                <a:path w="4566285" h="2574290">
                  <a:moveTo>
                    <a:pt x="4565904" y="0"/>
                  </a:moveTo>
                  <a:lnTo>
                    <a:pt x="0" y="0"/>
                  </a:lnTo>
                  <a:lnTo>
                    <a:pt x="0" y="2574035"/>
                  </a:lnTo>
                  <a:lnTo>
                    <a:pt x="4565904" y="2574036"/>
                  </a:lnTo>
                  <a:lnTo>
                    <a:pt x="4565904" y="0"/>
                  </a:lnTo>
                  <a:close/>
                </a:path>
              </a:pathLst>
            </a:custGeom>
            <a:solidFill>
              <a:srgbClr val="8B857A"/>
            </a:solidFill>
          </p:spPr>
          <p:txBody>
            <a:bodyPr wrap="square" lIns="0" tIns="0" rIns="0" bIns="0" rtlCol="0"/>
            <a:lstStyle/>
            <a:p>
              <a:endParaRPr/>
            </a:p>
          </p:txBody>
        </p:sp>
        <p:sp>
          <p:nvSpPr>
            <p:cNvPr id="4" name="object 4"/>
            <p:cNvSpPr/>
            <p:nvPr/>
          </p:nvSpPr>
          <p:spPr>
            <a:xfrm>
              <a:off x="4565903" y="0"/>
              <a:ext cx="4578350" cy="2569845"/>
            </a:xfrm>
            <a:custGeom>
              <a:avLst/>
              <a:gdLst/>
              <a:ahLst/>
              <a:cxnLst/>
              <a:rect l="l" t="t" r="r" b="b"/>
              <a:pathLst>
                <a:path w="4578350" h="2569845">
                  <a:moveTo>
                    <a:pt x="4578096" y="0"/>
                  </a:moveTo>
                  <a:lnTo>
                    <a:pt x="361192" y="0"/>
                  </a:lnTo>
                  <a:lnTo>
                    <a:pt x="0" y="361569"/>
                  </a:lnTo>
                  <a:lnTo>
                    <a:pt x="0" y="2569464"/>
                  </a:lnTo>
                  <a:lnTo>
                    <a:pt x="4578096" y="2569463"/>
                  </a:lnTo>
                  <a:lnTo>
                    <a:pt x="4578096" y="0"/>
                  </a:lnTo>
                  <a:close/>
                </a:path>
              </a:pathLst>
            </a:custGeom>
            <a:solidFill>
              <a:srgbClr val="3C0E53"/>
            </a:solidFill>
          </p:spPr>
          <p:txBody>
            <a:bodyPr wrap="square" lIns="0" tIns="0" rIns="0" bIns="0" rtlCol="0"/>
            <a:lstStyle/>
            <a:p>
              <a:endParaRPr/>
            </a:p>
          </p:txBody>
        </p:sp>
        <p:sp>
          <p:nvSpPr>
            <p:cNvPr id="5" name="object 5"/>
            <p:cNvSpPr/>
            <p:nvPr/>
          </p:nvSpPr>
          <p:spPr>
            <a:xfrm>
              <a:off x="4565903" y="2569464"/>
              <a:ext cx="4578350" cy="2571115"/>
            </a:xfrm>
            <a:custGeom>
              <a:avLst/>
              <a:gdLst/>
              <a:ahLst/>
              <a:cxnLst/>
              <a:rect l="l" t="t" r="r" b="b"/>
              <a:pathLst>
                <a:path w="4578350" h="2571115">
                  <a:moveTo>
                    <a:pt x="4578096" y="0"/>
                  </a:moveTo>
                  <a:lnTo>
                    <a:pt x="0" y="0"/>
                  </a:lnTo>
                  <a:lnTo>
                    <a:pt x="0" y="2570987"/>
                  </a:lnTo>
                  <a:lnTo>
                    <a:pt x="365760" y="2208872"/>
                  </a:lnTo>
                  <a:lnTo>
                    <a:pt x="4578096" y="2208872"/>
                  </a:lnTo>
                  <a:lnTo>
                    <a:pt x="4578096" y="0"/>
                  </a:lnTo>
                  <a:close/>
                </a:path>
              </a:pathLst>
            </a:custGeom>
            <a:solidFill>
              <a:srgbClr val="F1120D"/>
            </a:solidFill>
          </p:spPr>
          <p:txBody>
            <a:bodyPr wrap="square" lIns="0" tIns="0" rIns="0" bIns="0" rtlCol="0"/>
            <a:lstStyle/>
            <a:p>
              <a:endParaRPr/>
            </a:p>
          </p:txBody>
        </p:sp>
        <p:pic>
          <p:nvPicPr>
            <p:cNvPr id="6" name="object 6"/>
            <p:cNvPicPr/>
            <p:nvPr/>
          </p:nvPicPr>
          <p:blipFill>
            <a:blip r:embed="rId2" cstate="print"/>
            <a:stretch>
              <a:fillRect/>
            </a:stretch>
          </p:blipFill>
          <p:spPr>
            <a:xfrm>
              <a:off x="7816595" y="266700"/>
              <a:ext cx="1057655" cy="373379"/>
            </a:xfrm>
            <a:prstGeom prst="rect">
              <a:avLst/>
            </a:prstGeom>
          </p:spPr>
        </p:pic>
      </p:grpSp>
      <p:sp>
        <p:nvSpPr>
          <p:cNvPr id="7" name="object 7"/>
          <p:cNvSpPr txBox="1">
            <a:spLocks noGrp="1"/>
          </p:cNvSpPr>
          <p:nvPr>
            <p:ph type="title"/>
          </p:nvPr>
        </p:nvSpPr>
        <p:spPr>
          <a:xfrm>
            <a:off x="0" y="358140"/>
            <a:ext cx="4566285" cy="2211705"/>
          </a:xfrm>
          <a:prstGeom prst="rect">
            <a:avLst/>
          </a:prstGeom>
          <a:solidFill>
            <a:srgbClr val="3C3935"/>
          </a:solidFill>
        </p:spPr>
        <p:txBody>
          <a:bodyPr vert="horz" wrap="square" lIns="0" tIns="438784" rIns="0" bIns="0" rtlCol="0">
            <a:spAutoFit/>
          </a:bodyPr>
          <a:lstStyle/>
          <a:p>
            <a:pPr>
              <a:lnSpc>
                <a:spcPct val="100000"/>
              </a:lnSpc>
              <a:spcBef>
                <a:spcPts val="3454"/>
              </a:spcBef>
            </a:pPr>
            <a:endParaRPr sz="3200">
              <a:latin typeface="Times New Roman"/>
              <a:cs typeface="Times New Roman"/>
            </a:endParaRPr>
          </a:p>
          <a:p>
            <a:pPr marL="155575" marR="314325">
              <a:lnSpc>
                <a:spcPts val="3070"/>
              </a:lnSpc>
            </a:pPr>
            <a:r>
              <a:rPr sz="3200" dirty="0">
                <a:solidFill>
                  <a:srgbClr val="FFFFFF"/>
                </a:solidFill>
                <a:latin typeface="Arial"/>
                <a:cs typeface="Arial"/>
              </a:rPr>
              <a:t>ITEC614</a:t>
            </a:r>
            <a:r>
              <a:rPr sz="3200" spc="-45" dirty="0">
                <a:solidFill>
                  <a:srgbClr val="FFFFFF"/>
                </a:solidFill>
                <a:latin typeface="Arial"/>
                <a:cs typeface="Arial"/>
              </a:rPr>
              <a:t> </a:t>
            </a:r>
            <a:r>
              <a:rPr sz="3200" spc="-10" dirty="0">
                <a:solidFill>
                  <a:srgbClr val="FFFFFF"/>
                </a:solidFill>
                <a:latin typeface="Arial"/>
                <a:cs typeface="Arial"/>
              </a:rPr>
              <a:t>Introduction </a:t>
            </a:r>
            <a:r>
              <a:rPr sz="3200" dirty="0">
                <a:solidFill>
                  <a:srgbClr val="FFFFFF"/>
                </a:solidFill>
                <a:latin typeface="Arial"/>
                <a:cs typeface="Arial"/>
              </a:rPr>
              <a:t>to</a:t>
            </a:r>
            <a:r>
              <a:rPr sz="3200" spc="-25" dirty="0">
                <a:solidFill>
                  <a:srgbClr val="FFFFFF"/>
                </a:solidFill>
                <a:latin typeface="Arial"/>
                <a:cs typeface="Arial"/>
              </a:rPr>
              <a:t> </a:t>
            </a:r>
            <a:r>
              <a:rPr sz="3200" dirty="0">
                <a:solidFill>
                  <a:srgbClr val="FFFFFF"/>
                </a:solidFill>
                <a:latin typeface="Arial"/>
                <a:cs typeface="Arial"/>
              </a:rPr>
              <a:t>Cyber</a:t>
            </a:r>
            <a:r>
              <a:rPr sz="3200" spc="-30" dirty="0">
                <a:solidFill>
                  <a:srgbClr val="FFFFFF"/>
                </a:solidFill>
                <a:latin typeface="Arial"/>
                <a:cs typeface="Arial"/>
              </a:rPr>
              <a:t> </a:t>
            </a:r>
            <a:r>
              <a:rPr sz="3200" spc="-10" dirty="0">
                <a:solidFill>
                  <a:srgbClr val="FFFFFF"/>
                </a:solidFill>
                <a:latin typeface="Arial"/>
                <a:cs typeface="Arial"/>
              </a:rPr>
              <a:t>Security</a:t>
            </a:r>
            <a:endParaRPr sz="3200">
              <a:latin typeface="Arial"/>
              <a:cs typeface="Arial"/>
            </a:endParaRPr>
          </a:p>
        </p:txBody>
      </p:sp>
      <p:sp>
        <p:nvSpPr>
          <p:cNvPr id="8" name="object 8"/>
          <p:cNvSpPr txBox="1"/>
          <p:nvPr/>
        </p:nvSpPr>
        <p:spPr>
          <a:xfrm>
            <a:off x="5110988" y="3455034"/>
            <a:ext cx="2919095" cy="636905"/>
          </a:xfrm>
          <a:prstGeom prst="rect">
            <a:avLst/>
          </a:prstGeom>
        </p:spPr>
        <p:txBody>
          <a:bodyPr vert="horz" wrap="square" lIns="0" tIns="12065" rIns="0" bIns="0" rtlCol="0">
            <a:spAutoFit/>
          </a:bodyPr>
          <a:lstStyle/>
          <a:p>
            <a:pPr marL="12700">
              <a:lnSpc>
                <a:spcPct val="100000"/>
              </a:lnSpc>
              <a:spcBef>
                <a:spcPts val="95"/>
              </a:spcBef>
            </a:pPr>
            <a:r>
              <a:rPr lang="en-US" sz="1600" b="1" spc="-10" dirty="0">
                <a:solidFill>
                  <a:srgbClr val="FFFFFF"/>
                </a:solidFill>
                <a:latin typeface="Arial"/>
                <a:cs typeface="Arial"/>
              </a:rPr>
              <a:t>Dr. Farshid Keivanian</a:t>
            </a:r>
            <a:endParaRPr sz="1600" dirty="0">
              <a:latin typeface="Arial"/>
              <a:cs typeface="Arial"/>
            </a:endParaRPr>
          </a:p>
          <a:p>
            <a:pPr marL="12700">
              <a:lnSpc>
                <a:spcPct val="100000"/>
              </a:lnSpc>
              <a:spcBef>
                <a:spcPts val="1455"/>
              </a:spcBef>
            </a:pPr>
            <a:r>
              <a:rPr sz="1200" b="1" spc="-10" dirty="0">
                <a:solidFill>
                  <a:srgbClr val="FFFFFF"/>
                </a:solidFill>
                <a:latin typeface="Arial"/>
                <a:cs typeface="Arial"/>
              </a:rPr>
              <a:t>Lecturer,</a:t>
            </a:r>
            <a:r>
              <a:rPr sz="1200" b="1" spc="-45" dirty="0">
                <a:solidFill>
                  <a:srgbClr val="FFFFFF"/>
                </a:solidFill>
                <a:latin typeface="Arial"/>
                <a:cs typeface="Arial"/>
              </a:rPr>
              <a:t> </a:t>
            </a:r>
            <a:r>
              <a:rPr sz="1200" b="1" dirty="0">
                <a:solidFill>
                  <a:srgbClr val="FFFFFF"/>
                </a:solidFill>
                <a:latin typeface="Arial"/>
                <a:cs typeface="Arial"/>
              </a:rPr>
              <a:t>Information</a:t>
            </a:r>
            <a:r>
              <a:rPr sz="1200" b="1" spc="-15" dirty="0">
                <a:solidFill>
                  <a:srgbClr val="FFFFFF"/>
                </a:solidFill>
                <a:latin typeface="Arial"/>
                <a:cs typeface="Arial"/>
              </a:rPr>
              <a:t> </a:t>
            </a:r>
            <a:r>
              <a:rPr sz="1200" b="1" spc="-25" dirty="0">
                <a:solidFill>
                  <a:srgbClr val="FFFFFF"/>
                </a:solidFill>
                <a:latin typeface="Arial"/>
                <a:cs typeface="Arial"/>
              </a:rPr>
              <a:t>Technology,</a:t>
            </a:r>
            <a:r>
              <a:rPr sz="1200" b="1" spc="10" dirty="0">
                <a:solidFill>
                  <a:srgbClr val="FFFFFF"/>
                </a:solidFill>
                <a:latin typeface="Arial"/>
                <a:cs typeface="Arial"/>
              </a:rPr>
              <a:t> </a:t>
            </a:r>
            <a:r>
              <a:rPr sz="1200" b="1" spc="-20" dirty="0">
                <a:solidFill>
                  <a:srgbClr val="FFFFFF"/>
                </a:solidFill>
                <a:latin typeface="Arial"/>
                <a:cs typeface="Arial"/>
              </a:rPr>
              <a:t>PFBS</a:t>
            </a:r>
            <a:endParaRPr sz="1200" dirty="0">
              <a:latin typeface="Arial"/>
              <a:cs typeface="Arial"/>
            </a:endParaRPr>
          </a:p>
        </p:txBody>
      </p:sp>
      <p:pic>
        <p:nvPicPr>
          <p:cNvPr id="9" name="object 9"/>
          <p:cNvPicPr/>
          <p:nvPr/>
        </p:nvPicPr>
        <p:blipFill>
          <a:blip r:embed="rId3" cstate="print"/>
          <a:stretch>
            <a:fillRect/>
          </a:stretch>
        </p:blipFill>
        <p:spPr>
          <a:xfrm>
            <a:off x="0" y="2577083"/>
            <a:ext cx="4571999" cy="25664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5" y="0"/>
            <a:ext cx="6022975" cy="560070"/>
          </a:xfrm>
          <a:prstGeom prst="rect">
            <a:avLst/>
          </a:prstGeom>
        </p:spPr>
        <p:txBody>
          <a:bodyPr vert="horz" wrap="square" lIns="0" tIns="13335" rIns="0" bIns="0" rtlCol="0">
            <a:spAutoFit/>
          </a:bodyPr>
          <a:lstStyle/>
          <a:p>
            <a:pPr marL="12700">
              <a:lnSpc>
                <a:spcPct val="100000"/>
              </a:lnSpc>
              <a:spcBef>
                <a:spcPts val="105"/>
              </a:spcBef>
              <a:tabLst>
                <a:tab pos="4220845" algn="l"/>
              </a:tabLst>
            </a:pPr>
            <a:r>
              <a:rPr dirty="0"/>
              <a:t>Access</a:t>
            </a:r>
            <a:r>
              <a:rPr spc="-60" dirty="0"/>
              <a:t> </a:t>
            </a:r>
            <a:r>
              <a:rPr dirty="0"/>
              <a:t>Control</a:t>
            </a:r>
            <a:r>
              <a:rPr spc="-70" dirty="0"/>
              <a:t> </a:t>
            </a:r>
            <a:r>
              <a:rPr dirty="0"/>
              <a:t>&amp;</a:t>
            </a:r>
            <a:r>
              <a:rPr spc="-75" dirty="0"/>
              <a:t> </a:t>
            </a:r>
            <a:r>
              <a:rPr spc="-25" dirty="0"/>
              <a:t>AAA</a:t>
            </a:r>
            <a:r>
              <a:rPr dirty="0"/>
              <a:t>	</a:t>
            </a:r>
            <a:r>
              <a:rPr spc="-10" dirty="0"/>
              <a:t>Functions</a:t>
            </a:r>
          </a:p>
        </p:txBody>
      </p:sp>
      <p:pic>
        <p:nvPicPr>
          <p:cNvPr id="3" name="object 3"/>
          <p:cNvPicPr/>
          <p:nvPr/>
        </p:nvPicPr>
        <p:blipFill>
          <a:blip r:embed="rId2" cstate="print"/>
          <a:stretch>
            <a:fillRect/>
          </a:stretch>
        </p:blipFill>
        <p:spPr>
          <a:xfrm>
            <a:off x="4536141" y="1504950"/>
            <a:ext cx="4525670" cy="3116275"/>
          </a:xfrm>
          <a:prstGeom prst="rect">
            <a:avLst/>
          </a:prstGeom>
        </p:spPr>
      </p:pic>
      <p:sp>
        <p:nvSpPr>
          <p:cNvPr id="5" name="TextBox 4">
            <a:extLst>
              <a:ext uri="{FF2B5EF4-FFF2-40B4-BE49-F238E27FC236}">
                <a16:creationId xmlns:a16="http://schemas.microsoft.com/office/drawing/2014/main" id="{C279EC8B-66BF-DADB-C800-6DFD04BAE8FC}"/>
              </a:ext>
            </a:extLst>
          </p:cNvPr>
          <p:cNvSpPr txBox="1"/>
          <p:nvPr/>
        </p:nvSpPr>
        <p:spPr>
          <a:xfrm>
            <a:off x="68742" y="971550"/>
            <a:ext cx="4419600" cy="3257174"/>
          </a:xfrm>
          <a:prstGeom prst="rect">
            <a:avLst/>
          </a:prstGeom>
          <a:noFill/>
        </p:spPr>
        <p:txBody>
          <a:bodyPr wrap="square">
            <a:spAutoFit/>
          </a:bodyPr>
          <a:lstStyle/>
          <a:p>
            <a:pPr>
              <a:lnSpc>
                <a:spcPct val="150000"/>
              </a:lnSpc>
            </a:pPr>
            <a:r>
              <a:rPr lang="en-US" sz="2800" dirty="0">
                <a:latin typeface="+mj-lt"/>
              </a:rPr>
              <a:t>The interaction between a </a:t>
            </a:r>
            <a:r>
              <a:rPr lang="en-US" sz="2800" b="1" dirty="0">
                <a:latin typeface="+mj-lt"/>
              </a:rPr>
              <a:t>security administrator</a:t>
            </a:r>
            <a:r>
              <a:rPr lang="en-US" sz="2800" dirty="0">
                <a:latin typeface="+mj-lt"/>
              </a:rPr>
              <a:t>, </a:t>
            </a:r>
            <a:r>
              <a:rPr lang="en-US" sz="2800" b="1" dirty="0">
                <a:latin typeface="+mj-lt"/>
              </a:rPr>
              <a:t>user</a:t>
            </a:r>
            <a:r>
              <a:rPr lang="en-US" sz="2800" dirty="0">
                <a:latin typeface="+mj-lt"/>
              </a:rPr>
              <a:t>, </a:t>
            </a:r>
            <a:r>
              <a:rPr lang="en-US" sz="2800" b="1" dirty="0">
                <a:latin typeface="+mj-lt"/>
              </a:rPr>
              <a:t>authentication process</a:t>
            </a:r>
            <a:r>
              <a:rPr lang="en-US" sz="2800" dirty="0">
                <a:latin typeface="+mj-lt"/>
              </a:rPr>
              <a:t>, </a:t>
            </a:r>
            <a:r>
              <a:rPr lang="en-US" sz="2800" b="1" dirty="0">
                <a:latin typeface="+mj-lt"/>
              </a:rPr>
              <a:t>authorization database</a:t>
            </a:r>
            <a:r>
              <a:rPr lang="en-US" sz="2800" dirty="0">
                <a:latin typeface="+mj-lt"/>
              </a:rPr>
              <a:t>, and </a:t>
            </a:r>
            <a:r>
              <a:rPr lang="en-US" sz="2800" b="1" dirty="0">
                <a:latin typeface="+mj-lt"/>
              </a:rPr>
              <a:t>system resources:</a:t>
            </a:r>
            <a:endParaRPr lang="en-AU" sz="28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4963D-858A-1667-74D3-3C5F17784CB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3CF75BD-B0D4-25E9-ECAE-BA9422727188}"/>
              </a:ext>
            </a:extLst>
          </p:cNvPr>
          <p:cNvSpPr txBox="1">
            <a:spLocks noGrp="1"/>
          </p:cNvSpPr>
          <p:nvPr>
            <p:ph type="title"/>
          </p:nvPr>
        </p:nvSpPr>
        <p:spPr>
          <a:xfrm>
            <a:off x="-8965" y="0"/>
            <a:ext cx="6022975" cy="560070"/>
          </a:xfrm>
          <a:prstGeom prst="rect">
            <a:avLst/>
          </a:prstGeom>
        </p:spPr>
        <p:txBody>
          <a:bodyPr vert="horz" wrap="square" lIns="0" tIns="13335" rIns="0" bIns="0" rtlCol="0">
            <a:spAutoFit/>
          </a:bodyPr>
          <a:lstStyle/>
          <a:p>
            <a:pPr marL="12700">
              <a:lnSpc>
                <a:spcPct val="100000"/>
              </a:lnSpc>
              <a:spcBef>
                <a:spcPts val="105"/>
              </a:spcBef>
              <a:tabLst>
                <a:tab pos="4220845" algn="l"/>
              </a:tabLst>
            </a:pPr>
            <a:r>
              <a:rPr dirty="0"/>
              <a:t>Access</a:t>
            </a:r>
            <a:r>
              <a:rPr spc="-60" dirty="0"/>
              <a:t> </a:t>
            </a:r>
            <a:r>
              <a:rPr dirty="0"/>
              <a:t>Control</a:t>
            </a:r>
            <a:r>
              <a:rPr spc="-70" dirty="0"/>
              <a:t> </a:t>
            </a:r>
            <a:r>
              <a:rPr dirty="0"/>
              <a:t>&amp;</a:t>
            </a:r>
            <a:r>
              <a:rPr spc="-75" dirty="0"/>
              <a:t> </a:t>
            </a:r>
            <a:r>
              <a:rPr spc="-25" dirty="0"/>
              <a:t>AAA</a:t>
            </a:r>
            <a:r>
              <a:rPr dirty="0"/>
              <a:t>	</a:t>
            </a:r>
            <a:r>
              <a:rPr spc="-10" dirty="0"/>
              <a:t>Functions</a:t>
            </a:r>
          </a:p>
        </p:txBody>
      </p:sp>
      <p:pic>
        <p:nvPicPr>
          <p:cNvPr id="3" name="object 3">
            <a:extLst>
              <a:ext uri="{FF2B5EF4-FFF2-40B4-BE49-F238E27FC236}">
                <a16:creationId xmlns:a16="http://schemas.microsoft.com/office/drawing/2014/main" id="{0318C9E4-1D3F-DCEA-B193-3891395F8716}"/>
              </a:ext>
            </a:extLst>
          </p:cNvPr>
          <p:cNvPicPr/>
          <p:nvPr/>
        </p:nvPicPr>
        <p:blipFill>
          <a:blip r:embed="rId2" cstate="print"/>
          <a:stretch>
            <a:fillRect/>
          </a:stretch>
        </p:blipFill>
        <p:spPr>
          <a:xfrm>
            <a:off x="4536141" y="1504950"/>
            <a:ext cx="4525670" cy="3116275"/>
          </a:xfrm>
          <a:prstGeom prst="rect">
            <a:avLst/>
          </a:prstGeom>
        </p:spPr>
      </p:pic>
      <p:sp>
        <p:nvSpPr>
          <p:cNvPr id="5" name="TextBox 4">
            <a:extLst>
              <a:ext uri="{FF2B5EF4-FFF2-40B4-BE49-F238E27FC236}">
                <a16:creationId xmlns:a16="http://schemas.microsoft.com/office/drawing/2014/main" id="{4869F4E3-2E54-2F5C-E1D7-0A5A90BD9B4C}"/>
              </a:ext>
            </a:extLst>
          </p:cNvPr>
          <p:cNvSpPr txBox="1"/>
          <p:nvPr/>
        </p:nvSpPr>
        <p:spPr>
          <a:xfrm>
            <a:off x="68742" y="971550"/>
            <a:ext cx="4419600" cy="3693319"/>
          </a:xfrm>
          <a:prstGeom prst="rect">
            <a:avLst/>
          </a:prstGeom>
          <a:noFill/>
        </p:spPr>
        <p:txBody>
          <a:bodyPr wrap="square">
            <a:spAutoFit/>
          </a:bodyPr>
          <a:lstStyle/>
          <a:p>
            <a:pPr marL="457200" indent="-457200">
              <a:buFont typeface="Arial" panose="020B0604020202020204" pitchFamily="34" charset="0"/>
              <a:buChar char="•"/>
            </a:pPr>
            <a:r>
              <a:rPr lang="en-US" sz="2600" b="1" dirty="0">
                <a:latin typeface="+mj-lt"/>
              </a:rPr>
              <a:t>Authentication</a:t>
            </a:r>
            <a:r>
              <a:rPr lang="en-US" sz="2600" dirty="0">
                <a:latin typeface="+mj-lt"/>
              </a:rPr>
              <a:t> verifies the identity of the user.</a:t>
            </a:r>
          </a:p>
          <a:p>
            <a:pPr marL="457200" indent="-457200">
              <a:buFont typeface="Arial" panose="020B0604020202020204" pitchFamily="34" charset="0"/>
              <a:buChar char="•"/>
            </a:pPr>
            <a:r>
              <a:rPr lang="en-US" sz="2600" b="1" dirty="0">
                <a:latin typeface="+mj-lt"/>
              </a:rPr>
              <a:t>Access control</a:t>
            </a:r>
            <a:r>
              <a:rPr lang="en-US" sz="2600" dirty="0">
                <a:latin typeface="+mj-lt"/>
              </a:rPr>
              <a:t> determines what resources the authenticated user can access.</a:t>
            </a:r>
          </a:p>
          <a:p>
            <a:pPr marL="457200" indent="-457200">
              <a:buFont typeface="Arial" panose="020B0604020202020204" pitchFamily="34" charset="0"/>
              <a:buChar char="•"/>
            </a:pPr>
            <a:r>
              <a:rPr lang="en-US" sz="2600" b="1" dirty="0">
                <a:latin typeface="+mj-lt"/>
              </a:rPr>
              <a:t>Auditing</a:t>
            </a:r>
            <a:r>
              <a:rPr lang="en-US" sz="2600" dirty="0">
                <a:latin typeface="+mj-lt"/>
              </a:rPr>
              <a:t> tracks the actions performed by the user on the system.</a:t>
            </a:r>
          </a:p>
        </p:txBody>
      </p:sp>
    </p:spTree>
    <p:extLst>
      <p:ext uri="{BB962C8B-B14F-4D97-AF65-F5344CB8AC3E}">
        <p14:creationId xmlns:p14="http://schemas.microsoft.com/office/powerpoint/2010/main" val="3795057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8FA-3026-720F-E6EA-28ED85B8E61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B8F390-24A5-43A1-D70A-D44864C5010E}"/>
              </a:ext>
            </a:extLst>
          </p:cNvPr>
          <p:cNvSpPr txBox="1">
            <a:spLocks noGrp="1"/>
          </p:cNvSpPr>
          <p:nvPr>
            <p:ph type="title"/>
          </p:nvPr>
        </p:nvSpPr>
        <p:spPr>
          <a:xfrm>
            <a:off x="-8965" y="0"/>
            <a:ext cx="6022975" cy="560070"/>
          </a:xfrm>
          <a:prstGeom prst="rect">
            <a:avLst/>
          </a:prstGeom>
        </p:spPr>
        <p:txBody>
          <a:bodyPr vert="horz" wrap="square" lIns="0" tIns="13335" rIns="0" bIns="0" rtlCol="0">
            <a:spAutoFit/>
          </a:bodyPr>
          <a:lstStyle/>
          <a:p>
            <a:pPr marL="12700">
              <a:lnSpc>
                <a:spcPct val="100000"/>
              </a:lnSpc>
              <a:spcBef>
                <a:spcPts val="105"/>
              </a:spcBef>
              <a:tabLst>
                <a:tab pos="4220845" algn="l"/>
              </a:tabLst>
            </a:pPr>
            <a:r>
              <a:rPr dirty="0"/>
              <a:t>Access</a:t>
            </a:r>
            <a:r>
              <a:rPr spc="-60" dirty="0"/>
              <a:t> </a:t>
            </a:r>
            <a:r>
              <a:rPr dirty="0"/>
              <a:t>Control</a:t>
            </a:r>
            <a:r>
              <a:rPr spc="-70" dirty="0"/>
              <a:t> </a:t>
            </a:r>
            <a:r>
              <a:rPr dirty="0"/>
              <a:t>&amp;</a:t>
            </a:r>
            <a:r>
              <a:rPr spc="-75" dirty="0"/>
              <a:t> </a:t>
            </a:r>
            <a:r>
              <a:rPr spc="-25" dirty="0"/>
              <a:t>AAA</a:t>
            </a:r>
            <a:r>
              <a:rPr dirty="0"/>
              <a:t>	</a:t>
            </a:r>
            <a:r>
              <a:rPr spc="-10" dirty="0"/>
              <a:t>Functions</a:t>
            </a:r>
          </a:p>
        </p:txBody>
      </p:sp>
      <p:pic>
        <p:nvPicPr>
          <p:cNvPr id="3" name="object 3">
            <a:extLst>
              <a:ext uri="{FF2B5EF4-FFF2-40B4-BE49-F238E27FC236}">
                <a16:creationId xmlns:a16="http://schemas.microsoft.com/office/drawing/2014/main" id="{4081CF1D-5A5C-0329-D629-52053E84C86E}"/>
              </a:ext>
            </a:extLst>
          </p:cNvPr>
          <p:cNvPicPr/>
          <p:nvPr/>
        </p:nvPicPr>
        <p:blipFill>
          <a:blip r:embed="rId2" cstate="print"/>
          <a:stretch>
            <a:fillRect/>
          </a:stretch>
        </p:blipFill>
        <p:spPr>
          <a:xfrm>
            <a:off x="4536141" y="1504950"/>
            <a:ext cx="4525670" cy="3116275"/>
          </a:xfrm>
          <a:prstGeom prst="rect">
            <a:avLst/>
          </a:prstGeom>
        </p:spPr>
      </p:pic>
      <p:sp>
        <p:nvSpPr>
          <p:cNvPr id="5" name="TextBox 4">
            <a:extLst>
              <a:ext uri="{FF2B5EF4-FFF2-40B4-BE49-F238E27FC236}">
                <a16:creationId xmlns:a16="http://schemas.microsoft.com/office/drawing/2014/main" id="{F028F28D-1101-0AB8-F41E-C18891732556}"/>
              </a:ext>
            </a:extLst>
          </p:cNvPr>
          <p:cNvSpPr txBox="1"/>
          <p:nvPr/>
        </p:nvSpPr>
        <p:spPr>
          <a:xfrm>
            <a:off x="68742" y="971550"/>
            <a:ext cx="4419600" cy="1964512"/>
          </a:xfrm>
          <a:prstGeom prst="rect">
            <a:avLst/>
          </a:prstGeom>
          <a:noFill/>
        </p:spPr>
        <p:txBody>
          <a:bodyPr wrap="square">
            <a:spAutoFit/>
          </a:bodyPr>
          <a:lstStyle/>
          <a:p>
            <a:pPr>
              <a:lnSpc>
                <a:spcPct val="150000"/>
              </a:lnSpc>
            </a:pPr>
            <a:r>
              <a:rPr lang="en-US" sz="2800" dirty="0">
                <a:latin typeface="+mj-lt"/>
              </a:rPr>
              <a:t>This process ensures secure and controlled access to sensitive system resources.</a:t>
            </a:r>
          </a:p>
        </p:txBody>
      </p:sp>
    </p:spTree>
    <p:extLst>
      <p:ext uri="{BB962C8B-B14F-4D97-AF65-F5344CB8AC3E}">
        <p14:creationId xmlns:p14="http://schemas.microsoft.com/office/powerpoint/2010/main" val="67967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 y="0"/>
            <a:ext cx="4625788" cy="552074"/>
          </a:xfrm>
          <a:prstGeom prst="rect">
            <a:avLst/>
          </a:prstGeom>
        </p:spPr>
        <p:txBody>
          <a:bodyPr vert="horz" wrap="square" lIns="0" tIns="13335" rIns="0" bIns="0" rtlCol="0">
            <a:spAutoFit/>
          </a:bodyPr>
          <a:lstStyle/>
          <a:p>
            <a:pPr marL="12700">
              <a:lnSpc>
                <a:spcPct val="100000"/>
              </a:lnSpc>
              <a:spcBef>
                <a:spcPts val="105"/>
              </a:spcBef>
            </a:pPr>
            <a:r>
              <a:rPr lang="en-US" dirty="0"/>
              <a:t>Types of Access Control</a:t>
            </a:r>
            <a:endParaRPr spc="-10" dirty="0"/>
          </a:p>
        </p:txBody>
      </p:sp>
      <p:sp>
        <p:nvSpPr>
          <p:cNvPr id="4" name="object 4"/>
          <p:cNvSpPr txBox="1"/>
          <p:nvPr/>
        </p:nvSpPr>
        <p:spPr>
          <a:xfrm>
            <a:off x="2748" y="666750"/>
            <a:ext cx="9141252" cy="2657009"/>
          </a:xfrm>
          <a:prstGeom prst="rect">
            <a:avLst/>
          </a:prstGeom>
        </p:spPr>
        <p:txBody>
          <a:bodyPr vert="horz" wrap="square" lIns="0" tIns="137160" rIns="0" bIns="0" rtlCol="0">
            <a:spAutoFit/>
          </a:bodyPr>
          <a:lstStyle/>
          <a:p>
            <a:pPr marL="527050" indent="-514350">
              <a:lnSpc>
                <a:spcPct val="150000"/>
              </a:lnSpc>
              <a:spcBef>
                <a:spcPts val="1080"/>
              </a:spcBef>
              <a:buClr>
                <a:srgbClr val="DF0029"/>
              </a:buClr>
              <a:buFont typeface="+mj-lt"/>
              <a:buAutoNum type="arabicPeriod"/>
              <a:tabLst>
                <a:tab pos="271145" algn="l"/>
              </a:tabLst>
            </a:pPr>
            <a:r>
              <a:rPr lang="en-US" sz="2800" b="1" dirty="0">
                <a:latin typeface="+mj-lt"/>
              </a:rPr>
              <a:t>Discretionary Access Control (DAC):</a:t>
            </a:r>
            <a:br>
              <a:rPr lang="en-US" sz="2800" dirty="0">
                <a:latin typeface="+mj-lt"/>
              </a:rPr>
            </a:br>
            <a:r>
              <a:rPr lang="en-US" sz="2800" dirty="0">
                <a:latin typeface="+mj-lt"/>
              </a:rPr>
              <a:t>The owner of the resource decides who gets access. Example: A file owner determines who can read or modify the file.</a:t>
            </a:r>
            <a:endParaRPr sz="2800" dirty="0">
              <a:latin typeface="+mj-lt"/>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6A81D-6143-415A-65D3-380E8DA6065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8A30651-AFD1-8E94-484F-477412A36402}"/>
              </a:ext>
            </a:extLst>
          </p:cNvPr>
          <p:cNvSpPr txBox="1">
            <a:spLocks noGrp="1"/>
          </p:cNvSpPr>
          <p:nvPr>
            <p:ph type="title"/>
          </p:nvPr>
        </p:nvSpPr>
        <p:spPr>
          <a:xfrm>
            <a:off x="22413" y="0"/>
            <a:ext cx="4625788" cy="552074"/>
          </a:xfrm>
          <a:prstGeom prst="rect">
            <a:avLst/>
          </a:prstGeom>
        </p:spPr>
        <p:txBody>
          <a:bodyPr vert="horz" wrap="square" lIns="0" tIns="13335" rIns="0" bIns="0" rtlCol="0">
            <a:spAutoFit/>
          </a:bodyPr>
          <a:lstStyle/>
          <a:p>
            <a:pPr marL="12700">
              <a:lnSpc>
                <a:spcPct val="100000"/>
              </a:lnSpc>
              <a:spcBef>
                <a:spcPts val="105"/>
              </a:spcBef>
            </a:pPr>
            <a:r>
              <a:rPr lang="en-US" dirty="0"/>
              <a:t>Types of Access Control</a:t>
            </a:r>
            <a:endParaRPr spc="-10" dirty="0"/>
          </a:p>
        </p:txBody>
      </p:sp>
      <p:sp>
        <p:nvSpPr>
          <p:cNvPr id="4" name="object 4">
            <a:extLst>
              <a:ext uri="{FF2B5EF4-FFF2-40B4-BE49-F238E27FC236}">
                <a16:creationId xmlns:a16="http://schemas.microsoft.com/office/drawing/2014/main" id="{264A4166-7626-170E-C11D-B2B4C390DF70}"/>
              </a:ext>
            </a:extLst>
          </p:cNvPr>
          <p:cNvSpPr txBox="1"/>
          <p:nvPr/>
        </p:nvSpPr>
        <p:spPr>
          <a:xfrm>
            <a:off x="43846" y="552074"/>
            <a:ext cx="9077741" cy="2657009"/>
          </a:xfrm>
          <a:prstGeom prst="rect">
            <a:avLst/>
          </a:prstGeom>
        </p:spPr>
        <p:txBody>
          <a:bodyPr vert="horz" wrap="square" lIns="0" tIns="137160" rIns="0" bIns="0" rtlCol="0">
            <a:spAutoFit/>
          </a:bodyPr>
          <a:lstStyle/>
          <a:p>
            <a:pPr marL="527050" indent="-514350">
              <a:lnSpc>
                <a:spcPct val="150000"/>
              </a:lnSpc>
              <a:spcBef>
                <a:spcPts val="1080"/>
              </a:spcBef>
              <a:buClr>
                <a:srgbClr val="DF0029"/>
              </a:buClr>
              <a:buFont typeface="+mj-lt"/>
              <a:buAutoNum type="arabicPeriod" startAt="2"/>
              <a:tabLst>
                <a:tab pos="271145" algn="l"/>
              </a:tabLst>
            </a:pPr>
            <a:r>
              <a:rPr lang="en-US" sz="2800" b="1" dirty="0">
                <a:latin typeface="+mn-lt"/>
              </a:rPr>
              <a:t>Mandatory Access Control (MAC):</a:t>
            </a:r>
            <a:br>
              <a:rPr lang="en-US" sz="2800" dirty="0">
                <a:latin typeface="+mn-lt"/>
              </a:rPr>
            </a:br>
            <a:r>
              <a:rPr lang="en-US" sz="2800" dirty="0">
                <a:latin typeface="+mn-lt"/>
              </a:rPr>
              <a:t>Access rights are regulated by a central authority. Example: Military systems where clearance levels determine access to information.</a:t>
            </a:r>
            <a:endParaRPr sz="2800" dirty="0">
              <a:latin typeface="+mn-lt"/>
              <a:cs typeface="Times New Roman"/>
            </a:endParaRPr>
          </a:p>
        </p:txBody>
      </p:sp>
    </p:spTree>
    <p:extLst>
      <p:ext uri="{BB962C8B-B14F-4D97-AF65-F5344CB8AC3E}">
        <p14:creationId xmlns:p14="http://schemas.microsoft.com/office/powerpoint/2010/main" val="323679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DEBC5-91F7-E253-9E19-455501CD2A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E582281-9F77-6E62-6B79-097B76FC5DB6}"/>
              </a:ext>
            </a:extLst>
          </p:cNvPr>
          <p:cNvSpPr txBox="1">
            <a:spLocks noGrp="1"/>
          </p:cNvSpPr>
          <p:nvPr>
            <p:ph type="title"/>
          </p:nvPr>
        </p:nvSpPr>
        <p:spPr>
          <a:xfrm>
            <a:off x="22413" y="0"/>
            <a:ext cx="4625788" cy="552074"/>
          </a:xfrm>
          <a:prstGeom prst="rect">
            <a:avLst/>
          </a:prstGeom>
        </p:spPr>
        <p:txBody>
          <a:bodyPr vert="horz" wrap="square" lIns="0" tIns="13335" rIns="0" bIns="0" rtlCol="0">
            <a:spAutoFit/>
          </a:bodyPr>
          <a:lstStyle/>
          <a:p>
            <a:pPr marL="12700">
              <a:lnSpc>
                <a:spcPct val="100000"/>
              </a:lnSpc>
              <a:spcBef>
                <a:spcPts val="105"/>
              </a:spcBef>
            </a:pPr>
            <a:r>
              <a:rPr lang="en-US" dirty="0"/>
              <a:t>Types of Access Control</a:t>
            </a:r>
            <a:endParaRPr spc="-10" dirty="0"/>
          </a:p>
        </p:txBody>
      </p:sp>
      <p:sp>
        <p:nvSpPr>
          <p:cNvPr id="4" name="object 4">
            <a:extLst>
              <a:ext uri="{FF2B5EF4-FFF2-40B4-BE49-F238E27FC236}">
                <a16:creationId xmlns:a16="http://schemas.microsoft.com/office/drawing/2014/main" id="{39618F9C-7BF1-2950-962F-A80B0ABE59BF}"/>
              </a:ext>
            </a:extLst>
          </p:cNvPr>
          <p:cNvSpPr txBox="1"/>
          <p:nvPr/>
        </p:nvSpPr>
        <p:spPr>
          <a:xfrm>
            <a:off x="43845" y="552074"/>
            <a:ext cx="9077741" cy="2657009"/>
          </a:xfrm>
          <a:prstGeom prst="rect">
            <a:avLst/>
          </a:prstGeom>
        </p:spPr>
        <p:txBody>
          <a:bodyPr vert="horz" wrap="square" lIns="0" tIns="137160" rIns="0" bIns="0" rtlCol="0">
            <a:spAutoFit/>
          </a:bodyPr>
          <a:lstStyle/>
          <a:p>
            <a:pPr marL="527050" indent="-514350">
              <a:lnSpc>
                <a:spcPct val="150000"/>
              </a:lnSpc>
              <a:spcBef>
                <a:spcPts val="1080"/>
              </a:spcBef>
              <a:buClr>
                <a:srgbClr val="DF0029"/>
              </a:buClr>
              <a:buFont typeface="+mj-lt"/>
              <a:buAutoNum type="arabicPeriod" startAt="3"/>
              <a:tabLst>
                <a:tab pos="271145" algn="l"/>
              </a:tabLst>
            </a:pPr>
            <a:r>
              <a:rPr lang="en-US" sz="2800" b="1" dirty="0">
                <a:latin typeface="+mj-lt"/>
              </a:rPr>
              <a:t>Role-Based Access Control (RBAC):</a:t>
            </a:r>
            <a:br>
              <a:rPr lang="en-US" sz="2800" dirty="0">
                <a:latin typeface="+mj-lt"/>
              </a:rPr>
            </a:br>
            <a:r>
              <a:rPr lang="en-US" sz="2800" dirty="0">
                <a:latin typeface="+mj-lt"/>
              </a:rPr>
              <a:t>Users are assigned roles, and roles are given permissions. Example: A manager has access to employee records, while a general staff member does not.</a:t>
            </a:r>
            <a:endParaRPr sz="2800" dirty="0">
              <a:latin typeface="+mj-lt"/>
              <a:cs typeface="Times New Roman"/>
            </a:endParaRPr>
          </a:p>
        </p:txBody>
      </p:sp>
    </p:spTree>
    <p:extLst>
      <p:ext uri="{BB962C8B-B14F-4D97-AF65-F5344CB8AC3E}">
        <p14:creationId xmlns:p14="http://schemas.microsoft.com/office/powerpoint/2010/main" val="370053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08802-A94C-EA5A-18C0-102421CEDC7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3F240D5-55BE-1660-340C-60E4E2739CF6}"/>
              </a:ext>
            </a:extLst>
          </p:cNvPr>
          <p:cNvSpPr txBox="1">
            <a:spLocks noGrp="1"/>
          </p:cNvSpPr>
          <p:nvPr>
            <p:ph type="title"/>
          </p:nvPr>
        </p:nvSpPr>
        <p:spPr>
          <a:xfrm>
            <a:off x="22413" y="0"/>
            <a:ext cx="4625788" cy="552074"/>
          </a:xfrm>
          <a:prstGeom prst="rect">
            <a:avLst/>
          </a:prstGeom>
        </p:spPr>
        <p:txBody>
          <a:bodyPr vert="horz" wrap="square" lIns="0" tIns="13335" rIns="0" bIns="0" rtlCol="0">
            <a:spAutoFit/>
          </a:bodyPr>
          <a:lstStyle/>
          <a:p>
            <a:pPr marL="12700">
              <a:lnSpc>
                <a:spcPct val="100000"/>
              </a:lnSpc>
              <a:spcBef>
                <a:spcPts val="105"/>
              </a:spcBef>
            </a:pPr>
            <a:r>
              <a:rPr lang="en-US" dirty="0"/>
              <a:t>Types of Access Control</a:t>
            </a:r>
            <a:endParaRPr spc="-10" dirty="0"/>
          </a:p>
        </p:txBody>
      </p:sp>
      <p:sp>
        <p:nvSpPr>
          <p:cNvPr id="4" name="object 4">
            <a:extLst>
              <a:ext uri="{FF2B5EF4-FFF2-40B4-BE49-F238E27FC236}">
                <a16:creationId xmlns:a16="http://schemas.microsoft.com/office/drawing/2014/main" id="{FD5D8F58-2B98-A1A1-7B09-DF566EEBE495}"/>
              </a:ext>
            </a:extLst>
          </p:cNvPr>
          <p:cNvSpPr txBox="1"/>
          <p:nvPr/>
        </p:nvSpPr>
        <p:spPr>
          <a:xfrm>
            <a:off x="43845" y="552074"/>
            <a:ext cx="9077741" cy="2657009"/>
          </a:xfrm>
          <a:prstGeom prst="rect">
            <a:avLst/>
          </a:prstGeom>
        </p:spPr>
        <p:txBody>
          <a:bodyPr vert="horz" wrap="square" lIns="0" tIns="137160" rIns="0" bIns="0" rtlCol="0">
            <a:spAutoFit/>
          </a:bodyPr>
          <a:lstStyle/>
          <a:p>
            <a:pPr marL="527050" indent="-514350">
              <a:lnSpc>
                <a:spcPct val="150000"/>
              </a:lnSpc>
              <a:spcBef>
                <a:spcPts val="1080"/>
              </a:spcBef>
              <a:buClr>
                <a:srgbClr val="DF0029"/>
              </a:buClr>
              <a:buFont typeface="+mj-lt"/>
              <a:buAutoNum type="arabicPeriod" startAt="4"/>
              <a:tabLst>
                <a:tab pos="271145" algn="l"/>
              </a:tabLst>
            </a:pPr>
            <a:r>
              <a:rPr lang="en-US" sz="2800" b="1" dirty="0">
                <a:latin typeface="+mj-lt"/>
              </a:rPr>
              <a:t>Attribute-Based Access Control (ABAC):</a:t>
            </a:r>
            <a:br>
              <a:rPr lang="en-US" sz="2800" dirty="0">
                <a:latin typeface="+mj-lt"/>
              </a:rPr>
            </a:br>
            <a:r>
              <a:rPr lang="en-US" sz="2800" dirty="0">
                <a:latin typeface="+mj-lt"/>
              </a:rPr>
              <a:t>Access is determined by attributes like location, time, or device used. Example: A user can access sensitive data only during office hours.</a:t>
            </a:r>
            <a:endParaRPr sz="2800" dirty="0">
              <a:latin typeface="+mj-lt"/>
              <a:cs typeface="Times New Roman"/>
            </a:endParaRPr>
          </a:p>
        </p:txBody>
      </p:sp>
    </p:spTree>
    <p:extLst>
      <p:ext uri="{BB962C8B-B14F-4D97-AF65-F5344CB8AC3E}">
        <p14:creationId xmlns:p14="http://schemas.microsoft.com/office/powerpoint/2010/main" val="250817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A1C75-2CD9-983F-32B1-E7880E19BA8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04F684C-A226-CA82-F021-1427F1CB501D}"/>
              </a:ext>
            </a:extLst>
          </p:cNvPr>
          <p:cNvSpPr txBox="1">
            <a:spLocks noGrp="1"/>
          </p:cNvSpPr>
          <p:nvPr>
            <p:ph type="title"/>
          </p:nvPr>
        </p:nvSpPr>
        <p:spPr>
          <a:xfrm>
            <a:off x="22413" y="0"/>
            <a:ext cx="4625788" cy="552074"/>
          </a:xfrm>
          <a:prstGeom prst="rect">
            <a:avLst/>
          </a:prstGeom>
        </p:spPr>
        <p:txBody>
          <a:bodyPr vert="horz" wrap="square" lIns="0" tIns="13335" rIns="0" bIns="0" rtlCol="0">
            <a:spAutoFit/>
          </a:bodyPr>
          <a:lstStyle/>
          <a:p>
            <a:pPr marL="12700">
              <a:lnSpc>
                <a:spcPct val="100000"/>
              </a:lnSpc>
              <a:spcBef>
                <a:spcPts val="105"/>
              </a:spcBef>
            </a:pPr>
            <a:r>
              <a:rPr lang="en-US" dirty="0"/>
              <a:t>Types of Access Control</a:t>
            </a:r>
            <a:endParaRPr spc="-10" dirty="0"/>
          </a:p>
        </p:txBody>
      </p:sp>
      <p:sp>
        <p:nvSpPr>
          <p:cNvPr id="4" name="object 4">
            <a:extLst>
              <a:ext uri="{FF2B5EF4-FFF2-40B4-BE49-F238E27FC236}">
                <a16:creationId xmlns:a16="http://schemas.microsoft.com/office/drawing/2014/main" id="{3C2F8EE7-AAFA-6CE2-5215-060B30B4B884}"/>
              </a:ext>
            </a:extLst>
          </p:cNvPr>
          <p:cNvSpPr txBox="1"/>
          <p:nvPr/>
        </p:nvSpPr>
        <p:spPr>
          <a:xfrm>
            <a:off x="43845" y="552074"/>
            <a:ext cx="9077741" cy="2657009"/>
          </a:xfrm>
          <a:prstGeom prst="rect">
            <a:avLst/>
          </a:prstGeom>
        </p:spPr>
        <p:txBody>
          <a:bodyPr vert="horz" wrap="square" lIns="0" tIns="137160" rIns="0" bIns="0" rtlCol="0">
            <a:spAutoFit/>
          </a:bodyPr>
          <a:lstStyle/>
          <a:p>
            <a:pPr marL="527050" indent="-514350">
              <a:lnSpc>
                <a:spcPct val="150000"/>
              </a:lnSpc>
              <a:spcBef>
                <a:spcPts val="1080"/>
              </a:spcBef>
              <a:buClr>
                <a:srgbClr val="DF0029"/>
              </a:buClr>
              <a:buFont typeface="+mj-lt"/>
              <a:buAutoNum type="arabicPeriod" startAt="4"/>
              <a:tabLst>
                <a:tab pos="271145" algn="l"/>
              </a:tabLst>
            </a:pPr>
            <a:r>
              <a:rPr lang="en-US" sz="2800" b="1" dirty="0">
                <a:latin typeface="+mj-lt"/>
              </a:rPr>
              <a:t>Attribute-Based Access Control (ABAC):</a:t>
            </a:r>
            <a:br>
              <a:rPr lang="en-US" sz="2800" dirty="0">
                <a:latin typeface="+mj-lt"/>
              </a:rPr>
            </a:br>
            <a:r>
              <a:rPr lang="en-US" sz="2800" dirty="0">
                <a:latin typeface="+mj-lt"/>
              </a:rPr>
              <a:t>Access is determined by attributes like location, time, or device used. Example: A user can access sensitive data only during office hours.</a:t>
            </a:r>
            <a:endParaRPr sz="2800" dirty="0">
              <a:latin typeface="+mj-lt"/>
              <a:cs typeface="Times New Roman"/>
            </a:endParaRPr>
          </a:p>
        </p:txBody>
      </p:sp>
    </p:spTree>
    <p:extLst>
      <p:ext uri="{BB962C8B-B14F-4D97-AF65-F5344CB8AC3E}">
        <p14:creationId xmlns:p14="http://schemas.microsoft.com/office/powerpoint/2010/main" val="351277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009E3-D3AE-D93F-05A0-7A9DDE17F7A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985C52-C30C-52C6-20C8-C5F82553D466}"/>
              </a:ext>
            </a:extLst>
          </p:cNvPr>
          <p:cNvSpPr txBox="1">
            <a:spLocks noGrp="1"/>
          </p:cNvSpPr>
          <p:nvPr>
            <p:ph type="title"/>
          </p:nvPr>
        </p:nvSpPr>
        <p:spPr>
          <a:xfrm>
            <a:off x="22413" y="0"/>
            <a:ext cx="4625788" cy="552074"/>
          </a:xfrm>
          <a:prstGeom prst="rect">
            <a:avLst/>
          </a:prstGeom>
        </p:spPr>
        <p:txBody>
          <a:bodyPr vert="horz" wrap="square" lIns="0" tIns="13335" rIns="0" bIns="0" rtlCol="0">
            <a:spAutoFit/>
          </a:bodyPr>
          <a:lstStyle/>
          <a:p>
            <a:pPr marL="12700">
              <a:lnSpc>
                <a:spcPct val="100000"/>
              </a:lnSpc>
              <a:spcBef>
                <a:spcPts val="105"/>
              </a:spcBef>
            </a:pPr>
            <a:r>
              <a:rPr lang="en-US" spc="-10" dirty="0"/>
              <a:t>Example</a:t>
            </a:r>
            <a:endParaRPr spc="-10" dirty="0"/>
          </a:p>
        </p:txBody>
      </p:sp>
      <p:sp>
        <p:nvSpPr>
          <p:cNvPr id="4" name="object 4">
            <a:extLst>
              <a:ext uri="{FF2B5EF4-FFF2-40B4-BE49-F238E27FC236}">
                <a16:creationId xmlns:a16="http://schemas.microsoft.com/office/drawing/2014/main" id="{A2312A28-43F7-129F-DCDA-1650F5E242B3}"/>
              </a:ext>
            </a:extLst>
          </p:cNvPr>
          <p:cNvSpPr txBox="1"/>
          <p:nvPr/>
        </p:nvSpPr>
        <p:spPr>
          <a:xfrm>
            <a:off x="43845" y="552074"/>
            <a:ext cx="9077741" cy="3949671"/>
          </a:xfrm>
          <a:prstGeom prst="rect">
            <a:avLst/>
          </a:prstGeom>
        </p:spPr>
        <p:txBody>
          <a:bodyPr vert="horz" wrap="square" lIns="0" tIns="137160" rIns="0" bIns="0" rtlCol="0">
            <a:spAutoFit/>
          </a:bodyPr>
          <a:lstStyle/>
          <a:p>
            <a:pPr marL="12700">
              <a:lnSpc>
                <a:spcPct val="150000"/>
              </a:lnSpc>
              <a:spcBef>
                <a:spcPts val="1080"/>
              </a:spcBef>
              <a:buClr>
                <a:srgbClr val="DF0029"/>
              </a:buClr>
              <a:tabLst>
                <a:tab pos="271145" algn="l"/>
              </a:tabLst>
            </a:pPr>
            <a:r>
              <a:rPr lang="en-US" sz="2800" b="1" dirty="0">
                <a:latin typeface="+mj-lt"/>
              </a:rPr>
              <a:t>Australian Government Network Security:</a:t>
            </a:r>
            <a:br>
              <a:rPr lang="en-US" sz="2800" dirty="0">
                <a:latin typeface="+mj-lt"/>
              </a:rPr>
            </a:br>
            <a:r>
              <a:rPr lang="en-US" sz="2800" dirty="0">
                <a:latin typeface="+mj-lt"/>
              </a:rPr>
              <a:t>In the Australian Government's IT systems, </a:t>
            </a:r>
            <a:r>
              <a:rPr lang="en-US" sz="2800" b="1" dirty="0">
                <a:latin typeface="+mj-lt"/>
              </a:rPr>
              <a:t>Role-Based Access Control (RBAC)</a:t>
            </a:r>
            <a:r>
              <a:rPr lang="en-US" sz="2800" dirty="0">
                <a:latin typeface="+mj-lt"/>
              </a:rPr>
              <a:t> is widely used. For example, public servants working in different departments, such as the Department of Health, will have access only to health-related information, and not to data from other departments.</a:t>
            </a:r>
            <a:endParaRPr sz="2800" dirty="0">
              <a:latin typeface="+mj-lt"/>
              <a:cs typeface="Times New Roman"/>
            </a:endParaRPr>
          </a:p>
        </p:txBody>
      </p:sp>
    </p:spTree>
    <p:extLst>
      <p:ext uri="{BB962C8B-B14F-4D97-AF65-F5344CB8AC3E}">
        <p14:creationId xmlns:p14="http://schemas.microsoft.com/office/powerpoint/2010/main" val="2353721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A51FD-E0A6-AD04-B99A-1F0D0B1B258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1E18D5-46BF-6234-E537-123EC5F6D1AC}"/>
              </a:ext>
            </a:extLst>
          </p:cNvPr>
          <p:cNvSpPr txBox="1">
            <a:spLocks noGrp="1"/>
          </p:cNvSpPr>
          <p:nvPr>
            <p:ph type="title"/>
          </p:nvPr>
        </p:nvSpPr>
        <p:spPr>
          <a:xfrm>
            <a:off x="22412" y="0"/>
            <a:ext cx="6683187" cy="552074"/>
          </a:xfrm>
          <a:prstGeom prst="rect">
            <a:avLst/>
          </a:prstGeom>
        </p:spPr>
        <p:txBody>
          <a:bodyPr vert="horz" wrap="square" lIns="0" tIns="13335" rIns="0" bIns="0" rtlCol="0">
            <a:spAutoFit/>
          </a:bodyPr>
          <a:lstStyle/>
          <a:p>
            <a:pPr marL="12700">
              <a:lnSpc>
                <a:spcPct val="100000"/>
              </a:lnSpc>
              <a:spcBef>
                <a:spcPts val="105"/>
              </a:spcBef>
            </a:pPr>
            <a:r>
              <a:rPr lang="en-US" spc="-10" dirty="0"/>
              <a:t>Research Discussion Question</a:t>
            </a:r>
            <a:endParaRPr spc="-10" dirty="0"/>
          </a:p>
        </p:txBody>
      </p:sp>
      <p:sp>
        <p:nvSpPr>
          <p:cNvPr id="4" name="object 4">
            <a:extLst>
              <a:ext uri="{FF2B5EF4-FFF2-40B4-BE49-F238E27FC236}">
                <a16:creationId xmlns:a16="http://schemas.microsoft.com/office/drawing/2014/main" id="{5D0AF47E-F85B-E0DA-EC61-A184A3A13467}"/>
              </a:ext>
            </a:extLst>
          </p:cNvPr>
          <p:cNvSpPr txBox="1"/>
          <p:nvPr/>
        </p:nvSpPr>
        <p:spPr>
          <a:xfrm>
            <a:off x="43845" y="552074"/>
            <a:ext cx="9077741" cy="2654253"/>
          </a:xfrm>
          <a:prstGeom prst="rect">
            <a:avLst/>
          </a:prstGeom>
        </p:spPr>
        <p:txBody>
          <a:bodyPr vert="horz" wrap="square" lIns="0" tIns="137160" rIns="0" bIns="0" rtlCol="0">
            <a:spAutoFit/>
          </a:bodyPr>
          <a:lstStyle/>
          <a:p>
            <a:pPr marL="12700">
              <a:lnSpc>
                <a:spcPct val="150000"/>
              </a:lnSpc>
              <a:spcBef>
                <a:spcPts val="1080"/>
              </a:spcBef>
              <a:buClr>
                <a:srgbClr val="DF0029"/>
              </a:buClr>
              <a:tabLst>
                <a:tab pos="271145" algn="l"/>
              </a:tabLst>
            </a:pPr>
            <a:r>
              <a:rPr lang="en-US" sz="2800" dirty="0">
                <a:latin typeface="+mj-lt"/>
              </a:rPr>
              <a:t>How does access control impact cybersecurity in organizations, and what would be the consequences of weak access control measures in the context of Australian government data systems?</a:t>
            </a:r>
            <a:endParaRPr sz="2800" dirty="0">
              <a:latin typeface="+mj-lt"/>
              <a:cs typeface="Times New Roman"/>
            </a:endParaRPr>
          </a:p>
        </p:txBody>
      </p:sp>
    </p:spTree>
    <p:extLst>
      <p:ext uri="{BB962C8B-B14F-4D97-AF65-F5344CB8AC3E}">
        <p14:creationId xmlns:p14="http://schemas.microsoft.com/office/powerpoint/2010/main" val="269745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Arial"/>
                <a:cs typeface="Arial"/>
              </a:rPr>
              <a:t>Access</a:t>
            </a:r>
            <a:r>
              <a:rPr sz="2800" spc="-95" dirty="0">
                <a:solidFill>
                  <a:srgbClr val="FF0000"/>
                </a:solidFill>
                <a:latin typeface="Arial"/>
                <a:cs typeface="Arial"/>
              </a:rPr>
              <a:t> </a:t>
            </a:r>
            <a:r>
              <a:rPr sz="2800" spc="-10" dirty="0">
                <a:solidFill>
                  <a:srgbClr val="FF0000"/>
                </a:solidFill>
                <a:latin typeface="Arial"/>
                <a:cs typeface="Arial"/>
              </a:rPr>
              <a:t>Control</a:t>
            </a:r>
            <a:endParaRPr sz="2800">
              <a:latin typeface="Arial"/>
              <a:cs typeface="Arial"/>
            </a:endParaRPr>
          </a:p>
        </p:txBody>
      </p:sp>
      <p:sp>
        <p:nvSpPr>
          <p:cNvPr id="3" name="object 3"/>
          <p:cNvSpPr txBox="1"/>
          <p:nvPr/>
        </p:nvSpPr>
        <p:spPr>
          <a:xfrm>
            <a:off x="3874770" y="1320546"/>
            <a:ext cx="13804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Arial"/>
                <a:cs typeface="Arial"/>
              </a:rPr>
              <a:t>Lecture</a:t>
            </a:r>
            <a:r>
              <a:rPr sz="2400" b="1" spc="-125" dirty="0">
                <a:solidFill>
                  <a:srgbClr val="FF0000"/>
                </a:solidFill>
                <a:latin typeface="Arial"/>
                <a:cs typeface="Arial"/>
              </a:rPr>
              <a:t> </a:t>
            </a:r>
            <a:r>
              <a:rPr sz="2400" b="1" spc="-50" dirty="0">
                <a:solidFill>
                  <a:srgbClr val="FF0000"/>
                </a:solidFill>
                <a:latin typeface="Arial"/>
                <a:cs typeface="Arial"/>
              </a:rPr>
              <a:t>7</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dirty="0"/>
              <a:t>Access</a:t>
            </a:r>
            <a:r>
              <a:rPr spc="-80" dirty="0"/>
              <a:t> </a:t>
            </a:r>
            <a:r>
              <a:rPr dirty="0"/>
              <a:t>Control</a:t>
            </a:r>
            <a:r>
              <a:rPr spc="-80" dirty="0"/>
              <a:t> </a:t>
            </a:r>
            <a:r>
              <a:rPr spc="-10" dirty="0"/>
              <a:t>Requirements</a:t>
            </a:r>
          </a:p>
        </p:txBody>
      </p:sp>
      <p:sp>
        <p:nvSpPr>
          <p:cNvPr id="3" name="object 3"/>
          <p:cNvSpPr txBox="1"/>
          <p:nvPr/>
        </p:nvSpPr>
        <p:spPr>
          <a:xfrm>
            <a:off x="17206" y="438150"/>
            <a:ext cx="9131710" cy="4933723"/>
          </a:xfrm>
          <a:prstGeom prst="rect">
            <a:avLst/>
          </a:prstGeom>
        </p:spPr>
        <p:txBody>
          <a:bodyPr vert="horz" wrap="square" lIns="0" tIns="12065" rIns="0" bIns="0" rtlCol="0">
            <a:spAutoFit/>
          </a:bodyPr>
          <a:lstStyle/>
          <a:p>
            <a:pPr marL="514350" indent="-514350">
              <a:lnSpc>
                <a:spcPct val="150000"/>
              </a:lnSpc>
              <a:buFont typeface="+mj-lt"/>
              <a:buAutoNum type="arabicPeriod"/>
            </a:pPr>
            <a:r>
              <a:rPr lang="en-US" sz="2600" b="1" dirty="0">
                <a:latin typeface="+mj-lt"/>
              </a:rPr>
              <a:t>Reliable Input</a:t>
            </a:r>
            <a:endParaRPr lang="en-US" sz="2600" dirty="0">
              <a:latin typeface="+mj-lt"/>
            </a:endParaRPr>
          </a:p>
          <a:p>
            <a:pPr marL="457200" indent="-457200">
              <a:lnSpc>
                <a:spcPct val="150000"/>
              </a:lnSpc>
              <a:buFont typeface="Arial" panose="020B0604020202020204" pitchFamily="34" charset="0"/>
              <a:buChar char="•"/>
            </a:pPr>
            <a:r>
              <a:rPr lang="en-US" sz="2600" b="1" dirty="0">
                <a:latin typeface="+mj-lt"/>
              </a:rPr>
              <a:t>Explanation:</a:t>
            </a:r>
            <a:r>
              <a:rPr lang="en-US" sz="2600" dirty="0">
                <a:latin typeface="+mj-lt"/>
              </a:rPr>
              <a:t> For a system to ensure security, it must rely on reliable input from sources such as IP addresses. The system must have mechanisms to validate the authenticity of the source.</a:t>
            </a:r>
          </a:p>
          <a:p>
            <a:pPr marL="457200" indent="-457200">
              <a:lnSpc>
                <a:spcPct val="150000"/>
              </a:lnSpc>
              <a:buFont typeface="Arial" panose="020B0604020202020204" pitchFamily="34" charset="0"/>
              <a:buChar char="•"/>
            </a:pPr>
            <a:r>
              <a:rPr lang="en-US" sz="2600" b="1" dirty="0">
                <a:latin typeface="+mj-lt"/>
              </a:rPr>
              <a:t>Example:</a:t>
            </a:r>
            <a:r>
              <a:rPr lang="en-US" sz="2600" dirty="0">
                <a:latin typeface="+mj-lt"/>
              </a:rPr>
              <a:t> An organization in Australia validates the source IP address to ensure employees accessing company data are within the authorized network.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CD2AE-7977-D43E-DC1D-471A576D2D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2B685D-662B-63F8-10FE-1B85ED4A1A83}"/>
              </a:ext>
            </a:extLst>
          </p:cNvPr>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dirty="0"/>
              <a:t>Access</a:t>
            </a:r>
            <a:r>
              <a:rPr spc="-80" dirty="0"/>
              <a:t> </a:t>
            </a:r>
            <a:r>
              <a:rPr dirty="0"/>
              <a:t>Control</a:t>
            </a:r>
            <a:r>
              <a:rPr spc="-80" dirty="0"/>
              <a:t> </a:t>
            </a:r>
            <a:r>
              <a:rPr spc="-10" dirty="0"/>
              <a:t>Requirements</a:t>
            </a:r>
          </a:p>
        </p:txBody>
      </p:sp>
      <p:sp>
        <p:nvSpPr>
          <p:cNvPr id="3" name="object 3">
            <a:extLst>
              <a:ext uri="{FF2B5EF4-FFF2-40B4-BE49-F238E27FC236}">
                <a16:creationId xmlns:a16="http://schemas.microsoft.com/office/drawing/2014/main" id="{3DFDAA7D-72F1-A484-66F7-785D1FC7EA2C}"/>
              </a:ext>
            </a:extLst>
          </p:cNvPr>
          <p:cNvSpPr txBox="1"/>
          <p:nvPr/>
        </p:nvSpPr>
        <p:spPr>
          <a:xfrm>
            <a:off x="17206" y="438150"/>
            <a:ext cx="9131710" cy="4469685"/>
          </a:xfrm>
          <a:prstGeom prst="rect">
            <a:avLst/>
          </a:prstGeom>
        </p:spPr>
        <p:txBody>
          <a:bodyPr vert="horz" wrap="square" lIns="0" tIns="12065" rIns="0" bIns="0" rtlCol="0">
            <a:spAutoFit/>
          </a:bodyPr>
          <a:lstStyle/>
          <a:p>
            <a:pPr marL="514350" indent="-514350">
              <a:lnSpc>
                <a:spcPct val="150000"/>
              </a:lnSpc>
              <a:buFont typeface="+mj-lt"/>
              <a:buAutoNum type="arabicPeriod" startAt="2"/>
            </a:pPr>
            <a:r>
              <a:rPr lang="en-US" sz="2800" b="1" dirty="0">
                <a:latin typeface="+mj-lt"/>
              </a:rPr>
              <a:t>Least Privilege</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Explanation:</a:t>
            </a:r>
            <a:r>
              <a:rPr lang="en-US" sz="2800" dirty="0">
                <a:latin typeface="+mj-lt"/>
              </a:rPr>
              <a:t> Each user or entity should only be granted the minimum resources and permissions necessary to perform their task.</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A marketing employee in an Australian company should not have access to financial data or HR records unless it is necessary for their role.</a:t>
            </a:r>
          </a:p>
        </p:txBody>
      </p:sp>
    </p:spTree>
    <p:extLst>
      <p:ext uri="{BB962C8B-B14F-4D97-AF65-F5344CB8AC3E}">
        <p14:creationId xmlns:p14="http://schemas.microsoft.com/office/powerpoint/2010/main" val="145982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0404F-76EA-DEF5-8448-D20639256D9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F5291AF-C141-3BE9-768F-D5AE9E252035}"/>
              </a:ext>
            </a:extLst>
          </p:cNvPr>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dirty="0"/>
              <a:t>Access</a:t>
            </a:r>
            <a:r>
              <a:rPr spc="-80" dirty="0"/>
              <a:t> </a:t>
            </a:r>
            <a:r>
              <a:rPr dirty="0"/>
              <a:t>Control</a:t>
            </a:r>
            <a:r>
              <a:rPr spc="-80" dirty="0"/>
              <a:t> </a:t>
            </a:r>
            <a:r>
              <a:rPr spc="-10" dirty="0"/>
              <a:t>Requirements</a:t>
            </a:r>
          </a:p>
        </p:txBody>
      </p:sp>
      <p:sp>
        <p:nvSpPr>
          <p:cNvPr id="3" name="object 3">
            <a:extLst>
              <a:ext uri="{FF2B5EF4-FFF2-40B4-BE49-F238E27FC236}">
                <a16:creationId xmlns:a16="http://schemas.microsoft.com/office/drawing/2014/main" id="{1C86004B-D53D-9807-F70D-7DAE729ADDD9}"/>
              </a:ext>
            </a:extLst>
          </p:cNvPr>
          <p:cNvSpPr txBox="1"/>
          <p:nvPr/>
        </p:nvSpPr>
        <p:spPr>
          <a:xfrm>
            <a:off x="17206" y="438150"/>
            <a:ext cx="9131710" cy="4569200"/>
          </a:xfrm>
          <a:prstGeom prst="rect">
            <a:avLst/>
          </a:prstGeom>
        </p:spPr>
        <p:txBody>
          <a:bodyPr vert="horz" wrap="square" lIns="0" tIns="12065" rIns="0" bIns="0" rtlCol="0">
            <a:spAutoFit/>
          </a:bodyPr>
          <a:lstStyle/>
          <a:p>
            <a:pPr marL="514350" indent="-514350">
              <a:lnSpc>
                <a:spcPct val="150000"/>
              </a:lnSpc>
              <a:buFont typeface="+mj-lt"/>
              <a:buAutoNum type="arabicPeriod" startAt="3"/>
            </a:pPr>
            <a:r>
              <a:rPr lang="en-US" sz="2500" b="1" dirty="0">
                <a:latin typeface="+mj-lt"/>
              </a:rPr>
              <a:t>Open and Closed Policies</a:t>
            </a:r>
            <a:endParaRPr lang="en-US" sz="2500" dirty="0">
              <a:latin typeface="+mj-lt"/>
            </a:endParaRPr>
          </a:p>
          <a:p>
            <a:pPr marL="457200" indent="-457200">
              <a:lnSpc>
                <a:spcPct val="150000"/>
              </a:lnSpc>
              <a:buFont typeface="Arial" panose="020B0604020202020204" pitchFamily="34" charset="0"/>
              <a:buChar char="•"/>
            </a:pPr>
            <a:r>
              <a:rPr lang="en-US" sz="2500" b="1" dirty="0">
                <a:latin typeface="+mj-lt"/>
              </a:rPr>
              <a:t>Explanation:</a:t>
            </a:r>
            <a:endParaRPr lang="en-US" sz="2500" dirty="0">
              <a:latin typeface="+mj-lt"/>
            </a:endParaRPr>
          </a:p>
          <a:p>
            <a:pPr marL="742950" lvl="1" indent="-285750">
              <a:lnSpc>
                <a:spcPct val="150000"/>
              </a:lnSpc>
              <a:buFont typeface="Arial" panose="020B0604020202020204" pitchFamily="34" charset="0"/>
              <a:buChar char="•"/>
            </a:pPr>
            <a:r>
              <a:rPr lang="en-US" sz="2500" b="1" dirty="0">
                <a:latin typeface="+mj-lt"/>
              </a:rPr>
              <a:t>Closed Policy:</a:t>
            </a:r>
            <a:r>
              <a:rPr lang="en-US" sz="2500" dirty="0">
                <a:latin typeface="+mj-lt"/>
              </a:rPr>
              <a:t> Only explicitly authorized accesses are allowed.</a:t>
            </a:r>
          </a:p>
          <a:p>
            <a:pPr marL="742950" lvl="1" indent="-285750">
              <a:lnSpc>
                <a:spcPct val="150000"/>
              </a:lnSpc>
              <a:buFont typeface="Arial" panose="020B0604020202020204" pitchFamily="34" charset="0"/>
              <a:buChar char="•"/>
            </a:pPr>
            <a:r>
              <a:rPr lang="en-US" sz="2500" b="1" dirty="0">
                <a:latin typeface="+mj-lt"/>
              </a:rPr>
              <a:t>Open Policy:</a:t>
            </a:r>
            <a:r>
              <a:rPr lang="en-US" sz="2500" dirty="0">
                <a:latin typeface="+mj-lt"/>
              </a:rPr>
              <a:t> Everything is allowed except explicitly prohibited accesses.</a:t>
            </a:r>
          </a:p>
          <a:p>
            <a:pPr marL="457200" indent="-457200">
              <a:lnSpc>
                <a:spcPct val="150000"/>
              </a:lnSpc>
              <a:buFont typeface="Arial" panose="020B0604020202020204" pitchFamily="34" charset="0"/>
              <a:buChar char="•"/>
            </a:pPr>
            <a:r>
              <a:rPr lang="en-US" sz="2500" b="1" dirty="0">
                <a:latin typeface="+mj-lt"/>
              </a:rPr>
              <a:t>Example:</a:t>
            </a:r>
            <a:r>
              <a:rPr lang="en-US" sz="2500" dirty="0">
                <a:latin typeface="+mj-lt"/>
              </a:rPr>
              <a:t> An Australian government department might apply a </a:t>
            </a:r>
            <a:r>
              <a:rPr lang="en-US" sz="2500" b="1" dirty="0">
                <a:latin typeface="+mj-lt"/>
              </a:rPr>
              <a:t>Closed Policy</a:t>
            </a:r>
            <a:r>
              <a:rPr lang="en-US" sz="2500" dirty="0">
                <a:latin typeface="+mj-lt"/>
              </a:rPr>
              <a:t> to sensitive documents, ensuring only authorized users can access them.</a:t>
            </a:r>
          </a:p>
        </p:txBody>
      </p:sp>
    </p:spTree>
    <p:extLst>
      <p:ext uri="{BB962C8B-B14F-4D97-AF65-F5344CB8AC3E}">
        <p14:creationId xmlns:p14="http://schemas.microsoft.com/office/powerpoint/2010/main" val="345463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250EB-675E-DD53-F030-17E2E025EE0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5FD333-E30B-8A96-FA6C-5CB4DD624355}"/>
              </a:ext>
            </a:extLst>
          </p:cNvPr>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dirty="0"/>
              <a:t>Access</a:t>
            </a:r>
            <a:r>
              <a:rPr spc="-80" dirty="0"/>
              <a:t> </a:t>
            </a:r>
            <a:r>
              <a:rPr dirty="0"/>
              <a:t>Control</a:t>
            </a:r>
            <a:r>
              <a:rPr spc="-80" dirty="0"/>
              <a:t> </a:t>
            </a:r>
            <a:r>
              <a:rPr spc="-10" dirty="0"/>
              <a:t>Requirements</a:t>
            </a:r>
          </a:p>
        </p:txBody>
      </p:sp>
      <p:sp>
        <p:nvSpPr>
          <p:cNvPr id="3" name="object 3">
            <a:extLst>
              <a:ext uri="{FF2B5EF4-FFF2-40B4-BE49-F238E27FC236}">
                <a16:creationId xmlns:a16="http://schemas.microsoft.com/office/drawing/2014/main" id="{732D8A2A-5A00-88FD-2901-18154962C00F}"/>
              </a:ext>
            </a:extLst>
          </p:cNvPr>
          <p:cNvSpPr txBox="1"/>
          <p:nvPr/>
        </p:nvSpPr>
        <p:spPr>
          <a:xfrm>
            <a:off x="17206" y="438150"/>
            <a:ext cx="9131710" cy="4469685"/>
          </a:xfrm>
          <a:prstGeom prst="rect">
            <a:avLst/>
          </a:prstGeom>
        </p:spPr>
        <p:txBody>
          <a:bodyPr vert="horz" wrap="square" lIns="0" tIns="12065" rIns="0" bIns="0" rtlCol="0">
            <a:spAutoFit/>
          </a:bodyPr>
          <a:lstStyle/>
          <a:p>
            <a:pPr marL="514350" indent="-514350">
              <a:lnSpc>
                <a:spcPct val="150000"/>
              </a:lnSpc>
              <a:buFont typeface="+mj-lt"/>
              <a:buAutoNum type="arabicPeriod" startAt="4"/>
            </a:pPr>
            <a:r>
              <a:rPr lang="en-US" sz="2800" b="1" dirty="0">
                <a:latin typeface="+mj-lt"/>
              </a:rPr>
              <a:t>Policy Combinations and Conflict Resolution</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Explanation:</a:t>
            </a:r>
            <a:r>
              <a:rPr lang="en-US" sz="2800" dirty="0">
                <a:latin typeface="+mj-lt"/>
              </a:rPr>
              <a:t> Multiple access control policies may need to be applied, requiring mechanisms to handle any potential conflicts.</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In an Australian university, a student may be allowed access to general resources but restricted from access to exam results based on their enrolment status.</a:t>
            </a:r>
          </a:p>
        </p:txBody>
      </p:sp>
    </p:spTree>
    <p:extLst>
      <p:ext uri="{BB962C8B-B14F-4D97-AF65-F5344CB8AC3E}">
        <p14:creationId xmlns:p14="http://schemas.microsoft.com/office/powerpoint/2010/main" val="333351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031B5-8FC0-FE1F-2C1A-312DF4FE585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0F19BBD-9FAE-5AFC-3200-50841C8E4EC9}"/>
              </a:ext>
            </a:extLst>
          </p:cNvPr>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dirty="0"/>
              <a:t>Access</a:t>
            </a:r>
            <a:r>
              <a:rPr spc="-80" dirty="0"/>
              <a:t> </a:t>
            </a:r>
            <a:r>
              <a:rPr dirty="0"/>
              <a:t>Control</a:t>
            </a:r>
            <a:r>
              <a:rPr spc="-80" dirty="0"/>
              <a:t> </a:t>
            </a:r>
            <a:r>
              <a:rPr spc="-10" dirty="0"/>
              <a:t>Requirements</a:t>
            </a:r>
          </a:p>
        </p:txBody>
      </p:sp>
      <p:sp>
        <p:nvSpPr>
          <p:cNvPr id="3" name="object 3">
            <a:extLst>
              <a:ext uri="{FF2B5EF4-FFF2-40B4-BE49-F238E27FC236}">
                <a16:creationId xmlns:a16="http://schemas.microsoft.com/office/drawing/2014/main" id="{DB917C5C-DC72-3496-D5FA-40273075E7F1}"/>
              </a:ext>
            </a:extLst>
          </p:cNvPr>
          <p:cNvSpPr txBox="1"/>
          <p:nvPr/>
        </p:nvSpPr>
        <p:spPr>
          <a:xfrm>
            <a:off x="17206" y="438150"/>
            <a:ext cx="9131710" cy="4469685"/>
          </a:xfrm>
          <a:prstGeom prst="rect">
            <a:avLst/>
          </a:prstGeom>
        </p:spPr>
        <p:txBody>
          <a:bodyPr vert="horz" wrap="square" lIns="0" tIns="12065" rIns="0" bIns="0" rtlCol="0">
            <a:spAutoFit/>
          </a:bodyPr>
          <a:lstStyle/>
          <a:p>
            <a:pPr marL="514350" indent="-514350">
              <a:lnSpc>
                <a:spcPct val="150000"/>
              </a:lnSpc>
              <a:buFont typeface="+mj-lt"/>
              <a:buAutoNum type="arabicPeriod" startAt="5"/>
            </a:pPr>
            <a:r>
              <a:rPr lang="en-US" sz="2800" b="1" dirty="0">
                <a:latin typeface="+mj-lt"/>
              </a:rPr>
              <a:t>Administrative Policies</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Explanation:</a:t>
            </a:r>
            <a:r>
              <a:rPr lang="en-US" sz="2800" dirty="0">
                <a:latin typeface="+mj-lt"/>
              </a:rPr>
              <a:t> Administrative policies specify who can add, delete, or modify access rules, ensuring that access control rules remain effective.</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In a university, only the IT security admin has the authority to change user permissions for the course management system.</a:t>
            </a:r>
          </a:p>
        </p:txBody>
      </p:sp>
    </p:spTree>
    <p:extLst>
      <p:ext uri="{BB962C8B-B14F-4D97-AF65-F5344CB8AC3E}">
        <p14:creationId xmlns:p14="http://schemas.microsoft.com/office/powerpoint/2010/main" val="191417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328FD-5F1B-BFC2-71F5-28BFC9B4FC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6625D6-99FD-6B27-0BBC-C67C9EE96960}"/>
              </a:ext>
            </a:extLst>
          </p:cNvPr>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lang="en-US" dirty="0"/>
              <a:t>Access Control Elements</a:t>
            </a:r>
            <a:endParaRPr spc="-10" dirty="0"/>
          </a:p>
        </p:txBody>
      </p:sp>
      <p:sp>
        <p:nvSpPr>
          <p:cNvPr id="3" name="object 3">
            <a:extLst>
              <a:ext uri="{FF2B5EF4-FFF2-40B4-BE49-F238E27FC236}">
                <a16:creationId xmlns:a16="http://schemas.microsoft.com/office/drawing/2014/main" id="{975B9745-1953-C439-0E9F-8B146689D553}"/>
              </a:ext>
            </a:extLst>
          </p:cNvPr>
          <p:cNvSpPr txBox="1"/>
          <p:nvPr/>
        </p:nvSpPr>
        <p:spPr>
          <a:xfrm>
            <a:off x="17206" y="438150"/>
            <a:ext cx="9131710" cy="3177024"/>
          </a:xfrm>
          <a:prstGeom prst="rect">
            <a:avLst/>
          </a:prstGeom>
        </p:spPr>
        <p:txBody>
          <a:bodyPr vert="horz" wrap="square" lIns="0" tIns="12065" rIns="0" bIns="0" rtlCol="0">
            <a:spAutoFit/>
          </a:bodyPr>
          <a:lstStyle/>
          <a:p>
            <a:pPr marL="514350" indent="-514350">
              <a:lnSpc>
                <a:spcPct val="150000"/>
              </a:lnSpc>
              <a:buFont typeface="+mj-lt"/>
              <a:buAutoNum type="arabicPeriod"/>
            </a:pPr>
            <a:r>
              <a:rPr lang="en-US" sz="2800" b="1" dirty="0">
                <a:latin typeface="+mj-lt"/>
              </a:rPr>
              <a:t>Subject</a:t>
            </a:r>
            <a:endParaRPr lang="en-US" sz="2800" dirty="0">
              <a:latin typeface="+mj-lt"/>
            </a:endParaRPr>
          </a:p>
          <a:p>
            <a:pPr marL="717550" lvl="2" indent="-457200">
              <a:lnSpc>
                <a:spcPct val="150000"/>
              </a:lnSpc>
              <a:buFont typeface="Arial" panose="020B0604020202020204" pitchFamily="34" charset="0"/>
              <a:buChar char="•"/>
            </a:pPr>
            <a:r>
              <a:rPr lang="en-US" sz="2800" b="1" dirty="0">
                <a:latin typeface="+mj-lt"/>
              </a:rPr>
              <a:t>Explanation:</a:t>
            </a:r>
            <a:r>
              <a:rPr lang="en-US" sz="2800" dirty="0">
                <a:latin typeface="+mj-lt"/>
              </a:rPr>
              <a:t> A </a:t>
            </a:r>
            <a:r>
              <a:rPr lang="en-US" sz="2800" b="1" dirty="0">
                <a:latin typeface="+mj-lt"/>
              </a:rPr>
              <a:t>subject</a:t>
            </a:r>
            <a:r>
              <a:rPr lang="en-US" sz="2800" dirty="0">
                <a:latin typeface="+mj-lt"/>
              </a:rPr>
              <a:t> is an entity that requests access to an object (e.g., user or application).</a:t>
            </a:r>
          </a:p>
          <a:p>
            <a:pPr marL="717550" lvl="2" indent="-457200">
              <a:lnSpc>
                <a:spcPct val="150000"/>
              </a:lnSpc>
              <a:buFont typeface="Arial" panose="020B0604020202020204" pitchFamily="34" charset="0"/>
              <a:buChar char="•"/>
            </a:pPr>
            <a:r>
              <a:rPr lang="en-US" sz="2800" b="1" dirty="0">
                <a:latin typeface="+mj-lt"/>
              </a:rPr>
              <a:t>Example:</a:t>
            </a:r>
            <a:r>
              <a:rPr lang="en-US" sz="2800" dirty="0">
                <a:latin typeface="+mj-lt"/>
              </a:rPr>
              <a:t> A user logging into a computer system in an Australian office is considered a </a:t>
            </a:r>
            <a:r>
              <a:rPr lang="en-US" sz="2800" b="1" dirty="0">
                <a:latin typeface="+mj-lt"/>
              </a:rPr>
              <a:t>subject</a:t>
            </a:r>
            <a:r>
              <a:rPr lang="en-US" sz="2800" dirty="0">
                <a:latin typeface="+mj-lt"/>
              </a:rPr>
              <a:t>.</a:t>
            </a:r>
          </a:p>
        </p:txBody>
      </p:sp>
    </p:spTree>
    <p:extLst>
      <p:ext uri="{BB962C8B-B14F-4D97-AF65-F5344CB8AC3E}">
        <p14:creationId xmlns:p14="http://schemas.microsoft.com/office/powerpoint/2010/main" val="75418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04A75-B89A-4255-B5F0-EAE00C53F7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AC85E18-5EF4-7E74-C6D3-5051B0B275FD}"/>
              </a:ext>
            </a:extLst>
          </p:cNvPr>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lang="en-US" dirty="0"/>
              <a:t>Access Control Elements</a:t>
            </a:r>
            <a:endParaRPr spc="-10" dirty="0"/>
          </a:p>
        </p:txBody>
      </p:sp>
      <p:sp>
        <p:nvSpPr>
          <p:cNvPr id="3" name="object 3">
            <a:extLst>
              <a:ext uri="{FF2B5EF4-FFF2-40B4-BE49-F238E27FC236}">
                <a16:creationId xmlns:a16="http://schemas.microsoft.com/office/drawing/2014/main" id="{2BBF11EB-5C96-FE6A-AAD8-F38FE4E9D3D1}"/>
              </a:ext>
            </a:extLst>
          </p:cNvPr>
          <p:cNvSpPr txBox="1"/>
          <p:nvPr/>
        </p:nvSpPr>
        <p:spPr>
          <a:xfrm>
            <a:off x="17206" y="438150"/>
            <a:ext cx="9131710" cy="3177024"/>
          </a:xfrm>
          <a:prstGeom prst="rect">
            <a:avLst/>
          </a:prstGeom>
        </p:spPr>
        <p:txBody>
          <a:bodyPr vert="horz" wrap="square" lIns="0" tIns="12065" rIns="0" bIns="0" rtlCol="0">
            <a:spAutoFit/>
          </a:bodyPr>
          <a:lstStyle/>
          <a:p>
            <a:pPr marL="514350" indent="-514350">
              <a:lnSpc>
                <a:spcPct val="150000"/>
              </a:lnSpc>
              <a:buFont typeface="+mj-lt"/>
              <a:buAutoNum type="arabicPeriod" startAt="2"/>
            </a:pPr>
            <a:r>
              <a:rPr lang="en-US" sz="2800" b="1" dirty="0">
                <a:latin typeface="+mj-lt"/>
              </a:rPr>
              <a:t>Object</a:t>
            </a:r>
            <a:endParaRPr lang="en-US" sz="2800" dirty="0">
              <a:latin typeface="+mj-lt"/>
            </a:endParaRPr>
          </a:p>
          <a:p>
            <a:pPr marL="727075" lvl="1" indent="-457200">
              <a:lnSpc>
                <a:spcPct val="150000"/>
              </a:lnSpc>
              <a:buFont typeface="Arial" panose="020B0604020202020204" pitchFamily="34" charset="0"/>
              <a:buChar char="•"/>
            </a:pPr>
            <a:r>
              <a:rPr lang="en-US" sz="2800" b="1" dirty="0">
                <a:latin typeface="+mj-lt"/>
              </a:rPr>
              <a:t>Explanation:</a:t>
            </a:r>
            <a:r>
              <a:rPr lang="en-US" sz="2800" dirty="0">
                <a:latin typeface="+mj-lt"/>
              </a:rPr>
              <a:t> An </a:t>
            </a:r>
            <a:r>
              <a:rPr lang="en-US" sz="2800" b="1" dirty="0">
                <a:latin typeface="+mj-lt"/>
              </a:rPr>
              <a:t>object</a:t>
            </a:r>
            <a:r>
              <a:rPr lang="en-US" sz="2800" dirty="0">
                <a:latin typeface="+mj-lt"/>
              </a:rPr>
              <a:t> is the resource to which access is controlled (e.g., files, databases, records).</a:t>
            </a:r>
          </a:p>
          <a:p>
            <a:pPr marL="727075" lvl="1" indent="-457200">
              <a:lnSpc>
                <a:spcPct val="150000"/>
              </a:lnSpc>
              <a:buFont typeface="Arial" panose="020B0604020202020204" pitchFamily="34" charset="0"/>
              <a:buChar char="•"/>
            </a:pPr>
            <a:r>
              <a:rPr lang="en-US" sz="2800" b="1" dirty="0">
                <a:latin typeface="+mj-lt"/>
              </a:rPr>
              <a:t>Example:</a:t>
            </a:r>
            <a:r>
              <a:rPr lang="en-US" sz="2800" dirty="0">
                <a:latin typeface="+mj-lt"/>
              </a:rPr>
              <a:t> A file storing employee details is an </a:t>
            </a:r>
            <a:r>
              <a:rPr lang="en-US" sz="2800" b="1" dirty="0">
                <a:latin typeface="+mj-lt"/>
              </a:rPr>
              <a:t>object</a:t>
            </a:r>
            <a:r>
              <a:rPr lang="en-US" sz="2800" dirty="0">
                <a:latin typeface="+mj-lt"/>
              </a:rPr>
              <a:t> in the Australian government’s records system</a:t>
            </a:r>
          </a:p>
        </p:txBody>
      </p:sp>
    </p:spTree>
    <p:extLst>
      <p:ext uri="{BB962C8B-B14F-4D97-AF65-F5344CB8AC3E}">
        <p14:creationId xmlns:p14="http://schemas.microsoft.com/office/powerpoint/2010/main" val="310126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7EED2-26C1-72DD-6D99-2CA517B1D71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619A6E-8360-C5E1-37F0-6A6EB010D9C5}"/>
              </a:ext>
            </a:extLst>
          </p:cNvPr>
          <p:cNvSpPr txBox="1">
            <a:spLocks noGrp="1"/>
          </p:cNvSpPr>
          <p:nvPr>
            <p:ph type="title"/>
          </p:nvPr>
        </p:nvSpPr>
        <p:spPr>
          <a:xfrm>
            <a:off x="12290" y="0"/>
            <a:ext cx="5398770" cy="559435"/>
          </a:xfrm>
          <a:prstGeom prst="rect">
            <a:avLst/>
          </a:prstGeom>
        </p:spPr>
        <p:txBody>
          <a:bodyPr vert="horz" wrap="square" lIns="0" tIns="13335" rIns="0" bIns="0" rtlCol="0">
            <a:spAutoFit/>
          </a:bodyPr>
          <a:lstStyle/>
          <a:p>
            <a:pPr marL="12700">
              <a:lnSpc>
                <a:spcPct val="100000"/>
              </a:lnSpc>
              <a:spcBef>
                <a:spcPts val="105"/>
              </a:spcBef>
            </a:pPr>
            <a:r>
              <a:rPr lang="en-US" dirty="0"/>
              <a:t>Access Control Elements</a:t>
            </a:r>
            <a:endParaRPr spc="-10" dirty="0"/>
          </a:p>
        </p:txBody>
      </p:sp>
      <p:sp>
        <p:nvSpPr>
          <p:cNvPr id="3" name="object 3">
            <a:extLst>
              <a:ext uri="{FF2B5EF4-FFF2-40B4-BE49-F238E27FC236}">
                <a16:creationId xmlns:a16="http://schemas.microsoft.com/office/drawing/2014/main" id="{C58C6068-D018-1280-4BD1-17E7CFFFCCE3}"/>
              </a:ext>
            </a:extLst>
          </p:cNvPr>
          <p:cNvSpPr txBox="1"/>
          <p:nvPr/>
        </p:nvSpPr>
        <p:spPr>
          <a:xfrm>
            <a:off x="17206" y="438150"/>
            <a:ext cx="9131710" cy="3823354"/>
          </a:xfrm>
          <a:prstGeom prst="rect">
            <a:avLst/>
          </a:prstGeom>
        </p:spPr>
        <p:txBody>
          <a:bodyPr vert="horz" wrap="square" lIns="0" tIns="12065" rIns="0" bIns="0" rtlCol="0">
            <a:spAutoFit/>
          </a:bodyPr>
          <a:lstStyle/>
          <a:p>
            <a:pPr marL="514350" indent="-514350">
              <a:lnSpc>
                <a:spcPct val="150000"/>
              </a:lnSpc>
              <a:buFont typeface="+mj-lt"/>
              <a:buAutoNum type="arabicPeriod" startAt="3"/>
            </a:pPr>
            <a:r>
              <a:rPr lang="en-US" sz="2800" b="1" dirty="0">
                <a:latin typeface="+mj-lt"/>
              </a:rPr>
              <a:t>Access Right</a:t>
            </a:r>
            <a:endParaRPr lang="en-US" sz="2800" dirty="0">
              <a:latin typeface="+mj-lt"/>
            </a:endParaRPr>
          </a:p>
          <a:p>
            <a:pPr marL="766763" indent="-457200">
              <a:lnSpc>
                <a:spcPct val="150000"/>
              </a:lnSpc>
              <a:buFont typeface="Arial" panose="020B0604020202020204" pitchFamily="34" charset="0"/>
              <a:buChar char="•"/>
            </a:pPr>
            <a:r>
              <a:rPr lang="en-US" sz="2800" b="1" dirty="0">
                <a:latin typeface="+mj-lt"/>
              </a:rPr>
              <a:t>Explanation:</a:t>
            </a:r>
            <a:r>
              <a:rPr lang="en-US" sz="2800" dirty="0">
                <a:latin typeface="+mj-lt"/>
              </a:rPr>
              <a:t> </a:t>
            </a:r>
            <a:r>
              <a:rPr lang="en-US" sz="2800" b="1" dirty="0">
                <a:latin typeface="+mj-lt"/>
              </a:rPr>
              <a:t>Access rights</a:t>
            </a:r>
            <a:r>
              <a:rPr lang="en-US" sz="2800" dirty="0">
                <a:latin typeface="+mj-lt"/>
              </a:rPr>
              <a:t> define how a subject interacts with an object (e.g., read, write, delete).</a:t>
            </a:r>
          </a:p>
          <a:p>
            <a:pPr marL="766763" indent="-457200">
              <a:lnSpc>
                <a:spcPct val="150000"/>
              </a:lnSpc>
              <a:buFont typeface="Arial" panose="020B0604020202020204" pitchFamily="34" charset="0"/>
              <a:buChar char="•"/>
            </a:pPr>
            <a:r>
              <a:rPr lang="en-US" sz="2800" b="1" dirty="0">
                <a:latin typeface="+mj-lt"/>
              </a:rPr>
              <a:t>Example:</a:t>
            </a:r>
            <a:r>
              <a:rPr lang="en-US" sz="2800" dirty="0">
                <a:latin typeface="+mj-lt"/>
              </a:rPr>
              <a:t> An Australian bank employee might have </a:t>
            </a:r>
            <a:r>
              <a:rPr lang="en-US" sz="2800" b="1" dirty="0">
                <a:latin typeface="+mj-lt"/>
              </a:rPr>
              <a:t>read</a:t>
            </a:r>
            <a:r>
              <a:rPr lang="en-US" sz="2800" dirty="0">
                <a:latin typeface="+mj-lt"/>
              </a:rPr>
              <a:t> access to customer account details but not the right to </a:t>
            </a:r>
            <a:r>
              <a:rPr lang="en-US" sz="2800" b="1" dirty="0">
                <a:latin typeface="+mj-lt"/>
              </a:rPr>
              <a:t>delete</a:t>
            </a:r>
            <a:r>
              <a:rPr lang="en-US" sz="2800" dirty="0">
                <a:latin typeface="+mj-lt"/>
              </a:rPr>
              <a:t> data.</a:t>
            </a:r>
          </a:p>
        </p:txBody>
      </p:sp>
    </p:spTree>
    <p:extLst>
      <p:ext uri="{BB962C8B-B14F-4D97-AF65-F5344CB8AC3E}">
        <p14:creationId xmlns:p14="http://schemas.microsoft.com/office/powerpoint/2010/main" val="2593393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CF08C-65B0-2E04-DB5D-A98CFC2769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E5D955B-B371-D212-1E0E-F9A96445E9B5}"/>
              </a:ext>
            </a:extLst>
          </p:cNvPr>
          <p:cNvSpPr txBox="1">
            <a:spLocks noGrp="1"/>
          </p:cNvSpPr>
          <p:nvPr>
            <p:ph type="title"/>
          </p:nvPr>
        </p:nvSpPr>
        <p:spPr>
          <a:xfrm>
            <a:off x="12290" y="0"/>
            <a:ext cx="6312310" cy="552074"/>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a:t>
            </a:r>
            <a:endParaRPr spc="-10" dirty="0"/>
          </a:p>
        </p:txBody>
      </p:sp>
      <p:sp>
        <p:nvSpPr>
          <p:cNvPr id="3" name="object 3">
            <a:extLst>
              <a:ext uri="{FF2B5EF4-FFF2-40B4-BE49-F238E27FC236}">
                <a16:creationId xmlns:a16="http://schemas.microsoft.com/office/drawing/2014/main" id="{046F4A95-B6A8-D7C1-FF22-E8A5BE2940D9}"/>
              </a:ext>
            </a:extLst>
          </p:cNvPr>
          <p:cNvSpPr txBox="1"/>
          <p:nvPr/>
        </p:nvSpPr>
        <p:spPr>
          <a:xfrm>
            <a:off x="0" y="1307782"/>
            <a:ext cx="9131710" cy="2527936"/>
          </a:xfrm>
          <a:prstGeom prst="rect">
            <a:avLst/>
          </a:prstGeom>
        </p:spPr>
        <p:txBody>
          <a:bodyPr vert="horz" wrap="square" lIns="0" tIns="12065" rIns="0" bIns="0" rtlCol="0">
            <a:spAutoFit/>
          </a:bodyPr>
          <a:lstStyle/>
          <a:p>
            <a:pPr>
              <a:lnSpc>
                <a:spcPct val="150000"/>
              </a:lnSpc>
            </a:pPr>
            <a:r>
              <a:rPr lang="en-US" sz="2800" dirty="0">
                <a:latin typeface="+mj-lt"/>
              </a:rPr>
              <a:t>In the context of Australian government organizations, how does the </a:t>
            </a:r>
            <a:r>
              <a:rPr lang="en-US" sz="2800" b="1" dirty="0">
                <a:latin typeface="+mj-lt"/>
              </a:rPr>
              <a:t>Least Privilege</a:t>
            </a:r>
            <a:r>
              <a:rPr lang="en-US" sz="2800" dirty="0">
                <a:latin typeface="+mj-lt"/>
              </a:rPr>
              <a:t> principle help mitigate security risks, and what challenges might arise when applying it in a large-scale system with many users?</a:t>
            </a:r>
          </a:p>
        </p:txBody>
      </p:sp>
    </p:spTree>
    <p:extLst>
      <p:ext uri="{BB962C8B-B14F-4D97-AF65-F5344CB8AC3E}">
        <p14:creationId xmlns:p14="http://schemas.microsoft.com/office/powerpoint/2010/main" val="1531517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61" y="0"/>
            <a:ext cx="6520180" cy="560070"/>
          </a:xfrm>
          <a:prstGeom prst="rect">
            <a:avLst/>
          </a:prstGeom>
        </p:spPr>
        <p:txBody>
          <a:bodyPr vert="horz" wrap="square" lIns="0" tIns="13335" rIns="0" bIns="0" rtlCol="0">
            <a:spAutoFit/>
          </a:bodyPr>
          <a:lstStyle/>
          <a:p>
            <a:pPr marL="12700">
              <a:lnSpc>
                <a:spcPct val="100000"/>
              </a:lnSpc>
              <a:spcBef>
                <a:spcPts val="105"/>
              </a:spcBef>
              <a:tabLst>
                <a:tab pos="3994150" algn="l"/>
              </a:tabLst>
            </a:pPr>
            <a:r>
              <a:rPr dirty="0"/>
              <a:t>Discretionary</a:t>
            </a:r>
            <a:r>
              <a:rPr spc="-170" dirty="0"/>
              <a:t> </a:t>
            </a:r>
            <a:r>
              <a:rPr spc="-10" dirty="0"/>
              <a:t>Access</a:t>
            </a:r>
            <a:r>
              <a:rPr dirty="0"/>
              <a:t>	Control</a:t>
            </a:r>
            <a:r>
              <a:rPr spc="-160" dirty="0"/>
              <a:t> </a:t>
            </a:r>
            <a:r>
              <a:rPr spc="-10" dirty="0"/>
              <a:t>(DAC)</a:t>
            </a:r>
          </a:p>
        </p:txBody>
      </p:sp>
      <p:sp>
        <p:nvSpPr>
          <p:cNvPr id="3" name="object 3"/>
          <p:cNvSpPr txBox="1"/>
          <p:nvPr/>
        </p:nvSpPr>
        <p:spPr>
          <a:xfrm>
            <a:off x="17560" y="666750"/>
            <a:ext cx="9126439" cy="3891450"/>
          </a:xfrm>
          <a:prstGeom prst="rect">
            <a:avLst/>
          </a:prstGeom>
        </p:spPr>
        <p:txBody>
          <a:bodyPr vert="horz" wrap="square" lIns="0" tIns="13335" rIns="0" bIns="0" rtlCol="0">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DAC is a general approach to access control where the owner of a resource determines who has access to it. In DAC systems, the access rights are specified for each subject (e.g., user) to each object (e.g., file).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Key Features:</a:t>
            </a:r>
            <a:endParaRPr kumimoji="0" lang="en-US" altLang="en-US" sz="2800" b="0" i="0" u="none" strike="noStrike" cap="none" normalizeH="0" baseline="0" dirty="0">
              <a:ln>
                <a:noFill/>
              </a:ln>
              <a:solidFill>
                <a:schemeClr val="tx1"/>
              </a:solidFill>
              <a:effectLst/>
              <a:latin typeface="+mj-lt"/>
            </a:endParaRPr>
          </a:p>
          <a:p>
            <a:pPr marL="698500" lvl="2" indent="-403225" algn="l" rtl="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Uses an </a:t>
            </a:r>
            <a:r>
              <a:rPr kumimoji="0" lang="en-US" altLang="en-US" sz="2800" b="1" i="0" u="none" strike="noStrike" cap="none" normalizeH="0" baseline="0" dirty="0">
                <a:ln>
                  <a:noFill/>
                </a:ln>
                <a:solidFill>
                  <a:schemeClr val="tx1"/>
                </a:solidFill>
                <a:effectLst/>
                <a:latin typeface="+mj-lt"/>
              </a:rPr>
              <a:t>access matrix</a:t>
            </a:r>
            <a:r>
              <a:rPr kumimoji="0" lang="en-US" altLang="en-US" sz="2800" b="0" i="0" u="none" strike="noStrike" cap="none" normalizeH="0" baseline="0" dirty="0">
                <a:ln>
                  <a:noFill/>
                </a:ln>
                <a:solidFill>
                  <a:schemeClr val="tx1"/>
                </a:solidFill>
                <a:effectLst/>
                <a:latin typeface="+mj-lt"/>
              </a:rPr>
              <a:t> to manage permissions.</a:t>
            </a:r>
          </a:p>
          <a:p>
            <a:pPr marL="698500" lvl="2" indent="-403225" algn="l" rtl="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Users (subjects) have specified access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rights to resources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Previous</a:t>
            </a:r>
            <a:r>
              <a:rPr spc="-114" dirty="0"/>
              <a:t> </a:t>
            </a:r>
            <a:r>
              <a:rPr spc="-10" dirty="0"/>
              <a:t>Lecture…</a:t>
            </a:r>
          </a:p>
        </p:txBody>
      </p:sp>
      <p:sp>
        <p:nvSpPr>
          <p:cNvPr id="3" name="object 3"/>
          <p:cNvSpPr txBox="1"/>
          <p:nvPr/>
        </p:nvSpPr>
        <p:spPr>
          <a:xfrm>
            <a:off x="930655" y="1315338"/>
            <a:ext cx="3561715" cy="3292475"/>
          </a:xfrm>
          <a:prstGeom prst="rect">
            <a:avLst/>
          </a:prstGeom>
        </p:spPr>
        <p:txBody>
          <a:bodyPr vert="horz" wrap="square" lIns="0" tIns="111760" rIns="0" bIns="0" rtlCol="0">
            <a:spAutoFit/>
          </a:bodyPr>
          <a:lstStyle/>
          <a:p>
            <a:pPr marL="12700">
              <a:lnSpc>
                <a:spcPct val="100000"/>
              </a:lnSpc>
              <a:spcBef>
                <a:spcPts val="880"/>
              </a:spcBef>
            </a:pPr>
            <a:r>
              <a:rPr sz="2400" dirty="0">
                <a:solidFill>
                  <a:srgbClr val="3B3935"/>
                </a:solidFill>
                <a:latin typeface="Arial"/>
                <a:cs typeface="Arial"/>
              </a:rPr>
              <a:t>Have</a:t>
            </a:r>
            <a:r>
              <a:rPr sz="2400" spc="-105" dirty="0">
                <a:solidFill>
                  <a:srgbClr val="3B3935"/>
                </a:solidFill>
                <a:latin typeface="Arial"/>
                <a:cs typeface="Arial"/>
              </a:rPr>
              <a:t> </a:t>
            </a:r>
            <a:r>
              <a:rPr sz="2400" spc="-10" dirty="0">
                <a:solidFill>
                  <a:srgbClr val="3B3935"/>
                </a:solidFill>
                <a:latin typeface="Arial"/>
                <a:cs typeface="Arial"/>
              </a:rPr>
              <a:t>studied…</a:t>
            </a:r>
            <a:endParaRPr sz="2400">
              <a:latin typeface="Arial"/>
              <a:cs typeface="Arial"/>
            </a:endParaRPr>
          </a:p>
          <a:p>
            <a:pPr marL="569595" indent="-213995">
              <a:lnSpc>
                <a:spcPct val="100000"/>
              </a:lnSpc>
              <a:spcBef>
                <a:spcPts val="780"/>
              </a:spcBef>
              <a:buClr>
                <a:srgbClr val="DF0029"/>
              </a:buClr>
              <a:buFont typeface="Microsoft Sans Serif"/>
              <a:buChar char="▪"/>
              <a:tabLst>
                <a:tab pos="569595" algn="l"/>
              </a:tabLst>
            </a:pPr>
            <a:r>
              <a:rPr sz="2400" dirty="0">
                <a:latin typeface="Times New Roman"/>
                <a:cs typeface="Times New Roman"/>
              </a:rPr>
              <a:t>Hash</a:t>
            </a:r>
            <a:r>
              <a:rPr sz="2400" spc="-50" dirty="0">
                <a:latin typeface="Times New Roman"/>
                <a:cs typeface="Times New Roman"/>
              </a:rPr>
              <a:t> </a:t>
            </a:r>
            <a:r>
              <a:rPr sz="2400" spc="-10" dirty="0">
                <a:latin typeface="Times New Roman"/>
                <a:cs typeface="Times New Roman"/>
              </a:rPr>
              <a:t>function</a:t>
            </a:r>
            <a:endParaRPr sz="2400">
              <a:latin typeface="Times New Roman"/>
              <a:cs typeface="Times New Roman"/>
            </a:endParaRPr>
          </a:p>
          <a:p>
            <a:pPr marL="569595" indent="-213995">
              <a:lnSpc>
                <a:spcPct val="100000"/>
              </a:lnSpc>
              <a:spcBef>
                <a:spcPts val="795"/>
              </a:spcBef>
              <a:buClr>
                <a:srgbClr val="DF0029"/>
              </a:buClr>
              <a:buFont typeface="Microsoft Sans Serif"/>
              <a:buChar char="▪"/>
              <a:tabLst>
                <a:tab pos="569595" algn="l"/>
              </a:tabLst>
            </a:pPr>
            <a:r>
              <a:rPr sz="2400" dirty="0">
                <a:latin typeface="Times New Roman"/>
                <a:cs typeface="Times New Roman"/>
              </a:rPr>
              <a:t>Attacks</a:t>
            </a:r>
            <a:r>
              <a:rPr sz="2400" spc="-35" dirty="0">
                <a:latin typeface="Times New Roman"/>
                <a:cs typeface="Times New Roman"/>
              </a:rPr>
              <a:t> </a:t>
            </a:r>
            <a:r>
              <a:rPr sz="2400" dirty="0">
                <a:latin typeface="Times New Roman"/>
                <a:cs typeface="Times New Roman"/>
              </a:rPr>
              <a:t>on</a:t>
            </a:r>
            <a:r>
              <a:rPr sz="2400" spc="-10" dirty="0">
                <a:latin typeface="Times New Roman"/>
                <a:cs typeface="Times New Roman"/>
              </a:rPr>
              <a:t> </a:t>
            </a:r>
            <a:r>
              <a:rPr sz="2400" spc="-20" dirty="0">
                <a:latin typeface="Times New Roman"/>
                <a:cs typeface="Times New Roman"/>
              </a:rPr>
              <a:t>hash</a:t>
            </a:r>
            <a:endParaRPr sz="2400">
              <a:latin typeface="Times New Roman"/>
              <a:cs typeface="Times New Roman"/>
            </a:endParaRPr>
          </a:p>
          <a:p>
            <a:pPr marL="569595" indent="-213995">
              <a:lnSpc>
                <a:spcPct val="100000"/>
              </a:lnSpc>
              <a:spcBef>
                <a:spcPts val="800"/>
              </a:spcBef>
              <a:buClr>
                <a:srgbClr val="DF0029"/>
              </a:buClr>
              <a:buFont typeface="Microsoft Sans Serif"/>
              <a:buChar char="▪"/>
              <a:tabLst>
                <a:tab pos="569595" algn="l"/>
              </a:tabLst>
            </a:pPr>
            <a:r>
              <a:rPr sz="2400" dirty="0">
                <a:latin typeface="Times New Roman"/>
                <a:cs typeface="Times New Roman"/>
              </a:rPr>
              <a:t>Secure</a:t>
            </a:r>
            <a:r>
              <a:rPr sz="2400" spc="5" dirty="0">
                <a:latin typeface="Times New Roman"/>
                <a:cs typeface="Times New Roman"/>
              </a:rPr>
              <a:t> </a:t>
            </a:r>
            <a:r>
              <a:rPr sz="2400" spc="-20" dirty="0">
                <a:latin typeface="Times New Roman"/>
                <a:cs typeface="Times New Roman"/>
              </a:rPr>
              <a:t>Hash</a:t>
            </a:r>
            <a:r>
              <a:rPr sz="2400" spc="-120" dirty="0">
                <a:latin typeface="Times New Roman"/>
                <a:cs typeface="Times New Roman"/>
              </a:rPr>
              <a:t> </a:t>
            </a:r>
            <a:r>
              <a:rPr sz="2400" spc="-10" dirty="0">
                <a:latin typeface="Times New Roman"/>
                <a:cs typeface="Times New Roman"/>
              </a:rPr>
              <a:t>Algorithms</a:t>
            </a:r>
            <a:endParaRPr sz="2400">
              <a:latin typeface="Times New Roman"/>
              <a:cs typeface="Times New Roman"/>
            </a:endParaRPr>
          </a:p>
          <a:p>
            <a:pPr marL="569595" indent="-213995">
              <a:lnSpc>
                <a:spcPct val="100000"/>
              </a:lnSpc>
              <a:spcBef>
                <a:spcPts val="805"/>
              </a:spcBef>
              <a:buClr>
                <a:srgbClr val="DF0029"/>
              </a:buClr>
              <a:buFont typeface="Microsoft Sans Serif"/>
              <a:buChar char="▪"/>
              <a:tabLst>
                <a:tab pos="569595" algn="l"/>
              </a:tabLst>
            </a:pPr>
            <a:r>
              <a:rPr sz="2400" dirty="0">
                <a:latin typeface="Times New Roman"/>
                <a:cs typeface="Times New Roman"/>
              </a:rPr>
              <a:t>Digital</a:t>
            </a:r>
            <a:r>
              <a:rPr sz="2400" spc="-30" dirty="0">
                <a:latin typeface="Times New Roman"/>
                <a:cs typeface="Times New Roman"/>
              </a:rPr>
              <a:t> </a:t>
            </a:r>
            <a:r>
              <a:rPr sz="2400" spc="-10" dirty="0">
                <a:latin typeface="Times New Roman"/>
                <a:cs typeface="Times New Roman"/>
              </a:rPr>
              <a:t>signature</a:t>
            </a:r>
            <a:endParaRPr sz="2400">
              <a:latin typeface="Times New Roman"/>
              <a:cs typeface="Times New Roman"/>
            </a:endParaRPr>
          </a:p>
          <a:p>
            <a:pPr marL="569595" indent="-213995">
              <a:lnSpc>
                <a:spcPct val="100000"/>
              </a:lnSpc>
              <a:spcBef>
                <a:spcPts val="795"/>
              </a:spcBef>
              <a:buClr>
                <a:srgbClr val="DF0029"/>
              </a:buClr>
              <a:buFont typeface="Microsoft Sans Serif"/>
              <a:buChar char="▪"/>
              <a:tabLst>
                <a:tab pos="569595" algn="l"/>
              </a:tabLst>
            </a:pPr>
            <a:r>
              <a:rPr sz="2400" dirty="0">
                <a:latin typeface="Times New Roman"/>
                <a:cs typeface="Times New Roman"/>
              </a:rPr>
              <a:t>ElGamal</a:t>
            </a:r>
            <a:r>
              <a:rPr sz="2400" spc="-25" dirty="0">
                <a:latin typeface="Times New Roman"/>
                <a:cs typeface="Times New Roman"/>
              </a:rPr>
              <a:t> </a:t>
            </a:r>
            <a:r>
              <a:rPr sz="2400" spc="-10" dirty="0">
                <a:latin typeface="Times New Roman"/>
                <a:cs typeface="Times New Roman"/>
              </a:rPr>
              <a:t>signature</a:t>
            </a:r>
            <a:endParaRPr sz="2400">
              <a:latin typeface="Times New Roman"/>
              <a:cs typeface="Times New Roman"/>
            </a:endParaRPr>
          </a:p>
          <a:p>
            <a:pPr marL="569595" indent="-213995">
              <a:lnSpc>
                <a:spcPct val="100000"/>
              </a:lnSpc>
              <a:spcBef>
                <a:spcPts val="805"/>
              </a:spcBef>
              <a:buClr>
                <a:srgbClr val="DF0029"/>
              </a:buClr>
              <a:buFont typeface="Microsoft Sans Serif"/>
              <a:buChar char="▪"/>
              <a:tabLst>
                <a:tab pos="569595" algn="l"/>
              </a:tabLst>
            </a:pPr>
            <a:r>
              <a:rPr sz="2400" spc="-25" dirty="0">
                <a:latin typeface="Times New Roman"/>
                <a:cs typeface="Times New Roman"/>
              </a:rPr>
              <a:t>DSS</a:t>
            </a:r>
            <a:endParaRPr sz="2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55" y="0"/>
            <a:ext cx="5756910" cy="559435"/>
          </a:xfrm>
          <a:prstGeom prst="rect">
            <a:avLst/>
          </a:prstGeom>
        </p:spPr>
        <p:txBody>
          <a:bodyPr vert="horz" wrap="square" lIns="0" tIns="13335" rIns="0" bIns="0" rtlCol="0">
            <a:spAutoFit/>
          </a:bodyPr>
          <a:lstStyle/>
          <a:p>
            <a:pPr marL="12700">
              <a:lnSpc>
                <a:spcPct val="100000"/>
              </a:lnSpc>
              <a:spcBef>
                <a:spcPts val="105"/>
              </a:spcBef>
            </a:pPr>
            <a:r>
              <a:rPr dirty="0"/>
              <a:t>Access</a:t>
            </a:r>
            <a:r>
              <a:rPr spc="-30" dirty="0"/>
              <a:t> </a:t>
            </a:r>
            <a:r>
              <a:rPr spc="-10" dirty="0"/>
              <a:t>Matrix</a:t>
            </a:r>
          </a:p>
        </p:txBody>
      </p:sp>
      <p:sp>
        <p:nvSpPr>
          <p:cNvPr id="3" name="object 3"/>
          <p:cNvSpPr txBox="1"/>
          <p:nvPr/>
        </p:nvSpPr>
        <p:spPr>
          <a:xfrm>
            <a:off x="152400" y="895350"/>
            <a:ext cx="8991600" cy="592983"/>
          </a:xfrm>
          <a:prstGeom prst="rect">
            <a:avLst/>
          </a:prstGeom>
        </p:spPr>
        <p:txBody>
          <a:bodyPr vert="horz" wrap="square" lIns="0" tIns="13335" rIns="0" bIns="0" rtlCol="0">
            <a:spAutoFit/>
          </a:bodyPr>
          <a:lstStyle/>
          <a:p>
            <a:pPr>
              <a:lnSpc>
                <a:spcPct val="150000"/>
              </a:lnSpc>
              <a:buNone/>
            </a:pPr>
            <a:r>
              <a:rPr lang="en-US" sz="2800" b="1" dirty="0">
                <a:latin typeface="+mj-lt"/>
              </a:rPr>
              <a:t>What is an Access Matrix?</a:t>
            </a:r>
            <a:endParaRPr lang="en-US" sz="2800" dirty="0">
              <a:latin typeface="+mj-lt"/>
            </a:endParaRPr>
          </a:p>
        </p:txBody>
      </p:sp>
      <p:sp>
        <p:nvSpPr>
          <p:cNvPr id="5" name="TextBox 4">
            <a:extLst>
              <a:ext uri="{FF2B5EF4-FFF2-40B4-BE49-F238E27FC236}">
                <a16:creationId xmlns:a16="http://schemas.microsoft.com/office/drawing/2014/main" id="{6AC10199-A17C-EA5C-770B-D0585B706F1E}"/>
              </a:ext>
            </a:extLst>
          </p:cNvPr>
          <p:cNvSpPr txBox="1"/>
          <p:nvPr/>
        </p:nvSpPr>
        <p:spPr>
          <a:xfrm>
            <a:off x="-12290" y="1657350"/>
            <a:ext cx="9112045" cy="3257174"/>
          </a:xfrm>
          <a:prstGeom prst="rect">
            <a:avLst/>
          </a:prstGeom>
          <a:noFill/>
        </p:spPr>
        <p:txBody>
          <a:bodyPr wrap="square">
            <a:spAutoFit/>
          </a:bodyPr>
          <a:lstStyle/>
          <a:p>
            <a:pPr>
              <a:lnSpc>
                <a:spcPct val="150000"/>
              </a:lnSpc>
              <a:buNone/>
            </a:pPr>
            <a:r>
              <a:rPr lang="en-US" sz="2800" dirty="0">
                <a:latin typeface="+mj-lt"/>
              </a:rPr>
              <a:t>It is a matrix where:</a:t>
            </a:r>
          </a:p>
          <a:p>
            <a:pPr marL="766763" indent="-457200">
              <a:lnSpc>
                <a:spcPct val="150000"/>
              </a:lnSpc>
              <a:buFont typeface="Arial" panose="020B0604020202020204" pitchFamily="34" charset="0"/>
              <a:buChar char="•"/>
            </a:pPr>
            <a:r>
              <a:rPr lang="en-US" sz="2800" b="1" dirty="0">
                <a:latin typeface="+mj-lt"/>
              </a:rPr>
              <a:t>Rows</a:t>
            </a:r>
            <a:r>
              <a:rPr lang="en-US" sz="2800" dirty="0">
                <a:latin typeface="+mj-lt"/>
              </a:rPr>
              <a:t> represent </a:t>
            </a:r>
            <a:r>
              <a:rPr lang="en-US" sz="2800" b="1" dirty="0">
                <a:latin typeface="+mj-lt"/>
              </a:rPr>
              <a:t>subjects</a:t>
            </a:r>
            <a:r>
              <a:rPr lang="en-US" sz="2800" dirty="0">
                <a:latin typeface="+mj-lt"/>
              </a:rPr>
              <a:t> (e.g., users).</a:t>
            </a:r>
          </a:p>
          <a:p>
            <a:pPr marL="766763" indent="-457200">
              <a:lnSpc>
                <a:spcPct val="150000"/>
              </a:lnSpc>
              <a:buFont typeface="Arial" panose="020B0604020202020204" pitchFamily="34" charset="0"/>
              <a:buChar char="•"/>
            </a:pPr>
            <a:r>
              <a:rPr lang="en-US" sz="2800" b="1" dirty="0">
                <a:latin typeface="+mj-lt"/>
              </a:rPr>
              <a:t>Columns</a:t>
            </a:r>
            <a:r>
              <a:rPr lang="en-US" sz="2800" dirty="0">
                <a:latin typeface="+mj-lt"/>
              </a:rPr>
              <a:t> represent </a:t>
            </a:r>
            <a:r>
              <a:rPr lang="en-US" sz="2800" b="1" dirty="0">
                <a:latin typeface="+mj-lt"/>
              </a:rPr>
              <a:t>objects</a:t>
            </a:r>
            <a:r>
              <a:rPr lang="en-US" sz="2800" dirty="0">
                <a:latin typeface="+mj-lt"/>
              </a:rPr>
              <a:t> (e.g., files).</a:t>
            </a:r>
          </a:p>
          <a:p>
            <a:pPr marL="766763" indent="-457200">
              <a:lnSpc>
                <a:spcPct val="150000"/>
              </a:lnSpc>
              <a:buFont typeface="Arial" panose="020B0604020202020204" pitchFamily="34" charset="0"/>
              <a:buChar char="•"/>
            </a:pPr>
            <a:r>
              <a:rPr lang="en-US" sz="2800" dirty="0">
                <a:latin typeface="+mj-lt"/>
              </a:rPr>
              <a:t>Each </a:t>
            </a:r>
            <a:r>
              <a:rPr lang="en-US" sz="2800" b="1" dirty="0">
                <a:latin typeface="+mj-lt"/>
              </a:rPr>
              <a:t>cell</a:t>
            </a:r>
            <a:r>
              <a:rPr lang="en-US" sz="2800" dirty="0">
                <a:latin typeface="+mj-lt"/>
              </a:rPr>
              <a:t> in the matrix indicates the </a:t>
            </a:r>
            <a:r>
              <a:rPr lang="en-US" sz="2800" b="1" dirty="0">
                <a:latin typeface="+mj-lt"/>
              </a:rPr>
              <a:t>access rights</a:t>
            </a:r>
            <a:r>
              <a:rPr lang="en-US" sz="2800" dirty="0">
                <a:latin typeface="+mj-lt"/>
              </a:rPr>
              <a:t> a subject has to an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C985B-0185-3F2E-5669-5FA84A805599}"/>
            </a:ext>
          </a:extLst>
        </p:cNvPr>
        <p:cNvGrpSpPr/>
        <p:nvPr/>
      </p:nvGrpSpPr>
      <p:grpSpPr>
        <a:xfrm>
          <a:off x="0" y="0"/>
          <a:ext cx="0" cy="0"/>
          <a:chOff x="0" y="0"/>
          <a:chExt cx="0" cy="0"/>
        </a:xfrm>
      </p:grpSpPr>
      <p:pic>
        <p:nvPicPr>
          <p:cNvPr id="4" name="object 4"/>
          <p:cNvPicPr/>
          <p:nvPr/>
        </p:nvPicPr>
        <p:blipFill>
          <a:blip r:embed="rId2" cstate="print"/>
          <a:stretch>
            <a:fillRect/>
          </a:stretch>
        </p:blipFill>
        <p:spPr>
          <a:xfrm>
            <a:off x="4965292" y="2609281"/>
            <a:ext cx="4190998" cy="2038964"/>
          </a:xfrm>
          <a:prstGeom prst="rect">
            <a:avLst/>
          </a:prstGeom>
        </p:spPr>
      </p:pic>
      <p:sp>
        <p:nvSpPr>
          <p:cNvPr id="2" name="object 2">
            <a:extLst>
              <a:ext uri="{FF2B5EF4-FFF2-40B4-BE49-F238E27FC236}">
                <a16:creationId xmlns:a16="http://schemas.microsoft.com/office/drawing/2014/main" id="{87DBAF22-23D7-4579-B12F-51A2914AE26A}"/>
              </a:ext>
            </a:extLst>
          </p:cNvPr>
          <p:cNvSpPr txBox="1">
            <a:spLocks noGrp="1"/>
          </p:cNvSpPr>
          <p:nvPr>
            <p:ph type="title"/>
          </p:nvPr>
        </p:nvSpPr>
        <p:spPr>
          <a:xfrm>
            <a:off x="17561" y="0"/>
            <a:ext cx="6520180" cy="560070"/>
          </a:xfrm>
          <a:prstGeom prst="rect">
            <a:avLst/>
          </a:prstGeom>
        </p:spPr>
        <p:txBody>
          <a:bodyPr vert="horz" wrap="square" lIns="0" tIns="13335" rIns="0" bIns="0" rtlCol="0">
            <a:spAutoFit/>
          </a:bodyPr>
          <a:lstStyle/>
          <a:p>
            <a:pPr marL="12700">
              <a:lnSpc>
                <a:spcPct val="100000"/>
              </a:lnSpc>
              <a:spcBef>
                <a:spcPts val="105"/>
              </a:spcBef>
              <a:tabLst>
                <a:tab pos="3994150" algn="l"/>
              </a:tabLst>
            </a:pPr>
            <a:r>
              <a:rPr lang="en-US" dirty="0"/>
              <a:t>Access Matrix Example</a:t>
            </a:r>
            <a:endParaRPr spc="-10" dirty="0"/>
          </a:p>
        </p:txBody>
      </p:sp>
      <p:sp>
        <p:nvSpPr>
          <p:cNvPr id="3" name="object 3">
            <a:extLst>
              <a:ext uri="{FF2B5EF4-FFF2-40B4-BE49-F238E27FC236}">
                <a16:creationId xmlns:a16="http://schemas.microsoft.com/office/drawing/2014/main" id="{66FA2DEC-448F-B2E1-8201-8C8CB4D37639}"/>
              </a:ext>
            </a:extLst>
          </p:cNvPr>
          <p:cNvSpPr txBox="1"/>
          <p:nvPr/>
        </p:nvSpPr>
        <p:spPr>
          <a:xfrm>
            <a:off x="17561" y="548394"/>
            <a:ext cx="9126439" cy="2531975"/>
          </a:xfrm>
          <a:prstGeom prst="rect">
            <a:avLst/>
          </a:prstGeom>
        </p:spPr>
        <p:txBody>
          <a:bodyPr vert="horz" wrap="square" lIns="0" tIns="13335" rIns="0" bIns="0" rtlCol="0">
            <a:spAutoFit/>
          </a:bodyPr>
          <a:lstStyle/>
          <a:p>
            <a:pPr marL="688975" lvl="1" indent="-393700">
              <a:lnSpc>
                <a:spcPct val="150000"/>
              </a:lnSpc>
              <a:buFont typeface="Arial" panose="020B0604020202020204" pitchFamily="34" charset="0"/>
              <a:buChar char="•"/>
            </a:pPr>
            <a:r>
              <a:rPr lang="en-US" sz="2800" b="1" dirty="0">
                <a:latin typeface="+mj-lt"/>
              </a:rPr>
              <a:t>Subjects:</a:t>
            </a:r>
            <a:r>
              <a:rPr lang="en-US" sz="2800" dirty="0">
                <a:latin typeface="+mj-lt"/>
              </a:rPr>
              <a:t> User A, User B, User C</a:t>
            </a:r>
          </a:p>
          <a:p>
            <a:pPr marL="688975" lvl="1" indent="-393700">
              <a:lnSpc>
                <a:spcPct val="150000"/>
              </a:lnSpc>
              <a:buFont typeface="Arial" panose="020B0604020202020204" pitchFamily="34" charset="0"/>
              <a:buChar char="•"/>
            </a:pPr>
            <a:r>
              <a:rPr lang="en-US" sz="2800" b="1" dirty="0">
                <a:latin typeface="+mj-lt"/>
              </a:rPr>
              <a:t>Objects:</a:t>
            </a:r>
            <a:r>
              <a:rPr lang="en-US" sz="2800" dirty="0">
                <a:latin typeface="+mj-lt"/>
              </a:rPr>
              <a:t> File 1, File 2, File 3, File 4</a:t>
            </a:r>
          </a:p>
          <a:p>
            <a:pPr marL="688975" lvl="1" indent="-393700">
              <a:lnSpc>
                <a:spcPct val="150000"/>
              </a:lnSpc>
              <a:buFont typeface="Arial" panose="020B0604020202020204" pitchFamily="34" charset="0"/>
              <a:buChar char="•"/>
            </a:pPr>
            <a:r>
              <a:rPr lang="en-US" sz="2800" b="1" dirty="0">
                <a:latin typeface="+mj-lt"/>
              </a:rPr>
              <a:t>Access Rights:</a:t>
            </a:r>
            <a:r>
              <a:rPr lang="en-US" sz="2800" dirty="0">
                <a:latin typeface="+mj-lt"/>
              </a:rPr>
              <a:t> Define what each subject can do (e.g., </a:t>
            </a:r>
            <a:r>
              <a:rPr lang="en-US" sz="2800" b="1" dirty="0">
                <a:latin typeface="+mj-lt"/>
              </a:rPr>
              <a:t>Read</a:t>
            </a:r>
            <a:r>
              <a:rPr lang="en-US" sz="2800" dirty="0">
                <a:latin typeface="+mj-lt"/>
              </a:rPr>
              <a:t>, </a:t>
            </a:r>
            <a:r>
              <a:rPr lang="en-US" sz="2800" b="1" dirty="0">
                <a:latin typeface="+mj-lt"/>
              </a:rPr>
              <a:t>Write</a:t>
            </a:r>
            <a:r>
              <a:rPr lang="en-US" sz="2800" dirty="0">
                <a:latin typeface="+mj-lt"/>
              </a:rPr>
              <a:t>, </a:t>
            </a:r>
            <a:r>
              <a:rPr lang="en-US" sz="2800" b="1" dirty="0">
                <a:latin typeface="+mj-lt"/>
              </a:rPr>
              <a:t>Own</a:t>
            </a:r>
            <a:r>
              <a:rPr lang="en-US" sz="2800" dirty="0">
                <a:latin typeface="+mj-lt"/>
              </a:rPr>
              <a:t>).</a:t>
            </a:r>
          </a:p>
        </p:txBody>
      </p:sp>
      <p:sp>
        <p:nvSpPr>
          <p:cNvPr id="6" name="TextBox 5">
            <a:extLst>
              <a:ext uri="{FF2B5EF4-FFF2-40B4-BE49-F238E27FC236}">
                <a16:creationId xmlns:a16="http://schemas.microsoft.com/office/drawing/2014/main" id="{B5CF99B3-76DE-71D9-CD85-75C2540FF68B}"/>
              </a:ext>
            </a:extLst>
          </p:cNvPr>
          <p:cNvSpPr txBox="1"/>
          <p:nvPr/>
        </p:nvSpPr>
        <p:spPr>
          <a:xfrm>
            <a:off x="17560" y="3278944"/>
            <a:ext cx="5392639" cy="1830758"/>
          </a:xfrm>
          <a:prstGeom prst="rect">
            <a:avLst/>
          </a:prstGeom>
          <a:noFill/>
        </p:spPr>
        <p:txBody>
          <a:bodyPr wrap="square">
            <a:spAutoFit/>
          </a:bodyPr>
          <a:lstStyle/>
          <a:p>
            <a:pPr>
              <a:lnSpc>
                <a:spcPct val="150000"/>
              </a:lnSpc>
              <a:buNone/>
            </a:pPr>
            <a:r>
              <a:rPr lang="en-US" sz="2600" dirty="0">
                <a:latin typeface="+mj-lt"/>
              </a:rPr>
              <a:t>Example:</a:t>
            </a:r>
          </a:p>
          <a:p>
            <a:pPr marL="285750" indent="-285750">
              <a:lnSpc>
                <a:spcPct val="150000"/>
              </a:lnSpc>
              <a:buFont typeface="Arial" panose="020B0604020202020204" pitchFamily="34" charset="0"/>
              <a:buChar char="•"/>
            </a:pPr>
            <a:r>
              <a:rPr lang="en-US" sz="2600" dirty="0">
                <a:latin typeface="+mj-lt"/>
              </a:rPr>
              <a:t>User A can </a:t>
            </a:r>
            <a:r>
              <a:rPr lang="en-US" sz="2600" b="1" dirty="0">
                <a:latin typeface="+mj-lt"/>
              </a:rPr>
              <a:t>own, read, write</a:t>
            </a:r>
            <a:r>
              <a:rPr lang="en-US" sz="2600" dirty="0">
                <a:latin typeface="+mj-lt"/>
              </a:rPr>
              <a:t> File 1, while User C can only </a:t>
            </a:r>
            <a:r>
              <a:rPr lang="en-US" sz="2600" b="1" dirty="0">
                <a:latin typeface="+mj-lt"/>
              </a:rPr>
              <a:t>read</a:t>
            </a:r>
            <a:r>
              <a:rPr lang="en-US" sz="2600" dirty="0">
                <a:latin typeface="+mj-lt"/>
              </a:rPr>
              <a:t> File 1.</a:t>
            </a:r>
          </a:p>
        </p:txBody>
      </p:sp>
    </p:spTree>
    <p:extLst>
      <p:ext uri="{BB962C8B-B14F-4D97-AF65-F5344CB8AC3E}">
        <p14:creationId xmlns:p14="http://schemas.microsoft.com/office/powerpoint/2010/main" val="23039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48" y="0"/>
            <a:ext cx="7785847" cy="1090683"/>
          </a:xfrm>
          <a:prstGeom prst="rect">
            <a:avLst/>
          </a:prstGeom>
        </p:spPr>
        <p:txBody>
          <a:bodyPr vert="horz" wrap="square" lIns="0" tIns="13335" rIns="0" bIns="0" rtlCol="0">
            <a:spAutoFit/>
          </a:bodyPr>
          <a:lstStyle/>
          <a:p>
            <a:pPr marL="12700">
              <a:lnSpc>
                <a:spcPct val="100000"/>
              </a:lnSpc>
              <a:spcBef>
                <a:spcPts val="105"/>
              </a:spcBef>
            </a:pPr>
            <a:r>
              <a:rPr lang="en-US" dirty="0"/>
              <a:t>Access Control Lists (ACLs) &amp; Capability Tickets</a:t>
            </a:r>
            <a:endParaRPr spc="-10" dirty="0"/>
          </a:p>
        </p:txBody>
      </p:sp>
      <p:pic>
        <p:nvPicPr>
          <p:cNvPr id="3" name="object 3"/>
          <p:cNvPicPr/>
          <p:nvPr/>
        </p:nvPicPr>
        <p:blipFill>
          <a:blip r:embed="rId2" cstate="print"/>
          <a:stretch>
            <a:fillRect/>
          </a:stretch>
        </p:blipFill>
        <p:spPr>
          <a:xfrm>
            <a:off x="3901440" y="891539"/>
            <a:ext cx="5242560" cy="4251959"/>
          </a:xfrm>
          <a:prstGeom prst="rect">
            <a:avLst/>
          </a:prstGeom>
        </p:spPr>
      </p:pic>
      <p:sp>
        <p:nvSpPr>
          <p:cNvPr id="5" name="TextBox 4">
            <a:extLst>
              <a:ext uri="{FF2B5EF4-FFF2-40B4-BE49-F238E27FC236}">
                <a16:creationId xmlns:a16="http://schemas.microsoft.com/office/drawing/2014/main" id="{228171F7-8E9F-50C0-C1E2-298990D93EAD}"/>
              </a:ext>
            </a:extLst>
          </p:cNvPr>
          <p:cNvSpPr txBox="1"/>
          <p:nvPr/>
        </p:nvSpPr>
        <p:spPr>
          <a:xfrm>
            <a:off x="76200" y="1276350"/>
            <a:ext cx="4191000" cy="3416320"/>
          </a:xfrm>
          <a:prstGeom prst="rect">
            <a:avLst/>
          </a:prstGeom>
          <a:noFill/>
        </p:spPr>
        <p:txBody>
          <a:bodyPr wrap="square">
            <a:spAutoFit/>
          </a:bodyPr>
          <a:lstStyle/>
          <a:p>
            <a:pPr marL="342900" indent="-342900">
              <a:buFont typeface="+mj-lt"/>
              <a:buAutoNum type="arabicPeriod"/>
            </a:pPr>
            <a:r>
              <a:rPr lang="en-US" b="1" dirty="0">
                <a:latin typeface="+mj-lt"/>
              </a:rPr>
              <a:t>Access Control Lists (ACLs)</a:t>
            </a:r>
            <a:endParaRPr lang="en-US" dirty="0">
              <a:latin typeface="+mj-lt"/>
            </a:endParaRPr>
          </a:p>
          <a:p>
            <a:pPr marL="285750" indent="-285750">
              <a:buFont typeface="Arial" panose="020B0604020202020204" pitchFamily="34" charset="0"/>
              <a:buChar char="•"/>
            </a:pPr>
            <a:r>
              <a:rPr lang="en-US" b="1" dirty="0">
                <a:latin typeface="+mj-lt"/>
              </a:rPr>
              <a:t>Decomposition by Columns:</a:t>
            </a:r>
            <a:br>
              <a:rPr lang="en-US" dirty="0">
                <a:latin typeface="+mj-lt"/>
              </a:rPr>
            </a:br>
            <a:r>
              <a:rPr lang="en-US" dirty="0">
                <a:latin typeface="+mj-lt"/>
              </a:rPr>
              <a:t>The matrix can be decomposed by columns into </a:t>
            </a:r>
            <a:r>
              <a:rPr lang="en-US" b="1" dirty="0">
                <a:latin typeface="+mj-lt"/>
              </a:rPr>
              <a:t>Access Control Lists (ACLs)</a:t>
            </a:r>
            <a:r>
              <a:rPr lang="en-US" dirty="0">
                <a:latin typeface="+mj-lt"/>
              </a:rPr>
              <a:t>.</a:t>
            </a:r>
          </a:p>
          <a:p>
            <a:pPr marL="742950" lvl="1" indent="-285750">
              <a:buFont typeface="Arial" panose="020B0604020202020204" pitchFamily="34" charset="0"/>
              <a:buChar char="•"/>
            </a:pPr>
            <a:r>
              <a:rPr lang="en-US" dirty="0">
                <a:latin typeface="+mj-lt"/>
              </a:rPr>
              <a:t>Each ACL lists </a:t>
            </a:r>
            <a:r>
              <a:rPr lang="en-US" b="1" dirty="0">
                <a:latin typeface="+mj-lt"/>
              </a:rPr>
              <a:t>subjects</a:t>
            </a:r>
            <a:r>
              <a:rPr lang="en-US" dirty="0">
                <a:latin typeface="+mj-lt"/>
              </a:rPr>
              <a:t> with their access rights for a particular resource.</a:t>
            </a:r>
          </a:p>
          <a:p>
            <a:pPr marL="742950" lvl="1" indent="-285750">
              <a:buFont typeface="Arial" panose="020B0604020202020204" pitchFamily="34" charset="0"/>
              <a:buChar char="•"/>
            </a:pPr>
            <a:r>
              <a:rPr lang="en-US" dirty="0">
                <a:latin typeface="+mj-lt"/>
              </a:rPr>
              <a:t>Example: ACL for File 1 might include:</a:t>
            </a:r>
          </a:p>
          <a:p>
            <a:pPr marL="1143000" lvl="2" indent="-228600">
              <a:buFont typeface="Arial" panose="020B0604020202020204" pitchFamily="34" charset="0"/>
              <a:buChar char="•"/>
            </a:pPr>
            <a:r>
              <a:rPr lang="en-US" dirty="0">
                <a:latin typeface="+mj-lt"/>
              </a:rPr>
              <a:t>User A: </a:t>
            </a:r>
            <a:r>
              <a:rPr lang="en-US" b="1" dirty="0">
                <a:latin typeface="+mj-lt"/>
              </a:rPr>
              <a:t>Own, Read, Write</a:t>
            </a:r>
            <a:endParaRPr lang="en-US" dirty="0">
              <a:latin typeface="+mj-lt"/>
            </a:endParaRPr>
          </a:p>
          <a:p>
            <a:pPr marL="1143000" lvl="2" indent="-228600">
              <a:buFont typeface="Arial" panose="020B0604020202020204" pitchFamily="34" charset="0"/>
              <a:buChar char="•"/>
            </a:pPr>
            <a:r>
              <a:rPr lang="en-US" dirty="0">
                <a:latin typeface="+mj-lt"/>
              </a:rPr>
              <a:t>User B: </a:t>
            </a:r>
            <a:r>
              <a:rPr lang="en-US" b="1" dirty="0">
                <a:latin typeface="+mj-lt"/>
              </a:rPr>
              <a:t>Read</a:t>
            </a:r>
            <a:endParaRPr lang="en-US"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FF939-528F-555F-E33A-37F4D1ADC56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973ED3D-DFE8-66E3-B745-DA3267CEAFB3}"/>
              </a:ext>
            </a:extLst>
          </p:cNvPr>
          <p:cNvSpPr txBox="1">
            <a:spLocks noGrp="1"/>
          </p:cNvSpPr>
          <p:nvPr>
            <p:ph type="title"/>
          </p:nvPr>
        </p:nvSpPr>
        <p:spPr>
          <a:xfrm>
            <a:off x="-13448" y="0"/>
            <a:ext cx="7785847" cy="1090683"/>
          </a:xfrm>
          <a:prstGeom prst="rect">
            <a:avLst/>
          </a:prstGeom>
        </p:spPr>
        <p:txBody>
          <a:bodyPr vert="horz" wrap="square" lIns="0" tIns="13335" rIns="0" bIns="0" rtlCol="0">
            <a:spAutoFit/>
          </a:bodyPr>
          <a:lstStyle/>
          <a:p>
            <a:pPr marL="12700">
              <a:lnSpc>
                <a:spcPct val="100000"/>
              </a:lnSpc>
              <a:spcBef>
                <a:spcPts val="105"/>
              </a:spcBef>
            </a:pPr>
            <a:r>
              <a:rPr lang="en-US" dirty="0"/>
              <a:t>Access Control Lists (ACLs) &amp; Capability Tickets</a:t>
            </a:r>
            <a:endParaRPr spc="-10" dirty="0"/>
          </a:p>
        </p:txBody>
      </p:sp>
      <p:pic>
        <p:nvPicPr>
          <p:cNvPr id="3" name="object 3">
            <a:extLst>
              <a:ext uri="{FF2B5EF4-FFF2-40B4-BE49-F238E27FC236}">
                <a16:creationId xmlns:a16="http://schemas.microsoft.com/office/drawing/2014/main" id="{217369C7-1AE6-A0A3-7D79-BEDE81F6AC4D}"/>
              </a:ext>
            </a:extLst>
          </p:cNvPr>
          <p:cNvPicPr/>
          <p:nvPr/>
        </p:nvPicPr>
        <p:blipFill>
          <a:blip r:embed="rId2" cstate="print"/>
          <a:stretch>
            <a:fillRect/>
          </a:stretch>
        </p:blipFill>
        <p:spPr>
          <a:xfrm>
            <a:off x="3901440" y="891539"/>
            <a:ext cx="5242560" cy="4251959"/>
          </a:xfrm>
          <a:prstGeom prst="rect">
            <a:avLst/>
          </a:prstGeom>
        </p:spPr>
      </p:pic>
      <p:sp>
        <p:nvSpPr>
          <p:cNvPr id="5" name="TextBox 4">
            <a:extLst>
              <a:ext uri="{FF2B5EF4-FFF2-40B4-BE49-F238E27FC236}">
                <a16:creationId xmlns:a16="http://schemas.microsoft.com/office/drawing/2014/main" id="{3C062C6B-B28B-0014-4777-63A47039BA47}"/>
              </a:ext>
            </a:extLst>
          </p:cNvPr>
          <p:cNvSpPr txBox="1"/>
          <p:nvPr/>
        </p:nvSpPr>
        <p:spPr>
          <a:xfrm>
            <a:off x="76200" y="1276350"/>
            <a:ext cx="4191000" cy="3539430"/>
          </a:xfrm>
          <a:prstGeom prst="rect">
            <a:avLst/>
          </a:prstGeom>
          <a:noFill/>
        </p:spPr>
        <p:txBody>
          <a:bodyPr wrap="square">
            <a:spAutoFit/>
          </a:bodyPr>
          <a:lstStyle/>
          <a:p>
            <a:pPr>
              <a:buNone/>
            </a:pPr>
            <a:r>
              <a:rPr lang="en-US" sz="2800" b="1" dirty="0">
                <a:latin typeface="+mj-lt"/>
              </a:rPr>
              <a:t>Advantages:</a:t>
            </a:r>
            <a:endParaRPr lang="en-US" sz="2800" dirty="0">
              <a:latin typeface="+mj-lt"/>
            </a:endParaRPr>
          </a:p>
          <a:p>
            <a:pPr marL="457200" indent="-457200">
              <a:buFont typeface="Arial" panose="020B0604020202020204" pitchFamily="34" charset="0"/>
              <a:buChar char="•"/>
            </a:pPr>
            <a:r>
              <a:rPr lang="en-US" sz="2800" b="1" dirty="0">
                <a:latin typeface="+mj-lt"/>
              </a:rPr>
              <a:t>Easy</a:t>
            </a:r>
            <a:r>
              <a:rPr lang="en-US" sz="2800" dirty="0">
                <a:latin typeface="+mj-lt"/>
              </a:rPr>
              <a:t> to check access rights for a specific resource.</a:t>
            </a:r>
          </a:p>
          <a:p>
            <a:pPr marL="457200" indent="-457200">
              <a:buFont typeface="Arial" panose="020B0604020202020204" pitchFamily="34" charset="0"/>
              <a:buChar char="•"/>
            </a:pPr>
            <a:r>
              <a:rPr lang="en-US" sz="2800" b="1" dirty="0">
                <a:latin typeface="+mj-lt"/>
              </a:rPr>
              <a:t>Not efficient</a:t>
            </a:r>
            <a:r>
              <a:rPr lang="en-US" sz="2800" dirty="0">
                <a:latin typeface="+mj-lt"/>
              </a:rPr>
              <a:t> for finding what rights a specific user has across all objects.</a:t>
            </a:r>
          </a:p>
        </p:txBody>
      </p:sp>
    </p:spTree>
    <p:extLst>
      <p:ext uri="{BB962C8B-B14F-4D97-AF65-F5344CB8AC3E}">
        <p14:creationId xmlns:p14="http://schemas.microsoft.com/office/powerpoint/2010/main" val="1713807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A0E5C-FFEA-93FC-5B61-2EE1A94276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48DF9CE-0A8B-6F68-A5ED-4120D7889F3E}"/>
              </a:ext>
            </a:extLst>
          </p:cNvPr>
          <p:cNvSpPr txBox="1">
            <a:spLocks noGrp="1"/>
          </p:cNvSpPr>
          <p:nvPr>
            <p:ph type="title"/>
          </p:nvPr>
        </p:nvSpPr>
        <p:spPr>
          <a:xfrm>
            <a:off x="-13448" y="0"/>
            <a:ext cx="7785847" cy="1090683"/>
          </a:xfrm>
          <a:prstGeom prst="rect">
            <a:avLst/>
          </a:prstGeom>
        </p:spPr>
        <p:txBody>
          <a:bodyPr vert="horz" wrap="square" lIns="0" tIns="13335" rIns="0" bIns="0" rtlCol="0">
            <a:spAutoFit/>
          </a:bodyPr>
          <a:lstStyle/>
          <a:p>
            <a:pPr marL="12700">
              <a:lnSpc>
                <a:spcPct val="100000"/>
              </a:lnSpc>
              <a:spcBef>
                <a:spcPts val="105"/>
              </a:spcBef>
            </a:pPr>
            <a:r>
              <a:rPr lang="en-US" dirty="0"/>
              <a:t>Access Control Lists (ACLs) &amp; Capability Tickets</a:t>
            </a:r>
            <a:endParaRPr spc="-10" dirty="0"/>
          </a:p>
        </p:txBody>
      </p:sp>
      <p:pic>
        <p:nvPicPr>
          <p:cNvPr id="3" name="object 3">
            <a:extLst>
              <a:ext uri="{FF2B5EF4-FFF2-40B4-BE49-F238E27FC236}">
                <a16:creationId xmlns:a16="http://schemas.microsoft.com/office/drawing/2014/main" id="{0D3ECCD7-E67D-1819-F9DC-BA0B896046DD}"/>
              </a:ext>
            </a:extLst>
          </p:cNvPr>
          <p:cNvPicPr/>
          <p:nvPr/>
        </p:nvPicPr>
        <p:blipFill>
          <a:blip r:embed="rId2" cstate="print"/>
          <a:stretch>
            <a:fillRect/>
          </a:stretch>
        </p:blipFill>
        <p:spPr>
          <a:xfrm>
            <a:off x="5090160" y="1504950"/>
            <a:ext cx="4053840" cy="3223264"/>
          </a:xfrm>
          <a:prstGeom prst="rect">
            <a:avLst/>
          </a:prstGeom>
        </p:spPr>
      </p:pic>
      <p:sp>
        <p:nvSpPr>
          <p:cNvPr id="5" name="TextBox 4">
            <a:extLst>
              <a:ext uri="{FF2B5EF4-FFF2-40B4-BE49-F238E27FC236}">
                <a16:creationId xmlns:a16="http://schemas.microsoft.com/office/drawing/2014/main" id="{670D2E57-698E-BD84-47B9-FE43673C784A}"/>
              </a:ext>
            </a:extLst>
          </p:cNvPr>
          <p:cNvSpPr txBox="1"/>
          <p:nvPr/>
        </p:nvSpPr>
        <p:spPr>
          <a:xfrm>
            <a:off x="0" y="1200150"/>
            <a:ext cx="5029200" cy="4093428"/>
          </a:xfrm>
          <a:prstGeom prst="rect">
            <a:avLst/>
          </a:prstGeom>
          <a:noFill/>
        </p:spPr>
        <p:txBody>
          <a:bodyPr wrap="square">
            <a:spAutoFit/>
          </a:bodyPr>
          <a:lstStyle/>
          <a:p>
            <a:pPr marL="514350" indent="-514350">
              <a:buFont typeface="+mj-lt"/>
              <a:buAutoNum type="arabicPeriod" startAt="2"/>
            </a:pPr>
            <a:r>
              <a:rPr lang="en-US" sz="2600" b="1" dirty="0">
                <a:latin typeface="+mj-lt"/>
              </a:rPr>
              <a:t>Capability Tickets</a:t>
            </a:r>
            <a:endParaRPr lang="en-US" sz="2600" dirty="0">
              <a:latin typeface="+mj-lt"/>
            </a:endParaRPr>
          </a:p>
          <a:p>
            <a:pPr marL="457200" indent="-457200">
              <a:buFont typeface="Arial" panose="020B0604020202020204" pitchFamily="34" charset="0"/>
              <a:buChar char="•"/>
            </a:pPr>
            <a:r>
              <a:rPr lang="en-US" sz="2600" b="1" dirty="0">
                <a:latin typeface="+mj-lt"/>
              </a:rPr>
              <a:t>Decomposition by Rows:</a:t>
            </a:r>
            <a:br>
              <a:rPr lang="en-US" sz="2600" dirty="0">
                <a:latin typeface="+mj-lt"/>
              </a:rPr>
            </a:br>
            <a:r>
              <a:rPr lang="en-US" sz="2600" dirty="0">
                <a:latin typeface="+mj-lt"/>
              </a:rPr>
              <a:t>Decomposing the matrix by rows creates </a:t>
            </a:r>
            <a:r>
              <a:rPr lang="en-US" sz="2600" b="1" dirty="0">
                <a:latin typeface="+mj-lt"/>
              </a:rPr>
              <a:t>capability tickets</a:t>
            </a:r>
            <a:r>
              <a:rPr lang="en-US" sz="2600" dirty="0">
                <a:latin typeface="+mj-lt"/>
              </a:rPr>
              <a:t>, specifying a user's authorized objects and operations.</a:t>
            </a:r>
          </a:p>
          <a:p>
            <a:pPr marL="742950" lvl="1" indent="-285750">
              <a:buFont typeface="Arial" panose="020B0604020202020204" pitchFamily="34" charset="0"/>
              <a:buChar char="•"/>
            </a:pPr>
            <a:r>
              <a:rPr lang="en-US" sz="2600" dirty="0">
                <a:latin typeface="+mj-lt"/>
              </a:rPr>
              <a:t>Example: User A might have a ticket stating they have </a:t>
            </a:r>
            <a:r>
              <a:rPr lang="en-US" sz="2600" b="1" dirty="0">
                <a:latin typeface="+mj-lt"/>
              </a:rPr>
              <a:t>Own, Read, Write</a:t>
            </a:r>
            <a:r>
              <a:rPr lang="en-US" sz="2600" dirty="0">
                <a:latin typeface="+mj-lt"/>
              </a:rPr>
              <a:t> access to File 1 and File 3.</a:t>
            </a:r>
          </a:p>
        </p:txBody>
      </p:sp>
    </p:spTree>
    <p:extLst>
      <p:ext uri="{BB962C8B-B14F-4D97-AF65-F5344CB8AC3E}">
        <p14:creationId xmlns:p14="http://schemas.microsoft.com/office/powerpoint/2010/main" val="1294746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D642D-A26F-B2EA-E070-37430C1CBB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C0E9A3C-0B56-CEBF-3EA3-960695271504}"/>
              </a:ext>
            </a:extLst>
          </p:cNvPr>
          <p:cNvSpPr txBox="1">
            <a:spLocks noGrp="1"/>
          </p:cNvSpPr>
          <p:nvPr>
            <p:ph type="title"/>
          </p:nvPr>
        </p:nvSpPr>
        <p:spPr>
          <a:xfrm>
            <a:off x="-13448" y="0"/>
            <a:ext cx="7785847" cy="1090683"/>
          </a:xfrm>
          <a:prstGeom prst="rect">
            <a:avLst/>
          </a:prstGeom>
        </p:spPr>
        <p:txBody>
          <a:bodyPr vert="horz" wrap="square" lIns="0" tIns="13335" rIns="0" bIns="0" rtlCol="0">
            <a:spAutoFit/>
          </a:bodyPr>
          <a:lstStyle/>
          <a:p>
            <a:pPr marL="12700">
              <a:lnSpc>
                <a:spcPct val="100000"/>
              </a:lnSpc>
              <a:spcBef>
                <a:spcPts val="105"/>
              </a:spcBef>
            </a:pPr>
            <a:r>
              <a:rPr lang="en-US" dirty="0"/>
              <a:t>Access Control Lists (ACLs) &amp; Capability Tickets</a:t>
            </a:r>
            <a:endParaRPr spc="-10" dirty="0"/>
          </a:p>
        </p:txBody>
      </p:sp>
      <p:pic>
        <p:nvPicPr>
          <p:cNvPr id="3" name="object 3">
            <a:extLst>
              <a:ext uri="{FF2B5EF4-FFF2-40B4-BE49-F238E27FC236}">
                <a16:creationId xmlns:a16="http://schemas.microsoft.com/office/drawing/2014/main" id="{60F562A6-31E7-EBA7-9744-E607194657B1}"/>
              </a:ext>
            </a:extLst>
          </p:cNvPr>
          <p:cNvPicPr/>
          <p:nvPr/>
        </p:nvPicPr>
        <p:blipFill>
          <a:blip r:embed="rId2" cstate="print"/>
          <a:stretch>
            <a:fillRect/>
          </a:stretch>
        </p:blipFill>
        <p:spPr>
          <a:xfrm>
            <a:off x="5090160" y="1504950"/>
            <a:ext cx="4053840" cy="3223264"/>
          </a:xfrm>
          <a:prstGeom prst="rect">
            <a:avLst/>
          </a:prstGeom>
        </p:spPr>
      </p:pic>
      <p:sp>
        <p:nvSpPr>
          <p:cNvPr id="5" name="TextBox 4">
            <a:extLst>
              <a:ext uri="{FF2B5EF4-FFF2-40B4-BE49-F238E27FC236}">
                <a16:creationId xmlns:a16="http://schemas.microsoft.com/office/drawing/2014/main" id="{222C204F-EB4B-5EC5-E06E-63C04CA89C96}"/>
              </a:ext>
            </a:extLst>
          </p:cNvPr>
          <p:cNvSpPr txBox="1"/>
          <p:nvPr/>
        </p:nvSpPr>
        <p:spPr>
          <a:xfrm>
            <a:off x="0" y="1200150"/>
            <a:ext cx="5029200" cy="1964512"/>
          </a:xfrm>
          <a:prstGeom prst="rect">
            <a:avLst/>
          </a:prstGeom>
          <a:noFill/>
        </p:spPr>
        <p:txBody>
          <a:bodyPr wrap="square">
            <a:spAutoFit/>
          </a:bodyPr>
          <a:lstStyle/>
          <a:p>
            <a:pPr>
              <a:lnSpc>
                <a:spcPct val="150000"/>
              </a:lnSpc>
              <a:buNone/>
            </a:pPr>
            <a:r>
              <a:rPr lang="en-US" sz="2800" b="1" dirty="0">
                <a:latin typeface="+mj-lt"/>
              </a:rPr>
              <a:t>Advantages: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Easier to check what a specific user can access.</a:t>
            </a:r>
          </a:p>
        </p:txBody>
      </p:sp>
    </p:spTree>
    <p:extLst>
      <p:ext uri="{BB962C8B-B14F-4D97-AF65-F5344CB8AC3E}">
        <p14:creationId xmlns:p14="http://schemas.microsoft.com/office/powerpoint/2010/main" val="52556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82" y="1073"/>
            <a:ext cx="7615518" cy="1090683"/>
          </a:xfrm>
          <a:prstGeom prst="rect">
            <a:avLst/>
          </a:prstGeom>
        </p:spPr>
        <p:txBody>
          <a:bodyPr vert="horz" wrap="square" lIns="0" tIns="13335" rIns="0" bIns="0" rtlCol="0">
            <a:spAutoFit/>
          </a:bodyPr>
          <a:lstStyle/>
          <a:p>
            <a:pPr marL="12700">
              <a:lnSpc>
                <a:spcPct val="100000"/>
              </a:lnSpc>
              <a:spcBef>
                <a:spcPts val="105"/>
              </a:spcBef>
            </a:pPr>
            <a:r>
              <a:rPr lang="nb-NO" dirty="0"/>
              <a:t>LGD Scheme for DAC (Lampson, Graham, Denning)</a:t>
            </a:r>
            <a:endParaRPr spc="-25" dirty="0"/>
          </a:p>
        </p:txBody>
      </p:sp>
      <p:sp>
        <p:nvSpPr>
          <p:cNvPr id="4" name="object 4"/>
          <p:cNvSpPr txBox="1"/>
          <p:nvPr/>
        </p:nvSpPr>
        <p:spPr>
          <a:xfrm>
            <a:off x="0" y="1156208"/>
            <a:ext cx="9143999" cy="3177665"/>
          </a:xfrm>
          <a:prstGeom prst="rect">
            <a:avLst/>
          </a:prstGeom>
        </p:spPr>
        <p:txBody>
          <a:bodyPr vert="horz" wrap="square" lIns="0" tIns="12700" rIns="0" bIns="0" rtlCol="0">
            <a:spAutoFit/>
          </a:bodyPr>
          <a:lstStyle/>
          <a:p>
            <a:pPr marL="12700" marR="5080">
              <a:lnSpc>
                <a:spcPct val="150000"/>
              </a:lnSpc>
              <a:spcBef>
                <a:spcPts val="100"/>
              </a:spcBef>
            </a:pPr>
            <a:r>
              <a:rPr lang="en-US" sz="2800" b="1" dirty="0">
                <a:latin typeface="+mj-lt"/>
              </a:rPr>
              <a:t>Background:</a:t>
            </a:r>
            <a:br>
              <a:rPr lang="en-US" sz="2800" dirty="0">
                <a:latin typeface="+mj-lt"/>
              </a:rPr>
            </a:br>
            <a:r>
              <a:rPr lang="en-US" sz="2800" dirty="0">
                <a:latin typeface="+mj-lt"/>
              </a:rPr>
              <a:t>The LGD scheme, developed in 1971, extends the basic DAC concept. It uses an </a:t>
            </a:r>
            <a:r>
              <a:rPr lang="en-US" sz="2800" b="1" dirty="0">
                <a:latin typeface="+mj-lt"/>
              </a:rPr>
              <a:t>extended access control matrix</a:t>
            </a:r>
            <a:r>
              <a:rPr lang="en-US" sz="2800" dirty="0">
                <a:latin typeface="+mj-lt"/>
              </a:rPr>
              <a:t> that includes not only access to files but also to processes and devices.</a:t>
            </a:r>
            <a:endParaRPr sz="2800" dirty="0">
              <a:latin typeface="+mj-lt"/>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7C795-FDE5-B166-FC78-26B290BC1E4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E61B777-8A65-D520-4774-299AF199D815}"/>
              </a:ext>
            </a:extLst>
          </p:cNvPr>
          <p:cNvSpPr txBox="1">
            <a:spLocks noGrp="1"/>
          </p:cNvSpPr>
          <p:nvPr>
            <p:ph type="title"/>
          </p:nvPr>
        </p:nvSpPr>
        <p:spPr>
          <a:xfrm>
            <a:off x="4482" y="1073"/>
            <a:ext cx="7615518" cy="1090683"/>
          </a:xfrm>
          <a:prstGeom prst="rect">
            <a:avLst/>
          </a:prstGeom>
        </p:spPr>
        <p:txBody>
          <a:bodyPr vert="horz" wrap="square" lIns="0" tIns="13335" rIns="0" bIns="0" rtlCol="0">
            <a:spAutoFit/>
          </a:bodyPr>
          <a:lstStyle/>
          <a:p>
            <a:pPr marL="12700">
              <a:lnSpc>
                <a:spcPct val="100000"/>
              </a:lnSpc>
              <a:spcBef>
                <a:spcPts val="105"/>
              </a:spcBef>
            </a:pPr>
            <a:r>
              <a:rPr lang="nb-NO" dirty="0"/>
              <a:t>LGD Scheme for DAC (Lampson, Graham, Denning)</a:t>
            </a:r>
            <a:endParaRPr spc="-25" dirty="0"/>
          </a:p>
        </p:txBody>
      </p:sp>
      <p:graphicFrame>
        <p:nvGraphicFramePr>
          <p:cNvPr id="5" name="Table 4">
            <a:extLst>
              <a:ext uri="{FF2B5EF4-FFF2-40B4-BE49-F238E27FC236}">
                <a16:creationId xmlns:a16="http://schemas.microsoft.com/office/drawing/2014/main" id="{8D5ABE6C-AE74-1A0F-7FB0-E1E5BE09BA4D}"/>
              </a:ext>
            </a:extLst>
          </p:cNvPr>
          <p:cNvGraphicFramePr>
            <a:graphicFrameLocks noGrp="1"/>
          </p:cNvGraphicFramePr>
          <p:nvPr>
            <p:extLst>
              <p:ext uri="{D42A27DB-BD31-4B8C-83A1-F6EECF244321}">
                <p14:modId xmlns:p14="http://schemas.microsoft.com/office/powerpoint/2010/main" val="3828112425"/>
              </p:ext>
            </p:extLst>
          </p:nvPr>
        </p:nvGraphicFramePr>
        <p:xfrm>
          <a:off x="-1" y="1336453"/>
          <a:ext cx="9144000" cy="1676400"/>
        </p:xfrm>
        <a:graphic>
          <a:graphicData uri="http://schemas.openxmlformats.org/drawingml/2006/table">
            <a:tbl>
              <a:tblPr>
                <a:tableStyleId>{ED083AE6-46FA-4A59-8FB0-9F97EB10719F}</a:tableStyleId>
              </a:tblPr>
              <a:tblGrid>
                <a:gridCol w="701348">
                  <a:extLst>
                    <a:ext uri="{9D8B030D-6E8A-4147-A177-3AD203B41FA5}">
                      <a16:colId xmlns:a16="http://schemas.microsoft.com/office/drawing/2014/main" val="656725902"/>
                    </a:ext>
                  </a:extLst>
                </a:gridCol>
                <a:gridCol w="2514600">
                  <a:extLst>
                    <a:ext uri="{9D8B030D-6E8A-4147-A177-3AD203B41FA5}">
                      <a16:colId xmlns:a16="http://schemas.microsoft.com/office/drawing/2014/main" val="2710702081"/>
                    </a:ext>
                  </a:extLst>
                </a:gridCol>
                <a:gridCol w="2880052">
                  <a:extLst>
                    <a:ext uri="{9D8B030D-6E8A-4147-A177-3AD203B41FA5}">
                      <a16:colId xmlns:a16="http://schemas.microsoft.com/office/drawing/2014/main" val="4117346934"/>
                    </a:ext>
                  </a:extLst>
                </a:gridCol>
                <a:gridCol w="3048000">
                  <a:extLst>
                    <a:ext uri="{9D8B030D-6E8A-4147-A177-3AD203B41FA5}">
                      <a16:colId xmlns:a16="http://schemas.microsoft.com/office/drawing/2014/main" val="2985759540"/>
                    </a:ext>
                  </a:extLst>
                </a:gridCol>
              </a:tblGrid>
              <a:tr h="640080">
                <a:tc>
                  <a:txBody>
                    <a:bodyPr/>
                    <a:lstStyle/>
                    <a:p>
                      <a:endParaRPr lang="en-US" sz="2800" dirty="0"/>
                    </a:p>
                  </a:txBody>
                  <a:tcPr anchor="ctr">
                    <a:solidFill>
                      <a:schemeClr val="accent4">
                        <a:lumMod val="20000"/>
                        <a:lumOff val="80000"/>
                      </a:schemeClr>
                    </a:solidFill>
                  </a:tcPr>
                </a:tc>
                <a:tc>
                  <a:txBody>
                    <a:bodyPr/>
                    <a:lstStyle/>
                    <a:p>
                      <a:r>
                        <a:rPr lang="en-US" sz="2800" dirty="0"/>
                        <a:t>Files (F1, F2)</a:t>
                      </a:r>
                    </a:p>
                  </a:txBody>
                  <a:tcPr anchor="ctr">
                    <a:solidFill>
                      <a:schemeClr val="accent4">
                        <a:lumMod val="20000"/>
                        <a:lumOff val="80000"/>
                      </a:schemeClr>
                    </a:solidFill>
                  </a:tcPr>
                </a:tc>
                <a:tc>
                  <a:txBody>
                    <a:bodyPr/>
                    <a:lstStyle/>
                    <a:p>
                      <a:r>
                        <a:rPr lang="en-US" sz="2800" dirty="0"/>
                        <a:t>Processes (P1, P2)</a:t>
                      </a:r>
                    </a:p>
                  </a:txBody>
                  <a:tcPr anchor="ctr">
                    <a:solidFill>
                      <a:schemeClr val="accent4">
                        <a:lumMod val="20000"/>
                        <a:lumOff val="80000"/>
                      </a:schemeClr>
                    </a:solidFill>
                  </a:tcPr>
                </a:tc>
                <a:tc>
                  <a:txBody>
                    <a:bodyPr/>
                    <a:lstStyle/>
                    <a:p>
                      <a:r>
                        <a:rPr lang="en-US" sz="2800" dirty="0"/>
                        <a:t>Disk Drives (D1, D2)</a:t>
                      </a:r>
                    </a:p>
                  </a:txBody>
                  <a:tcPr anchor="ctr">
                    <a:solidFill>
                      <a:schemeClr val="accent4">
                        <a:lumMod val="20000"/>
                        <a:lumOff val="80000"/>
                      </a:schemeClr>
                    </a:solidFill>
                  </a:tcPr>
                </a:tc>
                <a:extLst>
                  <a:ext uri="{0D108BD9-81ED-4DB2-BD59-A6C34878D82A}">
                    <a16:rowId xmlns:a16="http://schemas.microsoft.com/office/drawing/2014/main" val="2110437470"/>
                  </a:ext>
                </a:extLst>
              </a:tr>
              <a:tr h="365760">
                <a:tc>
                  <a:txBody>
                    <a:bodyPr/>
                    <a:lstStyle/>
                    <a:p>
                      <a:r>
                        <a:rPr lang="en-US" sz="2800" b="1"/>
                        <a:t>S1</a:t>
                      </a:r>
                      <a:endParaRPr lang="en-US" sz="2800"/>
                    </a:p>
                  </a:txBody>
                  <a:tcPr anchor="ctr"/>
                </a:tc>
                <a:tc>
                  <a:txBody>
                    <a:bodyPr/>
                    <a:lstStyle/>
                    <a:p>
                      <a:r>
                        <a:rPr lang="en-US" sz="2800" dirty="0"/>
                        <a:t>Control, Owner</a:t>
                      </a:r>
                    </a:p>
                  </a:txBody>
                  <a:tcPr anchor="ctr"/>
                </a:tc>
                <a:tc>
                  <a:txBody>
                    <a:bodyPr/>
                    <a:lstStyle/>
                    <a:p>
                      <a:r>
                        <a:rPr lang="en-US" sz="2800"/>
                        <a:t>Read, Write</a:t>
                      </a:r>
                    </a:p>
                  </a:txBody>
                  <a:tcPr anchor="ctr"/>
                </a:tc>
                <a:tc>
                  <a:txBody>
                    <a:bodyPr/>
                    <a:lstStyle/>
                    <a:p>
                      <a:r>
                        <a:rPr lang="en-US" sz="2800" dirty="0"/>
                        <a:t>Seek</a:t>
                      </a:r>
                    </a:p>
                  </a:txBody>
                  <a:tcPr anchor="ctr"/>
                </a:tc>
                <a:extLst>
                  <a:ext uri="{0D108BD9-81ED-4DB2-BD59-A6C34878D82A}">
                    <a16:rowId xmlns:a16="http://schemas.microsoft.com/office/drawing/2014/main" val="216423069"/>
                  </a:ext>
                </a:extLst>
              </a:tr>
              <a:tr h="365760">
                <a:tc>
                  <a:txBody>
                    <a:bodyPr/>
                    <a:lstStyle/>
                    <a:p>
                      <a:r>
                        <a:rPr lang="en-US" sz="2800" b="1"/>
                        <a:t>S2</a:t>
                      </a:r>
                      <a:endParaRPr lang="en-US" sz="2800"/>
                    </a:p>
                  </a:txBody>
                  <a:tcPr anchor="ctr"/>
                </a:tc>
                <a:tc>
                  <a:txBody>
                    <a:bodyPr/>
                    <a:lstStyle/>
                    <a:p>
                      <a:r>
                        <a:rPr lang="en-US" sz="2800"/>
                        <a:t>Write</a:t>
                      </a:r>
                    </a:p>
                  </a:txBody>
                  <a:tcPr anchor="ctr"/>
                </a:tc>
                <a:tc>
                  <a:txBody>
                    <a:bodyPr/>
                    <a:lstStyle/>
                    <a:p>
                      <a:r>
                        <a:rPr lang="en-US" sz="2800"/>
                        <a:t>Execute</a:t>
                      </a:r>
                    </a:p>
                  </a:txBody>
                  <a:tcPr anchor="ctr"/>
                </a:tc>
                <a:tc>
                  <a:txBody>
                    <a:bodyPr/>
                    <a:lstStyle/>
                    <a:p>
                      <a:r>
                        <a:rPr lang="en-US" sz="2800" dirty="0"/>
                        <a:t>Owner</a:t>
                      </a:r>
                    </a:p>
                  </a:txBody>
                  <a:tcPr anchor="ctr"/>
                </a:tc>
                <a:extLst>
                  <a:ext uri="{0D108BD9-81ED-4DB2-BD59-A6C34878D82A}">
                    <a16:rowId xmlns:a16="http://schemas.microsoft.com/office/drawing/2014/main" val="413657035"/>
                  </a:ext>
                </a:extLst>
              </a:tr>
            </a:tbl>
          </a:graphicData>
        </a:graphic>
      </p:graphicFrame>
      <p:sp>
        <p:nvSpPr>
          <p:cNvPr id="8" name="TextBox 7">
            <a:extLst>
              <a:ext uri="{FF2B5EF4-FFF2-40B4-BE49-F238E27FC236}">
                <a16:creationId xmlns:a16="http://schemas.microsoft.com/office/drawing/2014/main" id="{3D9FA64F-874C-56BB-71BA-6CE8047BDC97}"/>
              </a:ext>
            </a:extLst>
          </p:cNvPr>
          <p:cNvSpPr txBox="1"/>
          <p:nvPr/>
        </p:nvSpPr>
        <p:spPr>
          <a:xfrm>
            <a:off x="0" y="3012853"/>
            <a:ext cx="9144000" cy="1964512"/>
          </a:xfrm>
          <a:prstGeom prst="rect">
            <a:avLst/>
          </a:prstGeom>
          <a:noFill/>
        </p:spPr>
        <p:txBody>
          <a:bodyPr wrap="square">
            <a:spAutoFit/>
          </a:bodyPr>
          <a:lstStyle/>
          <a:p>
            <a:pPr>
              <a:lnSpc>
                <a:spcPct val="150000"/>
              </a:lnSpc>
            </a:pPr>
            <a:r>
              <a:rPr lang="en-US" sz="2800" dirty="0">
                <a:latin typeface="+mj-lt"/>
              </a:rPr>
              <a:t>The LGD scheme is used in complex systems where objects are not just files but include processes and devices, giving more control over system security.</a:t>
            </a:r>
            <a:endParaRPr lang="en-AU" sz="2800" dirty="0">
              <a:latin typeface="+mj-lt"/>
            </a:endParaRPr>
          </a:p>
        </p:txBody>
      </p:sp>
    </p:spTree>
    <p:extLst>
      <p:ext uri="{BB962C8B-B14F-4D97-AF65-F5344CB8AC3E}">
        <p14:creationId xmlns:p14="http://schemas.microsoft.com/office/powerpoint/2010/main" val="184580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BEFD6-2E89-670A-801B-0FDEE4116AD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8E19FA9-2F8B-3E14-1A70-808E45C40824}"/>
              </a:ext>
            </a:extLst>
          </p:cNvPr>
          <p:cNvSpPr txBox="1">
            <a:spLocks noGrp="1"/>
          </p:cNvSpPr>
          <p:nvPr>
            <p:ph type="title"/>
          </p:nvPr>
        </p:nvSpPr>
        <p:spPr>
          <a:xfrm>
            <a:off x="4482" y="1073"/>
            <a:ext cx="7615518" cy="552074"/>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a:t>
            </a:r>
            <a:endParaRPr spc="-25" dirty="0"/>
          </a:p>
        </p:txBody>
      </p:sp>
      <p:sp>
        <p:nvSpPr>
          <p:cNvPr id="8" name="TextBox 7">
            <a:extLst>
              <a:ext uri="{FF2B5EF4-FFF2-40B4-BE49-F238E27FC236}">
                <a16:creationId xmlns:a16="http://schemas.microsoft.com/office/drawing/2014/main" id="{62B07C15-2ACC-2F90-ED59-45CEA235B7C5}"/>
              </a:ext>
            </a:extLst>
          </p:cNvPr>
          <p:cNvSpPr txBox="1"/>
          <p:nvPr/>
        </p:nvSpPr>
        <p:spPr>
          <a:xfrm>
            <a:off x="0" y="593665"/>
            <a:ext cx="9144000" cy="4549835"/>
          </a:xfrm>
          <a:prstGeom prst="rect">
            <a:avLst/>
          </a:prstGeom>
          <a:noFill/>
        </p:spPr>
        <p:txBody>
          <a:bodyPr wrap="square">
            <a:spAutoFit/>
          </a:bodyPr>
          <a:lstStyle/>
          <a:p>
            <a:pPr>
              <a:lnSpc>
                <a:spcPct val="150000"/>
              </a:lnSpc>
              <a:buNone/>
            </a:pPr>
            <a:r>
              <a:rPr lang="en-US" sz="2800" dirty="0">
                <a:latin typeface="+mj-lt"/>
              </a:rPr>
              <a:t>How can the </a:t>
            </a:r>
            <a:r>
              <a:rPr lang="en-US" sz="2800" b="1" dirty="0">
                <a:latin typeface="+mj-lt"/>
              </a:rPr>
              <a:t>Access Matrix</a:t>
            </a:r>
            <a:r>
              <a:rPr lang="en-US" sz="2800" dirty="0">
                <a:latin typeface="+mj-lt"/>
              </a:rPr>
              <a:t> and </a:t>
            </a:r>
            <a:r>
              <a:rPr lang="en-US" sz="2800" b="1" dirty="0">
                <a:latin typeface="+mj-lt"/>
              </a:rPr>
              <a:t>Access Control Lists (ACLs)</a:t>
            </a:r>
            <a:r>
              <a:rPr lang="en-US" sz="2800" dirty="0">
                <a:latin typeface="+mj-lt"/>
              </a:rPr>
              <a:t> be used to enhance the security of cloud-based applications in Australian organizations?</a:t>
            </a:r>
          </a:p>
          <a:p>
            <a:pPr marL="457200" indent="-457200">
              <a:lnSpc>
                <a:spcPct val="150000"/>
              </a:lnSpc>
              <a:buFont typeface="Arial" panose="020B0604020202020204" pitchFamily="34" charset="0"/>
              <a:buChar char="•"/>
            </a:pPr>
            <a:r>
              <a:rPr lang="en-US" sz="2800" dirty="0">
                <a:latin typeface="+mj-lt"/>
              </a:rPr>
              <a:t>Discuss the challenges in scaling access control in large systems with multiple users and resources. How would the </a:t>
            </a:r>
            <a:r>
              <a:rPr lang="en-US" sz="2800" b="1" dirty="0">
                <a:latin typeface="+mj-lt"/>
              </a:rPr>
              <a:t>Least Privilege</a:t>
            </a:r>
            <a:r>
              <a:rPr lang="en-US" sz="2800" dirty="0">
                <a:latin typeface="+mj-lt"/>
              </a:rPr>
              <a:t> principle play a role in mitigating security risks?</a:t>
            </a:r>
          </a:p>
        </p:txBody>
      </p:sp>
    </p:spTree>
    <p:extLst>
      <p:ext uri="{BB962C8B-B14F-4D97-AF65-F5344CB8AC3E}">
        <p14:creationId xmlns:p14="http://schemas.microsoft.com/office/powerpoint/2010/main" val="2725012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p:cNvSpPr txBox="1"/>
          <p:nvPr/>
        </p:nvSpPr>
        <p:spPr>
          <a:xfrm>
            <a:off x="1" y="1276350"/>
            <a:ext cx="9144000" cy="3178306"/>
          </a:xfrm>
          <a:prstGeom prst="rect">
            <a:avLst/>
          </a:prstGeom>
        </p:spPr>
        <p:txBody>
          <a:bodyPr vert="horz" wrap="square" lIns="0" tIns="13335" rIns="0" bIns="0" rtlCol="0">
            <a:spAutoFit/>
          </a:bodyPr>
          <a:lstStyle/>
          <a:p>
            <a:pPr>
              <a:lnSpc>
                <a:spcPct val="150000"/>
              </a:lnSpc>
            </a:pPr>
            <a:r>
              <a:rPr lang="en-US" sz="2800" b="1" dirty="0">
                <a:latin typeface="+mj-lt"/>
              </a:rPr>
              <a:t>How DAC Works:</a:t>
            </a:r>
            <a:endParaRPr lang="en-US" sz="2800" dirty="0">
              <a:latin typeface="+mj-lt"/>
            </a:endParaRPr>
          </a:p>
          <a:p>
            <a:pPr marL="742950" lvl="1" indent="-285750">
              <a:lnSpc>
                <a:spcPct val="150000"/>
              </a:lnSpc>
              <a:buFont typeface="Arial" panose="020B0604020202020204" pitchFamily="34" charset="0"/>
              <a:buChar char="•"/>
            </a:pPr>
            <a:r>
              <a:rPr lang="en-US" sz="2800" dirty="0">
                <a:latin typeface="+mj-lt"/>
              </a:rPr>
              <a:t>The </a:t>
            </a:r>
            <a:r>
              <a:rPr lang="en-US" sz="2800" b="1" dirty="0">
                <a:latin typeface="+mj-lt"/>
              </a:rPr>
              <a:t>access matrix</a:t>
            </a:r>
            <a:r>
              <a:rPr lang="en-US" sz="2800" dirty="0">
                <a:latin typeface="+mj-lt"/>
              </a:rPr>
              <a:t> lists </a:t>
            </a:r>
            <a:r>
              <a:rPr lang="en-US" sz="2800" b="1" dirty="0">
                <a:latin typeface="+mj-lt"/>
              </a:rPr>
              <a:t>subjects</a:t>
            </a:r>
            <a:r>
              <a:rPr lang="en-US" sz="2800" dirty="0">
                <a:latin typeface="+mj-lt"/>
              </a:rPr>
              <a:t> (users) in one dimension and </a:t>
            </a:r>
            <a:r>
              <a:rPr lang="en-US" sz="2800" b="1" dirty="0">
                <a:latin typeface="+mj-lt"/>
              </a:rPr>
              <a:t>objects</a:t>
            </a:r>
            <a:r>
              <a:rPr lang="en-US" sz="2800" dirty="0">
                <a:latin typeface="+mj-lt"/>
              </a:rPr>
              <a:t> (resources) in the other. Each entry specifies the </a:t>
            </a:r>
            <a:r>
              <a:rPr lang="en-US" sz="2800" b="1" dirty="0">
                <a:latin typeface="+mj-lt"/>
              </a:rPr>
              <a:t>access rights</a:t>
            </a:r>
            <a:r>
              <a:rPr lang="en-US" sz="2800" dirty="0">
                <a:latin typeface="+mj-lt"/>
              </a:rPr>
              <a:t> (e.g., </a:t>
            </a:r>
            <a:r>
              <a:rPr lang="en-US" sz="2800" b="1" dirty="0">
                <a:latin typeface="+mj-lt"/>
              </a:rPr>
              <a:t>read</a:t>
            </a:r>
            <a:r>
              <a:rPr lang="en-US" sz="2800" dirty="0">
                <a:latin typeface="+mj-lt"/>
              </a:rPr>
              <a:t>, </a:t>
            </a:r>
            <a:r>
              <a:rPr lang="en-US" sz="2800" b="1" dirty="0">
                <a:latin typeface="+mj-lt"/>
              </a:rPr>
              <a:t>write</a:t>
            </a:r>
            <a:r>
              <a:rPr lang="en-US" sz="2800" dirty="0">
                <a:latin typeface="+mj-lt"/>
              </a:rPr>
              <a:t>) that a subject has for a specific object.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0" dirty="0"/>
              <a:t>Today’s</a:t>
            </a:r>
            <a:r>
              <a:rPr spc="-135" dirty="0"/>
              <a:t> </a:t>
            </a:r>
            <a:r>
              <a:rPr spc="-10" dirty="0"/>
              <a:t>Objectives</a:t>
            </a:r>
          </a:p>
        </p:txBody>
      </p:sp>
      <p:sp>
        <p:nvSpPr>
          <p:cNvPr id="3" name="object 3"/>
          <p:cNvSpPr txBox="1"/>
          <p:nvPr/>
        </p:nvSpPr>
        <p:spPr>
          <a:xfrm>
            <a:off x="890422" y="1216920"/>
            <a:ext cx="4985385" cy="3139440"/>
          </a:xfrm>
          <a:prstGeom prst="rect">
            <a:avLst/>
          </a:prstGeom>
        </p:spPr>
        <p:txBody>
          <a:bodyPr vert="horz" wrap="square" lIns="0" tIns="64135" rIns="0" bIns="0" rtlCol="0">
            <a:spAutoFit/>
          </a:bodyPr>
          <a:lstStyle/>
          <a:p>
            <a:pPr marL="12700">
              <a:lnSpc>
                <a:spcPct val="100000"/>
              </a:lnSpc>
              <a:spcBef>
                <a:spcPts val="505"/>
              </a:spcBef>
            </a:pPr>
            <a:r>
              <a:rPr sz="2200" spc="-105" dirty="0">
                <a:solidFill>
                  <a:srgbClr val="3B3935"/>
                </a:solidFill>
                <a:latin typeface="Arial"/>
                <a:cs typeface="Arial"/>
              </a:rPr>
              <a:t>To</a:t>
            </a:r>
            <a:r>
              <a:rPr sz="2200" spc="-50" dirty="0">
                <a:solidFill>
                  <a:srgbClr val="3B3935"/>
                </a:solidFill>
                <a:latin typeface="Arial"/>
                <a:cs typeface="Arial"/>
              </a:rPr>
              <a:t> </a:t>
            </a:r>
            <a:r>
              <a:rPr sz="2200" dirty="0">
                <a:solidFill>
                  <a:srgbClr val="3B3935"/>
                </a:solidFill>
                <a:latin typeface="Arial"/>
                <a:cs typeface="Arial"/>
              </a:rPr>
              <a:t>understand</a:t>
            </a:r>
            <a:r>
              <a:rPr sz="2200" spc="-65" dirty="0">
                <a:solidFill>
                  <a:srgbClr val="3B3935"/>
                </a:solidFill>
                <a:latin typeface="Arial"/>
                <a:cs typeface="Arial"/>
              </a:rPr>
              <a:t> </a:t>
            </a:r>
            <a:r>
              <a:rPr sz="2200" dirty="0">
                <a:solidFill>
                  <a:srgbClr val="3B3935"/>
                </a:solidFill>
                <a:latin typeface="Arial"/>
                <a:cs typeface="Arial"/>
              </a:rPr>
              <a:t>the</a:t>
            </a:r>
            <a:r>
              <a:rPr sz="2200" spc="-60" dirty="0">
                <a:solidFill>
                  <a:srgbClr val="3B3935"/>
                </a:solidFill>
                <a:latin typeface="Arial"/>
                <a:cs typeface="Arial"/>
              </a:rPr>
              <a:t> </a:t>
            </a:r>
            <a:r>
              <a:rPr sz="2200" dirty="0">
                <a:solidFill>
                  <a:srgbClr val="3B3935"/>
                </a:solidFill>
                <a:latin typeface="Arial"/>
                <a:cs typeface="Arial"/>
              </a:rPr>
              <a:t>following</a:t>
            </a:r>
            <a:r>
              <a:rPr sz="2200" spc="-65" dirty="0">
                <a:solidFill>
                  <a:srgbClr val="3B3935"/>
                </a:solidFill>
                <a:latin typeface="Arial"/>
                <a:cs typeface="Arial"/>
              </a:rPr>
              <a:t> </a:t>
            </a:r>
            <a:r>
              <a:rPr sz="2200" spc="-10" dirty="0">
                <a:solidFill>
                  <a:srgbClr val="3B3935"/>
                </a:solidFill>
                <a:latin typeface="Arial"/>
                <a:cs typeface="Arial"/>
              </a:rPr>
              <a:t>concepts:</a:t>
            </a:r>
            <a:endParaRPr sz="2200">
              <a:latin typeface="Arial"/>
              <a:cs typeface="Arial"/>
            </a:endParaRPr>
          </a:p>
          <a:p>
            <a:pPr marL="546100" indent="-275590">
              <a:lnSpc>
                <a:spcPct val="100000"/>
              </a:lnSpc>
              <a:spcBef>
                <a:spcPts val="405"/>
              </a:spcBef>
              <a:buFont typeface="Wingdings"/>
              <a:buChar char=""/>
              <a:tabLst>
                <a:tab pos="546100" algn="l"/>
              </a:tabLst>
            </a:pPr>
            <a:r>
              <a:rPr sz="2200" dirty="0">
                <a:solidFill>
                  <a:srgbClr val="3B3935"/>
                </a:solidFill>
                <a:latin typeface="Arial"/>
                <a:cs typeface="Arial"/>
              </a:rPr>
              <a:t>Access</a:t>
            </a:r>
            <a:r>
              <a:rPr sz="2200" spc="-65" dirty="0">
                <a:solidFill>
                  <a:srgbClr val="3B3935"/>
                </a:solidFill>
                <a:latin typeface="Arial"/>
                <a:cs typeface="Arial"/>
              </a:rPr>
              <a:t> </a:t>
            </a:r>
            <a:r>
              <a:rPr sz="2200" dirty="0">
                <a:solidFill>
                  <a:srgbClr val="3B3935"/>
                </a:solidFill>
                <a:latin typeface="Arial"/>
                <a:cs typeface="Arial"/>
              </a:rPr>
              <a:t>control</a:t>
            </a:r>
            <a:r>
              <a:rPr sz="2200" spc="-25" dirty="0">
                <a:solidFill>
                  <a:srgbClr val="3B3935"/>
                </a:solidFill>
                <a:latin typeface="Arial"/>
                <a:cs typeface="Arial"/>
              </a:rPr>
              <a:t> </a:t>
            </a:r>
            <a:r>
              <a:rPr sz="2200" spc="-10" dirty="0">
                <a:solidFill>
                  <a:srgbClr val="3B3935"/>
                </a:solidFill>
                <a:latin typeface="Arial"/>
                <a:cs typeface="Arial"/>
              </a:rPr>
              <a:t>principles</a:t>
            </a:r>
            <a:endParaRPr sz="2200">
              <a:latin typeface="Arial"/>
              <a:cs typeface="Arial"/>
            </a:endParaRPr>
          </a:p>
          <a:p>
            <a:pPr marL="625475" lvl="1" indent="-177165">
              <a:lnSpc>
                <a:spcPct val="100000"/>
              </a:lnSpc>
              <a:spcBef>
                <a:spcPts val="490"/>
              </a:spcBef>
              <a:buClr>
                <a:srgbClr val="DF0029"/>
              </a:buClr>
              <a:buFont typeface="Microsoft Sans Serif"/>
              <a:buChar char="▪"/>
              <a:tabLst>
                <a:tab pos="625475" algn="l"/>
              </a:tabLst>
            </a:pPr>
            <a:r>
              <a:rPr sz="2000" dirty="0">
                <a:latin typeface="Times New Roman"/>
                <a:cs typeface="Times New Roman"/>
              </a:rPr>
              <a:t>Access</a:t>
            </a:r>
            <a:r>
              <a:rPr sz="2000" spc="-10" dirty="0">
                <a:latin typeface="Times New Roman"/>
                <a:cs typeface="Times New Roman"/>
              </a:rPr>
              <a:t> </a:t>
            </a:r>
            <a:r>
              <a:rPr sz="2000" dirty="0">
                <a:latin typeface="Times New Roman"/>
                <a:cs typeface="Times New Roman"/>
              </a:rPr>
              <a:t>control</a:t>
            </a:r>
            <a:r>
              <a:rPr sz="2000" spc="-145" dirty="0">
                <a:latin typeface="Times New Roman"/>
                <a:cs typeface="Times New Roman"/>
              </a:rPr>
              <a:t> </a:t>
            </a:r>
            <a:r>
              <a:rPr sz="2000" spc="-10" dirty="0">
                <a:latin typeface="Times New Roman"/>
                <a:cs typeface="Times New Roman"/>
              </a:rPr>
              <a:t>policies</a:t>
            </a:r>
            <a:endParaRPr sz="2000">
              <a:latin typeface="Times New Roman"/>
              <a:cs typeface="Times New Roman"/>
            </a:endParaRPr>
          </a:p>
          <a:p>
            <a:pPr marL="625475" lvl="1" indent="-177165">
              <a:lnSpc>
                <a:spcPct val="100000"/>
              </a:lnSpc>
              <a:spcBef>
                <a:spcPts val="505"/>
              </a:spcBef>
              <a:buClr>
                <a:srgbClr val="DF0029"/>
              </a:buClr>
              <a:buFont typeface="Microsoft Sans Serif"/>
              <a:buChar char="▪"/>
              <a:tabLst>
                <a:tab pos="625475" algn="l"/>
              </a:tabLst>
            </a:pPr>
            <a:r>
              <a:rPr sz="2000" dirty="0">
                <a:latin typeface="Times New Roman"/>
                <a:cs typeface="Times New Roman"/>
              </a:rPr>
              <a:t>Access</a:t>
            </a:r>
            <a:r>
              <a:rPr sz="2000" spc="-10" dirty="0">
                <a:latin typeface="Times New Roman"/>
                <a:cs typeface="Times New Roman"/>
              </a:rPr>
              <a:t> </a:t>
            </a:r>
            <a:r>
              <a:rPr sz="2000" dirty="0">
                <a:latin typeface="Times New Roman"/>
                <a:cs typeface="Times New Roman"/>
              </a:rPr>
              <a:t>control</a:t>
            </a:r>
            <a:r>
              <a:rPr sz="2000" spc="-145" dirty="0">
                <a:latin typeface="Times New Roman"/>
                <a:cs typeface="Times New Roman"/>
              </a:rPr>
              <a:t> </a:t>
            </a:r>
            <a:r>
              <a:rPr sz="2000" spc="-10" dirty="0">
                <a:latin typeface="Times New Roman"/>
                <a:cs typeface="Times New Roman"/>
              </a:rPr>
              <a:t>requirements</a:t>
            </a:r>
            <a:endParaRPr sz="2000">
              <a:latin typeface="Times New Roman"/>
              <a:cs typeface="Times New Roman"/>
            </a:endParaRPr>
          </a:p>
          <a:p>
            <a:pPr marL="546100" indent="-275590">
              <a:lnSpc>
                <a:spcPct val="100000"/>
              </a:lnSpc>
              <a:spcBef>
                <a:spcPts val="254"/>
              </a:spcBef>
              <a:buFont typeface="Wingdings"/>
              <a:buChar char=""/>
              <a:tabLst>
                <a:tab pos="546100" algn="l"/>
              </a:tabLst>
            </a:pPr>
            <a:r>
              <a:rPr sz="2200" dirty="0">
                <a:solidFill>
                  <a:srgbClr val="3B3935"/>
                </a:solidFill>
                <a:latin typeface="Arial"/>
                <a:cs typeface="Arial"/>
              </a:rPr>
              <a:t>Access</a:t>
            </a:r>
            <a:r>
              <a:rPr sz="2200" spc="-65" dirty="0">
                <a:solidFill>
                  <a:srgbClr val="3B3935"/>
                </a:solidFill>
                <a:latin typeface="Arial"/>
                <a:cs typeface="Arial"/>
              </a:rPr>
              <a:t> </a:t>
            </a:r>
            <a:r>
              <a:rPr sz="2200" dirty="0">
                <a:solidFill>
                  <a:srgbClr val="3B3935"/>
                </a:solidFill>
                <a:latin typeface="Arial"/>
                <a:cs typeface="Arial"/>
              </a:rPr>
              <a:t>control</a:t>
            </a:r>
            <a:r>
              <a:rPr sz="2200" spc="-50" dirty="0">
                <a:solidFill>
                  <a:srgbClr val="3B3935"/>
                </a:solidFill>
                <a:latin typeface="Arial"/>
                <a:cs typeface="Arial"/>
              </a:rPr>
              <a:t> </a:t>
            </a:r>
            <a:r>
              <a:rPr sz="2200" spc="-10" dirty="0">
                <a:solidFill>
                  <a:srgbClr val="3B3935"/>
                </a:solidFill>
                <a:latin typeface="Arial"/>
                <a:cs typeface="Arial"/>
              </a:rPr>
              <a:t>elements</a:t>
            </a:r>
            <a:endParaRPr sz="2200">
              <a:latin typeface="Arial"/>
              <a:cs typeface="Arial"/>
            </a:endParaRPr>
          </a:p>
          <a:p>
            <a:pPr marL="546100" marR="5080">
              <a:lnSpc>
                <a:spcPct val="120900"/>
              </a:lnSpc>
              <a:spcBef>
                <a:spcPts val="20"/>
              </a:spcBef>
              <a:tabLst>
                <a:tab pos="3391535" algn="l"/>
                <a:tab pos="4195445" algn="l"/>
              </a:tabLst>
            </a:pPr>
            <a:r>
              <a:rPr sz="2200" dirty="0">
                <a:solidFill>
                  <a:srgbClr val="3B3935"/>
                </a:solidFill>
                <a:latin typeface="Arial"/>
                <a:cs typeface="Arial"/>
              </a:rPr>
              <a:t>Discretionary</a:t>
            </a:r>
            <a:r>
              <a:rPr sz="2200" spc="-95" dirty="0">
                <a:solidFill>
                  <a:srgbClr val="3B3935"/>
                </a:solidFill>
                <a:latin typeface="Arial"/>
                <a:cs typeface="Arial"/>
              </a:rPr>
              <a:t> </a:t>
            </a:r>
            <a:r>
              <a:rPr sz="2200" dirty="0">
                <a:solidFill>
                  <a:srgbClr val="3B3935"/>
                </a:solidFill>
                <a:latin typeface="Arial"/>
                <a:cs typeface="Arial"/>
              </a:rPr>
              <a:t>access</a:t>
            </a:r>
            <a:r>
              <a:rPr sz="2200" spc="-105" dirty="0">
                <a:solidFill>
                  <a:srgbClr val="3B3935"/>
                </a:solidFill>
                <a:latin typeface="Arial"/>
                <a:cs typeface="Arial"/>
              </a:rPr>
              <a:t> </a:t>
            </a:r>
            <a:r>
              <a:rPr sz="2200" spc="-10" dirty="0">
                <a:solidFill>
                  <a:srgbClr val="3B3935"/>
                </a:solidFill>
                <a:latin typeface="Arial"/>
                <a:cs typeface="Arial"/>
              </a:rPr>
              <a:t>control</a:t>
            </a:r>
            <a:r>
              <a:rPr sz="2200" dirty="0">
                <a:solidFill>
                  <a:srgbClr val="3B3935"/>
                </a:solidFill>
                <a:latin typeface="Arial"/>
                <a:cs typeface="Arial"/>
              </a:rPr>
              <a:t>	</a:t>
            </a:r>
            <a:r>
              <a:rPr sz="2200" spc="-10" dirty="0">
                <a:solidFill>
                  <a:srgbClr val="3B3935"/>
                </a:solidFill>
                <a:latin typeface="Arial"/>
                <a:cs typeface="Arial"/>
              </a:rPr>
              <a:t>Role- </a:t>
            </a:r>
            <a:r>
              <a:rPr sz="2200" dirty="0">
                <a:solidFill>
                  <a:srgbClr val="3B3935"/>
                </a:solidFill>
                <a:latin typeface="Arial"/>
                <a:cs typeface="Arial"/>
              </a:rPr>
              <a:t>based</a:t>
            </a:r>
            <a:r>
              <a:rPr sz="2200" spc="-65" dirty="0">
                <a:solidFill>
                  <a:srgbClr val="3B3935"/>
                </a:solidFill>
                <a:latin typeface="Arial"/>
                <a:cs typeface="Arial"/>
              </a:rPr>
              <a:t> </a:t>
            </a:r>
            <a:r>
              <a:rPr sz="2200" dirty="0">
                <a:solidFill>
                  <a:srgbClr val="3B3935"/>
                </a:solidFill>
                <a:latin typeface="Arial"/>
                <a:cs typeface="Arial"/>
              </a:rPr>
              <a:t>access</a:t>
            </a:r>
            <a:r>
              <a:rPr sz="2200" spc="-65" dirty="0">
                <a:solidFill>
                  <a:srgbClr val="3B3935"/>
                </a:solidFill>
                <a:latin typeface="Arial"/>
                <a:cs typeface="Arial"/>
              </a:rPr>
              <a:t> </a:t>
            </a:r>
            <a:r>
              <a:rPr sz="2200" spc="-10" dirty="0">
                <a:solidFill>
                  <a:srgbClr val="3B3935"/>
                </a:solidFill>
                <a:latin typeface="Arial"/>
                <a:cs typeface="Arial"/>
              </a:rPr>
              <a:t>control:</a:t>
            </a:r>
            <a:r>
              <a:rPr sz="2200" dirty="0">
                <a:solidFill>
                  <a:srgbClr val="3B3935"/>
                </a:solidFill>
                <a:latin typeface="Arial"/>
                <a:cs typeface="Arial"/>
              </a:rPr>
              <a:t>	A</a:t>
            </a:r>
            <a:r>
              <a:rPr sz="2200" spc="-145" dirty="0">
                <a:solidFill>
                  <a:srgbClr val="3B3935"/>
                </a:solidFill>
                <a:latin typeface="Arial"/>
                <a:cs typeface="Arial"/>
              </a:rPr>
              <a:t> </a:t>
            </a:r>
            <a:r>
              <a:rPr sz="2200" dirty="0">
                <a:solidFill>
                  <a:srgbClr val="3B3935"/>
                </a:solidFill>
                <a:latin typeface="Arial"/>
                <a:cs typeface="Arial"/>
              </a:rPr>
              <a:t>case</a:t>
            </a:r>
            <a:r>
              <a:rPr sz="2200" spc="-55" dirty="0">
                <a:solidFill>
                  <a:srgbClr val="3B3935"/>
                </a:solidFill>
                <a:latin typeface="Arial"/>
                <a:cs typeface="Arial"/>
              </a:rPr>
              <a:t> </a:t>
            </a:r>
            <a:r>
              <a:rPr sz="2200" spc="-10" dirty="0">
                <a:solidFill>
                  <a:srgbClr val="3B3935"/>
                </a:solidFill>
                <a:latin typeface="Arial"/>
                <a:cs typeface="Arial"/>
              </a:rPr>
              <a:t>study</a:t>
            </a:r>
            <a:endParaRPr sz="2200">
              <a:latin typeface="Arial"/>
              <a:cs typeface="Arial"/>
            </a:endParaRPr>
          </a:p>
          <a:p>
            <a:pPr marL="546100" indent="-275590">
              <a:lnSpc>
                <a:spcPct val="100000"/>
              </a:lnSpc>
              <a:spcBef>
                <a:spcPts val="695"/>
              </a:spcBef>
              <a:buFont typeface="Wingdings"/>
              <a:buChar char=""/>
              <a:tabLst>
                <a:tab pos="546100" algn="l"/>
              </a:tabLst>
            </a:pPr>
            <a:r>
              <a:rPr sz="2200" dirty="0">
                <a:solidFill>
                  <a:srgbClr val="3B3935"/>
                </a:solidFill>
                <a:latin typeface="Arial"/>
                <a:cs typeface="Arial"/>
              </a:rPr>
              <a:t>Access</a:t>
            </a:r>
            <a:r>
              <a:rPr sz="2200" spc="-65" dirty="0">
                <a:solidFill>
                  <a:srgbClr val="3B3935"/>
                </a:solidFill>
                <a:latin typeface="Arial"/>
                <a:cs typeface="Arial"/>
              </a:rPr>
              <a:t> </a:t>
            </a:r>
            <a:r>
              <a:rPr sz="2200" dirty="0">
                <a:solidFill>
                  <a:srgbClr val="3B3935"/>
                </a:solidFill>
                <a:latin typeface="Arial"/>
                <a:cs typeface="Arial"/>
              </a:rPr>
              <a:t>control</a:t>
            </a:r>
            <a:r>
              <a:rPr sz="2200" spc="-40" dirty="0">
                <a:solidFill>
                  <a:srgbClr val="3B3935"/>
                </a:solidFill>
                <a:latin typeface="Arial"/>
                <a:cs typeface="Arial"/>
              </a:rPr>
              <a:t> </a:t>
            </a:r>
            <a:r>
              <a:rPr sz="2200" spc="-10" dirty="0">
                <a:solidFill>
                  <a:srgbClr val="3B3935"/>
                </a:solidFill>
                <a:latin typeface="Arial"/>
                <a:cs typeface="Arial"/>
              </a:rPr>
              <a:t>models</a:t>
            </a:r>
            <a:endParaRPr sz="22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88D7-2A25-9F55-F870-661C2B1C3B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050B8E0-9A80-53B1-BAAE-B6DC967D9E61}"/>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a:extLst>
              <a:ext uri="{FF2B5EF4-FFF2-40B4-BE49-F238E27FC236}">
                <a16:creationId xmlns:a16="http://schemas.microsoft.com/office/drawing/2014/main" id="{F324EDEF-4CBE-23D7-7C93-91A0BED16A10}"/>
              </a:ext>
            </a:extLst>
          </p:cNvPr>
          <p:cNvSpPr txBox="1"/>
          <p:nvPr/>
        </p:nvSpPr>
        <p:spPr>
          <a:xfrm>
            <a:off x="1" y="1276350"/>
            <a:ext cx="9144000" cy="2531975"/>
          </a:xfrm>
          <a:prstGeom prst="rect">
            <a:avLst/>
          </a:prstGeom>
        </p:spPr>
        <p:txBody>
          <a:bodyPr vert="horz" wrap="square" lIns="0" tIns="13335" rIns="0" bIns="0" rtlCol="0">
            <a:spAutoFit/>
          </a:bodyPr>
          <a:lstStyle/>
          <a:p>
            <a:pPr>
              <a:lnSpc>
                <a:spcPct val="150000"/>
              </a:lnSpc>
              <a:buNone/>
            </a:pPr>
            <a:r>
              <a:rPr lang="en-US" sz="2800" b="1" dirty="0">
                <a:latin typeface="+mj-lt"/>
              </a:rPr>
              <a:t>Example:</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In an Australian university system, </a:t>
            </a:r>
            <a:r>
              <a:rPr lang="en-US" sz="2800" b="1" dirty="0">
                <a:latin typeface="+mj-lt"/>
              </a:rPr>
              <a:t>Professors</a:t>
            </a:r>
            <a:r>
              <a:rPr lang="en-US" sz="2800" dirty="0">
                <a:latin typeface="+mj-lt"/>
              </a:rPr>
              <a:t> might have the ability to </a:t>
            </a:r>
            <a:r>
              <a:rPr lang="en-US" sz="2800" b="1" dirty="0">
                <a:latin typeface="+mj-lt"/>
              </a:rPr>
              <a:t>write</a:t>
            </a:r>
            <a:r>
              <a:rPr lang="en-US" sz="2800" dirty="0">
                <a:latin typeface="+mj-lt"/>
              </a:rPr>
              <a:t> to a </a:t>
            </a:r>
            <a:r>
              <a:rPr lang="en-US" sz="2800" b="1" dirty="0">
                <a:latin typeface="+mj-lt"/>
              </a:rPr>
              <a:t>student record</a:t>
            </a:r>
            <a:r>
              <a:rPr lang="en-US" sz="2800" dirty="0">
                <a:latin typeface="+mj-lt"/>
              </a:rPr>
              <a:t> file, while </a:t>
            </a:r>
            <a:r>
              <a:rPr lang="en-US" sz="2800" b="1" dirty="0">
                <a:latin typeface="+mj-lt"/>
              </a:rPr>
              <a:t>students</a:t>
            </a:r>
            <a:r>
              <a:rPr lang="en-US" sz="2800" dirty="0">
                <a:latin typeface="+mj-lt"/>
              </a:rPr>
              <a:t> may only have </a:t>
            </a:r>
            <a:r>
              <a:rPr lang="en-US" sz="2800" b="1" dirty="0">
                <a:latin typeface="+mj-lt"/>
              </a:rPr>
              <a:t>read</a:t>
            </a:r>
            <a:r>
              <a:rPr lang="en-US" sz="2800" dirty="0">
                <a:latin typeface="+mj-lt"/>
              </a:rPr>
              <a:t> access.</a:t>
            </a:r>
          </a:p>
        </p:txBody>
      </p:sp>
    </p:spTree>
    <p:extLst>
      <p:ext uri="{BB962C8B-B14F-4D97-AF65-F5344CB8AC3E}">
        <p14:creationId xmlns:p14="http://schemas.microsoft.com/office/powerpoint/2010/main" val="1366874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592F1-5705-DC2A-F3FD-BBC88F2890F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A0F41ED-0940-9FB0-89D1-2B06B41327B4}"/>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a:extLst>
              <a:ext uri="{FF2B5EF4-FFF2-40B4-BE49-F238E27FC236}">
                <a16:creationId xmlns:a16="http://schemas.microsoft.com/office/drawing/2014/main" id="{302CAE45-6273-AD3D-57B2-C12691E46BF8}"/>
              </a:ext>
            </a:extLst>
          </p:cNvPr>
          <p:cNvSpPr txBox="1"/>
          <p:nvPr/>
        </p:nvSpPr>
        <p:spPr>
          <a:xfrm>
            <a:off x="1" y="1276350"/>
            <a:ext cx="9144000" cy="3178306"/>
          </a:xfrm>
          <a:prstGeom prst="rect">
            <a:avLst/>
          </a:prstGeom>
        </p:spPr>
        <p:txBody>
          <a:bodyPr vert="horz" wrap="square" lIns="0" tIns="13335" rIns="0" bIns="0" rtlCol="0">
            <a:spAutoFit/>
          </a:bodyPr>
          <a:lstStyle/>
          <a:p>
            <a:pPr>
              <a:lnSpc>
                <a:spcPct val="150000"/>
              </a:lnSpc>
              <a:buNone/>
            </a:pPr>
            <a:r>
              <a:rPr lang="en-US" sz="2800" b="1" dirty="0">
                <a:latin typeface="+mj-lt"/>
              </a:rPr>
              <a:t>LGD Scheme for DAC</a:t>
            </a:r>
          </a:p>
          <a:p>
            <a:pPr marL="457200" indent="-457200">
              <a:lnSpc>
                <a:spcPct val="150000"/>
              </a:lnSpc>
              <a:buFont typeface="Arial" panose="020B0604020202020204" pitchFamily="34" charset="0"/>
              <a:buChar char="•"/>
            </a:pPr>
            <a:r>
              <a:rPr lang="en-US" sz="2800" b="1" dirty="0">
                <a:latin typeface="+mj-lt"/>
              </a:rPr>
              <a:t>Overview:</a:t>
            </a:r>
            <a:br>
              <a:rPr lang="en-US" sz="2800" dirty="0">
                <a:latin typeface="+mj-lt"/>
              </a:rPr>
            </a:br>
            <a:r>
              <a:rPr lang="en-US" sz="2800" dirty="0">
                <a:latin typeface="+mj-lt"/>
              </a:rPr>
              <a:t>The </a:t>
            </a:r>
            <a:r>
              <a:rPr lang="en-US" sz="2800" b="1" dirty="0">
                <a:latin typeface="+mj-lt"/>
              </a:rPr>
              <a:t>LGD scheme</a:t>
            </a:r>
            <a:r>
              <a:rPr lang="en-US" sz="2800" dirty="0">
                <a:latin typeface="+mj-lt"/>
              </a:rPr>
              <a:t> (Lampson, Graham, and Denning, 1971) extends DAC by incorporating more complex control over objects like </a:t>
            </a:r>
            <a:r>
              <a:rPr lang="en-US" sz="2800" b="1" dirty="0">
                <a:latin typeface="+mj-lt"/>
              </a:rPr>
              <a:t>files</a:t>
            </a:r>
            <a:r>
              <a:rPr lang="en-US" sz="2800" dirty="0">
                <a:latin typeface="+mj-lt"/>
              </a:rPr>
              <a:t>, </a:t>
            </a:r>
            <a:r>
              <a:rPr lang="en-US" sz="2800" b="1" dirty="0">
                <a:latin typeface="+mj-lt"/>
              </a:rPr>
              <a:t>processes</a:t>
            </a:r>
            <a:r>
              <a:rPr lang="en-US" sz="2800" dirty="0">
                <a:latin typeface="+mj-lt"/>
              </a:rPr>
              <a:t>, and </a:t>
            </a:r>
            <a:r>
              <a:rPr lang="en-US" sz="2800" b="1" dirty="0">
                <a:latin typeface="+mj-lt"/>
              </a:rPr>
              <a:t>disk drives</a:t>
            </a:r>
            <a:r>
              <a:rPr lang="en-US" sz="2800" dirty="0">
                <a:latin typeface="+mj-lt"/>
              </a:rPr>
              <a:t>.</a:t>
            </a:r>
          </a:p>
        </p:txBody>
      </p:sp>
    </p:spTree>
    <p:extLst>
      <p:ext uri="{BB962C8B-B14F-4D97-AF65-F5344CB8AC3E}">
        <p14:creationId xmlns:p14="http://schemas.microsoft.com/office/powerpoint/2010/main" val="2882105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4DED6-081F-4612-B4AD-4947BD59B3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B8CC220-6F03-4B94-ED1B-83B3FA425CAD}"/>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a:extLst>
              <a:ext uri="{FF2B5EF4-FFF2-40B4-BE49-F238E27FC236}">
                <a16:creationId xmlns:a16="http://schemas.microsoft.com/office/drawing/2014/main" id="{CBA19A0E-4DAD-4EF9-6D42-D5FDE9E60047}"/>
              </a:ext>
            </a:extLst>
          </p:cNvPr>
          <p:cNvSpPr txBox="1"/>
          <p:nvPr/>
        </p:nvSpPr>
        <p:spPr>
          <a:xfrm>
            <a:off x="1" y="1276350"/>
            <a:ext cx="9144000" cy="3178306"/>
          </a:xfrm>
          <a:prstGeom prst="rect">
            <a:avLst/>
          </a:prstGeom>
        </p:spPr>
        <p:txBody>
          <a:bodyPr vert="horz" wrap="square" lIns="0" tIns="13335"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How it Works:</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Subjects</a:t>
            </a:r>
            <a:r>
              <a:rPr kumimoji="0" lang="en-US" altLang="en-US" sz="2800" b="0" i="0" u="none" strike="noStrike" cap="none" normalizeH="0" baseline="0" dirty="0">
                <a:ln>
                  <a:noFill/>
                </a:ln>
                <a:solidFill>
                  <a:schemeClr val="tx1"/>
                </a:solidFill>
                <a:effectLst/>
                <a:latin typeface="+mj-lt"/>
              </a:rPr>
              <a:t> (users) issue requests for operations on </a:t>
            </a:r>
            <a:r>
              <a:rPr kumimoji="0" lang="en-US" altLang="en-US" sz="2800" b="1" i="0" u="none" strike="noStrike" cap="none" normalizeH="0" baseline="0" dirty="0">
                <a:ln>
                  <a:noFill/>
                </a:ln>
                <a:solidFill>
                  <a:schemeClr val="tx1"/>
                </a:solidFill>
                <a:effectLst/>
                <a:latin typeface="+mj-lt"/>
              </a:rPr>
              <a:t>objects</a:t>
            </a:r>
            <a:r>
              <a:rPr kumimoji="0" lang="en-US" altLang="en-US" sz="2800" b="0" i="0" u="none" strike="noStrike" cap="none" normalizeH="0" baseline="0" dirty="0">
                <a:ln>
                  <a:noFill/>
                </a:ln>
                <a:solidFill>
                  <a:schemeClr val="tx1"/>
                </a:solidFill>
                <a:effectLst/>
                <a:latin typeface="+mj-lt"/>
              </a:rPr>
              <a:t> (resources). Each access attempt triggers a series of steps where the system checks the </a:t>
            </a:r>
            <a:r>
              <a:rPr kumimoji="0" lang="en-US" altLang="en-US" sz="2800" b="1" i="0" u="none" strike="noStrike" cap="none" normalizeH="0" baseline="0" dirty="0">
                <a:ln>
                  <a:noFill/>
                </a:ln>
                <a:solidFill>
                  <a:schemeClr val="tx1"/>
                </a:solidFill>
                <a:effectLst/>
                <a:latin typeface="+mj-lt"/>
              </a:rPr>
              <a:t>access matrix</a:t>
            </a:r>
            <a:r>
              <a:rPr kumimoji="0" lang="en-US" altLang="en-US" sz="2800" b="0" i="0" u="none" strike="noStrike" cap="none" normalizeH="0" baseline="0" dirty="0">
                <a:ln>
                  <a:noFill/>
                </a:ln>
                <a:solidFill>
                  <a:schemeClr val="tx1"/>
                </a:solidFill>
                <a:effectLst/>
                <a:latin typeface="+mj-lt"/>
              </a:rPr>
              <a:t> to determine if the operation is allowed.</a:t>
            </a:r>
          </a:p>
        </p:txBody>
      </p:sp>
    </p:spTree>
    <p:extLst>
      <p:ext uri="{BB962C8B-B14F-4D97-AF65-F5344CB8AC3E}">
        <p14:creationId xmlns:p14="http://schemas.microsoft.com/office/powerpoint/2010/main" val="3050034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CBF02-24C4-257F-B37F-0FEC40F43F5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04A2275-75DE-5033-879B-2FA9A42ED341}"/>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a:extLst>
              <a:ext uri="{FF2B5EF4-FFF2-40B4-BE49-F238E27FC236}">
                <a16:creationId xmlns:a16="http://schemas.microsoft.com/office/drawing/2014/main" id="{99A841AE-027A-6A97-CD7C-655C5C5C884B}"/>
              </a:ext>
            </a:extLst>
          </p:cNvPr>
          <p:cNvSpPr txBox="1"/>
          <p:nvPr/>
        </p:nvSpPr>
        <p:spPr>
          <a:xfrm>
            <a:off x="1" y="1276350"/>
            <a:ext cx="9144000" cy="2531975"/>
          </a:xfrm>
          <a:prstGeom prst="rect">
            <a:avLst/>
          </a:prstGeom>
        </p:spPr>
        <p:txBody>
          <a:bodyPr vert="horz" wrap="square" lIns="0" tIns="13335" rIns="0" bIns="0" rtlCol="0">
            <a:spAutoFit/>
          </a:bodyPr>
          <a:lstStyle/>
          <a:p>
            <a:pPr>
              <a:lnSpc>
                <a:spcPct val="150000"/>
              </a:lnSpc>
              <a:buNone/>
            </a:pPr>
            <a:r>
              <a:rPr lang="en-US" sz="2800" b="1" dirty="0">
                <a:latin typeface="+mj-lt"/>
              </a:rPr>
              <a:t>Example:</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File system</a:t>
            </a:r>
            <a:r>
              <a:rPr lang="en-US" sz="2800" dirty="0">
                <a:latin typeface="+mj-lt"/>
              </a:rPr>
              <a:t> access in an Australian company could involve the LGD system checking if a </a:t>
            </a:r>
            <a:r>
              <a:rPr lang="en-US" sz="2800" b="1" dirty="0">
                <a:latin typeface="+mj-lt"/>
              </a:rPr>
              <a:t>user</a:t>
            </a:r>
            <a:r>
              <a:rPr lang="en-US" sz="2800" dirty="0">
                <a:latin typeface="+mj-lt"/>
              </a:rPr>
              <a:t> has </a:t>
            </a:r>
            <a:r>
              <a:rPr lang="en-US" sz="2800" b="1" dirty="0">
                <a:latin typeface="+mj-lt"/>
              </a:rPr>
              <a:t>read</a:t>
            </a:r>
            <a:r>
              <a:rPr lang="en-US" sz="2800" dirty="0">
                <a:latin typeface="+mj-lt"/>
              </a:rPr>
              <a:t> rights before granting access to a confidential file.</a:t>
            </a:r>
          </a:p>
        </p:txBody>
      </p:sp>
    </p:spTree>
    <p:extLst>
      <p:ext uri="{BB962C8B-B14F-4D97-AF65-F5344CB8AC3E}">
        <p14:creationId xmlns:p14="http://schemas.microsoft.com/office/powerpoint/2010/main" val="478305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48F77-F6D3-D964-E1DF-A505BBBC1AD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7723F4-DB96-7DE0-6FCE-2CEFE6DF87AB}"/>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a:extLst>
              <a:ext uri="{FF2B5EF4-FFF2-40B4-BE49-F238E27FC236}">
                <a16:creationId xmlns:a16="http://schemas.microsoft.com/office/drawing/2014/main" id="{AB91B563-0F2A-0DBC-4C46-4EF423E67D1A}"/>
              </a:ext>
            </a:extLst>
          </p:cNvPr>
          <p:cNvSpPr txBox="1"/>
          <p:nvPr/>
        </p:nvSpPr>
        <p:spPr>
          <a:xfrm>
            <a:off x="1" y="1276350"/>
            <a:ext cx="9144000" cy="3178306"/>
          </a:xfrm>
          <a:prstGeom prst="rect">
            <a:avLst/>
          </a:prstGeom>
        </p:spPr>
        <p:txBody>
          <a:bodyPr vert="horz" wrap="square" lIns="0" tIns="13335" rIns="0" bIns="0" rtlCol="0">
            <a:spAutoFit/>
          </a:bodyPr>
          <a:lstStyle/>
          <a:p>
            <a:pPr>
              <a:lnSpc>
                <a:spcPct val="150000"/>
              </a:lnSpc>
              <a:buNone/>
            </a:pPr>
            <a:r>
              <a:rPr lang="en-US" sz="2800" b="1" dirty="0">
                <a:latin typeface="+mj-lt"/>
              </a:rPr>
              <a:t>Role-Based Access Control (RBAC)</a:t>
            </a:r>
          </a:p>
          <a:p>
            <a:pPr marL="457200" indent="-457200">
              <a:lnSpc>
                <a:spcPct val="150000"/>
              </a:lnSpc>
              <a:buFont typeface="Arial" panose="020B0604020202020204" pitchFamily="34" charset="0"/>
              <a:buChar char="•"/>
            </a:pPr>
            <a:r>
              <a:rPr lang="en-US" sz="2800" b="1" dirty="0">
                <a:latin typeface="+mj-lt"/>
              </a:rPr>
              <a:t>Definition:</a:t>
            </a:r>
            <a:br>
              <a:rPr lang="en-US" sz="2800" dirty="0">
                <a:latin typeface="+mj-lt"/>
              </a:rPr>
            </a:br>
            <a:r>
              <a:rPr lang="en-US" sz="2800" b="1" dirty="0">
                <a:latin typeface="+mj-lt"/>
              </a:rPr>
              <a:t>RBAC</a:t>
            </a:r>
            <a:r>
              <a:rPr lang="en-US" sz="2800" dirty="0">
                <a:latin typeface="+mj-lt"/>
              </a:rPr>
              <a:t> assigns access rights based on </a:t>
            </a:r>
            <a:r>
              <a:rPr lang="en-US" sz="2800" b="1" dirty="0">
                <a:latin typeface="+mj-lt"/>
              </a:rPr>
              <a:t>roles</a:t>
            </a:r>
            <a:r>
              <a:rPr lang="en-US" sz="2800" dirty="0">
                <a:latin typeface="+mj-lt"/>
              </a:rPr>
              <a:t> rather than individual users. Each user is assigned to a role, and each role is given specific access rights to resources.</a:t>
            </a:r>
          </a:p>
        </p:txBody>
      </p:sp>
    </p:spTree>
    <p:extLst>
      <p:ext uri="{BB962C8B-B14F-4D97-AF65-F5344CB8AC3E}">
        <p14:creationId xmlns:p14="http://schemas.microsoft.com/office/powerpoint/2010/main" val="482243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035B5-B19E-96AA-5CCF-30DDAD50FF6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2493DE-0867-E901-6212-05B22D09A762}"/>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a:extLst>
              <a:ext uri="{FF2B5EF4-FFF2-40B4-BE49-F238E27FC236}">
                <a16:creationId xmlns:a16="http://schemas.microsoft.com/office/drawing/2014/main" id="{7BDC2DCF-A871-E089-D26C-FD4E27387445}"/>
              </a:ext>
            </a:extLst>
          </p:cNvPr>
          <p:cNvSpPr txBox="1"/>
          <p:nvPr/>
        </p:nvSpPr>
        <p:spPr>
          <a:xfrm>
            <a:off x="0" y="819150"/>
            <a:ext cx="9144000" cy="4470968"/>
          </a:xfrm>
          <a:prstGeom prst="rect">
            <a:avLst/>
          </a:prstGeom>
        </p:spPr>
        <p:txBody>
          <a:bodyPr vert="horz" wrap="square" lIns="0" tIns="13335"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Key Features:</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Users can have dynamic roles assigned to them.</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Access control decisions are made based on the user’s role.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In an </a:t>
            </a:r>
            <a:r>
              <a:rPr kumimoji="0" lang="en-US" altLang="en-US" sz="2800" b="1" i="0" u="none" strike="noStrike" cap="none" normalizeH="0" baseline="0" dirty="0">
                <a:ln>
                  <a:noFill/>
                </a:ln>
                <a:solidFill>
                  <a:schemeClr val="tx1"/>
                </a:solidFill>
                <a:effectLst/>
                <a:latin typeface="+mj-lt"/>
              </a:rPr>
              <a:t>Australian hospital</a:t>
            </a:r>
            <a:r>
              <a:rPr kumimoji="0" lang="en-US" altLang="en-US" sz="2800" b="0" i="0" u="none" strike="noStrike" cap="none" normalizeH="0" baseline="0" dirty="0">
                <a:ln>
                  <a:noFill/>
                </a:ln>
                <a:solidFill>
                  <a:schemeClr val="tx1"/>
                </a:solidFill>
                <a:effectLst/>
                <a:latin typeface="+mj-lt"/>
              </a:rPr>
              <a:t>, the </a:t>
            </a:r>
            <a:r>
              <a:rPr kumimoji="0" lang="en-US" altLang="en-US" sz="2800" b="1" i="0" u="none" strike="noStrike" cap="none" normalizeH="0" baseline="0" dirty="0">
                <a:ln>
                  <a:noFill/>
                </a:ln>
                <a:solidFill>
                  <a:schemeClr val="tx1"/>
                </a:solidFill>
                <a:effectLst/>
                <a:latin typeface="+mj-lt"/>
              </a:rPr>
              <a:t>doctor role</a:t>
            </a:r>
            <a:r>
              <a:rPr kumimoji="0" lang="en-US" altLang="en-US" sz="2800" b="0" i="0" u="none" strike="noStrike" cap="none" normalizeH="0" baseline="0" dirty="0">
                <a:ln>
                  <a:noFill/>
                </a:ln>
                <a:solidFill>
                  <a:schemeClr val="tx1"/>
                </a:solidFill>
                <a:effectLst/>
                <a:latin typeface="+mj-lt"/>
              </a:rPr>
              <a:t> might have access to </a:t>
            </a:r>
            <a:r>
              <a:rPr kumimoji="0" lang="en-US" altLang="en-US" sz="2800" b="1" i="0" u="none" strike="noStrike" cap="none" normalizeH="0" baseline="0" dirty="0">
                <a:ln>
                  <a:noFill/>
                </a:ln>
                <a:solidFill>
                  <a:schemeClr val="tx1"/>
                </a:solidFill>
                <a:effectLst/>
                <a:latin typeface="+mj-lt"/>
              </a:rPr>
              <a:t>patient health records</a:t>
            </a:r>
            <a:r>
              <a:rPr kumimoji="0" lang="en-US" altLang="en-US" sz="2800" b="0" i="0" u="none" strike="noStrike" cap="none" normalizeH="0" baseline="0" dirty="0">
                <a:ln>
                  <a:noFill/>
                </a:ln>
                <a:solidFill>
                  <a:schemeClr val="tx1"/>
                </a:solidFill>
                <a:effectLst/>
                <a:latin typeface="+mj-lt"/>
              </a:rPr>
              <a:t>, while the </a:t>
            </a:r>
            <a:r>
              <a:rPr kumimoji="0" lang="en-US" altLang="en-US" sz="2800" b="1" i="0" u="none" strike="noStrike" cap="none" normalizeH="0" baseline="0" dirty="0">
                <a:ln>
                  <a:noFill/>
                </a:ln>
                <a:solidFill>
                  <a:schemeClr val="tx1"/>
                </a:solidFill>
                <a:effectLst/>
                <a:latin typeface="+mj-lt"/>
              </a:rPr>
              <a:t>nurse role</a:t>
            </a:r>
            <a:r>
              <a:rPr kumimoji="0" lang="en-US" altLang="en-US" sz="2800" b="0" i="0" u="none" strike="noStrike" cap="none" normalizeH="0" baseline="0" dirty="0">
                <a:ln>
                  <a:noFill/>
                </a:ln>
                <a:solidFill>
                  <a:schemeClr val="tx1"/>
                </a:solidFill>
                <a:effectLst/>
                <a:latin typeface="+mj-lt"/>
              </a:rPr>
              <a:t> can access </a:t>
            </a:r>
            <a:r>
              <a:rPr kumimoji="0" lang="en-US" altLang="en-US" sz="2800" b="1" i="0" u="none" strike="noStrike" cap="none" normalizeH="0" baseline="0" dirty="0">
                <a:ln>
                  <a:noFill/>
                </a:ln>
                <a:solidFill>
                  <a:schemeClr val="tx1"/>
                </a:solidFill>
                <a:effectLst/>
                <a:latin typeface="+mj-lt"/>
              </a:rPr>
              <a:t>medication schedules</a:t>
            </a:r>
            <a:r>
              <a:rPr kumimoji="0" lang="en-US" altLang="en-US" sz="2800" b="0" i="0" u="none" strike="noStrike" cap="none" normalizeH="0" baseline="0" dirty="0">
                <a:ln>
                  <a:noFill/>
                </a:ln>
                <a:solidFill>
                  <a:schemeClr val="tx1"/>
                </a:solidFill>
                <a:effectLst/>
                <a:latin typeface="+mj-lt"/>
              </a:rPr>
              <a:t> but not health history.</a:t>
            </a:r>
          </a:p>
        </p:txBody>
      </p:sp>
    </p:spTree>
    <p:extLst>
      <p:ext uri="{BB962C8B-B14F-4D97-AF65-F5344CB8AC3E}">
        <p14:creationId xmlns:p14="http://schemas.microsoft.com/office/powerpoint/2010/main" val="3413351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3565C-09C6-6006-8532-1DF30D8E9C8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0C0DBE-7C20-7660-318C-DDB16D1177A1}"/>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sp>
        <p:nvSpPr>
          <p:cNvPr id="3" name="object 3">
            <a:extLst>
              <a:ext uri="{FF2B5EF4-FFF2-40B4-BE49-F238E27FC236}">
                <a16:creationId xmlns:a16="http://schemas.microsoft.com/office/drawing/2014/main" id="{F26A5EA4-BB12-02BC-4853-19360E8E147D}"/>
              </a:ext>
            </a:extLst>
          </p:cNvPr>
          <p:cNvSpPr txBox="1"/>
          <p:nvPr/>
        </p:nvSpPr>
        <p:spPr>
          <a:xfrm>
            <a:off x="0" y="1083589"/>
            <a:ext cx="9144000" cy="3891450"/>
          </a:xfrm>
          <a:prstGeom prst="rect">
            <a:avLst/>
          </a:prstGeom>
        </p:spPr>
        <p:txBody>
          <a:bodyPr vert="horz" wrap="square" lIns="0" tIns="13335" rIns="0" bIns="0" rtlCol="0">
            <a:spAutoFit/>
          </a:bodyPr>
          <a:lstStyle/>
          <a:p>
            <a:pPr>
              <a:buNone/>
            </a:pPr>
            <a:r>
              <a:rPr lang="en-US" sz="2800" b="1" dirty="0">
                <a:latin typeface="+mj-lt"/>
              </a:rPr>
              <a:t>Example:</a:t>
            </a:r>
          </a:p>
          <a:p>
            <a:pPr marL="457200" indent="-457200">
              <a:buFont typeface="Arial" panose="020B0604020202020204" pitchFamily="34" charset="0"/>
              <a:buChar char="•"/>
            </a:pPr>
            <a:r>
              <a:rPr lang="en-US" sz="2800" b="1" dirty="0">
                <a:latin typeface="+mj-lt"/>
              </a:rPr>
              <a:t>Australian University System:</a:t>
            </a:r>
            <a:endParaRPr lang="en-US" sz="2800" dirty="0">
              <a:latin typeface="+mj-lt"/>
            </a:endParaRPr>
          </a:p>
          <a:p>
            <a:pPr marL="914400" lvl="1" indent="-457200">
              <a:buFont typeface="Arial" panose="020B0604020202020204" pitchFamily="34" charset="0"/>
              <a:buChar char="•"/>
            </a:pPr>
            <a:r>
              <a:rPr lang="en-US" sz="2800" b="1" dirty="0">
                <a:latin typeface="+mj-lt"/>
              </a:rPr>
              <a:t>Role 1 (Lecturer)</a:t>
            </a:r>
            <a:r>
              <a:rPr lang="en-US" sz="2800" dirty="0">
                <a:latin typeface="+mj-lt"/>
              </a:rPr>
              <a:t>: Access to course materials, student grades, and exams.</a:t>
            </a:r>
          </a:p>
          <a:p>
            <a:pPr marL="914400" lvl="1" indent="-457200">
              <a:buFont typeface="Arial" panose="020B0604020202020204" pitchFamily="34" charset="0"/>
              <a:buChar char="•"/>
            </a:pPr>
            <a:r>
              <a:rPr lang="en-US" sz="2800" b="1" dirty="0">
                <a:latin typeface="+mj-lt"/>
              </a:rPr>
              <a:t>Role 2 (Student)</a:t>
            </a:r>
            <a:r>
              <a:rPr lang="en-US" sz="2800" dirty="0">
                <a:latin typeface="+mj-lt"/>
              </a:rPr>
              <a:t>: Access to course materials and personal grades.</a:t>
            </a:r>
          </a:p>
          <a:p>
            <a:pPr marL="914400" lvl="1" indent="-457200">
              <a:buFont typeface="Arial" panose="020B0604020202020204" pitchFamily="34" charset="0"/>
              <a:buChar char="•"/>
            </a:pPr>
            <a:r>
              <a:rPr lang="en-US" sz="2800" b="1" dirty="0">
                <a:latin typeface="+mj-lt"/>
              </a:rPr>
              <a:t>Role 3 (Administrator)</a:t>
            </a:r>
            <a:r>
              <a:rPr lang="en-US" sz="2800" dirty="0">
                <a:latin typeface="+mj-lt"/>
              </a:rPr>
              <a:t>: Full access to all system resources including user management, grades, and course configuration.</a:t>
            </a:r>
          </a:p>
        </p:txBody>
      </p:sp>
    </p:spTree>
    <p:extLst>
      <p:ext uri="{BB962C8B-B14F-4D97-AF65-F5344CB8AC3E}">
        <p14:creationId xmlns:p14="http://schemas.microsoft.com/office/powerpoint/2010/main" val="3975127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F74AE-13D3-AD81-FE1E-DB092A5EEA9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58652AD-DC3E-619D-0BCC-685FC8A0DFB0}"/>
              </a:ext>
            </a:extLst>
          </p:cNvPr>
          <p:cNvSpPr txBox="1">
            <a:spLocks noGrp="1"/>
          </p:cNvSpPr>
          <p:nvPr>
            <p:ph type="title"/>
          </p:nvPr>
        </p:nvSpPr>
        <p:spPr>
          <a:xfrm>
            <a:off x="0" y="10097"/>
            <a:ext cx="7757286" cy="1090683"/>
          </a:xfrm>
          <a:prstGeom prst="rect">
            <a:avLst/>
          </a:prstGeom>
        </p:spPr>
        <p:txBody>
          <a:bodyPr vert="horz" wrap="square" lIns="0" tIns="13335" rIns="0" bIns="0" rtlCol="0">
            <a:spAutoFit/>
          </a:bodyPr>
          <a:lstStyle/>
          <a:p>
            <a:pPr marL="12700">
              <a:lnSpc>
                <a:spcPct val="100000"/>
              </a:lnSpc>
              <a:spcBef>
                <a:spcPts val="105"/>
              </a:spcBef>
            </a:pPr>
            <a:r>
              <a:rPr lang="en-US" dirty="0"/>
              <a:t>Understanding DAC, LGD Scheme, and RBAC</a:t>
            </a:r>
            <a:endParaRPr spc="-10" dirty="0"/>
          </a:p>
        </p:txBody>
      </p:sp>
      <p:graphicFrame>
        <p:nvGraphicFramePr>
          <p:cNvPr id="4" name="Table 3">
            <a:extLst>
              <a:ext uri="{FF2B5EF4-FFF2-40B4-BE49-F238E27FC236}">
                <a16:creationId xmlns:a16="http://schemas.microsoft.com/office/drawing/2014/main" id="{D299ED51-EB88-F205-22C9-42106B0BF7C4}"/>
              </a:ext>
            </a:extLst>
          </p:cNvPr>
          <p:cNvGraphicFramePr>
            <a:graphicFrameLocks noGrp="1"/>
          </p:cNvGraphicFramePr>
          <p:nvPr>
            <p:extLst>
              <p:ext uri="{D42A27DB-BD31-4B8C-83A1-F6EECF244321}">
                <p14:modId xmlns:p14="http://schemas.microsoft.com/office/powerpoint/2010/main" val="910002876"/>
              </p:ext>
            </p:extLst>
          </p:nvPr>
        </p:nvGraphicFramePr>
        <p:xfrm>
          <a:off x="0" y="1100780"/>
          <a:ext cx="9144000" cy="3703310"/>
        </p:xfrm>
        <a:graphic>
          <a:graphicData uri="http://schemas.openxmlformats.org/drawingml/2006/table">
            <a:tbl>
              <a:tblPr>
                <a:tableStyleId>{ED083AE6-46FA-4A59-8FB0-9F97EB10719F}</a:tableStyleId>
              </a:tblPr>
              <a:tblGrid>
                <a:gridCol w="2286000">
                  <a:extLst>
                    <a:ext uri="{9D8B030D-6E8A-4147-A177-3AD203B41FA5}">
                      <a16:colId xmlns:a16="http://schemas.microsoft.com/office/drawing/2014/main" val="3450355259"/>
                    </a:ext>
                  </a:extLst>
                </a:gridCol>
                <a:gridCol w="2286000">
                  <a:extLst>
                    <a:ext uri="{9D8B030D-6E8A-4147-A177-3AD203B41FA5}">
                      <a16:colId xmlns:a16="http://schemas.microsoft.com/office/drawing/2014/main" val="743388155"/>
                    </a:ext>
                  </a:extLst>
                </a:gridCol>
                <a:gridCol w="2286000">
                  <a:extLst>
                    <a:ext uri="{9D8B030D-6E8A-4147-A177-3AD203B41FA5}">
                      <a16:colId xmlns:a16="http://schemas.microsoft.com/office/drawing/2014/main" val="2685883843"/>
                    </a:ext>
                  </a:extLst>
                </a:gridCol>
                <a:gridCol w="2286000">
                  <a:extLst>
                    <a:ext uri="{9D8B030D-6E8A-4147-A177-3AD203B41FA5}">
                      <a16:colId xmlns:a16="http://schemas.microsoft.com/office/drawing/2014/main" val="1504518781"/>
                    </a:ext>
                  </a:extLst>
                </a:gridCol>
              </a:tblGrid>
              <a:tr h="99370">
                <a:tc>
                  <a:txBody>
                    <a:bodyPr/>
                    <a:lstStyle/>
                    <a:p>
                      <a:r>
                        <a:rPr lang="en-US" sz="2000" dirty="0"/>
                        <a:t>Feature</a:t>
                      </a:r>
                    </a:p>
                  </a:txBody>
                  <a:tcPr marL="70103" marR="70103" marT="35051" marB="35051" anchor="ctr">
                    <a:solidFill>
                      <a:schemeClr val="accent4">
                        <a:lumMod val="20000"/>
                        <a:lumOff val="80000"/>
                      </a:schemeClr>
                    </a:solidFill>
                  </a:tcPr>
                </a:tc>
                <a:tc>
                  <a:txBody>
                    <a:bodyPr/>
                    <a:lstStyle/>
                    <a:p>
                      <a:r>
                        <a:rPr lang="en-US" sz="2000" b="1" dirty="0"/>
                        <a:t>DAC</a:t>
                      </a:r>
                      <a:endParaRPr lang="en-US" sz="2000" dirty="0"/>
                    </a:p>
                  </a:txBody>
                  <a:tcPr marL="70103" marR="70103" marT="35051" marB="35051" anchor="ctr">
                    <a:solidFill>
                      <a:schemeClr val="accent4">
                        <a:lumMod val="20000"/>
                        <a:lumOff val="80000"/>
                      </a:schemeClr>
                    </a:solidFill>
                  </a:tcPr>
                </a:tc>
                <a:tc>
                  <a:txBody>
                    <a:bodyPr/>
                    <a:lstStyle/>
                    <a:p>
                      <a:r>
                        <a:rPr lang="en-US" sz="2000" b="1"/>
                        <a:t>LGD Scheme</a:t>
                      </a:r>
                      <a:endParaRPr lang="en-US" sz="2000"/>
                    </a:p>
                  </a:txBody>
                  <a:tcPr marL="70103" marR="70103" marT="35051" marB="35051" anchor="ctr">
                    <a:solidFill>
                      <a:schemeClr val="accent4">
                        <a:lumMod val="20000"/>
                        <a:lumOff val="80000"/>
                      </a:schemeClr>
                    </a:solidFill>
                  </a:tcPr>
                </a:tc>
                <a:tc>
                  <a:txBody>
                    <a:bodyPr/>
                    <a:lstStyle/>
                    <a:p>
                      <a:r>
                        <a:rPr lang="en-US" sz="2000" b="1" dirty="0"/>
                        <a:t>RBAC</a:t>
                      </a:r>
                      <a:endParaRPr lang="en-US" sz="2000" dirty="0"/>
                    </a:p>
                  </a:txBody>
                  <a:tcPr marL="70103" marR="70103" marT="35051" marB="35051" anchor="ctr">
                    <a:solidFill>
                      <a:schemeClr val="accent4">
                        <a:lumMod val="20000"/>
                        <a:lumOff val="80000"/>
                      </a:schemeClr>
                    </a:solidFill>
                  </a:tcPr>
                </a:tc>
                <a:extLst>
                  <a:ext uri="{0D108BD9-81ED-4DB2-BD59-A6C34878D82A}">
                    <a16:rowId xmlns:a16="http://schemas.microsoft.com/office/drawing/2014/main" val="2703658543"/>
                  </a:ext>
                </a:extLst>
              </a:tr>
              <a:tr h="120708">
                <a:tc>
                  <a:txBody>
                    <a:bodyPr/>
                    <a:lstStyle/>
                    <a:p>
                      <a:r>
                        <a:rPr lang="en-US" sz="2000" b="1"/>
                        <a:t>Control Authority</a:t>
                      </a:r>
                      <a:endParaRPr lang="en-US" sz="2000"/>
                    </a:p>
                  </a:txBody>
                  <a:tcPr marL="70103" marR="70103" marT="35051" marB="35051" anchor="ctr"/>
                </a:tc>
                <a:tc>
                  <a:txBody>
                    <a:bodyPr/>
                    <a:lstStyle/>
                    <a:p>
                      <a:r>
                        <a:rPr lang="en-US" sz="2000"/>
                        <a:t>Resource owner</a:t>
                      </a:r>
                    </a:p>
                  </a:txBody>
                  <a:tcPr marL="70103" marR="70103" marT="35051" marB="35051" anchor="ctr"/>
                </a:tc>
                <a:tc>
                  <a:txBody>
                    <a:bodyPr/>
                    <a:lstStyle/>
                    <a:p>
                      <a:r>
                        <a:rPr lang="en-US" sz="2000" dirty="0"/>
                        <a:t>Extended access control matrix</a:t>
                      </a:r>
                    </a:p>
                  </a:txBody>
                  <a:tcPr marL="70103" marR="70103" marT="35051" marB="35051" anchor="ctr"/>
                </a:tc>
                <a:tc>
                  <a:txBody>
                    <a:bodyPr/>
                    <a:lstStyle/>
                    <a:p>
                      <a:r>
                        <a:rPr lang="en-US" sz="2000" dirty="0"/>
                        <a:t>Roles assigned by the system or admin</a:t>
                      </a:r>
                    </a:p>
                  </a:txBody>
                  <a:tcPr marL="70103" marR="70103" marT="35051" marB="35051" anchor="ctr"/>
                </a:tc>
                <a:extLst>
                  <a:ext uri="{0D108BD9-81ED-4DB2-BD59-A6C34878D82A}">
                    <a16:rowId xmlns:a16="http://schemas.microsoft.com/office/drawing/2014/main" val="1322455843"/>
                  </a:ext>
                </a:extLst>
              </a:tr>
              <a:tr h="0">
                <a:tc>
                  <a:txBody>
                    <a:bodyPr/>
                    <a:lstStyle/>
                    <a:p>
                      <a:r>
                        <a:rPr lang="en-US" sz="2000" b="1"/>
                        <a:t>Access Type</a:t>
                      </a:r>
                      <a:endParaRPr lang="en-US" sz="2000"/>
                    </a:p>
                  </a:txBody>
                  <a:tcPr marL="70103" marR="70103" marT="35051" marB="35051" anchor="ctr"/>
                </a:tc>
                <a:tc>
                  <a:txBody>
                    <a:bodyPr/>
                    <a:lstStyle/>
                    <a:p>
                      <a:r>
                        <a:rPr lang="en-US" sz="2000"/>
                        <a:t>Directly managed by the owner</a:t>
                      </a:r>
                    </a:p>
                  </a:txBody>
                  <a:tcPr marL="70103" marR="70103" marT="35051" marB="35051" anchor="ctr"/>
                </a:tc>
                <a:tc>
                  <a:txBody>
                    <a:bodyPr/>
                    <a:lstStyle/>
                    <a:p>
                      <a:r>
                        <a:rPr lang="en-US" sz="2000"/>
                        <a:t>Complex control over files, processes</a:t>
                      </a:r>
                    </a:p>
                  </a:txBody>
                  <a:tcPr marL="70103" marR="70103" marT="35051" marB="35051" anchor="ctr"/>
                </a:tc>
                <a:tc>
                  <a:txBody>
                    <a:bodyPr/>
                    <a:lstStyle/>
                    <a:p>
                      <a:r>
                        <a:rPr lang="en-US" sz="2000"/>
                        <a:t>Roles with pre-defined permissions</a:t>
                      </a:r>
                    </a:p>
                  </a:txBody>
                  <a:tcPr marL="70103" marR="70103" marT="35051" marB="35051" anchor="ctr"/>
                </a:tc>
                <a:extLst>
                  <a:ext uri="{0D108BD9-81ED-4DB2-BD59-A6C34878D82A}">
                    <a16:rowId xmlns:a16="http://schemas.microsoft.com/office/drawing/2014/main" val="1496563921"/>
                  </a:ext>
                </a:extLst>
              </a:tr>
              <a:tr h="0">
                <a:tc>
                  <a:txBody>
                    <a:bodyPr/>
                    <a:lstStyle/>
                    <a:p>
                      <a:r>
                        <a:rPr lang="en-US" sz="2000" b="1"/>
                        <a:t>Implementation</a:t>
                      </a:r>
                      <a:endParaRPr lang="en-US" sz="2000"/>
                    </a:p>
                  </a:txBody>
                  <a:tcPr marL="70103" marR="70103" marT="35051" marB="35051" anchor="ctr"/>
                </a:tc>
                <a:tc>
                  <a:txBody>
                    <a:bodyPr/>
                    <a:lstStyle/>
                    <a:p>
                      <a:r>
                        <a:rPr lang="en-US" sz="2000"/>
                        <a:t>Access matrix</a:t>
                      </a:r>
                    </a:p>
                  </a:txBody>
                  <a:tcPr marL="70103" marR="70103" marT="35051" marB="35051" anchor="ctr"/>
                </a:tc>
                <a:tc>
                  <a:txBody>
                    <a:bodyPr/>
                    <a:lstStyle/>
                    <a:p>
                      <a:r>
                        <a:rPr lang="en-US" sz="2000"/>
                        <a:t>Advanced object management with steps</a:t>
                      </a:r>
                    </a:p>
                  </a:txBody>
                  <a:tcPr marL="70103" marR="70103" marT="35051" marB="35051" anchor="ctr"/>
                </a:tc>
                <a:tc>
                  <a:txBody>
                    <a:bodyPr/>
                    <a:lstStyle/>
                    <a:p>
                      <a:r>
                        <a:rPr lang="en-US" sz="2000"/>
                        <a:t>Role assignments and resource links</a:t>
                      </a:r>
                    </a:p>
                  </a:txBody>
                  <a:tcPr marL="70103" marR="70103" marT="35051" marB="35051" anchor="ctr"/>
                </a:tc>
                <a:extLst>
                  <a:ext uri="{0D108BD9-81ED-4DB2-BD59-A6C34878D82A}">
                    <a16:rowId xmlns:a16="http://schemas.microsoft.com/office/drawing/2014/main" val="2702600932"/>
                  </a:ext>
                </a:extLst>
              </a:tr>
              <a:tr h="0">
                <a:tc>
                  <a:txBody>
                    <a:bodyPr/>
                    <a:lstStyle/>
                    <a:p>
                      <a:r>
                        <a:rPr lang="en-US" sz="2000" b="1"/>
                        <a:t>Example</a:t>
                      </a:r>
                      <a:endParaRPr lang="en-US" sz="2000"/>
                    </a:p>
                  </a:txBody>
                  <a:tcPr marL="70103" marR="70103" marT="35051" marB="35051" anchor="ctr"/>
                </a:tc>
                <a:tc>
                  <a:txBody>
                    <a:bodyPr/>
                    <a:lstStyle/>
                    <a:p>
                      <a:r>
                        <a:rPr lang="en-US" sz="2000"/>
                        <a:t>File access by user A</a:t>
                      </a:r>
                    </a:p>
                  </a:txBody>
                  <a:tcPr marL="70103" marR="70103" marT="35051" marB="35051" anchor="ctr"/>
                </a:tc>
                <a:tc>
                  <a:txBody>
                    <a:bodyPr/>
                    <a:lstStyle/>
                    <a:p>
                      <a:r>
                        <a:rPr lang="en-US" sz="2000"/>
                        <a:t>Access control across files, processes</a:t>
                      </a:r>
                    </a:p>
                  </a:txBody>
                  <a:tcPr marL="70103" marR="70103" marT="35051" marB="35051" anchor="ctr"/>
                </a:tc>
                <a:tc>
                  <a:txBody>
                    <a:bodyPr/>
                    <a:lstStyle/>
                    <a:p>
                      <a:r>
                        <a:rPr lang="en-US" sz="2000" dirty="0"/>
                        <a:t>Hospital staff roles (Doctor, Nurse)</a:t>
                      </a:r>
                    </a:p>
                  </a:txBody>
                  <a:tcPr marL="70103" marR="70103" marT="35051" marB="35051" anchor="ctr"/>
                </a:tc>
                <a:extLst>
                  <a:ext uri="{0D108BD9-81ED-4DB2-BD59-A6C34878D82A}">
                    <a16:rowId xmlns:a16="http://schemas.microsoft.com/office/drawing/2014/main" val="2134758380"/>
                  </a:ext>
                </a:extLst>
              </a:tr>
            </a:tbl>
          </a:graphicData>
        </a:graphic>
      </p:graphicFrame>
      <p:sp>
        <p:nvSpPr>
          <p:cNvPr id="5" name="Rectangle 1">
            <a:extLst>
              <a:ext uri="{FF2B5EF4-FFF2-40B4-BE49-F238E27FC236}">
                <a16:creationId xmlns:a16="http://schemas.microsoft.com/office/drawing/2014/main" id="{086FA0B6-8A18-6EA0-A924-82CC3BBF40ED}"/>
              </a:ext>
            </a:extLst>
          </p:cNvPr>
          <p:cNvSpPr>
            <a:spLocks noChangeArrowheads="1"/>
          </p:cNvSpPr>
          <p:nvPr/>
        </p:nvSpPr>
        <p:spPr bwMode="auto">
          <a:xfrm>
            <a:off x="1264604" y="513364"/>
            <a:ext cx="6061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Comparison Table: DAC vs LGD vs RBAC</a:t>
            </a:r>
          </a:p>
        </p:txBody>
      </p:sp>
    </p:spTree>
    <p:extLst>
      <p:ext uri="{BB962C8B-B14F-4D97-AF65-F5344CB8AC3E}">
        <p14:creationId xmlns:p14="http://schemas.microsoft.com/office/powerpoint/2010/main" val="2285678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B862-1B2D-FC5D-AA25-003E066528C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5567A10-834F-1E22-ED13-2E81515D3007}"/>
              </a:ext>
            </a:extLst>
          </p:cNvPr>
          <p:cNvSpPr txBox="1">
            <a:spLocks noGrp="1"/>
          </p:cNvSpPr>
          <p:nvPr>
            <p:ph type="title"/>
          </p:nvPr>
        </p:nvSpPr>
        <p:spPr>
          <a:xfrm>
            <a:off x="0" y="10097"/>
            <a:ext cx="7757286" cy="552074"/>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a:t>
            </a:r>
            <a:endParaRPr spc="-10" dirty="0"/>
          </a:p>
        </p:txBody>
      </p:sp>
      <p:sp>
        <p:nvSpPr>
          <p:cNvPr id="5" name="Rectangle 1">
            <a:extLst>
              <a:ext uri="{FF2B5EF4-FFF2-40B4-BE49-F238E27FC236}">
                <a16:creationId xmlns:a16="http://schemas.microsoft.com/office/drawing/2014/main" id="{98B903FE-2C3E-6977-274D-2BBA3AE650BB}"/>
              </a:ext>
            </a:extLst>
          </p:cNvPr>
          <p:cNvSpPr>
            <a:spLocks noChangeArrowheads="1"/>
          </p:cNvSpPr>
          <p:nvPr/>
        </p:nvSpPr>
        <p:spPr bwMode="auto">
          <a:xfrm>
            <a:off x="0" y="943163"/>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latin typeface="+mj-lt"/>
              </a:rPr>
              <a:t>How do the </a:t>
            </a:r>
            <a:r>
              <a:rPr lang="en-US" sz="2800" b="1" dirty="0">
                <a:latin typeface="+mj-lt"/>
              </a:rPr>
              <a:t>LGD Scheme</a:t>
            </a:r>
            <a:r>
              <a:rPr lang="en-US" sz="2800" dirty="0">
                <a:latin typeface="+mj-lt"/>
              </a:rPr>
              <a:t> and </a:t>
            </a:r>
            <a:r>
              <a:rPr lang="en-US" sz="2800" b="1" dirty="0">
                <a:latin typeface="+mj-lt"/>
              </a:rPr>
              <a:t>RBAC</a:t>
            </a:r>
            <a:r>
              <a:rPr lang="en-US" sz="2800" dirty="0">
                <a:latin typeface="+mj-lt"/>
              </a:rPr>
              <a:t> methods of access control compare in terms of scalability in large organizations, like Australian government departments or hospitals, where access needs to be both secure and flexible? Discuss potential challenges of each system in such environments.</a:t>
            </a:r>
            <a:endParaRPr kumimoji="0" lang="en-US" altLang="en-US" sz="28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34337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5859145" cy="559435"/>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Role Hierarchies in RBAC</a:t>
            </a:r>
            <a:endParaRPr spc="-20" dirty="0"/>
          </a:p>
        </p:txBody>
      </p:sp>
      <p:sp>
        <p:nvSpPr>
          <p:cNvPr id="3" name="object 3"/>
          <p:cNvSpPr txBox="1">
            <a:spLocks noGrp="1"/>
          </p:cNvSpPr>
          <p:nvPr>
            <p:ph type="body" idx="1"/>
          </p:nvPr>
        </p:nvSpPr>
        <p:spPr>
          <a:xfrm>
            <a:off x="0" y="559435"/>
            <a:ext cx="9220200" cy="707116"/>
          </a:xfrm>
          <a:prstGeom prst="rect">
            <a:avLst/>
          </a:prstGeom>
        </p:spPr>
        <p:txBody>
          <a:bodyPr vert="horz" wrap="square" lIns="0" tIns="126364"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What is Role Hierarchy?</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0ABBD1B7-6609-5B63-E704-903503869BB6}"/>
              </a:ext>
            </a:extLst>
          </p:cNvPr>
          <p:cNvSpPr txBox="1"/>
          <p:nvPr/>
        </p:nvSpPr>
        <p:spPr>
          <a:xfrm>
            <a:off x="0" y="1430317"/>
            <a:ext cx="9144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Role hierarchies reflect the </a:t>
            </a:r>
            <a:r>
              <a:rPr kumimoji="0" lang="en-US" altLang="en-US" sz="2800" b="1" i="0" u="none" strike="noStrike" cap="none" normalizeH="0" baseline="0" dirty="0">
                <a:ln>
                  <a:noFill/>
                </a:ln>
                <a:solidFill>
                  <a:schemeClr val="tx1"/>
                </a:solidFill>
                <a:effectLst/>
                <a:latin typeface="+mj-lt"/>
              </a:rPr>
              <a:t>hierarchical structure</a:t>
            </a:r>
            <a:r>
              <a:rPr kumimoji="0" lang="en-US" altLang="en-US" sz="2800" b="0" i="0" u="none" strike="noStrike" cap="none" normalizeH="0" baseline="0" dirty="0">
                <a:ln>
                  <a:noFill/>
                </a:ln>
                <a:solidFill>
                  <a:schemeClr val="tx1"/>
                </a:solidFill>
                <a:effectLst/>
                <a:latin typeface="+mj-lt"/>
              </a:rPr>
              <a:t> of roles within an organization, where roles with greater responsibility have more access rights.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References</a:t>
            </a:r>
          </a:p>
        </p:txBody>
      </p:sp>
      <p:sp>
        <p:nvSpPr>
          <p:cNvPr id="3" name="object 3"/>
          <p:cNvSpPr txBox="1"/>
          <p:nvPr/>
        </p:nvSpPr>
        <p:spPr>
          <a:xfrm>
            <a:off x="627684" y="1468373"/>
            <a:ext cx="6741159" cy="1467485"/>
          </a:xfrm>
          <a:prstGeom prst="rect">
            <a:avLst/>
          </a:prstGeom>
        </p:spPr>
        <p:txBody>
          <a:bodyPr vert="horz" wrap="square" lIns="0" tIns="177165" rIns="0" bIns="0" rtlCol="0">
            <a:spAutoFit/>
          </a:bodyPr>
          <a:lstStyle/>
          <a:p>
            <a:pPr marL="34925">
              <a:lnSpc>
                <a:spcPct val="100000"/>
              </a:lnSpc>
              <a:spcBef>
                <a:spcPts val="1395"/>
              </a:spcBef>
              <a:tabLst>
                <a:tab pos="4452620" algn="l"/>
              </a:tabLst>
            </a:pPr>
            <a:r>
              <a:rPr sz="2100" b="1" i="1" dirty="0">
                <a:solidFill>
                  <a:srgbClr val="3B3935"/>
                </a:solidFill>
                <a:latin typeface="Arial"/>
                <a:cs typeface="Arial"/>
              </a:rPr>
              <a:t>Computer</a:t>
            </a:r>
            <a:r>
              <a:rPr sz="2100" b="1" i="1" spc="-80" dirty="0">
                <a:solidFill>
                  <a:srgbClr val="3B3935"/>
                </a:solidFill>
                <a:latin typeface="Arial"/>
                <a:cs typeface="Arial"/>
              </a:rPr>
              <a:t> </a:t>
            </a:r>
            <a:r>
              <a:rPr sz="2100" b="1" i="1" dirty="0">
                <a:solidFill>
                  <a:srgbClr val="3B3935"/>
                </a:solidFill>
                <a:latin typeface="Arial"/>
                <a:cs typeface="Arial"/>
              </a:rPr>
              <a:t>Security</a:t>
            </a:r>
            <a:r>
              <a:rPr sz="2100" b="1" i="1" spc="-55" dirty="0">
                <a:solidFill>
                  <a:srgbClr val="3B3935"/>
                </a:solidFill>
                <a:latin typeface="Arial"/>
                <a:cs typeface="Arial"/>
              </a:rPr>
              <a:t> </a:t>
            </a:r>
            <a:r>
              <a:rPr sz="2100" b="1" i="1" dirty="0">
                <a:solidFill>
                  <a:srgbClr val="3B3935"/>
                </a:solidFill>
                <a:latin typeface="Arial"/>
                <a:cs typeface="Arial"/>
              </a:rPr>
              <a:t>Principles</a:t>
            </a:r>
            <a:r>
              <a:rPr sz="2100" b="1" i="1" spc="-125" dirty="0">
                <a:solidFill>
                  <a:srgbClr val="3B3935"/>
                </a:solidFill>
                <a:latin typeface="Arial"/>
                <a:cs typeface="Arial"/>
              </a:rPr>
              <a:t> </a:t>
            </a:r>
            <a:r>
              <a:rPr sz="2100" b="1" i="1" spc="-25" dirty="0">
                <a:solidFill>
                  <a:srgbClr val="3B3935"/>
                </a:solidFill>
                <a:latin typeface="Arial"/>
                <a:cs typeface="Arial"/>
              </a:rPr>
              <a:t>and</a:t>
            </a:r>
            <a:r>
              <a:rPr sz="2100" b="1" i="1" dirty="0">
                <a:solidFill>
                  <a:srgbClr val="3B3935"/>
                </a:solidFill>
                <a:latin typeface="Arial"/>
                <a:cs typeface="Arial"/>
              </a:rPr>
              <a:t>	Practice</a:t>
            </a:r>
            <a:r>
              <a:rPr sz="2100" b="1" i="1" spc="-45" dirty="0">
                <a:solidFill>
                  <a:srgbClr val="3B3935"/>
                </a:solidFill>
                <a:latin typeface="Arial"/>
                <a:cs typeface="Arial"/>
              </a:rPr>
              <a:t> </a:t>
            </a:r>
            <a:r>
              <a:rPr sz="2100" dirty="0">
                <a:solidFill>
                  <a:srgbClr val="3B3935"/>
                </a:solidFill>
                <a:latin typeface="Arial"/>
                <a:cs typeface="Arial"/>
              </a:rPr>
              <a:t>(2nd</a:t>
            </a:r>
            <a:r>
              <a:rPr sz="2100" spc="-50" dirty="0">
                <a:solidFill>
                  <a:srgbClr val="3B3935"/>
                </a:solidFill>
                <a:latin typeface="Arial"/>
                <a:cs typeface="Arial"/>
              </a:rPr>
              <a:t> </a:t>
            </a:r>
            <a:r>
              <a:rPr sz="2100" spc="-10" dirty="0">
                <a:solidFill>
                  <a:srgbClr val="3B3935"/>
                </a:solidFill>
                <a:latin typeface="Arial"/>
                <a:cs typeface="Arial"/>
              </a:rPr>
              <a:t>Ed.),</a:t>
            </a:r>
            <a:endParaRPr sz="2100">
              <a:latin typeface="Arial"/>
              <a:cs typeface="Arial"/>
            </a:endParaRPr>
          </a:p>
          <a:p>
            <a:pPr marL="34925" marR="3966845" indent="-22860">
              <a:lnSpc>
                <a:spcPct val="147700"/>
              </a:lnSpc>
              <a:spcBef>
                <a:spcPts val="95"/>
              </a:spcBef>
            </a:pPr>
            <a:r>
              <a:rPr sz="2100" dirty="0">
                <a:solidFill>
                  <a:srgbClr val="3B3935"/>
                </a:solidFill>
                <a:latin typeface="Arial"/>
                <a:cs typeface="Arial"/>
              </a:rPr>
              <a:t>W.</a:t>
            </a:r>
            <a:r>
              <a:rPr sz="2100" spc="-45" dirty="0">
                <a:solidFill>
                  <a:srgbClr val="3B3935"/>
                </a:solidFill>
                <a:latin typeface="Arial"/>
                <a:cs typeface="Arial"/>
              </a:rPr>
              <a:t> </a:t>
            </a:r>
            <a:r>
              <a:rPr sz="2100" dirty="0">
                <a:solidFill>
                  <a:srgbClr val="3B3935"/>
                </a:solidFill>
                <a:latin typeface="Arial"/>
                <a:cs typeface="Arial"/>
              </a:rPr>
              <a:t>Stallings</a:t>
            </a:r>
            <a:r>
              <a:rPr sz="2100" spc="-75" dirty="0">
                <a:solidFill>
                  <a:srgbClr val="3B3935"/>
                </a:solidFill>
                <a:latin typeface="Arial"/>
                <a:cs typeface="Arial"/>
              </a:rPr>
              <a:t> </a:t>
            </a:r>
            <a:r>
              <a:rPr sz="2100" dirty="0">
                <a:solidFill>
                  <a:srgbClr val="3B3935"/>
                </a:solidFill>
                <a:latin typeface="Arial"/>
                <a:cs typeface="Arial"/>
              </a:rPr>
              <a:t>&amp;</a:t>
            </a:r>
            <a:r>
              <a:rPr sz="2100" spc="-40" dirty="0">
                <a:solidFill>
                  <a:srgbClr val="3B3935"/>
                </a:solidFill>
                <a:latin typeface="Arial"/>
                <a:cs typeface="Arial"/>
              </a:rPr>
              <a:t> </a:t>
            </a:r>
            <a:r>
              <a:rPr sz="2100" dirty="0">
                <a:solidFill>
                  <a:srgbClr val="3B3935"/>
                </a:solidFill>
                <a:latin typeface="Arial"/>
                <a:cs typeface="Arial"/>
              </a:rPr>
              <a:t>L.</a:t>
            </a:r>
            <a:r>
              <a:rPr sz="2100" spc="-165" dirty="0">
                <a:solidFill>
                  <a:srgbClr val="3B3935"/>
                </a:solidFill>
                <a:latin typeface="Arial"/>
                <a:cs typeface="Arial"/>
              </a:rPr>
              <a:t> </a:t>
            </a:r>
            <a:r>
              <a:rPr sz="2100" spc="-20" dirty="0">
                <a:solidFill>
                  <a:srgbClr val="3B3935"/>
                </a:solidFill>
                <a:latin typeface="Arial"/>
                <a:cs typeface="Arial"/>
              </a:rPr>
              <a:t>Brown </a:t>
            </a:r>
            <a:r>
              <a:rPr sz="2100" dirty="0">
                <a:solidFill>
                  <a:srgbClr val="3B3935"/>
                </a:solidFill>
                <a:latin typeface="Arial"/>
                <a:cs typeface="Arial"/>
              </a:rPr>
              <a:t>Chapter</a:t>
            </a:r>
            <a:r>
              <a:rPr sz="2100" spc="-100" dirty="0">
                <a:solidFill>
                  <a:srgbClr val="3B3935"/>
                </a:solidFill>
                <a:latin typeface="Arial"/>
                <a:cs typeface="Arial"/>
              </a:rPr>
              <a:t> </a:t>
            </a:r>
            <a:r>
              <a:rPr sz="2100" spc="-50" dirty="0">
                <a:solidFill>
                  <a:srgbClr val="3B3935"/>
                </a:solidFill>
                <a:latin typeface="Arial"/>
                <a:cs typeface="Arial"/>
              </a:rPr>
              <a:t>4</a:t>
            </a:r>
            <a:endParaRPr sz="21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D4B9-D847-DB9B-91EF-7D5EF6AA55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852B326-7F36-4A72-4495-B54A93EEA0CF}"/>
              </a:ext>
            </a:extLst>
          </p:cNvPr>
          <p:cNvSpPr txBox="1">
            <a:spLocks noGrp="1"/>
          </p:cNvSpPr>
          <p:nvPr>
            <p:ph type="title"/>
          </p:nvPr>
        </p:nvSpPr>
        <p:spPr>
          <a:xfrm>
            <a:off x="0" y="0"/>
            <a:ext cx="5859145" cy="559435"/>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Role Hierarchies in RBAC</a:t>
            </a:r>
            <a:endParaRPr spc="-20" dirty="0"/>
          </a:p>
        </p:txBody>
      </p:sp>
      <p:sp>
        <p:nvSpPr>
          <p:cNvPr id="3" name="object 3">
            <a:extLst>
              <a:ext uri="{FF2B5EF4-FFF2-40B4-BE49-F238E27FC236}">
                <a16:creationId xmlns:a16="http://schemas.microsoft.com/office/drawing/2014/main" id="{02D8DE99-5041-C366-D300-98ADF664F53C}"/>
              </a:ext>
            </a:extLst>
          </p:cNvPr>
          <p:cNvSpPr txBox="1">
            <a:spLocks noGrp="1"/>
          </p:cNvSpPr>
          <p:nvPr>
            <p:ph type="body" idx="1"/>
          </p:nvPr>
        </p:nvSpPr>
        <p:spPr>
          <a:xfrm>
            <a:off x="0" y="483061"/>
            <a:ext cx="9220200" cy="4684615"/>
          </a:xfrm>
          <a:prstGeom prst="rect">
            <a:avLst/>
          </a:prstGeom>
        </p:spPr>
        <p:txBody>
          <a:bodyPr vert="horz" wrap="square" lIns="0" tIns="126364"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Key Points:</a:t>
            </a:r>
            <a:endParaRPr kumimoji="0" lang="en-US" altLang="en-US" sz="2500" b="0" i="0" u="none" strike="noStrike" cap="none" normalizeH="0" baseline="0" dirty="0">
              <a:ln>
                <a:noFill/>
              </a:ln>
              <a:solidFill>
                <a:schemeClr val="tx1"/>
              </a:solidFill>
              <a:effectLst/>
              <a:latin typeface="+mj-lt"/>
            </a:endParaRPr>
          </a:p>
          <a:p>
            <a:pPr marL="78105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Higher-level roles</a:t>
            </a:r>
            <a:r>
              <a:rPr kumimoji="0" lang="en-US" altLang="en-US" sz="2500" b="0" i="0" u="none" strike="noStrike" cap="none" normalizeH="0" baseline="0" dirty="0">
                <a:ln>
                  <a:noFill/>
                </a:ln>
                <a:solidFill>
                  <a:schemeClr val="tx1"/>
                </a:solidFill>
                <a:effectLst/>
                <a:latin typeface="+mj-lt"/>
              </a:rPr>
              <a:t> inherit the permissions of lower-level roles.</a:t>
            </a:r>
          </a:p>
          <a:p>
            <a:pPr marL="78105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Subordinate roles</a:t>
            </a:r>
            <a:r>
              <a:rPr kumimoji="0" lang="en-US" altLang="en-US" sz="2500" b="0" i="0" u="none" strike="noStrike" cap="none" normalizeH="0" baseline="0" dirty="0">
                <a:ln>
                  <a:noFill/>
                </a:ln>
                <a:solidFill>
                  <a:schemeClr val="tx1"/>
                </a:solidFill>
                <a:effectLst/>
                <a:latin typeface="+mj-lt"/>
              </a:rPr>
              <a:t> can have a </a:t>
            </a:r>
            <a:r>
              <a:rPr kumimoji="0" lang="en-US" altLang="en-US" sz="2500" b="1" i="0" u="none" strike="noStrike" cap="none" normalizeH="0" baseline="0" dirty="0">
                <a:ln>
                  <a:noFill/>
                </a:ln>
                <a:solidFill>
                  <a:schemeClr val="tx1"/>
                </a:solidFill>
                <a:effectLst/>
                <a:latin typeface="+mj-lt"/>
              </a:rPr>
              <a:t>subset</a:t>
            </a:r>
            <a:r>
              <a:rPr kumimoji="0" lang="en-US" altLang="en-US" sz="2500" b="0" i="0" u="none" strike="noStrike" cap="none" normalizeH="0" baseline="0" dirty="0">
                <a:ln>
                  <a:noFill/>
                </a:ln>
                <a:solidFill>
                  <a:schemeClr val="tx1"/>
                </a:solidFill>
                <a:effectLst/>
                <a:latin typeface="+mj-lt"/>
              </a:rPr>
              <a:t> of the permissions of superior roles.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Example:</a:t>
            </a:r>
            <a:endParaRPr kumimoji="0" lang="en-US" altLang="en-US" sz="2500" b="0" i="0" u="none" strike="noStrike" cap="none" normalizeH="0" baseline="0" dirty="0">
              <a:ln>
                <a:noFill/>
              </a:ln>
              <a:solidFill>
                <a:schemeClr val="tx1"/>
              </a:solidFill>
              <a:effectLst/>
              <a:latin typeface="+mj-lt"/>
            </a:endParaRPr>
          </a:p>
          <a:p>
            <a:pPr marL="814388"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mj-lt"/>
              </a:rPr>
              <a:t>In an </a:t>
            </a:r>
            <a:r>
              <a:rPr kumimoji="0" lang="en-US" altLang="en-US" sz="2500" b="1" i="0" u="none" strike="noStrike" cap="none" normalizeH="0" baseline="0" dirty="0">
                <a:ln>
                  <a:noFill/>
                </a:ln>
                <a:solidFill>
                  <a:schemeClr val="tx1"/>
                </a:solidFill>
                <a:effectLst/>
                <a:latin typeface="+mj-lt"/>
              </a:rPr>
              <a:t>Australian government agency</a:t>
            </a:r>
            <a:r>
              <a:rPr kumimoji="0" lang="en-US" altLang="en-US" sz="2500" b="0" i="0" u="none" strike="noStrike" cap="none" normalizeH="0" baseline="0" dirty="0">
                <a:ln>
                  <a:noFill/>
                </a:ln>
                <a:solidFill>
                  <a:schemeClr val="tx1"/>
                </a:solidFill>
                <a:effectLst/>
                <a:latin typeface="+mj-lt"/>
              </a:rPr>
              <a:t>, a </a:t>
            </a:r>
            <a:r>
              <a:rPr kumimoji="0" lang="en-US" altLang="en-US" sz="2500" b="1" i="0" u="none" strike="noStrike" cap="none" normalizeH="0" baseline="0" dirty="0">
                <a:ln>
                  <a:noFill/>
                </a:ln>
                <a:solidFill>
                  <a:schemeClr val="tx1"/>
                </a:solidFill>
                <a:effectLst/>
                <a:latin typeface="+mj-lt"/>
              </a:rPr>
              <a:t>Director</a:t>
            </a:r>
            <a:r>
              <a:rPr kumimoji="0" lang="en-US" altLang="en-US" sz="2500" b="0" i="0" u="none" strike="noStrike" cap="none" normalizeH="0" baseline="0" dirty="0">
                <a:ln>
                  <a:noFill/>
                </a:ln>
                <a:solidFill>
                  <a:schemeClr val="tx1"/>
                </a:solidFill>
                <a:effectLst/>
                <a:latin typeface="+mj-lt"/>
              </a:rPr>
              <a:t> might have full access to all resources, whereas a </a:t>
            </a:r>
            <a:r>
              <a:rPr kumimoji="0" lang="en-US" altLang="en-US" sz="2500" b="1" i="0" u="none" strike="noStrike" cap="none" normalizeH="0" baseline="0" dirty="0">
                <a:ln>
                  <a:noFill/>
                </a:ln>
                <a:solidFill>
                  <a:schemeClr val="tx1"/>
                </a:solidFill>
                <a:effectLst/>
                <a:latin typeface="+mj-lt"/>
              </a:rPr>
              <a:t>Project Manager</a:t>
            </a:r>
            <a:r>
              <a:rPr kumimoji="0" lang="en-US" altLang="en-US" sz="2500" b="0" i="0" u="none" strike="noStrike" cap="none" normalizeH="0" baseline="0" dirty="0">
                <a:ln>
                  <a:noFill/>
                </a:ln>
                <a:solidFill>
                  <a:schemeClr val="tx1"/>
                </a:solidFill>
                <a:effectLst/>
                <a:latin typeface="+mj-lt"/>
              </a:rPr>
              <a:t> only has access to specific project-related documents.</a:t>
            </a:r>
          </a:p>
        </p:txBody>
      </p:sp>
    </p:spTree>
    <p:extLst>
      <p:ext uri="{BB962C8B-B14F-4D97-AF65-F5344CB8AC3E}">
        <p14:creationId xmlns:p14="http://schemas.microsoft.com/office/powerpoint/2010/main" val="440520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36A7B-334A-F11E-4ED0-63747A1CA57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FEED2C3-9D17-6F72-4A47-24E292CFD6EE}"/>
              </a:ext>
            </a:extLst>
          </p:cNvPr>
          <p:cNvSpPr txBox="1">
            <a:spLocks noGrp="1"/>
          </p:cNvSpPr>
          <p:nvPr>
            <p:ph type="title"/>
          </p:nvPr>
        </p:nvSpPr>
        <p:spPr>
          <a:xfrm>
            <a:off x="0" y="0"/>
            <a:ext cx="5859145" cy="559435"/>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Constraints in RBAC</a:t>
            </a:r>
            <a:endParaRPr spc="-20" dirty="0"/>
          </a:p>
        </p:txBody>
      </p:sp>
      <p:sp>
        <p:nvSpPr>
          <p:cNvPr id="3" name="object 3">
            <a:extLst>
              <a:ext uri="{FF2B5EF4-FFF2-40B4-BE49-F238E27FC236}">
                <a16:creationId xmlns:a16="http://schemas.microsoft.com/office/drawing/2014/main" id="{0561E342-3ADE-FA64-328E-115877371099}"/>
              </a:ext>
            </a:extLst>
          </p:cNvPr>
          <p:cNvSpPr txBox="1">
            <a:spLocks noGrp="1"/>
          </p:cNvSpPr>
          <p:nvPr>
            <p:ph type="body" idx="1"/>
          </p:nvPr>
        </p:nvSpPr>
        <p:spPr>
          <a:xfrm>
            <a:off x="0" y="483061"/>
            <a:ext cx="9220200" cy="1999777"/>
          </a:xfrm>
          <a:prstGeom prst="rect">
            <a:avLst/>
          </a:prstGeom>
        </p:spPr>
        <p:txBody>
          <a:bodyPr vert="horz" wrap="square" lIns="0" tIns="126364"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Constraints are rules that define relationships between roles or set conditions related to roles in an RBAC system.</a:t>
            </a:r>
          </a:p>
        </p:txBody>
      </p:sp>
    </p:spTree>
    <p:extLst>
      <p:ext uri="{BB962C8B-B14F-4D97-AF65-F5344CB8AC3E}">
        <p14:creationId xmlns:p14="http://schemas.microsoft.com/office/powerpoint/2010/main" val="3529764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92FD5-9EBC-84D9-2C45-E24A9BB0C0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07FBE0D-02D2-029E-4464-CAE6F59705F6}"/>
              </a:ext>
            </a:extLst>
          </p:cNvPr>
          <p:cNvSpPr txBox="1">
            <a:spLocks noGrp="1"/>
          </p:cNvSpPr>
          <p:nvPr>
            <p:ph type="title"/>
          </p:nvPr>
        </p:nvSpPr>
        <p:spPr>
          <a:xfrm>
            <a:off x="0" y="0"/>
            <a:ext cx="5859145" cy="559435"/>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Constraints in RBAC</a:t>
            </a:r>
            <a:endParaRPr spc="-20" dirty="0"/>
          </a:p>
        </p:txBody>
      </p:sp>
      <p:sp>
        <p:nvSpPr>
          <p:cNvPr id="3" name="object 3">
            <a:extLst>
              <a:ext uri="{FF2B5EF4-FFF2-40B4-BE49-F238E27FC236}">
                <a16:creationId xmlns:a16="http://schemas.microsoft.com/office/drawing/2014/main" id="{369B1442-575D-E5A8-A8D8-8282C1D61DBE}"/>
              </a:ext>
            </a:extLst>
          </p:cNvPr>
          <p:cNvSpPr txBox="1">
            <a:spLocks noGrp="1"/>
          </p:cNvSpPr>
          <p:nvPr>
            <p:ph type="body" idx="1"/>
          </p:nvPr>
        </p:nvSpPr>
        <p:spPr>
          <a:xfrm>
            <a:off x="0" y="483061"/>
            <a:ext cx="9220200" cy="3938770"/>
          </a:xfrm>
          <a:prstGeom prst="rect">
            <a:avLst/>
          </a:prstGeom>
        </p:spPr>
        <p:txBody>
          <a:bodyPr vert="horz" wrap="square" lIns="0" tIns="126364" rIns="0" bIns="0" rtlCol="0">
            <a:spAutoFit/>
          </a:bodyPr>
          <a:lstStyle/>
          <a:p>
            <a:pPr>
              <a:lnSpc>
                <a:spcPct val="150000"/>
              </a:lnSpc>
              <a:buNone/>
            </a:pPr>
            <a:r>
              <a:rPr lang="en-US" sz="2800" b="1" dirty="0">
                <a:latin typeface="+mj-lt"/>
              </a:rPr>
              <a:t>Types of Constraints:</a:t>
            </a:r>
            <a:endParaRPr lang="en-US" sz="2800" dirty="0">
              <a:latin typeface="+mj-lt"/>
            </a:endParaRPr>
          </a:p>
          <a:p>
            <a:pPr marL="514350" indent="-514350">
              <a:lnSpc>
                <a:spcPct val="150000"/>
              </a:lnSpc>
              <a:buFont typeface="+mj-lt"/>
              <a:buAutoNum type="arabicPeriod"/>
            </a:pPr>
            <a:r>
              <a:rPr lang="en-US" sz="2800" b="1" dirty="0">
                <a:latin typeface="+mj-lt"/>
              </a:rPr>
              <a:t>Mutually Exclusive Roles:</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Users can be assigned only one role within a mutually exclusive set.</a:t>
            </a:r>
          </a:p>
          <a:p>
            <a:pPr marL="914400" lvl="1" indent="-457200">
              <a:lnSpc>
                <a:spcPct val="150000"/>
              </a:lnSpc>
              <a:buFont typeface="Arial" panose="020B0604020202020204" pitchFamily="34" charset="0"/>
              <a:buChar char="•"/>
            </a:pPr>
            <a:r>
              <a:rPr lang="en-US" sz="2800" dirty="0">
                <a:latin typeface="+mj-lt"/>
              </a:rPr>
              <a:t>Example: A user cannot have both </a:t>
            </a:r>
            <a:r>
              <a:rPr lang="en-US" sz="2800" b="1" dirty="0">
                <a:latin typeface="+mj-lt"/>
              </a:rPr>
              <a:t>HR</a:t>
            </a:r>
            <a:r>
              <a:rPr lang="en-US" sz="2800" dirty="0">
                <a:latin typeface="+mj-lt"/>
              </a:rPr>
              <a:t> and </a:t>
            </a:r>
            <a:r>
              <a:rPr lang="en-US" sz="2800" b="1" dirty="0">
                <a:latin typeface="+mj-lt"/>
              </a:rPr>
              <a:t>Finance</a:t>
            </a:r>
            <a:r>
              <a:rPr lang="en-US" sz="2800" dirty="0">
                <a:latin typeface="+mj-lt"/>
              </a:rPr>
              <a:t> roles at the same time to avoid conflicts of interest.</a:t>
            </a:r>
          </a:p>
        </p:txBody>
      </p:sp>
    </p:spTree>
    <p:extLst>
      <p:ext uri="{BB962C8B-B14F-4D97-AF65-F5344CB8AC3E}">
        <p14:creationId xmlns:p14="http://schemas.microsoft.com/office/powerpoint/2010/main" val="978223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76972-A34F-C2E2-6A31-56F896529F1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E8516A-0B8E-5211-13F4-98F1350E556B}"/>
              </a:ext>
            </a:extLst>
          </p:cNvPr>
          <p:cNvSpPr txBox="1">
            <a:spLocks noGrp="1"/>
          </p:cNvSpPr>
          <p:nvPr>
            <p:ph type="title"/>
          </p:nvPr>
        </p:nvSpPr>
        <p:spPr>
          <a:xfrm>
            <a:off x="0" y="0"/>
            <a:ext cx="5859145" cy="559435"/>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Constraints in RBAC</a:t>
            </a:r>
            <a:endParaRPr spc="-20" dirty="0"/>
          </a:p>
        </p:txBody>
      </p:sp>
      <p:sp>
        <p:nvSpPr>
          <p:cNvPr id="3" name="object 3">
            <a:extLst>
              <a:ext uri="{FF2B5EF4-FFF2-40B4-BE49-F238E27FC236}">
                <a16:creationId xmlns:a16="http://schemas.microsoft.com/office/drawing/2014/main" id="{3ED2A0EF-0DD3-7A5B-2D4B-411D1653E37A}"/>
              </a:ext>
            </a:extLst>
          </p:cNvPr>
          <p:cNvSpPr txBox="1">
            <a:spLocks noGrp="1"/>
          </p:cNvSpPr>
          <p:nvPr>
            <p:ph type="body" idx="1"/>
          </p:nvPr>
        </p:nvSpPr>
        <p:spPr>
          <a:xfrm>
            <a:off x="0" y="483061"/>
            <a:ext cx="9220200" cy="2646108"/>
          </a:xfrm>
          <a:prstGeom prst="rect">
            <a:avLst/>
          </a:prstGeom>
        </p:spPr>
        <p:txBody>
          <a:bodyPr vert="horz" wrap="square" lIns="0" tIns="126364" rIns="0" bIns="0" rtlCol="0">
            <a:spAutoFit/>
          </a:bodyPr>
          <a:lstStyle/>
          <a:p>
            <a:pPr marL="514350" indent="-514350">
              <a:lnSpc>
                <a:spcPct val="150000"/>
              </a:lnSpc>
              <a:buFont typeface="+mj-lt"/>
              <a:buAutoNum type="arabicPeriod" startAt="2"/>
            </a:pPr>
            <a:r>
              <a:rPr lang="en-US" sz="2800" b="1" dirty="0">
                <a:latin typeface="+mj-lt"/>
              </a:rPr>
              <a:t>Cardinality:</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Limits the number of users that can be assigned to a role.</a:t>
            </a:r>
          </a:p>
          <a:p>
            <a:pPr marL="914400" lvl="1" indent="-457200">
              <a:lnSpc>
                <a:spcPct val="150000"/>
              </a:lnSpc>
              <a:buFont typeface="Arial" panose="020B0604020202020204" pitchFamily="34" charset="0"/>
              <a:buChar char="•"/>
            </a:pPr>
            <a:r>
              <a:rPr lang="en-US" sz="2800" dirty="0">
                <a:latin typeface="+mj-lt"/>
              </a:rPr>
              <a:t>Example: There can only be a </a:t>
            </a:r>
            <a:r>
              <a:rPr lang="en-US" sz="2800" b="1" dirty="0">
                <a:latin typeface="+mj-lt"/>
              </a:rPr>
              <a:t>maximum of 5 Admin roles</a:t>
            </a:r>
            <a:r>
              <a:rPr lang="en-US" sz="2800" dirty="0">
                <a:latin typeface="+mj-lt"/>
              </a:rPr>
              <a:t> in an organization.</a:t>
            </a:r>
          </a:p>
        </p:txBody>
      </p:sp>
    </p:spTree>
    <p:extLst>
      <p:ext uri="{BB962C8B-B14F-4D97-AF65-F5344CB8AC3E}">
        <p14:creationId xmlns:p14="http://schemas.microsoft.com/office/powerpoint/2010/main" val="2157351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E49F7-1322-3B7E-AF5A-D818A3685BA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939BA79-2C27-28E2-4553-EE246F0C6655}"/>
              </a:ext>
            </a:extLst>
          </p:cNvPr>
          <p:cNvSpPr txBox="1">
            <a:spLocks noGrp="1"/>
          </p:cNvSpPr>
          <p:nvPr>
            <p:ph type="title"/>
          </p:nvPr>
        </p:nvSpPr>
        <p:spPr>
          <a:xfrm>
            <a:off x="0" y="0"/>
            <a:ext cx="5859145" cy="559435"/>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Constraints in RBAC</a:t>
            </a:r>
            <a:endParaRPr spc="-20" dirty="0"/>
          </a:p>
        </p:txBody>
      </p:sp>
      <p:sp>
        <p:nvSpPr>
          <p:cNvPr id="3" name="object 3">
            <a:extLst>
              <a:ext uri="{FF2B5EF4-FFF2-40B4-BE49-F238E27FC236}">
                <a16:creationId xmlns:a16="http://schemas.microsoft.com/office/drawing/2014/main" id="{8DCB169F-3614-E435-D038-BAF92398CC6D}"/>
              </a:ext>
            </a:extLst>
          </p:cNvPr>
          <p:cNvSpPr txBox="1">
            <a:spLocks noGrp="1"/>
          </p:cNvSpPr>
          <p:nvPr>
            <p:ph type="body" idx="1"/>
          </p:nvPr>
        </p:nvSpPr>
        <p:spPr>
          <a:xfrm>
            <a:off x="0" y="483061"/>
            <a:ext cx="9220200" cy="3292439"/>
          </a:xfrm>
          <a:prstGeom prst="rect">
            <a:avLst/>
          </a:prstGeom>
        </p:spPr>
        <p:txBody>
          <a:bodyPr vert="horz" wrap="square" lIns="0" tIns="126364" rIns="0" bIns="0" rtlCol="0">
            <a:spAutoFit/>
          </a:bodyPr>
          <a:lstStyle/>
          <a:p>
            <a:pPr marL="514350" indent="-514350">
              <a:lnSpc>
                <a:spcPct val="150000"/>
              </a:lnSpc>
              <a:buFont typeface="+mj-lt"/>
              <a:buAutoNum type="arabicPeriod" startAt="3"/>
            </a:pPr>
            <a:r>
              <a:rPr lang="en-US" sz="2800" b="1" dirty="0">
                <a:latin typeface="+mj-lt"/>
              </a:rPr>
              <a:t>Prerequisite:</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A user can only be assigned a role if they are already assigned to another specific role.</a:t>
            </a:r>
          </a:p>
          <a:p>
            <a:pPr marL="914400" lvl="1" indent="-457200">
              <a:lnSpc>
                <a:spcPct val="150000"/>
              </a:lnSpc>
              <a:buFont typeface="Arial" panose="020B0604020202020204" pitchFamily="34" charset="0"/>
              <a:buChar char="•"/>
            </a:pPr>
            <a:r>
              <a:rPr lang="en-US" sz="2800" dirty="0">
                <a:latin typeface="+mj-lt"/>
              </a:rPr>
              <a:t>Example: To be promoted to a </a:t>
            </a:r>
            <a:r>
              <a:rPr lang="en-US" sz="2800" b="1" dirty="0">
                <a:latin typeface="+mj-lt"/>
              </a:rPr>
              <a:t>Manager</a:t>
            </a:r>
            <a:r>
              <a:rPr lang="en-US" sz="2800" dirty="0">
                <a:latin typeface="+mj-lt"/>
              </a:rPr>
              <a:t> role, a user must first hold a </a:t>
            </a:r>
            <a:r>
              <a:rPr lang="en-US" sz="2800" b="1" dirty="0">
                <a:latin typeface="+mj-lt"/>
              </a:rPr>
              <a:t>Team Lead</a:t>
            </a:r>
            <a:r>
              <a:rPr lang="en-US" sz="2800" dirty="0">
                <a:latin typeface="+mj-lt"/>
              </a:rPr>
              <a:t> role.</a:t>
            </a:r>
          </a:p>
        </p:txBody>
      </p:sp>
    </p:spTree>
    <p:extLst>
      <p:ext uri="{BB962C8B-B14F-4D97-AF65-F5344CB8AC3E}">
        <p14:creationId xmlns:p14="http://schemas.microsoft.com/office/powerpoint/2010/main" val="103008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51D59-C48D-3ABF-C7E6-1769FD4ECA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F850520-57CF-D2B3-F7BE-B701B6007B35}"/>
              </a:ext>
            </a:extLst>
          </p:cNvPr>
          <p:cNvSpPr txBox="1">
            <a:spLocks noGrp="1"/>
          </p:cNvSpPr>
          <p:nvPr>
            <p:ph type="title"/>
          </p:nvPr>
        </p:nvSpPr>
        <p:spPr>
          <a:xfrm>
            <a:off x="0" y="0"/>
            <a:ext cx="7696200" cy="552074"/>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Comparison Table: RBAC Concepts</a:t>
            </a:r>
            <a:endParaRPr spc="-20" dirty="0"/>
          </a:p>
        </p:txBody>
      </p:sp>
      <p:graphicFrame>
        <p:nvGraphicFramePr>
          <p:cNvPr id="6" name="Table 5">
            <a:extLst>
              <a:ext uri="{FF2B5EF4-FFF2-40B4-BE49-F238E27FC236}">
                <a16:creationId xmlns:a16="http://schemas.microsoft.com/office/drawing/2014/main" id="{6B86E109-440F-C8F4-66CB-DE3DD90F577A}"/>
              </a:ext>
            </a:extLst>
          </p:cNvPr>
          <p:cNvGraphicFramePr>
            <a:graphicFrameLocks noGrp="1"/>
          </p:cNvGraphicFramePr>
          <p:nvPr>
            <p:extLst>
              <p:ext uri="{D42A27DB-BD31-4B8C-83A1-F6EECF244321}">
                <p14:modId xmlns:p14="http://schemas.microsoft.com/office/powerpoint/2010/main" val="4089133695"/>
              </p:ext>
            </p:extLst>
          </p:nvPr>
        </p:nvGraphicFramePr>
        <p:xfrm>
          <a:off x="0" y="666750"/>
          <a:ext cx="9144000" cy="3121148"/>
        </p:xfrm>
        <a:graphic>
          <a:graphicData uri="http://schemas.openxmlformats.org/drawingml/2006/table">
            <a:tbl>
              <a:tblPr>
                <a:tableStyleId>{ED083AE6-46FA-4A59-8FB0-9F97EB10719F}</a:tableStyleId>
              </a:tblPr>
              <a:tblGrid>
                <a:gridCol w="1828800">
                  <a:extLst>
                    <a:ext uri="{9D8B030D-6E8A-4147-A177-3AD203B41FA5}">
                      <a16:colId xmlns:a16="http://schemas.microsoft.com/office/drawing/2014/main" val="2055218688"/>
                    </a:ext>
                  </a:extLst>
                </a:gridCol>
                <a:gridCol w="1828800">
                  <a:extLst>
                    <a:ext uri="{9D8B030D-6E8A-4147-A177-3AD203B41FA5}">
                      <a16:colId xmlns:a16="http://schemas.microsoft.com/office/drawing/2014/main" val="2901275394"/>
                    </a:ext>
                  </a:extLst>
                </a:gridCol>
                <a:gridCol w="1828800">
                  <a:extLst>
                    <a:ext uri="{9D8B030D-6E8A-4147-A177-3AD203B41FA5}">
                      <a16:colId xmlns:a16="http://schemas.microsoft.com/office/drawing/2014/main" val="2934771466"/>
                    </a:ext>
                  </a:extLst>
                </a:gridCol>
                <a:gridCol w="1828800">
                  <a:extLst>
                    <a:ext uri="{9D8B030D-6E8A-4147-A177-3AD203B41FA5}">
                      <a16:colId xmlns:a16="http://schemas.microsoft.com/office/drawing/2014/main" val="346098727"/>
                    </a:ext>
                  </a:extLst>
                </a:gridCol>
                <a:gridCol w="1828800">
                  <a:extLst>
                    <a:ext uri="{9D8B030D-6E8A-4147-A177-3AD203B41FA5}">
                      <a16:colId xmlns:a16="http://schemas.microsoft.com/office/drawing/2014/main" val="1018872926"/>
                    </a:ext>
                  </a:extLst>
                </a:gridCol>
              </a:tblGrid>
              <a:tr h="0">
                <a:tc>
                  <a:txBody>
                    <a:bodyPr/>
                    <a:lstStyle/>
                    <a:p>
                      <a:r>
                        <a:rPr lang="en-US" sz="2800"/>
                        <a:t>Feature</a:t>
                      </a:r>
                    </a:p>
                  </a:txBody>
                  <a:tcPr marL="67055" marR="67055" marT="33527" marB="33527" anchor="ctr"/>
                </a:tc>
                <a:tc>
                  <a:txBody>
                    <a:bodyPr/>
                    <a:lstStyle/>
                    <a:p>
                      <a:r>
                        <a:rPr lang="en-US" sz="2800" b="1" dirty="0"/>
                        <a:t>RBAC</a:t>
                      </a:r>
                      <a:endParaRPr lang="en-US" sz="2800" dirty="0"/>
                    </a:p>
                  </a:txBody>
                  <a:tcPr marL="67055" marR="67055" marT="33527" marB="33527" anchor="ctr"/>
                </a:tc>
                <a:tc>
                  <a:txBody>
                    <a:bodyPr/>
                    <a:lstStyle/>
                    <a:p>
                      <a:r>
                        <a:rPr lang="en-US" sz="2800" b="1"/>
                        <a:t>Mutually Exclusive Roles</a:t>
                      </a:r>
                      <a:endParaRPr lang="en-US" sz="2800"/>
                    </a:p>
                  </a:txBody>
                  <a:tcPr marL="67055" marR="67055" marT="33527" marB="33527" anchor="ctr"/>
                </a:tc>
                <a:tc>
                  <a:txBody>
                    <a:bodyPr/>
                    <a:lstStyle/>
                    <a:p>
                      <a:r>
                        <a:rPr lang="en-US" sz="2800" b="1" dirty="0"/>
                        <a:t>Cardinality</a:t>
                      </a:r>
                      <a:endParaRPr lang="en-US" sz="2800" dirty="0"/>
                    </a:p>
                  </a:txBody>
                  <a:tcPr marL="67055" marR="67055" marT="33527" marB="33527" anchor="ctr"/>
                </a:tc>
                <a:tc>
                  <a:txBody>
                    <a:bodyPr/>
                    <a:lstStyle/>
                    <a:p>
                      <a:r>
                        <a:rPr lang="en-US" sz="2800" b="1"/>
                        <a:t>Prerequisite</a:t>
                      </a:r>
                      <a:endParaRPr lang="en-US" sz="2800"/>
                    </a:p>
                  </a:txBody>
                  <a:tcPr marL="67055" marR="67055" marT="33527" marB="33527" anchor="ctr"/>
                </a:tc>
                <a:extLst>
                  <a:ext uri="{0D108BD9-81ED-4DB2-BD59-A6C34878D82A}">
                    <a16:rowId xmlns:a16="http://schemas.microsoft.com/office/drawing/2014/main" val="2495146701"/>
                  </a:ext>
                </a:extLst>
              </a:tr>
              <a:tr h="938786">
                <a:tc>
                  <a:txBody>
                    <a:bodyPr/>
                    <a:lstStyle/>
                    <a:p>
                      <a:r>
                        <a:rPr lang="en-US" sz="2800" b="1"/>
                        <a:t>Key Concept</a:t>
                      </a:r>
                      <a:endParaRPr lang="en-US" sz="2800"/>
                    </a:p>
                  </a:txBody>
                  <a:tcPr marL="67055" marR="67055" marT="33527" marB="33527" anchor="ctr"/>
                </a:tc>
                <a:tc>
                  <a:txBody>
                    <a:bodyPr/>
                    <a:lstStyle/>
                    <a:p>
                      <a:r>
                        <a:rPr lang="en-US" sz="2800"/>
                        <a:t>Assigning roles to users</a:t>
                      </a:r>
                    </a:p>
                  </a:txBody>
                  <a:tcPr marL="67055" marR="67055" marT="33527" marB="33527" anchor="ctr"/>
                </a:tc>
                <a:tc>
                  <a:txBody>
                    <a:bodyPr/>
                    <a:lstStyle/>
                    <a:p>
                      <a:r>
                        <a:rPr lang="en-US" sz="2800"/>
                        <a:t>Users can only hold one role</a:t>
                      </a:r>
                    </a:p>
                  </a:txBody>
                  <a:tcPr marL="67055" marR="67055" marT="33527" marB="33527" anchor="ctr"/>
                </a:tc>
                <a:tc>
                  <a:txBody>
                    <a:bodyPr/>
                    <a:lstStyle/>
                    <a:p>
                      <a:r>
                        <a:rPr lang="en-US" sz="2800"/>
                        <a:t>Setting a limit on number of roles</a:t>
                      </a:r>
                    </a:p>
                  </a:txBody>
                  <a:tcPr marL="67055" marR="67055" marT="33527" marB="33527" anchor="ctr"/>
                </a:tc>
                <a:tc>
                  <a:txBody>
                    <a:bodyPr/>
                    <a:lstStyle/>
                    <a:p>
                      <a:r>
                        <a:rPr lang="en-US" sz="2800" dirty="0"/>
                        <a:t>Conditional role assignment</a:t>
                      </a:r>
                    </a:p>
                  </a:txBody>
                  <a:tcPr marL="67055" marR="67055" marT="33527" marB="33527" anchor="ctr"/>
                </a:tc>
                <a:extLst>
                  <a:ext uri="{0D108BD9-81ED-4DB2-BD59-A6C34878D82A}">
                    <a16:rowId xmlns:a16="http://schemas.microsoft.com/office/drawing/2014/main" val="1388670959"/>
                  </a:ext>
                </a:extLst>
              </a:tr>
            </a:tbl>
          </a:graphicData>
        </a:graphic>
      </p:graphicFrame>
    </p:spTree>
    <p:extLst>
      <p:ext uri="{BB962C8B-B14F-4D97-AF65-F5344CB8AC3E}">
        <p14:creationId xmlns:p14="http://schemas.microsoft.com/office/powerpoint/2010/main" val="26682833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B78D9-B400-D6D7-0B37-28721354443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680EAF-3E19-BF7A-6502-3B396BABE29F}"/>
              </a:ext>
            </a:extLst>
          </p:cNvPr>
          <p:cNvSpPr txBox="1">
            <a:spLocks noGrp="1"/>
          </p:cNvSpPr>
          <p:nvPr>
            <p:ph type="title"/>
          </p:nvPr>
        </p:nvSpPr>
        <p:spPr>
          <a:xfrm>
            <a:off x="0" y="0"/>
            <a:ext cx="7696200" cy="552074"/>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Comparison Table: RBAC Concepts</a:t>
            </a:r>
            <a:endParaRPr spc="-20" dirty="0"/>
          </a:p>
        </p:txBody>
      </p:sp>
      <p:graphicFrame>
        <p:nvGraphicFramePr>
          <p:cNvPr id="6" name="Table 5">
            <a:extLst>
              <a:ext uri="{FF2B5EF4-FFF2-40B4-BE49-F238E27FC236}">
                <a16:creationId xmlns:a16="http://schemas.microsoft.com/office/drawing/2014/main" id="{904972CE-51EA-5C40-438D-1C37637D838E}"/>
              </a:ext>
            </a:extLst>
          </p:cNvPr>
          <p:cNvGraphicFramePr>
            <a:graphicFrameLocks noGrp="1"/>
          </p:cNvGraphicFramePr>
          <p:nvPr>
            <p:extLst>
              <p:ext uri="{D42A27DB-BD31-4B8C-83A1-F6EECF244321}">
                <p14:modId xmlns:p14="http://schemas.microsoft.com/office/powerpoint/2010/main" val="4143264526"/>
              </p:ext>
            </p:extLst>
          </p:nvPr>
        </p:nvGraphicFramePr>
        <p:xfrm>
          <a:off x="0" y="666750"/>
          <a:ext cx="9144000" cy="3121148"/>
        </p:xfrm>
        <a:graphic>
          <a:graphicData uri="http://schemas.openxmlformats.org/drawingml/2006/table">
            <a:tbl>
              <a:tblPr>
                <a:tableStyleId>{ED083AE6-46FA-4A59-8FB0-9F97EB10719F}</a:tableStyleId>
              </a:tblPr>
              <a:tblGrid>
                <a:gridCol w="1828800">
                  <a:extLst>
                    <a:ext uri="{9D8B030D-6E8A-4147-A177-3AD203B41FA5}">
                      <a16:colId xmlns:a16="http://schemas.microsoft.com/office/drawing/2014/main" val="2055218688"/>
                    </a:ext>
                  </a:extLst>
                </a:gridCol>
                <a:gridCol w="1828800">
                  <a:extLst>
                    <a:ext uri="{9D8B030D-6E8A-4147-A177-3AD203B41FA5}">
                      <a16:colId xmlns:a16="http://schemas.microsoft.com/office/drawing/2014/main" val="2901275394"/>
                    </a:ext>
                  </a:extLst>
                </a:gridCol>
                <a:gridCol w="1828800">
                  <a:extLst>
                    <a:ext uri="{9D8B030D-6E8A-4147-A177-3AD203B41FA5}">
                      <a16:colId xmlns:a16="http://schemas.microsoft.com/office/drawing/2014/main" val="2934771466"/>
                    </a:ext>
                  </a:extLst>
                </a:gridCol>
                <a:gridCol w="1828800">
                  <a:extLst>
                    <a:ext uri="{9D8B030D-6E8A-4147-A177-3AD203B41FA5}">
                      <a16:colId xmlns:a16="http://schemas.microsoft.com/office/drawing/2014/main" val="346098727"/>
                    </a:ext>
                  </a:extLst>
                </a:gridCol>
                <a:gridCol w="1828800">
                  <a:extLst>
                    <a:ext uri="{9D8B030D-6E8A-4147-A177-3AD203B41FA5}">
                      <a16:colId xmlns:a16="http://schemas.microsoft.com/office/drawing/2014/main" val="1018872926"/>
                    </a:ext>
                  </a:extLst>
                </a:gridCol>
              </a:tblGrid>
              <a:tr h="0">
                <a:tc>
                  <a:txBody>
                    <a:bodyPr/>
                    <a:lstStyle/>
                    <a:p>
                      <a:r>
                        <a:rPr lang="en-US" sz="2800"/>
                        <a:t>Feature</a:t>
                      </a:r>
                    </a:p>
                  </a:txBody>
                  <a:tcPr marL="67055" marR="67055" marT="33527" marB="33527" anchor="ctr"/>
                </a:tc>
                <a:tc>
                  <a:txBody>
                    <a:bodyPr/>
                    <a:lstStyle/>
                    <a:p>
                      <a:r>
                        <a:rPr lang="en-US" sz="2800" b="1" dirty="0"/>
                        <a:t>RBAC</a:t>
                      </a:r>
                      <a:endParaRPr lang="en-US" sz="2800" dirty="0"/>
                    </a:p>
                  </a:txBody>
                  <a:tcPr marL="67055" marR="67055" marT="33527" marB="33527" anchor="ctr"/>
                </a:tc>
                <a:tc>
                  <a:txBody>
                    <a:bodyPr/>
                    <a:lstStyle/>
                    <a:p>
                      <a:r>
                        <a:rPr lang="en-US" sz="2800" b="1"/>
                        <a:t>Mutually Exclusive Roles</a:t>
                      </a:r>
                      <a:endParaRPr lang="en-US" sz="2800"/>
                    </a:p>
                  </a:txBody>
                  <a:tcPr marL="67055" marR="67055" marT="33527" marB="33527" anchor="ctr"/>
                </a:tc>
                <a:tc>
                  <a:txBody>
                    <a:bodyPr/>
                    <a:lstStyle/>
                    <a:p>
                      <a:r>
                        <a:rPr lang="en-US" sz="2800" b="1" dirty="0"/>
                        <a:t>Cardinality</a:t>
                      </a:r>
                      <a:endParaRPr lang="en-US" sz="2800" dirty="0"/>
                    </a:p>
                  </a:txBody>
                  <a:tcPr marL="67055" marR="67055" marT="33527" marB="33527" anchor="ctr"/>
                </a:tc>
                <a:tc>
                  <a:txBody>
                    <a:bodyPr/>
                    <a:lstStyle/>
                    <a:p>
                      <a:r>
                        <a:rPr lang="en-US" sz="2800" b="1"/>
                        <a:t>Prerequisite</a:t>
                      </a:r>
                      <a:endParaRPr lang="en-US" sz="2800"/>
                    </a:p>
                  </a:txBody>
                  <a:tcPr marL="67055" marR="67055" marT="33527" marB="33527" anchor="ctr"/>
                </a:tc>
                <a:extLst>
                  <a:ext uri="{0D108BD9-81ED-4DB2-BD59-A6C34878D82A}">
                    <a16:rowId xmlns:a16="http://schemas.microsoft.com/office/drawing/2014/main" val="2495146701"/>
                  </a:ext>
                </a:extLst>
              </a:tr>
              <a:tr h="938786">
                <a:tc>
                  <a:txBody>
                    <a:bodyPr/>
                    <a:lstStyle/>
                    <a:p>
                      <a:r>
                        <a:rPr lang="en-US" sz="2800" b="1" dirty="0"/>
                        <a:t>Examples</a:t>
                      </a:r>
                      <a:endParaRPr lang="en-US" sz="2800" dirty="0"/>
                    </a:p>
                  </a:txBody>
                  <a:tcPr marL="67055" marR="67055" marT="33527" marB="33527" anchor="ctr"/>
                </a:tc>
                <a:tc>
                  <a:txBody>
                    <a:bodyPr/>
                    <a:lstStyle/>
                    <a:p>
                      <a:r>
                        <a:rPr lang="en-US" sz="2800" dirty="0"/>
                        <a:t>Roles assigned to users in a company</a:t>
                      </a:r>
                    </a:p>
                  </a:txBody>
                  <a:tcPr marL="67055" marR="67055" marT="33527" marB="33527" anchor="ctr"/>
                </a:tc>
                <a:tc>
                  <a:txBody>
                    <a:bodyPr/>
                    <a:lstStyle/>
                    <a:p>
                      <a:r>
                        <a:rPr lang="en-US" sz="2800" dirty="0"/>
                        <a:t>HR vs Finance roles</a:t>
                      </a:r>
                    </a:p>
                  </a:txBody>
                  <a:tcPr marL="67055" marR="67055" marT="33527" marB="33527" anchor="ctr"/>
                </a:tc>
                <a:tc>
                  <a:txBody>
                    <a:bodyPr/>
                    <a:lstStyle/>
                    <a:p>
                      <a:r>
                        <a:rPr lang="en-US" sz="2800" dirty="0"/>
                        <a:t>Max of 5 admins per system</a:t>
                      </a:r>
                    </a:p>
                  </a:txBody>
                  <a:tcPr marL="67055" marR="67055" marT="33527" marB="33527" anchor="ctr"/>
                </a:tc>
                <a:tc>
                  <a:txBody>
                    <a:bodyPr/>
                    <a:lstStyle/>
                    <a:p>
                      <a:r>
                        <a:rPr lang="en-US" sz="2800" dirty="0"/>
                        <a:t>Role promotion requires prior role</a:t>
                      </a:r>
                    </a:p>
                  </a:txBody>
                  <a:tcPr marL="67055" marR="67055" marT="33527" marB="33527" anchor="ctr"/>
                </a:tc>
                <a:extLst>
                  <a:ext uri="{0D108BD9-81ED-4DB2-BD59-A6C34878D82A}">
                    <a16:rowId xmlns:a16="http://schemas.microsoft.com/office/drawing/2014/main" val="1388670959"/>
                  </a:ext>
                </a:extLst>
              </a:tr>
            </a:tbl>
          </a:graphicData>
        </a:graphic>
      </p:graphicFrame>
    </p:spTree>
    <p:extLst>
      <p:ext uri="{BB962C8B-B14F-4D97-AF65-F5344CB8AC3E}">
        <p14:creationId xmlns:p14="http://schemas.microsoft.com/office/powerpoint/2010/main" val="3612762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76B1-CE15-85AA-7C7B-8EB10310BE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FB6EC2-8C2E-33CA-2CF7-4AD74680A4A6}"/>
              </a:ext>
            </a:extLst>
          </p:cNvPr>
          <p:cNvSpPr txBox="1">
            <a:spLocks noGrp="1"/>
          </p:cNvSpPr>
          <p:nvPr>
            <p:ph type="title"/>
          </p:nvPr>
        </p:nvSpPr>
        <p:spPr>
          <a:xfrm>
            <a:off x="0" y="0"/>
            <a:ext cx="7696200" cy="552074"/>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Comparison Table: RBAC Concepts</a:t>
            </a:r>
            <a:endParaRPr spc="-20" dirty="0"/>
          </a:p>
        </p:txBody>
      </p:sp>
      <p:graphicFrame>
        <p:nvGraphicFramePr>
          <p:cNvPr id="6" name="Table 5">
            <a:extLst>
              <a:ext uri="{FF2B5EF4-FFF2-40B4-BE49-F238E27FC236}">
                <a16:creationId xmlns:a16="http://schemas.microsoft.com/office/drawing/2014/main" id="{77BC1E98-D90B-358E-D11B-EE9E352D54FE}"/>
              </a:ext>
            </a:extLst>
          </p:cNvPr>
          <p:cNvGraphicFramePr>
            <a:graphicFrameLocks noGrp="1"/>
          </p:cNvGraphicFramePr>
          <p:nvPr>
            <p:extLst>
              <p:ext uri="{D42A27DB-BD31-4B8C-83A1-F6EECF244321}">
                <p14:modId xmlns:p14="http://schemas.microsoft.com/office/powerpoint/2010/main" val="1940595413"/>
              </p:ext>
            </p:extLst>
          </p:nvPr>
        </p:nvGraphicFramePr>
        <p:xfrm>
          <a:off x="0" y="666750"/>
          <a:ext cx="9144000" cy="3121148"/>
        </p:xfrm>
        <a:graphic>
          <a:graphicData uri="http://schemas.openxmlformats.org/drawingml/2006/table">
            <a:tbl>
              <a:tblPr>
                <a:tableStyleId>{ED083AE6-46FA-4A59-8FB0-9F97EB10719F}</a:tableStyleId>
              </a:tblPr>
              <a:tblGrid>
                <a:gridCol w="1828800">
                  <a:extLst>
                    <a:ext uri="{9D8B030D-6E8A-4147-A177-3AD203B41FA5}">
                      <a16:colId xmlns:a16="http://schemas.microsoft.com/office/drawing/2014/main" val="2055218688"/>
                    </a:ext>
                  </a:extLst>
                </a:gridCol>
                <a:gridCol w="1828800">
                  <a:extLst>
                    <a:ext uri="{9D8B030D-6E8A-4147-A177-3AD203B41FA5}">
                      <a16:colId xmlns:a16="http://schemas.microsoft.com/office/drawing/2014/main" val="2901275394"/>
                    </a:ext>
                  </a:extLst>
                </a:gridCol>
                <a:gridCol w="1828800">
                  <a:extLst>
                    <a:ext uri="{9D8B030D-6E8A-4147-A177-3AD203B41FA5}">
                      <a16:colId xmlns:a16="http://schemas.microsoft.com/office/drawing/2014/main" val="2934771466"/>
                    </a:ext>
                  </a:extLst>
                </a:gridCol>
                <a:gridCol w="1828800">
                  <a:extLst>
                    <a:ext uri="{9D8B030D-6E8A-4147-A177-3AD203B41FA5}">
                      <a16:colId xmlns:a16="http://schemas.microsoft.com/office/drawing/2014/main" val="346098727"/>
                    </a:ext>
                  </a:extLst>
                </a:gridCol>
                <a:gridCol w="1828800">
                  <a:extLst>
                    <a:ext uri="{9D8B030D-6E8A-4147-A177-3AD203B41FA5}">
                      <a16:colId xmlns:a16="http://schemas.microsoft.com/office/drawing/2014/main" val="1018872926"/>
                    </a:ext>
                  </a:extLst>
                </a:gridCol>
              </a:tblGrid>
              <a:tr h="0">
                <a:tc>
                  <a:txBody>
                    <a:bodyPr/>
                    <a:lstStyle/>
                    <a:p>
                      <a:r>
                        <a:rPr lang="en-US" sz="2800"/>
                        <a:t>Feature</a:t>
                      </a:r>
                    </a:p>
                  </a:txBody>
                  <a:tcPr marL="67055" marR="67055" marT="33527" marB="33527" anchor="ctr"/>
                </a:tc>
                <a:tc>
                  <a:txBody>
                    <a:bodyPr/>
                    <a:lstStyle/>
                    <a:p>
                      <a:r>
                        <a:rPr lang="en-US" sz="2800" b="1" dirty="0"/>
                        <a:t>RBAC</a:t>
                      </a:r>
                      <a:endParaRPr lang="en-US" sz="2800" dirty="0"/>
                    </a:p>
                  </a:txBody>
                  <a:tcPr marL="67055" marR="67055" marT="33527" marB="33527" anchor="ctr"/>
                </a:tc>
                <a:tc>
                  <a:txBody>
                    <a:bodyPr/>
                    <a:lstStyle/>
                    <a:p>
                      <a:r>
                        <a:rPr lang="en-US" sz="2800" b="1"/>
                        <a:t>Mutually Exclusive Roles</a:t>
                      </a:r>
                      <a:endParaRPr lang="en-US" sz="2800"/>
                    </a:p>
                  </a:txBody>
                  <a:tcPr marL="67055" marR="67055" marT="33527" marB="33527" anchor="ctr"/>
                </a:tc>
                <a:tc>
                  <a:txBody>
                    <a:bodyPr/>
                    <a:lstStyle/>
                    <a:p>
                      <a:r>
                        <a:rPr lang="en-US" sz="2800" b="1" dirty="0"/>
                        <a:t>Cardinality</a:t>
                      </a:r>
                      <a:endParaRPr lang="en-US" sz="2800" dirty="0"/>
                    </a:p>
                  </a:txBody>
                  <a:tcPr marL="67055" marR="67055" marT="33527" marB="33527" anchor="ctr"/>
                </a:tc>
                <a:tc>
                  <a:txBody>
                    <a:bodyPr/>
                    <a:lstStyle/>
                    <a:p>
                      <a:r>
                        <a:rPr lang="en-US" sz="2800" b="1"/>
                        <a:t>Prerequisite</a:t>
                      </a:r>
                      <a:endParaRPr lang="en-US" sz="2800"/>
                    </a:p>
                  </a:txBody>
                  <a:tcPr marL="67055" marR="67055" marT="33527" marB="33527" anchor="ctr"/>
                </a:tc>
                <a:extLst>
                  <a:ext uri="{0D108BD9-81ED-4DB2-BD59-A6C34878D82A}">
                    <a16:rowId xmlns:a16="http://schemas.microsoft.com/office/drawing/2014/main" val="2495146701"/>
                  </a:ext>
                </a:extLst>
              </a:tr>
              <a:tr h="938786">
                <a:tc>
                  <a:txBody>
                    <a:bodyPr/>
                    <a:lstStyle/>
                    <a:p>
                      <a:r>
                        <a:rPr lang="en-US" sz="2800" b="1" dirty="0"/>
                        <a:t>Purpose</a:t>
                      </a:r>
                      <a:endParaRPr lang="en-US" sz="2800" dirty="0"/>
                    </a:p>
                  </a:txBody>
                  <a:tcPr marL="67055" marR="67055" marT="33527" marB="33527" anchor="ctr"/>
                </a:tc>
                <a:tc>
                  <a:txBody>
                    <a:bodyPr/>
                    <a:lstStyle/>
                    <a:p>
                      <a:r>
                        <a:rPr lang="en-US" sz="2800" dirty="0"/>
                        <a:t>Control access based on roles</a:t>
                      </a:r>
                    </a:p>
                  </a:txBody>
                  <a:tcPr marL="67055" marR="67055" marT="33527" marB="33527" anchor="ctr"/>
                </a:tc>
                <a:tc>
                  <a:txBody>
                    <a:bodyPr/>
                    <a:lstStyle/>
                    <a:p>
                      <a:r>
                        <a:rPr lang="en-US" sz="2800" dirty="0"/>
                        <a:t>Prevent conflicts of interest</a:t>
                      </a:r>
                    </a:p>
                  </a:txBody>
                  <a:tcPr marL="67055" marR="67055" marT="33527" marB="33527" anchor="ctr"/>
                </a:tc>
                <a:tc>
                  <a:txBody>
                    <a:bodyPr/>
                    <a:lstStyle/>
                    <a:p>
                      <a:r>
                        <a:rPr lang="en-US" sz="2800" dirty="0"/>
                        <a:t>Prevent role overload</a:t>
                      </a:r>
                    </a:p>
                  </a:txBody>
                  <a:tcPr marL="67055" marR="67055" marT="33527" marB="33527" anchor="ctr"/>
                </a:tc>
                <a:tc>
                  <a:txBody>
                    <a:bodyPr/>
                    <a:lstStyle/>
                    <a:p>
                      <a:r>
                        <a:rPr lang="en-US" sz="2800" dirty="0"/>
                        <a:t>Implement least privilege</a:t>
                      </a:r>
                    </a:p>
                  </a:txBody>
                  <a:tcPr marL="67055" marR="67055" marT="33527" marB="33527" anchor="ctr"/>
                </a:tc>
                <a:extLst>
                  <a:ext uri="{0D108BD9-81ED-4DB2-BD59-A6C34878D82A}">
                    <a16:rowId xmlns:a16="http://schemas.microsoft.com/office/drawing/2014/main" val="1388670959"/>
                  </a:ext>
                </a:extLst>
              </a:tr>
            </a:tbl>
          </a:graphicData>
        </a:graphic>
      </p:graphicFrame>
    </p:spTree>
    <p:extLst>
      <p:ext uri="{BB962C8B-B14F-4D97-AF65-F5344CB8AC3E}">
        <p14:creationId xmlns:p14="http://schemas.microsoft.com/office/powerpoint/2010/main" val="400719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AA03B-7AF2-2C4A-A0C4-527BFBA60D0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7FCEF3-AB12-F0E7-B272-3F2AF9F2EBE7}"/>
              </a:ext>
            </a:extLst>
          </p:cNvPr>
          <p:cNvSpPr txBox="1">
            <a:spLocks noGrp="1"/>
          </p:cNvSpPr>
          <p:nvPr>
            <p:ph type="title"/>
          </p:nvPr>
        </p:nvSpPr>
        <p:spPr>
          <a:xfrm>
            <a:off x="0" y="0"/>
            <a:ext cx="7696200" cy="552074"/>
          </a:xfrm>
          <a:prstGeom prst="rect">
            <a:avLst/>
          </a:prstGeom>
        </p:spPr>
        <p:txBody>
          <a:bodyPr vert="horz" wrap="square" lIns="0" tIns="13335" rIns="0" bIns="0" rtlCol="0">
            <a:spAutoFit/>
          </a:bodyPr>
          <a:lstStyle/>
          <a:p>
            <a:pPr marL="12700">
              <a:lnSpc>
                <a:spcPct val="100000"/>
              </a:lnSpc>
              <a:spcBef>
                <a:spcPts val="105"/>
              </a:spcBef>
              <a:tabLst>
                <a:tab pos="4850130" algn="l"/>
              </a:tabLst>
            </a:pPr>
            <a:r>
              <a:rPr lang="en-US" dirty="0"/>
              <a:t>Research Discussion Question</a:t>
            </a:r>
            <a:endParaRPr spc="-20" dirty="0"/>
          </a:p>
        </p:txBody>
      </p:sp>
      <p:sp>
        <p:nvSpPr>
          <p:cNvPr id="4" name="TextBox 3">
            <a:extLst>
              <a:ext uri="{FF2B5EF4-FFF2-40B4-BE49-F238E27FC236}">
                <a16:creationId xmlns:a16="http://schemas.microsoft.com/office/drawing/2014/main" id="{7690F822-638F-29BD-849D-21C2C4132D5F}"/>
              </a:ext>
            </a:extLst>
          </p:cNvPr>
          <p:cNvSpPr txBox="1"/>
          <p:nvPr/>
        </p:nvSpPr>
        <p:spPr>
          <a:xfrm>
            <a:off x="0" y="819151"/>
            <a:ext cx="9144000" cy="3903504"/>
          </a:xfrm>
          <a:prstGeom prst="rect">
            <a:avLst/>
          </a:prstGeom>
          <a:noFill/>
        </p:spPr>
        <p:txBody>
          <a:bodyPr wrap="square">
            <a:spAutoFit/>
          </a:bodyPr>
          <a:lstStyle/>
          <a:p>
            <a:pPr>
              <a:lnSpc>
                <a:spcPct val="150000"/>
              </a:lnSpc>
            </a:pPr>
            <a:r>
              <a:rPr lang="en-US" sz="2800" dirty="0">
                <a:latin typeface="+mj-lt"/>
              </a:rPr>
              <a:t>How does the concept of </a:t>
            </a:r>
            <a:r>
              <a:rPr lang="en-US" sz="2800" b="1" dirty="0">
                <a:latin typeface="+mj-lt"/>
              </a:rPr>
              <a:t>role hierarchies</a:t>
            </a:r>
            <a:r>
              <a:rPr lang="en-US" sz="2800" dirty="0">
                <a:latin typeface="+mj-lt"/>
              </a:rPr>
              <a:t> in RBAC improve </a:t>
            </a:r>
            <a:r>
              <a:rPr lang="en-US" sz="2800" b="1" dirty="0">
                <a:latin typeface="+mj-lt"/>
              </a:rPr>
              <a:t>security</a:t>
            </a:r>
            <a:r>
              <a:rPr lang="en-US" sz="2800" dirty="0">
                <a:latin typeface="+mj-lt"/>
              </a:rPr>
              <a:t> and </a:t>
            </a:r>
            <a:r>
              <a:rPr lang="en-US" sz="2800" b="1" dirty="0">
                <a:latin typeface="+mj-lt"/>
              </a:rPr>
              <a:t>efficiency</a:t>
            </a:r>
            <a:r>
              <a:rPr lang="en-US" sz="2800" dirty="0">
                <a:latin typeface="+mj-lt"/>
              </a:rPr>
              <a:t> in large organizations, such as </a:t>
            </a:r>
            <a:r>
              <a:rPr lang="en-US" sz="2800" b="1" dirty="0">
                <a:latin typeface="+mj-lt"/>
              </a:rPr>
              <a:t>Australian government departments</a:t>
            </a:r>
            <a:r>
              <a:rPr lang="en-US" sz="2800" dirty="0">
                <a:latin typeface="+mj-lt"/>
              </a:rPr>
              <a:t> or </a:t>
            </a:r>
            <a:r>
              <a:rPr lang="en-US" sz="2800" b="1" dirty="0">
                <a:latin typeface="+mj-lt"/>
              </a:rPr>
              <a:t>healthcare systems</a:t>
            </a:r>
            <a:r>
              <a:rPr lang="en-US" sz="2800" dirty="0">
                <a:latin typeface="+mj-lt"/>
              </a:rPr>
              <a:t>? Discuss the challenges and benefits of implementing these hierarchies in dynamic environments where user roles might frequently change.</a:t>
            </a:r>
            <a:endParaRPr lang="en-AU" sz="2800" dirty="0">
              <a:latin typeface="+mj-lt"/>
            </a:endParaRPr>
          </a:p>
        </p:txBody>
      </p:sp>
    </p:spTree>
    <p:extLst>
      <p:ext uri="{BB962C8B-B14F-4D97-AF65-F5344CB8AC3E}">
        <p14:creationId xmlns:p14="http://schemas.microsoft.com/office/powerpoint/2010/main" val="2895320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4503420" algn="l"/>
              </a:tabLst>
            </a:pPr>
            <a:r>
              <a:rPr dirty="0"/>
              <a:t>A</a:t>
            </a:r>
            <a:r>
              <a:rPr spc="-45" dirty="0"/>
              <a:t> </a:t>
            </a:r>
            <a:r>
              <a:rPr dirty="0"/>
              <a:t>Case</a:t>
            </a:r>
            <a:r>
              <a:rPr spc="-60" dirty="0"/>
              <a:t> </a:t>
            </a:r>
            <a:r>
              <a:rPr dirty="0"/>
              <a:t>Study:</a:t>
            </a:r>
            <a:r>
              <a:rPr spc="-75" dirty="0"/>
              <a:t> </a:t>
            </a:r>
            <a:r>
              <a:rPr dirty="0"/>
              <a:t>RBAC</a:t>
            </a:r>
            <a:r>
              <a:rPr spc="-50" dirty="0"/>
              <a:t> </a:t>
            </a:r>
            <a:r>
              <a:rPr spc="-25" dirty="0"/>
              <a:t>For</a:t>
            </a:r>
            <a:r>
              <a:rPr dirty="0"/>
              <a:t>	a</a:t>
            </a:r>
            <a:r>
              <a:rPr spc="-15" dirty="0"/>
              <a:t> </a:t>
            </a:r>
            <a:r>
              <a:rPr spc="-20" dirty="0"/>
              <a:t>Bank</a:t>
            </a:r>
          </a:p>
        </p:txBody>
      </p:sp>
      <p:sp>
        <p:nvSpPr>
          <p:cNvPr id="3" name="object 3"/>
          <p:cNvSpPr txBox="1"/>
          <p:nvPr/>
        </p:nvSpPr>
        <p:spPr>
          <a:xfrm>
            <a:off x="579221" y="1354328"/>
            <a:ext cx="5327015" cy="3283585"/>
          </a:xfrm>
          <a:prstGeom prst="rect">
            <a:avLst/>
          </a:prstGeom>
        </p:spPr>
        <p:txBody>
          <a:bodyPr vert="horz" wrap="square" lIns="0" tIns="12700" rIns="0" bIns="0" rtlCol="0">
            <a:spAutoFit/>
          </a:bodyPr>
          <a:lstStyle/>
          <a:p>
            <a:pPr marL="12700" marR="5080">
              <a:lnSpc>
                <a:spcPct val="100000"/>
              </a:lnSpc>
              <a:spcBef>
                <a:spcPts val="100"/>
              </a:spcBef>
            </a:pPr>
            <a:r>
              <a:rPr sz="1800" b="1" i="1" spc="-10" dirty="0">
                <a:solidFill>
                  <a:srgbClr val="3B3935"/>
                </a:solidFill>
                <a:latin typeface="Arial"/>
                <a:cs typeface="Arial"/>
              </a:rPr>
              <a:t>Dresdner</a:t>
            </a:r>
            <a:r>
              <a:rPr sz="1800" b="1" i="1" spc="-75" dirty="0">
                <a:solidFill>
                  <a:srgbClr val="3B3935"/>
                </a:solidFill>
                <a:latin typeface="Arial"/>
                <a:cs typeface="Arial"/>
              </a:rPr>
              <a:t> </a:t>
            </a:r>
            <a:r>
              <a:rPr sz="1800" b="1" i="1" dirty="0">
                <a:solidFill>
                  <a:srgbClr val="3B3935"/>
                </a:solidFill>
                <a:latin typeface="Arial"/>
                <a:cs typeface="Arial"/>
              </a:rPr>
              <a:t>Bank</a:t>
            </a:r>
            <a:r>
              <a:rPr sz="1800" b="1" i="1" spc="-85" dirty="0">
                <a:solidFill>
                  <a:srgbClr val="3B3935"/>
                </a:solidFill>
                <a:latin typeface="Arial"/>
                <a:cs typeface="Arial"/>
              </a:rPr>
              <a:t> </a:t>
            </a:r>
            <a:r>
              <a:rPr sz="1800" dirty="0">
                <a:solidFill>
                  <a:srgbClr val="3B3935"/>
                </a:solidFill>
                <a:latin typeface="Arial"/>
                <a:cs typeface="Arial"/>
              </a:rPr>
              <a:t>(one</a:t>
            </a:r>
            <a:r>
              <a:rPr sz="1800" spc="-80" dirty="0">
                <a:solidFill>
                  <a:srgbClr val="3B3935"/>
                </a:solidFill>
                <a:latin typeface="Arial"/>
                <a:cs typeface="Arial"/>
              </a:rPr>
              <a:t> </a:t>
            </a:r>
            <a:r>
              <a:rPr sz="1800" dirty="0">
                <a:solidFill>
                  <a:srgbClr val="3B3935"/>
                </a:solidFill>
                <a:latin typeface="Arial"/>
                <a:cs typeface="Arial"/>
              </a:rPr>
              <a:t>of</a:t>
            </a:r>
            <a:r>
              <a:rPr sz="1800" spc="-90" dirty="0">
                <a:solidFill>
                  <a:srgbClr val="3B3935"/>
                </a:solidFill>
                <a:latin typeface="Arial"/>
                <a:cs typeface="Arial"/>
              </a:rPr>
              <a:t> </a:t>
            </a:r>
            <a:r>
              <a:rPr sz="1800" spc="-10" dirty="0">
                <a:solidFill>
                  <a:srgbClr val="3B3935"/>
                </a:solidFill>
                <a:latin typeface="Arial"/>
                <a:cs typeface="Arial"/>
              </a:rPr>
              <a:t>Germany’s</a:t>
            </a:r>
            <a:r>
              <a:rPr sz="1800" spc="-55" dirty="0">
                <a:solidFill>
                  <a:srgbClr val="3B3935"/>
                </a:solidFill>
                <a:latin typeface="Arial"/>
                <a:cs typeface="Arial"/>
              </a:rPr>
              <a:t> </a:t>
            </a:r>
            <a:r>
              <a:rPr sz="1800" dirty="0">
                <a:solidFill>
                  <a:srgbClr val="3B3935"/>
                </a:solidFill>
                <a:latin typeface="Arial"/>
                <a:cs typeface="Arial"/>
              </a:rPr>
              <a:t>largest</a:t>
            </a:r>
            <a:r>
              <a:rPr sz="1800" spc="-65" dirty="0">
                <a:solidFill>
                  <a:srgbClr val="3B3935"/>
                </a:solidFill>
                <a:latin typeface="Arial"/>
                <a:cs typeface="Arial"/>
              </a:rPr>
              <a:t> </a:t>
            </a:r>
            <a:r>
              <a:rPr sz="1800" spc="-10" dirty="0">
                <a:solidFill>
                  <a:srgbClr val="3B3935"/>
                </a:solidFill>
                <a:latin typeface="Arial"/>
                <a:cs typeface="Arial"/>
              </a:rPr>
              <a:t>banking corporations,</a:t>
            </a:r>
            <a:r>
              <a:rPr sz="1800" dirty="0">
                <a:solidFill>
                  <a:srgbClr val="3B3935"/>
                </a:solidFill>
                <a:latin typeface="Arial"/>
                <a:cs typeface="Arial"/>
              </a:rPr>
              <a:t> based</a:t>
            </a:r>
            <a:r>
              <a:rPr sz="1800" spc="-35" dirty="0">
                <a:solidFill>
                  <a:srgbClr val="3B3935"/>
                </a:solidFill>
                <a:latin typeface="Arial"/>
                <a:cs typeface="Arial"/>
              </a:rPr>
              <a:t> </a:t>
            </a:r>
            <a:r>
              <a:rPr sz="1800" dirty="0">
                <a:solidFill>
                  <a:srgbClr val="3B3935"/>
                </a:solidFill>
                <a:latin typeface="Arial"/>
                <a:cs typeface="Arial"/>
              </a:rPr>
              <a:t>in</a:t>
            </a:r>
            <a:r>
              <a:rPr sz="1800" spc="-50" dirty="0">
                <a:solidFill>
                  <a:srgbClr val="3B3935"/>
                </a:solidFill>
                <a:latin typeface="Arial"/>
                <a:cs typeface="Arial"/>
              </a:rPr>
              <a:t> </a:t>
            </a:r>
            <a:r>
              <a:rPr sz="1800" dirty="0">
                <a:solidFill>
                  <a:srgbClr val="3B3935"/>
                </a:solidFill>
                <a:latin typeface="Arial"/>
                <a:cs typeface="Arial"/>
              </a:rPr>
              <a:t>Frankfurt)</a:t>
            </a:r>
            <a:r>
              <a:rPr sz="1800" spc="-80" dirty="0">
                <a:solidFill>
                  <a:srgbClr val="3B3935"/>
                </a:solidFill>
                <a:latin typeface="Arial"/>
                <a:cs typeface="Arial"/>
              </a:rPr>
              <a:t> </a:t>
            </a:r>
            <a:r>
              <a:rPr sz="1800" dirty="0">
                <a:solidFill>
                  <a:srgbClr val="3B3935"/>
                </a:solidFill>
                <a:latin typeface="Arial"/>
                <a:cs typeface="Arial"/>
              </a:rPr>
              <a:t>used</a:t>
            </a:r>
            <a:r>
              <a:rPr sz="1800" spc="-50" dirty="0">
                <a:solidFill>
                  <a:srgbClr val="3B3935"/>
                </a:solidFill>
                <a:latin typeface="Arial"/>
                <a:cs typeface="Arial"/>
              </a:rPr>
              <a:t> </a:t>
            </a:r>
            <a:r>
              <a:rPr sz="1800" dirty="0">
                <a:solidFill>
                  <a:srgbClr val="3B3935"/>
                </a:solidFill>
                <a:latin typeface="Arial"/>
                <a:cs typeface="Arial"/>
              </a:rPr>
              <a:t>a</a:t>
            </a:r>
            <a:r>
              <a:rPr sz="1800" spc="-45" dirty="0">
                <a:solidFill>
                  <a:srgbClr val="3B3935"/>
                </a:solidFill>
                <a:latin typeface="Arial"/>
                <a:cs typeface="Arial"/>
              </a:rPr>
              <a:t> </a:t>
            </a:r>
            <a:r>
              <a:rPr sz="1800" dirty="0">
                <a:solidFill>
                  <a:srgbClr val="3B3935"/>
                </a:solidFill>
                <a:latin typeface="Arial"/>
                <a:cs typeface="Arial"/>
              </a:rPr>
              <a:t>simple</a:t>
            </a:r>
            <a:r>
              <a:rPr sz="1800" spc="-60" dirty="0">
                <a:solidFill>
                  <a:srgbClr val="3B3935"/>
                </a:solidFill>
                <a:latin typeface="Arial"/>
                <a:cs typeface="Arial"/>
              </a:rPr>
              <a:t> </a:t>
            </a:r>
            <a:r>
              <a:rPr sz="1800" spc="-25" dirty="0">
                <a:solidFill>
                  <a:srgbClr val="3B3935"/>
                </a:solidFill>
                <a:latin typeface="Arial"/>
                <a:cs typeface="Arial"/>
              </a:rPr>
              <a:t>DAC </a:t>
            </a:r>
            <a:r>
              <a:rPr sz="1800" dirty="0">
                <a:solidFill>
                  <a:srgbClr val="3B3935"/>
                </a:solidFill>
                <a:latin typeface="Arial"/>
                <a:cs typeface="Arial"/>
              </a:rPr>
              <a:t>system</a:t>
            </a:r>
            <a:r>
              <a:rPr sz="1800" spc="-55" dirty="0">
                <a:solidFill>
                  <a:srgbClr val="3B3935"/>
                </a:solidFill>
                <a:latin typeface="Arial"/>
                <a:cs typeface="Arial"/>
              </a:rPr>
              <a:t> </a:t>
            </a:r>
            <a:r>
              <a:rPr sz="1800" dirty="0">
                <a:solidFill>
                  <a:srgbClr val="3B3935"/>
                </a:solidFill>
                <a:latin typeface="Arial"/>
                <a:cs typeface="Arial"/>
              </a:rPr>
              <a:t>prior</a:t>
            </a:r>
            <a:r>
              <a:rPr sz="1800" spc="-50" dirty="0">
                <a:solidFill>
                  <a:srgbClr val="3B3935"/>
                </a:solidFill>
                <a:latin typeface="Arial"/>
                <a:cs typeface="Arial"/>
              </a:rPr>
              <a:t> </a:t>
            </a:r>
            <a:r>
              <a:rPr sz="1800" dirty="0">
                <a:solidFill>
                  <a:srgbClr val="3B3935"/>
                </a:solidFill>
                <a:latin typeface="Arial"/>
                <a:cs typeface="Arial"/>
              </a:rPr>
              <a:t>1990s</a:t>
            </a:r>
            <a:r>
              <a:rPr sz="1800" spc="-40" dirty="0">
                <a:solidFill>
                  <a:srgbClr val="3B3935"/>
                </a:solidFill>
                <a:latin typeface="Arial"/>
                <a:cs typeface="Arial"/>
              </a:rPr>
              <a:t> </a:t>
            </a:r>
            <a:r>
              <a:rPr sz="1800" dirty="0">
                <a:solidFill>
                  <a:srgbClr val="3B3935"/>
                </a:solidFill>
                <a:latin typeface="Arial"/>
                <a:cs typeface="Arial"/>
              </a:rPr>
              <a:t>–</a:t>
            </a:r>
            <a:r>
              <a:rPr sz="1800" spc="-95" dirty="0">
                <a:solidFill>
                  <a:srgbClr val="3B3935"/>
                </a:solidFill>
                <a:latin typeface="Arial"/>
                <a:cs typeface="Arial"/>
              </a:rPr>
              <a:t> </a:t>
            </a:r>
            <a:r>
              <a:rPr sz="1800" dirty="0">
                <a:solidFill>
                  <a:srgbClr val="3B3935"/>
                </a:solidFill>
                <a:latin typeface="Arial"/>
                <a:cs typeface="Arial"/>
              </a:rPr>
              <a:t>They</a:t>
            </a:r>
            <a:r>
              <a:rPr sz="1800" spc="-65" dirty="0">
                <a:solidFill>
                  <a:srgbClr val="3B3935"/>
                </a:solidFill>
                <a:latin typeface="Arial"/>
                <a:cs typeface="Arial"/>
              </a:rPr>
              <a:t> </a:t>
            </a:r>
            <a:r>
              <a:rPr sz="1800" dirty="0">
                <a:solidFill>
                  <a:srgbClr val="3B3935"/>
                </a:solidFill>
                <a:latin typeface="Arial"/>
                <a:cs typeface="Arial"/>
              </a:rPr>
              <a:t>later</a:t>
            </a:r>
            <a:r>
              <a:rPr sz="1800" spc="-50" dirty="0">
                <a:solidFill>
                  <a:srgbClr val="3B3935"/>
                </a:solidFill>
                <a:latin typeface="Arial"/>
                <a:cs typeface="Arial"/>
              </a:rPr>
              <a:t> </a:t>
            </a:r>
            <a:r>
              <a:rPr sz="1800" dirty="0">
                <a:solidFill>
                  <a:srgbClr val="3B3935"/>
                </a:solidFill>
                <a:latin typeface="Arial"/>
                <a:cs typeface="Arial"/>
              </a:rPr>
              <a:t>introduced</a:t>
            </a:r>
            <a:r>
              <a:rPr sz="1800" spc="-85" dirty="0">
                <a:solidFill>
                  <a:srgbClr val="3B3935"/>
                </a:solidFill>
                <a:latin typeface="Arial"/>
                <a:cs typeface="Arial"/>
              </a:rPr>
              <a:t> </a:t>
            </a:r>
            <a:r>
              <a:rPr sz="1800" dirty="0">
                <a:solidFill>
                  <a:srgbClr val="3B3935"/>
                </a:solidFill>
                <a:latin typeface="Arial"/>
                <a:cs typeface="Arial"/>
              </a:rPr>
              <a:t>an</a:t>
            </a:r>
            <a:r>
              <a:rPr sz="1800" spc="-75" dirty="0">
                <a:solidFill>
                  <a:srgbClr val="3B3935"/>
                </a:solidFill>
                <a:latin typeface="Arial"/>
                <a:cs typeface="Arial"/>
              </a:rPr>
              <a:t> </a:t>
            </a:r>
            <a:r>
              <a:rPr sz="1800" spc="-20" dirty="0">
                <a:solidFill>
                  <a:srgbClr val="3B3935"/>
                </a:solidFill>
                <a:latin typeface="Arial"/>
                <a:cs typeface="Arial"/>
              </a:rPr>
              <a:t>RBAC </a:t>
            </a:r>
            <a:r>
              <a:rPr sz="1800" spc="-10" dirty="0">
                <a:solidFill>
                  <a:srgbClr val="3B3935"/>
                </a:solidFill>
                <a:latin typeface="Arial"/>
                <a:cs typeface="Arial"/>
              </a:rPr>
              <a:t>scheme</a:t>
            </a:r>
            <a:endParaRPr sz="1800">
              <a:latin typeface="Arial"/>
              <a:cs typeface="Arial"/>
            </a:endParaRPr>
          </a:p>
          <a:p>
            <a:pPr marL="12700">
              <a:lnSpc>
                <a:spcPct val="100000"/>
              </a:lnSpc>
              <a:spcBef>
                <a:spcPts val="695"/>
              </a:spcBef>
            </a:pPr>
            <a:r>
              <a:rPr sz="1800" dirty="0">
                <a:solidFill>
                  <a:srgbClr val="3B3935"/>
                </a:solidFill>
                <a:latin typeface="Arial"/>
                <a:cs typeface="Arial"/>
              </a:rPr>
              <a:t>Roles</a:t>
            </a:r>
            <a:r>
              <a:rPr sz="1800" spc="-40" dirty="0">
                <a:solidFill>
                  <a:srgbClr val="3B3935"/>
                </a:solidFill>
                <a:latin typeface="Arial"/>
                <a:cs typeface="Arial"/>
              </a:rPr>
              <a:t> </a:t>
            </a:r>
            <a:r>
              <a:rPr sz="1800" dirty="0">
                <a:solidFill>
                  <a:srgbClr val="3B3935"/>
                </a:solidFill>
                <a:latin typeface="Arial"/>
                <a:cs typeface="Arial"/>
              </a:rPr>
              <a:t>are</a:t>
            </a:r>
            <a:r>
              <a:rPr sz="1800" spc="-60" dirty="0">
                <a:solidFill>
                  <a:srgbClr val="3B3935"/>
                </a:solidFill>
                <a:latin typeface="Arial"/>
                <a:cs typeface="Arial"/>
              </a:rPr>
              <a:t> </a:t>
            </a:r>
            <a:r>
              <a:rPr sz="1800" dirty="0">
                <a:solidFill>
                  <a:srgbClr val="3B3935"/>
                </a:solidFill>
                <a:latin typeface="Arial"/>
                <a:cs typeface="Arial"/>
              </a:rPr>
              <a:t>defined</a:t>
            </a:r>
            <a:r>
              <a:rPr sz="1800" spc="-25" dirty="0">
                <a:solidFill>
                  <a:srgbClr val="3B3935"/>
                </a:solidFill>
                <a:latin typeface="Arial"/>
                <a:cs typeface="Arial"/>
              </a:rPr>
              <a:t> </a:t>
            </a:r>
            <a:r>
              <a:rPr sz="1800" dirty="0">
                <a:solidFill>
                  <a:srgbClr val="3B3935"/>
                </a:solidFill>
                <a:latin typeface="Arial"/>
                <a:cs typeface="Arial"/>
              </a:rPr>
              <a:t>by</a:t>
            </a:r>
            <a:r>
              <a:rPr sz="1800" spc="-60" dirty="0">
                <a:solidFill>
                  <a:srgbClr val="3B3935"/>
                </a:solidFill>
                <a:latin typeface="Arial"/>
                <a:cs typeface="Arial"/>
              </a:rPr>
              <a:t> </a:t>
            </a:r>
            <a:r>
              <a:rPr sz="1800" dirty="0">
                <a:solidFill>
                  <a:srgbClr val="3B3935"/>
                </a:solidFill>
                <a:latin typeface="Arial"/>
                <a:cs typeface="Arial"/>
              </a:rPr>
              <a:t>a</a:t>
            </a:r>
            <a:r>
              <a:rPr sz="1800" spc="-55" dirty="0">
                <a:solidFill>
                  <a:srgbClr val="3B3935"/>
                </a:solidFill>
                <a:latin typeface="Arial"/>
                <a:cs typeface="Arial"/>
              </a:rPr>
              <a:t> </a:t>
            </a:r>
            <a:r>
              <a:rPr sz="1800" spc="-10" dirty="0">
                <a:solidFill>
                  <a:srgbClr val="3B3935"/>
                </a:solidFill>
                <a:latin typeface="Arial"/>
                <a:cs typeface="Arial"/>
              </a:rPr>
              <a:t>combination </a:t>
            </a:r>
            <a:r>
              <a:rPr sz="1800" dirty="0">
                <a:solidFill>
                  <a:srgbClr val="3B3935"/>
                </a:solidFill>
                <a:latin typeface="Arial"/>
                <a:cs typeface="Arial"/>
              </a:rPr>
              <a:t>of</a:t>
            </a:r>
            <a:r>
              <a:rPr sz="1800" spc="-50" dirty="0">
                <a:solidFill>
                  <a:srgbClr val="3B3935"/>
                </a:solidFill>
                <a:latin typeface="Arial"/>
                <a:cs typeface="Arial"/>
              </a:rPr>
              <a:t> </a:t>
            </a:r>
            <a:r>
              <a:rPr sz="1800" spc="-10" dirty="0">
                <a:solidFill>
                  <a:srgbClr val="3B3935"/>
                </a:solidFill>
                <a:latin typeface="Arial"/>
                <a:cs typeface="Arial"/>
              </a:rPr>
              <a:t>official</a:t>
            </a:r>
            <a:endParaRPr sz="1800">
              <a:latin typeface="Arial"/>
              <a:cs typeface="Arial"/>
            </a:endParaRPr>
          </a:p>
          <a:p>
            <a:pPr marL="12700">
              <a:lnSpc>
                <a:spcPct val="100000"/>
              </a:lnSpc>
            </a:pPr>
            <a:r>
              <a:rPr sz="1800" dirty="0">
                <a:solidFill>
                  <a:srgbClr val="3B3935"/>
                </a:solidFill>
                <a:latin typeface="Arial"/>
                <a:cs typeface="Arial"/>
              </a:rPr>
              <a:t>position</a:t>
            </a:r>
            <a:r>
              <a:rPr sz="1800" spc="-45" dirty="0">
                <a:solidFill>
                  <a:srgbClr val="3B3935"/>
                </a:solidFill>
                <a:latin typeface="Arial"/>
                <a:cs typeface="Arial"/>
              </a:rPr>
              <a:t> </a:t>
            </a:r>
            <a:r>
              <a:rPr sz="1800" dirty="0">
                <a:solidFill>
                  <a:srgbClr val="3B3935"/>
                </a:solidFill>
                <a:latin typeface="Arial"/>
                <a:cs typeface="Arial"/>
              </a:rPr>
              <a:t>and</a:t>
            </a:r>
            <a:r>
              <a:rPr sz="1800" spc="-65" dirty="0">
                <a:solidFill>
                  <a:srgbClr val="3B3935"/>
                </a:solidFill>
                <a:latin typeface="Arial"/>
                <a:cs typeface="Arial"/>
              </a:rPr>
              <a:t> </a:t>
            </a:r>
            <a:r>
              <a:rPr sz="1800" dirty="0">
                <a:solidFill>
                  <a:srgbClr val="3B3935"/>
                </a:solidFill>
                <a:latin typeface="Arial"/>
                <a:cs typeface="Arial"/>
              </a:rPr>
              <a:t>job</a:t>
            </a:r>
            <a:r>
              <a:rPr sz="1800" spc="-30" dirty="0">
                <a:solidFill>
                  <a:srgbClr val="3B3935"/>
                </a:solidFill>
                <a:latin typeface="Arial"/>
                <a:cs typeface="Arial"/>
              </a:rPr>
              <a:t> </a:t>
            </a:r>
            <a:r>
              <a:rPr sz="1800" spc="-10" dirty="0">
                <a:solidFill>
                  <a:srgbClr val="3B3935"/>
                </a:solidFill>
                <a:latin typeface="Arial"/>
                <a:cs typeface="Arial"/>
              </a:rPr>
              <a:t>function</a:t>
            </a:r>
            <a:endParaRPr sz="1800">
              <a:latin typeface="Arial"/>
              <a:cs typeface="Arial"/>
            </a:endParaRPr>
          </a:p>
          <a:p>
            <a:pPr marL="325755" marR="752475" indent="-213360" algn="just">
              <a:lnSpc>
                <a:spcPct val="100000"/>
              </a:lnSpc>
              <a:spcBef>
                <a:spcPts val="795"/>
              </a:spcBef>
              <a:buClr>
                <a:srgbClr val="DF0029"/>
              </a:buClr>
              <a:buFont typeface="Microsoft Sans Serif"/>
              <a:buChar char="▪"/>
              <a:tabLst>
                <a:tab pos="327660" algn="l"/>
              </a:tabLst>
            </a:pPr>
            <a:r>
              <a:rPr sz="1800" dirty="0">
                <a:latin typeface="Times New Roman"/>
                <a:cs typeface="Times New Roman"/>
              </a:rPr>
              <a:t>A</a:t>
            </a:r>
            <a:r>
              <a:rPr sz="1800" spc="-114" dirty="0">
                <a:latin typeface="Times New Roman"/>
                <a:cs typeface="Times New Roman"/>
              </a:rPr>
              <a:t> </a:t>
            </a:r>
            <a:r>
              <a:rPr sz="1800" dirty="0">
                <a:latin typeface="Times New Roman"/>
                <a:cs typeface="Times New Roman"/>
              </a:rPr>
              <a:t>role</a:t>
            </a:r>
            <a:r>
              <a:rPr sz="1800" spc="-60" dirty="0">
                <a:latin typeface="Times New Roman"/>
                <a:cs typeface="Times New Roman"/>
              </a:rPr>
              <a:t> </a:t>
            </a:r>
            <a:r>
              <a:rPr sz="1800" dirty="0">
                <a:latin typeface="Times New Roman"/>
                <a:cs typeface="Times New Roman"/>
              </a:rPr>
              <a:t>hierarchy</a:t>
            </a:r>
            <a:r>
              <a:rPr sz="1800" spc="-60" dirty="0">
                <a:latin typeface="Times New Roman"/>
                <a:cs typeface="Times New Roman"/>
              </a:rPr>
              <a:t> </a:t>
            </a:r>
            <a:r>
              <a:rPr sz="1800" dirty="0">
                <a:latin typeface="Times New Roman"/>
                <a:cs typeface="Times New Roman"/>
              </a:rPr>
              <a:t>is</a:t>
            </a:r>
            <a:r>
              <a:rPr sz="1800" spc="-45" dirty="0">
                <a:latin typeface="Times New Roman"/>
                <a:cs typeface="Times New Roman"/>
              </a:rPr>
              <a:t> </a:t>
            </a:r>
            <a:r>
              <a:rPr sz="1800" dirty="0">
                <a:latin typeface="Times New Roman"/>
                <a:cs typeface="Times New Roman"/>
              </a:rPr>
              <a:t>defined</a:t>
            </a:r>
            <a:r>
              <a:rPr sz="1800" spc="-65" dirty="0">
                <a:latin typeface="Times New Roman"/>
                <a:cs typeface="Times New Roman"/>
              </a:rPr>
              <a:t> </a:t>
            </a:r>
            <a:r>
              <a:rPr sz="1800" dirty="0">
                <a:latin typeface="Times New Roman"/>
                <a:cs typeface="Times New Roman"/>
              </a:rPr>
              <a:t>in</a:t>
            </a:r>
            <a:r>
              <a:rPr sz="1800" spc="-25" dirty="0">
                <a:latin typeface="Times New Roman"/>
                <a:cs typeface="Times New Roman"/>
              </a:rPr>
              <a:t> </a:t>
            </a:r>
            <a:r>
              <a:rPr sz="1800" dirty="0">
                <a:latin typeface="Times New Roman"/>
                <a:cs typeface="Times New Roman"/>
              </a:rPr>
              <a:t>such</a:t>
            </a:r>
            <a:r>
              <a:rPr sz="1800" spc="-20" dirty="0">
                <a:latin typeface="Times New Roman"/>
                <a:cs typeface="Times New Roman"/>
              </a:rPr>
              <a:t> </a:t>
            </a:r>
            <a:r>
              <a:rPr sz="1800" dirty="0">
                <a:latin typeface="Times New Roman"/>
                <a:cs typeface="Times New Roman"/>
              </a:rPr>
              <a:t>a</a:t>
            </a:r>
            <a:r>
              <a:rPr sz="1800" spc="-40" dirty="0">
                <a:latin typeface="Times New Roman"/>
                <a:cs typeface="Times New Roman"/>
              </a:rPr>
              <a:t> </a:t>
            </a:r>
            <a:r>
              <a:rPr sz="1800" dirty="0">
                <a:latin typeface="Times New Roman"/>
                <a:cs typeface="Times New Roman"/>
              </a:rPr>
              <a:t>way</a:t>
            </a:r>
            <a:r>
              <a:rPr sz="1800" spc="360" dirty="0">
                <a:latin typeface="Times New Roman"/>
                <a:cs typeface="Times New Roman"/>
              </a:rPr>
              <a:t> </a:t>
            </a:r>
            <a:r>
              <a:rPr sz="1800" spc="-20" dirty="0">
                <a:latin typeface="Times New Roman"/>
                <a:cs typeface="Times New Roman"/>
              </a:rPr>
              <a:t>that 	</a:t>
            </a:r>
            <a:r>
              <a:rPr sz="1800" dirty="0">
                <a:latin typeface="Times New Roman"/>
                <a:cs typeface="Times New Roman"/>
              </a:rPr>
              <a:t>one</a:t>
            </a:r>
            <a:r>
              <a:rPr sz="1800" spc="-45" dirty="0">
                <a:latin typeface="Times New Roman"/>
                <a:cs typeface="Times New Roman"/>
              </a:rPr>
              <a:t> </a:t>
            </a:r>
            <a:r>
              <a:rPr sz="1800" dirty="0">
                <a:latin typeface="Times New Roman"/>
                <a:cs typeface="Times New Roman"/>
              </a:rPr>
              <a:t>role</a:t>
            </a:r>
            <a:r>
              <a:rPr sz="1800" spc="-35" dirty="0">
                <a:latin typeface="Times New Roman"/>
                <a:cs typeface="Times New Roman"/>
              </a:rPr>
              <a:t> </a:t>
            </a:r>
            <a:r>
              <a:rPr sz="1800" dirty="0">
                <a:latin typeface="Times New Roman"/>
                <a:cs typeface="Times New Roman"/>
              </a:rPr>
              <a:t>is</a:t>
            </a:r>
            <a:r>
              <a:rPr sz="1800" spc="-40" dirty="0">
                <a:latin typeface="Times New Roman"/>
                <a:cs typeface="Times New Roman"/>
              </a:rPr>
              <a:t> </a:t>
            </a:r>
            <a:r>
              <a:rPr sz="1800" dirty="0">
                <a:latin typeface="Times New Roman"/>
                <a:cs typeface="Times New Roman"/>
              </a:rPr>
              <a:t>superior</a:t>
            </a:r>
            <a:r>
              <a:rPr sz="1800" spc="-55"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another</a:t>
            </a:r>
            <a:r>
              <a:rPr sz="1800" spc="-70" dirty="0">
                <a:latin typeface="Times New Roman"/>
                <a:cs typeface="Times New Roman"/>
              </a:rPr>
              <a:t> </a:t>
            </a:r>
            <a:r>
              <a:rPr sz="1800" dirty="0">
                <a:latin typeface="Times New Roman"/>
                <a:cs typeface="Times New Roman"/>
              </a:rPr>
              <a:t>if</a:t>
            </a:r>
            <a:r>
              <a:rPr sz="1800" spc="-20" dirty="0">
                <a:latin typeface="Times New Roman"/>
                <a:cs typeface="Times New Roman"/>
              </a:rPr>
              <a:t> </a:t>
            </a:r>
            <a:r>
              <a:rPr sz="1800" dirty="0">
                <a:latin typeface="Times New Roman"/>
                <a:cs typeface="Times New Roman"/>
              </a:rPr>
              <a:t>its</a:t>
            </a:r>
            <a:r>
              <a:rPr sz="1800" spc="380" dirty="0">
                <a:latin typeface="Times New Roman"/>
                <a:cs typeface="Times New Roman"/>
              </a:rPr>
              <a:t> </a:t>
            </a:r>
            <a:r>
              <a:rPr sz="1800" dirty="0">
                <a:latin typeface="Times New Roman"/>
                <a:cs typeface="Times New Roman"/>
              </a:rPr>
              <a:t>position</a:t>
            </a:r>
            <a:r>
              <a:rPr sz="1800" spc="-70" dirty="0">
                <a:latin typeface="Times New Roman"/>
                <a:cs typeface="Times New Roman"/>
              </a:rPr>
              <a:t> </a:t>
            </a:r>
            <a:r>
              <a:rPr sz="1800" spc="-25" dirty="0">
                <a:latin typeface="Times New Roman"/>
                <a:cs typeface="Times New Roman"/>
              </a:rPr>
              <a:t>is 	</a:t>
            </a:r>
            <a:r>
              <a:rPr sz="1800" dirty="0">
                <a:latin typeface="Times New Roman"/>
                <a:cs typeface="Times New Roman"/>
              </a:rPr>
              <a:t>superior</a:t>
            </a:r>
            <a:r>
              <a:rPr sz="1800" spc="-70" dirty="0">
                <a:latin typeface="Times New Roman"/>
                <a:cs typeface="Times New Roman"/>
              </a:rPr>
              <a:t> </a:t>
            </a:r>
            <a:r>
              <a:rPr sz="1800" dirty="0">
                <a:latin typeface="Times New Roman"/>
                <a:cs typeface="Times New Roman"/>
              </a:rPr>
              <a:t>and</a:t>
            </a:r>
            <a:r>
              <a:rPr sz="1800" spc="-40" dirty="0">
                <a:latin typeface="Times New Roman"/>
                <a:cs typeface="Times New Roman"/>
              </a:rPr>
              <a:t> </a:t>
            </a:r>
            <a:r>
              <a:rPr sz="1800" dirty="0">
                <a:latin typeface="Times New Roman"/>
                <a:cs typeface="Times New Roman"/>
              </a:rPr>
              <a:t>their</a:t>
            </a:r>
            <a:r>
              <a:rPr sz="1800" spc="-50" dirty="0">
                <a:latin typeface="Times New Roman"/>
                <a:cs typeface="Times New Roman"/>
              </a:rPr>
              <a:t> </a:t>
            </a:r>
            <a:r>
              <a:rPr sz="1800" spc="-10" dirty="0">
                <a:latin typeface="Times New Roman"/>
                <a:cs typeface="Times New Roman"/>
              </a:rPr>
              <a:t>functions</a:t>
            </a:r>
            <a:r>
              <a:rPr sz="1800" spc="-25" dirty="0">
                <a:latin typeface="Times New Roman"/>
                <a:cs typeface="Times New Roman"/>
              </a:rPr>
              <a:t> </a:t>
            </a:r>
            <a:r>
              <a:rPr sz="1800" dirty="0">
                <a:latin typeface="Times New Roman"/>
                <a:cs typeface="Times New Roman"/>
              </a:rPr>
              <a:t>are</a:t>
            </a:r>
            <a:r>
              <a:rPr sz="1800" spc="375" dirty="0">
                <a:latin typeface="Times New Roman"/>
                <a:cs typeface="Times New Roman"/>
              </a:rPr>
              <a:t> </a:t>
            </a:r>
            <a:r>
              <a:rPr sz="1800" spc="-10" dirty="0">
                <a:latin typeface="Times New Roman"/>
                <a:cs typeface="Times New Roman"/>
              </a:rPr>
              <a:t>identical</a:t>
            </a:r>
            <a:endParaRPr sz="1800">
              <a:latin typeface="Times New Roman"/>
              <a:cs typeface="Times New Roman"/>
            </a:endParaRPr>
          </a:p>
          <a:p>
            <a:pPr marL="325755" marR="454025" indent="-213360" algn="just">
              <a:lnSpc>
                <a:spcPct val="100000"/>
              </a:lnSpc>
              <a:spcBef>
                <a:spcPts val="400"/>
              </a:spcBef>
              <a:buClr>
                <a:srgbClr val="DF0029"/>
              </a:buClr>
              <a:buFont typeface="Microsoft Sans Serif"/>
              <a:buChar char="▪"/>
              <a:tabLst>
                <a:tab pos="327660" algn="l"/>
              </a:tabLst>
            </a:pPr>
            <a:r>
              <a:rPr sz="1800" dirty="0">
                <a:latin typeface="Times New Roman"/>
                <a:cs typeface="Times New Roman"/>
              </a:rPr>
              <a:t>E.g.,</a:t>
            </a:r>
            <a:r>
              <a:rPr sz="1800" spc="-65" dirty="0">
                <a:latin typeface="Times New Roman"/>
                <a:cs typeface="Times New Roman"/>
              </a:rPr>
              <a:t> </a:t>
            </a:r>
            <a:r>
              <a:rPr sz="1800" dirty="0">
                <a:latin typeface="Times New Roman"/>
                <a:cs typeface="Times New Roman"/>
              </a:rPr>
              <a:t>Role</a:t>
            </a:r>
            <a:r>
              <a:rPr sz="1800" spc="-50" dirty="0">
                <a:latin typeface="Times New Roman"/>
                <a:cs typeface="Times New Roman"/>
              </a:rPr>
              <a:t> </a:t>
            </a:r>
            <a:r>
              <a:rPr sz="1800" dirty="0">
                <a:latin typeface="Times New Roman"/>
                <a:cs typeface="Times New Roman"/>
              </a:rPr>
              <a:t>B</a:t>
            </a:r>
            <a:r>
              <a:rPr sz="1800" spc="-30" dirty="0">
                <a:latin typeface="Times New Roman"/>
                <a:cs typeface="Times New Roman"/>
              </a:rPr>
              <a:t> </a:t>
            </a:r>
            <a:r>
              <a:rPr sz="1800" dirty="0">
                <a:latin typeface="Times New Roman"/>
                <a:cs typeface="Times New Roman"/>
              </a:rPr>
              <a:t>(in</a:t>
            </a:r>
            <a:r>
              <a:rPr sz="1800" spc="-4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table</a:t>
            </a:r>
            <a:r>
              <a:rPr sz="1800" spc="-55" dirty="0">
                <a:latin typeface="Times New Roman"/>
                <a:cs typeface="Times New Roman"/>
              </a:rPr>
              <a:t> </a:t>
            </a:r>
            <a:r>
              <a:rPr sz="1800" dirty="0">
                <a:latin typeface="Times New Roman"/>
                <a:cs typeface="Times New Roman"/>
              </a:rPr>
              <a:t>on</a:t>
            </a:r>
            <a:r>
              <a:rPr sz="1800" spc="-40" dirty="0">
                <a:latin typeface="Times New Roman"/>
                <a:cs typeface="Times New Roman"/>
              </a:rPr>
              <a:t> </a:t>
            </a:r>
            <a:r>
              <a:rPr sz="1800" dirty="0">
                <a:latin typeface="Times New Roman"/>
                <a:cs typeface="Times New Roman"/>
              </a:rPr>
              <a:t>next</a:t>
            </a:r>
            <a:r>
              <a:rPr sz="1800" spc="-35" dirty="0">
                <a:latin typeface="Times New Roman"/>
                <a:cs typeface="Times New Roman"/>
              </a:rPr>
              <a:t> </a:t>
            </a:r>
            <a:r>
              <a:rPr sz="1800" dirty="0">
                <a:latin typeface="Times New Roman"/>
                <a:cs typeface="Times New Roman"/>
              </a:rPr>
              <a:t>slide)</a:t>
            </a:r>
            <a:r>
              <a:rPr sz="1800" spc="-55" dirty="0">
                <a:latin typeface="Times New Roman"/>
                <a:cs typeface="Times New Roman"/>
              </a:rPr>
              <a:t> </a:t>
            </a:r>
            <a:r>
              <a:rPr sz="1800" dirty="0">
                <a:latin typeface="Times New Roman"/>
                <a:cs typeface="Times New Roman"/>
              </a:rPr>
              <a:t>may</a:t>
            </a:r>
            <a:r>
              <a:rPr sz="1800" spc="365" dirty="0">
                <a:latin typeface="Times New Roman"/>
                <a:cs typeface="Times New Roman"/>
              </a:rPr>
              <a:t> </a:t>
            </a:r>
            <a:r>
              <a:rPr sz="1800" spc="-20" dirty="0">
                <a:latin typeface="Times New Roman"/>
                <a:cs typeface="Times New Roman"/>
              </a:rPr>
              <a:t>have 	</a:t>
            </a:r>
            <a:r>
              <a:rPr sz="1800" dirty="0">
                <a:latin typeface="Times New Roman"/>
                <a:cs typeface="Times New Roman"/>
              </a:rPr>
              <a:t>as</a:t>
            </a:r>
            <a:r>
              <a:rPr sz="1800" spc="-65" dirty="0">
                <a:latin typeface="Times New Roman"/>
                <a:cs typeface="Times New Roman"/>
              </a:rPr>
              <a:t> </a:t>
            </a:r>
            <a:r>
              <a:rPr sz="1800" dirty="0">
                <a:latin typeface="Times New Roman"/>
                <a:cs typeface="Times New Roman"/>
              </a:rPr>
              <a:t>many</a:t>
            </a:r>
            <a:r>
              <a:rPr sz="1800" spc="-40" dirty="0">
                <a:latin typeface="Times New Roman"/>
                <a:cs typeface="Times New Roman"/>
              </a:rPr>
              <a:t> </a:t>
            </a:r>
            <a:r>
              <a:rPr sz="1800" dirty="0">
                <a:latin typeface="Times New Roman"/>
                <a:cs typeface="Times New Roman"/>
              </a:rPr>
              <a:t>or</a:t>
            </a:r>
            <a:r>
              <a:rPr sz="1800" spc="-50" dirty="0">
                <a:latin typeface="Times New Roman"/>
                <a:cs typeface="Times New Roman"/>
              </a:rPr>
              <a:t> </a:t>
            </a:r>
            <a:r>
              <a:rPr sz="1800" dirty="0">
                <a:latin typeface="Times New Roman"/>
                <a:cs typeface="Times New Roman"/>
              </a:rPr>
              <a:t>more</a:t>
            </a:r>
            <a:r>
              <a:rPr sz="1800" spc="-35" dirty="0">
                <a:latin typeface="Times New Roman"/>
                <a:cs typeface="Times New Roman"/>
              </a:rPr>
              <a:t> </a:t>
            </a:r>
            <a:r>
              <a:rPr sz="1800" dirty="0">
                <a:latin typeface="Times New Roman"/>
                <a:cs typeface="Times New Roman"/>
              </a:rPr>
              <a:t>access</a:t>
            </a:r>
            <a:r>
              <a:rPr sz="1800" spc="-80" dirty="0">
                <a:latin typeface="Times New Roman"/>
                <a:cs typeface="Times New Roman"/>
              </a:rPr>
              <a:t> </a:t>
            </a:r>
            <a:r>
              <a:rPr sz="1800" dirty="0">
                <a:latin typeface="Times New Roman"/>
                <a:cs typeface="Times New Roman"/>
              </a:rPr>
              <a:t>rights</a:t>
            </a:r>
            <a:r>
              <a:rPr sz="1800" spc="-30" dirty="0">
                <a:latin typeface="Times New Roman"/>
                <a:cs typeface="Times New Roman"/>
              </a:rPr>
              <a:t> </a:t>
            </a:r>
            <a:r>
              <a:rPr sz="1800" dirty="0">
                <a:latin typeface="Times New Roman"/>
                <a:cs typeface="Times New Roman"/>
              </a:rPr>
              <a:t>than</a:t>
            </a:r>
            <a:r>
              <a:rPr sz="1800" spc="365" dirty="0">
                <a:latin typeface="Times New Roman"/>
                <a:cs typeface="Times New Roman"/>
              </a:rPr>
              <a:t> </a:t>
            </a:r>
            <a:r>
              <a:rPr sz="1800" spc="-20" dirty="0">
                <a:latin typeface="Times New Roman"/>
                <a:cs typeface="Times New Roman"/>
              </a:rPr>
              <a:t>Role</a:t>
            </a:r>
            <a:r>
              <a:rPr sz="1800" spc="-220" dirty="0">
                <a:latin typeface="Times New Roman"/>
                <a:cs typeface="Times New Roman"/>
              </a:rPr>
              <a:t> </a:t>
            </a:r>
            <a:r>
              <a:rPr sz="1800" spc="-50" dirty="0">
                <a:latin typeface="Times New Roman"/>
                <a:cs typeface="Times New Roman"/>
              </a:rPr>
              <a:t>A</a:t>
            </a:r>
            <a:endParaRPr sz="1800">
              <a:latin typeface="Times New Roman"/>
              <a:cs typeface="Times New Roman"/>
            </a:endParaRPr>
          </a:p>
        </p:txBody>
      </p:sp>
      <p:pic>
        <p:nvPicPr>
          <p:cNvPr id="4" name="object 4"/>
          <p:cNvPicPr/>
          <p:nvPr/>
        </p:nvPicPr>
        <p:blipFill>
          <a:blip r:embed="rId2" cstate="print"/>
          <a:stretch>
            <a:fillRect/>
          </a:stretch>
        </p:blipFill>
        <p:spPr>
          <a:xfrm>
            <a:off x="6568440" y="1455419"/>
            <a:ext cx="2292096" cy="33268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2" y="0"/>
            <a:ext cx="5756910" cy="559435"/>
          </a:xfrm>
          <a:prstGeom prst="rect">
            <a:avLst/>
          </a:prstGeom>
        </p:spPr>
        <p:txBody>
          <a:bodyPr vert="horz" wrap="square" lIns="0" tIns="13335" rIns="0" bIns="0" rtlCol="0">
            <a:spAutoFit/>
          </a:bodyPr>
          <a:lstStyle/>
          <a:p>
            <a:pPr marL="12700">
              <a:lnSpc>
                <a:spcPct val="100000"/>
              </a:lnSpc>
              <a:spcBef>
                <a:spcPts val="105"/>
              </a:spcBef>
            </a:pPr>
            <a:r>
              <a:rPr lang="en-US" dirty="0"/>
              <a:t>What is </a:t>
            </a:r>
            <a:r>
              <a:rPr dirty="0"/>
              <a:t>Access</a:t>
            </a:r>
            <a:r>
              <a:rPr spc="-5" dirty="0"/>
              <a:t> </a:t>
            </a:r>
            <a:r>
              <a:rPr spc="-10" dirty="0"/>
              <a:t>Control</a:t>
            </a:r>
            <a:r>
              <a:rPr lang="en-US" spc="-10" dirty="0"/>
              <a:t>?</a:t>
            </a:r>
            <a:endParaRPr spc="-10" dirty="0"/>
          </a:p>
        </p:txBody>
      </p:sp>
      <p:sp>
        <p:nvSpPr>
          <p:cNvPr id="3" name="object 3"/>
          <p:cNvSpPr txBox="1"/>
          <p:nvPr/>
        </p:nvSpPr>
        <p:spPr>
          <a:xfrm>
            <a:off x="0" y="1305762"/>
            <a:ext cx="9144000" cy="2531975"/>
          </a:xfrm>
          <a:prstGeom prst="rect">
            <a:avLst/>
          </a:prstGeom>
        </p:spPr>
        <p:txBody>
          <a:bodyPr vert="horz" wrap="square" lIns="0" tIns="13335" rIns="0" bIns="0" rtlCol="0">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Access control is the prevention of unauthorized use of resources, including ensuring that resources are used only in authorized manners.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66780" y="548841"/>
            <a:ext cx="3630004" cy="4145739"/>
          </a:xfrm>
          <a:prstGeom prst="rect">
            <a:avLst/>
          </a:prstGeom>
        </p:spPr>
      </p:pic>
      <p:sp>
        <p:nvSpPr>
          <p:cNvPr id="3" name="object 3"/>
          <p:cNvSpPr txBox="1">
            <a:spLocks noGrp="1"/>
          </p:cNvSpPr>
          <p:nvPr>
            <p:ph type="title"/>
          </p:nvPr>
        </p:nvSpPr>
        <p:spPr>
          <a:xfrm>
            <a:off x="360984" y="1202893"/>
            <a:ext cx="2398395" cy="1626870"/>
          </a:xfrm>
          <a:prstGeom prst="rect">
            <a:avLst/>
          </a:prstGeom>
        </p:spPr>
        <p:txBody>
          <a:bodyPr vert="horz" wrap="square" lIns="0" tIns="13335" rIns="0" bIns="0" rtlCol="0">
            <a:spAutoFit/>
          </a:bodyPr>
          <a:lstStyle/>
          <a:p>
            <a:pPr marL="12700" marR="5080" indent="-2540" algn="ctr">
              <a:lnSpc>
                <a:spcPct val="100000"/>
              </a:lnSpc>
              <a:spcBef>
                <a:spcPts val="105"/>
              </a:spcBef>
              <a:tabLst>
                <a:tab pos="1165225" algn="l"/>
                <a:tab pos="1203960" algn="l"/>
              </a:tabLst>
            </a:pPr>
            <a:r>
              <a:rPr spc="-10" dirty="0"/>
              <a:t>Roles</a:t>
            </a:r>
            <a:r>
              <a:rPr dirty="0"/>
              <a:t>		</a:t>
            </a:r>
            <a:r>
              <a:rPr spc="-25" dirty="0"/>
              <a:t>and </a:t>
            </a:r>
            <a:r>
              <a:rPr spc="-10" dirty="0"/>
              <a:t>Their</a:t>
            </a:r>
            <a:r>
              <a:rPr dirty="0"/>
              <a:t>	</a:t>
            </a:r>
            <a:r>
              <a:rPr spc="-10" dirty="0"/>
              <a:t>Access Rights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RBAC</a:t>
            </a:r>
            <a:r>
              <a:rPr spc="-90" dirty="0"/>
              <a:t> </a:t>
            </a:r>
            <a:r>
              <a:rPr dirty="0"/>
              <a:t>For</a:t>
            </a:r>
            <a:r>
              <a:rPr spc="-75" dirty="0"/>
              <a:t> </a:t>
            </a:r>
            <a:r>
              <a:rPr dirty="0"/>
              <a:t>a</a:t>
            </a:r>
            <a:r>
              <a:rPr spc="-95" dirty="0"/>
              <a:t> </a:t>
            </a:r>
            <a:r>
              <a:rPr spc="-20" dirty="0"/>
              <a:t>Bank</a:t>
            </a:r>
          </a:p>
        </p:txBody>
      </p:sp>
      <p:pic>
        <p:nvPicPr>
          <p:cNvPr id="3" name="object 3"/>
          <p:cNvPicPr/>
          <p:nvPr/>
        </p:nvPicPr>
        <p:blipFill>
          <a:blip r:embed="rId2" cstate="print"/>
          <a:stretch>
            <a:fillRect/>
          </a:stretch>
        </p:blipFill>
        <p:spPr>
          <a:xfrm>
            <a:off x="1546860" y="1060703"/>
            <a:ext cx="6057899" cy="379323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489" y="390525"/>
            <a:ext cx="4565650" cy="559435"/>
          </a:xfrm>
          <a:prstGeom prst="rect">
            <a:avLst/>
          </a:prstGeom>
        </p:spPr>
        <p:txBody>
          <a:bodyPr vert="horz" wrap="square" lIns="0" tIns="13335" rIns="0" bIns="0" rtlCol="0">
            <a:spAutoFit/>
          </a:bodyPr>
          <a:lstStyle/>
          <a:p>
            <a:pPr marL="12700">
              <a:lnSpc>
                <a:spcPct val="100000"/>
              </a:lnSpc>
              <a:spcBef>
                <a:spcPts val="105"/>
              </a:spcBef>
            </a:pPr>
            <a:r>
              <a:rPr dirty="0"/>
              <a:t>Some</a:t>
            </a:r>
            <a:r>
              <a:rPr spc="-90" dirty="0"/>
              <a:t> </a:t>
            </a:r>
            <a:r>
              <a:rPr spc="-10" dirty="0"/>
              <a:t>Interesting</a:t>
            </a:r>
            <a:r>
              <a:rPr spc="-100" dirty="0"/>
              <a:t> </a:t>
            </a:r>
            <a:r>
              <a:rPr spc="-10" dirty="0"/>
              <a:t>Figures</a:t>
            </a:r>
          </a:p>
        </p:txBody>
      </p:sp>
      <p:sp>
        <p:nvSpPr>
          <p:cNvPr id="3" name="object 3"/>
          <p:cNvSpPr txBox="1"/>
          <p:nvPr/>
        </p:nvSpPr>
        <p:spPr>
          <a:xfrm>
            <a:off x="679805" y="1324177"/>
            <a:ext cx="7345680" cy="3025140"/>
          </a:xfrm>
          <a:prstGeom prst="rect">
            <a:avLst/>
          </a:prstGeom>
        </p:spPr>
        <p:txBody>
          <a:bodyPr vert="horz" wrap="square" lIns="0" tIns="13335" rIns="0" bIns="0" rtlCol="0">
            <a:spAutoFit/>
          </a:bodyPr>
          <a:lstStyle/>
          <a:p>
            <a:pPr marL="354965" indent="-342265">
              <a:lnSpc>
                <a:spcPct val="100000"/>
              </a:lnSpc>
              <a:spcBef>
                <a:spcPts val="105"/>
              </a:spcBef>
              <a:buChar char="•"/>
              <a:tabLst>
                <a:tab pos="354965" algn="l"/>
                <a:tab pos="6822440" algn="l"/>
              </a:tabLst>
            </a:pPr>
            <a:r>
              <a:rPr sz="2000" dirty="0">
                <a:solidFill>
                  <a:srgbClr val="3B3935"/>
                </a:solidFill>
                <a:latin typeface="Arial"/>
                <a:cs typeface="Arial"/>
              </a:rPr>
              <a:t>Within</a:t>
            </a:r>
            <a:r>
              <a:rPr sz="2000" spc="-40" dirty="0">
                <a:solidFill>
                  <a:srgbClr val="3B3935"/>
                </a:solidFill>
                <a:latin typeface="Arial"/>
                <a:cs typeface="Arial"/>
              </a:rPr>
              <a:t> </a:t>
            </a:r>
            <a:r>
              <a:rPr sz="2000" dirty="0">
                <a:solidFill>
                  <a:srgbClr val="3B3935"/>
                </a:solidFill>
                <a:latin typeface="Arial"/>
                <a:cs typeface="Arial"/>
              </a:rPr>
              <a:t>the</a:t>
            </a:r>
            <a:r>
              <a:rPr sz="2000" spc="-40" dirty="0">
                <a:solidFill>
                  <a:srgbClr val="3B3935"/>
                </a:solidFill>
                <a:latin typeface="Arial"/>
                <a:cs typeface="Arial"/>
              </a:rPr>
              <a:t> </a:t>
            </a:r>
            <a:r>
              <a:rPr sz="2000" dirty="0">
                <a:solidFill>
                  <a:srgbClr val="3B3935"/>
                </a:solidFill>
                <a:latin typeface="Arial"/>
                <a:cs typeface="Arial"/>
              </a:rPr>
              <a:t>bank,</a:t>
            </a:r>
            <a:r>
              <a:rPr sz="2000" spc="-65" dirty="0">
                <a:solidFill>
                  <a:srgbClr val="3B3935"/>
                </a:solidFill>
                <a:latin typeface="Arial"/>
                <a:cs typeface="Arial"/>
              </a:rPr>
              <a:t> </a:t>
            </a:r>
            <a:r>
              <a:rPr sz="2000" dirty="0">
                <a:solidFill>
                  <a:srgbClr val="3B3935"/>
                </a:solidFill>
                <a:latin typeface="Arial"/>
                <a:cs typeface="Arial"/>
              </a:rPr>
              <a:t>there</a:t>
            </a:r>
            <a:r>
              <a:rPr sz="2000" spc="-45" dirty="0">
                <a:solidFill>
                  <a:srgbClr val="3B3935"/>
                </a:solidFill>
                <a:latin typeface="Arial"/>
                <a:cs typeface="Arial"/>
              </a:rPr>
              <a:t> </a:t>
            </a:r>
            <a:r>
              <a:rPr sz="2000" dirty="0">
                <a:solidFill>
                  <a:srgbClr val="3B3935"/>
                </a:solidFill>
                <a:latin typeface="Arial"/>
                <a:cs typeface="Arial"/>
              </a:rPr>
              <a:t>are</a:t>
            </a:r>
            <a:r>
              <a:rPr sz="2000" spc="-55" dirty="0">
                <a:solidFill>
                  <a:srgbClr val="3B3935"/>
                </a:solidFill>
                <a:latin typeface="Arial"/>
                <a:cs typeface="Arial"/>
              </a:rPr>
              <a:t> </a:t>
            </a:r>
            <a:r>
              <a:rPr sz="2000" b="1" dirty="0">
                <a:solidFill>
                  <a:srgbClr val="3B3935"/>
                </a:solidFill>
                <a:latin typeface="Arial"/>
                <a:cs typeface="Arial"/>
              </a:rPr>
              <a:t>65</a:t>
            </a:r>
            <a:r>
              <a:rPr sz="2000" b="1" spc="-50" dirty="0">
                <a:solidFill>
                  <a:srgbClr val="3B3935"/>
                </a:solidFill>
                <a:latin typeface="Arial"/>
                <a:cs typeface="Arial"/>
              </a:rPr>
              <a:t> </a:t>
            </a:r>
            <a:r>
              <a:rPr sz="2000" b="1" dirty="0">
                <a:solidFill>
                  <a:srgbClr val="3B3935"/>
                </a:solidFill>
                <a:latin typeface="Arial"/>
                <a:cs typeface="Arial"/>
              </a:rPr>
              <a:t>official</a:t>
            </a:r>
            <a:r>
              <a:rPr sz="2000" b="1" spc="-70" dirty="0">
                <a:solidFill>
                  <a:srgbClr val="3B3935"/>
                </a:solidFill>
                <a:latin typeface="Arial"/>
                <a:cs typeface="Arial"/>
              </a:rPr>
              <a:t> </a:t>
            </a:r>
            <a:r>
              <a:rPr sz="2000" b="1" dirty="0">
                <a:solidFill>
                  <a:srgbClr val="3B3935"/>
                </a:solidFill>
                <a:latin typeface="Arial"/>
                <a:cs typeface="Arial"/>
              </a:rPr>
              <a:t>positions</a:t>
            </a:r>
            <a:r>
              <a:rPr sz="2000" b="1" spc="-40" dirty="0">
                <a:solidFill>
                  <a:srgbClr val="3B3935"/>
                </a:solidFill>
                <a:latin typeface="Arial"/>
                <a:cs typeface="Arial"/>
              </a:rPr>
              <a:t> </a:t>
            </a:r>
            <a:r>
              <a:rPr sz="2000" spc="-10" dirty="0">
                <a:solidFill>
                  <a:srgbClr val="3B3935"/>
                </a:solidFill>
                <a:latin typeface="Arial"/>
                <a:cs typeface="Arial"/>
              </a:rPr>
              <a:t>(ranging</a:t>
            </a:r>
            <a:r>
              <a:rPr sz="2000" dirty="0">
                <a:solidFill>
                  <a:srgbClr val="3B3935"/>
                </a:solidFill>
                <a:latin typeface="Arial"/>
                <a:cs typeface="Arial"/>
              </a:rPr>
              <a:t>	</a:t>
            </a:r>
            <a:r>
              <a:rPr sz="2000" spc="-20" dirty="0">
                <a:solidFill>
                  <a:srgbClr val="3B3935"/>
                </a:solidFill>
                <a:latin typeface="Arial"/>
                <a:cs typeface="Arial"/>
              </a:rPr>
              <a:t>from</a:t>
            </a:r>
            <a:endParaRPr sz="2000">
              <a:latin typeface="Arial"/>
              <a:cs typeface="Arial"/>
            </a:endParaRPr>
          </a:p>
          <a:p>
            <a:pPr marL="355600">
              <a:lnSpc>
                <a:spcPct val="100000"/>
              </a:lnSpc>
              <a:tabLst>
                <a:tab pos="6481445" algn="l"/>
              </a:tabLst>
            </a:pPr>
            <a:r>
              <a:rPr sz="2000" dirty="0">
                <a:solidFill>
                  <a:srgbClr val="3B3935"/>
                </a:solidFill>
                <a:latin typeface="Arial"/>
                <a:cs typeface="Arial"/>
              </a:rPr>
              <a:t>a</a:t>
            </a:r>
            <a:r>
              <a:rPr sz="2000" spc="-35" dirty="0">
                <a:solidFill>
                  <a:srgbClr val="3B3935"/>
                </a:solidFill>
                <a:latin typeface="Arial"/>
                <a:cs typeface="Arial"/>
              </a:rPr>
              <a:t> </a:t>
            </a:r>
            <a:r>
              <a:rPr sz="2000" dirty="0">
                <a:solidFill>
                  <a:srgbClr val="3B3935"/>
                </a:solidFill>
                <a:latin typeface="Arial"/>
                <a:cs typeface="Arial"/>
              </a:rPr>
              <a:t>Clerk,</a:t>
            </a:r>
            <a:r>
              <a:rPr sz="2000" spc="-70" dirty="0">
                <a:solidFill>
                  <a:srgbClr val="3B3935"/>
                </a:solidFill>
                <a:latin typeface="Arial"/>
                <a:cs typeface="Arial"/>
              </a:rPr>
              <a:t> </a:t>
            </a:r>
            <a:r>
              <a:rPr sz="2000" dirty="0">
                <a:solidFill>
                  <a:srgbClr val="3B3935"/>
                </a:solidFill>
                <a:latin typeface="Arial"/>
                <a:cs typeface="Arial"/>
              </a:rPr>
              <a:t>through</a:t>
            </a:r>
            <a:r>
              <a:rPr sz="2000" spc="-60" dirty="0">
                <a:solidFill>
                  <a:srgbClr val="3B3935"/>
                </a:solidFill>
                <a:latin typeface="Arial"/>
                <a:cs typeface="Arial"/>
              </a:rPr>
              <a:t> </a:t>
            </a:r>
            <a:r>
              <a:rPr sz="2000" dirty="0">
                <a:solidFill>
                  <a:srgbClr val="3B3935"/>
                </a:solidFill>
                <a:latin typeface="Arial"/>
                <a:cs typeface="Arial"/>
              </a:rPr>
              <a:t>Branch</a:t>
            </a:r>
            <a:r>
              <a:rPr sz="2000" spc="-70" dirty="0">
                <a:solidFill>
                  <a:srgbClr val="3B3935"/>
                </a:solidFill>
                <a:latin typeface="Arial"/>
                <a:cs typeface="Arial"/>
              </a:rPr>
              <a:t> </a:t>
            </a:r>
            <a:r>
              <a:rPr sz="2000" spc="-10" dirty="0">
                <a:solidFill>
                  <a:srgbClr val="3B3935"/>
                </a:solidFill>
                <a:latin typeface="Arial"/>
                <a:cs typeface="Arial"/>
              </a:rPr>
              <a:t>Manager,</a:t>
            </a:r>
            <a:r>
              <a:rPr sz="2000" spc="-60" dirty="0">
                <a:solidFill>
                  <a:srgbClr val="3B3935"/>
                </a:solidFill>
                <a:latin typeface="Arial"/>
                <a:cs typeface="Arial"/>
              </a:rPr>
              <a:t> </a:t>
            </a:r>
            <a:r>
              <a:rPr sz="2000" dirty="0">
                <a:solidFill>
                  <a:srgbClr val="3B3935"/>
                </a:solidFill>
                <a:latin typeface="Arial"/>
                <a:cs typeface="Arial"/>
              </a:rPr>
              <a:t>to</a:t>
            </a:r>
            <a:r>
              <a:rPr sz="2000" spc="-35" dirty="0">
                <a:solidFill>
                  <a:srgbClr val="3B3935"/>
                </a:solidFill>
                <a:latin typeface="Arial"/>
                <a:cs typeface="Arial"/>
              </a:rPr>
              <a:t> </a:t>
            </a:r>
            <a:r>
              <a:rPr sz="2000" dirty="0">
                <a:solidFill>
                  <a:srgbClr val="3B3935"/>
                </a:solidFill>
                <a:latin typeface="Arial"/>
                <a:cs typeface="Arial"/>
              </a:rPr>
              <a:t>a</a:t>
            </a:r>
            <a:r>
              <a:rPr sz="2000" spc="-35" dirty="0">
                <a:solidFill>
                  <a:srgbClr val="3B3935"/>
                </a:solidFill>
                <a:latin typeface="Arial"/>
                <a:cs typeface="Arial"/>
              </a:rPr>
              <a:t> </a:t>
            </a:r>
            <a:r>
              <a:rPr sz="2000" dirty="0">
                <a:solidFill>
                  <a:srgbClr val="3B3935"/>
                </a:solidFill>
                <a:latin typeface="Arial"/>
                <a:cs typeface="Arial"/>
              </a:rPr>
              <a:t>Member</a:t>
            </a:r>
            <a:r>
              <a:rPr sz="2000" spc="-50" dirty="0">
                <a:solidFill>
                  <a:srgbClr val="3B3935"/>
                </a:solidFill>
                <a:latin typeface="Arial"/>
                <a:cs typeface="Arial"/>
              </a:rPr>
              <a:t> </a:t>
            </a:r>
            <a:r>
              <a:rPr sz="2000" dirty="0">
                <a:solidFill>
                  <a:srgbClr val="3B3935"/>
                </a:solidFill>
                <a:latin typeface="Arial"/>
                <a:cs typeface="Arial"/>
              </a:rPr>
              <a:t>of</a:t>
            </a:r>
            <a:r>
              <a:rPr sz="2000" spc="-25" dirty="0">
                <a:solidFill>
                  <a:srgbClr val="3B3935"/>
                </a:solidFill>
                <a:latin typeface="Arial"/>
                <a:cs typeface="Arial"/>
              </a:rPr>
              <a:t> the</a:t>
            </a:r>
            <a:r>
              <a:rPr sz="2000" dirty="0">
                <a:solidFill>
                  <a:srgbClr val="3B3935"/>
                </a:solidFill>
                <a:latin typeface="Arial"/>
                <a:cs typeface="Arial"/>
              </a:rPr>
              <a:t>	</a:t>
            </a:r>
            <a:r>
              <a:rPr sz="2000" spc="-10" dirty="0">
                <a:solidFill>
                  <a:srgbClr val="3B3935"/>
                </a:solidFill>
                <a:latin typeface="Arial"/>
                <a:cs typeface="Arial"/>
              </a:rPr>
              <a:t>Board)</a:t>
            </a:r>
            <a:endParaRPr sz="2000">
              <a:latin typeface="Arial"/>
              <a:cs typeface="Arial"/>
            </a:endParaRPr>
          </a:p>
          <a:p>
            <a:pPr marL="354965" indent="-342265">
              <a:lnSpc>
                <a:spcPct val="100000"/>
              </a:lnSpc>
              <a:spcBef>
                <a:spcPts val="1105"/>
              </a:spcBef>
              <a:buChar char="•"/>
              <a:tabLst>
                <a:tab pos="354965" algn="l"/>
              </a:tabLst>
            </a:pPr>
            <a:r>
              <a:rPr sz="2000" dirty="0">
                <a:solidFill>
                  <a:srgbClr val="3B3935"/>
                </a:solidFill>
                <a:latin typeface="Arial"/>
                <a:cs typeface="Arial"/>
              </a:rPr>
              <a:t>These</a:t>
            </a:r>
            <a:r>
              <a:rPr sz="2000" spc="-55" dirty="0">
                <a:solidFill>
                  <a:srgbClr val="3B3935"/>
                </a:solidFill>
                <a:latin typeface="Arial"/>
                <a:cs typeface="Arial"/>
              </a:rPr>
              <a:t> </a:t>
            </a:r>
            <a:r>
              <a:rPr sz="2000" dirty="0">
                <a:solidFill>
                  <a:srgbClr val="3B3935"/>
                </a:solidFill>
                <a:latin typeface="Arial"/>
                <a:cs typeface="Arial"/>
              </a:rPr>
              <a:t>positions</a:t>
            </a:r>
            <a:r>
              <a:rPr sz="2000" spc="-30" dirty="0">
                <a:solidFill>
                  <a:srgbClr val="3B3935"/>
                </a:solidFill>
                <a:latin typeface="Arial"/>
                <a:cs typeface="Arial"/>
              </a:rPr>
              <a:t> </a:t>
            </a:r>
            <a:r>
              <a:rPr sz="2000" dirty="0">
                <a:solidFill>
                  <a:srgbClr val="3B3935"/>
                </a:solidFill>
                <a:latin typeface="Arial"/>
                <a:cs typeface="Arial"/>
              </a:rPr>
              <a:t>are</a:t>
            </a:r>
            <a:r>
              <a:rPr sz="2000" spc="-65" dirty="0">
                <a:solidFill>
                  <a:srgbClr val="3B3935"/>
                </a:solidFill>
                <a:latin typeface="Arial"/>
                <a:cs typeface="Arial"/>
              </a:rPr>
              <a:t> </a:t>
            </a:r>
            <a:r>
              <a:rPr sz="2000" dirty="0">
                <a:solidFill>
                  <a:srgbClr val="3B3935"/>
                </a:solidFill>
                <a:latin typeface="Arial"/>
                <a:cs typeface="Arial"/>
              </a:rPr>
              <a:t>combined</a:t>
            </a:r>
            <a:r>
              <a:rPr sz="2000" spc="-50" dirty="0">
                <a:solidFill>
                  <a:srgbClr val="3B3935"/>
                </a:solidFill>
                <a:latin typeface="Arial"/>
                <a:cs typeface="Arial"/>
              </a:rPr>
              <a:t> </a:t>
            </a:r>
            <a:r>
              <a:rPr sz="2000" dirty="0">
                <a:solidFill>
                  <a:srgbClr val="3B3935"/>
                </a:solidFill>
                <a:latin typeface="Arial"/>
                <a:cs typeface="Arial"/>
              </a:rPr>
              <a:t>with</a:t>
            </a:r>
            <a:r>
              <a:rPr sz="2000" spc="-30" dirty="0">
                <a:solidFill>
                  <a:srgbClr val="3B3935"/>
                </a:solidFill>
                <a:latin typeface="Arial"/>
                <a:cs typeface="Arial"/>
              </a:rPr>
              <a:t> </a:t>
            </a:r>
            <a:r>
              <a:rPr sz="2000" b="1" dirty="0">
                <a:solidFill>
                  <a:srgbClr val="3B3935"/>
                </a:solidFill>
                <a:latin typeface="Arial"/>
                <a:cs typeface="Arial"/>
              </a:rPr>
              <a:t>368</a:t>
            </a:r>
            <a:r>
              <a:rPr sz="2000" b="1" spc="-65" dirty="0">
                <a:solidFill>
                  <a:srgbClr val="3B3935"/>
                </a:solidFill>
                <a:latin typeface="Arial"/>
                <a:cs typeface="Arial"/>
              </a:rPr>
              <a:t> </a:t>
            </a:r>
            <a:r>
              <a:rPr sz="2000" b="1" dirty="0">
                <a:solidFill>
                  <a:srgbClr val="3B3935"/>
                </a:solidFill>
                <a:latin typeface="Arial"/>
                <a:cs typeface="Arial"/>
              </a:rPr>
              <a:t>job</a:t>
            </a:r>
            <a:r>
              <a:rPr sz="2000" b="1" spc="-5" dirty="0">
                <a:solidFill>
                  <a:srgbClr val="3B3935"/>
                </a:solidFill>
                <a:latin typeface="Arial"/>
                <a:cs typeface="Arial"/>
              </a:rPr>
              <a:t> </a:t>
            </a:r>
            <a:r>
              <a:rPr sz="2000" b="1" spc="-10" dirty="0">
                <a:solidFill>
                  <a:srgbClr val="3B3935"/>
                </a:solidFill>
                <a:latin typeface="Arial"/>
                <a:cs typeface="Arial"/>
              </a:rPr>
              <a:t>functions</a:t>
            </a:r>
            <a:endParaRPr sz="2000">
              <a:latin typeface="Arial"/>
              <a:cs typeface="Arial"/>
            </a:endParaRPr>
          </a:p>
          <a:p>
            <a:pPr marL="354965" indent="-342265">
              <a:lnSpc>
                <a:spcPct val="100000"/>
              </a:lnSpc>
              <a:spcBef>
                <a:spcPts val="1095"/>
              </a:spcBef>
              <a:buChar char="•"/>
              <a:tabLst>
                <a:tab pos="354965" algn="l"/>
              </a:tabLst>
            </a:pPr>
            <a:r>
              <a:rPr sz="2000" spc="-20" dirty="0">
                <a:solidFill>
                  <a:srgbClr val="3B3935"/>
                </a:solidFill>
                <a:latin typeface="Arial"/>
                <a:cs typeface="Arial"/>
              </a:rPr>
              <a:t>Potentially,</a:t>
            </a:r>
            <a:r>
              <a:rPr sz="2000" spc="-65" dirty="0">
                <a:solidFill>
                  <a:srgbClr val="3B3935"/>
                </a:solidFill>
                <a:latin typeface="Arial"/>
                <a:cs typeface="Arial"/>
              </a:rPr>
              <a:t> </a:t>
            </a:r>
            <a:r>
              <a:rPr sz="2000" dirty="0">
                <a:solidFill>
                  <a:srgbClr val="3B3935"/>
                </a:solidFill>
                <a:latin typeface="Arial"/>
                <a:cs typeface="Arial"/>
              </a:rPr>
              <a:t>there</a:t>
            </a:r>
            <a:r>
              <a:rPr sz="2000" spc="-35" dirty="0">
                <a:solidFill>
                  <a:srgbClr val="3B3935"/>
                </a:solidFill>
                <a:latin typeface="Arial"/>
                <a:cs typeface="Arial"/>
              </a:rPr>
              <a:t> </a:t>
            </a:r>
            <a:r>
              <a:rPr sz="2000" dirty="0">
                <a:solidFill>
                  <a:srgbClr val="3B3935"/>
                </a:solidFill>
                <a:latin typeface="Arial"/>
                <a:cs typeface="Arial"/>
              </a:rPr>
              <a:t>are</a:t>
            </a:r>
            <a:r>
              <a:rPr sz="2000" spc="-40" dirty="0">
                <a:solidFill>
                  <a:srgbClr val="3B3935"/>
                </a:solidFill>
                <a:latin typeface="Arial"/>
                <a:cs typeface="Arial"/>
              </a:rPr>
              <a:t> </a:t>
            </a:r>
            <a:r>
              <a:rPr sz="2000" b="1" dirty="0">
                <a:solidFill>
                  <a:srgbClr val="3B3935"/>
                </a:solidFill>
                <a:latin typeface="Arial"/>
                <a:cs typeface="Arial"/>
              </a:rPr>
              <a:t>23,920</a:t>
            </a:r>
            <a:r>
              <a:rPr sz="2000" b="1" spc="-35" dirty="0">
                <a:solidFill>
                  <a:srgbClr val="3B3935"/>
                </a:solidFill>
                <a:latin typeface="Arial"/>
                <a:cs typeface="Arial"/>
              </a:rPr>
              <a:t> </a:t>
            </a:r>
            <a:r>
              <a:rPr sz="2000" b="1" dirty="0">
                <a:solidFill>
                  <a:srgbClr val="3B3935"/>
                </a:solidFill>
                <a:latin typeface="Arial"/>
                <a:cs typeface="Arial"/>
              </a:rPr>
              <a:t>different</a:t>
            </a:r>
            <a:r>
              <a:rPr sz="2000" b="1" spc="-55" dirty="0">
                <a:solidFill>
                  <a:srgbClr val="3B3935"/>
                </a:solidFill>
                <a:latin typeface="Arial"/>
                <a:cs typeface="Arial"/>
              </a:rPr>
              <a:t> </a:t>
            </a:r>
            <a:r>
              <a:rPr sz="2000" b="1" spc="-10" dirty="0">
                <a:solidFill>
                  <a:srgbClr val="3B3935"/>
                </a:solidFill>
                <a:latin typeface="Arial"/>
                <a:cs typeface="Arial"/>
              </a:rPr>
              <a:t>roles</a:t>
            </a:r>
            <a:endParaRPr sz="2000">
              <a:latin typeface="Arial"/>
              <a:cs typeface="Arial"/>
            </a:endParaRPr>
          </a:p>
          <a:p>
            <a:pPr marL="354965" indent="-342265">
              <a:lnSpc>
                <a:spcPct val="100000"/>
              </a:lnSpc>
              <a:spcBef>
                <a:spcPts val="1105"/>
              </a:spcBef>
              <a:buChar char="•"/>
              <a:tabLst>
                <a:tab pos="354965" algn="l"/>
              </a:tabLst>
            </a:pPr>
            <a:r>
              <a:rPr sz="2000" dirty="0">
                <a:solidFill>
                  <a:srgbClr val="3B3935"/>
                </a:solidFill>
                <a:latin typeface="Arial"/>
                <a:cs typeface="Arial"/>
              </a:rPr>
              <a:t>The</a:t>
            </a:r>
            <a:r>
              <a:rPr sz="2000" spc="-30" dirty="0">
                <a:solidFill>
                  <a:srgbClr val="3B3935"/>
                </a:solidFill>
                <a:latin typeface="Arial"/>
                <a:cs typeface="Arial"/>
              </a:rPr>
              <a:t> </a:t>
            </a:r>
            <a:r>
              <a:rPr sz="2000" dirty="0">
                <a:solidFill>
                  <a:srgbClr val="3B3935"/>
                </a:solidFill>
                <a:latin typeface="Arial"/>
                <a:cs typeface="Arial"/>
              </a:rPr>
              <a:t>number</a:t>
            </a:r>
            <a:r>
              <a:rPr sz="2000" spc="-35" dirty="0">
                <a:solidFill>
                  <a:srgbClr val="3B3935"/>
                </a:solidFill>
                <a:latin typeface="Arial"/>
                <a:cs typeface="Arial"/>
              </a:rPr>
              <a:t> </a:t>
            </a:r>
            <a:r>
              <a:rPr sz="2000" dirty="0">
                <a:solidFill>
                  <a:srgbClr val="3B3935"/>
                </a:solidFill>
                <a:latin typeface="Arial"/>
                <a:cs typeface="Arial"/>
              </a:rPr>
              <a:t>of</a:t>
            </a:r>
            <a:r>
              <a:rPr sz="2000" spc="-25" dirty="0">
                <a:solidFill>
                  <a:srgbClr val="3B3935"/>
                </a:solidFill>
                <a:latin typeface="Arial"/>
                <a:cs typeface="Arial"/>
              </a:rPr>
              <a:t> </a:t>
            </a:r>
            <a:r>
              <a:rPr sz="2000" dirty="0">
                <a:solidFill>
                  <a:srgbClr val="3B3935"/>
                </a:solidFill>
                <a:latin typeface="Arial"/>
                <a:cs typeface="Arial"/>
              </a:rPr>
              <a:t>roles</a:t>
            </a:r>
            <a:r>
              <a:rPr sz="2000" spc="-60" dirty="0">
                <a:solidFill>
                  <a:srgbClr val="3B3935"/>
                </a:solidFill>
                <a:latin typeface="Arial"/>
                <a:cs typeface="Arial"/>
              </a:rPr>
              <a:t> </a:t>
            </a:r>
            <a:r>
              <a:rPr sz="2000" dirty="0">
                <a:solidFill>
                  <a:srgbClr val="3B3935"/>
                </a:solidFill>
                <a:latin typeface="Arial"/>
                <a:cs typeface="Arial"/>
              </a:rPr>
              <a:t>in</a:t>
            </a:r>
            <a:r>
              <a:rPr sz="2000" spc="-25" dirty="0">
                <a:solidFill>
                  <a:srgbClr val="3B3935"/>
                </a:solidFill>
                <a:latin typeface="Arial"/>
                <a:cs typeface="Arial"/>
              </a:rPr>
              <a:t> </a:t>
            </a:r>
            <a:r>
              <a:rPr sz="2000" dirty="0">
                <a:solidFill>
                  <a:srgbClr val="3B3935"/>
                </a:solidFill>
                <a:latin typeface="Arial"/>
                <a:cs typeface="Arial"/>
              </a:rPr>
              <a:t>current</a:t>
            </a:r>
            <a:r>
              <a:rPr sz="2000" spc="-70" dirty="0">
                <a:solidFill>
                  <a:srgbClr val="3B3935"/>
                </a:solidFill>
                <a:latin typeface="Arial"/>
                <a:cs typeface="Arial"/>
              </a:rPr>
              <a:t> </a:t>
            </a:r>
            <a:r>
              <a:rPr sz="2000" dirty="0">
                <a:solidFill>
                  <a:srgbClr val="3B3935"/>
                </a:solidFill>
                <a:latin typeface="Arial"/>
                <a:cs typeface="Arial"/>
              </a:rPr>
              <a:t>use</a:t>
            </a:r>
            <a:r>
              <a:rPr sz="2000" spc="-40" dirty="0">
                <a:solidFill>
                  <a:srgbClr val="3B3935"/>
                </a:solidFill>
                <a:latin typeface="Arial"/>
                <a:cs typeface="Arial"/>
              </a:rPr>
              <a:t> </a:t>
            </a:r>
            <a:r>
              <a:rPr sz="2000" dirty="0">
                <a:solidFill>
                  <a:srgbClr val="3B3935"/>
                </a:solidFill>
                <a:latin typeface="Arial"/>
                <a:cs typeface="Arial"/>
              </a:rPr>
              <a:t>is</a:t>
            </a:r>
            <a:r>
              <a:rPr sz="2000" spc="-35" dirty="0">
                <a:solidFill>
                  <a:srgbClr val="3B3935"/>
                </a:solidFill>
                <a:latin typeface="Arial"/>
                <a:cs typeface="Arial"/>
              </a:rPr>
              <a:t> </a:t>
            </a:r>
            <a:r>
              <a:rPr sz="2000" dirty="0">
                <a:solidFill>
                  <a:srgbClr val="3B3935"/>
                </a:solidFill>
                <a:latin typeface="Arial"/>
                <a:cs typeface="Arial"/>
              </a:rPr>
              <a:t>about</a:t>
            </a:r>
            <a:r>
              <a:rPr sz="2000" spc="-15" dirty="0">
                <a:solidFill>
                  <a:srgbClr val="3B3935"/>
                </a:solidFill>
                <a:latin typeface="Arial"/>
                <a:cs typeface="Arial"/>
              </a:rPr>
              <a:t> </a:t>
            </a:r>
            <a:r>
              <a:rPr sz="2000" b="1" spc="-10" dirty="0">
                <a:solidFill>
                  <a:srgbClr val="3B3935"/>
                </a:solidFill>
                <a:latin typeface="Arial"/>
                <a:cs typeface="Arial"/>
              </a:rPr>
              <a:t>1,300</a:t>
            </a:r>
            <a:endParaRPr sz="2000">
              <a:latin typeface="Arial"/>
              <a:cs typeface="Arial"/>
            </a:endParaRPr>
          </a:p>
          <a:p>
            <a:pPr marL="352425" marR="5080" indent="-339725" algn="just">
              <a:lnSpc>
                <a:spcPct val="100000"/>
              </a:lnSpc>
              <a:spcBef>
                <a:spcPts val="1105"/>
              </a:spcBef>
              <a:buChar char="•"/>
              <a:tabLst>
                <a:tab pos="355600" algn="l"/>
              </a:tabLst>
            </a:pPr>
            <a:r>
              <a:rPr sz="2000" dirty="0">
                <a:solidFill>
                  <a:srgbClr val="3B3935"/>
                </a:solidFill>
                <a:latin typeface="Arial"/>
                <a:cs typeface="Arial"/>
              </a:rPr>
              <a:t>On</a:t>
            </a:r>
            <a:r>
              <a:rPr sz="2000" spc="-10" dirty="0">
                <a:solidFill>
                  <a:srgbClr val="3B3935"/>
                </a:solidFill>
                <a:latin typeface="Arial"/>
                <a:cs typeface="Arial"/>
              </a:rPr>
              <a:t>  </a:t>
            </a:r>
            <a:r>
              <a:rPr sz="2000" dirty="0">
                <a:solidFill>
                  <a:srgbClr val="3B3935"/>
                </a:solidFill>
                <a:latin typeface="Arial"/>
                <a:cs typeface="Arial"/>
              </a:rPr>
              <a:t>average,</a:t>
            </a:r>
            <a:r>
              <a:rPr sz="2000" spc="-20" dirty="0">
                <a:solidFill>
                  <a:srgbClr val="3B3935"/>
                </a:solidFill>
                <a:latin typeface="Arial"/>
                <a:cs typeface="Arial"/>
              </a:rPr>
              <a:t>  </a:t>
            </a:r>
            <a:r>
              <a:rPr sz="2000" b="1" dirty="0">
                <a:solidFill>
                  <a:srgbClr val="3B3935"/>
                </a:solidFill>
                <a:latin typeface="Arial"/>
                <a:cs typeface="Arial"/>
              </a:rPr>
              <a:t>42,000</a:t>
            </a:r>
            <a:r>
              <a:rPr sz="2000" b="1" spc="-10" dirty="0">
                <a:solidFill>
                  <a:srgbClr val="3B3935"/>
                </a:solidFill>
                <a:latin typeface="Arial"/>
                <a:cs typeface="Arial"/>
              </a:rPr>
              <a:t>  </a:t>
            </a:r>
            <a:r>
              <a:rPr sz="2000" b="1" dirty="0">
                <a:solidFill>
                  <a:srgbClr val="3B3935"/>
                </a:solidFill>
                <a:latin typeface="Arial"/>
                <a:cs typeface="Arial"/>
              </a:rPr>
              <a:t>accesses</a:t>
            </a:r>
            <a:r>
              <a:rPr sz="2000" b="1" spc="-15" dirty="0">
                <a:solidFill>
                  <a:srgbClr val="3B3935"/>
                </a:solidFill>
                <a:latin typeface="Arial"/>
                <a:cs typeface="Arial"/>
              </a:rPr>
              <a:t>  </a:t>
            </a:r>
            <a:r>
              <a:rPr sz="2000" dirty="0">
                <a:solidFill>
                  <a:srgbClr val="3B3935"/>
                </a:solidFill>
                <a:latin typeface="Arial"/>
                <a:cs typeface="Arial"/>
              </a:rPr>
              <a:t>are</a:t>
            </a:r>
            <a:r>
              <a:rPr sz="2000" spc="-10" dirty="0">
                <a:solidFill>
                  <a:srgbClr val="3B3935"/>
                </a:solidFill>
                <a:latin typeface="Arial"/>
                <a:cs typeface="Arial"/>
              </a:rPr>
              <a:t>  </a:t>
            </a:r>
            <a:r>
              <a:rPr sz="2000" dirty="0">
                <a:solidFill>
                  <a:srgbClr val="3B3935"/>
                </a:solidFill>
                <a:latin typeface="Arial"/>
                <a:cs typeface="Arial"/>
              </a:rPr>
              <a:t>processed</a:t>
            </a:r>
            <a:r>
              <a:rPr sz="2000" spc="-5" dirty="0">
                <a:solidFill>
                  <a:srgbClr val="3B3935"/>
                </a:solidFill>
                <a:latin typeface="Arial"/>
                <a:cs typeface="Arial"/>
              </a:rPr>
              <a:t>  </a:t>
            </a:r>
            <a:r>
              <a:rPr sz="2000" dirty="0">
                <a:solidFill>
                  <a:srgbClr val="3B3935"/>
                </a:solidFill>
                <a:latin typeface="Arial"/>
                <a:cs typeface="Arial"/>
              </a:rPr>
              <a:t>for</a:t>
            </a:r>
            <a:r>
              <a:rPr sz="2000" spc="-15" dirty="0">
                <a:solidFill>
                  <a:srgbClr val="3B3935"/>
                </a:solidFill>
                <a:latin typeface="Arial"/>
                <a:cs typeface="Arial"/>
              </a:rPr>
              <a:t>  </a:t>
            </a:r>
            <a:r>
              <a:rPr sz="2000" spc="-10" dirty="0">
                <a:solidFill>
                  <a:srgbClr val="3B3935"/>
                </a:solidFill>
                <a:latin typeface="Arial"/>
                <a:cs typeface="Arial"/>
              </a:rPr>
              <a:t>different 	</a:t>
            </a:r>
            <a:r>
              <a:rPr sz="2000" dirty="0">
                <a:solidFill>
                  <a:srgbClr val="3B3935"/>
                </a:solidFill>
                <a:latin typeface="Arial"/>
                <a:cs typeface="Arial"/>
              </a:rPr>
              <a:t>applications</a:t>
            </a:r>
            <a:r>
              <a:rPr sz="2000" spc="10" dirty="0">
                <a:solidFill>
                  <a:srgbClr val="3B3935"/>
                </a:solidFill>
                <a:latin typeface="Arial"/>
                <a:cs typeface="Arial"/>
              </a:rPr>
              <a:t>  </a:t>
            </a:r>
            <a:r>
              <a:rPr sz="2000" dirty="0">
                <a:solidFill>
                  <a:srgbClr val="3B3935"/>
                </a:solidFill>
                <a:latin typeface="Arial"/>
                <a:cs typeface="Arial"/>
              </a:rPr>
              <a:t>each</a:t>
            </a:r>
            <a:r>
              <a:rPr sz="2000" spc="10" dirty="0">
                <a:solidFill>
                  <a:srgbClr val="3B3935"/>
                </a:solidFill>
                <a:latin typeface="Arial"/>
                <a:cs typeface="Arial"/>
              </a:rPr>
              <a:t>  </a:t>
            </a:r>
            <a:r>
              <a:rPr sz="2000" dirty="0">
                <a:solidFill>
                  <a:srgbClr val="3B3935"/>
                </a:solidFill>
                <a:latin typeface="Arial"/>
                <a:cs typeface="Arial"/>
              </a:rPr>
              <a:t>day,</a:t>
            </a:r>
            <a:r>
              <a:rPr sz="2000" spc="5" dirty="0">
                <a:solidFill>
                  <a:srgbClr val="3B3935"/>
                </a:solidFill>
                <a:latin typeface="Arial"/>
                <a:cs typeface="Arial"/>
              </a:rPr>
              <a:t>  </a:t>
            </a:r>
            <a:r>
              <a:rPr sz="2000" dirty="0">
                <a:solidFill>
                  <a:srgbClr val="3B3935"/>
                </a:solidFill>
                <a:latin typeface="Arial"/>
                <a:cs typeface="Arial"/>
              </a:rPr>
              <a:t>by</a:t>
            </a:r>
            <a:r>
              <a:rPr sz="2000" spc="10" dirty="0">
                <a:solidFill>
                  <a:srgbClr val="3B3935"/>
                </a:solidFill>
                <a:latin typeface="Arial"/>
                <a:cs typeface="Arial"/>
              </a:rPr>
              <a:t>  </a:t>
            </a:r>
            <a:r>
              <a:rPr sz="2000" dirty="0">
                <a:solidFill>
                  <a:srgbClr val="3B3935"/>
                </a:solidFill>
                <a:latin typeface="Arial"/>
                <a:cs typeface="Arial"/>
              </a:rPr>
              <a:t>the</a:t>
            </a:r>
            <a:r>
              <a:rPr sz="2000" spc="5" dirty="0">
                <a:solidFill>
                  <a:srgbClr val="3B3935"/>
                </a:solidFill>
                <a:latin typeface="Arial"/>
                <a:cs typeface="Arial"/>
              </a:rPr>
              <a:t>  </a:t>
            </a:r>
            <a:r>
              <a:rPr sz="2000" dirty="0">
                <a:solidFill>
                  <a:srgbClr val="3B3935"/>
                </a:solidFill>
                <a:latin typeface="Arial"/>
                <a:cs typeface="Arial"/>
              </a:rPr>
              <a:t>Authorization</a:t>
            </a:r>
            <a:r>
              <a:rPr sz="2000" spc="15" dirty="0">
                <a:solidFill>
                  <a:srgbClr val="3B3935"/>
                </a:solidFill>
                <a:latin typeface="Arial"/>
                <a:cs typeface="Arial"/>
              </a:rPr>
              <a:t>  </a:t>
            </a:r>
            <a:r>
              <a:rPr sz="2000" spc="-10" dirty="0">
                <a:solidFill>
                  <a:srgbClr val="3B3935"/>
                </a:solidFill>
                <a:latin typeface="Arial"/>
                <a:cs typeface="Arial"/>
              </a:rPr>
              <a:t>Administration 	module</a:t>
            </a:r>
            <a:endParaRPr sz="20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37" y="-7899"/>
            <a:ext cx="5756910" cy="559435"/>
          </a:xfrm>
          <a:prstGeom prst="rect">
            <a:avLst/>
          </a:prstGeom>
        </p:spPr>
        <p:txBody>
          <a:bodyPr vert="horz" wrap="square" lIns="0" tIns="13335" rIns="0" bIns="0" rtlCol="0">
            <a:spAutoFit/>
          </a:bodyPr>
          <a:lstStyle/>
          <a:p>
            <a:pPr marL="12700">
              <a:lnSpc>
                <a:spcPct val="100000"/>
              </a:lnSpc>
              <a:spcBef>
                <a:spcPts val="105"/>
              </a:spcBef>
            </a:pPr>
            <a:r>
              <a:rPr spc="-10" dirty="0"/>
              <a:t>Bell-</a:t>
            </a:r>
            <a:r>
              <a:rPr dirty="0"/>
              <a:t>LaPadula</a:t>
            </a:r>
            <a:r>
              <a:rPr spc="-85" dirty="0"/>
              <a:t> </a:t>
            </a:r>
            <a:r>
              <a:rPr dirty="0"/>
              <a:t>(BLP)</a:t>
            </a:r>
            <a:r>
              <a:rPr spc="-65" dirty="0"/>
              <a:t> </a:t>
            </a:r>
            <a:r>
              <a:rPr spc="-10" dirty="0"/>
              <a:t>Model</a:t>
            </a:r>
          </a:p>
        </p:txBody>
      </p:sp>
      <p:sp>
        <p:nvSpPr>
          <p:cNvPr id="3" name="object 3"/>
          <p:cNvSpPr txBox="1"/>
          <p:nvPr/>
        </p:nvSpPr>
        <p:spPr>
          <a:xfrm>
            <a:off x="29737" y="666750"/>
            <a:ext cx="9114263" cy="1999777"/>
          </a:xfrm>
          <a:prstGeom prst="rect">
            <a:avLst/>
          </a:prstGeom>
        </p:spPr>
        <p:txBody>
          <a:bodyPr vert="horz" wrap="square" lIns="0" tIns="126364"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Overview</a:t>
            </a:r>
            <a:r>
              <a:rPr kumimoji="0" lang="en-US" altLang="en-US" sz="2800" b="0" i="0" u="none" strike="noStrike" cap="none" normalizeH="0" baseline="0" dirty="0">
                <a:ln>
                  <a:noFill/>
                </a:ln>
                <a:solidFill>
                  <a:schemeClr val="tx1"/>
                </a:solidFill>
                <a:effectLst/>
                <a:latin typeface="+mj-lt"/>
              </a:rPr>
              <a:t>: This security model, developed in the 1970s, is focused on confidentiality. It applies security classifications and clearance levels to control access to objects.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EFF8C-5EF3-F662-6F80-1D1CD89C8BD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41F329-D7C2-0AD2-D763-805C75681A51}"/>
              </a:ext>
            </a:extLst>
          </p:cNvPr>
          <p:cNvSpPr txBox="1">
            <a:spLocks noGrp="1"/>
          </p:cNvSpPr>
          <p:nvPr>
            <p:ph type="title"/>
          </p:nvPr>
        </p:nvSpPr>
        <p:spPr>
          <a:xfrm>
            <a:off x="29737" y="-7899"/>
            <a:ext cx="5756910" cy="559435"/>
          </a:xfrm>
          <a:prstGeom prst="rect">
            <a:avLst/>
          </a:prstGeom>
        </p:spPr>
        <p:txBody>
          <a:bodyPr vert="horz" wrap="square" lIns="0" tIns="13335" rIns="0" bIns="0" rtlCol="0">
            <a:spAutoFit/>
          </a:bodyPr>
          <a:lstStyle/>
          <a:p>
            <a:pPr marL="12700">
              <a:lnSpc>
                <a:spcPct val="100000"/>
              </a:lnSpc>
              <a:spcBef>
                <a:spcPts val="105"/>
              </a:spcBef>
            </a:pPr>
            <a:r>
              <a:rPr spc="-10" dirty="0"/>
              <a:t>Bell-</a:t>
            </a:r>
            <a:r>
              <a:rPr dirty="0"/>
              <a:t>LaPadula</a:t>
            </a:r>
            <a:r>
              <a:rPr spc="-85" dirty="0"/>
              <a:t> </a:t>
            </a:r>
            <a:r>
              <a:rPr dirty="0"/>
              <a:t>(BLP)</a:t>
            </a:r>
            <a:r>
              <a:rPr spc="-65" dirty="0"/>
              <a:t> </a:t>
            </a:r>
            <a:r>
              <a:rPr spc="-10" dirty="0"/>
              <a:t>Model</a:t>
            </a:r>
          </a:p>
        </p:txBody>
      </p:sp>
      <p:sp>
        <p:nvSpPr>
          <p:cNvPr id="3" name="object 3">
            <a:extLst>
              <a:ext uri="{FF2B5EF4-FFF2-40B4-BE49-F238E27FC236}">
                <a16:creationId xmlns:a16="http://schemas.microsoft.com/office/drawing/2014/main" id="{2403FACB-4513-B67F-49C7-D2D029FFD3A6}"/>
              </a:ext>
            </a:extLst>
          </p:cNvPr>
          <p:cNvSpPr txBox="1"/>
          <p:nvPr/>
        </p:nvSpPr>
        <p:spPr>
          <a:xfrm>
            <a:off x="29737" y="558400"/>
            <a:ext cx="9114263" cy="4585100"/>
          </a:xfrm>
          <a:prstGeom prst="rect">
            <a:avLst/>
          </a:prstGeom>
        </p:spPr>
        <p:txBody>
          <a:bodyPr vert="horz" wrap="square" lIns="0" tIns="126364"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Key Points</a:t>
            </a:r>
            <a:r>
              <a:rPr kumimoji="0" lang="en-US" altLang="en-US" sz="2800" b="0" i="0" u="none" strike="noStrike" cap="none" normalizeH="0" baseline="0" dirty="0">
                <a:ln>
                  <a:noFill/>
                </a:ln>
                <a:solidFill>
                  <a:schemeClr val="tx1"/>
                </a:solidFill>
                <a:effectLst/>
                <a:latin typeface="+mj-lt"/>
              </a:rPr>
              <a:t>:</a:t>
            </a:r>
          </a:p>
          <a:p>
            <a:pPr marL="703263" lvl="1" indent="-468313" algn="l" rtl="0" eaLnBrk="0" fontAlgn="base" hangingPunct="0">
              <a:lnSpc>
                <a:spcPct val="150000"/>
              </a:lnSpc>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mj-lt"/>
              </a:rPr>
              <a:t>Objects</a:t>
            </a:r>
            <a:r>
              <a:rPr kumimoji="0" lang="en-US" altLang="en-US" sz="2800" b="0" i="0" u="none" strike="noStrike" cap="none" normalizeH="0" baseline="0" dirty="0">
                <a:ln>
                  <a:noFill/>
                </a:ln>
                <a:solidFill>
                  <a:schemeClr val="tx1"/>
                </a:solidFill>
                <a:effectLst/>
                <a:latin typeface="+mj-lt"/>
              </a:rPr>
              <a:t> are assigned security classifications: top secret, secret, confidential, restricted, and unclassified.</a:t>
            </a:r>
          </a:p>
          <a:p>
            <a:pPr marL="703263" lvl="1" indent="-468313" algn="l" rtl="0" eaLnBrk="0" fontAlgn="base" hangingPunct="0">
              <a:lnSpc>
                <a:spcPct val="150000"/>
              </a:lnSpc>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mj-lt"/>
              </a:rPr>
              <a:t>Subjects</a:t>
            </a:r>
            <a:r>
              <a:rPr kumimoji="0" lang="en-US" altLang="en-US" sz="2800" b="0" i="0" u="none" strike="noStrike" cap="none" normalizeH="0" baseline="0" dirty="0">
                <a:ln>
                  <a:noFill/>
                </a:ln>
                <a:solidFill>
                  <a:schemeClr val="tx1"/>
                </a:solidFill>
                <a:effectLst/>
                <a:latin typeface="+mj-lt"/>
              </a:rPr>
              <a:t> are assigned security clearances.</a:t>
            </a:r>
          </a:p>
          <a:p>
            <a:pPr marL="703263" lvl="1" indent="-468313" algn="l" rtl="0" eaLnBrk="0" fontAlgn="base" hangingPunct="0">
              <a:lnSpc>
                <a:spcPct val="150000"/>
              </a:lnSpc>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mj-lt"/>
              </a:rPr>
              <a:t>Security classes</a:t>
            </a:r>
            <a:r>
              <a:rPr kumimoji="0" lang="en-US" altLang="en-US" sz="2800" b="0" i="0" u="none" strike="noStrike" cap="none" normalizeH="0" baseline="0" dirty="0">
                <a:ln>
                  <a:noFill/>
                </a:ln>
                <a:solidFill>
                  <a:schemeClr val="tx1"/>
                </a:solidFill>
                <a:effectLst/>
                <a:latin typeface="+mj-lt"/>
              </a:rPr>
              <a:t> control access between subjects and objects, ensuring that only those with appropriate clearance can access classified information.</a:t>
            </a:r>
          </a:p>
        </p:txBody>
      </p:sp>
    </p:spTree>
    <p:extLst>
      <p:ext uri="{BB962C8B-B14F-4D97-AF65-F5344CB8AC3E}">
        <p14:creationId xmlns:p14="http://schemas.microsoft.com/office/powerpoint/2010/main" val="1540669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10567-E0E1-7B18-F0F6-3F6D3CE1E7E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7C9B21F-CBCD-6A53-EFF4-695757C38132}"/>
              </a:ext>
            </a:extLst>
          </p:cNvPr>
          <p:cNvSpPr txBox="1">
            <a:spLocks noGrp="1"/>
          </p:cNvSpPr>
          <p:nvPr>
            <p:ph type="title"/>
          </p:nvPr>
        </p:nvSpPr>
        <p:spPr>
          <a:xfrm>
            <a:off x="29737" y="-7899"/>
            <a:ext cx="5756910" cy="559435"/>
          </a:xfrm>
          <a:prstGeom prst="rect">
            <a:avLst/>
          </a:prstGeom>
        </p:spPr>
        <p:txBody>
          <a:bodyPr vert="horz" wrap="square" lIns="0" tIns="13335" rIns="0" bIns="0" rtlCol="0">
            <a:spAutoFit/>
          </a:bodyPr>
          <a:lstStyle/>
          <a:p>
            <a:pPr marL="12700">
              <a:lnSpc>
                <a:spcPct val="100000"/>
              </a:lnSpc>
              <a:spcBef>
                <a:spcPts val="105"/>
              </a:spcBef>
            </a:pPr>
            <a:r>
              <a:rPr spc="-10" dirty="0"/>
              <a:t>Bell-</a:t>
            </a:r>
            <a:r>
              <a:rPr dirty="0"/>
              <a:t>LaPadula</a:t>
            </a:r>
            <a:r>
              <a:rPr spc="-85" dirty="0"/>
              <a:t> </a:t>
            </a:r>
            <a:r>
              <a:rPr dirty="0"/>
              <a:t>(BLP)</a:t>
            </a:r>
            <a:r>
              <a:rPr spc="-65" dirty="0"/>
              <a:t> </a:t>
            </a:r>
            <a:r>
              <a:rPr spc="-10" dirty="0"/>
              <a:t>Model</a:t>
            </a:r>
          </a:p>
        </p:txBody>
      </p:sp>
      <p:sp>
        <p:nvSpPr>
          <p:cNvPr id="3" name="object 3">
            <a:extLst>
              <a:ext uri="{FF2B5EF4-FFF2-40B4-BE49-F238E27FC236}">
                <a16:creationId xmlns:a16="http://schemas.microsoft.com/office/drawing/2014/main" id="{F7A455AA-8780-69BE-41A0-C3E6FA45BDB0}"/>
              </a:ext>
            </a:extLst>
          </p:cNvPr>
          <p:cNvSpPr txBox="1"/>
          <p:nvPr/>
        </p:nvSpPr>
        <p:spPr>
          <a:xfrm>
            <a:off x="29737" y="558400"/>
            <a:ext cx="9114263" cy="3292439"/>
          </a:xfrm>
          <a:prstGeom prst="rect">
            <a:avLst/>
          </a:prstGeom>
        </p:spPr>
        <p:txBody>
          <a:bodyPr vert="horz" wrap="square" lIns="0" tIns="126364" rIns="0" bIns="0" rtlCol="0">
            <a:spAutoFit/>
          </a:bodyPr>
          <a:lstStyle/>
          <a:p>
            <a:pPr>
              <a:lnSpc>
                <a:spcPct val="150000"/>
              </a:lnSpc>
              <a:buNone/>
            </a:pPr>
            <a:r>
              <a:rPr lang="en-US" sz="2800" b="1" dirty="0">
                <a:latin typeface="+mj-lt"/>
              </a:rPr>
              <a:t>Example</a:t>
            </a:r>
            <a:r>
              <a:rPr lang="en-US" sz="2800" dirty="0">
                <a:latin typeface="+mj-lt"/>
              </a:rPr>
              <a:t>:</a:t>
            </a:r>
          </a:p>
          <a:p>
            <a:pPr marL="657225" indent="-377825">
              <a:lnSpc>
                <a:spcPct val="150000"/>
              </a:lnSpc>
              <a:buFont typeface="Arial" panose="020B0604020202020204" pitchFamily="34" charset="0"/>
              <a:buChar char="•"/>
            </a:pPr>
            <a:r>
              <a:rPr lang="en-US" sz="2800" dirty="0">
                <a:latin typeface="+mj-lt"/>
              </a:rPr>
              <a:t>In an Australian government system, highly classified files may be restricted to only those with 'top secret' clearance, while 'secret' files can be accessed by a broader group.</a:t>
            </a:r>
          </a:p>
        </p:txBody>
      </p:sp>
    </p:spTree>
    <p:extLst>
      <p:ext uri="{BB962C8B-B14F-4D97-AF65-F5344CB8AC3E}">
        <p14:creationId xmlns:p14="http://schemas.microsoft.com/office/powerpoint/2010/main" val="1877638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44" y="0"/>
            <a:ext cx="5756910" cy="559435"/>
          </a:xfrm>
          <a:prstGeom prst="rect">
            <a:avLst/>
          </a:prstGeom>
        </p:spPr>
        <p:txBody>
          <a:bodyPr vert="horz" wrap="square" lIns="0" tIns="13335" rIns="0" bIns="0" rtlCol="0">
            <a:spAutoFit/>
          </a:bodyPr>
          <a:lstStyle/>
          <a:p>
            <a:pPr marL="12700">
              <a:lnSpc>
                <a:spcPct val="100000"/>
              </a:lnSpc>
              <a:spcBef>
                <a:spcPts val="105"/>
              </a:spcBef>
            </a:pPr>
            <a:r>
              <a:rPr spc="-10" dirty="0"/>
              <a:t>Two</a:t>
            </a:r>
            <a:r>
              <a:rPr spc="-175" dirty="0"/>
              <a:t> </a:t>
            </a:r>
            <a:r>
              <a:rPr spc="-10" dirty="0"/>
              <a:t>Properties</a:t>
            </a:r>
          </a:p>
        </p:txBody>
      </p:sp>
      <p:pic>
        <p:nvPicPr>
          <p:cNvPr id="3" name="object 3"/>
          <p:cNvPicPr/>
          <p:nvPr/>
        </p:nvPicPr>
        <p:blipFill>
          <a:blip r:embed="rId2" cstate="print"/>
          <a:stretch>
            <a:fillRect/>
          </a:stretch>
        </p:blipFill>
        <p:spPr>
          <a:xfrm>
            <a:off x="5105400" y="864055"/>
            <a:ext cx="4038600" cy="3460295"/>
          </a:xfrm>
          <a:prstGeom prst="rect">
            <a:avLst/>
          </a:prstGeom>
        </p:spPr>
      </p:pic>
      <p:sp>
        <p:nvSpPr>
          <p:cNvPr id="4" name="object 4"/>
          <p:cNvSpPr txBox="1"/>
          <p:nvPr/>
        </p:nvSpPr>
        <p:spPr>
          <a:xfrm>
            <a:off x="0" y="712521"/>
            <a:ext cx="5029200" cy="4383251"/>
          </a:xfrm>
          <a:prstGeom prst="rect">
            <a:avLst/>
          </a:prstGeom>
        </p:spPr>
        <p:txBody>
          <a:bodyPr vert="horz" wrap="square" lIns="0" tIns="73660" rIns="0" bIns="0" rtlCol="0">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No Read Up (ss-property)</a:t>
            </a:r>
            <a:r>
              <a:rPr kumimoji="0" lang="en-US" altLang="en-US" sz="2800" b="0" i="0" u="none" strike="noStrike" cap="none" normalizeH="0" baseline="0" dirty="0">
                <a:ln>
                  <a:noFill/>
                </a:ln>
                <a:solidFill>
                  <a:schemeClr val="tx1"/>
                </a:solidFill>
                <a:effectLst/>
                <a:latin typeface="+mj-lt"/>
              </a:rPr>
              <a:t>: A subject can only read an object if the object’s security level is less than or equal to the subject’s clearance level.</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No Write Down (*-property)</a:t>
            </a:r>
            <a:r>
              <a:rPr kumimoji="0" lang="en-US" altLang="en-US" sz="2800" b="0" i="0" u="none" strike="noStrike" cap="none" normalizeH="0" baseline="0" dirty="0">
                <a:ln>
                  <a:noFill/>
                </a:ln>
                <a:solidFill>
                  <a:schemeClr val="tx1"/>
                </a:solidFill>
                <a:effectLst/>
                <a:latin typeface="+mj-lt"/>
              </a:rPr>
              <a:t>: A subject can only write to an object if the object’s security level is greater than or equal to the subject’s clearance level.</a:t>
            </a:r>
          </a:p>
        </p:txBody>
      </p:sp>
      <p:sp>
        <p:nvSpPr>
          <p:cNvPr id="5" name="object 5"/>
          <p:cNvSpPr txBox="1"/>
          <p:nvPr/>
        </p:nvSpPr>
        <p:spPr>
          <a:xfrm>
            <a:off x="5941441" y="4882663"/>
            <a:ext cx="204343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FFF"/>
                </a:solidFill>
                <a:latin typeface="Times New Roman"/>
                <a:cs typeface="Times New Roman"/>
              </a:rPr>
              <a:t>Read</a:t>
            </a:r>
            <a:r>
              <a:rPr sz="1800" spc="-35" dirty="0">
                <a:solidFill>
                  <a:srgbClr val="1F1FFF"/>
                </a:solidFill>
                <a:latin typeface="Times New Roman"/>
                <a:cs typeface="Times New Roman"/>
              </a:rPr>
              <a:t> </a:t>
            </a:r>
            <a:r>
              <a:rPr sz="1800" dirty="0">
                <a:solidFill>
                  <a:srgbClr val="1F1FFF"/>
                </a:solidFill>
                <a:latin typeface="Times New Roman"/>
                <a:cs typeface="Times New Roman"/>
              </a:rPr>
              <a:t>Down,</a:t>
            </a:r>
            <a:r>
              <a:rPr sz="1800" spc="-45" dirty="0">
                <a:solidFill>
                  <a:srgbClr val="1F1FFF"/>
                </a:solidFill>
                <a:latin typeface="Times New Roman"/>
                <a:cs typeface="Times New Roman"/>
              </a:rPr>
              <a:t> </a:t>
            </a:r>
            <a:r>
              <a:rPr sz="1800" spc="-40" dirty="0">
                <a:solidFill>
                  <a:srgbClr val="1F1FFF"/>
                </a:solidFill>
                <a:latin typeface="Times New Roman"/>
                <a:cs typeface="Times New Roman"/>
              </a:rPr>
              <a:t>Write</a:t>
            </a:r>
            <a:r>
              <a:rPr sz="1800" spc="-105" dirty="0">
                <a:solidFill>
                  <a:srgbClr val="1F1FFF"/>
                </a:solidFill>
                <a:latin typeface="Times New Roman"/>
                <a:cs typeface="Times New Roman"/>
              </a:rPr>
              <a:t> </a:t>
            </a:r>
            <a:r>
              <a:rPr sz="1800" spc="-25" dirty="0">
                <a:solidFill>
                  <a:srgbClr val="1F1FFF"/>
                </a:solidFill>
                <a:latin typeface="Times New Roman"/>
                <a:cs typeface="Times New Roman"/>
              </a:rPr>
              <a:t>Up</a:t>
            </a:r>
            <a:endParaRPr sz="1800" dirty="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9B5B1-6299-5D81-2998-E91CEC7756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4A30B3-FB9F-266E-16EE-A4C299054604}"/>
              </a:ext>
            </a:extLst>
          </p:cNvPr>
          <p:cNvSpPr txBox="1">
            <a:spLocks noGrp="1"/>
          </p:cNvSpPr>
          <p:nvPr>
            <p:ph type="title"/>
          </p:nvPr>
        </p:nvSpPr>
        <p:spPr>
          <a:xfrm>
            <a:off x="20444" y="0"/>
            <a:ext cx="5756910" cy="559435"/>
          </a:xfrm>
          <a:prstGeom prst="rect">
            <a:avLst/>
          </a:prstGeom>
        </p:spPr>
        <p:txBody>
          <a:bodyPr vert="horz" wrap="square" lIns="0" tIns="13335" rIns="0" bIns="0" rtlCol="0">
            <a:spAutoFit/>
          </a:bodyPr>
          <a:lstStyle/>
          <a:p>
            <a:pPr marL="12700">
              <a:lnSpc>
                <a:spcPct val="100000"/>
              </a:lnSpc>
              <a:spcBef>
                <a:spcPts val="105"/>
              </a:spcBef>
            </a:pPr>
            <a:r>
              <a:rPr spc="-10" dirty="0"/>
              <a:t>Two</a:t>
            </a:r>
            <a:r>
              <a:rPr spc="-175" dirty="0"/>
              <a:t> </a:t>
            </a:r>
            <a:r>
              <a:rPr spc="-10" dirty="0"/>
              <a:t>Properties</a:t>
            </a:r>
          </a:p>
        </p:txBody>
      </p:sp>
      <p:pic>
        <p:nvPicPr>
          <p:cNvPr id="3" name="object 3">
            <a:extLst>
              <a:ext uri="{FF2B5EF4-FFF2-40B4-BE49-F238E27FC236}">
                <a16:creationId xmlns:a16="http://schemas.microsoft.com/office/drawing/2014/main" id="{03BBEA81-7D07-819C-87CF-C1CB028154FD}"/>
              </a:ext>
            </a:extLst>
          </p:cNvPr>
          <p:cNvPicPr/>
          <p:nvPr/>
        </p:nvPicPr>
        <p:blipFill>
          <a:blip r:embed="rId2" cstate="print"/>
          <a:stretch>
            <a:fillRect/>
          </a:stretch>
        </p:blipFill>
        <p:spPr>
          <a:xfrm>
            <a:off x="5105400" y="864055"/>
            <a:ext cx="4038600" cy="3460295"/>
          </a:xfrm>
          <a:prstGeom prst="rect">
            <a:avLst/>
          </a:prstGeom>
        </p:spPr>
      </p:pic>
      <p:sp>
        <p:nvSpPr>
          <p:cNvPr id="4" name="object 4">
            <a:extLst>
              <a:ext uri="{FF2B5EF4-FFF2-40B4-BE49-F238E27FC236}">
                <a16:creationId xmlns:a16="http://schemas.microsoft.com/office/drawing/2014/main" id="{A436CA21-15F9-E690-7D9E-40B5CB0B5F18}"/>
              </a:ext>
            </a:extLst>
          </p:cNvPr>
          <p:cNvSpPr txBox="1"/>
          <p:nvPr/>
        </p:nvSpPr>
        <p:spPr>
          <a:xfrm>
            <a:off x="0" y="611618"/>
            <a:ext cx="5029200" cy="4531882"/>
          </a:xfrm>
          <a:prstGeom prst="rect">
            <a:avLst/>
          </a:prstGeom>
        </p:spPr>
        <p:txBody>
          <a:bodyPr vert="horz" wrap="square" lIns="0" tIns="73660" rIns="0" bIns="0" rtlCol="0">
            <a:spAutoFit/>
          </a:bodyPr>
          <a:lstStyle/>
          <a:p>
            <a:pPr>
              <a:lnSpc>
                <a:spcPct val="150000"/>
              </a:lnSpc>
              <a:buNone/>
            </a:pPr>
            <a:r>
              <a:rPr lang="en-US" sz="2800" b="1" dirty="0">
                <a:latin typeface="+mj-lt"/>
              </a:rPr>
              <a:t>Example</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In a bank’s document system, an employee with 'confidential' clearance cannot access 'top secret' information but may read 'confidential' or 'restricted' documents.</a:t>
            </a:r>
          </a:p>
        </p:txBody>
      </p:sp>
      <p:sp>
        <p:nvSpPr>
          <p:cNvPr id="5" name="object 5">
            <a:extLst>
              <a:ext uri="{FF2B5EF4-FFF2-40B4-BE49-F238E27FC236}">
                <a16:creationId xmlns:a16="http://schemas.microsoft.com/office/drawing/2014/main" id="{F9330FEE-8740-22FD-5869-A247B363A321}"/>
              </a:ext>
            </a:extLst>
          </p:cNvPr>
          <p:cNvSpPr txBox="1"/>
          <p:nvPr/>
        </p:nvSpPr>
        <p:spPr>
          <a:xfrm>
            <a:off x="5941441" y="4882663"/>
            <a:ext cx="204343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FFF"/>
                </a:solidFill>
                <a:latin typeface="Times New Roman"/>
                <a:cs typeface="Times New Roman"/>
              </a:rPr>
              <a:t>Read</a:t>
            </a:r>
            <a:r>
              <a:rPr sz="1800" spc="-35" dirty="0">
                <a:solidFill>
                  <a:srgbClr val="1F1FFF"/>
                </a:solidFill>
                <a:latin typeface="Times New Roman"/>
                <a:cs typeface="Times New Roman"/>
              </a:rPr>
              <a:t> </a:t>
            </a:r>
            <a:r>
              <a:rPr sz="1800" dirty="0">
                <a:solidFill>
                  <a:srgbClr val="1F1FFF"/>
                </a:solidFill>
                <a:latin typeface="Times New Roman"/>
                <a:cs typeface="Times New Roman"/>
              </a:rPr>
              <a:t>Down,</a:t>
            </a:r>
            <a:r>
              <a:rPr sz="1800" spc="-45" dirty="0">
                <a:solidFill>
                  <a:srgbClr val="1F1FFF"/>
                </a:solidFill>
                <a:latin typeface="Times New Roman"/>
                <a:cs typeface="Times New Roman"/>
              </a:rPr>
              <a:t> </a:t>
            </a:r>
            <a:r>
              <a:rPr sz="1800" spc="-40" dirty="0">
                <a:solidFill>
                  <a:srgbClr val="1F1FFF"/>
                </a:solidFill>
                <a:latin typeface="Times New Roman"/>
                <a:cs typeface="Times New Roman"/>
              </a:rPr>
              <a:t>Write</a:t>
            </a:r>
            <a:r>
              <a:rPr sz="1800" spc="-105" dirty="0">
                <a:solidFill>
                  <a:srgbClr val="1F1FFF"/>
                </a:solidFill>
                <a:latin typeface="Times New Roman"/>
                <a:cs typeface="Times New Roman"/>
              </a:rPr>
              <a:t> </a:t>
            </a:r>
            <a:r>
              <a:rPr sz="1800" spc="-25" dirty="0">
                <a:solidFill>
                  <a:srgbClr val="1F1FFF"/>
                </a:solidFill>
                <a:latin typeface="Times New Roman"/>
                <a:cs typeface="Times New Roman"/>
              </a:rPr>
              <a:t>Up</a:t>
            </a:r>
            <a:endParaRPr sz="1800" dirty="0">
              <a:latin typeface="Times New Roman"/>
              <a:cs typeface="Times New Roman"/>
            </a:endParaRPr>
          </a:p>
        </p:txBody>
      </p:sp>
    </p:spTree>
    <p:extLst>
      <p:ext uri="{BB962C8B-B14F-4D97-AF65-F5344CB8AC3E}">
        <p14:creationId xmlns:p14="http://schemas.microsoft.com/office/powerpoint/2010/main" val="35221554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5756910" cy="559435"/>
          </a:xfrm>
          <a:prstGeom prst="rect">
            <a:avLst/>
          </a:prstGeom>
        </p:spPr>
        <p:txBody>
          <a:bodyPr vert="horz" wrap="square" lIns="0" tIns="13335" rIns="0" bIns="0" rtlCol="0">
            <a:spAutoFit/>
          </a:bodyPr>
          <a:lstStyle/>
          <a:p>
            <a:pPr marL="12700">
              <a:lnSpc>
                <a:spcPct val="100000"/>
              </a:lnSpc>
              <a:spcBef>
                <a:spcPts val="105"/>
              </a:spcBef>
            </a:pPr>
            <a:r>
              <a:rPr dirty="0"/>
              <a:t>BLP</a:t>
            </a:r>
            <a:r>
              <a:rPr spc="-105" dirty="0"/>
              <a:t> </a:t>
            </a:r>
            <a:r>
              <a:rPr dirty="0"/>
              <a:t>Formal</a:t>
            </a:r>
            <a:r>
              <a:rPr spc="-85" dirty="0"/>
              <a:t> </a:t>
            </a:r>
            <a:r>
              <a:rPr spc="-10" dirty="0"/>
              <a:t>Description</a:t>
            </a:r>
          </a:p>
        </p:txBody>
      </p:sp>
      <p:sp>
        <p:nvSpPr>
          <p:cNvPr id="3" name="object 3"/>
          <p:cNvSpPr txBox="1"/>
          <p:nvPr/>
        </p:nvSpPr>
        <p:spPr>
          <a:xfrm>
            <a:off x="3556000" y="1190625"/>
            <a:ext cx="5588000" cy="3058273"/>
          </a:xfrm>
          <a:prstGeom prst="rect">
            <a:avLst/>
          </a:prstGeom>
        </p:spPr>
        <p:txBody>
          <a:bodyPr vert="horz" wrap="square" lIns="0" tIns="85090" rIns="0" bIns="0" rtlCol="0">
            <a:spAutoFit/>
          </a:bodyPr>
          <a:lstStyle/>
          <a:p>
            <a:pPr marL="76200">
              <a:lnSpc>
                <a:spcPct val="100000"/>
              </a:lnSpc>
              <a:spcBef>
                <a:spcPts val="670"/>
              </a:spcBef>
            </a:pPr>
            <a:r>
              <a:rPr sz="2000" dirty="0">
                <a:solidFill>
                  <a:srgbClr val="3B3935"/>
                </a:solidFill>
                <a:latin typeface="+mj-lt"/>
                <a:cs typeface="Arial"/>
              </a:rPr>
              <a:t>Based</a:t>
            </a:r>
            <a:r>
              <a:rPr sz="2000" spc="-30" dirty="0">
                <a:solidFill>
                  <a:srgbClr val="3B3935"/>
                </a:solidFill>
                <a:latin typeface="+mj-lt"/>
                <a:cs typeface="Arial"/>
              </a:rPr>
              <a:t> </a:t>
            </a:r>
            <a:r>
              <a:rPr sz="2000" dirty="0">
                <a:solidFill>
                  <a:srgbClr val="3B3935"/>
                </a:solidFill>
                <a:latin typeface="+mj-lt"/>
                <a:cs typeface="Arial"/>
              </a:rPr>
              <a:t>on</a:t>
            </a:r>
            <a:r>
              <a:rPr sz="2000" spc="-35" dirty="0">
                <a:solidFill>
                  <a:srgbClr val="3B3935"/>
                </a:solidFill>
                <a:latin typeface="+mj-lt"/>
                <a:cs typeface="Arial"/>
              </a:rPr>
              <a:t> </a:t>
            </a:r>
            <a:r>
              <a:rPr sz="2000" dirty="0">
                <a:solidFill>
                  <a:srgbClr val="3B3935"/>
                </a:solidFill>
                <a:latin typeface="+mj-lt"/>
                <a:cs typeface="Arial"/>
              </a:rPr>
              <a:t>current</a:t>
            </a:r>
            <a:r>
              <a:rPr sz="2000" spc="-20" dirty="0">
                <a:solidFill>
                  <a:srgbClr val="3B3935"/>
                </a:solidFill>
                <a:latin typeface="+mj-lt"/>
                <a:cs typeface="Arial"/>
              </a:rPr>
              <a:t> </a:t>
            </a:r>
            <a:r>
              <a:rPr sz="2000" dirty="0">
                <a:solidFill>
                  <a:srgbClr val="3B3935"/>
                </a:solidFill>
                <a:latin typeface="+mj-lt"/>
                <a:cs typeface="Arial"/>
              </a:rPr>
              <a:t>state</a:t>
            </a:r>
            <a:r>
              <a:rPr sz="2000" spc="-25" dirty="0">
                <a:solidFill>
                  <a:srgbClr val="3B3935"/>
                </a:solidFill>
                <a:latin typeface="+mj-lt"/>
                <a:cs typeface="Arial"/>
              </a:rPr>
              <a:t> </a:t>
            </a:r>
            <a:r>
              <a:rPr sz="2000" dirty="0">
                <a:solidFill>
                  <a:srgbClr val="3B3935"/>
                </a:solidFill>
                <a:latin typeface="+mj-lt"/>
                <a:cs typeface="Arial"/>
              </a:rPr>
              <a:t>of</a:t>
            </a:r>
            <a:r>
              <a:rPr sz="2000" spc="-10" dirty="0">
                <a:solidFill>
                  <a:srgbClr val="3B3935"/>
                </a:solidFill>
                <a:latin typeface="+mj-lt"/>
                <a:cs typeface="Arial"/>
              </a:rPr>
              <a:t> </a:t>
            </a:r>
            <a:r>
              <a:rPr sz="2000" dirty="0">
                <a:solidFill>
                  <a:srgbClr val="3B3935"/>
                </a:solidFill>
                <a:latin typeface="+mj-lt"/>
                <a:cs typeface="Arial"/>
              </a:rPr>
              <a:t>system</a:t>
            </a:r>
            <a:r>
              <a:rPr sz="2000" spc="-55" dirty="0">
                <a:solidFill>
                  <a:srgbClr val="3B3935"/>
                </a:solidFill>
                <a:latin typeface="+mj-lt"/>
                <a:cs typeface="Arial"/>
              </a:rPr>
              <a:t> </a:t>
            </a:r>
            <a:r>
              <a:rPr sz="2000" dirty="0">
                <a:solidFill>
                  <a:srgbClr val="3B3935"/>
                </a:solidFill>
                <a:latin typeface="+mj-lt"/>
                <a:cs typeface="Arial"/>
              </a:rPr>
              <a:t>(</a:t>
            </a:r>
            <a:r>
              <a:rPr sz="2000" i="1" dirty="0">
                <a:solidFill>
                  <a:srgbClr val="3B3935"/>
                </a:solidFill>
                <a:latin typeface="+mj-lt"/>
                <a:cs typeface="Arial"/>
              </a:rPr>
              <a:t>b</a:t>
            </a:r>
            <a:r>
              <a:rPr sz="2000" dirty="0">
                <a:solidFill>
                  <a:srgbClr val="3B3935"/>
                </a:solidFill>
                <a:latin typeface="+mj-lt"/>
                <a:cs typeface="Arial"/>
              </a:rPr>
              <a:t>, </a:t>
            </a:r>
            <a:r>
              <a:rPr sz="2000" i="1" dirty="0">
                <a:solidFill>
                  <a:srgbClr val="3B3935"/>
                </a:solidFill>
                <a:latin typeface="+mj-lt"/>
                <a:cs typeface="Arial"/>
              </a:rPr>
              <a:t>M</a:t>
            </a:r>
            <a:r>
              <a:rPr sz="2000" dirty="0">
                <a:solidFill>
                  <a:srgbClr val="3B3935"/>
                </a:solidFill>
                <a:latin typeface="+mj-lt"/>
                <a:cs typeface="Arial"/>
              </a:rPr>
              <a:t>,</a:t>
            </a:r>
            <a:r>
              <a:rPr sz="2000" spc="-45" dirty="0">
                <a:solidFill>
                  <a:srgbClr val="3B3935"/>
                </a:solidFill>
                <a:latin typeface="+mj-lt"/>
                <a:cs typeface="Arial"/>
              </a:rPr>
              <a:t> </a:t>
            </a:r>
            <a:r>
              <a:rPr sz="2000" i="1" dirty="0">
                <a:solidFill>
                  <a:srgbClr val="3B3935"/>
                </a:solidFill>
                <a:latin typeface="+mj-lt"/>
                <a:cs typeface="Arial"/>
              </a:rPr>
              <a:t>f</a:t>
            </a:r>
            <a:r>
              <a:rPr sz="2000" dirty="0">
                <a:solidFill>
                  <a:srgbClr val="3B3935"/>
                </a:solidFill>
                <a:latin typeface="+mj-lt"/>
                <a:cs typeface="Arial"/>
              </a:rPr>
              <a:t>,</a:t>
            </a:r>
            <a:r>
              <a:rPr sz="2000" spc="-60" dirty="0">
                <a:solidFill>
                  <a:srgbClr val="3B3935"/>
                </a:solidFill>
                <a:latin typeface="+mj-lt"/>
                <a:cs typeface="Arial"/>
              </a:rPr>
              <a:t> </a:t>
            </a:r>
            <a:r>
              <a:rPr sz="2000" i="1" spc="-25" dirty="0">
                <a:solidFill>
                  <a:srgbClr val="3B3935"/>
                </a:solidFill>
                <a:latin typeface="+mj-lt"/>
                <a:cs typeface="Arial"/>
              </a:rPr>
              <a:t>H</a:t>
            </a:r>
            <a:r>
              <a:rPr sz="2000" spc="-25" dirty="0">
                <a:solidFill>
                  <a:srgbClr val="3B3935"/>
                </a:solidFill>
                <a:latin typeface="+mj-lt"/>
                <a:cs typeface="Arial"/>
              </a:rPr>
              <a:t>):</a:t>
            </a:r>
            <a:endParaRPr sz="2000" dirty="0">
              <a:latin typeface="+mj-lt"/>
              <a:cs typeface="Arial"/>
            </a:endParaRPr>
          </a:p>
          <a:p>
            <a:pPr marL="419100">
              <a:lnSpc>
                <a:spcPct val="100000"/>
              </a:lnSpc>
              <a:spcBef>
                <a:spcPts val="409"/>
              </a:spcBef>
            </a:pPr>
            <a:r>
              <a:rPr sz="2000" spc="-10" dirty="0">
                <a:latin typeface="+mj-lt"/>
                <a:cs typeface="Times New Roman"/>
              </a:rPr>
              <a:t>(current</a:t>
            </a:r>
            <a:r>
              <a:rPr sz="2000" spc="-50" dirty="0">
                <a:latin typeface="+mj-lt"/>
                <a:cs typeface="Times New Roman"/>
              </a:rPr>
              <a:t> </a:t>
            </a:r>
            <a:r>
              <a:rPr sz="2000" dirty="0">
                <a:latin typeface="+mj-lt"/>
                <a:cs typeface="Times New Roman"/>
              </a:rPr>
              <a:t>access</a:t>
            </a:r>
            <a:r>
              <a:rPr sz="2000" spc="-45" dirty="0">
                <a:latin typeface="+mj-lt"/>
                <a:cs typeface="Times New Roman"/>
              </a:rPr>
              <a:t> </a:t>
            </a:r>
            <a:r>
              <a:rPr sz="2000" dirty="0">
                <a:latin typeface="+mj-lt"/>
                <a:cs typeface="Times New Roman"/>
              </a:rPr>
              <a:t>set</a:t>
            </a:r>
            <a:r>
              <a:rPr sz="2000" spc="-45" dirty="0">
                <a:latin typeface="+mj-lt"/>
                <a:cs typeface="Times New Roman"/>
              </a:rPr>
              <a:t> </a:t>
            </a:r>
            <a:r>
              <a:rPr sz="2000" i="1" dirty="0">
                <a:latin typeface="+mj-lt"/>
                <a:cs typeface="Times New Roman"/>
              </a:rPr>
              <a:t>b,</a:t>
            </a:r>
            <a:r>
              <a:rPr sz="2000" i="1" spc="-55" dirty="0">
                <a:latin typeface="+mj-lt"/>
                <a:cs typeface="Times New Roman"/>
              </a:rPr>
              <a:t> </a:t>
            </a:r>
            <a:r>
              <a:rPr sz="2000" dirty="0">
                <a:latin typeface="+mj-lt"/>
                <a:cs typeface="Times New Roman"/>
              </a:rPr>
              <a:t>access</a:t>
            </a:r>
            <a:r>
              <a:rPr sz="2000" spc="-30" dirty="0">
                <a:latin typeface="+mj-lt"/>
                <a:cs typeface="Times New Roman"/>
              </a:rPr>
              <a:t> </a:t>
            </a:r>
            <a:r>
              <a:rPr sz="2000" spc="-10" dirty="0">
                <a:latin typeface="+mj-lt"/>
                <a:cs typeface="Times New Roman"/>
              </a:rPr>
              <a:t>matrix</a:t>
            </a:r>
            <a:r>
              <a:rPr sz="2000" spc="-50" dirty="0">
                <a:latin typeface="+mj-lt"/>
                <a:cs typeface="Times New Roman"/>
              </a:rPr>
              <a:t> </a:t>
            </a:r>
            <a:r>
              <a:rPr sz="2000" i="1" dirty="0">
                <a:latin typeface="+mj-lt"/>
                <a:cs typeface="Times New Roman"/>
              </a:rPr>
              <a:t>M,</a:t>
            </a:r>
            <a:r>
              <a:rPr sz="2000" i="1" spc="-45" dirty="0">
                <a:latin typeface="+mj-lt"/>
                <a:cs typeface="Times New Roman"/>
              </a:rPr>
              <a:t> </a:t>
            </a:r>
            <a:r>
              <a:rPr sz="2000" dirty="0">
                <a:latin typeface="+mj-lt"/>
                <a:cs typeface="Times New Roman"/>
              </a:rPr>
              <a:t>level</a:t>
            </a:r>
            <a:r>
              <a:rPr sz="2000" spc="-45" dirty="0">
                <a:latin typeface="+mj-lt"/>
                <a:cs typeface="Times New Roman"/>
              </a:rPr>
              <a:t> </a:t>
            </a:r>
            <a:r>
              <a:rPr sz="2000" spc="-10" dirty="0">
                <a:latin typeface="+mj-lt"/>
                <a:cs typeface="Times New Roman"/>
              </a:rPr>
              <a:t>function</a:t>
            </a:r>
            <a:r>
              <a:rPr sz="2000" spc="-70" dirty="0">
                <a:latin typeface="+mj-lt"/>
                <a:cs typeface="Times New Roman"/>
              </a:rPr>
              <a:t> </a:t>
            </a:r>
            <a:r>
              <a:rPr sz="2000" i="1" dirty="0">
                <a:latin typeface="+mj-lt"/>
                <a:cs typeface="Times New Roman"/>
              </a:rPr>
              <a:t>f,</a:t>
            </a:r>
            <a:r>
              <a:rPr sz="2000" i="1" spc="-50" dirty="0">
                <a:latin typeface="+mj-lt"/>
                <a:cs typeface="Times New Roman"/>
              </a:rPr>
              <a:t> </a:t>
            </a:r>
            <a:r>
              <a:rPr sz="2000" dirty="0">
                <a:latin typeface="+mj-lt"/>
                <a:cs typeface="Times New Roman"/>
              </a:rPr>
              <a:t>hierarchy</a:t>
            </a:r>
            <a:r>
              <a:rPr sz="2000" spc="204" dirty="0">
                <a:latin typeface="+mj-lt"/>
                <a:cs typeface="Times New Roman"/>
              </a:rPr>
              <a:t> </a:t>
            </a:r>
            <a:r>
              <a:rPr sz="2000" i="1" spc="-25" dirty="0">
                <a:latin typeface="+mj-lt"/>
                <a:cs typeface="Times New Roman"/>
              </a:rPr>
              <a:t>H)</a:t>
            </a:r>
            <a:endParaRPr sz="2000" dirty="0">
              <a:latin typeface="+mj-lt"/>
              <a:cs typeface="Times New Roman"/>
            </a:endParaRPr>
          </a:p>
          <a:p>
            <a:pPr marL="76200">
              <a:lnSpc>
                <a:spcPct val="100000"/>
              </a:lnSpc>
            </a:pPr>
            <a:r>
              <a:rPr sz="2000" dirty="0">
                <a:solidFill>
                  <a:srgbClr val="3B3935"/>
                </a:solidFill>
                <a:latin typeface="+mj-lt"/>
                <a:cs typeface="Arial"/>
              </a:rPr>
              <a:t>Three</a:t>
            </a:r>
            <a:r>
              <a:rPr sz="2000" spc="-20" dirty="0">
                <a:solidFill>
                  <a:srgbClr val="3B3935"/>
                </a:solidFill>
                <a:latin typeface="+mj-lt"/>
                <a:cs typeface="Arial"/>
              </a:rPr>
              <a:t> </a:t>
            </a:r>
            <a:r>
              <a:rPr sz="2000" dirty="0">
                <a:solidFill>
                  <a:srgbClr val="3B3935"/>
                </a:solidFill>
                <a:latin typeface="+mj-lt"/>
                <a:cs typeface="Arial"/>
              </a:rPr>
              <a:t>BLP</a:t>
            </a:r>
            <a:r>
              <a:rPr sz="2000" spc="-85" dirty="0">
                <a:solidFill>
                  <a:srgbClr val="3B3935"/>
                </a:solidFill>
                <a:latin typeface="+mj-lt"/>
                <a:cs typeface="Arial"/>
              </a:rPr>
              <a:t> </a:t>
            </a:r>
            <a:r>
              <a:rPr sz="2000" spc="-10" dirty="0">
                <a:solidFill>
                  <a:srgbClr val="3B3935"/>
                </a:solidFill>
                <a:latin typeface="+mj-lt"/>
                <a:cs typeface="Arial"/>
              </a:rPr>
              <a:t>properties:</a:t>
            </a:r>
            <a:endParaRPr sz="2000" dirty="0">
              <a:latin typeface="+mj-lt"/>
              <a:cs typeface="Arial"/>
            </a:endParaRPr>
          </a:p>
          <a:p>
            <a:pPr marL="419100">
              <a:lnSpc>
                <a:spcPct val="100000"/>
              </a:lnSpc>
              <a:spcBef>
                <a:spcPts val="305"/>
              </a:spcBef>
              <a:tabLst>
                <a:tab pos="2134235" algn="l"/>
              </a:tabLst>
            </a:pPr>
            <a:r>
              <a:rPr sz="2000" spc="-20" dirty="0">
                <a:latin typeface="+mj-lt"/>
                <a:cs typeface="Times New Roman"/>
              </a:rPr>
              <a:t>ss-</a:t>
            </a:r>
            <a:r>
              <a:rPr sz="2000" spc="-10" dirty="0">
                <a:latin typeface="+mj-lt"/>
                <a:cs typeface="Times New Roman"/>
              </a:rPr>
              <a:t>property:</a:t>
            </a:r>
            <a:r>
              <a:rPr sz="2000" dirty="0">
                <a:latin typeface="+mj-lt"/>
                <a:cs typeface="Times New Roman"/>
              </a:rPr>
              <a:t>	(</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50"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30" dirty="0">
                <a:latin typeface="+mj-lt"/>
                <a:cs typeface="Times New Roman"/>
              </a:rPr>
              <a:t> </a:t>
            </a:r>
            <a:r>
              <a:rPr sz="2000" dirty="0">
                <a:latin typeface="+mj-lt"/>
                <a:cs typeface="Times New Roman"/>
              </a:rPr>
              <a:t>read)</a:t>
            </a:r>
            <a:r>
              <a:rPr sz="2000" spc="-45" dirty="0">
                <a:latin typeface="+mj-lt"/>
                <a:cs typeface="Times New Roman"/>
              </a:rPr>
              <a:t> </a:t>
            </a:r>
            <a:r>
              <a:rPr sz="2000" dirty="0">
                <a:latin typeface="+mj-lt"/>
                <a:cs typeface="Times New Roman"/>
              </a:rPr>
              <a:t>has</a:t>
            </a:r>
            <a:r>
              <a:rPr sz="2000" spc="-35" dirty="0">
                <a:latin typeface="+mj-lt"/>
                <a:cs typeface="Times New Roman"/>
              </a:rPr>
              <a:t> </a:t>
            </a:r>
            <a:r>
              <a:rPr sz="2000" i="1" dirty="0">
                <a:latin typeface="+mj-lt"/>
                <a:cs typeface="Times New Roman"/>
              </a:rPr>
              <a:t>f</a:t>
            </a:r>
            <a:r>
              <a:rPr sz="2000" i="1" baseline="-16203" dirty="0">
                <a:latin typeface="+mj-lt"/>
                <a:cs typeface="Times New Roman"/>
              </a:rPr>
              <a:t>c</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20" dirty="0">
                <a:latin typeface="+mj-lt"/>
                <a:cs typeface="Times New Roman"/>
              </a:rPr>
              <a:t> </a:t>
            </a:r>
            <a:r>
              <a:rPr sz="2000" dirty="0">
                <a:latin typeface="+mj-lt"/>
                <a:cs typeface="Times New Roman"/>
              </a:rPr>
              <a:t>≥</a:t>
            </a:r>
            <a:r>
              <a:rPr sz="2000" spc="-30" dirty="0">
                <a:latin typeface="+mj-lt"/>
                <a:cs typeface="Times New Roman"/>
              </a:rPr>
              <a:t> </a:t>
            </a:r>
            <a:r>
              <a:rPr sz="2000" i="1" spc="-10" dirty="0">
                <a:latin typeface="+mj-lt"/>
                <a:cs typeface="Times New Roman"/>
              </a:rPr>
              <a:t>f</a:t>
            </a:r>
            <a:r>
              <a:rPr sz="2000" i="1" spc="-15" baseline="-16203" dirty="0">
                <a:latin typeface="+mj-lt"/>
                <a:cs typeface="Times New Roman"/>
              </a:rPr>
              <a:t>o</a:t>
            </a:r>
            <a:r>
              <a:rPr sz="2000" spc="-10" dirty="0">
                <a:latin typeface="+mj-lt"/>
                <a:cs typeface="Times New Roman"/>
              </a:rPr>
              <a:t>(</a:t>
            </a:r>
            <a:r>
              <a:rPr sz="2000" i="1" spc="-10" dirty="0">
                <a:latin typeface="+mj-lt"/>
                <a:cs typeface="Times New Roman"/>
              </a:rPr>
              <a:t>O</a:t>
            </a:r>
            <a:r>
              <a:rPr sz="2000" i="1" spc="-15" baseline="-16203" dirty="0">
                <a:latin typeface="+mj-lt"/>
                <a:cs typeface="Times New Roman"/>
              </a:rPr>
              <a:t>j</a:t>
            </a:r>
            <a:r>
              <a:rPr sz="2000" spc="-10" dirty="0">
                <a:latin typeface="+mj-lt"/>
                <a:cs typeface="Times New Roman"/>
              </a:rPr>
              <a:t>)</a:t>
            </a:r>
            <a:endParaRPr sz="2000" dirty="0">
              <a:latin typeface="+mj-lt"/>
              <a:cs typeface="Times New Roman"/>
            </a:endParaRPr>
          </a:p>
          <a:p>
            <a:pPr marL="419100">
              <a:lnSpc>
                <a:spcPct val="100000"/>
              </a:lnSpc>
              <a:spcBef>
                <a:spcPts val="430"/>
              </a:spcBef>
            </a:pPr>
            <a:r>
              <a:rPr sz="2000" spc="-25" dirty="0">
                <a:latin typeface="+mj-lt"/>
                <a:cs typeface="Times New Roman"/>
              </a:rPr>
              <a:t>*-</a:t>
            </a:r>
            <a:r>
              <a:rPr sz="2000" spc="-10" dirty="0">
                <a:latin typeface="+mj-lt"/>
                <a:cs typeface="Times New Roman"/>
              </a:rPr>
              <a:t>property:</a:t>
            </a:r>
            <a:r>
              <a:rPr sz="2000" spc="-40" dirty="0">
                <a:latin typeface="+mj-lt"/>
                <a:cs typeface="Times New Roman"/>
              </a:rPr>
              <a:t> </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35"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35" dirty="0">
                <a:latin typeface="+mj-lt"/>
                <a:cs typeface="Times New Roman"/>
              </a:rPr>
              <a:t> </a:t>
            </a:r>
            <a:r>
              <a:rPr sz="2000" dirty="0">
                <a:latin typeface="+mj-lt"/>
                <a:cs typeface="Times New Roman"/>
              </a:rPr>
              <a:t>append)</a:t>
            </a:r>
            <a:r>
              <a:rPr sz="2000" spc="-60" dirty="0">
                <a:latin typeface="+mj-lt"/>
                <a:cs typeface="Times New Roman"/>
              </a:rPr>
              <a:t> </a:t>
            </a:r>
            <a:r>
              <a:rPr sz="2000" dirty="0">
                <a:latin typeface="+mj-lt"/>
                <a:cs typeface="Times New Roman"/>
              </a:rPr>
              <a:t>has</a:t>
            </a:r>
            <a:r>
              <a:rPr sz="2000" spc="-30" dirty="0">
                <a:latin typeface="+mj-lt"/>
                <a:cs typeface="Times New Roman"/>
              </a:rPr>
              <a:t> </a:t>
            </a:r>
            <a:r>
              <a:rPr sz="2000" i="1" dirty="0">
                <a:latin typeface="+mj-lt"/>
                <a:cs typeface="Times New Roman"/>
              </a:rPr>
              <a:t>f</a:t>
            </a:r>
            <a:r>
              <a:rPr sz="2000" i="1" baseline="-16203" dirty="0">
                <a:latin typeface="+mj-lt"/>
                <a:cs typeface="Times New Roman"/>
              </a:rPr>
              <a:t>c</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50" dirty="0">
                <a:latin typeface="+mj-lt"/>
                <a:cs typeface="Times New Roman"/>
              </a:rPr>
              <a:t> </a:t>
            </a:r>
            <a:r>
              <a:rPr sz="2000" dirty="0">
                <a:latin typeface="+mj-lt"/>
                <a:cs typeface="Times New Roman"/>
              </a:rPr>
              <a:t>≤</a:t>
            </a:r>
            <a:r>
              <a:rPr sz="2000" spc="-20" dirty="0">
                <a:latin typeface="+mj-lt"/>
                <a:cs typeface="Times New Roman"/>
              </a:rPr>
              <a:t> </a:t>
            </a:r>
            <a:r>
              <a:rPr sz="2000" i="1" dirty="0">
                <a:latin typeface="+mj-lt"/>
                <a:cs typeface="Times New Roman"/>
              </a:rPr>
              <a:t>f</a:t>
            </a:r>
            <a:r>
              <a:rPr sz="2000" i="1" baseline="-16203" dirty="0">
                <a:latin typeface="+mj-lt"/>
                <a:cs typeface="Times New Roman"/>
              </a:rPr>
              <a:t>o</a:t>
            </a:r>
            <a:r>
              <a:rPr sz="2000" dirty="0">
                <a:latin typeface="+mj-lt"/>
                <a:cs typeface="Times New Roman"/>
              </a:rPr>
              <a:t>(</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100" dirty="0">
                <a:latin typeface="+mj-lt"/>
                <a:cs typeface="Times New Roman"/>
              </a:rPr>
              <a:t> </a:t>
            </a:r>
            <a:r>
              <a:rPr sz="2000" spc="-25" dirty="0">
                <a:latin typeface="+mj-lt"/>
                <a:cs typeface="Times New Roman"/>
              </a:rPr>
              <a:t>and</a:t>
            </a:r>
            <a:endParaRPr sz="2000" dirty="0">
              <a:latin typeface="+mj-lt"/>
              <a:cs typeface="Times New Roman"/>
            </a:endParaRPr>
          </a:p>
          <a:p>
            <a:pPr marL="419100" marR="427355" indent="1714500">
              <a:lnSpc>
                <a:spcPts val="2630"/>
              </a:lnSpc>
              <a:spcBef>
                <a:spcPts val="30"/>
              </a:spcBef>
              <a:tabLst>
                <a:tab pos="2134235" algn="l"/>
              </a:tabLst>
            </a:pP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45"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25" dirty="0">
                <a:latin typeface="+mj-lt"/>
                <a:cs typeface="Times New Roman"/>
              </a:rPr>
              <a:t> </a:t>
            </a:r>
            <a:r>
              <a:rPr sz="2000" dirty="0">
                <a:latin typeface="+mj-lt"/>
                <a:cs typeface="Times New Roman"/>
              </a:rPr>
              <a:t>write)</a:t>
            </a:r>
            <a:r>
              <a:rPr sz="2000" spc="-65" dirty="0">
                <a:latin typeface="+mj-lt"/>
                <a:cs typeface="Times New Roman"/>
              </a:rPr>
              <a:t> </a:t>
            </a:r>
            <a:r>
              <a:rPr sz="2000" dirty="0">
                <a:latin typeface="+mj-lt"/>
                <a:cs typeface="Times New Roman"/>
              </a:rPr>
              <a:t>has</a:t>
            </a:r>
            <a:r>
              <a:rPr sz="2000" spc="-35" dirty="0">
                <a:latin typeface="+mj-lt"/>
                <a:cs typeface="Times New Roman"/>
              </a:rPr>
              <a:t> </a:t>
            </a:r>
            <a:r>
              <a:rPr sz="2000" i="1" dirty="0">
                <a:latin typeface="+mj-lt"/>
                <a:cs typeface="Times New Roman"/>
              </a:rPr>
              <a:t>f</a:t>
            </a:r>
            <a:r>
              <a:rPr sz="2000" i="1" baseline="-16203" dirty="0">
                <a:latin typeface="+mj-lt"/>
                <a:cs typeface="Times New Roman"/>
              </a:rPr>
              <a:t>c</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35" dirty="0">
                <a:latin typeface="+mj-lt"/>
                <a:cs typeface="Times New Roman"/>
              </a:rPr>
              <a:t> </a:t>
            </a:r>
            <a:r>
              <a:rPr sz="2000" dirty="0">
                <a:latin typeface="+mj-lt"/>
                <a:cs typeface="Times New Roman"/>
              </a:rPr>
              <a:t>=</a:t>
            </a:r>
            <a:r>
              <a:rPr sz="2000" spc="-5" dirty="0">
                <a:latin typeface="+mj-lt"/>
                <a:cs typeface="Times New Roman"/>
              </a:rPr>
              <a:t> </a:t>
            </a:r>
            <a:r>
              <a:rPr sz="2000" i="1" spc="-10" dirty="0">
                <a:latin typeface="+mj-lt"/>
                <a:cs typeface="Times New Roman"/>
              </a:rPr>
              <a:t>f</a:t>
            </a:r>
            <a:r>
              <a:rPr sz="2000" i="1" spc="-15" baseline="-16203" dirty="0">
                <a:latin typeface="+mj-lt"/>
                <a:cs typeface="Times New Roman"/>
              </a:rPr>
              <a:t>o</a:t>
            </a:r>
            <a:r>
              <a:rPr sz="2000" spc="-10" dirty="0">
                <a:latin typeface="+mj-lt"/>
                <a:cs typeface="Times New Roman"/>
              </a:rPr>
              <a:t>(</a:t>
            </a:r>
            <a:r>
              <a:rPr sz="2000" i="1" spc="-10" dirty="0">
                <a:latin typeface="+mj-lt"/>
                <a:cs typeface="Times New Roman"/>
              </a:rPr>
              <a:t>O</a:t>
            </a:r>
            <a:r>
              <a:rPr sz="2000" i="1" spc="-15" baseline="-16203" dirty="0">
                <a:latin typeface="+mj-lt"/>
                <a:cs typeface="Times New Roman"/>
              </a:rPr>
              <a:t>j</a:t>
            </a:r>
            <a:r>
              <a:rPr sz="2000" spc="-10" dirty="0">
                <a:latin typeface="+mj-lt"/>
                <a:cs typeface="Times New Roman"/>
              </a:rPr>
              <a:t>) ds-property:</a:t>
            </a:r>
            <a:r>
              <a:rPr sz="2000" dirty="0">
                <a:latin typeface="+mj-lt"/>
                <a:cs typeface="Times New Roman"/>
              </a:rPr>
              <a:t>	(</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45"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20" dirty="0">
                <a:latin typeface="+mj-lt"/>
                <a:cs typeface="Times New Roman"/>
              </a:rPr>
              <a:t> </a:t>
            </a:r>
            <a:r>
              <a:rPr sz="2000" i="1" dirty="0">
                <a:latin typeface="+mj-lt"/>
                <a:cs typeface="Times New Roman"/>
              </a:rPr>
              <a:t>A</a:t>
            </a:r>
            <a:r>
              <a:rPr sz="2000" i="1" baseline="-16203" dirty="0">
                <a:latin typeface="+mj-lt"/>
                <a:cs typeface="Times New Roman"/>
              </a:rPr>
              <a:t>x</a:t>
            </a:r>
            <a:r>
              <a:rPr sz="2000" dirty="0">
                <a:latin typeface="+mj-lt"/>
                <a:cs typeface="Times New Roman"/>
              </a:rPr>
              <a:t>)</a:t>
            </a:r>
            <a:r>
              <a:rPr sz="2000" spc="-40" dirty="0">
                <a:latin typeface="+mj-lt"/>
                <a:cs typeface="Times New Roman"/>
              </a:rPr>
              <a:t> </a:t>
            </a:r>
            <a:r>
              <a:rPr sz="2000" dirty="0">
                <a:latin typeface="+mj-lt"/>
                <a:cs typeface="Times New Roman"/>
              </a:rPr>
              <a:t>implies</a:t>
            </a:r>
            <a:r>
              <a:rPr sz="2000" spc="-55" dirty="0">
                <a:latin typeface="+mj-lt"/>
                <a:cs typeface="Times New Roman"/>
              </a:rPr>
              <a:t> </a:t>
            </a:r>
            <a:r>
              <a:rPr sz="2000" i="1" dirty="0">
                <a:latin typeface="+mj-lt"/>
                <a:cs typeface="Times New Roman"/>
              </a:rPr>
              <a:t>A</a:t>
            </a:r>
            <a:r>
              <a:rPr sz="2000" i="1" baseline="-16203" dirty="0">
                <a:latin typeface="+mj-lt"/>
                <a:cs typeface="Times New Roman"/>
              </a:rPr>
              <a:t>x</a:t>
            </a:r>
            <a:r>
              <a:rPr sz="2000" i="1" spc="382" baseline="-16203" dirty="0">
                <a:latin typeface="+mj-lt"/>
                <a:cs typeface="Times New Roman"/>
              </a:rPr>
              <a:t> </a:t>
            </a:r>
            <a:r>
              <a:rPr sz="2000" dirty="0">
                <a:latin typeface="+mj-lt"/>
                <a:cs typeface="Symbol"/>
              </a:rPr>
              <a:t></a:t>
            </a:r>
            <a:r>
              <a:rPr sz="2000" spc="-15" dirty="0">
                <a:latin typeface="+mj-lt"/>
                <a:cs typeface="Times New Roman"/>
              </a:rPr>
              <a:t> </a:t>
            </a:r>
            <a:r>
              <a:rPr sz="2000" i="1" spc="-10" dirty="0">
                <a:latin typeface="+mj-lt"/>
                <a:cs typeface="Times New Roman"/>
              </a:rPr>
              <a:t>M</a:t>
            </a:r>
            <a:r>
              <a:rPr sz="2000" spc="-10" dirty="0">
                <a:latin typeface="+mj-lt"/>
                <a:cs typeface="Times New Roman"/>
              </a:rPr>
              <a:t>[</a:t>
            </a:r>
            <a:r>
              <a:rPr sz="2000" i="1" spc="-10" dirty="0">
                <a:latin typeface="+mj-lt"/>
                <a:cs typeface="Times New Roman"/>
              </a:rPr>
              <a:t>S</a:t>
            </a:r>
            <a:r>
              <a:rPr sz="2000" spc="-15" baseline="-16203" dirty="0">
                <a:latin typeface="+mj-lt"/>
                <a:cs typeface="Times New Roman"/>
              </a:rPr>
              <a:t>i</a:t>
            </a:r>
            <a:r>
              <a:rPr sz="2000" spc="-10" dirty="0">
                <a:latin typeface="+mj-lt"/>
                <a:cs typeface="Times New Roman"/>
              </a:rPr>
              <a:t>,</a:t>
            </a:r>
            <a:r>
              <a:rPr sz="2000" i="1" spc="-10" dirty="0">
                <a:latin typeface="+mj-lt"/>
                <a:cs typeface="Times New Roman"/>
              </a:rPr>
              <a:t>O</a:t>
            </a:r>
            <a:r>
              <a:rPr sz="2000" spc="-15" baseline="-16203" dirty="0">
                <a:latin typeface="+mj-lt"/>
                <a:cs typeface="Times New Roman"/>
              </a:rPr>
              <a:t>j</a:t>
            </a:r>
            <a:r>
              <a:rPr sz="2000" spc="-10" dirty="0">
                <a:latin typeface="+mj-lt"/>
                <a:cs typeface="Times New Roman"/>
              </a:rPr>
              <a:t>]</a:t>
            </a:r>
            <a:endParaRPr sz="2000" dirty="0">
              <a:latin typeface="+mj-lt"/>
              <a:cs typeface="Times New Roman"/>
            </a:endParaRPr>
          </a:p>
        </p:txBody>
      </p:sp>
      <p:sp>
        <p:nvSpPr>
          <p:cNvPr id="4" name="Rectangle 1">
            <a:extLst>
              <a:ext uri="{FF2B5EF4-FFF2-40B4-BE49-F238E27FC236}">
                <a16:creationId xmlns:a16="http://schemas.microsoft.com/office/drawing/2014/main" id="{A778AA33-E8BE-72CA-BAC3-395BF82A1C85}"/>
              </a:ext>
            </a:extLst>
          </p:cNvPr>
          <p:cNvSpPr>
            <a:spLocks noChangeArrowheads="1"/>
          </p:cNvSpPr>
          <p:nvPr/>
        </p:nvSpPr>
        <p:spPr bwMode="auto">
          <a:xfrm>
            <a:off x="0" y="622937"/>
            <a:ext cx="3556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SS-property</a:t>
            </a:r>
            <a:r>
              <a:rPr kumimoji="0" lang="en-US" altLang="en-US" sz="2800" b="0" i="0" u="none" strike="noStrike" cap="none" normalizeH="0" baseline="0" dirty="0">
                <a:ln>
                  <a:noFill/>
                </a:ln>
                <a:solidFill>
                  <a:schemeClr val="tx1"/>
                </a:solidFill>
                <a:effectLst/>
                <a:latin typeface="+mj-lt"/>
              </a:rPr>
              <a:t>: A subject can read an object only if the subject’s level is greater than or equal to the object’s level.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4572-0598-2FC1-95A5-6AF43FF5DD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A23FF8-1026-8BBD-D243-DEC19C35F121}"/>
              </a:ext>
            </a:extLst>
          </p:cNvPr>
          <p:cNvSpPr txBox="1">
            <a:spLocks noGrp="1"/>
          </p:cNvSpPr>
          <p:nvPr>
            <p:ph type="title"/>
          </p:nvPr>
        </p:nvSpPr>
        <p:spPr>
          <a:xfrm>
            <a:off x="0" y="0"/>
            <a:ext cx="5756910" cy="559435"/>
          </a:xfrm>
          <a:prstGeom prst="rect">
            <a:avLst/>
          </a:prstGeom>
        </p:spPr>
        <p:txBody>
          <a:bodyPr vert="horz" wrap="square" lIns="0" tIns="13335" rIns="0" bIns="0" rtlCol="0">
            <a:spAutoFit/>
          </a:bodyPr>
          <a:lstStyle/>
          <a:p>
            <a:pPr marL="12700">
              <a:lnSpc>
                <a:spcPct val="100000"/>
              </a:lnSpc>
              <a:spcBef>
                <a:spcPts val="105"/>
              </a:spcBef>
            </a:pPr>
            <a:r>
              <a:rPr dirty="0"/>
              <a:t>BLP</a:t>
            </a:r>
            <a:r>
              <a:rPr spc="-105" dirty="0"/>
              <a:t> </a:t>
            </a:r>
            <a:r>
              <a:rPr dirty="0"/>
              <a:t>Formal</a:t>
            </a:r>
            <a:r>
              <a:rPr spc="-85" dirty="0"/>
              <a:t> </a:t>
            </a:r>
            <a:r>
              <a:rPr spc="-10" dirty="0"/>
              <a:t>Description</a:t>
            </a:r>
          </a:p>
        </p:txBody>
      </p:sp>
      <p:sp>
        <p:nvSpPr>
          <p:cNvPr id="3" name="object 3">
            <a:extLst>
              <a:ext uri="{FF2B5EF4-FFF2-40B4-BE49-F238E27FC236}">
                <a16:creationId xmlns:a16="http://schemas.microsoft.com/office/drawing/2014/main" id="{6753B007-49EC-B21B-6DE1-3F9A07C63693}"/>
              </a:ext>
            </a:extLst>
          </p:cNvPr>
          <p:cNvSpPr txBox="1"/>
          <p:nvPr/>
        </p:nvSpPr>
        <p:spPr>
          <a:xfrm>
            <a:off x="3556000" y="1190625"/>
            <a:ext cx="5588000" cy="3058273"/>
          </a:xfrm>
          <a:prstGeom prst="rect">
            <a:avLst/>
          </a:prstGeom>
        </p:spPr>
        <p:txBody>
          <a:bodyPr vert="horz" wrap="square" lIns="0" tIns="85090" rIns="0" bIns="0" rtlCol="0">
            <a:spAutoFit/>
          </a:bodyPr>
          <a:lstStyle/>
          <a:p>
            <a:pPr marL="76200">
              <a:lnSpc>
                <a:spcPct val="100000"/>
              </a:lnSpc>
              <a:spcBef>
                <a:spcPts val="670"/>
              </a:spcBef>
            </a:pPr>
            <a:r>
              <a:rPr sz="2000" dirty="0">
                <a:solidFill>
                  <a:srgbClr val="3B3935"/>
                </a:solidFill>
                <a:latin typeface="+mj-lt"/>
                <a:cs typeface="Arial"/>
              </a:rPr>
              <a:t>Based</a:t>
            </a:r>
            <a:r>
              <a:rPr sz="2000" spc="-30" dirty="0">
                <a:solidFill>
                  <a:srgbClr val="3B3935"/>
                </a:solidFill>
                <a:latin typeface="+mj-lt"/>
                <a:cs typeface="Arial"/>
              </a:rPr>
              <a:t> </a:t>
            </a:r>
            <a:r>
              <a:rPr sz="2000" dirty="0">
                <a:solidFill>
                  <a:srgbClr val="3B3935"/>
                </a:solidFill>
                <a:latin typeface="+mj-lt"/>
                <a:cs typeface="Arial"/>
              </a:rPr>
              <a:t>on</a:t>
            </a:r>
            <a:r>
              <a:rPr sz="2000" spc="-35" dirty="0">
                <a:solidFill>
                  <a:srgbClr val="3B3935"/>
                </a:solidFill>
                <a:latin typeface="+mj-lt"/>
                <a:cs typeface="Arial"/>
              </a:rPr>
              <a:t> </a:t>
            </a:r>
            <a:r>
              <a:rPr sz="2000" dirty="0">
                <a:solidFill>
                  <a:srgbClr val="3B3935"/>
                </a:solidFill>
                <a:latin typeface="+mj-lt"/>
                <a:cs typeface="Arial"/>
              </a:rPr>
              <a:t>current</a:t>
            </a:r>
            <a:r>
              <a:rPr sz="2000" spc="-20" dirty="0">
                <a:solidFill>
                  <a:srgbClr val="3B3935"/>
                </a:solidFill>
                <a:latin typeface="+mj-lt"/>
                <a:cs typeface="Arial"/>
              </a:rPr>
              <a:t> </a:t>
            </a:r>
            <a:r>
              <a:rPr sz="2000" dirty="0">
                <a:solidFill>
                  <a:srgbClr val="3B3935"/>
                </a:solidFill>
                <a:latin typeface="+mj-lt"/>
                <a:cs typeface="Arial"/>
              </a:rPr>
              <a:t>state</a:t>
            </a:r>
            <a:r>
              <a:rPr sz="2000" spc="-25" dirty="0">
                <a:solidFill>
                  <a:srgbClr val="3B3935"/>
                </a:solidFill>
                <a:latin typeface="+mj-lt"/>
                <a:cs typeface="Arial"/>
              </a:rPr>
              <a:t> </a:t>
            </a:r>
            <a:r>
              <a:rPr sz="2000" dirty="0">
                <a:solidFill>
                  <a:srgbClr val="3B3935"/>
                </a:solidFill>
                <a:latin typeface="+mj-lt"/>
                <a:cs typeface="Arial"/>
              </a:rPr>
              <a:t>of</a:t>
            </a:r>
            <a:r>
              <a:rPr sz="2000" spc="-10" dirty="0">
                <a:solidFill>
                  <a:srgbClr val="3B3935"/>
                </a:solidFill>
                <a:latin typeface="+mj-lt"/>
                <a:cs typeface="Arial"/>
              </a:rPr>
              <a:t> </a:t>
            </a:r>
            <a:r>
              <a:rPr sz="2000" dirty="0">
                <a:solidFill>
                  <a:srgbClr val="3B3935"/>
                </a:solidFill>
                <a:latin typeface="+mj-lt"/>
                <a:cs typeface="Arial"/>
              </a:rPr>
              <a:t>system</a:t>
            </a:r>
            <a:r>
              <a:rPr sz="2000" spc="-55" dirty="0">
                <a:solidFill>
                  <a:srgbClr val="3B3935"/>
                </a:solidFill>
                <a:latin typeface="+mj-lt"/>
                <a:cs typeface="Arial"/>
              </a:rPr>
              <a:t> </a:t>
            </a:r>
            <a:r>
              <a:rPr sz="2000" dirty="0">
                <a:solidFill>
                  <a:srgbClr val="3B3935"/>
                </a:solidFill>
                <a:latin typeface="+mj-lt"/>
                <a:cs typeface="Arial"/>
              </a:rPr>
              <a:t>(</a:t>
            </a:r>
            <a:r>
              <a:rPr sz="2000" i="1" dirty="0">
                <a:solidFill>
                  <a:srgbClr val="3B3935"/>
                </a:solidFill>
                <a:latin typeface="+mj-lt"/>
                <a:cs typeface="Arial"/>
              </a:rPr>
              <a:t>b</a:t>
            </a:r>
            <a:r>
              <a:rPr sz="2000" dirty="0">
                <a:solidFill>
                  <a:srgbClr val="3B3935"/>
                </a:solidFill>
                <a:latin typeface="+mj-lt"/>
                <a:cs typeface="Arial"/>
              </a:rPr>
              <a:t>, </a:t>
            </a:r>
            <a:r>
              <a:rPr sz="2000" i="1" dirty="0">
                <a:solidFill>
                  <a:srgbClr val="3B3935"/>
                </a:solidFill>
                <a:latin typeface="+mj-lt"/>
                <a:cs typeface="Arial"/>
              </a:rPr>
              <a:t>M</a:t>
            </a:r>
            <a:r>
              <a:rPr sz="2000" dirty="0">
                <a:solidFill>
                  <a:srgbClr val="3B3935"/>
                </a:solidFill>
                <a:latin typeface="+mj-lt"/>
                <a:cs typeface="Arial"/>
              </a:rPr>
              <a:t>,</a:t>
            </a:r>
            <a:r>
              <a:rPr sz="2000" spc="-45" dirty="0">
                <a:solidFill>
                  <a:srgbClr val="3B3935"/>
                </a:solidFill>
                <a:latin typeface="+mj-lt"/>
                <a:cs typeface="Arial"/>
              </a:rPr>
              <a:t> </a:t>
            </a:r>
            <a:r>
              <a:rPr sz="2000" i="1" dirty="0">
                <a:solidFill>
                  <a:srgbClr val="3B3935"/>
                </a:solidFill>
                <a:latin typeface="+mj-lt"/>
                <a:cs typeface="Arial"/>
              </a:rPr>
              <a:t>f</a:t>
            </a:r>
            <a:r>
              <a:rPr sz="2000" dirty="0">
                <a:solidFill>
                  <a:srgbClr val="3B3935"/>
                </a:solidFill>
                <a:latin typeface="+mj-lt"/>
                <a:cs typeface="Arial"/>
              </a:rPr>
              <a:t>,</a:t>
            </a:r>
            <a:r>
              <a:rPr sz="2000" spc="-60" dirty="0">
                <a:solidFill>
                  <a:srgbClr val="3B3935"/>
                </a:solidFill>
                <a:latin typeface="+mj-lt"/>
                <a:cs typeface="Arial"/>
              </a:rPr>
              <a:t> </a:t>
            </a:r>
            <a:r>
              <a:rPr sz="2000" i="1" spc="-25" dirty="0">
                <a:solidFill>
                  <a:srgbClr val="3B3935"/>
                </a:solidFill>
                <a:latin typeface="+mj-lt"/>
                <a:cs typeface="Arial"/>
              </a:rPr>
              <a:t>H</a:t>
            </a:r>
            <a:r>
              <a:rPr sz="2000" spc="-25" dirty="0">
                <a:solidFill>
                  <a:srgbClr val="3B3935"/>
                </a:solidFill>
                <a:latin typeface="+mj-lt"/>
                <a:cs typeface="Arial"/>
              </a:rPr>
              <a:t>):</a:t>
            </a:r>
            <a:endParaRPr sz="2000" dirty="0">
              <a:latin typeface="+mj-lt"/>
              <a:cs typeface="Arial"/>
            </a:endParaRPr>
          </a:p>
          <a:p>
            <a:pPr marL="419100">
              <a:lnSpc>
                <a:spcPct val="100000"/>
              </a:lnSpc>
              <a:spcBef>
                <a:spcPts val="409"/>
              </a:spcBef>
            </a:pPr>
            <a:r>
              <a:rPr sz="2000" spc="-10" dirty="0">
                <a:latin typeface="+mj-lt"/>
                <a:cs typeface="Times New Roman"/>
              </a:rPr>
              <a:t>(current</a:t>
            </a:r>
            <a:r>
              <a:rPr sz="2000" spc="-50" dirty="0">
                <a:latin typeface="+mj-lt"/>
                <a:cs typeface="Times New Roman"/>
              </a:rPr>
              <a:t> </a:t>
            </a:r>
            <a:r>
              <a:rPr sz="2000" dirty="0">
                <a:latin typeface="+mj-lt"/>
                <a:cs typeface="Times New Roman"/>
              </a:rPr>
              <a:t>access</a:t>
            </a:r>
            <a:r>
              <a:rPr sz="2000" spc="-45" dirty="0">
                <a:latin typeface="+mj-lt"/>
                <a:cs typeface="Times New Roman"/>
              </a:rPr>
              <a:t> </a:t>
            </a:r>
            <a:r>
              <a:rPr sz="2000" dirty="0">
                <a:latin typeface="+mj-lt"/>
                <a:cs typeface="Times New Roman"/>
              </a:rPr>
              <a:t>set</a:t>
            </a:r>
            <a:r>
              <a:rPr sz="2000" spc="-45" dirty="0">
                <a:latin typeface="+mj-lt"/>
                <a:cs typeface="Times New Roman"/>
              </a:rPr>
              <a:t> </a:t>
            </a:r>
            <a:r>
              <a:rPr sz="2000" i="1" dirty="0">
                <a:latin typeface="+mj-lt"/>
                <a:cs typeface="Times New Roman"/>
              </a:rPr>
              <a:t>b,</a:t>
            </a:r>
            <a:r>
              <a:rPr sz="2000" i="1" spc="-55" dirty="0">
                <a:latin typeface="+mj-lt"/>
                <a:cs typeface="Times New Roman"/>
              </a:rPr>
              <a:t> </a:t>
            </a:r>
            <a:r>
              <a:rPr sz="2000" dirty="0">
                <a:latin typeface="+mj-lt"/>
                <a:cs typeface="Times New Roman"/>
              </a:rPr>
              <a:t>access</a:t>
            </a:r>
            <a:r>
              <a:rPr sz="2000" spc="-30" dirty="0">
                <a:latin typeface="+mj-lt"/>
                <a:cs typeface="Times New Roman"/>
              </a:rPr>
              <a:t> </a:t>
            </a:r>
            <a:r>
              <a:rPr sz="2000" spc="-10" dirty="0">
                <a:latin typeface="+mj-lt"/>
                <a:cs typeface="Times New Roman"/>
              </a:rPr>
              <a:t>matrix</a:t>
            </a:r>
            <a:r>
              <a:rPr sz="2000" spc="-50" dirty="0">
                <a:latin typeface="+mj-lt"/>
                <a:cs typeface="Times New Roman"/>
              </a:rPr>
              <a:t> </a:t>
            </a:r>
            <a:r>
              <a:rPr sz="2000" i="1" dirty="0">
                <a:latin typeface="+mj-lt"/>
                <a:cs typeface="Times New Roman"/>
              </a:rPr>
              <a:t>M,</a:t>
            </a:r>
            <a:r>
              <a:rPr sz="2000" i="1" spc="-45" dirty="0">
                <a:latin typeface="+mj-lt"/>
                <a:cs typeface="Times New Roman"/>
              </a:rPr>
              <a:t> </a:t>
            </a:r>
            <a:r>
              <a:rPr sz="2000" dirty="0">
                <a:latin typeface="+mj-lt"/>
                <a:cs typeface="Times New Roman"/>
              </a:rPr>
              <a:t>level</a:t>
            </a:r>
            <a:r>
              <a:rPr sz="2000" spc="-45" dirty="0">
                <a:latin typeface="+mj-lt"/>
                <a:cs typeface="Times New Roman"/>
              </a:rPr>
              <a:t> </a:t>
            </a:r>
            <a:r>
              <a:rPr sz="2000" spc="-10" dirty="0">
                <a:latin typeface="+mj-lt"/>
                <a:cs typeface="Times New Roman"/>
              </a:rPr>
              <a:t>function</a:t>
            </a:r>
            <a:r>
              <a:rPr sz="2000" spc="-70" dirty="0">
                <a:latin typeface="+mj-lt"/>
                <a:cs typeface="Times New Roman"/>
              </a:rPr>
              <a:t> </a:t>
            </a:r>
            <a:r>
              <a:rPr sz="2000" i="1" dirty="0">
                <a:latin typeface="+mj-lt"/>
                <a:cs typeface="Times New Roman"/>
              </a:rPr>
              <a:t>f,</a:t>
            </a:r>
            <a:r>
              <a:rPr sz="2000" i="1" spc="-50" dirty="0">
                <a:latin typeface="+mj-lt"/>
                <a:cs typeface="Times New Roman"/>
              </a:rPr>
              <a:t> </a:t>
            </a:r>
            <a:r>
              <a:rPr sz="2000" dirty="0">
                <a:latin typeface="+mj-lt"/>
                <a:cs typeface="Times New Roman"/>
              </a:rPr>
              <a:t>hierarchy</a:t>
            </a:r>
            <a:r>
              <a:rPr sz="2000" spc="204" dirty="0">
                <a:latin typeface="+mj-lt"/>
                <a:cs typeface="Times New Roman"/>
              </a:rPr>
              <a:t> </a:t>
            </a:r>
            <a:r>
              <a:rPr sz="2000" i="1" spc="-25" dirty="0">
                <a:latin typeface="+mj-lt"/>
                <a:cs typeface="Times New Roman"/>
              </a:rPr>
              <a:t>H)</a:t>
            </a:r>
            <a:endParaRPr sz="2000" dirty="0">
              <a:latin typeface="+mj-lt"/>
              <a:cs typeface="Times New Roman"/>
            </a:endParaRPr>
          </a:p>
          <a:p>
            <a:pPr marL="76200">
              <a:lnSpc>
                <a:spcPct val="100000"/>
              </a:lnSpc>
            </a:pPr>
            <a:r>
              <a:rPr sz="2000" dirty="0">
                <a:solidFill>
                  <a:srgbClr val="3B3935"/>
                </a:solidFill>
                <a:latin typeface="+mj-lt"/>
                <a:cs typeface="Arial"/>
              </a:rPr>
              <a:t>Three</a:t>
            </a:r>
            <a:r>
              <a:rPr sz="2000" spc="-20" dirty="0">
                <a:solidFill>
                  <a:srgbClr val="3B3935"/>
                </a:solidFill>
                <a:latin typeface="+mj-lt"/>
                <a:cs typeface="Arial"/>
              </a:rPr>
              <a:t> </a:t>
            </a:r>
            <a:r>
              <a:rPr sz="2000" dirty="0">
                <a:solidFill>
                  <a:srgbClr val="3B3935"/>
                </a:solidFill>
                <a:latin typeface="+mj-lt"/>
                <a:cs typeface="Arial"/>
              </a:rPr>
              <a:t>BLP</a:t>
            </a:r>
            <a:r>
              <a:rPr sz="2000" spc="-85" dirty="0">
                <a:solidFill>
                  <a:srgbClr val="3B3935"/>
                </a:solidFill>
                <a:latin typeface="+mj-lt"/>
                <a:cs typeface="Arial"/>
              </a:rPr>
              <a:t> </a:t>
            </a:r>
            <a:r>
              <a:rPr sz="2000" spc="-10" dirty="0">
                <a:solidFill>
                  <a:srgbClr val="3B3935"/>
                </a:solidFill>
                <a:latin typeface="+mj-lt"/>
                <a:cs typeface="Arial"/>
              </a:rPr>
              <a:t>properties:</a:t>
            </a:r>
            <a:endParaRPr sz="2000" dirty="0">
              <a:latin typeface="+mj-lt"/>
              <a:cs typeface="Arial"/>
            </a:endParaRPr>
          </a:p>
          <a:p>
            <a:pPr marL="419100">
              <a:lnSpc>
                <a:spcPct val="100000"/>
              </a:lnSpc>
              <a:spcBef>
                <a:spcPts val="305"/>
              </a:spcBef>
              <a:tabLst>
                <a:tab pos="2134235" algn="l"/>
              </a:tabLst>
            </a:pPr>
            <a:r>
              <a:rPr sz="2000" spc="-20" dirty="0">
                <a:latin typeface="+mj-lt"/>
                <a:cs typeface="Times New Roman"/>
              </a:rPr>
              <a:t>ss-</a:t>
            </a:r>
            <a:r>
              <a:rPr sz="2000" spc="-10" dirty="0">
                <a:latin typeface="+mj-lt"/>
                <a:cs typeface="Times New Roman"/>
              </a:rPr>
              <a:t>property:</a:t>
            </a:r>
            <a:r>
              <a:rPr sz="2000" dirty="0">
                <a:latin typeface="+mj-lt"/>
                <a:cs typeface="Times New Roman"/>
              </a:rPr>
              <a:t>	(</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50"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30" dirty="0">
                <a:latin typeface="+mj-lt"/>
                <a:cs typeface="Times New Roman"/>
              </a:rPr>
              <a:t> </a:t>
            </a:r>
            <a:r>
              <a:rPr sz="2000" dirty="0">
                <a:latin typeface="+mj-lt"/>
                <a:cs typeface="Times New Roman"/>
              </a:rPr>
              <a:t>read)</a:t>
            </a:r>
            <a:r>
              <a:rPr sz="2000" spc="-45" dirty="0">
                <a:latin typeface="+mj-lt"/>
                <a:cs typeface="Times New Roman"/>
              </a:rPr>
              <a:t> </a:t>
            </a:r>
            <a:r>
              <a:rPr sz="2000" dirty="0">
                <a:latin typeface="+mj-lt"/>
                <a:cs typeface="Times New Roman"/>
              </a:rPr>
              <a:t>has</a:t>
            </a:r>
            <a:r>
              <a:rPr sz="2000" spc="-35" dirty="0">
                <a:latin typeface="+mj-lt"/>
                <a:cs typeface="Times New Roman"/>
              </a:rPr>
              <a:t> </a:t>
            </a:r>
            <a:r>
              <a:rPr sz="2000" i="1" dirty="0">
                <a:latin typeface="+mj-lt"/>
                <a:cs typeface="Times New Roman"/>
              </a:rPr>
              <a:t>f</a:t>
            </a:r>
            <a:r>
              <a:rPr sz="2000" i="1" baseline="-16203" dirty="0">
                <a:latin typeface="+mj-lt"/>
                <a:cs typeface="Times New Roman"/>
              </a:rPr>
              <a:t>c</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20" dirty="0">
                <a:latin typeface="+mj-lt"/>
                <a:cs typeface="Times New Roman"/>
              </a:rPr>
              <a:t> </a:t>
            </a:r>
            <a:r>
              <a:rPr sz="2000" dirty="0">
                <a:latin typeface="+mj-lt"/>
                <a:cs typeface="Times New Roman"/>
              </a:rPr>
              <a:t>≥</a:t>
            </a:r>
            <a:r>
              <a:rPr sz="2000" spc="-30" dirty="0">
                <a:latin typeface="+mj-lt"/>
                <a:cs typeface="Times New Roman"/>
              </a:rPr>
              <a:t> </a:t>
            </a:r>
            <a:r>
              <a:rPr sz="2000" i="1" spc="-10" dirty="0">
                <a:latin typeface="+mj-lt"/>
                <a:cs typeface="Times New Roman"/>
              </a:rPr>
              <a:t>f</a:t>
            </a:r>
            <a:r>
              <a:rPr sz="2000" i="1" spc="-15" baseline="-16203" dirty="0">
                <a:latin typeface="+mj-lt"/>
                <a:cs typeface="Times New Roman"/>
              </a:rPr>
              <a:t>o</a:t>
            </a:r>
            <a:r>
              <a:rPr sz="2000" spc="-10" dirty="0">
                <a:latin typeface="+mj-lt"/>
                <a:cs typeface="Times New Roman"/>
              </a:rPr>
              <a:t>(</a:t>
            </a:r>
            <a:r>
              <a:rPr sz="2000" i="1" spc="-10" dirty="0">
                <a:latin typeface="+mj-lt"/>
                <a:cs typeface="Times New Roman"/>
              </a:rPr>
              <a:t>O</a:t>
            </a:r>
            <a:r>
              <a:rPr sz="2000" i="1" spc="-15" baseline="-16203" dirty="0">
                <a:latin typeface="+mj-lt"/>
                <a:cs typeface="Times New Roman"/>
              </a:rPr>
              <a:t>j</a:t>
            </a:r>
            <a:r>
              <a:rPr sz="2000" spc="-10" dirty="0">
                <a:latin typeface="+mj-lt"/>
                <a:cs typeface="Times New Roman"/>
              </a:rPr>
              <a:t>)</a:t>
            </a:r>
            <a:endParaRPr sz="2000" dirty="0">
              <a:latin typeface="+mj-lt"/>
              <a:cs typeface="Times New Roman"/>
            </a:endParaRPr>
          </a:p>
          <a:p>
            <a:pPr marL="419100">
              <a:lnSpc>
                <a:spcPct val="100000"/>
              </a:lnSpc>
              <a:spcBef>
                <a:spcPts val="430"/>
              </a:spcBef>
            </a:pPr>
            <a:r>
              <a:rPr sz="2000" spc="-25" dirty="0">
                <a:latin typeface="+mj-lt"/>
                <a:cs typeface="Times New Roman"/>
              </a:rPr>
              <a:t>*-</a:t>
            </a:r>
            <a:r>
              <a:rPr sz="2000" spc="-10" dirty="0">
                <a:latin typeface="+mj-lt"/>
                <a:cs typeface="Times New Roman"/>
              </a:rPr>
              <a:t>property:</a:t>
            </a:r>
            <a:r>
              <a:rPr sz="2000" spc="-40" dirty="0">
                <a:latin typeface="+mj-lt"/>
                <a:cs typeface="Times New Roman"/>
              </a:rPr>
              <a:t> </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35"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35" dirty="0">
                <a:latin typeface="+mj-lt"/>
                <a:cs typeface="Times New Roman"/>
              </a:rPr>
              <a:t> </a:t>
            </a:r>
            <a:r>
              <a:rPr sz="2000" dirty="0">
                <a:latin typeface="+mj-lt"/>
                <a:cs typeface="Times New Roman"/>
              </a:rPr>
              <a:t>append)</a:t>
            </a:r>
            <a:r>
              <a:rPr sz="2000" spc="-60" dirty="0">
                <a:latin typeface="+mj-lt"/>
                <a:cs typeface="Times New Roman"/>
              </a:rPr>
              <a:t> </a:t>
            </a:r>
            <a:r>
              <a:rPr sz="2000" dirty="0">
                <a:latin typeface="+mj-lt"/>
                <a:cs typeface="Times New Roman"/>
              </a:rPr>
              <a:t>has</a:t>
            </a:r>
            <a:r>
              <a:rPr sz="2000" spc="-30" dirty="0">
                <a:latin typeface="+mj-lt"/>
                <a:cs typeface="Times New Roman"/>
              </a:rPr>
              <a:t> </a:t>
            </a:r>
            <a:r>
              <a:rPr sz="2000" i="1" dirty="0">
                <a:latin typeface="+mj-lt"/>
                <a:cs typeface="Times New Roman"/>
              </a:rPr>
              <a:t>f</a:t>
            </a:r>
            <a:r>
              <a:rPr sz="2000" i="1" baseline="-16203" dirty="0">
                <a:latin typeface="+mj-lt"/>
                <a:cs typeface="Times New Roman"/>
              </a:rPr>
              <a:t>c</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50" dirty="0">
                <a:latin typeface="+mj-lt"/>
                <a:cs typeface="Times New Roman"/>
              </a:rPr>
              <a:t> </a:t>
            </a:r>
            <a:r>
              <a:rPr sz="2000" dirty="0">
                <a:latin typeface="+mj-lt"/>
                <a:cs typeface="Times New Roman"/>
              </a:rPr>
              <a:t>≤</a:t>
            </a:r>
            <a:r>
              <a:rPr sz="2000" spc="-20" dirty="0">
                <a:latin typeface="+mj-lt"/>
                <a:cs typeface="Times New Roman"/>
              </a:rPr>
              <a:t> </a:t>
            </a:r>
            <a:r>
              <a:rPr sz="2000" i="1" dirty="0">
                <a:latin typeface="+mj-lt"/>
                <a:cs typeface="Times New Roman"/>
              </a:rPr>
              <a:t>f</a:t>
            </a:r>
            <a:r>
              <a:rPr sz="2000" i="1" baseline="-16203" dirty="0">
                <a:latin typeface="+mj-lt"/>
                <a:cs typeface="Times New Roman"/>
              </a:rPr>
              <a:t>o</a:t>
            </a:r>
            <a:r>
              <a:rPr sz="2000" dirty="0">
                <a:latin typeface="+mj-lt"/>
                <a:cs typeface="Times New Roman"/>
              </a:rPr>
              <a:t>(</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100" dirty="0">
                <a:latin typeface="+mj-lt"/>
                <a:cs typeface="Times New Roman"/>
              </a:rPr>
              <a:t> </a:t>
            </a:r>
            <a:r>
              <a:rPr sz="2000" spc="-25" dirty="0">
                <a:latin typeface="+mj-lt"/>
                <a:cs typeface="Times New Roman"/>
              </a:rPr>
              <a:t>and</a:t>
            </a:r>
            <a:endParaRPr sz="2000" dirty="0">
              <a:latin typeface="+mj-lt"/>
              <a:cs typeface="Times New Roman"/>
            </a:endParaRPr>
          </a:p>
          <a:p>
            <a:pPr marL="419100" marR="427355" indent="1714500">
              <a:lnSpc>
                <a:spcPts val="2630"/>
              </a:lnSpc>
              <a:spcBef>
                <a:spcPts val="30"/>
              </a:spcBef>
              <a:tabLst>
                <a:tab pos="2134235" algn="l"/>
              </a:tabLst>
            </a:pP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45"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25" dirty="0">
                <a:latin typeface="+mj-lt"/>
                <a:cs typeface="Times New Roman"/>
              </a:rPr>
              <a:t> </a:t>
            </a:r>
            <a:r>
              <a:rPr sz="2000" dirty="0">
                <a:latin typeface="+mj-lt"/>
                <a:cs typeface="Times New Roman"/>
              </a:rPr>
              <a:t>write)</a:t>
            </a:r>
            <a:r>
              <a:rPr sz="2000" spc="-65" dirty="0">
                <a:latin typeface="+mj-lt"/>
                <a:cs typeface="Times New Roman"/>
              </a:rPr>
              <a:t> </a:t>
            </a:r>
            <a:r>
              <a:rPr sz="2000" dirty="0">
                <a:latin typeface="+mj-lt"/>
                <a:cs typeface="Times New Roman"/>
              </a:rPr>
              <a:t>has</a:t>
            </a:r>
            <a:r>
              <a:rPr sz="2000" spc="-35" dirty="0">
                <a:latin typeface="+mj-lt"/>
                <a:cs typeface="Times New Roman"/>
              </a:rPr>
              <a:t> </a:t>
            </a:r>
            <a:r>
              <a:rPr sz="2000" i="1" dirty="0">
                <a:latin typeface="+mj-lt"/>
                <a:cs typeface="Times New Roman"/>
              </a:rPr>
              <a:t>f</a:t>
            </a:r>
            <a:r>
              <a:rPr sz="2000" i="1" baseline="-16203" dirty="0">
                <a:latin typeface="+mj-lt"/>
                <a:cs typeface="Times New Roman"/>
              </a:rPr>
              <a:t>c</a:t>
            </a:r>
            <a:r>
              <a:rPr sz="2000" dirty="0">
                <a:latin typeface="+mj-lt"/>
                <a:cs typeface="Times New Roman"/>
              </a:rPr>
              <a:t>(</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35" dirty="0">
                <a:latin typeface="+mj-lt"/>
                <a:cs typeface="Times New Roman"/>
              </a:rPr>
              <a:t> </a:t>
            </a:r>
            <a:r>
              <a:rPr sz="2000" dirty="0">
                <a:latin typeface="+mj-lt"/>
                <a:cs typeface="Times New Roman"/>
              </a:rPr>
              <a:t>=</a:t>
            </a:r>
            <a:r>
              <a:rPr sz="2000" spc="-5" dirty="0">
                <a:latin typeface="+mj-lt"/>
                <a:cs typeface="Times New Roman"/>
              </a:rPr>
              <a:t> </a:t>
            </a:r>
            <a:r>
              <a:rPr sz="2000" i="1" spc="-10" dirty="0">
                <a:latin typeface="+mj-lt"/>
                <a:cs typeface="Times New Roman"/>
              </a:rPr>
              <a:t>f</a:t>
            </a:r>
            <a:r>
              <a:rPr sz="2000" i="1" spc="-15" baseline="-16203" dirty="0">
                <a:latin typeface="+mj-lt"/>
                <a:cs typeface="Times New Roman"/>
              </a:rPr>
              <a:t>o</a:t>
            </a:r>
            <a:r>
              <a:rPr sz="2000" spc="-10" dirty="0">
                <a:latin typeface="+mj-lt"/>
                <a:cs typeface="Times New Roman"/>
              </a:rPr>
              <a:t>(</a:t>
            </a:r>
            <a:r>
              <a:rPr sz="2000" i="1" spc="-10" dirty="0">
                <a:latin typeface="+mj-lt"/>
                <a:cs typeface="Times New Roman"/>
              </a:rPr>
              <a:t>O</a:t>
            </a:r>
            <a:r>
              <a:rPr sz="2000" i="1" spc="-15" baseline="-16203" dirty="0">
                <a:latin typeface="+mj-lt"/>
                <a:cs typeface="Times New Roman"/>
              </a:rPr>
              <a:t>j</a:t>
            </a:r>
            <a:r>
              <a:rPr sz="2000" spc="-10" dirty="0">
                <a:latin typeface="+mj-lt"/>
                <a:cs typeface="Times New Roman"/>
              </a:rPr>
              <a:t>) ds-property:</a:t>
            </a:r>
            <a:r>
              <a:rPr sz="2000" dirty="0">
                <a:latin typeface="+mj-lt"/>
                <a:cs typeface="Times New Roman"/>
              </a:rPr>
              <a:t>	(</a:t>
            </a:r>
            <a:r>
              <a:rPr sz="2000" i="1" dirty="0">
                <a:latin typeface="+mj-lt"/>
                <a:cs typeface="Times New Roman"/>
              </a:rPr>
              <a:t>S</a:t>
            </a:r>
            <a:r>
              <a:rPr sz="2000" i="1" baseline="-16203" dirty="0">
                <a:latin typeface="+mj-lt"/>
                <a:cs typeface="Times New Roman"/>
              </a:rPr>
              <a:t>i</a:t>
            </a:r>
            <a:r>
              <a:rPr sz="2000" dirty="0">
                <a:latin typeface="+mj-lt"/>
                <a:cs typeface="Times New Roman"/>
              </a:rPr>
              <a:t>,</a:t>
            </a:r>
            <a:r>
              <a:rPr sz="2000" spc="-45" dirty="0">
                <a:latin typeface="+mj-lt"/>
                <a:cs typeface="Times New Roman"/>
              </a:rPr>
              <a:t> </a:t>
            </a:r>
            <a:r>
              <a:rPr sz="2000" i="1" dirty="0">
                <a:latin typeface="+mj-lt"/>
                <a:cs typeface="Times New Roman"/>
              </a:rPr>
              <a:t>O</a:t>
            </a:r>
            <a:r>
              <a:rPr sz="2000" i="1" baseline="-16203" dirty="0">
                <a:latin typeface="+mj-lt"/>
                <a:cs typeface="Times New Roman"/>
              </a:rPr>
              <a:t>j</a:t>
            </a:r>
            <a:r>
              <a:rPr sz="2000" dirty="0">
                <a:latin typeface="+mj-lt"/>
                <a:cs typeface="Times New Roman"/>
              </a:rPr>
              <a:t>,</a:t>
            </a:r>
            <a:r>
              <a:rPr sz="2000" spc="-20" dirty="0">
                <a:latin typeface="+mj-lt"/>
                <a:cs typeface="Times New Roman"/>
              </a:rPr>
              <a:t> </a:t>
            </a:r>
            <a:r>
              <a:rPr sz="2000" i="1" dirty="0">
                <a:latin typeface="+mj-lt"/>
                <a:cs typeface="Times New Roman"/>
              </a:rPr>
              <a:t>A</a:t>
            </a:r>
            <a:r>
              <a:rPr sz="2000" i="1" baseline="-16203" dirty="0">
                <a:latin typeface="+mj-lt"/>
                <a:cs typeface="Times New Roman"/>
              </a:rPr>
              <a:t>x</a:t>
            </a:r>
            <a:r>
              <a:rPr sz="2000" dirty="0">
                <a:latin typeface="+mj-lt"/>
                <a:cs typeface="Times New Roman"/>
              </a:rPr>
              <a:t>)</a:t>
            </a:r>
            <a:r>
              <a:rPr sz="2000" spc="-40" dirty="0">
                <a:latin typeface="+mj-lt"/>
                <a:cs typeface="Times New Roman"/>
              </a:rPr>
              <a:t> </a:t>
            </a:r>
            <a:r>
              <a:rPr sz="2000" dirty="0">
                <a:latin typeface="+mj-lt"/>
                <a:cs typeface="Times New Roman"/>
              </a:rPr>
              <a:t>implies</a:t>
            </a:r>
            <a:r>
              <a:rPr sz="2000" spc="-55" dirty="0">
                <a:latin typeface="+mj-lt"/>
                <a:cs typeface="Times New Roman"/>
              </a:rPr>
              <a:t> </a:t>
            </a:r>
            <a:r>
              <a:rPr sz="2000" i="1" dirty="0">
                <a:latin typeface="+mj-lt"/>
                <a:cs typeface="Times New Roman"/>
              </a:rPr>
              <a:t>A</a:t>
            </a:r>
            <a:r>
              <a:rPr sz="2000" i="1" baseline="-16203" dirty="0">
                <a:latin typeface="+mj-lt"/>
                <a:cs typeface="Times New Roman"/>
              </a:rPr>
              <a:t>x</a:t>
            </a:r>
            <a:r>
              <a:rPr sz="2000" i="1" spc="382" baseline="-16203" dirty="0">
                <a:latin typeface="+mj-lt"/>
                <a:cs typeface="Times New Roman"/>
              </a:rPr>
              <a:t> </a:t>
            </a:r>
            <a:r>
              <a:rPr sz="2000" dirty="0">
                <a:latin typeface="+mj-lt"/>
                <a:cs typeface="Symbol"/>
              </a:rPr>
              <a:t></a:t>
            </a:r>
            <a:r>
              <a:rPr sz="2000" spc="-15" dirty="0">
                <a:latin typeface="+mj-lt"/>
                <a:cs typeface="Times New Roman"/>
              </a:rPr>
              <a:t> </a:t>
            </a:r>
            <a:r>
              <a:rPr sz="2000" i="1" spc="-10" dirty="0">
                <a:latin typeface="+mj-lt"/>
                <a:cs typeface="Times New Roman"/>
              </a:rPr>
              <a:t>M</a:t>
            </a:r>
            <a:r>
              <a:rPr sz="2000" spc="-10" dirty="0">
                <a:latin typeface="+mj-lt"/>
                <a:cs typeface="Times New Roman"/>
              </a:rPr>
              <a:t>[</a:t>
            </a:r>
            <a:r>
              <a:rPr sz="2000" i="1" spc="-10" dirty="0">
                <a:latin typeface="+mj-lt"/>
                <a:cs typeface="Times New Roman"/>
              </a:rPr>
              <a:t>S</a:t>
            </a:r>
            <a:r>
              <a:rPr sz="2000" spc="-15" baseline="-16203" dirty="0">
                <a:latin typeface="+mj-lt"/>
                <a:cs typeface="Times New Roman"/>
              </a:rPr>
              <a:t>i</a:t>
            </a:r>
            <a:r>
              <a:rPr sz="2000" spc="-10" dirty="0">
                <a:latin typeface="+mj-lt"/>
                <a:cs typeface="Times New Roman"/>
              </a:rPr>
              <a:t>,</a:t>
            </a:r>
            <a:r>
              <a:rPr sz="2000" i="1" spc="-10" dirty="0">
                <a:latin typeface="+mj-lt"/>
                <a:cs typeface="Times New Roman"/>
              </a:rPr>
              <a:t>O</a:t>
            </a:r>
            <a:r>
              <a:rPr sz="2000" spc="-15" baseline="-16203" dirty="0">
                <a:latin typeface="+mj-lt"/>
                <a:cs typeface="Times New Roman"/>
              </a:rPr>
              <a:t>j</a:t>
            </a:r>
            <a:r>
              <a:rPr sz="2000" spc="-10" dirty="0">
                <a:latin typeface="+mj-lt"/>
                <a:cs typeface="Times New Roman"/>
              </a:rPr>
              <a:t>]</a:t>
            </a:r>
            <a:endParaRPr sz="2000" dirty="0">
              <a:latin typeface="+mj-lt"/>
              <a:cs typeface="Times New Roman"/>
            </a:endParaRPr>
          </a:p>
        </p:txBody>
      </p:sp>
      <p:sp>
        <p:nvSpPr>
          <p:cNvPr id="4" name="Rectangle 1">
            <a:extLst>
              <a:ext uri="{FF2B5EF4-FFF2-40B4-BE49-F238E27FC236}">
                <a16:creationId xmlns:a16="http://schemas.microsoft.com/office/drawing/2014/main" id="{C1591E00-005D-6709-769F-E2319DCDF726}"/>
              </a:ext>
            </a:extLst>
          </p:cNvPr>
          <p:cNvSpPr>
            <a:spLocks noChangeArrowheads="1"/>
          </p:cNvSpPr>
          <p:nvPr/>
        </p:nvSpPr>
        <p:spPr bwMode="auto">
          <a:xfrm>
            <a:off x="0" y="622937"/>
            <a:ext cx="3556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Write-Down Property</a:t>
            </a:r>
            <a:r>
              <a:rPr kumimoji="0" lang="en-US" altLang="en-US" sz="2800" b="0" i="0" u="none" strike="noStrike" cap="none" normalizeH="0" baseline="0" dirty="0">
                <a:ln>
                  <a:noFill/>
                </a:ln>
                <a:solidFill>
                  <a:schemeClr val="tx1"/>
                </a:solidFill>
                <a:effectLst/>
                <a:latin typeface="+mj-lt"/>
              </a:rPr>
              <a:t>: A subject can write an object only if the subject’s level is greater than or equal to the object’s level.</a:t>
            </a:r>
          </a:p>
        </p:txBody>
      </p:sp>
    </p:spTree>
    <p:extLst>
      <p:ext uri="{BB962C8B-B14F-4D97-AF65-F5344CB8AC3E}">
        <p14:creationId xmlns:p14="http://schemas.microsoft.com/office/powerpoint/2010/main" val="397459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82530-ADE4-B30F-6BD0-934F272FB2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A7D6AEC-3C0B-B6B1-F197-B2AABB525BBE}"/>
              </a:ext>
            </a:extLst>
          </p:cNvPr>
          <p:cNvSpPr txBox="1">
            <a:spLocks noGrp="1"/>
          </p:cNvSpPr>
          <p:nvPr>
            <p:ph type="title"/>
          </p:nvPr>
        </p:nvSpPr>
        <p:spPr>
          <a:xfrm>
            <a:off x="4482" y="0"/>
            <a:ext cx="5756910" cy="559435"/>
          </a:xfrm>
          <a:prstGeom prst="rect">
            <a:avLst/>
          </a:prstGeom>
        </p:spPr>
        <p:txBody>
          <a:bodyPr vert="horz" wrap="square" lIns="0" tIns="13335" rIns="0" bIns="0" rtlCol="0">
            <a:spAutoFit/>
          </a:bodyPr>
          <a:lstStyle/>
          <a:p>
            <a:pPr marL="12700">
              <a:lnSpc>
                <a:spcPct val="100000"/>
              </a:lnSpc>
              <a:spcBef>
                <a:spcPts val="105"/>
              </a:spcBef>
            </a:pPr>
            <a:r>
              <a:rPr lang="en-US" dirty="0"/>
              <a:t>What is </a:t>
            </a:r>
            <a:r>
              <a:rPr dirty="0"/>
              <a:t>Access</a:t>
            </a:r>
            <a:r>
              <a:rPr spc="-5" dirty="0"/>
              <a:t> </a:t>
            </a:r>
            <a:r>
              <a:rPr spc="-10" dirty="0"/>
              <a:t>Control</a:t>
            </a:r>
            <a:r>
              <a:rPr lang="en-US" spc="-10" dirty="0"/>
              <a:t>?</a:t>
            </a:r>
            <a:endParaRPr spc="-10" dirty="0"/>
          </a:p>
        </p:txBody>
      </p:sp>
      <p:sp>
        <p:nvSpPr>
          <p:cNvPr id="3" name="object 3">
            <a:extLst>
              <a:ext uri="{FF2B5EF4-FFF2-40B4-BE49-F238E27FC236}">
                <a16:creationId xmlns:a16="http://schemas.microsoft.com/office/drawing/2014/main" id="{DB4F5550-3083-A98A-4694-D6D1F1DAAEEB}"/>
              </a:ext>
            </a:extLst>
          </p:cNvPr>
          <p:cNvSpPr txBox="1"/>
          <p:nvPr/>
        </p:nvSpPr>
        <p:spPr>
          <a:xfrm>
            <a:off x="0" y="1305762"/>
            <a:ext cx="9144000" cy="2531975"/>
          </a:xfrm>
          <a:prstGeom prst="rect">
            <a:avLst/>
          </a:prstGeom>
        </p:spPr>
        <p:txBody>
          <a:bodyPr vert="horz" wrap="square" lIns="0" tIns="13335" rIns="0" bIns="0" rtlCol="0">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Why it matters: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Access control is a critical element in computer and network security, safeguarding systems from unauthorized users or malicious activities.</a:t>
            </a:r>
          </a:p>
        </p:txBody>
      </p:sp>
    </p:spTree>
    <p:extLst>
      <p:ext uri="{BB962C8B-B14F-4D97-AF65-F5344CB8AC3E}">
        <p14:creationId xmlns:p14="http://schemas.microsoft.com/office/powerpoint/2010/main" val="7347023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40A0F-D0CB-8C35-4DD5-4A9F0B1CF53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B81971-91A1-58D4-8D9C-B925841A86A8}"/>
              </a:ext>
            </a:extLst>
          </p:cNvPr>
          <p:cNvSpPr txBox="1">
            <a:spLocks noGrp="1"/>
          </p:cNvSpPr>
          <p:nvPr>
            <p:ph type="title"/>
          </p:nvPr>
        </p:nvSpPr>
        <p:spPr>
          <a:xfrm>
            <a:off x="0" y="0"/>
            <a:ext cx="5756910" cy="559435"/>
          </a:xfrm>
          <a:prstGeom prst="rect">
            <a:avLst/>
          </a:prstGeom>
        </p:spPr>
        <p:txBody>
          <a:bodyPr vert="horz" wrap="square" lIns="0" tIns="13335" rIns="0" bIns="0" rtlCol="0">
            <a:spAutoFit/>
          </a:bodyPr>
          <a:lstStyle/>
          <a:p>
            <a:pPr marL="12700">
              <a:lnSpc>
                <a:spcPct val="100000"/>
              </a:lnSpc>
              <a:spcBef>
                <a:spcPts val="105"/>
              </a:spcBef>
            </a:pPr>
            <a:r>
              <a:rPr dirty="0"/>
              <a:t>BLP</a:t>
            </a:r>
            <a:r>
              <a:rPr spc="-105" dirty="0"/>
              <a:t> </a:t>
            </a:r>
            <a:r>
              <a:rPr dirty="0"/>
              <a:t>Formal</a:t>
            </a:r>
            <a:r>
              <a:rPr spc="-85" dirty="0"/>
              <a:t> </a:t>
            </a:r>
            <a:r>
              <a:rPr spc="-10" dirty="0"/>
              <a:t>Description</a:t>
            </a:r>
          </a:p>
        </p:txBody>
      </p:sp>
      <p:sp>
        <p:nvSpPr>
          <p:cNvPr id="4" name="Rectangle 1">
            <a:extLst>
              <a:ext uri="{FF2B5EF4-FFF2-40B4-BE49-F238E27FC236}">
                <a16:creationId xmlns:a16="http://schemas.microsoft.com/office/drawing/2014/main" id="{13485C93-2668-DE4C-D3CA-BD4D30FF5E76}"/>
              </a:ext>
            </a:extLst>
          </p:cNvPr>
          <p:cNvSpPr>
            <a:spLocks noChangeArrowheads="1"/>
          </p:cNvSpPr>
          <p:nvPr/>
        </p:nvSpPr>
        <p:spPr bwMode="auto">
          <a:xfrm>
            <a:off x="0" y="943163"/>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Example</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A clerk at a bank can access less-sensitive data (like public financial reports), while executives with 'top secret' clearance can access highly sensitive customer information.</a:t>
            </a:r>
          </a:p>
        </p:txBody>
      </p:sp>
    </p:spTree>
    <p:extLst>
      <p:ext uri="{BB962C8B-B14F-4D97-AF65-F5344CB8AC3E}">
        <p14:creationId xmlns:p14="http://schemas.microsoft.com/office/powerpoint/2010/main" val="3607870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985385" cy="5143500"/>
            <a:chOff x="0" y="0"/>
            <a:chExt cx="4985385" cy="5143500"/>
          </a:xfrm>
        </p:grpSpPr>
        <p:sp>
          <p:nvSpPr>
            <p:cNvPr id="3" name="object 3"/>
            <p:cNvSpPr/>
            <p:nvPr/>
          </p:nvSpPr>
          <p:spPr>
            <a:xfrm>
              <a:off x="0" y="0"/>
              <a:ext cx="4985385" cy="5143500"/>
            </a:xfrm>
            <a:custGeom>
              <a:avLst/>
              <a:gdLst/>
              <a:ahLst/>
              <a:cxnLst/>
              <a:rect l="l" t="t" r="r" b="b"/>
              <a:pathLst>
                <a:path w="4985385" h="5143500">
                  <a:moveTo>
                    <a:pt x="4985004" y="0"/>
                  </a:moveTo>
                  <a:lnTo>
                    <a:pt x="0" y="0"/>
                  </a:lnTo>
                  <a:lnTo>
                    <a:pt x="0" y="5143500"/>
                  </a:lnTo>
                  <a:lnTo>
                    <a:pt x="4985004" y="5143500"/>
                  </a:lnTo>
                  <a:lnTo>
                    <a:pt x="4985004" y="0"/>
                  </a:lnTo>
                  <a:close/>
                </a:path>
              </a:pathLst>
            </a:custGeom>
            <a:solidFill>
              <a:srgbClr val="00CC99"/>
            </a:solidFill>
          </p:spPr>
          <p:txBody>
            <a:bodyPr wrap="square" lIns="0" tIns="0" rIns="0" bIns="0" rtlCol="0"/>
            <a:lstStyle/>
            <a:p>
              <a:endParaRPr/>
            </a:p>
          </p:txBody>
        </p:sp>
        <p:pic>
          <p:nvPicPr>
            <p:cNvPr id="4" name="object 4"/>
            <p:cNvPicPr/>
            <p:nvPr/>
          </p:nvPicPr>
          <p:blipFill>
            <a:blip r:embed="rId2" cstate="print"/>
            <a:stretch>
              <a:fillRect/>
            </a:stretch>
          </p:blipFill>
          <p:spPr>
            <a:xfrm>
              <a:off x="408431" y="0"/>
              <a:ext cx="4163568" cy="5143499"/>
            </a:xfrm>
            <a:prstGeom prst="rect">
              <a:avLst/>
            </a:prstGeom>
          </p:spPr>
        </p:pic>
      </p:grpSp>
      <p:sp>
        <p:nvSpPr>
          <p:cNvPr id="5" name="object 5"/>
          <p:cNvSpPr txBox="1"/>
          <p:nvPr/>
        </p:nvSpPr>
        <p:spPr>
          <a:xfrm>
            <a:off x="5011271" y="16809"/>
            <a:ext cx="2859280" cy="552074"/>
          </a:xfrm>
          <a:prstGeom prst="rect">
            <a:avLst/>
          </a:prstGeom>
        </p:spPr>
        <p:txBody>
          <a:bodyPr vert="horz" wrap="square" lIns="0" tIns="13335" rIns="0" bIns="0" rtlCol="0">
            <a:spAutoFit/>
          </a:bodyPr>
          <a:lstStyle/>
          <a:p>
            <a:pPr marL="1905" algn="ctr">
              <a:lnSpc>
                <a:spcPts val="4155"/>
              </a:lnSpc>
              <a:spcBef>
                <a:spcPts val="105"/>
              </a:spcBef>
            </a:pPr>
            <a:r>
              <a:rPr sz="3500" b="1" spc="-25" dirty="0">
                <a:solidFill>
                  <a:srgbClr val="DA0012"/>
                </a:solidFill>
                <a:latin typeface="Calibri"/>
                <a:cs typeface="Calibri"/>
              </a:rPr>
              <a:t>BLP</a:t>
            </a:r>
            <a:r>
              <a:rPr lang="en-US" sz="3500" b="1" spc="-25" dirty="0">
                <a:solidFill>
                  <a:srgbClr val="DA0012"/>
                </a:solidFill>
                <a:latin typeface="Calibri"/>
                <a:cs typeface="Calibri"/>
              </a:rPr>
              <a:t> </a:t>
            </a:r>
            <a:r>
              <a:rPr sz="3500" b="1" spc="-10" dirty="0">
                <a:solidFill>
                  <a:srgbClr val="DA0012"/>
                </a:solidFill>
                <a:latin typeface="Calibri"/>
                <a:cs typeface="Calibri"/>
              </a:rPr>
              <a:t>Example</a:t>
            </a:r>
            <a:endParaRPr sz="3500" dirty="0">
              <a:latin typeface="Calibri"/>
              <a:cs typeface="Calibri"/>
            </a:endParaRPr>
          </a:p>
        </p:txBody>
      </p:sp>
      <p:sp>
        <p:nvSpPr>
          <p:cNvPr id="7" name="TextBox 6">
            <a:extLst>
              <a:ext uri="{FF2B5EF4-FFF2-40B4-BE49-F238E27FC236}">
                <a16:creationId xmlns:a16="http://schemas.microsoft.com/office/drawing/2014/main" id="{CF4470A8-4510-FE4A-300E-8A98D33D207C}"/>
              </a:ext>
            </a:extLst>
          </p:cNvPr>
          <p:cNvSpPr txBox="1"/>
          <p:nvPr/>
        </p:nvSpPr>
        <p:spPr>
          <a:xfrm>
            <a:off x="5042647" y="895350"/>
            <a:ext cx="4163570" cy="3970318"/>
          </a:xfrm>
          <a:prstGeom prst="rect">
            <a:avLst/>
          </a:prstGeom>
          <a:noFill/>
        </p:spPr>
        <p:txBody>
          <a:bodyPr wrap="square">
            <a:spAutoFit/>
          </a:bodyPr>
          <a:lstStyle/>
          <a:p>
            <a:pPr>
              <a:buNone/>
            </a:pPr>
            <a:r>
              <a:rPr lang="en-US" sz="2800" b="1" dirty="0">
                <a:latin typeface="+mj-lt"/>
              </a:rPr>
              <a:t>Example</a:t>
            </a:r>
            <a:r>
              <a:rPr lang="en-US" sz="2800" dirty="0">
                <a:latin typeface="+mj-lt"/>
              </a:rPr>
              <a:t>:</a:t>
            </a:r>
          </a:p>
          <a:p>
            <a:pPr marL="457200" indent="-457200">
              <a:buFont typeface="Arial" panose="020B0604020202020204" pitchFamily="34" charset="0"/>
              <a:buChar char="•"/>
            </a:pPr>
            <a:r>
              <a:rPr lang="en-US" sz="2800" dirty="0">
                <a:latin typeface="+mj-lt"/>
              </a:rPr>
              <a:t>In an Australian healthcare system, a doctor (higher integrity level) can modify medical records but cannot lower the quality or integrity of those records.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2" y="0"/>
            <a:ext cx="3698240" cy="559435"/>
          </a:xfrm>
          <a:prstGeom prst="rect">
            <a:avLst/>
          </a:prstGeom>
        </p:spPr>
        <p:txBody>
          <a:bodyPr vert="horz" wrap="square" lIns="0" tIns="13335" rIns="0" bIns="0" rtlCol="0">
            <a:spAutoFit/>
          </a:bodyPr>
          <a:lstStyle/>
          <a:p>
            <a:pPr marL="12700">
              <a:lnSpc>
                <a:spcPct val="100000"/>
              </a:lnSpc>
              <a:spcBef>
                <a:spcPts val="105"/>
              </a:spcBef>
            </a:pPr>
            <a:r>
              <a:rPr dirty="0"/>
              <a:t>Chinese</a:t>
            </a:r>
            <a:r>
              <a:rPr spc="-110" dirty="0"/>
              <a:t> </a:t>
            </a:r>
            <a:r>
              <a:rPr dirty="0"/>
              <a:t>Wall</a:t>
            </a:r>
            <a:r>
              <a:rPr spc="-90" dirty="0"/>
              <a:t> </a:t>
            </a:r>
            <a:r>
              <a:rPr spc="-20" dirty="0"/>
              <a:t>Model</a:t>
            </a:r>
          </a:p>
        </p:txBody>
      </p:sp>
      <p:sp>
        <p:nvSpPr>
          <p:cNvPr id="3" name="object 3"/>
          <p:cNvSpPr txBox="1"/>
          <p:nvPr/>
        </p:nvSpPr>
        <p:spPr>
          <a:xfrm>
            <a:off x="0" y="819150"/>
            <a:ext cx="9144000" cy="3822713"/>
          </a:xfrm>
          <a:prstGeom prst="rect">
            <a:avLst/>
          </a:prstGeom>
        </p:spPr>
        <p:txBody>
          <a:bodyPr vert="horz" wrap="square" lIns="0" tIns="11430"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Purpose</a:t>
            </a:r>
            <a:r>
              <a:rPr kumimoji="0" lang="en-US" altLang="en-US" sz="2800" b="0" i="0" u="none" strike="noStrike" cap="none" normalizeH="0" baseline="0" dirty="0">
                <a:ln>
                  <a:noFill/>
                </a:ln>
                <a:solidFill>
                  <a:schemeClr val="tx1"/>
                </a:solidFill>
                <a:effectLst/>
                <a:latin typeface="+mj-lt"/>
              </a:rPr>
              <a:t>: Prevents conflicts of interest by controlling information flow based on the history of access.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Key Points</a:t>
            </a:r>
            <a:r>
              <a:rPr kumimoji="0" lang="en-US" altLang="en-US" sz="2800" b="0" i="0" u="none" strike="noStrike" cap="none" normalizeH="0" baseline="0" dirty="0">
                <a:ln>
                  <a:noFill/>
                </a:ln>
                <a:solidFill>
                  <a:schemeClr val="tx1"/>
                </a:solidFill>
                <a:effectLst/>
                <a:latin typeface="+mj-lt"/>
              </a:rPr>
              <a:t>:</a:t>
            </a:r>
          </a:p>
          <a:p>
            <a:pPr marL="673100" marR="0" lvl="0" indent="-395288"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Once a subject accesses information from one dataset (like company data), they are restricted from accessing any conflicting datasets (such as competitor data).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1F89D-86A7-7908-A5AA-7D527D387D7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832BFB-AFBA-2041-4159-2214CEDE9F6D}"/>
              </a:ext>
            </a:extLst>
          </p:cNvPr>
          <p:cNvSpPr txBox="1">
            <a:spLocks noGrp="1"/>
          </p:cNvSpPr>
          <p:nvPr>
            <p:ph type="title"/>
          </p:nvPr>
        </p:nvSpPr>
        <p:spPr>
          <a:xfrm>
            <a:off x="4482" y="0"/>
            <a:ext cx="3698240" cy="559435"/>
          </a:xfrm>
          <a:prstGeom prst="rect">
            <a:avLst/>
          </a:prstGeom>
        </p:spPr>
        <p:txBody>
          <a:bodyPr vert="horz" wrap="square" lIns="0" tIns="13335" rIns="0" bIns="0" rtlCol="0">
            <a:spAutoFit/>
          </a:bodyPr>
          <a:lstStyle/>
          <a:p>
            <a:pPr marL="12700">
              <a:lnSpc>
                <a:spcPct val="100000"/>
              </a:lnSpc>
              <a:spcBef>
                <a:spcPts val="105"/>
              </a:spcBef>
            </a:pPr>
            <a:r>
              <a:rPr dirty="0"/>
              <a:t>Chinese</a:t>
            </a:r>
            <a:r>
              <a:rPr spc="-110" dirty="0"/>
              <a:t> </a:t>
            </a:r>
            <a:r>
              <a:rPr dirty="0"/>
              <a:t>Wall</a:t>
            </a:r>
            <a:r>
              <a:rPr spc="-90" dirty="0"/>
              <a:t> </a:t>
            </a:r>
            <a:r>
              <a:rPr spc="-20" dirty="0"/>
              <a:t>Model</a:t>
            </a:r>
          </a:p>
        </p:txBody>
      </p:sp>
      <p:sp>
        <p:nvSpPr>
          <p:cNvPr id="3" name="object 3">
            <a:extLst>
              <a:ext uri="{FF2B5EF4-FFF2-40B4-BE49-F238E27FC236}">
                <a16:creationId xmlns:a16="http://schemas.microsoft.com/office/drawing/2014/main" id="{C287BB1B-6362-67B7-09A2-01B05718E347}"/>
              </a:ext>
            </a:extLst>
          </p:cNvPr>
          <p:cNvSpPr txBox="1"/>
          <p:nvPr/>
        </p:nvSpPr>
        <p:spPr>
          <a:xfrm>
            <a:off x="22412" y="361950"/>
            <a:ext cx="9144000" cy="4750788"/>
          </a:xfrm>
          <a:prstGeom prst="rect">
            <a:avLst/>
          </a:prstGeom>
        </p:spPr>
        <p:txBody>
          <a:bodyPr vert="horz" wrap="square" lIns="0" tIns="11430" rIns="0" bIns="0" rtlCol="0">
            <a:spAutoFit/>
          </a:bodyPr>
          <a:lstStyle/>
          <a:p>
            <a:pPr marL="457200" indent="-457200">
              <a:lnSpc>
                <a:spcPct val="150000"/>
              </a:lnSpc>
              <a:buFont typeface="Arial" panose="020B0604020202020204" pitchFamily="34" charset="0"/>
              <a:buChar char="•"/>
            </a:pPr>
            <a:r>
              <a:rPr lang="en-US" sz="2600" b="1" dirty="0">
                <a:latin typeface="+mj-lt"/>
              </a:rPr>
              <a:t>Access Rules</a:t>
            </a:r>
            <a:r>
              <a:rPr lang="en-US" sz="2600" dirty="0">
                <a:latin typeface="+mj-lt"/>
              </a:rPr>
              <a:t>:</a:t>
            </a:r>
          </a:p>
          <a:p>
            <a:pPr marL="914400" lvl="1" indent="-457200">
              <a:lnSpc>
                <a:spcPct val="150000"/>
              </a:lnSpc>
              <a:buFont typeface="Arial" panose="020B0604020202020204" pitchFamily="34" charset="0"/>
              <a:buChar char="•"/>
            </a:pPr>
            <a:r>
              <a:rPr lang="en-US" sz="2600" b="1" dirty="0">
                <a:latin typeface="+mj-lt"/>
              </a:rPr>
              <a:t>Simple Security</a:t>
            </a:r>
            <a:r>
              <a:rPr lang="en-US" sz="2600" dirty="0">
                <a:latin typeface="+mj-lt"/>
              </a:rPr>
              <a:t>: A subject can only read data from a company they’ve already accessed, or from a different company they have not yet interacted with.</a:t>
            </a:r>
          </a:p>
          <a:p>
            <a:pPr>
              <a:lnSpc>
                <a:spcPct val="150000"/>
              </a:lnSpc>
              <a:buNone/>
            </a:pPr>
            <a:r>
              <a:rPr lang="en-US" sz="2600" b="1" dirty="0">
                <a:latin typeface="+mj-lt"/>
              </a:rPr>
              <a:t>Example</a:t>
            </a:r>
            <a:r>
              <a:rPr lang="en-US" sz="2600" dirty="0">
                <a:latin typeface="+mj-lt"/>
              </a:rPr>
              <a:t>:</a:t>
            </a:r>
          </a:p>
          <a:p>
            <a:pPr marL="457200" indent="-457200">
              <a:lnSpc>
                <a:spcPct val="150000"/>
              </a:lnSpc>
              <a:buFont typeface="Arial" panose="020B0604020202020204" pitchFamily="34" charset="0"/>
              <a:buChar char="•"/>
            </a:pPr>
            <a:r>
              <a:rPr lang="en-US" sz="2600" dirty="0">
                <a:latin typeface="+mj-lt"/>
              </a:rPr>
              <a:t>A financial analyst in an Australian firm with access to data from Company A cannot access sensitive data from Company B (a direct competitor) without conflict of interest.</a:t>
            </a:r>
          </a:p>
        </p:txBody>
      </p:sp>
    </p:spTree>
    <p:extLst>
      <p:ext uri="{BB962C8B-B14F-4D97-AF65-F5344CB8AC3E}">
        <p14:creationId xmlns:p14="http://schemas.microsoft.com/office/powerpoint/2010/main" val="297165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F2FF-6FAD-093C-1958-47ABB5DC9EF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D0C4955-1444-59DB-6C50-B7DA5EE22626}"/>
              </a:ext>
            </a:extLst>
          </p:cNvPr>
          <p:cNvSpPr txBox="1">
            <a:spLocks noGrp="1"/>
          </p:cNvSpPr>
          <p:nvPr>
            <p:ph type="title"/>
          </p:nvPr>
        </p:nvSpPr>
        <p:spPr>
          <a:xfrm>
            <a:off x="4482" y="0"/>
            <a:ext cx="3698240" cy="559435"/>
          </a:xfrm>
          <a:prstGeom prst="rect">
            <a:avLst/>
          </a:prstGeom>
        </p:spPr>
        <p:txBody>
          <a:bodyPr vert="horz" wrap="square" lIns="0" tIns="13335" rIns="0" bIns="0" rtlCol="0">
            <a:spAutoFit/>
          </a:bodyPr>
          <a:lstStyle/>
          <a:p>
            <a:pPr marL="12700">
              <a:lnSpc>
                <a:spcPct val="100000"/>
              </a:lnSpc>
              <a:spcBef>
                <a:spcPts val="105"/>
              </a:spcBef>
            </a:pPr>
            <a:r>
              <a:rPr dirty="0"/>
              <a:t>Chinese</a:t>
            </a:r>
            <a:r>
              <a:rPr spc="-110" dirty="0"/>
              <a:t> </a:t>
            </a:r>
            <a:r>
              <a:rPr dirty="0"/>
              <a:t>Wall</a:t>
            </a:r>
            <a:r>
              <a:rPr spc="-90" dirty="0"/>
              <a:t> </a:t>
            </a:r>
            <a:r>
              <a:rPr spc="-20" dirty="0"/>
              <a:t>Model</a:t>
            </a:r>
          </a:p>
        </p:txBody>
      </p:sp>
      <p:sp>
        <p:nvSpPr>
          <p:cNvPr id="3" name="object 3">
            <a:extLst>
              <a:ext uri="{FF2B5EF4-FFF2-40B4-BE49-F238E27FC236}">
                <a16:creationId xmlns:a16="http://schemas.microsoft.com/office/drawing/2014/main" id="{E27DB58A-38CD-288A-755F-8AF1AFE66202}"/>
              </a:ext>
            </a:extLst>
          </p:cNvPr>
          <p:cNvSpPr txBox="1"/>
          <p:nvPr/>
        </p:nvSpPr>
        <p:spPr>
          <a:xfrm>
            <a:off x="0" y="559435"/>
            <a:ext cx="9144000" cy="3176382"/>
          </a:xfrm>
          <a:prstGeom prst="rect">
            <a:avLst/>
          </a:prstGeom>
        </p:spPr>
        <p:txBody>
          <a:bodyPr vert="horz" wrap="square" lIns="0" tIns="11430" rIns="0" bIns="0" rtlCol="0">
            <a:spAutoFit/>
          </a:bodyPr>
          <a:lstStyle/>
          <a:p>
            <a:pPr>
              <a:lnSpc>
                <a:spcPct val="150000"/>
              </a:lnSpc>
              <a:buNone/>
            </a:pPr>
            <a:r>
              <a:rPr lang="en-US" sz="2800" b="1" dirty="0">
                <a:latin typeface="+mj-lt"/>
              </a:rPr>
              <a:t>Research Discussion Question</a:t>
            </a:r>
            <a:r>
              <a:rPr lang="en-US" sz="2800" dirty="0">
                <a:latin typeface="+mj-lt"/>
              </a:rPr>
              <a:t>:</a:t>
            </a:r>
          </a:p>
          <a:p>
            <a:pPr marL="457200" indent="-457200">
              <a:lnSpc>
                <a:spcPct val="150000"/>
              </a:lnSpc>
              <a:buFont typeface="Arial" panose="020B0604020202020204" pitchFamily="34" charset="0"/>
              <a:buChar char="•"/>
            </a:pPr>
            <a:r>
              <a:rPr lang="en-US" sz="2800" b="1" dirty="0">
                <a:latin typeface="+mj-lt"/>
              </a:rPr>
              <a:t>Question</a:t>
            </a:r>
            <a:r>
              <a:rPr lang="en-US" sz="2800" dirty="0">
                <a:latin typeface="+mj-lt"/>
              </a:rPr>
              <a:t>: How do the Bell-LaPadula and Biba models differ in terms of data security, and how would you apply these models in a real-world business scenario like a bank or hospital?</a:t>
            </a:r>
          </a:p>
        </p:txBody>
      </p:sp>
    </p:spTree>
    <p:extLst>
      <p:ext uri="{BB962C8B-B14F-4D97-AF65-F5344CB8AC3E}">
        <p14:creationId xmlns:p14="http://schemas.microsoft.com/office/powerpoint/2010/main" val="7967651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Summary</a:t>
            </a:r>
          </a:p>
        </p:txBody>
      </p:sp>
      <p:sp>
        <p:nvSpPr>
          <p:cNvPr id="3" name="object 3"/>
          <p:cNvSpPr txBox="1"/>
          <p:nvPr/>
        </p:nvSpPr>
        <p:spPr>
          <a:xfrm>
            <a:off x="1529588" y="1107211"/>
            <a:ext cx="4337685" cy="2872105"/>
          </a:xfrm>
          <a:prstGeom prst="rect">
            <a:avLst/>
          </a:prstGeom>
        </p:spPr>
        <p:txBody>
          <a:bodyPr vert="horz" wrap="square" lIns="0" tIns="76835" rIns="0" bIns="0" rtlCol="0">
            <a:spAutoFit/>
          </a:bodyPr>
          <a:lstStyle/>
          <a:p>
            <a:pPr marL="12700">
              <a:lnSpc>
                <a:spcPct val="100000"/>
              </a:lnSpc>
              <a:spcBef>
                <a:spcPts val="605"/>
              </a:spcBef>
            </a:pPr>
            <a:r>
              <a:rPr sz="2250" dirty="0">
                <a:solidFill>
                  <a:srgbClr val="3B3935"/>
                </a:solidFill>
                <a:latin typeface="Arial"/>
                <a:cs typeface="Arial"/>
              </a:rPr>
              <a:t>We</a:t>
            </a:r>
            <a:r>
              <a:rPr sz="2250" spc="-95" dirty="0">
                <a:solidFill>
                  <a:srgbClr val="3B3935"/>
                </a:solidFill>
                <a:latin typeface="Arial"/>
                <a:cs typeface="Arial"/>
              </a:rPr>
              <a:t> </a:t>
            </a:r>
            <a:r>
              <a:rPr sz="2250" dirty="0">
                <a:solidFill>
                  <a:srgbClr val="3B3935"/>
                </a:solidFill>
                <a:latin typeface="Arial"/>
                <a:cs typeface="Arial"/>
              </a:rPr>
              <a:t>have</a:t>
            </a:r>
            <a:r>
              <a:rPr sz="2250" spc="-70" dirty="0">
                <a:solidFill>
                  <a:srgbClr val="3B3935"/>
                </a:solidFill>
                <a:latin typeface="Arial"/>
                <a:cs typeface="Arial"/>
              </a:rPr>
              <a:t> </a:t>
            </a:r>
            <a:r>
              <a:rPr sz="2250" spc="-10" dirty="0">
                <a:solidFill>
                  <a:srgbClr val="3B3935"/>
                </a:solidFill>
                <a:latin typeface="Arial"/>
                <a:cs typeface="Arial"/>
              </a:rPr>
              <a:t>studied:</a:t>
            </a:r>
            <a:endParaRPr sz="2250">
              <a:latin typeface="Arial"/>
              <a:cs typeface="Arial"/>
            </a:endParaRPr>
          </a:p>
          <a:p>
            <a:pPr marL="354965" indent="-342265">
              <a:lnSpc>
                <a:spcPct val="100000"/>
              </a:lnSpc>
              <a:spcBef>
                <a:spcPts val="505"/>
              </a:spcBef>
              <a:buClr>
                <a:srgbClr val="DF0029"/>
              </a:buClr>
              <a:buChar char="•"/>
              <a:tabLst>
                <a:tab pos="354965" algn="l"/>
              </a:tabLst>
            </a:pPr>
            <a:r>
              <a:rPr sz="2250" dirty="0">
                <a:solidFill>
                  <a:srgbClr val="3B3935"/>
                </a:solidFill>
                <a:latin typeface="Arial"/>
                <a:cs typeface="Arial"/>
              </a:rPr>
              <a:t>Access</a:t>
            </a:r>
            <a:r>
              <a:rPr sz="2250" spc="-65" dirty="0">
                <a:solidFill>
                  <a:srgbClr val="3B3935"/>
                </a:solidFill>
                <a:latin typeface="Arial"/>
                <a:cs typeface="Arial"/>
              </a:rPr>
              <a:t> </a:t>
            </a:r>
            <a:r>
              <a:rPr sz="2250" dirty="0">
                <a:solidFill>
                  <a:srgbClr val="3B3935"/>
                </a:solidFill>
                <a:latin typeface="Arial"/>
                <a:cs typeface="Arial"/>
              </a:rPr>
              <a:t>control</a:t>
            </a:r>
            <a:r>
              <a:rPr sz="2250" spc="-95" dirty="0">
                <a:solidFill>
                  <a:srgbClr val="3B3935"/>
                </a:solidFill>
                <a:latin typeface="Arial"/>
                <a:cs typeface="Arial"/>
              </a:rPr>
              <a:t> </a:t>
            </a:r>
            <a:r>
              <a:rPr sz="2250" spc="-10" dirty="0">
                <a:solidFill>
                  <a:srgbClr val="3B3935"/>
                </a:solidFill>
                <a:latin typeface="Arial"/>
                <a:cs typeface="Arial"/>
              </a:rPr>
              <a:t>principles</a:t>
            </a:r>
            <a:endParaRPr sz="2250">
              <a:latin typeface="Arial"/>
              <a:cs typeface="Arial"/>
            </a:endParaRPr>
          </a:p>
          <a:p>
            <a:pPr marL="354965" indent="-342265">
              <a:lnSpc>
                <a:spcPct val="100000"/>
              </a:lnSpc>
              <a:spcBef>
                <a:spcPts val="505"/>
              </a:spcBef>
              <a:buClr>
                <a:srgbClr val="DF0029"/>
              </a:buClr>
              <a:buChar char="•"/>
              <a:tabLst>
                <a:tab pos="354965" algn="l"/>
              </a:tabLst>
            </a:pPr>
            <a:r>
              <a:rPr sz="2250" dirty="0">
                <a:solidFill>
                  <a:srgbClr val="3B3935"/>
                </a:solidFill>
                <a:latin typeface="Arial"/>
                <a:cs typeface="Arial"/>
              </a:rPr>
              <a:t>Subjects,</a:t>
            </a:r>
            <a:r>
              <a:rPr sz="2250" spc="-60" dirty="0">
                <a:solidFill>
                  <a:srgbClr val="3B3935"/>
                </a:solidFill>
                <a:latin typeface="Arial"/>
                <a:cs typeface="Arial"/>
              </a:rPr>
              <a:t> </a:t>
            </a:r>
            <a:r>
              <a:rPr sz="2250" dirty="0">
                <a:solidFill>
                  <a:srgbClr val="3B3935"/>
                </a:solidFill>
                <a:latin typeface="Arial"/>
                <a:cs typeface="Arial"/>
              </a:rPr>
              <a:t>objects,</a:t>
            </a:r>
            <a:r>
              <a:rPr sz="2250" spc="-35" dirty="0">
                <a:solidFill>
                  <a:srgbClr val="3B3935"/>
                </a:solidFill>
                <a:latin typeface="Arial"/>
                <a:cs typeface="Arial"/>
              </a:rPr>
              <a:t> </a:t>
            </a:r>
            <a:r>
              <a:rPr sz="2250" dirty="0">
                <a:solidFill>
                  <a:srgbClr val="3B3935"/>
                </a:solidFill>
                <a:latin typeface="Arial"/>
                <a:cs typeface="Arial"/>
              </a:rPr>
              <a:t>access</a:t>
            </a:r>
            <a:r>
              <a:rPr sz="2250" spc="-180" dirty="0">
                <a:solidFill>
                  <a:srgbClr val="3B3935"/>
                </a:solidFill>
                <a:latin typeface="Arial"/>
                <a:cs typeface="Arial"/>
              </a:rPr>
              <a:t> </a:t>
            </a:r>
            <a:r>
              <a:rPr sz="2250" spc="-10" dirty="0">
                <a:solidFill>
                  <a:srgbClr val="3B3935"/>
                </a:solidFill>
                <a:latin typeface="Arial"/>
                <a:cs typeface="Arial"/>
              </a:rPr>
              <a:t>rights</a:t>
            </a:r>
            <a:endParaRPr sz="2250">
              <a:latin typeface="Arial"/>
              <a:cs typeface="Arial"/>
            </a:endParaRPr>
          </a:p>
          <a:p>
            <a:pPr marL="354965" indent="-342265">
              <a:lnSpc>
                <a:spcPct val="100000"/>
              </a:lnSpc>
              <a:spcBef>
                <a:spcPts val="490"/>
              </a:spcBef>
              <a:buClr>
                <a:srgbClr val="DF0029"/>
              </a:buClr>
              <a:buChar char="•"/>
              <a:tabLst>
                <a:tab pos="354965" algn="l"/>
              </a:tabLst>
            </a:pPr>
            <a:r>
              <a:rPr sz="2250" dirty="0">
                <a:solidFill>
                  <a:srgbClr val="3B3935"/>
                </a:solidFill>
                <a:latin typeface="Arial"/>
                <a:cs typeface="Arial"/>
              </a:rPr>
              <a:t>Discretionary</a:t>
            </a:r>
            <a:r>
              <a:rPr sz="2250" spc="-90" dirty="0">
                <a:solidFill>
                  <a:srgbClr val="3B3935"/>
                </a:solidFill>
                <a:latin typeface="Arial"/>
                <a:cs typeface="Arial"/>
              </a:rPr>
              <a:t> </a:t>
            </a:r>
            <a:r>
              <a:rPr sz="2250" dirty="0">
                <a:solidFill>
                  <a:srgbClr val="3B3935"/>
                </a:solidFill>
                <a:latin typeface="Arial"/>
                <a:cs typeface="Arial"/>
              </a:rPr>
              <a:t>access</a:t>
            </a:r>
            <a:r>
              <a:rPr sz="2250" spc="-155" dirty="0">
                <a:solidFill>
                  <a:srgbClr val="3B3935"/>
                </a:solidFill>
                <a:latin typeface="Arial"/>
                <a:cs typeface="Arial"/>
              </a:rPr>
              <a:t> </a:t>
            </a:r>
            <a:r>
              <a:rPr sz="2250" spc="-10" dirty="0">
                <a:solidFill>
                  <a:srgbClr val="3B3935"/>
                </a:solidFill>
                <a:latin typeface="Arial"/>
                <a:cs typeface="Arial"/>
              </a:rPr>
              <a:t>control</a:t>
            </a:r>
            <a:endParaRPr sz="2250">
              <a:latin typeface="Arial"/>
              <a:cs typeface="Arial"/>
            </a:endParaRPr>
          </a:p>
          <a:p>
            <a:pPr marL="354965" indent="-342265">
              <a:lnSpc>
                <a:spcPct val="100000"/>
              </a:lnSpc>
              <a:spcBef>
                <a:spcPts val="505"/>
              </a:spcBef>
              <a:buClr>
                <a:srgbClr val="DF0029"/>
              </a:buClr>
              <a:buChar char="•"/>
              <a:tabLst>
                <a:tab pos="354965" algn="l"/>
              </a:tabLst>
            </a:pPr>
            <a:r>
              <a:rPr sz="2250" spc="-10" dirty="0">
                <a:solidFill>
                  <a:srgbClr val="3B3935"/>
                </a:solidFill>
                <a:latin typeface="Arial"/>
                <a:cs typeface="Arial"/>
              </a:rPr>
              <a:t>Role-</a:t>
            </a:r>
            <a:r>
              <a:rPr sz="2250" dirty="0">
                <a:solidFill>
                  <a:srgbClr val="3B3935"/>
                </a:solidFill>
                <a:latin typeface="Arial"/>
                <a:cs typeface="Arial"/>
              </a:rPr>
              <a:t>based</a:t>
            </a:r>
            <a:r>
              <a:rPr sz="2250" spc="-65" dirty="0">
                <a:solidFill>
                  <a:srgbClr val="3B3935"/>
                </a:solidFill>
                <a:latin typeface="Arial"/>
                <a:cs typeface="Arial"/>
              </a:rPr>
              <a:t> </a:t>
            </a:r>
            <a:r>
              <a:rPr sz="2250" dirty="0">
                <a:solidFill>
                  <a:srgbClr val="3B3935"/>
                </a:solidFill>
                <a:latin typeface="Arial"/>
                <a:cs typeface="Arial"/>
              </a:rPr>
              <a:t>access</a:t>
            </a:r>
            <a:r>
              <a:rPr sz="2250" spc="-114" dirty="0">
                <a:solidFill>
                  <a:srgbClr val="3B3935"/>
                </a:solidFill>
                <a:latin typeface="Arial"/>
                <a:cs typeface="Arial"/>
              </a:rPr>
              <a:t> </a:t>
            </a:r>
            <a:r>
              <a:rPr sz="2250" spc="-10" dirty="0">
                <a:solidFill>
                  <a:srgbClr val="3B3935"/>
                </a:solidFill>
                <a:latin typeface="Arial"/>
                <a:cs typeface="Arial"/>
              </a:rPr>
              <a:t>control</a:t>
            </a:r>
            <a:endParaRPr sz="2250">
              <a:latin typeface="Arial"/>
              <a:cs typeface="Arial"/>
            </a:endParaRPr>
          </a:p>
          <a:p>
            <a:pPr marL="354965" indent="-342265">
              <a:lnSpc>
                <a:spcPct val="100000"/>
              </a:lnSpc>
              <a:spcBef>
                <a:spcPts val="505"/>
              </a:spcBef>
              <a:buClr>
                <a:srgbClr val="DF0029"/>
              </a:buClr>
              <a:buChar char="•"/>
              <a:tabLst>
                <a:tab pos="354965" algn="l"/>
              </a:tabLst>
            </a:pPr>
            <a:r>
              <a:rPr sz="2250" dirty="0">
                <a:solidFill>
                  <a:srgbClr val="3B3935"/>
                </a:solidFill>
                <a:latin typeface="Arial"/>
                <a:cs typeface="Arial"/>
              </a:rPr>
              <a:t>A</a:t>
            </a:r>
            <a:r>
              <a:rPr sz="2250" spc="-145" dirty="0">
                <a:solidFill>
                  <a:srgbClr val="3B3935"/>
                </a:solidFill>
                <a:latin typeface="Arial"/>
                <a:cs typeface="Arial"/>
              </a:rPr>
              <a:t> </a:t>
            </a:r>
            <a:r>
              <a:rPr sz="2250" dirty="0">
                <a:solidFill>
                  <a:srgbClr val="3B3935"/>
                </a:solidFill>
                <a:latin typeface="Arial"/>
                <a:cs typeface="Arial"/>
              </a:rPr>
              <a:t>case</a:t>
            </a:r>
            <a:r>
              <a:rPr sz="2250" spc="-105" dirty="0">
                <a:solidFill>
                  <a:srgbClr val="3B3935"/>
                </a:solidFill>
                <a:latin typeface="Arial"/>
                <a:cs typeface="Arial"/>
              </a:rPr>
              <a:t> </a:t>
            </a:r>
            <a:r>
              <a:rPr sz="2250" spc="-20" dirty="0">
                <a:solidFill>
                  <a:srgbClr val="3B3935"/>
                </a:solidFill>
                <a:latin typeface="Arial"/>
                <a:cs typeface="Arial"/>
              </a:rPr>
              <a:t>study</a:t>
            </a:r>
            <a:endParaRPr sz="2250">
              <a:latin typeface="Arial"/>
              <a:cs typeface="Arial"/>
            </a:endParaRPr>
          </a:p>
          <a:p>
            <a:pPr marL="354965" indent="-342265">
              <a:lnSpc>
                <a:spcPct val="100000"/>
              </a:lnSpc>
              <a:spcBef>
                <a:spcPts val="495"/>
              </a:spcBef>
              <a:buClr>
                <a:srgbClr val="DF0029"/>
              </a:buClr>
              <a:buChar char="•"/>
              <a:tabLst>
                <a:tab pos="354965" algn="l"/>
              </a:tabLst>
            </a:pPr>
            <a:r>
              <a:rPr sz="2250" dirty="0">
                <a:solidFill>
                  <a:srgbClr val="3B3935"/>
                </a:solidFill>
                <a:latin typeface="Arial"/>
                <a:cs typeface="Arial"/>
              </a:rPr>
              <a:t>Three</a:t>
            </a:r>
            <a:r>
              <a:rPr sz="2250" spc="-65" dirty="0">
                <a:solidFill>
                  <a:srgbClr val="3B3935"/>
                </a:solidFill>
                <a:latin typeface="Arial"/>
                <a:cs typeface="Arial"/>
              </a:rPr>
              <a:t> </a:t>
            </a:r>
            <a:r>
              <a:rPr sz="2250" dirty="0">
                <a:solidFill>
                  <a:srgbClr val="3B3935"/>
                </a:solidFill>
                <a:latin typeface="Arial"/>
                <a:cs typeface="Arial"/>
              </a:rPr>
              <a:t>access</a:t>
            </a:r>
            <a:r>
              <a:rPr sz="2250" spc="-65" dirty="0">
                <a:solidFill>
                  <a:srgbClr val="3B3935"/>
                </a:solidFill>
                <a:latin typeface="Arial"/>
                <a:cs typeface="Arial"/>
              </a:rPr>
              <a:t> </a:t>
            </a:r>
            <a:r>
              <a:rPr sz="2250" dirty="0">
                <a:solidFill>
                  <a:srgbClr val="3B3935"/>
                </a:solidFill>
                <a:latin typeface="Arial"/>
                <a:cs typeface="Arial"/>
              </a:rPr>
              <a:t>control</a:t>
            </a:r>
            <a:r>
              <a:rPr sz="2250" spc="-130" dirty="0">
                <a:solidFill>
                  <a:srgbClr val="3B3935"/>
                </a:solidFill>
                <a:latin typeface="Arial"/>
                <a:cs typeface="Arial"/>
              </a:rPr>
              <a:t> </a:t>
            </a:r>
            <a:r>
              <a:rPr sz="2250" spc="-10" dirty="0">
                <a:solidFill>
                  <a:srgbClr val="3B3935"/>
                </a:solidFill>
                <a:latin typeface="Arial"/>
                <a:cs typeface="Arial"/>
              </a:rPr>
              <a:t>models</a:t>
            </a:r>
            <a:endParaRPr sz="225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640674" rIns="0" bIns="0" rtlCol="0">
            <a:spAutoFit/>
          </a:bodyPr>
          <a:lstStyle/>
          <a:p>
            <a:pPr>
              <a:lnSpc>
                <a:spcPct val="100000"/>
              </a:lnSpc>
              <a:spcBef>
                <a:spcPts val="1215"/>
              </a:spcBef>
            </a:pPr>
            <a:r>
              <a:rPr dirty="0"/>
              <a:t>We</a:t>
            </a:r>
            <a:r>
              <a:rPr spc="-20" dirty="0"/>
              <a:t> </a:t>
            </a:r>
            <a:r>
              <a:rPr dirty="0"/>
              <a:t>will</a:t>
            </a:r>
            <a:r>
              <a:rPr spc="-20" dirty="0"/>
              <a:t> </a:t>
            </a:r>
            <a:r>
              <a:rPr spc="-10" dirty="0"/>
              <a:t>study</a:t>
            </a:r>
          </a:p>
          <a:p>
            <a:pPr marL="2223135">
              <a:lnSpc>
                <a:spcPct val="100000"/>
              </a:lnSpc>
              <a:spcBef>
                <a:spcPts val="1505"/>
              </a:spcBef>
            </a:pPr>
            <a:r>
              <a:rPr sz="2800" b="1" dirty="0">
                <a:solidFill>
                  <a:srgbClr val="006FC0"/>
                </a:solidFill>
                <a:latin typeface="Arial"/>
                <a:cs typeface="Arial"/>
              </a:rPr>
              <a:t>Protecting</a:t>
            </a:r>
            <a:r>
              <a:rPr sz="2800" b="1" spc="-55" dirty="0">
                <a:solidFill>
                  <a:srgbClr val="006FC0"/>
                </a:solidFill>
                <a:latin typeface="Arial"/>
                <a:cs typeface="Arial"/>
              </a:rPr>
              <a:t> </a:t>
            </a:r>
            <a:r>
              <a:rPr sz="2800" b="1" dirty="0">
                <a:solidFill>
                  <a:srgbClr val="006FC0"/>
                </a:solidFill>
                <a:latin typeface="Arial"/>
                <a:cs typeface="Arial"/>
              </a:rPr>
              <a:t>a</a:t>
            </a:r>
            <a:r>
              <a:rPr sz="2800" b="1" spc="-75" dirty="0">
                <a:solidFill>
                  <a:srgbClr val="006FC0"/>
                </a:solidFill>
                <a:latin typeface="Arial"/>
                <a:cs typeface="Arial"/>
              </a:rPr>
              <a:t> </a:t>
            </a:r>
            <a:r>
              <a:rPr sz="2800" b="1" dirty="0">
                <a:solidFill>
                  <a:srgbClr val="006FC0"/>
                </a:solidFill>
                <a:latin typeface="Arial"/>
                <a:cs typeface="Arial"/>
              </a:rPr>
              <a:t>CS</a:t>
            </a:r>
            <a:r>
              <a:rPr sz="2800" b="1" spc="-75" dirty="0">
                <a:solidFill>
                  <a:srgbClr val="006FC0"/>
                </a:solidFill>
                <a:latin typeface="Arial"/>
                <a:cs typeface="Arial"/>
              </a:rPr>
              <a:t> </a:t>
            </a:r>
            <a:r>
              <a:rPr sz="2800" b="1" spc="-10" dirty="0">
                <a:solidFill>
                  <a:srgbClr val="006FC0"/>
                </a:solidFill>
                <a:latin typeface="Arial"/>
                <a:cs typeface="Arial"/>
              </a:rPr>
              <a:t>Domain</a:t>
            </a:r>
            <a:endParaRPr sz="2800">
              <a:latin typeface="Arial"/>
              <a:cs typeface="Arial"/>
            </a:endParaRPr>
          </a:p>
        </p:txBody>
      </p:sp>
      <p:sp>
        <p:nvSpPr>
          <p:cNvPr id="3" name="object 3"/>
          <p:cNvSpPr txBox="1">
            <a:spLocks noGrp="1"/>
          </p:cNvSpPr>
          <p:nvPr>
            <p:ph type="title"/>
          </p:nvPr>
        </p:nvSpPr>
        <p:spPr>
          <a:xfrm>
            <a:off x="544169" y="301828"/>
            <a:ext cx="2044064" cy="560070"/>
          </a:xfrm>
          <a:prstGeom prst="rect">
            <a:avLst/>
          </a:prstGeom>
        </p:spPr>
        <p:txBody>
          <a:bodyPr vert="horz" wrap="square" lIns="0" tIns="13335" rIns="0" bIns="0" rtlCol="0">
            <a:spAutoFit/>
          </a:bodyPr>
          <a:lstStyle/>
          <a:p>
            <a:pPr marL="12700">
              <a:lnSpc>
                <a:spcPct val="100000"/>
              </a:lnSpc>
              <a:spcBef>
                <a:spcPts val="105"/>
              </a:spcBef>
            </a:pPr>
            <a:r>
              <a:rPr dirty="0"/>
              <a:t>Next</a:t>
            </a:r>
            <a:r>
              <a:rPr spc="-75" dirty="0"/>
              <a:t> </a:t>
            </a:r>
            <a:r>
              <a:rPr spc="-20" dirty="0"/>
              <a:t>Week</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03753" y="1953378"/>
            <a:ext cx="2470795" cy="2542421"/>
          </a:xfrm>
          <a:prstGeom prst="rect">
            <a:avLst/>
          </a:prstGeom>
        </p:spPr>
      </p:pic>
      <p:sp>
        <p:nvSpPr>
          <p:cNvPr id="3" name="object 3"/>
          <p:cNvSpPr txBox="1">
            <a:spLocks noGrp="1"/>
          </p:cNvSpPr>
          <p:nvPr>
            <p:ph type="title"/>
          </p:nvPr>
        </p:nvSpPr>
        <p:spPr>
          <a:xfrm>
            <a:off x="642924" y="479806"/>
            <a:ext cx="3101340" cy="696595"/>
          </a:xfrm>
          <a:prstGeom prst="rect">
            <a:avLst/>
          </a:prstGeom>
        </p:spPr>
        <p:txBody>
          <a:bodyPr vert="horz" wrap="square" lIns="0" tIns="13335" rIns="0" bIns="0" rtlCol="0">
            <a:spAutoFit/>
          </a:bodyPr>
          <a:lstStyle/>
          <a:p>
            <a:pPr marL="12700">
              <a:lnSpc>
                <a:spcPct val="100000"/>
              </a:lnSpc>
              <a:spcBef>
                <a:spcPts val="105"/>
              </a:spcBef>
            </a:pPr>
            <a:r>
              <a:rPr sz="4400" spc="-10" dirty="0">
                <a:latin typeface="Arial"/>
                <a:cs typeface="Arial"/>
              </a:rPr>
              <a:t>Questions?</a:t>
            </a:r>
            <a:endParaRPr sz="4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6B4E5-34D4-E740-C8F6-E20E610961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224FFE0-6FCC-4268-C3C0-7CA8287C2325}"/>
              </a:ext>
            </a:extLst>
          </p:cNvPr>
          <p:cNvSpPr txBox="1">
            <a:spLocks noGrp="1"/>
          </p:cNvSpPr>
          <p:nvPr>
            <p:ph type="title"/>
          </p:nvPr>
        </p:nvSpPr>
        <p:spPr>
          <a:xfrm>
            <a:off x="4482" y="0"/>
            <a:ext cx="5756910" cy="559435"/>
          </a:xfrm>
          <a:prstGeom prst="rect">
            <a:avLst/>
          </a:prstGeom>
        </p:spPr>
        <p:txBody>
          <a:bodyPr vert="horz" wrap="square" lIns="0" tIns="13335" rIns="0" bIns="0" rtlCol="0">
            <a:spAutoFit/>
          </a:bodyPr>
          <a:lstStyle/>
          <a:p>
            <a:pPr marL="12700">
              <a:lnSpc>
                <a:spcPct val="100000"/>
              </a:lnSpc>
              <a:spcBef>
                <a:spcPts val="105"/>
              </a:spcBef>
            </a:pPr>
            <a:r>
              <a:rPr lang="en-US" dirty="0"/>
              <a:t>What is </a:t>
            </a:r>
            <a:r>
              <a:rPr dirty="0"/>
              <a:t>Access</a:t>
            </a:r>
            <a:r>
              <a:rPr spc="-5" dirty="0"/>
              <a:t> </a:t>
            </a:r>
            <a:r>
              <a:rPr spc="-10" dirty="0"/>
              <a:t>Control</a:t>
            </a:r>
            <a:r>
              <a:rPr lang="en-US" spc="-10" dirty="0"/>
              <a:t>?</a:t>
            </a:r>
            <a:endParaRPr spc="-10" dirty="0"/>
          </a:p>
        </p:txBody>
      </p:sp>
      <p:sp>
        <p:nvSpPr>
          <p:cNvPr id="3" name="object 3">
            <a:extLst>
              <a:ext uri="{FF2B5EF4-FFF2-40B4-BE49-F238E27FC236}">
                <a16:creationId xmlns:a16="http://schemas.microsoft.com/office/drawing/2014/main" id="{DCBD3F99-BBBB-62CE-EA37-00A16B0B8B3E}"/>
              </a:ext>
            </a:extLst>
          </p:cNvPr>
          <p:cNvSpPr txBox="1"/>
          <p:nvPr/>
        </p:nvSpPr>
        <p:spPr>
          <a:xfrm>
            <a:off x="0" y="1305762"/>
            <a:ext cx="9144000" cy="3178306"/>
          </a:xfrm>
          <a:prstGeom prst="rect">
            <a:avLst/>
          </a:prstGeom>
        </p:spPr>
        <p:txBody>
          <a:bodyPr vert="horz" wrap="square" lIns="0" tIns="13335" rIns="0" bIns="0" rtlCol="0">
            <a:spAutoFit/>
          </a:bodyPr>
          <a:lstStyle/>
          <a:p>
            <a:pPr>
              <a:lnSpc>
                <a:spcPct val="150000"/>
              </a:lnSpc>
              <a:buNone/>
            </a:pPr>
            <a:r>
              <a:rPr lang="en-US" sz="2800" b="1" dirty="0">
                <a:latin typeface="+mj-lt"/>
              </a:rPr>
              <a:t>Key Concepts:</a:t>
            </a:r>
            <a:endParaRPr lang="en-US" sz="2800" dirty="0">
              <a:latin typeface="+mj-lt"/>
            </a:endParaRPr>
          </a:p>
          <a:p>
            <a:pPr marL="514350" indent="-514350">
              <a:lnSpc>
                <a:spcPct val="150000"/>
              </a:lnSpc>
              <a:buFont typeface="+mj-lt"/>
              <a:buAutoNum type="arabicPeriod"/>
            </a:pPr>
            <a:r>
              <a:rPr lang="en-US" sz="2800" b="1" dirty="0">
                <a:latin typeface="+mj-lt"/>
              </a:rPr>
              <a:t>Authentication:</a:t>
            </a:r>
            <a:br>
              <a:rPr lang="en-US" sz="2800" dirty="0">
                <a:latin typeface="+mj-lt"/>
              </a:rPr>
            </a:br>
            <a:r>
              <a:rPr lang="en-US" sz="2800" dirty="0">
                <a:latin typeface="+mj-lt"/>
              </a:rPr>
              <a:t>Users and groups authenticate themselves to the system, typically through usernames and passwords, biometrics, or other methods.</a:t>
            </a:r>
          </a:p>
        </p:txBody>
      </p:sp>
    </p:spTree>
    <p:extLst>
      <p:ext uri="{BB962C8B-B14F-4D97-AF65-F5344CB8AC3E}">
        <p14:creationId xmlns:p14="http://schemas.microsoft.com/office/powerpoint/2010/main" val="282915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F52A9-E329-2022-A52E-3387F759F81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9785A6D-F106-C97A-1F68-487540DFA369}"/>
              </a:ext>
            </a:extLst>
          </p:cNvPr>
          <p:cNvSpPr txBox="1">
            <a:spLocks noGrp="1"/>
          </p:cNvSpPr>
          <p:nvPr>
            <p:ph type="title"/>
          </p:nvPr>
        </p:nvSpPr>
        <p:spPr>
          <a:xfrm>
            <a:off x="4482" y="0"/>
            <a:ext cx="5756910" cy="559435"/>
          </a:xfrm>
          <a:prstGeom prst="rect">
            <a:avLst/>
          </a:prstGeom>
        </p:spPr>
        <p:txBody>
          <a:bodyPr vert="horz" wrap="square" lIns="0" tIns="13335" rIns="0" bIns="0" rtlCol="0">
            <a:spAutoFit/>
          </a:bodyPr>
          <a:lstStyle/>
          <a:p>
            <a:pPr marL="12700">
              <a:lnSpc>
                <a:spcPct val="100000"/>
              </a:lnSpc>
              <a:spcBef>
                <a:spcPts val="105"/>
              </a:spcBef>
            </a:pPr>
            <a:r>
              <a:rPr lang="en-US" dirty="0"/>
              <a:t>What is </a:t>
            </a:r>
            <a:r>
              <a:rPr dirty="0"/>
              <a:t>Access</a:t>
            </a:r>
            <a:r>
              <a:rPr spc="-5" dirty="0"/>
              <a:t> </a:t>
            </a:r>
            <a:r>
              <a:rPr spc="-10" dirty="0"/>
              <a:t>Control</a:t>
            </a:r>
            <a:r>
              <a:rPr lang="en-US" spc="-10" dirty="0"/>
              <a:t>?</a:t>
            </a:r>
            <a:endParaRPr spc="-10" dirty="0"/>
          </a:p>
        </p:txBody>
      </p:sp>
      <p:sp>
        <p:nvSpPr>
          <p:cNvPr id="3" name="object 3">
            <a:extLst>
              <a:ext uri="{FF2B5EF4-FFF2-40B4-BE49-F238E27FC236}">
                <a16:creationId xmlns:a16="http://schemas.microsoft.com/office/drawing/2014/main" id="{F4C86D18-B73B-8186-2E0B-AAEE670ADB8B}"/>
              </a:ext>
            </a:extLst>
          </p:cNvPr>
          <p:cNvSpPr txBox="1"/>
          <p:nvPr/>
        </p:nvSpPr>
        <p:spPr>
          <a:xfrm>
            <a:off x="0" y="1305762"/>
            <a:ext cx="9144000" cy="2529219"/>
          </a:xfrm>
          <a:prstGeom prst="rect">
            <a:avLst/>
          </a:prstGeom>
        </p:spPr>
        <p:txBody>
          <a:bodyPr vert="horz" wrap="square" lIns="0" tIns="13335" rIns="0" bIns="0" rtlCol="0">
            <a:spAutoFit/>
          </a:bodyPr>
          <a:lstStyle/>
          <a:p>
            <a:pPr marL="514350" indent="-514350">
              <a:lnSpc>
                <a:spcPct val="150000"/>
              </a:lnSpc>
              <a:buFont typeface="+mj-lt"/>
              <a:buAutoNum type="arabicPeriod" startAt="2"/>
            </a:pPr>
            <a:r>
              <a:rPr lang="en-US" sz="2800" b="1" dirty="0">
                <a:latin typeface="+mj-lt"/>
              </a:rPr>
              <a:t>Authorization:</a:t>
            </a:r>
            <a:br>
              <a:rPr lang="en-US" sz="2800" dirty="0">
                <a:latin typeface="+mj-lt"/>
              </a:rPr>
            </a:br>
            <a:r>
              <a:rPr lang="en-US" sz="2800" dirty="0">
                <a:latin typeface="+mj-lt"/>
              </a:rPr>
              <a:t>After authentication, users are assigned specific access rights to certain resources, ensuring they can only access what's necessary.</a:t>
            </a:r>
          </a:p>
        </p:txBody>
      </p:sp>
    </p:spTree>
    <p:extLst>
      <p:ext uri="{BB962C8B-B14F-4D97-AF65-F5344CB8AC3E}">
        <p14:creationId xmlns:p14="http://schemas.microsoft.com/office/powerpoint/2010/main" val="147103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3460</Words>
  <Application>Microsoft Office PowerPoint</Application>
  <PresentationFormat>On-screen Show (16:9)</PresentationFormat>
  <Paragraphs>337</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Microsoft Sans Serif</vt:lpstr>
      <vt:lpstr>Times New Roman</vt:lpstr>
      <vt:lpstr>Wingdings</vt:lpstr>
      <vt:lpstr>Office Theme</vt:lpstr>
      <vt:lpstr> ITEC614 Introduction to Cyber Security</vt:lpstr>
      <vt:lpstr>Access Control</vt:lpstr>
      <vt:lpstr>Previous Lecture…</vt:lpstr>
      <vt:lpstr>Today’s Objectives</vt:lpstr>
      <vt:lpstr>References</vt:lpstr>
      <vt:lpstr>What is Access Control?</vt:lpstr>
      <vt:lpstr>What is Access Control?</vt:lpstr>
      <vt:lpstr>What is Access Control?</vt:lpstr>
      <vt:lpstr>What is Access Control?</vt:lpstr>
      <vt:lpstr>Access Control &amp; AAA Functions</vt:lpstr>
      <vt:lpstr>Access Control &amp; AAA Functions</vt:lpstr>
      <vt:lpstr>Access Control &amp; AAA Functions</vt:lpstr>
      <vt:lpstr>Types of Access Control</vt:lpstr>
      <vt:lpstr>Types of Access Control</vt:lpstr>
      <vt:lpstr>Types of Access Control</vt:lpstr>
      <vt:lpstr>Types of Access Control</vt:lpstr>
      <vt:lpstr>Types of Access Control</vt:lpstr>
      <vt:lpstr>Example</vt:lpstr>
      <vt:lpstr>Research Discussion Question</vt:lpstr>
      <vt:lpstr>Access Control Requirements</vt:lpstr>
      <vt:lpstr>Access Control Requirements</vt:lpstr>
      <vt:lpstr>Access Control Requirements</vt:lpstr>
      <vt:lpstr>Access Control Requirements</vt:lpstr>
      <vt:lpstr>Access Control Requirements</vt:lpstr>
      <vt:lpstr>Access Control Elements</vt:lpstr>
      <vt:lpstr>Access Control Elements</vt:lpstr>
      <vt:lpstr>Access Control Elements</vt:lpstr>
      <vt:lpstr>Research Discussion Question</vt:lpstr>
      <vt:lpstr>Discretionary Access Control (DAC)</vt:lpstr>
      <vt:lpstr>Access Matrix</vt:lpstr>
      <vt:lpstr>Access Matrix Example</vt:lpstr>
      <vt:lpstr>Access Control Lists (ACLs) &amp; Capability Tickets</vt:lpstr>
      <vt:lpstr>Access Control Lists (ACLs) &amp; Capability Tickets</vt:lpstr>
      <vt:lpstr>Access Control Lists (ACLs) &amp; Capability Tickets</vt:lpstr>
      <vt:lpstr>Access Control Lists (ACLs) &amp; Capability Tickets</vt:lpstr>
      <vt:lpstr>LGD Scheme for DAC (Lampson, Graham, Denning)</vt:lpstr>
      <vt:lpstr>LGD Scheme for DAC (Lampson, Graham, Denning)</vt:lpstr>
      <vt:lpstr>Research Discussion Question</vt:lpstr>
      <vt:lpstr>Understanding DAC, LGD Scheme, and RBAC</vt:lpstr>
      <vt:lpstr>Understanding DAC, LGD Scheme, and RBAC</vt:lpstr>
      <vt:lpstr>Understanding DAC, LGD Scheme, and RBAC</vt:lpstr>
      <vt:lpstr>Understanding DAC, LGD Scheme, and RBAC</vt:lpstr>
      <vt:lpstr>Understanding DAC, LGD Scheme, and RBAC</vt:lpstr>
      <vt:lpstr>Understanding DAC, LGD Scheme, and RBAC</vt:lpstr>
      <vt:lpstr>Understanding DAC, LGD Scheme, and RBAC</vt:lpstr>
      <vt:lpstr>Understanding DAC, LGD Scheme, and RBAC</vt:lpstr>
      <vt:lpstr>Understanding DAC, LGD Scheme, and RBAC</vt:lpstr>
      <vt:lpstr>Research Discussion Question</vt:lpstr>
      <vt:lpstr>Role Hierarchies in RBAC</vt:lpstr>
      <vt:lpstr>Role Hierarchies in RBAC</vt:lpstr>
      <vt:lpstr>Constraints in RBAC</vt:lpstr>
      <vt:lpstr>Constraints in RBAC</vt:lpstr>
      <vt:lpstr>Constraints in RBAC</vt:lpstr>
      <vt:lpstr>Constraints in RBAC</vt:lpstr>
      <vt:lpstr>Comparison Table: RBAC Concepts</vt:lpstr>
      <vt:lpstr>Comparison Table: RBAC Concepts</vt:lpstr>
      <vt:lpstr>Comparison Table: RBAC Concepts</vt:lpstr>
      <vt:lpstr>Research Discussion Question</vt:lpstr>
      <vt:lpstr>A Case Study: RBAC For a Bank</vt:lpstr>
      <vt:lpstr>Roles  and Their Access Rights</vt:lpstr>
      <vt:lpstr>RBAC For a Bank</vt:lpstr>
      <vt:lpstr>Some Interesting Figures</vt:lpstr>
      <vt:lpstr>Bell-LaPadula (BLP) Model</vt:lpstr>
      <vt:lpstr>Bell-LaPadula (BLP) Model</vt:lpstr>
      <vt:lpstr>Bell-LaPadula (BLP) Model</vt:lpstr>
      <vt:lpstr>Two Properties</vt:lpstr>
      <vt:lpstr>Two Properties</vt:lpstr>
      <vt:lpstr>BLP Formal Description</vt:lpstr>
      <vt:lpstr>BLP Formal Description</vt:lpstr>
      <vt:lpstr>BLP Formal Description</vt:lpstr>
      <vt:lpstr>PowerPoint Presentation</vt:lpstr>
      <vt:lpstr>Chinese Wall Model</vt:lpstr>
      <vt:lpstr>Chinese Wall Model</vt:lpstr>
      <vt:lpstr>Chinese Wall Model</vt:lpstr>
      <vt:lpstr>Summary</vt:lpstr>
      <vt:lpstr>Next Week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Elise Appleton</dc:creator>
  <cp:lastModifiedBy>Farshid Keivanian</cp:lastModifiedBy>
  <cp:revision>37</cp:revision>
  <dcterms:created xsi:type="dcterms:W3CDTF">2025-04-13T17:03:21Z</dcterms:created>
  <dcterms:modified xsi:type="dcterms:W3CDTF">2025-04-13T18:06:44Z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2022-03-30T00:00:00Z</vt:filetime>
  </property>
  <property fmtid="{D5CDD505-2E9C-101B-9397-08002B2CF9AE}" pid="3" name="Creator">
    <vt:lpwstr>Microsoft® PowerPoint® for Microsoft 365</vt:lpwstr>
  </property>
  <property fmtid="{D5CDD505-2E9C-101B-9397-08002B2CF9AE}" pid="4" name="LastSaved">
    <vt:filetime>2025-04-13T00:00:00Z</vt:filetime>
  </property>
  <property fmtid="{D5CDD505-2E9C-101B-9397-08002B2CF9AE}" pid="5" name="Producer">
    <vt:lpwstr>Microsoft® PowerPoint® for Microsoft 365</vt:lpwstr>
  </property>
</Properties>
</file>