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88" r:id="rId8"/>
    <p:sldId id="289" r:id="rId9"/>
    <p:sldId id="290" r:id="rId10"/>
    <p:sldId id="291" r:id="rId11"/>
    <p:sldId id="292" r:id="rId12"/>
    <p:sldId id="293" r:id="rId13"/>
    <p:sldId id="294" r:id="rId14"/>
    <p:sldId id="295" r:id="rId15"/>
    <p:sldId id="296" r:id="rId16"/>
    <p:sldId id="262" r:id="rId17"/>
    <p:sldId id="297" r:id="rId18"/>
    <p:sldId id="298" r:id="rId19"/>
    <p:sldId id="299" r:id="rId20"/>
    <p:sldId id="300" r:id="rId21"/>
    <p:sldId id="263" r:id="rId22"/>
    <p:sldId id="301" r:id="rId23"/>
    <p:sldId id="302" r:id="rId24"/>
    <p:sldId id="303" r:id="rId25"/>
    <p:sldId id="304" r:id="rId26"/>
    <p:sldId id="305" r:id="rId27"/>
    <p:sldId id="266" r:id="rId28"/>
    <p:sldId id="306" r:id="rId29"/>
    <p:sldId id="307" r:id="rId30"/>
    <p:sldId id="308" r:id="rId31"/>
    <p:sldId id="309" r:id="rId32"/>
    <p:sldId id="267" r:id="rId33"/>
    <p:sldId id="311" r:id="rId34"/>
    <p:sldId id="312" r:id="rId35"/>
    <p:sldId id="313" r:id="rId36"/>
    <p:sldId id="314" r:id="rId37"/>
    <p:sldId id="268" r:id="rId38"/>
    <p:sldId id="315" r:id="rId39"/>
    <p:sldId id="269" r:id="rId40"/>
    <p:sldId id="316" r:id="rId41"/>
    <p:sldId id="317" r:id="rId42"/>
    <p:sldId id="318" r:id="rId43"/>
    <p:sldId id="270" r:id="rId44"/>
    <p:sldId id="319" r:id="rId45"/>
    <p:sldId id="320" r:id="rId46"/>
    <p:sldId id="271" r:id="rId47"/>
    <p:sldId id="321" r:id="rId48"/>
    <p:sldId id="322" r:id="rId49"/>
    <p:sldId id="272" r:id="rId50"/>
    <p:sldId id="323" r:id="rId51"/>
    <p:sldId id="273" r:id="rId52"/>
    <p:sldId id="324" r:id="rId53"/>
    <p:sldId id="325" r:id="rId54"/>
    <p:sldId id="326" r:id="rId55"/>
    <p:sldId id="327" r:id="rId56"/>
    <p:sldId id="328" r:id="rId57"/>
    <p:sldId id="274" r:id="rId58"/>
    <p:sldId id="329" r:id="rId59"/>
    <p:sldId id="330" r:id="rId60"/>
    <p:sldId id="331" r:id="rId61"/>
    <p:sldId id="332" r:id="rId62"/>
    <p:sldId id="275" r:id="rId63"/>
    <p:sldId id="333" r:id="rId64"/>
    <p:sldId id="334" r:id="rId65"/>
    <p:sldId id="335" r:id="rId66"/>
    <p:sldId id="276" r:id="rId67"/>
    <p:sldId id="337" r:id="rId68"/>
    <p:sldId id="338" r:id="rId69"/>
    <p:sldId id="339" r:id="rId70"/>
    <p:sldId id="340" r:id="rId71"/>
    <p:sldId id="341" r:id="rId72"/>
    <p:sldId id="278" r:id="rId73"/>
    <p:sldId id="342" r:id="rId74"/>
    <p:sldId id="279" r:id="rId75"/>
    <p:sldId id="343" r:id="rId76"/>
    <p:sldId id="344" r:id="rId77"/>
    <p:sldId id="345" r:id="rId78"/>
    <p:sldId id="280" r:id="rId79"/>
    <p:sldId id="346" r:id="rId80"/>
    <p:sldId id="281" r:id="rId81"/>
    <p:sldId id="282" r:id="rId82"/>
    <p:sldId id="283" r:id="rId83"/>
    <p:sldId id="284" r:id="rId84"/>
    <p:sldId id="285" r:id="rId85"/>
    <p:sldId id="286" r:id="rId86"/>
    <p:sldId id="287" r:id="rId87"/>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1014" y="50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28345" y="301828"/>
            <a:ext cx="6644284" cy="873048"/>
          </a:xfrm>
          <a:prstGeom prst="rect">
            <a:avLst/>
          </a:prstGeom>
        </p:spPr>
        <p:txBody>
          <a:bodyPr wrap="square" lIns="0" tIns="0" rIns="0" bIns="0">
            <a:spAutoFit/>
          </a:bodyPr>
          <a:lstStyle>
            <a:lvl1pPr>
              <a:defRPr sz="3500" b="1" i="0">
                <a:solidFill>
                  <a:srgbClr val="DA0012"/>
                </a:solidFill>
                <a:latin typeface="Calibri"/>
                <a:cs typeface="Calibri"/>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20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rgbClr val="DA0012"/>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0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rgbClr val="DA0012"/>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500" b="1" i="0">
                <a:solidFill>
                  <a:srgbClr val="DA0012"/>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5/19/2025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4925695" cy="363220"/>
          </a:xfrm>
          <a:custGeom>
            <a:avLst/>
            <a:gdLst/>
            <a:ahLst/>
            <a:cxnLst/>
            <a:rect l="l" t="t" r="r" b="b"/>
            <a:pathLst>
              <a:path w="4925695" h="363220">
                <a:moveTo>
                  <a:pt x="4925677" y="0"/>
                </a:moveTo>
                <a:lnTo>
                  <a:pt x="0" y="0"/>
                </a:lnTo>
                <a:lnTo>
                  <a:pt x="0" y="362712"/>
                </a:lnTo>
                <a:lnTo>
                  <a:pt x="4571619" y="362712"/>
                </a:lnTo>
                <a:lnTo>
                  <a:pt x="4925677" y="0"/>
                </a:lnTo>
                <a:close/>
              </a:path>
            </a:pathLst>
          </a:custGeom>
          <a:solidFill>
            <a:srgbClr val="E8E2DB"/>
          </a:solidFill>
        </p:spPr>
        <p:txBody>
          <a:bodyPr wrap="square" lIns="0" tIns="0" rIns="0" bIns="0" rtlCol="0"/>
          <a:lstStyle/>
          <a:p>
            <a:endParaRPr/>
          </a:p>
        </p:txBody>
      </p:sp>
      <p:sp>
        <p:nvSpPr>
          <p:cNvPr id="17" name="bg object 17"/>
          <p:cNvSpPr/>
          <p:nvPr/>
        </p:nvSpPr>
        <p:spPr>
          <a:xfrm>
            <a:off x="4576519" y="4785359"/>
            <a:ext cx="4567555" cy="358140"/>
          </a:xfrm>
          <a:custGeom>
            <a:avLst/>
            <a:gdLst/>
            <a:ahLst/>
            <a:cxnLst/>
            <a:rect l="l" t="t" r="r" b="b"/>
            <a:pathLst>
              <a:path w="4567555" h="358139">
                <a:moveTo>
                  <a:pt x="4567480" y="0"/>
                </a:moveTo>
                <a:lnTo>
                  <a:pt x="354001" y="0"/>
                </a:lnTo>
                <a:lnTo>
                  <a:pt x="0" y="358139"/>
                </a:lnTo>
                <a:lnTo>
                  <a:pt x="4567480" y="358139"/>
                </a:lnTo>
                <a:lnTo>
                  <a:pt x="4567480" y="0"/>
                </a:lnTo>
                <a:close/>
              </a:path>
            </a:pathLst>
          </a:custGeom>
          <a:solidFill>
            <a:srgbClr val="E8E2DB"/>
          </a:solidFill>
        </p:spPr>
        <p:txBody>
          <a:bodyPr wrap="square" lIns="0" tIns="0" rIns="0" bIns="0" rtlCol="0"/>
          <a:lstStyle/>
          <a:p>
            <a:endParaRPr/>
          </a:p>
        </p:txBody>
      </p:sp>
      <p:pic>
        <p:nvPicPr>
          <p:cNvPr id="18" name="bg object 18"/>
          <p:cNvPicPr/>
          <p:nvPr/>
        </p:nvPicPr>
        <p:blipFill>
          <a:blip r:embed="rId7" cstate="print"/>
          <a:stretch>
            <a:fillRect/>
          </a:stretch>
        </p:blipFill>
        <p:spPr>
          <a:xfrm>
            <a:off x="7818119" y="266700"/>
            <a:ext cx="1056131" cy="374903"/>
          </a:xfrm>
          <a:prstGeom prst="rect">
            <a:avLst/>
          </a:prstGeom>
        </p:spPr>
      </p:pic>
      <p:sp>
        <p:nvSpPr>
          <p:cNvPr id="2" name="Holder 2"/>
          <p:cNvSpPr>
            <a:spLocks noGrp="1"/>
          </p:cNvSpPr>
          <p:nvPr>
            <p:ph type="title"/>
          </p:nvPr>
        </p:nvSpPr>
        <p:spPr>
          <a:xfrm>
            <a:off x="460959" y="301828"/>
            <a:ext cx="8222081" cy="560069"/>
          </a:xfrm>
          <a:prstGeom prst="rect">
            <a:avLst/>
          </a:prstGeom>
        </p:spPr>
        <p:txBody>
          <a:bodyPr wrap="square" lIns="0" tIns="0" rIns="0" bIns="0">
            <a:spAutoFit/>
          </a:bodyPr>
          <a:lstStyle>
            <a:lvl1pPr>
              <a:defRPr sz="3500" b="1" i="0">
                <a:solidFill>
                  <a:srgbClr val="DA0012"/>
                </a:solidFill>
                <a:latin typeface="Calibri"/>
                <a:cs typeface="Calibri"/>
              </a:defRPr>
            </a:lvl1pPr>
          </a:lstStyle>
          <a:p>
            <a:endParaRPr/>
          </a:p>
        </p:txBody>
      </p:sp>
      <p:sp>
        <p:nvSpPr>
          <p:cNvPr id="3" name="Holder 3"/>
          <p:cNvSpPr>
            <a:spLocks noGrp="1"/>
          </p:cNvSpPr>
          <p:nvPr>
            <p:ph type="body" idx="1"/>
          </p:nvPr>
        </p:nvSpPr>
        <p:spPr>
          <a:xfrm>
            <a:off x="451205" y="1523491"/>
            <a:ext cx="3795395" cy="1736725"/>
          </a:xfrm>
          <a:prstGeom prst="rect">
            <a:avLst/>
          </a:prstGeom>
        </p:spPr>
        <p:txBody>
          <a:bodyPr wrap="square" lIns="0" tIns="0" rIns="0" bIns="0">
            <a:spAutoFit/>
          </a:bodyPr>
          <a:lstStyle>
            <a:lvl1pPr>
              <a:defRPr sz="20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5/19/2025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acs.org.au/insightsandpublications/reports-publications/cybersecurity-threats-challenges-opportunities.html"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5143500"/>
            <a:chOff x="0" y="0"/>
            <a:chExt cx="9144000" cy="5143500"/>
          </a:xfrm>
        </p:grpSpPr>
        <p:sp>
          <p:nvSpPr>
            <p:cNvPr id="3" name="object 3"/>
            <p:cNvSpPr/>
            <p:nvPr/>
          </p:nvSpPr>
          <p:spPr>
            <a:xfrm>
              <a:off x="0" y="2569464"/>
              <a:ext cx="4566285" cy="2574290"/>
            </a:xfrm>
            <a:custGeom>
              <a:avLst/>
              <a:gdLst/>
              <a:ahLst/>
              <a:cxnLst/>
              <a:rect l="l" t="t" r="r" b="b"/>
              <a:pathLst>
                <a:path w="4566285" h="2574290">
                  <a:moveTo>
                    <a:pt x="4565904" y="0"/>
                  </a:moveTo>
                  <a:lnTo>
                    <a:pt x="0" y="0"/>
                  </a:lnTo>
                  <a:lnTo>
                    <a:pt x="0" y="2574035"/>
                  </a:lnTo>
                  <a:lnTo>
                    <a:pt x="4565904" y="2574036"/>
                  </a:lnTo>
                  <a:lnTo>
                    <a:pt x="4565904" y="0"/>
                  </a:lnTo>
                  <a:close/>
                </a:path>
              </a:pathLst>
            </a:custGeom>
            <a:solidFill>
              <a:srgbClr val="8B857A"/>
            </a:solidFill>
          </p:spPr>
          <p:txBody>
            <a:bodyPr wrap="square" lIns="0" tIns="0" rIns="0" bIns="0" rtlCol="0"/>
            <a:lstStyle/>
            <a:p>
              <a:endParaRPr/>
            </a:p>
          </p:txBody>
        </p:sp>
        <p:sp>
          <p:nvSpPr>
            <p:cNvPr id="4" name="object 4"/>
            <p:cNvSpPr/>
            <p:nvPr/>
          </p:nvSpPr>
          <p:spPr>
            <a:xfrm>
              <a:off x="4565903" y="0"/>
              <a:ext cx="4578350" cy="2569845"/>
            </a:xfrm>
            <a:custGeom>
              <a:avLst/>
              <a:gdLst/>
              <a:ahLst/>
              <a:cxnLst/>
              <a:rect l="l" t="t" r="r" b="b"/>
              <a:pathLst>
                <a:path w="4578350" h="2569845">
                  <a:moveTo>
                    <a:pt x="4578096" y="0"/>
                  </a:moveTo>
                  <a:lnTo>
                    <a:pt x="361192" y="0"/>
                  </a:lnTo>
                  <a:lnTo>
                    <a:pt x="0" y="361569"/>
                  </a:lnTo>
                  <a:lnTo>
                    <a:pt x="0" y="2569464"/>
                  </a:lnTo>
                  <a:lnTo>
                    <a:pt x="4578096" y="2569463"/>
                  </a:lnTo>
                  <a:lnTo>
                    <a:pt x="4578096" y="0"/>
                  </a:lnTo>
                  <a:close/>
                </a:path>
              </a:pathLst>
            </a:custGeom>
            <a:solidFill>
              <a:srgbClr val="3C0E53"/>
            </a:solidFill>
          </p:spPr>
          <p:txBody>
            <a:bodyPr wrap="square" lIns="0" tIns="0" rIns="0" bIns="0" rtlCol="0"/>
            <a:lstStyle/>
            <a:p>
              <a:endParaRPr/>
            </a:p>
          </p:txBody>
        </p:sp>
        <p:sp>
          <p:nvSpPr>
            <p:cNvPr id="5" name="object 5"/>
            <p:cNvSpPr/>
            <p:nvPr/>
          </p:nvSpPr>
          <p:spPr>
            <a:xfrm>
              <a:off x="4565903" y="2569464"/>
              <a:ext cx="4578350" cy="2571115"/>
            </a:xfrm>
            <a:custGeom>
              <a:avLst/>
              <a:gdLst/>
              <a:ahLst/>
              <a:cxnLst/>
              <a:rect l="l" t="t" r="r" b="b"/>
              <a:pathLst>
                <a:path w="4578350" h="2571115">
                  <a:moveTo>
                    <a:pt x="4578096" y="0"/>
                  </a:moveTo>
                  <a:lnTo>
                    <a:pt x="0" y="0"/>
                  </a:lnTo>
                  <a:lnTo>
                    <a:pt x="0" y="2570987"/>
                  </a:lnTo>
                  <a:lnTo>
                    <a:pt x="365760" y="2208872"/>
                  </a:lnTo>
                  <a:lnTo>
                    <a:pt x="4578096" y="2208872"/>
                  </a:lnTo>
                  <a:lnTo>
                    <a:pt x="4578096" y="0"/>
                  </a:lnTo>
                  <a:close/>
                </a:path>
              </a:pathLst>
            </a:custGeom>
            <a:solidFill>
              <a:srgbClr val="F1120D"/>
            </a:solidFill>
          </p:spPr>
          <p:txBody>
            <a:bodyPr wrap="square" lIns="0" tIns="0" rIns="0" bIns="0" rtlCol="0"/>
            <a:lstStyle/>
            <a:p>
              <a:endParaRPr/>
            </a:p>
          </p:txBody>
        </p:sp>
        <p:pic>
          <p:nvPicPr>
            <p:cNvPr id="6" name="object 6"/>
            <p:cNvPicPr/>
            <p:nvPr/>
          </p:nvPicPr>
          <p:blipFill>
            <a:blip r:embed="rId2" cstate="print"/>
            <a:stretch>
              <a:fillRect/>
            </a:stretch>
          </p:blipFill>
          <p:spPr>
            <a:xfrm>
              <a:off x="7816595" y="266700"/>
              <a:ext cx="1057655" cy="373379"/>
            </a:xfrm>
            <a:prstGeom prst="rect">
              <a:avLst/>
            </a:prstGeom>
          </p:spPr>
        </p:pic>
      </p:grpSp>
      <p:sp>
        <p:nvSpPr>
          <p:cNvPr id="7" name="object 7"/>
          <p:cNvSpPr txBox="1">
            <a:spLocks noGrp="1"/>
          </p:cNvSpPr>
          <p:nvPr>
            <p:ph type="title"/>
          </p:nvPr>
        </p:nvSpPr>
        <p:spPr>
          <a:xfrm>
            <a:off x="0" y="358140"/>
            <a:ext cx="4566285" cy="2211705"/>
          </a:xfrm>
          <a:prstGeom prst="rect">
            <a:avLst/>
          </a:prstGeom>
          <a:solidFill>
            <a:srgbClr val="3C3935"/>
          </a:solidFill>
        </p:spPr>
        <p:txBody>
          <a:bodyPr vert="horz" wrap="square" lIns="0" tIns="438784" rIns="0" bIns="0" rtlCol="0">
            <a:spAutoFit/>
          </a:bodyPr>
          <a:lstStyle/>
          <a:p>
            <a:pPr>
              <a:lnSpc>
                <a:spcPct val="100000"/>
              </a:lnSpc>
              <a:spcBef>
                <a:spcPts val="3454"/>
              </a:spcBef>
            </a:pPr>
            <a:endParaRPr sz="3200">
              <a:latin typeface="Times New Roman"/>
              <a:cs typeface="Times New Roman"/>
            </a:endParaRPr>
          </a:p>
          <a:p>
            <a:pPr marL="155575" marR="314325">
              <a:lnSpc>
                <a:spcPts val="3070"/>
              </a:lnSpc>
            </a:pPr>
            <a:r>
              <a:rPr sz="3200" dirty="0">
                <a:solidFill>
                  <a:srgbClr val="FFFFFF"/>
                </a:solidFill>
                <a:latin typeface="Arial"/>
                <a:cs typeface="Arial"/>
              </a:rPr>
              <a:t>ITEC614</a:t>
            </a:r>
            <a:r>
              <a:rPr sz="3200" spc="-45" dirty="0">
                <a:solidFill>
                  <a:srgbClr val="FFFFFF"/>
                </a:solidFill>
                <a:latin typeface="Arial"/>
                <a:cs typeface="Arial"/>
              </a:rPr>
              <a:t> </a:t>
            </a:r>
            <a:r>
              <a:rPr sz="3200" spc="-10" dirty="0">
                <a:solidFill>
                  <a:srgbClr val="FFFFFF"/>
                </a:solidFill>
                <a:latin typeface="Arial"/>
                <a:cs typeface="Arial"/>
              </a:rPr>
              <a:t>Introduction </a:t>
            </a:r>
            <a:r>
              <a:rPr sz="3200" dirty="0">
                <a:solidFill>
                  <a:srgbClr val="FFFFFF"/>
                </a:solidFill>
                <a:latin typeface="Arial"/>
                <a:cs typeface="Arial"/>
              </a:rPr>
              <a:t>to</a:t>
            </a:r>
            <a:r>
              <a:rPr sz="3200" spc="-25" dirty="0">
                <a:solidFill>
                  <a:srgbClr val="FFFFFF"/>
                </a:solidFill>
                <a:latin typeface="Arial"/>
                <a:cs typeface="Arial"/>
              </a:rPr>
              <a:t> </a:t>
            </a:r>
            <a:r>
              <a:rPr sz="3200" dirty="0">
                <a:solidFill>
                  <a:srgbClr val="FFFFFF"/>
                </a:solidFill>
                <a:latin typeface="Arial"/>
                <a:cs typeface="Arial"/>
              </a:rPr>
              <a:t>Cyber</a:t>
            </a:r>
            <a:r>
              <a:rPr sz="3200" spc="-30" dirty="0">
                <a:solidFill>
                  <a:srgbClr val="FFFFFF"/>
                </a:solidFill>
                <a:latin typeface="Arial"/>
                <a:cs typeface="Arial"/>
              </a:rPr>
              <a:t> </a:t>
            </a:r>
            <a:r>
              <a:rPr sz="3200" spc="-10" dirty="0">
                <a:solidFill>
                  <a:srgbClr val="FFFFFF"/>
                </a:solidFill>
                <a:latin typeface="Arial"/>
                <a:cs typeface="Arial"/>
              </a:rPr>
              <a:t>Security</a:t>
            </a:r>
            <a:endParaRPr sz="3200">
              <a:latin typeface="Arial"/>
              <a:cs typeface="Arial"/>
            </a:endParaRPr>
          </a:p>
        </p:txBody>
      </p:sp>
      <p:sp>
        <p:nvSpPr>
          <p:cNvPr id="8" name="object 8"/>
          <p:cNvSpPr txBox="1"/>
          <p:nvPr/>
        </p:nvSpPr>
        <p:spPr>
          <a:xfrm>
            <a:off x="5110988" y="3455034"/>
            <a:ext cx="2919095" cy="636905"/>
          </a:xfrm>
          <a:prstGeom prst="rect">
            <a:avLst/>
          </a:prstGeom>
        </p:spPr>
        <p:txBody>
          <a:bodyPr vert="horz" wrap="square" lIns="0" tIns="12065" rIns="0" bIns="0" rtlCol="0">
            <a:spAutoFit/>
          </a:bodyPr>
          <a:lstStyle/>
          <a:p>
            <a:pPr marL="12700">
              <a:lnSpc>
                <a:spcPct val="100000"/>
              </a:lnSpc>
              <a:spcBef>
                <a:spcPts val="95"/>
              </a:spcBef>
            </a:pPr>
            <a:r>
              <a:rPr lang="en-US" sz="1600" b="1" spc="-10" dirty="0">
                <a:solidFill>
                  <a:srgbClr val="FFFFFF"/>
                </a:solidFill>
                <a:latin typeface="Arial"/>
                <a:cs typeface="Arial"/>
              </a:rPr>
              <a:t>Dr. Farshid Keivanian</a:t>
            </a:r>
            <a:endParaRPr sz="1600" dirty="0">
              <a:latin typeface="Arial"/>
              <a:cs typeface="Arial"/>
            </a:endParaRPr>
          </a:p>
          <a:p>
            <a:pPr marL="12700">
              <a:lnSpc>
                <a:spcPct val="100000"/>
              </a:lnSpc>
              <a:spcBef>
                <a:spcPts val="1455"/>
              </a:spcBef>
            </a:pPr>
            <a:r>
              <a:rPr sz="1200" b="1" spc="-10" dirty="0">
                <a:solidFill>
                  <a:srgbClr val="FFFFFF"/>
                </a:solidFill>
                <a:latin typeface="Arial"/>
                <a:cs typeface="Arial"/>
              </a:rPr>
              <a:t>Lecturer,</a:t>
            </a:r>
            <a:r>
              <a:rPr sz="1200" b="1" spc="-45" dirty="0">
                <a:solidFill>
                  <a:srgbClr val="FFFFFF"/>
                </a:solidFill>
                <a:latin typeface="Arial"/>
                <a:cs typeface="Arial"/>
              </a:rPr>
              <a:t> </a:t>
            </a:r>
            <a:r>
              <a:rPr sz="1200" b="1" dirty="0">
                <a:solidFill>
                  <a:srgbClr val="FFFFFF"/>
                </a:solidFill>
                <a:latin typeface="Arial"/>
                <a:cs typeface="Arial"/>
              </a:rPr>
              <a:t>Information</a:t>
            </a:r>
            <a:r>
              <a:rPr sz="1200" b="1" spc="-15" dirty="0">
                <a:solidFill>
                  <a:srgbClr val="FFFFFF"/>
                </a:solidFill>
                <a:latin typeface="Arial"/>
                <a:cs typeface="Arial"/>
              </a:rPr>
              <a:t> </a:t>
            </a:r>
            <a:r>
              <a:rPr sz="1200" b="1" spc="-25" dirty="0">
                <a:solidFill>
                  <a:srgbClr val="FFFFFF"/>
                </a:solidFill>
                <a:latin typeface="Arial"/>
                <a:cs typeface="Arial"/>
              </a:rPr>
              <a:t>Technology,</a:t>
            </a:r>
            <a:r>
              <a:rPr sz="1200" b="1" spc="10" dirty="0">
                <a:solidFill>
                  <a:srgbClr val="FFFFFF"/>
                </a:solidFill>
                <a:latin typeface="Arial"/>
                <a:cs typeface="Arial"/>
              </a:rPr>
              <a:t> </a:t>
            </a:r>
            <a:r>
              <a:rPr sz="1200" b="1" spc="-20" dirty="0">
                <a:solidFill>
                  <a:srgbClr val="FFFFFF"/>
                </a:solidFill>
                <a:latin typeface="Arial"/>
                <a:cs typeface="Arial"/>
              </a:rPr>
              <a:t>PFBS</a:t>
            </a:r>
            <a:endParaRPr sz="1200" dirty="0">
              <a:latin typeface="Arial"/>
              <a:cs typeface="Arial"/>
            </a:endParaRPr>
          </a:p>
        </p:txBody>
      </p:sp>
      <p:pic>
        <p:nvPicPr>
          <p:cNvPr id="9" name="object 9"/>
          <p:cNvPicPr/>
          <p:nvPr/>
        </p:nvPicPr>
        <p:blipFill>
          <a:blip r:embed="rId3" cstate="print"/>
          <a:stretch>
            <a:fillRect/>
          </a:stretch>
        </p:blipFill>
        <p:spPr>
          <a:xfrm>
            <a:off x="0" y="2577083"/>
            <a:ext cx="4571999" cy="256641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12D26-14AD-9E73-0EDB-78FD5248A1A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B4E9C32-072E-BD73-2700-A8118FF725B4}"/>
              </a:ext>
            </a:extLst>
          </p:cNvPr>
          <p:cNvSpPr txBox="1">
            <a:spLocks noGrp="1"/>
          </p:cNvSpPr>
          <p:nvPr>
            <p:ph type="title"/>
          </p:nvPr>
        </p:nvSpPr>
        <p:spPr>
          <a:xfrm>
            <a:off x="0" y="0"/>
            <a:ext cx="5257800" cy="459741"/>
          </a:xfrm>
          <a:prstGeom prst="rect">
            <a:avLst/>
          </a:prstGeom>
        </p:spPr>
        <p:txBody>
          <a:bodyPr vert="horz" wrap="square" lIns="0" tIns="13335" rIns="0" bIns="0" rtlCol="0">
            <a:spAutoFit/>
          </a:bodyPr>
          <a:lstStyle/>
          <a:p>
            <a:pPr marL="12700">
              <a:lnSpc>
                <a:spcPct val="100000"/>
              </a:lnSpc>
              <a:spcBef>
                <a:spcPts val="105"/>
              </a:spcBef>
            </a:pPr>
            <a:r>
              <a:rPr lang="en-US" sz="2900" dirty="0"/>
              <a:t>Miscellaneous (14.7%)</a:t>
            </a:r>
            <a:endParaRPr sz="2900" dirty="0"/>
          </a:p>
        </p:txBody>
      </p:sp>
      <p:pic>
        <p:nvPicPr>
          <p:cNvPr id="3" name="object 3">
            <a:extLst>
              <a:ext uri="{FF2B5EF4-FFF2-40B4-BE49-F238E27FC236}">
                <a16:creationId xmlns:a16="http://schemas.microsoft.com/office/drawing/2014/main" id="{57844F99-2655-3D68-D6DC-3E950135C3A7}"/>
              </a:ext>
            </a:extLst>
          </p:cNvPr>
          <p:cNvPicPr/>
          <p:nvPr/>
        </p:nvPicPr>
        <p:blipFill>
          <a:blip r:embed="rId2" cstate="print"/>
          <a:stretch>
            <a:fillRect/>
          </a:stretch>
        </p:blipFill>
        <p:spPr>
          <a:xfrm>
            <a:off x="4876800" y="1079012"/>
            <a:ext cx="4285129" cy="3550138"/>
          </a:xfrm>
          <a:prstGeom prst="rect">
            <a:avLst/>
          </a:prstGeom>
        </p:spPr>
      </p:pic>
      <p:sp>
        <p:nvSpPr>
          <p:cNvPr id="6" name="TextBox 5">
            <a:extLst>
              <a:ext uri="{FF2B5EF4-FFF2-40B4-BE49-F238E27FC236}">
                <a16:creationId xmlns:a16="http://schemas.microsoft.com/office/drawing/2014/main" id="{B8C7D50E-30DA-6E6B-6106-A01E1F91263F}"/>
              </a:ext>
            </a:extLst>
          </p:cNvPr>
          <p:cNvSpPr txBox="1"/>
          <p:nvPr/>
        </p:nvSpPr>
        <p:spPr>
          <a:xfrm>
            <a:off x="0" y="459741"/>
            <a:ext cx="4876800" cy="4831579"/>
          </a:xfrm>
          <a:prstGeom prst="rect">
            <a:avLst/>
          </a:prstGeom>
          <a:noFill/>
        </p:spPr>
        <p:txBody>
          <a:bodyPr wrap="square">
            <a:spAutoFit/>
          </a:bodyPr>
          <a:lstStyle/>
          <a:p>
            <a:pPr>
              <a:lnSpc>
                <a:spcPct val="150000"/>
              </a:lnSpc>
              <a:buNone/>
            </a:pPr>
            <a:r>
              <a:rPr lang="en-US" sz="2600" dirty="0">
                <a:latin typeface="+mj-lt"/>
              </a:rPr>
              <a:t>This includes all other ways systems are attacked that don’t fall into the main categories — like human error or physical theft.</a:t>
            </a:r>
          </a:p>
          <a:p>
            <a:pPr>
              <a:lnSpc>
                <a:spcPct val="150000"/>
              </a:lnSpc>
            </a:pPr>
            <a:r>
              <a:rPr lang="en-US" sz="2600" b="1" dirty="0">
                <a:latin typeface="+mj-lt"/>
              </a:rPr>
              <a:t>Real-World Analogy:</a:t>
            </a:r>
            <a:br>
              <a:rPr lang="en-US" sz="2600" dirty="0">
                <a:latin typeface="+mj-lt"/>
              </a:rPr>
            </a:br>
            <a:r>
              <a:rPr lang="en-US" sz="2600" dirty="0">
                <a:latin typeface="+mj-lt"/>
              </a:rPr>
              <a:t>Like leaving your house keys at a café and someone uses them to break in.</a:t>
            </a:r>
          </a:p>
        </p:txBody>
      </p:sp>
    </p:spTree>
    <p:extLst>
      <p:ext uri="{BB962C8B-B14F-4D97-AF65-F5344CB8AC3E}">
        <p14:creationId xmlns:p14="http://schemas.microsoft.com/office/powerpoint/2010/main" val="383955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5C0FC-D244-A714-29B5-802A5E30D53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CC47D2F-44BD-8FD8-C5D7-C0FE722A93C5}"/>
              </a:ext>
            </a:extLst>
          </p:cNvPr>
          <p:cNvSpPr txBox="1">
            <a:spLocks noGrp="1"/>
          </p:cNvSpPr>
          <p:nvPr>
            <p:ph type="title"/>
          </p:nvPr>
        </p:nvSpPr>
        <p:spPr>
          <a:xfrm>
            <a:off x="0" y="0"/>
            <a:ext cx="5257800" cy="459741"/>
          </a:xfrm>
          <a:prstGeom prst="rect">
            <a:avLst/>
          </a:prstGeom>
        </p:spPr>
        <p:txBody>
          <a:bodyPr vert="horz" wrap="square" lIns="0" tIns="13335" rIns="0" bIns="0" rtlCol="0">
            <a:spAutoFit/>
          </a:bodyPr>
          <a:lstStyle/>
          <a:p>
            <a:pPr marL="12700">
              <a:lnSpc>
                <a:spcPct val="100000"/>
              </a:lnSpc>
              <a:spcBef>
                <a:spcPts val="105"/>
              </a:spcBef>
            </a:pPr>
            <a:r>
              <a:rPr lang="en-US" sz="2900" dirty="0"/>
              <a:t>Privilege Misuse (10.6%)</a:t>
            </a:r>
            <a:endParaRPr sz="2900" dirty="0"/>
          </a:p>
        </p:txBody>
      </p:sp>
      <p:pic>
        <p:nvPicPr>
          <p:cNvPr id="3" name="object 3">
            <a:extLst>
              <a:ext uri="{FF2B5EF4-FFF2-40B4-BE49-F238E27FC236}">
                <a16:creationId xmlns:a16="http://schemas.microsoft.com/office/drawing/2014/main" id="{8A4DCBA2-00CA-2D73-0216-4620085527D5}"/>
              </a:ext>
            </a:extLst>
          </p:cNvPr>
          <p:cNvPicPr/>
          <p:nvPr/>
        </p:nvPicPr>
        <p:blipFill>
          <a:blip r:embed="rId2" cstate="print"/>
          <a:stretch>
            <a:fillRect/>
          </a:stretch>
        </p:blipFill>
        <p:spPr>
          <a:xfrm>
            <a:off x="4876800" y="1079012"/>
            <a:ext cx="4285129" cy="3550138"/>
          </a:xfrm>
          <a:prstGeom prst="rect">
            <a:avLst/>
          </a:prstGeom>
        </p:spPr>
      </p:pic>
      <p:sp>
        <p:nvSpPr>
          <p:cNvPr id="6" name="TextBox 5">
            <a:extLst>
              <a:ext uri="{FF2B5EF4-FFF2-40B4-BE49-F238E27FC236}">
                <a16:creationId xmlns:a16="http://schemas.microsoft.com/office/drawing/2014/main" id="{3D2114B0-EFC2-D975-EB21-408CFEBB0B3E}"/>
              </a:ext>
            </a:extLst>
          </p:cNvPr>
          <p:cNvSpPr txBox="1"/>
          <p:nvPr/>
        </p:nvSpPr>
        <p:spPr>
          <a:xfrm>
            <a:off x="0" y="459741"/>
            <a:ext cx="4876800" cy="4831579"/>
          </a:xfrm>
          <a:prstGeom prst="rect">
            <a:avLst/>
          </a:prstGeom>
          <a:noFill/>
        </p:spPr>
        <p:txBody>
          <a:bodyPr wrap="square">
            <a:spAutoFit/>
          </a:bodyPr>
          <a:lstStyle/>
          <a:p>
            <a:pPr>
              <a:lnSpc>
                <a:spcPct val="150000"/>
              </a:lnSpc>
              <a:buNone/>
            </a:pPr>
            <a:r>
              <a:rPr lang="en-US" sz="2600" dirty="0">
                <a:latin typeface="+mj-lt"/>
              </a:rPr>
              <a:t>This happens when insiders (like employees) abuse their access rights to steal or damage information.</a:t>
            </a:r>
          </a:p>
          <a:p>
            <a:pPr>
              <a:lnSpc>
                <a:spcPct val="150000"/>
              </a:lnSpc>
            </a:pPr>
            <a:r>
              <a:rPr lang="en-US" sz="2600" b="1" dirty="0">
                <a:latin typeface="+mj-lt"/>
              </a:rPr>
              <a:t>Real-World Analogy:</a:t>
            </a:r>
            <a:br>
              <a:rPr lang="en-US" sz="2600" dirty="0">
                <a:latin typeface="+mj-lt"/>
              </a:rPr>
            </a:br>
            <a:r>
              <a:rPr lang="en-US" sz="2600" dirty="0">
                <a:latin typeface="+mj-lt"/>
              </a:rPr>
              <a:t>Like a trusted cashier using a manager’s key to open the safe and take money.</a:t>
            </a:r>
          </a:p>
        </p:txBody>
      </p:sp>
    </p:spTree>
    <p:extLst>
      <p:ext uri="{BB962C8B-B14F-4D97-AF65-F5344CB8AC3E}">
        <p14:creationId xmlns:p14="http://schemas.microsoft.com/office/powerpoint/2010/main" val="175191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1206F-465D-9243-D7BB-519CC58E0A9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1E2D9D5-9D28-4C53-DE32-3587DBFC582D}"/>
              </a:ext>
            </a:extLst>
          </p:cNvPr>
          <p:cNvSpPr txBox="1">
            <a:spLocks noGrp="1"/>
          </p:cNvSpPr>
          <p:nvPr>
            <p:ph type="title"/>
          </p:nvPr>
        </p:nvSpPr>
        <p:spPr>
          <a:xfrm>
            <a:off x="0" y="0"/>
            <a:ext cx="5257800" cy="459741"/>
          </a:xfrm>
          <a:prstGeom prst="rect">
            <a:avLst/>
          </a:prstGeom>
        </p:spPr>
        <p:txBody>
          <a:bodyPr vert="horz" wrap="square" lIns="0" tIns="13335" rIns="0" bIns="0" rtlCol="0">
            <a:spAutoFit/>
          </a:bodyPr>
          <a:lstStyle/>
          <a:p>
            <a:pPr marL="12700">
              <a:lnSpc>
                <a:spcPct val="100000"/>
              </a:lnSpc>
              <a:spcBef>
                <a:spcPts val="105"/>
              </a:spcBef>
            </a:pPr>
            <a:r>
              <a:rPr lang="en-US" sz="2900" dirty="0"/>
              <a:t>Web Applications (9.4%)</a:t>
            </a:r>
            <a:endParaRPr sz="2900" dirty="0"/>
          </a:p>
        </p:txBody>
      </p:sp>
      <p:pic>
        <p:nvPicPr>
          <p:cNvPr id="3" name="object 3">
            <a:extLst>
              <a:ext uri="{FF2B5EF4-FFF2-40B4-BE49-F238E27FC236}">
                <a16:creationId xmlns:a16="http://schemas.microsoft.com/office/drawing/2014/main" id="{722017A4-AA08-C0BC-43B6-4081BFC87C9F}"/>
              </a:ext>
            </a:extLst>
          </p:cNvPr>
          <p:cNvPicPr/>
          <p:nvPr/>
        </p:nvPicPr>
        <p:blipFill>
          <a:blip r:embed="rId2" cstate="print"/>
          <a:stretch>
            <a:fillRect/>
          </a:stretch>
        </p:blipFill>
        <p:spPr>
          <a:xfrm>
            <a:off x="4876800" y="1079012"/>
            <a:ext cx="4285129" cy="3550138"/>
          </a:xfrm>
          <a:prstGeom prst="rect">
            <a:avLst/>
          </a:prstGeom>
        </p:spPr>
      </p:pic>
      <p:sp>
        <p:nvSpPr>
          <p:cNvPr id="6" name="TextBox 5">
            <a:extLst>
              <a:ext uri="{FF2B5EF4-FFF2-40B4-BE49-F238E27FC236}">
                <a16:creationId xmlns:a16="http://schemas.microsoft.com/office/drawing/2014/main" id="{F3F45DF5-87D6-5B49-7A95-7278AF3187A0}"/>
              </a:ext>
            </a:extLst>
          </p:cNvPr>
          <p:cNvSpPr txBox="1"/>
          <p:nvPr/>
        </p:nvSpPr>
        <p:spPr>
          <a:xfrm>
            <a:off x="0" y="459741"/>
            <a:ext cx="4876800" cy="4231415"/>
          </a:xfrm>
          <a:prstGeom prst="rect">
            <a:avLst/>
          </a:prstGeom>
          <a:noFill/>
        </p:spPr>
        <p:txBody>
          <a:bodyPr wrap="square">
            <a:spAutoFit/>
          </a:bodyPr>
          <a:lstStyle/>
          <a:p>
            <a:pPr>
              <a:lnSpc>
                <a:spcPct val="150000"/>
              </a:lnSpc>
              <a:buNone/>
            </a:pPr>
            <a:r>
              <a:rPr lang="en-US" sz="2600" dirty="0">
                <a:latin typeface="+mj-lt"/>
              </a:rPr>
              <a:t>Hackers exploit bugs in websites to access databases, accounts, or control servers.</a:t>
            </a:r>
          </a:p>
          <a:p>
            <a:pPr>
              <a:lnSpc>
                <a:spcPct val="150000"/>
              </a:lnSpc>
            </a:pPr>
            <a:r>
              <a:rPr lang="en-US" sz="2600" b="1" dirty="0">
                <a:latin typeface="+mj-lt"/>
              </a:rPr>
              <a:t>Real-World Analogy:</a:t>
            </a:r>
            <a:br>
              <a:rPr lang="en-US" sz="2600" dirty="0">
                <a:latin typeface="+mj-lt"/>
              </a:rPr>
            </a:br>
            <a:r>
              <a:rPr lang="en-US" sz="2600" dirty="0">
                <a:latin typeface="+mj-lt"/>
              </a:rPr>
              <a:t>Imagine someone finding a hidden door into a building because the builder forgot to lock it</a:t>
            </a:r>
          </a:p>
        </p:txBody>
      </p:sp>
    </p:spTree>
    <p:extLst>
      <p:ext uri="{BB962C8B-B14F-4D97-AF65-F5344CB8AC3E}">
        <p14:creationId xmlns:p14="http://schemas.microsoft.com/office/powerpoint/2010/main" val="3841879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EEBE3-A902-3E55-DDC3-CE9994799E7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50BA0B2-C233-75A7-69AD-B30F0526B900}"/>
              </a:ext>
            </a:extLst>
          </p:cNvPr>
          <p:cNvSpPr txBox="1">
            <a:spLocks noGrp="1"/>
          </p:cNvSpPr>
          <p:nvPr>
            <p:ph type="title"/>
          </p:nvPr>
        </p:nvSpPr>
        <p:spPr>
          <a:xfrm>
            <a:off x="0" y="0"/>
            <a:ext cx="7239000" cy="459741"/>
          </a:xfrm>
          <a:prstGeom prst="rect">
            <a:avLst/>
          </a:prstGeom>
        </p:spPr>
        <p:txBody>
          <a:bodyPr vert="horz" wrap="square" lIns="0" tIns="13335" rIns="0" bIns="0" rtlCol="0">
            <a:spAutoFit/>
          </a:bodyPr>
          <a:lstStyle/>
          <a:p>
            <a:pPr marL="12700">
              <a:lnSpc>
                <a:spcPct val="100000"/>
              </a:lnSpc>
              <a:spcBef>
                <a:spcPts val="105"/>
              </a:spcBef>
            </a:pPr>
            <a:r>
              <a:rPr lang="en-US" sz="2900" dirty="0"/>
              <a:t>Cyber Espionage (Again - Industry Focused)</a:t>
            </a:r>
            <a:endParaRPr sz="2900" dirty="0"/>
          </a:p>
        </p:txBody>
      </p:sp>
      <p:pic>
        <p:nvPicPr>
          <p:cNvPr id="3" name="object 3">
            <a:extLst>
              <a:ext uri="{FF2B5EF4-FFF2-40B4-BE49-F238E27FC236}">
                <a16:creationId xmlns:a16="http://schemas.microsoft.com/office/drawing/2014/main" id="{94D2EFAF-5859-F114-CB6A-C5539D5DE188}"/>
              </a:ext>
            </a:extLst>
          </p:cNvPr>
          <p:cNvPicPr/>
          <p:nvPr/>
        </p:nvPicPr>
        <p:blipFill>
          <a:blip r:embed="rId2" cstate="print"/>
          <a:stretch>
            <a:fillRect/>
          </a:stretch>
        </p:blipFill>
        <p:spPr>
          <a:xfrm>
            <a:off x="4876800" y="1079012"/>
            <a:ext cx="4285129" cy="3550138"/>
          </a:xfrm>
          <a:prstGeom prst="rect">
            <a:avLst/>
          </a:prstGeom>
        </p:spPr>
      </p:pic>
      <p:sp>
        <p:nvSpPr>
          <p:cNvPr id="6" name="TextBox 5">
            <a:extLst>
              <a:ext uri="{FF2B5EF4-FFF2-40B4-BE49-F238E27FC236}">
                <a16:creationId xmlns:a16="http://schemas.microsoft.com/office/drawing/2014/main" id="{A7B5B221-404D-C504-2937-75FBC2438B49}"/>
              </a:ext>
            </a:extLst>
          </p:cNvPr>
          <p:cNvSpPr txBox="1"/>
          <p:nvPr/>
        </p:nvSpPr>
        <p:spPr>
          <a:xfrm>
            <a:off x="0" y="459741"/>
            <a:ext cx="4876800" cy="4231415"/>
          </a:xfrm>
          <a:prstGeom prst="rect">
            <a:avLst/>
          </a:prstGeom>
          <a:noFill/>
        </p:spPr>
        <p:txBody>
          <a:bodyPr wrap="square">
            <a:spAutoFit/>
          </a:bodyPr>
          <a:lstStyle/>
          <a:p>
            <a:pPr>
              <a:lnSpc>
                <a:spcPct val="150000"/>
              </a:lnSpc>
              <a:buNone/>
            </a:pPr>
            <a:r>
              <a:rPr lang="en-US" sz="2600" b="1" dirty="0">
                <a:latin typeface="+mj-lt"/>
              </a:rPr>
              <a:t>Targeted Industries:</a:t>
            </a:r>
            <a:endParaRPr lang="en-US" sz="2600" dirty="0">
              <a:latin typeface="+mj-lt"/>
            </a:endParaRPr>
          </a:p>
          <a:p>
            <a:pPr marL="654050" lvl="3" indent="-457200">
              <a:lnSpc>
                <a:spcPct val="150000"/>
              </a:lnSpc>
              <a:buFont typeface="Arial" panose="020B0604020202020204" pitchFamily="34" charset="0"/>
              <a:buChar char="•"/>
            </a:pPr>
            <a:r>
              <a:rPr lang="en-US" sz="2600" dirty="0">
                <a:latin typeface="+mj-lt"/>
              </a:rPr>
              <a:t>Professional Services</a:t>
            </a:r>
          </a:p>
          <a:p>
            <a:pPr marL="654050" lvl="3" indent="-457200">
              <a:lnSpc>
                <a:spcPct val="150000"/>
              </a:lnSpc>
              <a:buFont typeface="Arial" panose="020B0604020202020204" pitchFamily="34" charset="0"/>
              <a:buChar char="•"/>
            </a:pPr>
            <a:r>
              <a:rPr lang="en-US" sz="2600" dirty="0">
                <a:latin typeface="+mj-lt"/>
              </a:rPr>
              <a:t>Manufacturing</a:t>
            </a:r>
          </a:p>
          <a:p>
            <a:pPr marL="654050" lvl="3" indent="-457200">
              <a:lnSpc>
                <a:spcPct val="150000"/>
              </a:lnSpc>
              <a:buFont typeface="Arial" panose="020B0604020202020204" pitchFamily="34" charset="0"/>
              <a:buChar char="•"/>
            </a:pPr>
            <a:r>
              <a:rPr lang="en-US" sz="2600" dirty="0">
                <a:latin typeface="+mj-lt"/>
              </a:rPr>
              <a:t>Information Technology</a:t>
            </a:r>
          </a:p>
          <a:p>
            <a:pPr>
              <a:lnSpc>
                <a:spcPct val="150000"/>
              </a:lnSpc>
            </a:pPr>
            <a:r>
              <a:rPr lang="en-US" sz="2600" b="1" dirty="0">
                <a:latin typeface="+mj-lt"/>
              </a:rPr>
              <a:t>Note:</a:t>
            </a:r>
            <a:r>
              <a:rPr lang="en-US" sz="2600" dirty="0">
                <a:latin typeface="+mj-lt"/>
              </a:rPr>
              <a:t> These sectors are targeted for trade secrets and intellectual property.</a:t>
            </a:r>
          </a:p>
        </p:txBody>
      </p:sp>
    </p:spTree>
    <p:extLst>
      <p:ext uri="{BB962C8B-B14F-4D97-AF65-F5344CB8AC3E}">
        <p14:creationId xmlns:p14="http://schemas.microsoft.com/office/powerpoint/2010/main" val="336800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E6D69-5036-6F19-D60E-286485FEF37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DF9A8BB-E1C4-F14E-9672-B57FF0E10F23}"/>
              </a:ext>
            </a:extLst>
          </p:cNvPr>
          <p:cNvSpPr txBox="1">
            <a:spLocks noGrp="1"/>
          </p:cNvSpPr>
          <p:nvPr>
            <p:ph type="title"/>
          </p:nvPr>
        </p:nvSpPr>
        <p:spPr>
          <a:xfrm>
            <a:off x="0" y="0"/>
            <a:ext cx="7239000" cy="459741"/>
          </a:xfrm>
          <a:prstGeom prst="rect">
            <a:avLst/>
          </a:prstGeom>
        </p:spPr>
        <p:txBody>
          <a:bodyPr vert="horz" wrap="square" lIns="0" tIns="13335" rIns="0" bIns="0" rtlCol="0">
            <a:spAutoFit/>
          </a:bodyPr>
          <a:lstStyle/>
          <a:p>
            <a:pPr marL="12700">
              <a:lnSpc>
                <a:spcPct val="100000"/>
              </a:lnSpc>
              <a:spcBef>
                <a:spcPts val="105"/>
              </a:spcBef>
            </a:pPr>
            <a:r>
              <a:rPr lang="en-US" sz="2900" dirty="0"/>
              <a:t>Summary – Which Threats Are Most Common?</a:t>
            </a:r>
            <a:endParaRPr sz="2900" dirty="0"/>
          </a:p>
        </p:txBody>
      </p:sp>
      <p:pic>
        <p:nvPicPr>
          <p:cNvPr id="3" name="object 3">
            <a:extLst>
              <a:ext uri="{FF2B5EF4-FFF2-40B4-BE49-F238E27FC236}">
                <a16:creationId xmlns:a16="http://schemas.microsoft.com/office/drawing/2014/main" id="{71F32F1F-09A7-41A4-C8F4-07B45FE4B19C}"/>
              </a:ext>
            </a:extLst>
          </p:cNvPr>
          <p:cNvPicPr/>
          <p:nvPr/>
        </p:nvPicPr>
        <p:blipFill>
          <a:blip r:embed="rId2" cstate="print"/>
          <a:stretch>
            <a:fillRect/>
          </a:stretch>
        </p:blipFill>
        <p:spPr>
          <a:xfrm>
            <a:off x="4876800" y="1079012"/>
            <a:ext cx="4285129" cy="3550138"/>
          </a:xfrm>
          <a:prstGeom prst="rect">
            <a:avLst/>
          </a:prstGeom>
        </p:spPr>
      </p:pic>
      <p:sp>
        <p:nvSpPr>
          <p:cNvPr id="6" name="TextBox 5">
            <a:extLst>
              <a:ext uri="{FF2B5EF4-FFF2-40B4-BE49-F238E27FC236}">
                <a16:creationId xmlns:a16="http://schemas.microsoft.com/office/drawing/2014/main" id="{D0B8C7C2-6696-6CEC-AC1E-2E467BEDD230}"/>
              </a:ext>
            </a:extLst>
          </p:cNvPr>
          <p:cNvSpPr txBox="1"/>
          <p:nvPr/>
        </p:nvSpPr>
        <p:spPr>
          <a:xfrm>
            <a:off x="0" y="459741"/>
            <a:ext cx="4876800" cy="4549835"/>
          </a:xfrm>
          <a:prstGeom prst="rect">
            <a:avLst/>
          </a:prstGeom>
          <a:noFill/>
        </p:spPr>
        <p:txBody>
          <a:bodyPr wrap="square">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Most common threat:</a:t>
            </a:r>
            <a:r>
              <a:rPr kumimoji="0" lang="en-US" altLang="en-US" sz="2800" b="0" i="0" u="none" strike="noStrike" cap="none" normalizeH="0" baseline="0" dirty="0">
                <a:ln>
                  <a:noFill/>
                </a:ln>
                <a:solidFill>
                  <a:schemeClr val="tx1"/>
                </a:solidFill>
                <a:effectLst/>
                <a:latin typeface="+mj-lt"/>
              </a:rPr>
              <a:t> Point of Sale (28.5%)</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Rising concerns:</a:t>
            </a:r>
            <a:r>
              <a:rPr kumimoji="0" lang="en-US" altLang="en-US" sz="2800" b="0" i="0" u="none" strike="noStrike" cap="none" normalizeH="0" baseline="0" dirty="0">
                <a:ln>
                  <a:noFill/>
                </a:ln>
                <a:solidFill>
                  <a:schemeClr val="tx1"/>
                </a:solidFill>
                <a:effectLst/>
                <a:latin typeface="+mj-lt"/>
              </a:rPr>
              <a:t> Crimeware and Cyber Espionage</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mj-lt"/>
              </a:rPr>
              <a:t>Don’t forget:</a:t>
            </a:r>
            <a:r>
              <a:rPr kumimoji="0" lang="en-US" altLang="en-US" sz="2800" b="0" i="0" u="none" strike="noStrike" cap="none" normalizeH="0" baseline="0" dirty="0">
                <a:ln>
                  <a:noFill/>
                </a:ln>
                <a:solidFill>
                  <a:schemeClr val="tx1"/>
                </a:solidFill>
                <a:effectLst/>
                <a:latin typeface="+mj-lt"/>
              </a:rPr>
              <a:t> Insider threats and web vulnerabilities are still major risks</a:t>
            </a:r>
          </a:p>
        </p:txBody>
      </p:sp>
    </p:spTree>
    <p:extLst>
      <p:ext uri="{BB962C8B-B14F-4D97-AF65-F5344CB8AC3E}">
        <p14:creationId xmlns:p14="http://schemas.microsoft.com/office/powerpoint/2010/main" val="2844421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24172-0418-8F72-6EE6-E2FBF403A49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04200ED-425C-18EC-2301-2BBA3207093B}"/>
              </a:ext>
            </a:extLst>
          </p:cNvPr>
          <p:cNvSpPr txBox="1">
            <a:spLocks noGrp="1"/>
          </p:cNvSpPr>
          <p:nvPr>
            <p:ph type="title"/>
          </p:nvPr>
        </p:nvSpPr>
        <p:spPr>
          <a:xfrm>
            <a:off x="0" y="0"/>
            <a:ext cx="7239000" cy="459741"/>
          </a:xfrm>
          <a:prstGeom prst="rect">
            <a:avLst/>
          </a:prstGeom>
        </p:spPr>
        <p:txBody>
          <a:bodyPr vert="horz" wrap="square" lIns="0" tIns="13335" rIns="0" bIns="0" rtlCol="0">
            <a:spAutoFit/>
          </a:bodyPr>
          <a:lstStyle/>
          <a:p>
            <a:pPr marL="12700">
              <a:lnSpc>
                <a:spcPct val="100000"/>
              </a:lnSpc>
              <a:spcBef>
                <a:spcPts val="105"/>
              </a:spcBef>
            </a:pPr>
            <a:r>
              <a:rPr lang="en-US" sz="2900" dirty="0"/>
              <a:t>Summary – Which Threats Are Most Common?</a:t>
            </a:r>
            <a:endParaRPr sz="2900" dirty="0"/>
          </a:p>
        </p:txBody>
      </p:sp>
      <p:pic>
        <p:nvPicPr>
          <p:cNvPr id="3" name="object 3">
            <a:extLst>
              <a:ext uri="{FF2B5EF4-FFF2-40B4-BE49-F238E27FC236}">
                <a16:creationId xmlns:a16="http://schemas.microsoft.com/office/drawing/2014/main" id="{57937E5C-8391-3AB2-136F-B727EB6F26B8}"/>
              </a:ext>
            </a:extLst>
          </p:cNvPr>
          <p:cNvPicPr/>
          <p:nvPr/>
        </p:nvPicPr>
        <p:blipFill>
          <a:blip r:embed="rId2" cstate="print"/>
          <a:stretch>
            <a:fillRect/>
          </a:stretch>
        </p:blipFill>
        <p:spPr>
          <a:xfrm>
            <a:off x="4876800" y="1079012"/>
            <a:ext cx="4285129" cy="3550138"/>
          </a:xfrm>
          <a:prstGeom prst="rect">
            <a:avLst/>
          </a:prstGeom>
        </p:spPr>
      </p:pic>
      <p:sp>
        <p:nvSpPr>
          <p:cNvPr id="6" name="TextBox 5">
            <a:extLst>
              <a:ext uri="{FF2B5EF4-FFF2-40B4-BE49-F238E27FC236}">
                <a16:creationId xmlns:a16="http://schemas.microsoft.com/office/drawing/2014/main" id="{52AEB1FB-E7C5-D3ED-891D-914CFF0FBF0F}"/>
              </a:ext>
            </a:extLst>
          </p:cNvPr>
          <p:cNvSpPr txBox="1"/>
          <p:nvPr/>
        </p:nvSpPr>
        <p:spPr>
          <a:xfrm>
            <a:off x="0" y="1079012"/>
            <a:ext cx="4876800" cy="2610843"/>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Discussion Question:</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Which threat vector do you think is hardest to prevent and why?</a:t>
            </a:r>
          </a:p>
        </p:txBody>
      </p:sp>
    </p:spTree>
    <p:extLst>
      <p:ext uri="{BB962C8B-B14F-4D97-AF65-F5344CB8AC3E}">
        <p14:creationId xmlns:p14="http://schemas.microsoft.com/office/powerpoint/2010/main" val="4160552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71450"/>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Easy</a:t>
            </a:r>
            <a:r>
              <a:rPr lang="en-US" sz="2900" spc="-105" dirty="0"/>
              <a:t> </a:t>
            </a:r>
            <a:r>
              <a:rPr lang="en-US" sz="2900" dirty="0"/>
              <a:t>Hacks,</a:t>
            </a:r>
            <a:r>
              <a:rPr lang="en-US" sz="2900" spc="-105" dirty="0"/>
              <a:t> </a:t>
            </a:r>
            <a:r>
              <a:rPr lang="en-US" sz="2900" dirty="0"/>
              <a:t>Easy</a:t>
            </a:r>
            <a:r>
              <a:rPr lang="en-US" sz="2900" spc="-105" dirty="0"/>
              <a:t> </a:t>
            </a:r>
            <a:r>
              <a:rPr lang="en-US" sz="2900" spc="-10" dirty="0"/>
              <a:t>Breaches</a:t>
            </a:r>
            <a:endParaRPr lang="en-US" sz="2900" dirty="0"/>
          </a:p>
        </p:txBody>
      </p:sp>
      <p:pic>
        <p:nvPicPr>
          <p:cNvPr id="3" name="object 3"/>
          <p:cNvPicPr/>
          <p:nvPr/>
        </p:nvPicPr>
        <p:blipFill>
          <a:blip r:embed="rId2" cstate="print"/>
          <a:stretch>
            <a:fillRect/>
          </a:stretch>
        </p:blipFill>
        <p:spPr>
          <a:xfrm>
            <a:off x="26894" y="423357"/>
            <a:ext cx="5551362" cy="2282319"/>
          </a:xfrm>
          <a:prstGeom prst="rect">
            <a:avLst/>
          </a:prstGeom>
        </p:spPr>
      </p:pic>
      <p:pic>
        <p:nvPicPr>
          <p:cNvPr id="4" name="object 4"/>
          <p:cNvPicPr/>
          <p:nvPr/>
        </p:nvPicPr>
        <p:blipFill>
          <a:blip r:embed="rId3" cstate="print"/>
          <a:stretch>
            <a:fillRect/>
          </a:stretch>
        </p:blipFill>
        <p:spPr>
          <a:xfrm>
            <a:off x="0" y="4649352"/>
            <a:ext cx="4852932" cy="429800"/>
          </a:xfrm>
          <a:prstGeom prst="rect">
            <a:avLst/>
          </a:prstGeom>
        </p:spPr>
      </p:pic>
      <p:pic>
        <p:nvPicPr>
          <p:cNvPr id="5" name="object 5"/>
          <p:cNvPicPr/>
          <p:nvPr/>
        </p:nvPicPr>
        <p:blipFill>
          <a:blip r:embed="rId4" cstate="print"/>
          <a:stretch>
            <a:fillRect/>
          </a:stretch>
        </p:blipFill>
        <p:spPr>
          <a:xfrm>
            <a:off x="7239000" y="742950"/>
            <a:ext cx="1776374" cy="2943222"/>
          </a:xfrm>
          <a:prstGeom prst="rect">
            <a:avLst/>
          </a:prstGeom>
        </p:spPr>
      </p:pic>
      <p:sp>
        <p:nvSpPr>
          <p:cNvPr id="7" name="TextBox 6">
            <a:extLst>
              <a:ext uri="{FF2B5EF4-FFF2-40B4-BE49-F238E27FC236}">
                <a16:creationId xmlns:a16="http://schemas.microsoft.com/office/drawing/2014/main" id="{0E6A231E-6181-11EE-02FD-1821F343B6B3}"/>
              </a:ext>
            </a:extLst>
          </p:cNvPr>
          <p:cNvSpPr txBox="1"/>
          <p:nvPr/>
        </p:nvSpPr>
        <p:spPr>
          <a:xfrm>
            <a:off x="0" y="2603373"/>
            <a:ext cx="6781800" cy="2071208"/>
          </a:xfrm>
          <a:prstGeom prst="rect">
            <a:avLst/>
          </a:prstGeom>
          <a:noFill/>
        </p:spPr>
        <p:txBody>
          <a:bodyPr wrap="square">
            <a:spAutoFit/>
          </a:bodyPr>
          <a:lstStyle/>
          <a:p>
            <a:pPr>
              <a:lnSpc>
                <a:spcPct val="150000"/>
              </a:lnSpc>
              <a:buNone/>
            </a:pPr>
            <a:r>
              <a:rPr lang="en-US" sz="2200" b="1" dirty="0">
                <a:latin typeface="+mj-lt"/>
              </a:rPr>
              <a:t>Top 3 Targeted Industries for Espionage (2015)</a:t>
            </a:r>
          </a:p>
          <a:p>
            <a:pPr marL="555625" lvl="2" indent="-342900">
              <a:lnSpc>
                <a:spcPct val="150000"/>
              </a:lnSpc>
              <a:buFont typeface="Arial" panose="020B0604020202020204" pitchFamily="34" charset="0"/>
              <a:buChar char="•"/>
            </a:pPr>
            <a:r>
              <a:rPr lang="en-US" sz="2200" b="1" dirty="0">
                <a:latin typeface="+mj-lt"/>
              </a:rPr>
              <a:t>Manufacturing</a:t>
            </a:r>
            <a:r>
              <a:rPr lang="en-US" sz="2200" dirty="0">
                <a:latin typeface="+mj-lt"/>
              </a:rPr>
              <a:t> – 27.4%</a:t>
            </a:r>
          </a:p>
          <a:p>
            <a:pPr marL="555625" lvl="2" indent="-342900">
              <a:lnSpc>
                <a:spcPct val="150000"/>
              </a:lnSpc>
              <a:buFont typeface="Arial" panose="020B0604020202020204" pitchFamily="34" charset="0"/>
              <a:buChar char="•"/>
            </a:pPr>
            <a:r>
              <a:rPr lang="en-US" sz="2200" b="1" dirty="0">
                <a:latin typeface="+mj-lt"/>
              </a:rPr>
              <a:t>Public Sector</a:t>
            </a:r>
            <a:r>
              <a:rPr lang="en-US" sz="2200" dirty="0">
                <a:latin typeface="+mj-lt"/>
              </a:rPr>
              <a:t> – 20.2%</a:t>
            </a:r>
          </a:p>
          <a:p>
            <a:pPr marL="555625" lvl="2" indent="-342900">
              <a:lnSpc>
                <a:spcPct val="150000"/>
              </a:lnSpc>
              <a:buFont typeface="Arial" panose="020B0604020202020204" pitchFamily="34" charset="0"/>
              <a:buChar char="•"/>
            </a:pPr>
            <a:r>
              <a:rPr lang="en-US" sz="2200" b="1" dirty="0">
                <a:latin typeface="+mj-lt"/>
              </a:rPr>
              <a:t>Professional Services</a:t>
            </a:r>
            <a:r>
              <a:rPr lang="en-US" sz="2200" dirty="0">
                <a:latin typeface="+mj-lt"/>
              </a:rPr>
              <a:t> – 13.3%</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84A17-A270-96E5-CE19-438522A0659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75286BD-8893-8A7D-8492-25BCE92E927F}"/>
              </a:ext>
            </a:extLst>
          </p:cNvPr>
          <p:cNvSpPr txBox="1"/>
          <p:nvPr/>
        </p:nvSpPr>
        <p:spPr>
          <a:xfrm>
            <a:off x="-24653" y="3004899"/>
            <a:ext cx="9193306" cy="2071208"/>
          </a:xfrm>
          <a:prstGeom prst="rect">
            <a:avLst/>
          </a:prstGeom>
          <a:solidFill>
            <a:schemeClr val="bg1"/>
          </a:solidFill>
        </p:spPr>
        <p:txBody>
          <a:bodyPr wrap="square">
            <a:spAutoFit/>
          </a:bodyPr>
          <a:lstStyle/>
          <a:p>
            <a:pPr>
              <a:lnSpc>
                <a:spcPct val="150000"/>
              </a:lnSpc>
            </a:pPr>
            <a:r>
              <a:rPr lang="en-US" sz="2200" b="1" dirty="0">
                <a:latin typeface="+mj-lt"/>
              </a:rPr>
              <a:t>Real-world analogy</a:t>
            </a:r>
            <a:r>
              <a:rPr lang="en-US" sz="2200" dirty="0">
                <a:latin typeface="+mj-lt"/>
              </a:rPr>
              <a:t>:</a:t>
            </a:r>
            <a:br>
              <a:rPr lang="en-US" sz="2200" dirty="0">
                <a:latin typeface="+mj-lt"/>
              </a:rPr>
            </a:br>
            <a:r>
              <a:rPr lang="en-US" sz="2200" dirty="0">
                <a:latin typeface="+mj-lt"/>
              </a:rPr>
              <a:t>Think of each industry as a different type of house. Manufacturing is like a house with lots of valuables but weak locks—hackers love it because it’s worth it and easy to break in!</a:t>
            </a:r>
          </a:p>
        </p:txBody>
      </p:sp>
      <p:sp>
        <p:nvSpPr>
          <p:cNvPr id="2" name="object 2">
            <a:extLst>
              <a:ext uri="{FF2B5EF4-FFF2-40B4-BE49-F238E27FC236}">
                <a16:creationId xmlns:a16="http://schemas.microsoft.com/office/drawing/2014/main" id="{F1DDC4E3-3C94-3C85-63F6-8FAA4F0D33BD}"/>
              </a:ext>
            </a:extLst>
          </p:cNvPr>
          <p:cNvSpPr txBox="1">
            <a:spLocks noGrp="1"/>
          </p:cNvSpPr>
          <p:nvPr>
            <p:ph type="title"/>
          </p:nvPr>
        </p:nvSpPr>
        <p:spPr>
          <a:xfrm>
            <a:off x="0" y="-171450"/>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Easy</a:t>
            </a:r>
            <a:r>
              <a:rPr lang="en-US" sz="2900" spc="-105" dirty="0"/>
              <a:t> </a:t>
            </a:r>
            <a:r>
              <a:rPr lang="en-US" sz="2900" dirty="0"/>
              <a:t>Hacks,</a:t>
            </a:r>
            <a:r>
              <a:rPr lang="en-US" sz="2900" spc="-105" dirty="0"/>
              <a:t> </a:t>
            </a:r>
            <a:r>
              <a:rPr lang="en-US" sz="2900" dirty="0"/>
              <a:t>Easy</a:t>
            </a:r>
            <a:r>
              <a:rPr lang="en-US" sz="2900" spc="-105" dirty="0"/>
              <a:t> </a:t>
            </a:r>
            <a:r>
              <a:rPr lang="en-US" sz="2900" spc="-10" dirty="0"/>
              <a:t>Breaches</a:t>
            </a:r>
            <a:endParaRPr lang="en-US" sz="2900" dirty="0"/>
          </a:p>
        </p:txBody>
      </p:sp>
      <p:pic>
        <p:nvPicPr>
          <p:cNvPr id="3" name="object 3">
            <a:extLst>
              <a:ext uri="{FF2B5EF4-FFF2-40B4-BE49-F238E27FC236}">
                <a16:creationId xmlns:a16="http://schemas.microsoft.com/office/drawing/2014/main" id="{4A6DA954-6F71-5E40-4390-10E5F3567DCA}"/>
              </a:ext>
            </a:extLst>
          </p:cNvPr>
          <p:cNvPicPr/>
          <p:nvPr/>
        </p:nvPicPr>
        <p:blipFill>
          <a:blip r:embed="rId2" cstate="print"/>
          <a:stretch>
            <a:fillRect/>
          </a:stretch>
        </p:blipFill>
        <p:spPr>
          <a:xfrm>
            <a:off x="26894" y="423357"/>
            <a:ext cx="5551362" cy="2282319"/>
          </a:xfrm>
          <a:prstGeom prst="rect">
            <a:avLst/>
          </a:prstGeom>
        </p:spPr>
      </p:pic>
      <p:pic>
        <p:nvPicPr>
          <p:cNvPr id="4" name="object 4">
            <a:extLst>
              <a:ext uri="{FF2B5EF4-FFF2-40B4-BE49-F238E27FC236}">
                <a16:creationId xmlns:a16="http://schemas.microsoft.com/office/drawing/2014/main" id="{E37FBD62-6FEB-646C-D265-71C8E547F50C}"/>
              </a:ext>
            </a:extLst>
          </p:cNvPr>
          <p:cNvPicPr/>
          <p:nvPr/>
        </p:nvPicPr>
        <p:blipFill>
          <a:blip r:embed="rId3" cstate="print"/>
          <a:stretch>
            <a:fillRect/>
          </a:stretch>
        </p:blipFill>
        <p:spPr>
          <a:xfrm>
            <a:off x="13447" y="2789999"/>
            <a:ext cx="4852932" cy="429800"/>
          </a:xfrm>
          <a:prstGeom prst="rect">
            <a:avLst/>
          </a:prstGeom>
        </p:spPr>
      </p:pic>
      <p:pic>
        <p:nvPicPr>
          <p:cNvPr id="5" name="object 5">
            <a:extLst>
              <a:ext uri="{FF2B5EF4-FFF2-40B4-BE49-F238E27FC236}">
                <a16:creationId xmlns:a16="http://schemas.microsoft.com/office/drawing/2014/main" id="{20392BCC-528D-4783-9514-8FCE1B00880D}"/>
              </a:ext>
            </a:extLst>
          </p:cNvPr>
          <p:cNvPicPr/>
          <p:nvPr/>
        </p:nvPicPr>
        <p:blipFill>
          <a:blip r:embed="rId4" cstate="print"/>
          <a:stretch>
            <a:fillRect/>
          </a:stretch>
        </p:blipFill>
        <p:spPr>
          <a:xfrm>
            <a:off x="7745506" y="722580"/>
            <a:ext cx="1371600" cy="2282319"/>
          </a:xfrm>
          <a:prstGeom prst="rect">
            <a:avLst/>
          </a:prstGeom>
        </p:spPr>
      </p:pic>
    </p:spTree>
    <p:extLst>
      <p:ext uri="{BB962C8B-B14F-4D97-AF65-F5344CB8AC3E}">
        <p14:creationId xmlns:p14="http://schemas.microsoft.com/office/powerpoint/2010/main" val="1299401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3593E-23BB-74B6-46F1-9F59A582224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8AB0518-B135-702B-2D33-5E8BAEE1745F}"/>
              </a:ext>
            </a:extLst>
          </p:cNvPr>
          <p:cNvSpPr txBox="1"/>
          <p:nvPr/>
        </p:nvSpPr>
        <p:spPr>
          <a:xfrm>
            <a:off x="0" y="2571750"/>
            <a:ext cx="9141759" cy="2579039"/>
          </a:xfrm>
          <a:prstGeom prst="rect">
            <a:avLst/>
          </a:prstGeom>
          <a:solidFill>
            <a:schemeClr val="bg1"/>
          </a:solidFill>
        </p:spPr>
        <p:txBody>
          <a:bodyPr wrap="square">
            <a:spAutoFit/>
          </a:bodyPr>
          <a:lstStyle/>
          <a:p>
            <a:pPr>
              <a:lnSpc>
                <a:spcPct val="150000"/>
              </a:lnSpc>
              <a:buNone/>
            </a:pPr>
            <a:r>
              <a:rPr lang="en-US" sz="2200" b="1" dirty="0">
                <a:latin typeface="+mj-lt"/>
              </a:rPr>
              <a:t>How Do Breaches Happen?</a:t>
            </a:r>
          </a:p>
          <a:p>
            <a:pPr marL="342900" indent="-342900">
              <a:lnSpc>
                <a:spcPct val="150000"/>
              </a:lnSpc>
              <a:buFont typeface="Arial" panose="020B0604020202020204" pitchFamily="34" charset="0"/>
              <a:buChar char="•"/>
            </a:pPr>
            <a:r>
              <a:rPr lang="en-US" sz="2200" b="1" dirty="0">
                <a:latin typeface="+mj-lt"/>
              </a:rPr>
              <a:t>63%</a:t>
            </a:r>
            <a:r>
              <a:rPr lang="en-US" sz="2200" dirty="0">
                <a:latin typeface="+mj-lt"/>
              </a:rPr>
              <a:t> caused by </a:t>
            </a:r>
            <a:r>
              <a:rPr lang="en-US" sz="2200" b="1" dirty="0">
                <a:latin typeface="+mj-lt"/>
              </a:rPr>
              <a:t>weak, default, or stolen passwords</a:t>
            </a:r>
            <a:br>
              <a:rPr lang="en-US" sz="2200" dirty="0">
                <a:latin typeface="+mj-lt"/>
              </a:rPr>
            </a:br>
            <a:r>
              <a:rPr lang="en-US" sz="2200" dirty="0">
                <a:latin typeface="+mj-lt"/>
              </a:rPr>
              <a:t>→ Like using "123456" as your front door key!</a:t>
            </a:r>
          </a:p>
          <a:p>
            <a:pPr marL="342900" indent="-342900">
              <a:lnSpc>
                <a:spcPct val="150000"/>
              </a:lnSpc>
              <a:buFont typeface="Arial" panose="020B0604020202020204" pitchFamily="34" charset="0"/>
              <a:buChar char="•"/>
            </a:pPr>
            <a:r>
              <a:rPr lang="en-US" sz="2200" b="1" dirty="0">
                <a:latin typeface="+mj-lt"/>
              </a:rPr>
              <a:t>90%</a:t>
            </a:r>
            <a:r>
              <a:rPr lang="en-US" sz="2200" dirty="0">
                <a:latin typeface="+mj-lt"/>
              </a:rPr>
              <a:t> of breaches are found by </a:t>
            </a:r>
            <a:r>
              <a:rPr lang="en-US" sz="2200" b="1" dirty="0">
                <a:latin typeface="+mj-lt"/>
              </a:rPr>
              <a:t>outsiders, not the company itself</a:t>
            </a:r>
            <a:br>
              <a:rPr lang="en-US" sz="2200" dirty="0">
                <a:latin typeface="+mj-lt"/>
              </a:rPr>
            </a:br>
            <a:r>
              <a:rPr lang="en-US" sz="2200" dirty="0">
                <a:latin typeface="+mj-lt"/>
              </a:rPr>
              <a:t>→ Like your neighbors telling you your window’s broken before you notice!</a:t>
            </a:r>
          </a:p>
        </p:txBody>
      </p:sp>
      <p:sp>
        <p:nvSpPr>
          <p:cNvPr id="2" name="object 2">
            <a:extLst>
              <a:ext uri="{FF2B5EF4-FFF2-40B4-BE49-F238E27FC236}">
                <a16:creationId xmlns:a16="http://schemas.microsoft.com/office/drawing/2014/main" id="{81B1BCAE-DB7E-F8A2-C035-D407B3E12CFD}"/>
              </a:ext>
            </a:extLst>
          </p:cNvPr>
          <p:cNvSpPr txBox="1">
            <a:spLocks noGrp="1"/>
          </p:cNvSpPr>
          <p:nvPr>
            <p:ph type="title"/>
          </p:nvPr>
        </p:nvSpPr>
        <p:spPr>
          <a:xfrm>
            <a:off x="0" y="-171450"/>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Easy</a:t>
            </a:r>
            <a:r>
              <a:rPr lang="en-US" sz="2900" spc="-105" dirty="0"/>
              <a:t> </a:t>
            </a:r>
            <a:r>
              <a:rPr lang="en-US" sz="2900" dirty="0"/>
              <a:t>Hacks,</a:t>
            </a:r>
            <a:r>
              <a:rPr lang="en-US" sz="2900" spc="-105" dirty="0"/>
              <a:t> </a:t>
            </a:r>
            <a:r>
              <a:rPr lang="en-US" sz="2900" dirty="0"/>
              <a:t>Easy</a:t>
            </a:r>
            <a:r>
              <a:rPr lang="en-US" sz="2900" spc="-105" dirty="0"/>
              <a:t> </a:t>
            </a:r>
            <a:r>
              <a:rPr lang="en-US" sz="2900" spc="-10" dirty="0"/>
              <a:t>Breaches</a:t>
            </a:r>
            <a:endParaRPr lang="en-US" sz="2900" dirty="0"/>
          </a:p>
        </p:txBody>
      </p:sp>
      <p:pic>
        <p:nvPicPr>
          <p:cNvPr id="3" name="object 3">
            <a:extLst>
              <a:ext uri="{FF2B5EF4-FFF2-40B4-BE49-F238E27FC236}">
                <a16:creationId xmlns:a16="http://schemas.microsoft.com/office/drawing/2014/main" id="{62F770DB-AD5D-39D9-54DC-45BEA835B52A}"/>
              </a:ext>
            </a:extLst>
          </p:cNvPr>
          <p:cNvPicPr/>
          <p:nvPr/>
        </p:nvPicPr>
        <p:blipFill>
          <a:blip r:embed="rId2" cstate="print"/>
          <a:stretch>
            <a:fillRect/>
          </a:stretch>
        </p:blipFill>
        <p:spPr>
          <a:xfrm>
            <a:off x="26894" y="423357"/>
            <a:ext cx="4801385" cy="1767393"/>
          </a:xfrm>
          <a:prstGeom prst="rect">
            <a:avLst/>
          </a:prstGeom>
        </p:spPr>
      </p:pic>
      <p:pic>
        <p:nvPicPr>
          <p:cNvPr id="4" name="object 4">
            <a:extLst>
              <a:ext uri="{FF2B5EF4-FFF2-40B4-BE49-F238E27FC236}">
                <a16:creationId xmlns:a16="http://schemas.microsoft.com/office/drawing/2014/main" id="{A8008989-AB57-CC91-3A99-53DB48B2E032}"/>
              </a:ext>
            </a:extLst>
          </p:cNvPr>
          <p:cNvPicPr/>
          <p:nvPr/>
        </p:nvPicPr>
        <p:blipFill>
          <a:blip r:embed="rId3" cstate="print"/>
          <a:stretch>
            <a:fillRect/>
          </a:stretch>
        </p:blipFill>
        <p:spPr>
          <a:xfrm>
            <a:off x="4482" y="2244583"/>
            <a:ext cx="4852932" cy="429800"/>
          </a:xfrm>
          <a:prstGeom prst="rect">
            <a:avLst/>
          </a:prstGeom>
        </p:spPr>
      </p:pic>
      <p:pic>
        <p:nvPicPr>
          <p:cNvPr id="5" name="object 5">
            <a:extLst>
              <a:ext uri="{FF2B5EF4-FFF2-40B4-BE49-F238E27FC236}">
                <a16:creationId xmlns:a16="http://schemas.microsoft.com/office/drawing/2014/main" id="{8C0ED6FE-E8CD-A273-DD73-169AC2682D63}"/>
              </a:ext>
            </a:extLst>
          </p:cNvPr>
          <p:cNvPicPr/>
          <p:nvPr/>
        </p:nvPicPr>
        <p:blipFill>
          <a:blip r:embed="rId4" cstate="print"/>
          <a:stretch>
            <a:fillRect/>
          </a:stretch>
        </p:blipFill>
        <p:spPr>
          <a:xfrm>
            <a:off x="7745506" y="722580"/>
            <a:ext cx="1371600" cy="2282319"/>
          </a:xfrm>
          <a:prstGeom prst="rect">
            <a:avLst/>
          </a:prstGeom>
        </p:spPr>
      </p:pic>
    </p:spTree>
    <p:extLst>
      <p:ext uri="{BB962C8B-B14F-4D97-AF65-F5344CB8AC3E}">
        <p14:creationId xmlns:p14="http://schemas.microsoft.com/office/powerpoint/2010/main" val="4164547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49B95-DE90-9298-63AD-D6351B66D04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9559471-BC00-5BF4-7F6A-A05659277437}"/>
              </a:ext>
            </a:extLst>
          </p:cNvPr>
          <p:cNvSpPr txBox="1"/>
          <p:nvPr/>
        </p:nvSpPr>
        <p:spPr>
          <a:xfrm>
            <a:off x="0" y="2571750"/>
            <a:ext cx="9141759" cy="1694695"/>
          </a:xfrm>
          <a:prstGeom prst="rect">
            <a:avLst/>
          </a:prstGeom>
          <a:solidFill>
            <a:schemeClr val="bg1"/>
          </a:solidFill>
        </p:spPr>
        <p:txBody>
          <a:bodyPr wrap="square">
            <a:spAutoFit/>
          </a:bodyPr>
          <a:lstStyle/>
          <a:p>
            <a:pPr>
              <a:lnSpc>
                <a:spcPct val="150000"/>
              </a:lnSpc>
              <a:buNone/>
            </a:pPr>
            <a:r>
              <a:rPr lang="en-US" sz="2400" b="1" dirty="0">
                <a:latin typeface="+mj-lt"/>
              </a:rPr>
              <a:t>Other targeted industries</a:t>
            </a:r>
            <a:r>
              <a:rPr lang="en-US" sz="2400" dirty="0">
                <a:latin typeface="+mj-lt"/>
              </a:rPr>
              <a:t> include:</a:t>
            </a:r>
            <a:br>
              <a:rPr lang="en-US" sz="2400" dirty="0">
                <a:latin typeface="+mj-lt"/>
              </a:rPr>
            </a:br>
            <a:r>
              <a:rPr lang="en-US" sz="2400" dirty="0">
                <a:latin typeface="+mj-lt"/>
              </a:rPr>
              <a:t>Information, Utilities, Transportation, Education, Real Estate, Finance, Healthcare.</a:t>
            </a:r>
            <a:endParaRPr lang="en-US" sz="2200" dirty="0">
              <a:latin typeface="+mj-lt"/>
            </a:endParaRPr>
          </a:p>
        </p:txBody>
      </p:sp>
      <p:sp>
        <p:nvSpPr>
          <p:cNvPr id="2" name="object 2">
            <a:extLst>
              <a:ext uri="{FF2B5EF4-FFF2-40B4-BE49-F238E27FC236}">
                <a16:creationId xmlns:a16="http://schemas.microsoft.com/office/drawing/2014/main" id="{C9C5C31A-FE61-18BB-DFA7-19E221B9A664}"/>
              </a:ext>
            </a:extLst>
          </p:cNvPr>
          <p:cNvSpPr txBox="1">
            <a:spLocks noGrp="1"/>
          </p:cNvSpPr>
          <p:nvPr>
            <p:ph type="title"/>
          </p:nvPr>
        </p:nvSpPr>
        <p:spPr>
          <a:xfrm>
            <a:off x="0" y="-171450"/>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Easy</a:t>
            </a:r>
            <a:r>
              <a:rPr lang="en-US" sz="2900" spc="-105" dirty="0"/>
              <a:t> </a:t>
            </a:r>
            <a:r>
              <a:rPr lang="en-US" sz="2900" dirty="0"/>
              <a:t>Hacks,</a:t>
            </a:r>
            <a:r>
              <a:rPr lang="en-US" sz="2900" spc="-105" dirty="0"/>
              <a:t> </a:t>
            </a:r>
            <a:r>
              <a:rPr lang="en-US" sz="2900" dirty="0"/>
              <a:t>Easy</a:t>
            </a:r>
            <a:r>
              <a:rPr lang="en-US" sz="2900" spc="-105" dirty="0"/>
              <a:t> </a:t>
            </a:r>
            <a:r>
              <a:rPr lang="en-US" sz="2900" spc="-10" dirty="0"/>
              <a:t>Breaches</a:t>
            </a:r>
            <a:endParaRPr lang="en-US" sz="2900" dirty="0"/>
          </a:p>
        </p:txBody>
      </p:sp>
      <p:pic>
        <p:nvPicPr>
          <p:cNvPr id="3" name="object 3">
            <a:extLst>
              <a:ext uri="{FF2B5EF4-FFF2-40B4-BE49-F238E27FC236}">
                <a16:creationId xmlns:a16="http://schemas.microsoft.com/office/drawing/2014/main" id="{C22CF8D6-2A8E-446E-8BCD-DFE466AEA0F5}"/>
              </a:ext>
            </a:extLst>
          </p:cNvPr>
          <p:cNvPicPr/>
          <p:nvPr/>
        </p:nvPicPr>
        <p:blipFill>
          <a:blip r:embed="rId2" cstate="print"/>
          <a:stretch>
            <a:fillRect/>
          </a:stretch>
        </p:blipFill>
        <p:spPr>
          <a:xfrm>
            <a:off x="26894" y="423357"/>
            <a:ext cx="4801385" cy="1767393"/>
          </a:xfrm>
          <a:prstGeom prst="rect">
            <a:avLst/>
          </a:prstGeom>
        </p:spPr>
      </p:pic>
      <p:pic>
        <p:nvPicPr>
          <p:cNvPr id="4" name="object 4">
            <a:extLst>
              <a:ext uri="{FF2B5EF4-FFF2-40B4-BE49-F238E27FC236}">
                <a16:creationId xmlns:a16="http://schemas.microsoft.com/office/drawing/2014/main" id="{340CC009-D947-E8DF-D813-9EC8E00FD7F1}"/>
              </a:ext>
            </a:extLst>
          </p:cNvPr>
          <p:cNvPicPr/>
          <p:nvPr/>
        </p:nvPicPr>
        <p:blipFill>
          <a:blip r:embed="rId3" cstate="print"/>
          <a:stretch>
            <a:fillRect/>
          </a:stretch>
        </p:blipFill>
        <p:spPr>
          <a:xfrm>
            <a:off x="4482" y="2244583"/>
            <a:ext cx="4852932" cy="429800"/>
          </a:xfrm>
          <a:prstGeom prst="rect">
            <a:avLst/>
          </a:prstGeom>
        </p:spPr>
      </p:pic>
      <p:pic>
        <p:nvPicPr>
          <p:cNvPr id="5" name="object 5">
            <a:extLst>
              <a:ext uri="{FF2B5EF4-FFF2-40B4-BE49-F238E27FC236}">
                <a16:creationId xmlns:a16="http://schemas.microsoft.com/office/drawing/2014/main" id="{B6B40AE3-EE82-CFA0-0D51-8C6BF5875C5C}"/>
              </a:ext>
            </a:extLst>
          </p:cNvPr>
          <p:cNvPicPr/>
          <p:nvPr/>
        </p:nvPicPr>
        <p:blipFill>
          <a:blip r:embed="rId4" cstate="print"/>
          <a:stretch>
            <a:fillRect/>
          </a:stretch>
        </p:blipFill>
        <p:spPr>
          <a:xfrm>
            <a:off x="7745506" y="722580"/>
            <a:ext cx="1371600" cy="2282319"/>
          </a:xfrm>
          <a:prstGeom prst="rect">
            <a:avLst/>
          </a:prstGeom>
        </p:spPr>
      </p:pic>
    </p:spTree>
    <p:extLst>
      <p:ext uri="{BB962C8B-B14F-4D97-AF65-F5344CB8AC3E}">
        <p14:creationId xmlns:p14="http://schemas.microsoft.com/office/powerpoint/2010/main" val="740099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88592" y="1976627"/>
            <a:ext cx="5728715" cy="2686812"/>
          </a:xfrm>
          <a:prstGeom prst="rect">
            <a:avLst/>
          </a:prstGeom>
        </p:spPr>
      </p:pic>
      <p:sp>
        <p:nvSpPr>
          <p:cNvPr id="3" name="object 3"/>
          <p:cNvSpPr txBox="1">
            <a:spLocks noGrp="1"/>
          </p:cNvSpPr>
          <p:nvPr>
            <p:ph type="ctrTitle"/>
          </p:nvPr>
        </p:nvSpPr>
        <p:spPr>
          <a:prstGeom prst="rect">
            <a:avLst/>
          </a:prstGeom>
        </p:spPr>
        <p:txBody>
          <a:bodyPr vert="horz" wrap="square" lIns="0" tIns="432993" rIns="0" bIns="0" rtlCol="0">
            <a:spAutoFit/>
          </a:bodyPr>
          <a:lstStyle/>
          <a:p>
            <a:pPr marL="1650364">
              <a:lnSpc>
                <a:spcPct val="100000"/>
              </a:lnSpc>
              <a:spcBef>
                <a:spcPts val="95"/>
              </a:spcBef>
            </a:pPr>
            <a:r>
              <a:rPr sz="2800" dirty="0">
                <a:solidFill>
                  <a:srgbClr val="FF0000"/>
                </a:solidFill>
                <a:latin typeface="Arial"/>
                <a:cs typeface="Arial"/>
              </a:rPr>
              <a:t>Impacts</a:t>
            </a:r>
            <a:r>
              <a:rPr sz="2800" spc="-75" dirty="0">
                <a:solidFill>
                  <a:srgbClr val="FF0000"/>
                </a:solidFill>
                <a:latin typeface="Arial"/>
                <a:cs typeface="Arial"/>
              </a:rPr>
              <a:t> </a:t>
            </a:r>
            <a:r>
              <a:rPr sz="2800" dirty="0">
                <a:solidFill>
                  <a:srgbClr val="FF0000"/>
                </a:solidFill>
                <a:latin typeface="Arial"/>
                <a:cs typeface="Arial"/>
              </a:rPr>
              <a:t>of</a:t>
            </a:r>
            <a:r>
              <a:rPr sz="2800" spc="-90" dirty="0">
                <a:solidFill>
                  <a:srgbClr val="FF0000"/>
                </a:solidFill>
                <a:latin typeface="Arial"/>
                <a:cs typeface="Arial"/>
              </a:rPr>
              <a:t> </a:t>
            </a:r>
            <a:r>
              <a:rPr sz="2800" dirty="0">
                <a:solidFill>
                  <a:srgbClr val="FF0000"/>
                </a:solidFill>
                <a:latin typeface="Arial"/>
                <a:cs typeface="Arial"/>
              </a:rPr>
              <a:t>Security</a:t>
            </a:r>
            <a:r>
              <a:rPr sz="2800" spc="-70" dirty="0">
                <a:solidFill>
                  <a:srgbClr val="FF0000"/>
                </a:solidFill>
                <a:latin typeface="Arial"/>
                <a:cs typeface="Arial"/>
              </a:rPr>
              <a:t> </a:t>
            </a:r>
            <a:r>
              <a:rPr sz="2800" spc="-10" dirty="0">
                <a:solidFill>
                  <a:srgbClr val="FF0000"/>
                </a:solidFill>
                <a:latin typeface="Arial"/>
                <a:cs typeface="Arial"/>
              </a:rPr>
              <a:t>Breaches</a:t>
            </a:r>
            <a:endParaRPr sz="2800">
              <a:latin typeface="Arial"/>
              <a:cs typeface="Arial"/>
            </a:endParaRPr>
          </a:p>
        </p:txBody>
      </p:sp>
      <p:sp>
        <p:nvSpPr>
          <p:cNvPr id="4" name="object 4"/>
          <p:cNvSpPr txBox="1"/>
          <p:nvPr/>
        </p:nvSpPr>
        <p:spPr>
          <a:xfrm>
            <a:off x="3874770" y="1320546"/>
            <a:ext cx="1532890" cy="391160"/>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FF0000"/>
                </a:solidFill>
                <a:latin typeface="Arial"/>
                <a:cs typeface="Arial"/>
              </a:rPr>
              <a:t>Lecture</a:t>
            </a:r>
            <a:r>
              <a:rPr sz="2400" b="1" spc="-125" dirty="0">
                <a:solidFill>
                  <a:srgbClr val="FF0000"/>
                </a:solidFill>
                <a:latin typeface="Arial"/>
                <a:cs typeface="Arial"/>
              </a:rPr>
              <a:t> </a:t>
            </a:r>
            <a:r>
              <a:rPr sz="2400" b="1" spc="-25" dirty="0">
                <a:solidFill>
                  <a:srgbClr val="FF0000"/>
                </a:solidFill>
                <a:latin typeface="Arial"/>
                <a:cs typeface="Arial"/>
              </a:rPr>
              <a:t>11</a:t>
            </a:r>
            <a:endParaRPr sz="24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75FC4-5400-5506-D918-D43BA02AA29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5D3E1B2-D9DC-5140-9D48-ABB191FD08A2}"/>
              </a:ext>
            </a:extLst>
          </p:cNvPr>
          <p:cNvSpPr txBox="1"/>
          <p:nvPr/>
        </p:nvSpPr>
        <p:spPr>
          <a:xfrm>
            <a:off x="13447" y="2894807"/>
            <a:ext cx="9141759" cy="2248693"/>
          </a:xfrm>
          <a:prstGeom prst="rect">
            <a:avLst/>
          </a:prstGeom>
          <a:solidFill>
            <a:schemeClr val="bg1"/>
          </a:solidFill>
        </p:spPr>
        <p:txBody>
          <a:bodyPr wrap="square">
            <a:spAutoFit/>
          </a:bodyPr>
          <a:lstStyle/>
          <a:p>
            <a:pPr>
              <a:lnSpc>
                <a:spcPct val="150000"/>
              </a:lnSpc>
              <a:buNone/>
            </a:pPr>
            <a:r>
              <a:rPr lang="en-US" sz="2400" b="1" dirty="0">
                <a:latin typeface="+mj-lt"/>
              </a:rPr>
              <a:t>Key Takeaway</a:t>
            </a:r>
            <a:r>
              <a:rPr lang="en-US" sz="2400" dirty="0">
                <a:latin typeface="+mj-lt"/>
              </a:rPr>
              <a:t>:</a:t>
            </a:r>
            <a:br>
              <a:rPr lang="en-US" sz="2400" dirty="0">
                <a:latin typeface="+mj-lt"/>
              </a:rPr>
            </a:br>
            <a:r>
              <a:rPr lang="en-US" sz="2400" dirty="0">
                <a:latin typeface="+mj-lt"/>
              </a:rPr>
              <a:t>Use </a:t>
            </a:r>
            <a:r>
              <a:rPr lang="en-US" sz="2400" b="1" dirty="0">
                <a:latin typeface="+mj-lt"/>
              </a:rPr>
              <a:t>strong passwords</a:t>
            </a:r>
            <a:r>
              <a:rPr lang="en-US" sz="2400" dirty="0">
                <a:latin typeface="+mj-lt"/>
              </a:rPr>
              <a:t>, enable </a:t>
            </a:r>
            <a:r>
              <a:rPr lang="en-US" sz="2400" b="1" dirty="0">
                <a:latin typeface="+mj-lt"/>
              </a:rPr>
              <a:t>2FA</a:t>
            </a:r>
            <a:r>
              <a:rPr lang="en-US" sz="2400" dirty="0">
                <a:latin typeface="+mj-lt"/>
              </a:rPr>
              <a:t>, and </a:t>
            </a:r>
            <a:r>
              <a:rPr lang="en-US" sz="2400" b="1" dirty="0">
                <a:latin typeface="+mj-lt"/>
              </a:rPr>
              <a:t>stay alert</a:t>
            </a:r>
            <a:r>
              <a:rPr lang="en-US" sz="2400" dirty="0">
                <a:latin typeface="+mj-lt"/>
              </a:rPr>
              <a:t>.</a:t>
            </a:r>
            <a:br>
              <a:rPr lang="en-US" sz="2400" dirty="0">
                <a:latin typeface="+mj-lt"/>
              </a:rPr>
            </a:br>
            <a:r>
              <a:rPr lang="en-US" sz="2400" dirty="0">
                <a:latin typeface="+mj-lt"/>
              </a:rPr>
              <a:t>Whether you’re in business, IT, or healthcare, </a:t>
            </a:r>
            <a:r>
              <a:rPr lang="en-US" sz="2400" b="1" dirty="0">
                <a:latin typeface="+mj-lt"/>
              </a:rPr>
              <a:t>cyber awareness is everyone’s job</a:t>
            </a:r>
            <a:r>
              <a:rPr lang="en-US" sz="2400" dirty="0">
                <a:latin typeface="+mj-lt"/>
              </a:rPr>
              <a:t>.</a:t>
            </a:r>
            <a:endParaRPr lang="en-US" sz="2200" dirty="0">
              <a:latin typeface="+mj-lt"/>
            </a:endParaRPr>
          </a:p>
        </p:txBody>
      </p:sp>
      <p:sp>
        <p:nvSpPr>
          <p:cNvPr id="2" name="object 2">
            <a:extLst>
              <a:ext uri="{FF2B5EF4-FFF2-40B4-BE49-F238E27FC236}">
                <a16:creationId xmlns:a16="http://schemas.microsoft.com/office/drawing/2014/main" id="{EBCA1AD8-698D-BCA0-6EDF-66EDC516E0FA}"/>
              </a:ext>
            </a:extLst>
          </p:cNvPr>
          <p:cNvSpPr txBox="1">
            <a:spLocks noGrp="1"/>
          </p:cNvSpPr>
          <p:nvPr>
            <p:ph type="title"/>
          </p:nvPr>
        </p:nvSpPr>
        <p:spPr>
          <a:xfrm>
            <a:off x="0" y="-171450"/>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Easy</a:t>
            </a:r>
            <a:r>
              <a:rPr lang="en-US" sz="2900" spc="-105" dirty="0"/>
              <a:t> </a:t>
            </a:r>
            <a:r>
              <a:rPr lang="en-US" sz="2900" dirty="0"/>
              <a:t>Hacks,</a:t>
            </a:r>
            <a:r>
              <a:rPr lang="en-US" sz="2900" spc="-105" dirty="0"/>
              <a:t> </a:t>
            </a:r>
            <a:r>
              <a:rPr lang="en-US" sz="2900" dirty="0"/>
              <a:t>Easy</a:t>
            </a:r>
            <a:r>
              <a:rPr lang="en-US" sz="2900" spc="-105" dirty="0"/>
              <a:t> </a:t>
            </a:r>
            <a:r>
              <a:rPr lang="en-US" sz="2900" spc="-10" dirty="0"/>
              <a:t>Breaches</a:t>
            </a:r>
            <a:endParaRPr lang="en-US" sz="2900" dirty="0"/>
          </a:p>
        </p:txBody>
      </p:sp>
      <p:pic>
        <p:nvPicPr>
          <p:cNvPr id="3" name="object 3">
            <a:extLst>
              <a:ext uri="{FF2B5EF4-FFF2-40B4-BE49-F238E27FC236}">
                <a16:creationId xmlns:a16="http://schemas.microsoft.com/office/drawing/2014/main" id="{04BE8B7C-6F0F-08EA-D8FE-7FC54A3DFE41}"/>
              </a:ext>
            </a:extLst>
          </p:cNvPr>
          <p:cNvPicPr/>
          <p:nvPr/>
        </p:nvPicPr>
        <p:blipFill>
          <a:blip r:embed="rId2" cstate="print"/>
          <a:stretch>
            <a:fillRect/>
          </a:stretch>
        </p:blipFill>
        <p:spPr>
          <a:xfrm>
            <a:off x="26894" y="423357"/>
            <a:ext cx="4801385" cy="1767393"/>
          </a:xfrm>
          <a:prstGeom prst="rect">
            <a:avLst/>
          </a:prstGeom>
        </p:spPr>
      </p:pic>
      <p:pic>
        <p:nvPicPr>
          <p:cNvPr id="4" name="object 4">
            <a:extLst>
              <a:ext uri="{FF2B5EF4-FFF2-40B4-BE49-F238E27FC236}">
                <a16:creationId xmlns:a16="http://schemas.microsoft.com/office/drawing/2014/main" id="{4D000ACB-8CC9-9D7F-8F72-092BC6F59B51}"/>
              </a:ext>
            </a:extLst>
          </p:cNvPr>
          <p:cNvPicPr/>
          <p:nvPr/>
        </p:nvPicPr>
        <p:blipFill>
          <a:blip r:embed="rId3" cstate="print"/>
          <a:stretch>
            <a:fillRect/>
          </a:stretch>
        </p:blipFill>
        <p:spPr>
          <a:xfrm>
            <a:off x="26894" y="2423337"/>
            <a:ext cx="4852932" cy="429800"/>
          </a:xfrm>
          <a:prstGeom prst="rect">
            <a:avLst/>
          </a:prstGeom>
        </p:spPr>
      </p:pic>
      <p:pic>
        <p:nvPicPr>
          <p:cNvPr id="5" name="object 5">
            <a:extLst>
              <a:ext uri="{FF2B5EF4-FFF2-40B4-BE49-F238E27FC236}">
                <a16:creationId xmlns:a16="http://schemas.microsoft.com/office/drawing/2014/main" id="{44007D4A-6F95-CF50-5CA1-4A3044073F04}"/>
              </a:ext>
            </a:extLst>
          </p:cNvPr>
          <p:cNvPicPr/>
          <p:nvPr/>
        </p:nvPicPr>
        <p:blipFill>
          <a:blip r:embed="rId4" cstate="print"/>
          <a:stretch>
            <a:fillRect/>
          </a:stretch>
        </p:blipFill>
        <p:spPr>
          <a:xfrm>
            <a:off x="7745506" y="722580"/>
            <a:ext cx="1371600" cy="2282319"/>
          </a:xfrm>
          <a:prstGeom prst="rect">
            <a:avLst/>
          </a:prstGeom>
        </p:spPr>
      </p:pic>
    </p:spTree>
    <p:extLst>
      <p:ext uri="{BB962C8B-B14F-4D97-AF65-F5344CB8AC3E}">
        <p14:creationId xmlns:p14="http://schemas.microsoft.com/office/powerpoint/2010/main" val="456052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96144" y="2186982"/>
            <a:ext cx="4724040" cy="2439082"/>
          </a:xfrm>
          <a:prstGeom prst="rect">
            <a:avLst/>
          </a:prstGeom>
        </p:spPr>
      </p:pic>
      <p:sp>
        <p:nvSpPr>
          <p:cNvPr id="7" name="object 7"/>
          <p:cNvSpPr txBox="1">
            <a:spLocks noGrp="1"/>
          </p:cNvSpPr>
          <p:nvPr>
            <p:ph type="title"/>
          </p:nvPr>
        </p:nvSpPr>
        <p:spPr>
          <a:xfrm>
            <a:off x="0" y="-83566"/>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Cybercrime Hits Close to Home</a:t>
            </a:r>
            <a:endParaRPr sz="2900" dirty="0"/>
          </a:p>
        </p:txBody>
      </p:sp>
      <p:sp>
        <p:nvSpPr>
          <p:cNvPr id="9" name="TextBox 8">
            <a:extLst>
              <a:ext uri="{FF2B5EF4-FFF2-40B4-BE49-F238E27FC236}">
                <a16:creationId xmlns:a16="http://schemas.microsoft.com/office/drawing/2014/main" id="{F95CDD19-0AD7-0DE9-836A-4059E4A5741A}"/>
              </a:ext>
            </a:extLst>
          </p:cNvPr>
          <p:cNvSpPr txBox="1"/>
          <p:nvPr/>
        </p:nvSpPr>
        <p:spPr>
          <a:xfrm>
            <a:off x="0" y="757298"/>
            <a:ext cx="4419600" cy="4231415"/>
          </a:xfrm>
          <a:prstGeom prst="rect">
            <a:avLst/>
          </a:prstGeom>
          <a:noFill/>
        </p:spPr>
        <p:txBody>
          <a:bodyPr wrap="square">
            <a:spAutoFit/>
          </a:bodyPr>
          <a:lstStyle/>
          <a:p>
            <a:pPr>
              <a:lnSpc>
                <a:spcPct val="150000"/>
              </a:lnSpc>
              <a:buNone/>
            </a:pPr>
            <a:r>
              <a:rPr lang="en-US" sz="2600" b="1" dirty="0">
                <a:latin typeface="+mj-lt"/>
              </a:rPr>
              <a:t>Key Points:</a:t>
            </a:r>
            <a:endParaRPr lang="en-US" sz="2600" dirty="0">
              <a:latin typeface="+mj-lt"/>
            </a:endParaRPr>
          </a:p>
          <a:p>
            <a:pPr marL="457200" indent="-457200">
              <a:lnSpc>
                <a:spcPct val="150000"/>
              </a:lnSpc>
              <a:buFont typeface="Arial" panose="020B0604020202020204" pitchFamily="34" charset="0"/>
              <a:buChar char="•"/>
            </a:pPr>
            <a:r>
              <a:rPr lang="en-US" sz="2600" dirty="0">
                <a:latin typeface="+mj-lt"/>
              </a:rPr>
              <a:t>47% of people have faced </a:t>
            </a:r>
            <a:r>
              <a:rPr lang="en-US" sz="2600" b="1" dirty="0">
                <a:latin typeface="+mj-lt"/>
              </a:rPr>
              <a:t>cybercrime</a:t>
            </a:r>
            <a:r>
              <a:rPr lang="en-US" sz="2600" dirty="0">
                <a:latin typeface="+mj-lt"/>
              </a:rPr>
              <a:t> in the past year.</a:t>
            </a:r>
          </a:p>
          <a:p>
            <a:pPr marL="457200" indent="-457200">
              <a:lnSpc>
                <a:spcPct val="150000"/>
              </a:lnSpc>
              <a:buFont typeface="Arial" panose="020B0604020202020204" pitchFamily="34" charset="0"/>
              <a:buChar char="•"/>
            </a:pPr>
            <a:r>
              <a:rPr lang="en-US" sz="2600" b="1" dirty="0">
                <a:latin typeface="+mj-lt"/>
              </a:rPr>
              <a:t>Credit card fraud</a:t>
            </a:r>
            <a:r>
              <a:rPr lang="en-US" sz="2600" dirty="0">
                <a:latin typeface="+mj-lt"/>
              </a:rPr>
              <a:t> is the most common (20%), followed by </a:t>
            </a:r>
            <a:r>
              <a:rPr lang="en-US" sz="2600" b="1" dirty="0">
                <a:latin typeface="+mj-lt"/>
              </a:rPr>
              <a:t>social media hacks</a:t>
            </a:r>
            <a:r>
              <a:rPr lang="en-US" sz="2600" dirty="0">
                <a:latin typeface="+mj-lt"/>
              </a:rPr>
              <a:t> (16.5%).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87E005-15D7-C5B1-563E-FC47CC287618}"/>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FE33F01C-E8BA-554A-7EE0-D170C5E16DDB}"/>
              </a:ext>
            </a:extLst>
          </p:cNvPr>
          <p:cNvPicPr/>
          <p:nvPr/>
        </p:nvPicPr>
        <p:blipFill>
          <a:blip r:embed="rId2" cstate="print"/>
          <a:stretch>
            <a:fillRect/>
          </a:stretch>
        </p:blipFill>
        <p:spPr>
          <a:xfrm>
            <a:off x="5029200" y="2186982"/>
            <a:ext cx="3990984" cy="2061168"/>
          </a:xfrm>
          <a:prstGeom prst="rect">
            <a:avLst/>
          </a:prstGeom>
        </p:spPr>
      </p:pic>
      <p:sp>
        <p:nvSpPr>
          <p:cNvPr id="7" name="object 7">
            <a:extLst>
              <a:ext uri="{FF2B5EF4-FFF2-40B4-BE49-F238E27FC236}">
                <a16:creationId xmlns:a16="http://schemas.microsoft.com/office/drawing/2014/main" id="{2FD69C3A-CE80-858A-365C-7734BD86ED7D}"/>
              </a:ext>
            </a:extLst>
          </p:cNvPr>
          <p:cNvSpPr txBox="1">
            <a:spLocks noGrp="1"/>
          </p:cNvSpPr>
          <p:nvPr>
            <p:ph type="title"/>
          </p:nvPr>
        </p:nvSpPr>
        <p:spPr>
          <a:xfrm>
            <a:off x="0" y="-83566"/>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Cybercrime Hits Close to Home</a:t>
            </a:r>
            <a:endParaRPr sz="2900" dirty="0"/>
          </a:p>
        </p:txBody>
      </p:sp>
      <p:sp>
        <p:nvSpPr>
          <p:cNvPr id="9" name="TextBox 8">
            <a:extLst>
              <a:ext uri="{FF2B5EF4-FFF2-40B4-BE49-F238E27FC236}">
                <a16:creationId xmlns:a16="http://schemas.microsoft.com/office/drawing/2014/main" id="{70D1309C-6A28-EE55-7E90-6BB6A5B542EE}"/>
              </a:ext>
            </a:extLst>
          </p:cNvPr>
          <p:cNvSpPr txBox="1"/>
          <p:nvPr/>
        </p:nvSpPr>
        <p:spPr>
          <a:xfrm>
            <a:off x="0" y="533135"/>
            <a:ext cx="5029200" cy="4610365"/>
          </a:xfrm>
          <a:prstGeom prst="rect">
            <a:avLst/>
          </a:prstGeom>
          <a:noFill/>
        </p:spPr>
        <p:txBody>
          <a:bodyPr wrap="square">
            <a:spAutoFit/>
          </a:bodyPr>
          <a:lstStyle/>
          <a:p>
            <a:pPr>
              <a:lnSpc>
                <a:spcPct val="150000"/>
              </a:lnSpc>
              <a:buNone/>
            </a:pPr>
            <a:r>
              <a:rPr lang="en-US" sz="2200" b="1" dirty="0">
                <a:latin typeface="+mj-lt"/>
              </a:rPr>
              <a:t>Real-world analogy:</a:t>
            </a:r>
            <a:br>
              <a:rPr lang="en-US" sz="2200" dirty="0">
                <a:latin typeface="+mj-lt"/>
              </a:rPr>
            </a:br>
            <a:r>
              <a:rPr lang="en-US" sz="2200" dirty="0">
                <a:latin typeface="+mj-lt"/>
              </a:rPr>
              <a:t>Think of your online accounts like your house. Imagine if half of your neighborhood got robbed last year—and many didn’t even change the locks after!</a:t>
            </a:r>
          </a:p>
          <a:p>
            <a:pPr>
              <a:lnSpc>
                <a:spcPct val="150000"/>
              </a:lnSpc>
              <a:buNone/>
            </a:pPr>
            <a:r>
              <a:rPr lang="en-US" sz="2200" b="1" dirty="0">
                <a:latin typeface="+mj-lt"/>
              </a:rPr>
              <a:t>Student Tip:</a:t>
            </a:r>
            <a:br>
              <a:rPr lang="en-US" sz="2200" dirty="0">
                <a:latin typeface="+mj-lt"/>
              </a:rPr>
            </a:br>
            <a:r>
              <a:rPr lang="en-US" sz="2200" dirty="0">
                <a:latin typeface="+mj-lt"/>
              </a:rPr>
              <a:t>Never reuse passwords. Always lock your digital doors with </a:t>
            </a:r>
            <a:r>
              <a:rPr lang="en-US" sz="2200" b="1" dirty="0">
                <a:latin typeface="+mj-lt"/>
              </a:rPr>
              <a:t>2FA</a:t>
            </a:r>
            <a:r>
              <a:rPr lang="en-US" sz="2200" dirty="0">
                <a:latin typeface="+mj-lt"/>
              </a:rPr>
              <a:t> and strong passphrases.</a:t>
            </a:r>
          </a:p>
        </p:txBody>
      </p:sp>
    </p:spTree>
    <p:extLst>
      <p:ext uri="{BB962C8B-B14F-4D97-AF65-F5344CB8AC3E}">
        <p14:creationId xmlns:p14="http://schemas.microsoft.com/office/powerpoint/2010/main" val="1940246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CC97C-CE7C-008F-1B80-6F8BA69B5CBF}"/>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F7E157F8-9F5D-3334-5179-F5C631A8A59D}"/>
              </a:ext>
            </a:extLst>
          </p:cNvPr>
          <p:cNvPicPr/>
          <p:nvPr/>
        </p:nvPicPr>
        <p:blipFill>
          <a:blip r:embed="rId2" cstate="print"/>
          <a:stretch>
            <a:fillRect/>
          </a:stretch>
        </p:blipFill>
        <p:spPr>
          <a:xfrm>
            <a:off x="5029200" y="2186982"/>
            <a:ext cx="3990984" cy="2061168"/>
          </a:xfrm>
          <a:prstGeom prst="rect">
            <a:avLst/>
          </a:prstGeom>
        </p:spPr>
      </p:pic>
      <p:sp>
        <p:nvSpPr>
          <p:cNvPr id="7" name="object 7">
            <a:extLst>
              <a:ext uri="{FF2B5EF4-FFF2-40B4-BE49-F238E27FC236}">
                <a16:creationId xmlns:a16="http://schemas.microsoft.com/office/drawing/2014/main" id="{204D6B5F-2363-CAB8-4DBD-B673532501C7}"/>
              </a:ext>
            </a:extLst>
          </p:cNvPr>
          <p:cNvSpPr txBox="1">
            <a:spLocks noGrp="1"/>
          </p:cNvSpPr>
          <p:nvPr>
            <p:ph type="title"/>
          </p:nvPr>
        </p:nvSpPr>
        <p:spPr>
          <a:xfrm>
            <a:off x="0" y="-83566"/>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Who’s Most at Risk?</a:t>
            </a:r>
            <a:endParaRPr sz="2900" dirty="0"/>
          </a:p>
        </p:txBody>
      </p:sp>
      <p:sp>
        <p:nvSpPr>
          <p:cNvPr id="9" name="TextBox 8">
            <a:extLst>
              <a:ext uri="{FF2B5EF4-FFF2-40B4-BE49-F238E27FC236}">
                <a16:creationId xmlns:a16="http://schemas.microsoft.com/office/drawing/2014/main" id="{F0D7EC7F-B41D-FE90-0541-60F66AAB9807}"/>
              </a:ext>
            </a:extLst>
          </p:cNvPr>
          <p:cNvSpPr txBox="1"/>
          <p:nvPr/>
        </p:nvSpPr>
        <p:spPr>
          <a:xfrm>
            <a:off x="0" y="533135"/>
            <a:ext cx="5029200" cy="3359061"/>
          </a:xfrm>
          <a:prstGeom prst="rect">
            <a:avLst/>
          </a:prstGeom>
          <a:noFill/>
        </p:spPr>
        <p:txBody>
          <a:bodyPr wrap="square">
            <a:spAutoFit/>
          </a:bodyPr>
          <a:lstStyle/>
          <a:p>
            <a:pPr>
              <a:lnSpc>
                <a:spcPct val="150000"/>
              </a:lnSpc>
              <a:buNone/>
            </a:pPr>
            <a:r>
              <a:rPr lang="en-US" sz="2400" b="1" dirty="0">
                <a:latin typeface="+mj-lt"/>
              </a:rPr>
              <a:t>Key Points:</a:t>
            </a:r>
            <a:endParaRPr lang="en-US" sz="2400" dirty="0">
              <a:latin typeface="+mj-lt"/>
            </a:endParaRPr>
          </a:p>
          <a:p>
            <a:pPr marL="342900" indent="-342900">
              <a:lnSpc>
                <a:spcPct val="150000"/>
              </a:lnSpc>
              <a:buFont typeface="Arial" panose="020B0604020202020204" pitchFamily="34" charset="0"/>
              <a:buChar char="•"/>
            </a:pPr>
            <a:r>
              <a:rPr lang="en-US" sz="2400" b="1" dirty="0">
                <a:latin typeface="+mj-lt"/>
              </a:rPr>
              <a:t>41%</a:t>
            </a:r>
            <a:r>
              <a:rPr lang="en-US" sz="2400" dirty="0">
                <a:latin typeface="+mj-lt"/>
              </a:rPr>
              <a:t> think </a:t>
            </a:r>
            <a:r>
              <a:rPr lang="en-US" sz="2400" b="1" dirty="0">
                <a:latin typeface="+mj-lt"/>
              </a:rPr>
              <a:t>banks</a:t>
            </a:r>
            <a:r>
              <a:rPr lang="en-US" sz="2400" dirty="0">
                <a:latin typeface="+mj-lt"/>
              </a:rPr>
              <a:t> are the #1 target.</a:t>
            </a:r>
          </a:p>
          <a:p>
            <a:pPr marL="342900" indent="-342900">
              <a:lnSpc>
                <a:spcPct val="150000"/>
              </a:lnSpc>
              <a:buFont typeface="Arial" panose="020B0604020202020204" pitchFamily="34" charset="0"/>
              <a:buChar char="•"/>
            </a:pPr>
            <a:r>
              <a:rPr lang="en-US" sz="2400" b="1" dirty="0">
                <a:latin typeface="+mj-lt"/>
              </a:rPr>
              <a:t>23%</a:t>
            </a:r>
            <a:r>
              <a:rPr lang="en-US" sz="2400" dirty="0">
                <a:latin typeface="+mj-lt"/>
              </a:rPr>
              <a:t> worry about big companies being attacked.</a:t>
            </a:r>
          </a:p>
          <a:p>
            <a:pPr marL="342900" indent="-342900">
              <a:lnSpc>
                <a:spcPct val="150000"/>
              </a:lnSpc>
              <a:buFont typeface="Arial" panose="020B0604020202020204" pitchFamily="34" charset="0"/>
              <a:buChar char="•"/>
            </a:pPr>
            <a:r>
              <a:rPr lang="en-US" sz="2400" b="1" dirty="0">
                <a:latin typeface="+mj-lt"/>
              </a:rPr>
              <a:t>9.5%</a:t>
            </a:r>
            <a:r>
              <a:rPr lang="en-US" sz="2400" dirty="0">
                <a:latin typeface="+mj-lt"/>
              </a:rPr>
              <a:t> fear </a:t>
            </a:r>
            <a:r>
              <a:rPr lang="en-US" sz="2400" b="1" dirty="0">
                <a:latin typeface="+mj-lt"/>
              </a:rPr>
              <a:t>retailers</a:t>
            </a:r>
            <a:r>
              <a:rPr lang="en-US" sz="2400" dirty="0">
                <a:latin typeface="+mj-lt"/>
              </a:rPr>
              <a:t>, despite lots of stolen credit card data.</a:t>
            </a:r>
          </a:p>
        </p:txBody>
      </p:sp>
    </p:spTree>
    <p:extLst>
      <p:ext uri="{BB962C8B-B14F-4D97-AF65-F5344CB8AC3E}">
        <p14:creationId xmlns:p14="http://schemas.microsoft.com/office/powerpoint/2010/main" val="2230631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0C23F-45E0-E21C-6A91-074B467BD5D2}"/>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391AACAE-A254-94AD-93AD-B9B99EC50E93}"/>
              </a:ext>
            </a:extLst>
          </p:cNvPr>
          <p:cNvPicPr/>
          <p:nvPr/>
        </p:nvPicPr>
        <p:blipFill>
          <a:blip r:embed="rId2" cstate="print"/>
          <a:stretch>
            <a:fillRect/>
          </a:stretch>
        </p:blipFill>
        <p:spPr>
          <a:xfrm>
            <a:off x="5029200" y="2186982"/>
            <a:ext cx="3990984" cy="2061168"/>
          </a:xfrm>
          <a:prstGeom prst="rect">
            <a:avLst/>
          </a:prstGeom>
        </p:spPr>
      </p:pic>
      <p:sp>
        <p:nvSpPr>
          <p:cNvPr id="7" name="object 7">
            <a:extLst>
              <a:ext uri="{FF2B5EF4-FFF2-40B4-BE49-F238E27FC236}">
                <a16:creationId xmlns:a16="http://schemas.microsoft.com/office/drawing/2014/main" id="{BBF8157C-5481-E758-53B7-4DA409C0D40A}"/>
              </a:ext>
            </a:extLst>
          </p:cNvPr>
          <p:cNvSpPr txBox="1">
            <a:spLocks noGrp="1"/>
          </p:cNvSpPr>
          <p:nvPr>
            <p:ph type="title"/>
          </p:nvPr>
        </p:nvSpPr>
        <p:spPr>
          <a:xfrm>
            <a:off x="0" y="-83566"/>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Who’s Most at Risk?</a:t>
            </a:r>
            <a:endParaRPr sz="2900" dirty="0"/>
          </a:p>
        </p:txBody>
      </p:sp>
      <p:sp>
        <p:nvSpPr>
          <p:cNvPr id="9" name="TextBox 8">
            <a:extLst>
              <a:ext uri="{FF2B5EF4-FFF2-40B4-BE49-F238E27FC236}">
                <a16:creationId xmlns:a16="http://schemas.microsoft.com/office/drawing/2014/main" id="{C0042835-DCB2-3725-D4CF-25798F41AC23}"/>
              </a:ext>
            </a:extLst>
          </p:cNvPr>
          <p:cNvSpPr txBox="1"/>
          <p:nvPr/>
        </p:nvSpPr>
        <p:spPr>
          <a:xfrm>
            <a:off x="0" y="533135"/>
            <a:ext cx="5029200" cy="4610365"/>
          </a:xfrm>
          <a:prstGeom prst="rect">
            <a:avLst/>
          </a:prstGeom>
          <a:noFill/>
        </p:spPr>
        <p:txBody>
          <a:bodyPr wrap="square">
            <a:spAutoFit/>
          </a:bodyPr>
          <a:lstStyle/>
          <a:p>
            <a:pPr>
              <a:lnSpc>
                <a:spcPct val="150000"/>
              </a:lnSpc>
            </a:pPr>
            <a:r>
              <a:rPr lang="en-US" sz="2200" b="1" dirty="0">
                <a:latin typeface="+mj-lt"/>
              </a:rPr>
              <a:t>Real-world analogy:</a:t>
            </a:r>
            <a:br>
              <a:rPr lang="en-US" sz="2200" dirty="0">
                <a:latin typeface="+mj-lt"/>
              </a:rPr>
            </a:br>
            <a:r>
              <a:rPr lang="en-US" sz="2200" dirty="0">
                <a:latin typeface="+mj-lt"/>
              </a:rPr>
              <a:t>Cybercriminals go where the </a:t>
            </a:r>
            <a:r>
              <a:rPr lang="en-US" sz="2200" b="1" dirty="0">
                <a:latin typeface="+mj-lt"/>
              </a:rPr>
              <a:t>money and data</a:t>
            </a:r>
            <a:r>
              <a:rPr lang="en-US" sz="2200" dirty="0">
                <a:latin typeface="+mj-lt"/>
              </a:rPr>
              <a:t> are—like thieves choosing between a jewelry store, a shopping mall, or a small bakery.</a:t>
            </a:r>
          </a:p>
          <a:p>
            <a:pPr>
              <a:lnSpc>
                <a:spcPct val="150000"/>
              </a:lnSpc>
            </a:pPr>
            <a:r>
              <a:rPr lang="en-US" sz="2200" b="1" dirty="0">
                <a:latin typeface="+mj-lt"/>
              </a:rPr>
              <a:t>Student Tip:</a:t>
            </a:r>
            <a:br>
              <a:rPr lang="en-US" sz="2200" dirty="0">
                <a:latin typeface="+mj-lt"/>
              </a:rPr>
            </a:br>
            <a:r>
              <a:rPr lang="en-US" sz="2200" dirty="0">
                <a:latin typeface="+mj-lt"/>
              </a:rPr>
              <a:t>Whether you're developing apps or handling customer data, </a:t>
            </a:r>
            <a:r>
              <a:rPr lang="en-US" sz="2200" b="1" dirty="0">
                <a:latin typeface="+mj-lt"/>
              </a:rPr>
              <a:t>security by design</a:t>
            </a:r>
            <a:r>
              <a:rPr lang="en-US" sz="2200" dirty="0">
                <a:latin typeface="+mj-lt"/>
              </a:rPr>
              <a:t> matters.</a:t>
            </a:r>
          </a:p>
        </p:txBody>
      </p:sp>
    </p:spTree>
    <p:extLst>
      <p:ext uri="{BB962C8B-B14F-4D97-AF65-F5344CB8AC3E}">
        <p14:creationId xmlns:p14="http://schemas.microsoft.com/office/powerpoint/2010/main" val="2440227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EFB34-C097-E172-211B-B77BE442BE79}"/>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76C735F4-C928-6CAE-72CC-BA7CCF24FCFC}"/>
              </a:ext>
            </a:extLst>
          </p:cNvPr>
          <p:cNvPicPr/>
          <p:nvPr/>
        </p:nvPicPr>
        <p:blipFill>
          <a:blip r:embed="rId2" cstate="print"/>
          <a:stretch>
            <a:fillRect/>
          </a:stretch>
        </p:blipFill>
        <p:spPr>
          <a:xfrm>
            <a:off x="5029200" y="895350"/>
            <a:ext cx="3990984" cy="2061168"/>
          </a:xfrm>
          <a:prstGeom prst="rect">
            <a:avLst/>
          </a:prstGeom>
        </p:spPr>
      </p:pic>
      <p:sp>
        <p:nvSpPr>
          <p:cNvPr id="7" name="object 7">
            <a:extLst>
              <a:ext uri="{FF2B5EF4-FFF2-40B4-BE49-F238E27FC236}">
                <a16:creationId xmlns:a16="http://schemas.microsoft.com/office/drawing/2014/main" id="{3D7742CB-3405-97ED-FD31-78CF529E0E21}"/>
              </a:ext>
            </a:extLst>
          </p:cNvPr>
          <p:cNvSpPr txBox="1">
            <a:spLocks noGrp="1"/>
          </p:cNvSpPr>
          <p:nvPr>
            <p:ph type="title"/>
          </p:nvPr>
        </p:nvSpPr>
        <p:spPr>
          <a:xfrm>
            <a:off x="0" y="-83566"/>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Malware, IoT, and Growing Fear</a:t>
            </a:r>
            <a:endParaRPr sz="2900" dirty="0"/>
          </a:p>
        </p:txBody>
      </p:sp>
      <p:sp>
        <p:nvSpPr>
          <p:cNvPr id="9" name="TextBox 8">
            <a:extLst>
              <a:ext uri="{FF2B5EF4-FFF2-40B4-BE49-F238E27FC236}">
                <a16:creationId xmlns:a16="http://schemas.microsoft.com/office/drawing/2014/main" id="{24859680-0D49-69CD-B66F-41B379EDF3A7}"/>
              </a:ext>
            </a:extLst>
          </p:cNvPr>
          <p:cNvSpPr txBox="1"/>
          <p:nvPr/>
        </p:nvSpPr>
        <p:spPr>
          <a:xfrm>
            <a:off x="0" y="533135"/>
            <a:ext cx="5029200" cy="2579039"/>
          </a:xfrm>
          <a:prstGeom prst="rect">
            <a:avLst/>
          </a:prstGeom>
          <a:noFill/>
        </p:spPr>
        <p:txBody>
          <a:bodyPr wrap="square">
            <a:spAutoFit/>
          </a:bodyPr>
          <a:lstStyle/>
          <a:p>
            <a:pPr>
              <a:lnSpc>
                <a:spcPct val="150000"/>
              </a:lnSpc>
              <a:buNone/>
            </a:pPr>
            <a:r>
              <a:rPr lang="en-US" sz="2200" b="1" dirty="0">
                <a:latin typeface="+mj-lt"/>
              </a:rPr>
              <a:t>Key Points:</a:t>
            </a:r>
            <a:endParaRPr lang="en-US" sz="2200" dirty="0">
              <a:latin typeface="+mj-lt"/>
            </a:endParaRPr>
          </a:p>
          <a:p>
            <a:pPr marL="342900" indent="-342900">
              <a:lnSpc>
                <a:spcPct val="150000"/>
              </a:lnSpc>
              <a:buFont typeface="Arial" panose="020B0604020202020204" pitchFamily="34" charset="0"/>
              <a:buChar char="•"/>
            </a:pPr>
            <a:r>
              <a:rPr lang="en-US" sz="2200" b="1" dirty="0">
                <a:latin typeface="+mj-lt"/>
              </a:rPr>
              <a:t>64%</a:t>
            </a:r>
            <a:r>
              <a:rPr lang="en-US" sz="2200" dirty="0">
                <a:latin typeface="+mj-lt"/>
              </a:rPr>
              <a:t> of people avoid or hesitate buying </a:t>
            </a:r>
            <a:r>
              <a:rPr lang="en-US" sz="2200" b="1" dirty="0">
                <a:latin typeface="+mj-lt"/>
              </a:rPr>
              <a:t>smart home/IoT devices</a:t>
            </a:r>
            <a:r>
              <a:rPr lang="en-US" sz="2200" dirty="0">
                <a:latin typeface="+mj-lt"/>
              </a:rPr>
              <a:t>.</a:t>
            </a:r>
          </a:p>
          <a:p>
            <a:pPr marL="342900" indent="-342900">
              <a:lnSpc>
                <a:spcPct val="150000"/>
              </a:lnSpc>
              <a:buFont typeface="Arial" panose="020B0604020202020204" pitchFamily="34" charset="0"/>
              <a:buChar char="•"/>
            </a:pPr>
            <a:r>
              <a:rPr lang="en-US" sz="2200" b="1" dirty="0">
                <a:latin typeface="+mj-lt"/>
              </a:rPr>
              <a:t>55%</a:t>
            </a:r>
            <a:r>
              <a:rPr lang="en-US" sz="2200" dirty="0">
                <a:latin typeface="+mj-lt"/>
              </a:rPr>
              <a:t> believe </a:t>
            </a:r>
            <a:r>
              <a:rPr lang="en-US" sz="2200" b="1" dirty="0">
                <a:latin typeface="+mj-lt"/>
              </a:rPr>
              <a:t>malware</a:t>
            </a:r>
            <a:r>
              <a:rPr lang="en-US" sz="2200" dirty="0">
                <a:latin typeface="+mj-lt"/>
              </a:rPr>
              <a:t> is still the biggest danger.</a:t>
            </a:r>
          </a:p>
        </p:txBody>
      </p:sp>
    </p:spTree>
    <p:extLst>
      <p:ext uri="{BB962C8B-B14F-4D97-AF65-F5344CB8AC3E}">
        <p14:creationId xmlns:p14="http://schemas.microsoft.com/office/powerpoint/2010/main" val="592331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D114F-14C9-D584-6B6B-867CBE019F37}"/>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7523F0FD-B6BC-BCD0-A131-5C8DEEA096F1}"/>
              </a:ext>
            </a:extLst>
          </p:cNvPr>
          <p:cNvPicPr/>
          <p:nvPr/>
        </p:nvPicPr>
        <p:blipFill>
          <a:blip r:embed="rId2" cstate="print"/>
          <a:stretch>
            <a:fillRect/>
          </a:stretch>
        </p:blipFill>
        <p:spPr>
          <a:xfrm>
            <a:off x="5029200" y="895350"/>
            <a:ext cx="3990984" cy="2061168"/>
          </a:xfrm>
          <a:prstGeom prst="rect">
            <a:avLst/>
          </a:prstGeom>
        </p:spPr>
      </p:pic>
      <p:sp>
        <p:nvSpPr>
          <p:cNvPr id="7" name="object 7">
            <a:extLst>
              <a:ext uri="{FF2B5EF4-FFF2-40B4-BE49-F238E27FC236}">
                <a16:creationId xmlns:a16="http://schemas.microsoft.com/office/drawing/2014/main" id="{875F6C7C-5FF8-E045-36CC-8ECC61EE7168}"/>
              </a:ext>
            </a:extLst>
          </p:cNvPr>
          <p:cNvSpPr txBox="1">
            <a:spLocks noGrp="1"/>
          </p:cNvSpPr>
          <p:nvPr>
            <p:ph type="title"/>
          </p:nvPr>
        </p:nvSpPr>
        <p:spPr>
          <a:xfrm>
            <a:off x="0" y="-83566"/>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Malware, IoT, and Growing Fear</a:t>
            </a:r>
            <a:endParaRPr sz="2900" dirty="0"/>
          </a:p>
        </p:txBody>
      </p:sp>
      <p:sp>
        <p:nvSpPr>
          <p:cNvPr id="9" name="TextBox 8">
            <a:extLst>
              <a:ext uri="{FF2B5EF4-FFF2-40B4-BE49-F238E27FC236}">
                <a16:creationId xmlns:a16="http://schemas.microsoft.com/office/drawing/2014/main" id="{71E09615-3CEA-8AA2-7219-17CA1EB883C4}"/>
              </a:ext>
            </a:extLst>
          </p:cNvPr>
          <p:cNvSpPr txBox="1"/>
          <p:nvPr/>
        </p:nvSpPr>
        <p:spPr>
          <a:xfrm>
            <a:off x="0" y="533135"/>
            <a:ext cx="5029200" cy="4102533"/>
          </a:xfrm>
          <a:prstGeom prst="rect">
            <a:avLst/>
          </a:prstGeom>
          <a:noFill/>
        </p:spPr>
        <p:txBody>
          <a:bodyPr wrap="square">
            <a:spAutoFit/>
          </a:bodyPr>
          <a:lstStyle/>
          <a:p>
            <a:pPr>
              <a:lnSpc>
                <a:spcPct val="150000"/>
              </a:lnSpc>
              <a:buNone/>
            </a:pPr>
            <a:r>
              <a:rPr lang="en-US" sz="2200" b="1" dirty="0">
                <a:latin typeface="+mj-lt"/>
              </a:rPr>
              <a:t>Real-world analogy:</a:t>
            </a:r>
            <a:br>
              <a:rPr lang="en-US" sz="2200" dirty="0">
                <a:latin typeface="+mj-lt"/>
              </a:rPr>
            </a:br>
            <a:r>
              <a:rPr lang="en-US" sz="2200" dirty="0">
                <a:latin typeface="+mj-lt"/>
              </a:rPr>
              <a:t>It’s like buying a “smart” fridge that might spy on you or get hacked to leak your private photos.</a:t>
            </a:r>
          </a:p>
          <a:p>
            <a:pPr>
              <a:lnSpc>
                <a:spcPct val="150000"/>
              </a:lnSpc>
            </a:pPr>
            <a:r>
              <a:rPr lang="en-US" sz="2200" b="1" dirty="0">
                <a:latin typeface="+mj-lt"/>
              </a:rPr>
              <a:t>Student Tip:</a:t>
            </a:r>
            <a:br>
              <a:rPr lang="en-US" sz="2200" dirty="0">
                <a:latin typeface="+mj-lt"/>
              </a:rPr>
            </a:br>
            <a:r>
              <a:rPr lang="en-US" sz="2200" dirty="0">
                <a:latin typeface="+mj-lt"/>
              </a:rPr>
              <a:t>IoT devices are convenient, but must be </a:t>
            </a:r>
            <a:r>
              <a:rPr lang="en-US" sz="2200" b="1" dirty="0">
                <a:latin typeface="+mj-lt"/>
              </a:rPr>
              <a:t>updated</a:t>
            </a:r>
            <a:r>
              <a:rPr lang="en-US" sz="2200" dirty="0">
                <a:latin typeface="+mj-lt"/>
              </a:rPr>
              <a:t>, monitored, and protected like any other computer.</a:t>
            </a:r>
          </a:p>
        </p:txBody>
      </p:sp>
    </p:spTree>
    <p:extLst>
      <p:ext uri="{BB962C8B-B14F-4D97-AF65-F5344CB8AC3E}">
        <p14:creationId xmlns:p14="http://schemas.microsoft.com/office/powerpoint/2010/main" val="694502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95250"/>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A</a:t>
            </a:r>
            <a:r>
              <a:rPr lang="en-US" sz="2900" spc="-50" dirty="0"/>
              <a:t> </a:t>
            </a:r>
            <a:r>
              <a:rPr lang="en-US" sz="2900" dirty="0"/>
              <a:t>World</a:t>
            </a:r>
            <a:r>
              <a:rPr lang="en-US" sz="2900" spc="-70" dirty="0"/>
              <a:t> </a:t>
            </a:r>
            <a:r>
              <a:rPr lang="en-US" sz="2900" dirty="0"/>
              <a:t>Without</a:t>
            </a:r>
            <a:r>
              <a:rPr lang="en-US" sz="2900" spc="-90" dirty="0"/>
              <a:t> </a:t>
            </a:r>
            <a:r>
              <a:rPr lang="en-US" sz="2900" dirty="0"/>
              <a:t>Cyber</a:t>
            </a:r>
            <a:r>
              <a:rPr lang="en-US" sz="2900" spc="-60" dirty="0"/>
              <a:t> </a:t>
            </a:r>
            <a:r>
              <a:rPr lang="en-US" sz="2900" spc="-10" dirty="0"/>
              <a:t>Security</a:t>
            </a:r>
            <a:endParaRPr lang="en-US" sz="2900" dirty="0"/>
          </a:p>
        </p:txBody>
      </p:sp>
      <p:pic>
        <p:nvPicPr>
          <p:cNvPr id="3" name="object 3"/>
          <p:cNvPicPr/>
          <p:nvPr/>
        </p:nvPicPr>
        <p:blipFill>
          <a:blip r:embed="rId2" cstate="print"/>
          <a:stretch>
            <a:fillRect/>
          </a:stretch>
        </p:blipFill>
        <p:spPr>
          <a:xfrm>
            <a:off x="4102717" y="1687081"/>
            <a:ext cx="2278799" cy="2285977"/>
          </a:xfrm>
          <a:prstGeom prst="rect">
            <a:avLst/>
          </a:prstGeom>
        </p:spPr>
      </p:pic>
      <p:pic>
        <p:nvPicPr>
          <p:cNvPr id="4" name="object 4"/>
          <p:cNvPicPr/>
          <p:nvPr/>
        </p:nvPicPr>
        <p:blipFill>
          <a:blip r:embed="rId3" cstate="print"/>
          <a:stretch>
            <a:fillRect/>
          </a:stretch>
        </p:blipFill>
        <p:spPr>
          <a:xfrm>
            <a:off x="6851956" y="1507900"/>
            <a:ext cx="2055758" cy="2604859"/>
          </a:xfrm>
          <a:prstGeom prst="rect">
            <a:avLst/>
          </a:prstGeom>
        </p:spPr>
      </p:pic>
      <p:sp>
        <p:nvSpPr>
          <p:cNvPr id="5" name="object 5"/>
          <p:cNvSpPr txBox="1"/>
          <p:nvPr/>
        </p:nvSpPr>
        <p:spPr>
          <a:xfrm>
            <a:off x="1" y="464820"/>
            <a:ext cx="4102716" cy="3551742"/>
          </a:xfrm>
          <a:prstGeom prst="rect">
            <a:avLst/>
          </a:prstGeom>
        </p:spPr>
        <p:txBody>
          <a:bodyPr vert="horz" wrap="square" lIns="0" tIns="12700" rIns="0" bIns="0" rtlCol="0">
            <a:spAutoFit/>
          </a:bodyPr>
          <a:lstStyle/>
          <a:p>
            <a:pPr>
              <a:lnSpc>
                <a:spcPct val="150000"/>
              </a:lnSpc>
              <a:buNone/>
            </a:pPr>
            <a:r>
              <a:rPr lang="en-US" sz="2600" b="1" dirty="0">
                <a:latin typeface="+mj-lt"/>
              </a:rPr>
              <a:t>Key Messages:</a:t>
            </a:r>
            <a:endParaRPr lang="en-US" sz="2600" dirty="0">
              <a:latin typeface="+mj-lt"/>
            </a:endParaRPr>
          </a:p>
          <a:p>
            <a:pPr marL="457200" indent="-457200">
              <a:lnSpc>
                <a:spcPct val="150000"/>
              </a:lnSpc>
              <a:buFont typeface="Arial" panose="020B0604020202020204" pitchFamily="34" charset="0"/>
              <a:buChar char="•"/>
            </a:pPr>
            <a:r>
              <a:rPr lang="en-US" sz="2600" dirty="0">
                <a:latin typeface="+mj-lt"/>
              </a:rPr>
              <a:t>Critical infrastructure (like power grids, transport, and communication systems) is a top target in </a:t>
            </a:r>
            <a:r>
              <a:rPr lang="en-US" sz="2600" b="1" dirty="0">
                <a:latin typeface="+mj-lt"/>
              </a:rPr>
              <a:t>cyberwarfare</a:t>
            </a:r>
            <a:r>
              <a:rPr lang="en-US" sz="2600" dirty="0">
                <a:latin typeface="+mj-lt"/>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C8900-28CF-C390-996F-F887501F86A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73C3DBF-359F-699B-BE67-E3E60D45A825}"/>
              </a:ext>
            </a:extLst>
          </p:cNvPr>
          <p:cNvSpPr txBox="1">
            <a:spLocks noGrp="1"/>
          </p:cNvSpPr>
          <p:nvPr>
            <p:ph type="title"/>
          </p:nvPr>
        </p:nvSpPr>
        <p:spPr>
          <a:xfrm>
            <a:off x="0" y="-95250"/>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A</a:t>
            </a:r>
            <a:r>
              <a:rPr lang="en-US" sz="2900" spc="-50" dirty="0"/>
              <a:t> </a:t>
            </a:r>
            <a:r>
              <a:rPr lang="en-US" sz="2900" dirty="0"/>
              <a:t>World</a:t>
            </a:r>
            <a:r>
              <a:rPr lang="en-US" sz="2900" spc="-70" dirty="0"/>
              <a:t> </a:t>
            </a:r>
            <a:r>
              <a:rPr lang="en-US" sz="2900" dirty="0"/>
              <a:t>Without</a:t>
            </a:r>
            <a:r>
              <a:rPr lang="en-US" sz="2900" spc="-90" dirty="0"/>
              <a:t> </a:t>
            </a:r>
            <a:r>
              <a:rPr lang="en-US" sz="2900" dirty="0"/>
              <a:t>Cyber</a:t>
            </a:r>
            <a:r>
              <a:rPr lang="en-US" sz="2900" spc="-60" dirty="0"/>
              <a:t> </a:t>
            </a:r>
            <a:r>
              <a:rPr lang="en-US" sz="2900" spc="-10" dirty="0"/>
              <a:t>Security</a:t>
            </a:r>
            <a:endParaRPr lang="en-US" sz="2900" dirty="0"/>
          </a:p>
        </p:txBody>
      </p:sp>
      <p:pic>
        <p:nvPicPr>
          <p:cNvPr id="3" name="object 3">
            <a:extLst>
              <a:ext uri="{FF2B5EF4-FFF2-40B4-BE49-F238E27FC236}">
                <a16:creationId xmlns:a16="http://schemas.microsoft.com/office/drawing/2014/main" id="{3243B48E-A5A9-A557-5AC5-7DA8A871127E}"/>
              </a:ext>
            </a:extLst>
          </p:cNvPr>
          <p:cNvPicPr/>
          <p:nvPr/>
        </p:nvPicPr>
        <p:blipFill>
          <a:blip r:embed="rId2" cstate="print"/>
          <a:stretch>
            <a:fillRect/>
          </a:stretch>
        </p:blipFill>
        <p:spPr>
          <a:xfrm>
            <a:off x="4102717" y="1687081"/>
            <a:ext cx="2278799" cy="2285977"/>
          </a:xfrm>
          <a:prstGeom prst="rect">
            <a:avLst/>
          </a:prstGeom>
        </p:spPr>
      </p:pic>
      <p:pic>
        <p:nvPicPr>
          <p:cNvPr id="4" name="object 4">
            <a:extLst>
              <a:ext uri="{FF2B5EF4-FFF2-40B4-BE49-F238E27FC236}">
                <a16:creationId xmlns:a16="http://schemas.microsoft.com/office/drawing/2014/main" id="{BD169086-98ED-CA84-647F-0B5513E50CEF}"/>
              </a:ext>
            </a:extLst>
          </p:cNvPr>
          <p:cNvPicPr/>
          <p:nvPr/>
        </p:nvPicPr>
        <p:blipFill>
          <a:blip r:embed="rId3" cstate="print"/>
          <a:stretch>
            <a:fillRect/>
          </a:stretch>
        </p:blipFill>
        <p:spPr>
          <a:xfrm>
            <a:off x="6851956" y="1507900"/>
            <a:ext cx="2055758" cy="2604859"/>
          </a:xfrm>
          <a:prstGeom prst="rect">
            <a:avLst/>
          </a:prstGeom>
        </p:spPr>
      </p:pic>
      <p:sp>
        <p:nvSpPr>
          <p:cNvPr id="5" name="object 5">
            <a:extLst>
              <a:ext uri="{FF2B5EF4-FFF2-40B4-BE49-F238E27FC236}">
                <a16:creationId xmlns:a16="http://schemas.microsoft.com/office/drawing/2014/main" id="{5FEE4D9B-E706-4D3D-CC1B-D04F33C74AF6}"/>
              </a:ext>
            </a:extLst>
          </p:cNvPr>
          <p:cNvSpPr txBox="1"/>
          <p:nvPr/>
        </p:nvSpPr>
        <p:spPr>
          <a:xfrm>
            <a:off x="-12082" y="1095961"/>
            <a:ext cx="4102716" cy="2951577"/>
          </a:xfrm>
          <a:prstGeom prst="rect">
            <a:avLst/>
          </a:prstGeom>
        </p:spPr>
        <p:txBody>
          <a:bodyPr vert="horz" wrap="square" lIns="0" tIns="12700" rIns="0" bIns="0" rtlCol="0">
            <a:spAutoFit/>
          </a:bodyPr>
          <a:lstStyle/>
          <a:p>
            <a:pPr marL="457200" indent="-457200">
              <a:lnSpc>
                <a:spcPct val="150000"/>
              </a:lnSpc>
              <a:buFont typeface="Arial" panose="020B0604020202020204" pitchFamily="34" charset="0"/>
              <a:buChar char="•"/>
            </a:pPr>
            <a:r>
              <a:rPr lang="en-US" sz="2600" dirty="0">
                <a:latin typeface="+mj-lt"/>
              </a:rPr>
              <a:t>Our increasing use of </a:t>
            </a:r>
            <a:r>
              <a:rPr lang="en-US" sz="2600" b="1" dirty="0">
                <a:latin typeface="+mj-lt"/>
              </a:rPr>
              <a:t>automation</a:t>
            </a:r>
            <a:r>
              <a:rPr lang="en-US" sz="2600" dirty="0">
                <a:latin typeface="+mj-lt"/>
              </a:rPr>
              <a:t> means one tiny failure—like a single hacked device—can shut down an entire system.</a:t>
            </a:r>
          </a:p>
        </p:txBody>
      </p:sp>
    </p:spTree>
    <p:extLst>
      <p:ext uri="{BB962C8B-B14F-4D97-AF65-F5344CB8AC3E}">
        <p14:creationId xmlns:p14="http://schemas.microsoft.com/office/powerpoint/2010/main" val="2713451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DEB08-08B8-2E41-4FC8-72B62D4AA07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399EBB4-A30E-F11C-5DB9-CFAAC6A2D9B6}"/>
              </a:ext>
            </a:extLst>
          </p:cNvPr>
          <p:cNvSpPr txBox="1">
            <a:spLocks noGrp="1"/>
          </p:cNvSpPr>
          <p:nvPr>
            <p:ph type="title"/>
          </p:nvPr>
        </p:nvSpPr>
        <p:spPr>
          <a:xfrm>
            <a:off x="0" y="-95250"/>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A</a:t>
            </a:r>
            <a:r>
              <a:rPr lang="en-US" sz="2900" spc="-50" dirty="0"/>
              <a:t> </a:t>
            </a:r>
            <a:r>
              <a:rPr lang="en-US" sz="2900" dirty="0"/>
              <a:t>World</a:t>
            </a:r>
            <a:r>
              <a:rPr lang="en-US" sz="2900" spc="-70" dirty="0"/>
              <a:t> </a:t>
            </a:r>
            <a:r>
              <a:rPr lang="en-US" sz="2900" dirty="0"/>
              <a:t>Without</a:t>
            </a:r>
            <a:r>
              <a:rPr lang="en-US" sz="2900" spc="-90" dirty="0"/>
              <a:t> </a:t>
            </a:r>
            <a:r>
              <a:rPr lang="en-US" sz="2900" dirty="0"/>
              <a:t>Cyber</a:t>
            </a:r>
            <a:r>
              <a:rPr lang="en-US" sz="2900" spc="-60" dirty="0"/>
              <a:t> </a:t>
            </a:r>
            <a:r>
              <a:rPr lang="en-US" sz="2900" spc="-10" dirty="0"/>
              <a:t>Security</a:t>
            </a:r>
            <a:endParaRPr lang="en-US" sz="2900" dirty="0"/>
          </a:p>
        </p:txBody>
      </p:sp>
      <p:pic>
        <p:nvPicPr>
          <p:cNvPr id="3" name="object 3">
            <a:extLst>
              <a:ext uri="{FF2B5EF4-FFF2-40B4-BE49-F238E27FC236}">
                <a16:creationId xmlns:a16="http://schemas.microsoft.com/office/drawing/2014/main" id="{AF2B1DF6-E30F-D154-C145-9E37110DD290}"/>
              </a:ext>
            </a:extLst>
          </p:cNvPr>
          <p:cNvPicPr/>
          <p:nvPr/>
        </p:nvPicPr>
        <p:blipFill>
          <a:blip r:embed="rId2" cstate="print"/>
          <a:stretch>
            <a:fillRect/>
          </a:stretch>
        </p:blipFill>
        <p:spPr>
          <a:xfrm>
            <a:off x="4102717" y="1687081"/>
            <a:ext cx="2278799" cy="2285977"/>
          </a:xfrm>
          <a:prstGeom prst="rect">
            <a:avLst/>
          </a:prstGeom>
        </p:spPr>
      </p:pic>
      <p:pic>
        <p:nvPicPr>
          <p:cNvPr id="4" name="object 4">
            <a:extLst>
              <a:ext uri="{FF2B5EF4-FFF2-40B4-BE49-F238E27FC236}">
                <a16:creationId xmlns:a16="http://schemas.microsoft.com/office/drawing/2014/main" id="{429F2705-4A4F-8252-7279-F460B2B522DE}"/>
              </a:ext>
            </a:extLst>
          </p:cNvPr>
          <p:cNvPicPr/>
          <p:nvPr/>
        </p:nvPicPr>
        <p:blipFill>
          <a:blip r:embed="rId3" cstate="print"/>
          <a:stretch>
            <a:fillRect/>
          </a:stretch>
        </p:blipFill>
        <p:spPr>
          <a:xfrm>
            <a:off x="6851956" y="1507900"/>
            <a:ext cx="2055758" cy="2604859"/>
          </a:xfrm>
          <a:prstGeom prst="rect">
            <a:avLst/>
          </a:prstGeom>
        </p:spPr>
      </p:pic>
      <p:sp>
        <p:nvSpPr>
          <p:cNvPr id="5" name="object 5">
            <a:extLst>
              <a:ext uri="{FF2B5EF4-FFF2-40B4-BE49-F238E27FC236}">
                <a16:creationId xmlns:a16="http://schemas.microsoft.com/office/drawing/2014/main" id="{E85CC639-1EA1-F71B-8908-CAEC6E8550FE}"/>
              </a:ext>
            </a:extLst>
          </p:cNvPr>
          <p:cNvSpPr txBox="1"/>
          <p:nvPr/>
        </p:nvSpPr>
        <p:spPr>
          <a:xfrm>
            <a:off x="0" y="742950"/>
            <a:ext cx="4102716" cy="4023024"/>
          </a:xfrm>
          <a:prstGeom prst="rect">
            <a:avLst/>
          </a:prstGeom>
        </p:spPr>
        <p:txBody>
          <a:bodyPr vert="horz" wrap="square" lIns="0" tIns="12700" rIns="0" bIns="0" rtlCol="0">
            <a:spAutoFit/>
          </a:bodyPr>
          <a:lstStyle/>
          <a:p>
            <a:pPr marL="457200" indent="-457200">
              <a:lnSpc>
                <a:spcPct val="150000"/>
              </a:lnSpc>
              <a:buFont typeface="Arial" panose="020B0604020202020204" pitchFamily="34" charset="0"/>
              <a:buChar char="•"/>
            </a:pPr>
            <a:r>
              <a:rPr lang="en-US" sz="2200" b="1" dirty="0">
                <a:latin typeface="+mj-lt"/>
              </a:rPr>
              <a:t>Real-World Analogy:</a:t>
            </a:r>
            <a:br>
              <a:rPr lang="en-US" sz="2200" dirty="0">
                <a:latin typeface="+mj-lt"/>
              </a:rPr>
            </a:br>
            <a:r>
              <a:rPr lang="en-US" sz="2200" dirty="0">
                <a:latin typeface="+mj-lt"/>
              </a:rPr>
              <a:t>Imagine your whole house runs on a smart home system. If someone hacks the app, they can turn off your lights, unlock your door, and stop your heater—all at once. Now scale that up to an entire city!</a:t>
            </a:r>
          </a:p>
        </p:txBody>
      </p:sp>
    </p:spTree>
    <p:extLst>
      <p:ext uri="{BB962C8B-B14F-4D97-AF65-F5344CB8AC3E}">
        <p14:creationId xmlns:p14="http://schemas.microsoft.com/office/powerpoint/2010/main" val="2914974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8127" rIns="0" bIns="0" rtlCol="0">
            <a:spAutoFit/>
          </a:bodyPr>
          <a:lstStyle/>
          <a:p>
            <a:pPr>
              <a:lnSpc>
                <a:spcPct val="100000"/>
              </a:lnSpc>
              <a:spcBef>
                <a:spcPts val="105"/>
              </a:spcBef>
            </a:pPr>
            <a:r>
              <a:rPr sz="2900" dirty="0"/>
              <a:t>Previous</a:t>
            </a:r>
            <a:r>
              <a:rPr sz="2900" spc="-95" dirty="0"/>
              <a:t> </a:t>
            </a:r>
            <a:r>
              <a:rPr sz="2900" spc="-10" dirty="0"/>
              <a:t>Lecture</a:t>
            </a:r>
            <a:endParaRPr sz="2900"/>
          </a:p>
        </p:txBody>
      </p:sp>
      <p:sp>
        <p:nvSpPr>
          <p:cNvPr id="3" name="object 3"/>
          <p:cNvSpPr txBox="1"/>
          <p:nvPr/>
        </p:nvSpPr>
        <p:spPr>
          <a:xfrm>
            <a:off x="937666" y="1283335"/>
            <a:ext cx="3668395" cy="3362960"/>
          </a:xfrm>
          <a:prstGeom prst="rect">
            <a:avLst/>
          </a:prstGeom>
        </p:spPr>
        <p:txBody>
          <a:bodyPr vert="horz" wrap="square" lIns="0" tIns="12065" rIns="0" bIns="0" rtlCol="0">
            <a:spAutoFit/>
          </a:bodyPr>
          <a:lstStyle/>
          <a:p>
            <a:pPr marL="12700">
              <a:lnSpc>
                <a:spcPct val="100000"/>
              </a:lnSpc>
              <a:spcBef>
                <a:spcPts val="95"/>
              </a:spcBef>
            </a:pPr>
            <a:r>
              <a:rPr sz="2800" dirty="0">
                <a:latin typeface="Times New Roman"/>
                <a:cs typeface="Times New Roman"/>
              </a:rPr>
              <a:t>Have</a:t>
            </a:r>
            <a:r>
              <a:rPr sz="2800" spc="-75" dirty="0">
                <a:latin typeface="Times New Roman"/>
                <a:cs typeface="Times New Roman"/>
              </a:rPr>
              <a:t> </a:t>
            </a:r>
            <a:r>
              <a:rPr sz="2800" spc="-10" dirty="0">
                <a:latin typeface="Times New Roman"/>
                <a:cs typeface="Times New Roman"/>
              </a:rPr>
              <a:t>studied…</a:t>
            </a:r>
            <a:endParaRPr sz="2800">
              <a:latin typeface="Times New Roman"/>
              <a:cs typeface="Times New Roman"/>
            </a:endParaRPr>
          </a:p>
          <a:p>
            <a:pPr marL="569595" indent="-214629">
              <a:lnSpc>
                <a:spcPct val="100000"/>
              </a:lnSpc>
              <a:spcBef>
                <a:spcPts val="2515"/>
              </a:spcBef>
              <a:buClr>
                <a:srgbClr val="DF0029"/>
              </a:buClr>
              <a:buFont typeface="Wingdings"/>
              <a:buChar char=""/>
              <a:tabLst>
                <a:tab pos="569595" algn="l"/>
              </a:tabLst>
            </a:pPr>
            <a:r>
              <a:rPr sz="2000" dirty="0">
                <a:latin typeface="Times New Roman"/>
                <a:cs typeface="Times New Roman"/>
              </a:rPr>
              <a:t>Laws</a:t>
            </a:r>
            <a:r>
              <a:rPr sz="2000" spc="-55" dirty="0">
                <a:latin typeface="Times New Roman"/>
                <a:cs typeface="Times New Roman"/>
              </a:rPr>
              <a:t> </a:t>
            </a:r>
            <a:r>
              <a:rPr sz="2000" dirty="0">
                <a:latin typeface="Times New Roman"/>
                <a:cs typeface="Times New Roman"/>
              </a:rPr>
              <a:t>vs</a:t>
            </a:r>
            <a:r>
              <a:rPr sz="2000" spc="-85" dirty="0">
                <a:latin typeface="Times New Roman"/>
                <a:cs typeface="Times New Roman"/>
              </a:rPr>
              <a:t> </a:t>
            </a:r>
            <a:r>
              <a:rPr sz="2000" spc="-10" dirty="0">
                <a:latin typeface="Times New Roman"/>
                <a:cs typeface="Times New Roman"/>
              </a:rPr>
              <a:t>ethics</a:t>
            </a:r>
            <a:endParaRPr sz="2000">
              <a:latin typeface="Times New Roman"/>
              <a:cs typeface="Times New Roman"/>
            </a:endParaRPr>
          </a:p>
          <a:p>
            <a:pPr marL="569595" indent="-214629">
              <a:lnSpc>
                <a:spcPct val="100000"/>
              </a:lnSpc>
              <a:spcBef>
                <a:spcPts val="1200"/>
              </a:spcBef>
              <a:buClr>
                <a:srgbClr val="DF0029"/>
              </a:buClr>
              <a:buFont typeface="Wingdings"/>
              <a:buChar char=""/>
              <a:tabLst>
                <a:tab pos="569595" algn="l"/>
              </a:tabLst>
            </a:pPr>
            <a:r>
              <a:rPr sz="2000" dirty="0">
                <a:latin typeface="Times New Roman"/>
                <a:cs typeface="Times New Roman"/>
              </a:rPr>
              <a:t>Ethics</a:t>
            </a:r>
            <a:r>
              <a:rPr sz="2000" spc="-80" dirty="0">
                <a:latin typeface="Times New Roman"/>
                <a:cs typeface="Times New Roman"/>
              </a:rPr>
              <a:t> </a:t>
            </a:r>
            <a:r>
              <a:rPr sz="2000" dirty="0">
                <a:latin typeface="Times New Roman"/>
                <a:cs typeface="Times New Roman"/>
              </a:rPr>
              <a:t>vs</a:t>
            </a:r>
            <a:r>
              <a:rPr sz="2000" spc="-80" dirty="0">
                <a:latin typeface="Times New Roman"/>
                <a:cs typeface="Times New Roman"/>
              </a:rPr>
              <a:t> </a:t>
            </a:r>
            <a:r>
              <a:rPr sz="2000" spc="-10" dirty="0">
                <a:latin typeface="Times New Roman"/>
                <a:cs typeface="Times New Roman"/>
              </a:rPr>
              <a:t>policies</a:t>
            </a:r>
            <a:endParaRPr sz="2000">
              <a:latin typeface="Times New Roman"/>
              <a:cs typeface="Times New Roman"/>
            </a:endParaRPr>
          </a:p>
          <a:p>
            <a:pPr marL="569595" indent="-214629">
              <a:lnSpc>
                <a:spcPct val="100000"/>
              </a:lnSpc>
              <a:spcBef>
                <a:spcPts val="1200"/>
              </a:spcBef>
              <a:buClr>
                <a:srgbClr val="DF0029"/>
              </a:buClr>
              <a:buFont typeface="Wingdings"/>
              <a:buChar char=""/>
              <a:tabLst>
                <a:tab pos="569595" algn="l"/>
              </a:tabLst>
            </a:pPr>
            <a:r>
              <a:rPr sz="2000" dirty="0">
                <a:latin typeface="Times New Roman"/>
                <a:cs typeface="Times New Roman"/>
              </a:rPr>
              <a:t>Law</a:t>
            </a:r>
            <a:r>
              <a:rPr sz="2000" spc="-65" dirty="0">
                <a:latin typeface="Times New Roman"/>
                <a:cs typeface="Times New Roman"/>
              </a:rPr>
              <a:t> </a:t>
            </a:r>
            <a:r>
              <a:rPr sz="2000" dirty="0">
                <a:latin typeface="Times New Roman"/>
                <a:cs typeface="Times New Roman"/>
              </a:rPr>
              <a:t>related</a:t>
            </a:r>
            <a:r>
              <a:rPr sz="2000" spc="-85" dirty="0">
                <a:latin typeface="Times New Roman"/>
                <a:cs typeface="Times New Roman"/>
              </a:rPr>
              <a:t> </a:t>
            </a:r>
            <a:r>
              <a:rPr sz="2000" dirty="0">
                <a:latin typeface="Times New Roman"/>
                <a:cs typeface="Times New Roman"/>
              </a:rPr>
              <a:t>to</a:t>
            </a:r>
            <a:r>
              <a:rPr sz="2000" spc="-70" dirty="0">
                <a:latin typeface="Times New Roman"/>
                <a:cs typeface="Times New Roman"/>
              </a:rPr>
              <a:t> </a:t>
            </a:r>
            <a:r>
              <a:rPr sz="2000" spc="-10" dirty="0">
                <a:latin typeface="Times New Roman"/>
                <a:cs typeface="Times New Roman"/>
              </a:rPr>
              <a:t>computer</a:t>
            </a:r>
            <a:r>
              <a:rPr sz="2000" spc="-75" dirty="0">
                <a:latin typeface="Times New Roman"/>
                <a:cs typeface="Times New Roman"/>
              </a:rPr>
              <a:t> </a:t>
            </a:r>
            <a:r>
              <a:rPr sz="2000" spc="-20" dirty="0">
                <a:latin typeface="Times New Roman"/>
                <a:cs typeface="Times New Roman"/>
              </a:rPr>
              <a:t>crime</a:t>
            </a:r>
            <a:endParaRPr sz="2000">
              <a:latin typeface="Times New Roman"/>
              <a:cs typeface="Times New Roman"/>
            </a:endParaRPr>
          </a:p>
          <a:p>
            <a:pPr marL="568960" indent="-213995">
              <a:lnSpc>
                <a:spcPct val="100000"/>
              </a:lnSpc>
              <a:spcBef>
                <a:spcPts val="1200"/>
              </a:spcBef>
              <a:buClr>
                <a:srgbClr val="DF0029"/>
              </a:buClr>
              <a:buFont typeface="Wingdings"/>
              <a:buChar char=""/>
              <a:tabLst>
                <a:tab pos="568960" algn="l"/>
              </a:tabLst>
            </a:pPr>
            <a:r>
              <a:rPr sz="2000" dirty="0">
                <a:latin typeface="Times New Roman"/>
                <a:cs typeface="Times New Roman"/>
              </a:rPr>
              <a:t>Ethics</a:t>
            </a:r>
            <a:r>
              <a:rPr sz="2000" spc="-80" dirty="0">
                <a:latin typeface="Times New Roman"/>
                <a:cs typeface="Times New Roman"/>
              </a:rPr>
              <a:t> </a:t>
            </a:r>
            <a:r>
              <a:rPr sz="2000" dirty="0">
                <a:latin typeface="Times New Roman"/>
                <a:cs typeface="Times New Roman"/>
              </a:rPr>
              <a:t>in</a:t>
            </a:r>
            <a:r>
              <a:rPr sz="2000" spc="-70" dirty="0">
                <a:latin typeface="Times New Roman"/>
                <a:cs typeface="Times New Roman"/>
              </a:rPr>
              <a:t> </a:t>
            </a:r>
            <a:r>
              <a:rPr sz="2000" spc="-10" dirty="0">
                <a:latin typeface="Times New Roman"/>
                <a:cs typeface="Times New Roman"/>
              </a:rPr>
              <a:t>InfoSec</a:t>
            </a:r>
            <a:endParaRPr sz="2000">
              <a:latin typeface="Times New Roman"/>
              <a:cs typeface="Times New Roman"/>
            </a:endParaRPr>
          </a:p>
          <a:p>
            <a:pPr marL="569595" indent="-214629">
              <a:lnSpc>
                <a:spcPct val="100000"/>
              </a:lnSpc>
              <a:spcBef>
                <a:spcPts val="1205"/>
              </a:spcBef>
              <a:buClr>
                <a:srgbClr val="DF0029"/>
              </a:buClr>
              <a:buFont typeface="Wingdings"/>
              <a:buChar char=""/>
              <a:tabLst>
                <a:tab pos="569595" algn="l"/>
              </a:tabLst>
            </a:pPr>
            <a:r>
              <a:rPr sz="2000" dirty="0">
                <a:latin typeface="Times New Roman"/>
                <a:cs typeface="Times New Roman"/>
              </a:rPr>
              <a:t>Codes</a:t>
            </a:r>
            <a:r>
              <a:rPr sz="2000" spc="-70" dirty="0">
                <a:latin typeface="Times New Roman"/>
                <a:cs typeface="Times New Roman"/>
              </a:rPr>
              <a:t> </a:t>
            </a:r>
            <a:r>
              <a:rPr sz="2000" dirty="0">
                <a:latin typeface="Times New Roman"/>
                <a:cs typeface="Times New Roman"/>
              </a:rPr>
              <a:t>of</a:t>
            </a:r>
            <a:r>
              <a:rPr sz="2000" spc="-80" dirty="0">
                <a:latin typeface="Times New Roman"/>
                <a:cs typeface="Times New Roman"/>
              </a:rPr>
              <a:t> </a:t>
            </a:r>
            <a:r>
              <a:rPr sz="2000" spc="-10" dirty="0">
                <a:latin typeface="Times New Roman"/>
                <a:cs typeface="Times New Roman"/>
              </a:rPr>
              <a:t>ethics</a:t>
            </a:r>
            <a:endParaRPr sz="2000">
              <a:latin typeface="Times New Roman"/>
              <a:cs typeface="Times New Roman"/>
            </a:endParaRPr>
          </a:p>
          <a:p>
            <a:pPr marL="569595" indent="-214629">
              <a:lnSpc>
                <a:spcPct val="100000"/>
              </a:lnSpc>
              <a:spcBef>
                <a:spcPts val="1200"/>
              </a:spcBef>
              <a:buClr>
                <a:srgbClr val="DF0029"/>
              </a:buClr>
              <a:buFont typeface="Wingdings"/>
              <a:buChar char=""/>
              <a:tabLst>
                <a:tab pos="569595" algn="l"/>
              </a:tabLst>
            </a:pPr>
            <a:r>
              <a:rPr sz="2000" spc="-10" dirty="0">
                <a:latin typeface="Times New Roman"/>
                <a:cs typeface="Times New Roman"/>
              </a:rPr>
              <a:t>Privacy</a:t>
            </a:r>
            <a:endParaRPr sz="20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D747E-3177-DD79-EA36-6297BC5418E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B5C1D03-CEC5-ADBF-72C8-879AA3AEA6BD}"/>
              </a:ext>
            </a:extLst>
          </p:cNvPr>
          <p:cNvSpPr txBox="1">
            <a:spLocks noGrp="1"/>
          </p:cNvSpPr>
          <p:nvPr>
            <p:ph type="title"/>
          </p:nvPr>
        </p:nvSpPr>
        <p:spPr>
          <a:xfrm>
            <a:off x="0" y="-95250"/>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A</a:t>
            </a:r>
            <a:r>
              <a:rPr lang="en-US" sz="2900" spc="-50" dirty="0"/>
              <a:t> </a:t>
            </a:r>
            <a:r>
              <a:rPr lang="en-US" sz="2900" dirty="0"/>
              <a:t>World</a:t>
            </a:r>
            <a:r>
              <a:rPr lang="en-US" sz="2900" spc="-70" dirty="0"/>
              <a:t> </a:t>
            </a:r>
            <a:r>
              <a:rPr lang="en-US" sz="2900" dirty="0"/>
              <a:t>Without</a:t>
            </a:r>
            <a:r>
              <a:rPr lang="en-US" sz="2900" spc="-90" dirty="0"/>
              <a:t> </a:t>
            </a:r>
            <a:r>
              <a:rPr lang="en-US" sz="2900" dirty="0"/>
              <a:t>Cyber</a:t>
            </a:r>
            <a:r>
              <a:rPr lang="en-US" sz="2900" spc="-60" dirty="0"/>
              <a:t> </a:t>
            </a:r>
            <a:r>
              <a:rPr lang="en-US" sz="2900" spc="-10" dirty="0"/>
              <a:t>Security</a:t>
            </a:r>
            <a:endParaRPr lang="en-US" sz="2900" dirty="0"/>
          </a:p>
        </p:txBody>
      </p:sp>
      <p:pic>
        <p:nvPicPr>
          <p:cNvPr id="3" name="object 3">
            <a:extLst>
              <a:ext uri="{FF2B5EF4-FFF2-40B4-BE49-F238E27FC236}">
                <a16:creationId xmlns:a16="http://schemas.microsoft.com/office/drawing/2014/main" id="{8808228C-FBC5-D256-1F2E-F51CEB3CB50C}"/>
              </a:ext>
            </a:extLst>
          </p:cNvPr>
          <p:cNvPicPr/>
          <p:nvPr/>
        </p:nvPicPr>
        <p:blipFill>
          <a:blip r:embed="rId2" cstate="print"/>
          <a:stretch>
            <a:fillRect/>
          </a:stretch>
        </p:blipFill>
        <p:spPr>
          <a:xfrm>
            <a:off x="4102717" y="1687081"/>
            <a:ext cx="2278799" cy="2285977"/>
          </a:xfrm>
          <a:prstGeom prst="rect">
            <a:avLst/>
          </a:prstGeom>
        </p:spPr>
      </p:pic>
      <p:pic>
        <p:nvPicPr>
          <p:cNvPr id="4" name="object 4">
            <a:extLst>
              <a:ext uri="{FF2B5EF4-FFF2-40B4-BE49-F238E27FC236}">
                <a16:creationId xmlns:a16="http://schemas.microsoft.com/office/drawing/2014/main" id="{CF60C054-7CE6-D4A6-F1F3-80614EEA2571}"/>
              </a:ext>
            </a:extLst>
          </p:cNvPr>
          <p:cNvPicPr/>
          <p:nvPr/>
        </p:nvPicPr>
        <p:blipFill>
          <a:blip r:embed="rId3" cstate="print"/>
          <a:stretch>
            <a:fillRect/>
          </a:stretch>
        </p:blipFill>
        <p:spPr>
          <a:xfrm>
            <a:off x="6851956" y="1507900"/>
            <a:ext cx="2055758" cy="2604859"/>
          </a:xfrm>
          <a:prstGeom prst="rect">
            <a:avLst/>
          </a:prstGeom>
        </p:spPr>
      </p:pic>
      <p:sp>
        <p:nvSpPr>
          <p:cNvPr id="5" name="object 5">
            <a:extLst>
              <a:ext uri="{FF2B5EF4-FFF2-40B4-BE49-F238E27FC236}">
                <a16:creationId xmlns:a16="http://schemas.microsoft.com/office/drawing/2014/main" id="{28DBEF77-7139-F74D-2029-D7D7ECC54D26}"/>
              </a:ext>
            </a:extLst>
          </p:cNvPr>
          <p:cNvSpPr txBox="1"/>
          <p:nvPr/>
        </p:nvSpPr>
        <p:spPr>
          <a:xfrm>
            <a:off x="12806" y="515333"/>
            <a:ext cx="4102716" cy="4629472"/>
          </a:xfrm>
          <a:prstGeom prst="rect">
            <a:avLst/>
          </a:prstGeom>
        </p:spPr>
        <p:txBody>
          <a:bodyPr vert="horz" wrap="square" lIns="0" tIns="12700" rIns="0" bIns="0" rtlCol="0">
            <a:spAutoFit/>
          </a:bodyPr>
          <a:lstStyle/>
          <a:p>
            <a:pPr>
              <a:buNone/>
            </a:pPr>
            <a:r>
              <a:rPr lang="en-US" sz="2500" b="1" dirty="0">
                <a:latin typeface="+mj-lt"/>
              </a:rPr>
              <a:t>Quick Stats to Remember:</a:t>
            </a:r>
            <a:endParaRPr lang="en-US" sz="2500" dirty="0">
              <a:latin typeface="+mj-lt"/>
            </a:endParaRPr>
          </a:p>
          <a:p>
            <a:pPr marL="528638" lvl="2" indent="-342900">
              <a:buFont typeface="Arial" panose="020B0604020202020204" pitchFamily="34" charset="0"/>
              <a:buChar char="•"/>
            </a:pPr>
            <a:r>
              <a:rPr lang="en-US" sz="2500" b="1" dirty="0">
                <a:latin typeface="+mj-lt"/>
              </a:rPr>
              <a:t>93%</a:t>
            </a:r>
            <a:r>
              <a:rPr lang="en-US" sz="2500" dirty="0">
                <a:latin typeface="+mj-lt"/>
              </a:rPr>
              <a:t> of hacks take minutes, but </a:t>
            </a:r>
            <a:r>
              <a:rPr lang="en-US" sz="2500" b="1" dirty="0">
                <a:latin typeface="+mj-lt"/>
              </a:rPr>
              <a:t>detection can take weeks</a:t>
            </a:r>
            <a:r>
              <a:rPr lang="en-US" sz="2500" dirty="0">
                <a:latin typeface="+mj-lt"/>
              </a:rPr>
              <a:t>.</a:t>
            </a:r>
          </a:p>
          <a:p>
            <a:pPr marL="528638" indent="-342900">
              <a:buFont typeface="Arial" panose="020B0604020202020204" pitchFamily="34" charset="0"/>
              <a:buChar char="•"/>
            </a:pPr>
            <a:r>
              <a:rPr lang="en-US" sz="2500" b="1" dirty="0">
                <a:latin typeface="+mj-lt"/>
              </a:rPr>
              <a:t>95%</a:t>
            </a:r>
            <a:r>
              <a:rPr lang="en-US" sz="2500" dirty="0">
                <a:latin typeface="+mj-lt"/>
              </a:rPr>
              <a:t> of attacks are all about </a:t>
            </a:r>
            <a:r>
              <a:rPr lang="en-US" sz="2500" b="1" dirty="0">
                <a:latin typeface="+mj-lt"/>
              </a:rPr>
              <a:t>money</a:t>
            </a:r>
            <a:r>
              <a:rPr lang="en-US" sz="2500" dirty="0">
                <a:latin typeface="+mj-lt"/>
              </a:rPr>
              <a:t>.</a:t>
            </a:r>
          </a:p>
          <a:p>
            <a:pPr marL="528638" indent="-342900">
              <a:buFont typeface="Arial" panose="020B0604020202020204" pitchFamily="34" charset="0"/>
              <a:buChar char="•"/>
            </a:pPr>
            <a:r>
              <a:rPr lang="en-US" sz="2500" b="1" dirty="0">
                <a:latin typeface="+mj-lt"/>
              </a:rPr>
              <a:t>Employee mistakes</a:t>
            </a:r>
            <a:r>
              <a:rPr lang="en-US" sz="2500" dirty="0">
                <a:latin typeface="+mj-lt"/>
              </a:rPr>
              <a:t> cause losses </a:t>
            </a:r>
            <a:r>
              <a:rPr lang="en-US" sz="2500" b="1" dirty="0">
                <a:latin typeface="+mj-lt"/>
              </a:rPr>
              <a:t>100x more</a:t>
            </a:r>
            <a:r>
              <a:rPr lang="en-US" sz="2500" dirty="0">
                <a:latin typeface="+mj-lt"/>
              </a:rPr>
              <a:t> than theft.</a:t>
            </a:r>
          </a:p>
          <a:p>
            <a:pPr marL="528638" indent="-342900">
              <a:buFont typeface="Arial" panose="020B0604020202020204" pitchFamily="34" charset="0"/>
              <a:buChar char="•"/>
            </a:pPr>
            <a:r>
              <a:rPr lang="en-US" sz="2500" b="1" dirty="0">
                <a:latin typeface="+mj-lt"/>
              </a:rPr>
              <a:t>30%</a:t>
            </a:r>
            <a:r>
              <a:rPr lang="en-US" sz="2500" dirty="0">
                <a:latin typeface="+mj-lt"/>
              </a:rPr>
              <a:t> open phishing emails. </a:t>
            </a:r>
            <a:r>
              <a:rPr lang="en-US" sz="2500" b="1" dirty="0">
                <a:latin typeface="+mj-lt"/>
              </a:rPr>
              <a:t>12%</a:t>
            </a:r>
            <a:r>
              <a:rPr lang="en-US" sz="2500" dirty="0">
                <a:latin typeface="+mj-lt"/>
              </a:rPr>
              <a:t> even click dangerous links.</a:t>
            </a:r>
          </a:p>
        </p:txBody>
      </p:sp>
    </p:spTree>
    <p:extLst>
      <p:ext uri="{BB962C8B-B14F-4D97-AF65-F5344CB8AC3E}">
        <p14:creationId xmlns:p14="http://schemas.microsoft.com/office/powerpoint/2010/main" val="1843188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7504D1-58B4-EC7E-08AE-7BADDC32773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53395DA-138D-C452-88AF-C20F0FE56C8B}"/>
              </a:ext>
            </a:extLst>
          </p:cNvPr>
          <p:cNvSpPr txBox="1">
            <a:spLocks noGrp="1"/>
          </p:cNvSpPr>
          <p:nvPr>
            <p:ph type="title"/>
          </p:nvPr>
        </p:nvSpPr>
        <p:spPr>
          <a:xfrm>
            <a:off x="0" y="-95250"/>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A</a:t>
            </a:r>
            <a:r>
              <a:rPr lang="en-US" sz="2900" spc="-50" dirty="0"/>
              <a:t> </a:t>
            </a:r>
            <a:r>
              <a:rPr lang="en-US" sz="2900" dirty="0"/>
              <a:t>World</a:t>
            </a:r>
            <a:r>
              <a:rPr lang="en-US" sz="2900" spc="-70" dirty="0"/>
              <a:t> </a:t>
            </a:r>
            <a:r>
              <a:rPr lang="en-US" sz="2900" dirty="0"/>
              <a:t>Without</a:t>
            </a:r>
            <a:r>
              <a:rPr lang="en-US" sz="2900" spc="-90" dirty="0"/>
              <a:t> </a:t>
            </a:r>
            <a:r>
              <a:rPr lang="en-US" sz="2900" dirty="0"/>
              <a:t>Cyber</a:t>
            </a:r>
            <a:r>
              <a:rPr lang="en-US" sz="2900" spc="-60" dirty="0"/>
              <a:t> </a:t>
            </a:r>
            <a:r>
              <a:rPr lang="en-US" sz="2900" spc="-10" dirty="0"/>
              <a:t>Security</a:t>
            </a:r>
            <a:endParaRPr lang="en-US" sz="2900" dirty="0"/>
          </a:p>
        </p:txBody>
      </p:sp>
      <p:pic>
        <p:nvPicPr>
          <p:cNvPr id="3" name="object 3">
            <a:extLst>
              <a:ext uri="{FF2B5EF4-FFF2-40B4-BE49-F238E27FC236}">
                <a16:creationId xmlns:a16="http://schemas.microsoft.com/office/drawing/2014/main" id="{E1E6C833-44F2-6660-297D-D2743C58C896}"/>
              </a:ext>
            </a:extLst>
          </p:cNvPr>
          <p:cNvPicPr/>
          <p:nvPr/>
        </p:nvPicPr>
        <p:blipFill>
          <a:blip r:embed="rId2" cstate="print"/>
          <a:stretch>
            <a:fillRect/>
          </a:stretch>
        </p:blipFill>
        <p:spPr>
          <a:xfrm>
            <a:off x="4102717" y="1687081"/>
            <a:ext cx="2278799" cy="2285977"/>
          </a:xfrm>
          <a:prstGeom prst="rect">
            <a:avLst/>
          </a:prstGeom>
        </p:spPr>
      </p:pic>
      <p:pic>
        <p:nvPicPr>
          <p:cNvPr id="4" name="object 4">
            <a:extLst>
              <a:ext uri="{FF2B5EF4-FFF2-40B4-BE49-F238E27FC236}">
                <a16:creationId xmlns:a16="http://schemas.microsoft.com/office/drawing/2014/main" id="{3BCA800C-161D-1627-C18E-0785912B0463}"/>
              </a:ext>
            </a:extLst>
          </p:cNvPr>
          <p:cNvPicPr/>
          <p:nvPr/>
        </p:nvPicPr>
        <p:blipFill>
          <a:blip r:embed="rId3" cstate="print"/>
          <a:stretch>
            <a:fillRect/>
          </a:stretch>
        </p:blipFill>
        <p:spPr>
          <a:xfrm>
            <a:off x="6851956" y="1507900"/>
            <a:ext cx="2055758" cy="2604859"/>
          </a:xfrm>
          <a:prstGeom prst="rect">
            <a:avLst/>
          </a:prstGeom>
        </p:spPr>
      </p:pic>
      <p:sp>
        <p:nvSpPr>
          <p:cNvPr id="5" name="object 5">
            <a:extLst>
              <a:ext uri="{FF2B5EF4-FFF2-40B4-BE49-F238E27FC236}">
                <a16:creationId xmlns:a16="http://schemas.microsoft.com/office/drawing/2014/main" id="{6712CC99-A4C3-33CE-E5D8-2C28B64D7F76}"/>
              </a:ext>
            </a:extLst>
          </p:cNvPr>
          <p:cNvSpPr txBox="1"/>
          <p:nvPr/>
        </p:nvSpPr>
        <p:spPr>
          <a:xfrm>
            <a:off x="12806" y="515333"/>
            <a:ext cx="4102716" cy="4470326"/>
          </a:xfrm>
          <a:prstGeom prst="rect">
            <a:avLst/>
          </a:prstGeom>
        </p:spPr>
        <p:txBody>
          <a:bodyPr vert="horz" wrap="square" lIns="0" tIns="12700" rIns="0" bIns="0" rtlCol="0">
            <a:spAutoFit/>
          </a:bodyPr>
          <a:lstStyle/>
          <a:p>
            <a:pPr>
              <a:lnSpc>
                <a:spcPct val="150000"/>
              </a:lnSpc>
              <a:buNone/>
            </a:pPr>
            <a:r>
              <a:rPr lang="en-US" sz="2800" b="1" dirty="0">
                <a:latin typeface="+mj-lt"/>
              </a:rPr>
              <a:t>Student Tip:</a:t>
            </a:r>
            <a:br>
              <a:rPr lang="en-US" sz="2800" dirty="0">
                <a:latin typeface="+mj-lt"/>
              </a:rPr>
            </a:br>
            <a:r>
              <a:rPr lang="en-US" sz="2800" dirty="0">
                <a:latin typeface="+mj-lt"/>
              </a:rPr>
              <a:t>Cybersecurity isn’t just an IT issue—it's a </a:t>
            </a:r>
            <a:r>
              <a:rPr lang="en-US" sz="2800" b="1" dirty="0">
                <a:latin typeface="+mj-lt"/>
              </a:rPr>
              <a:t>societal safety issue</a:t>
            </a:r>
            <a:r>
              <a:rPr lang="en-US" sz="2800" dirty="0">
                <a:latin typeface="+mj-lt"/>
              </a:rPr>
              <a:t>. Whether you're coding, managing systems, or handling data, </a:t>
            </a:r>
            <a:r>
              <a:rPr lang="en-US" sz="2800" b="1" dirty="0">
                <a:latin typeface="+mj-lt"/>
              </a:rPr>
              <a:t>every click matters</a:t>
            </a:r>
            <a:r>
              <a:rPr lang="en-US" sz="2800" dirty="0">
                <a:latin typeface="+mj-lt"/>
              </a:rPr>
              <a:t>.</a:t>
            </a:r>
            <a:endParaRPr lang="en-US" sz="2500" dirty="0">
              <a:latin typeface="+mj-lt"/>
            </a:endParaRPr>
          </a:p>
        </p:txBody>
      </p:sp>
    </p:spTree>
    <p:extLst>
      <p:ext uri="{BB962C8B-B14F-4D97-AF65-F5344CB8AC3E}">
        <p14:creationId xmlns:p14="http://schemas.microsoft.com/office/powerpoint/2010/main" val="3979081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85960" y="666750"/>
            <a:ext cx="4800600" cy="4376853"/>
          </a:xfrm>
          <a:prstGeom prst="rect">
            <a:avLst/>
          </a:prstGeom>
        </p:spPr>
      </p:pic>
      <p:sp>
        <p:nvSpPr>
          <p:cNvPr id="2" name="object 2"/>
          <p:cNvSpPr txBox="1">
            <a:spLocks noGrp="1"/>
          </p:cNvSpPr>
          <p:nvPr>
            <p:ph type="title"/>
          </p:nvPr>
        </p:nvSpPr>
        <p:spPr>
          <a:xfrm>
            <a:off x="0" y="-95250"/>
            <a:ext cx="8222081" cy="560069"/>
          </a:xfrm>
          <a:prstGeom prst="rect">
            <a:avLst/>
          </a:prstGeom>
        </p:spPr>
        <p:txBody>
          <a:bodyPr vert="horz" wrap="square" lIns="0" tIns="108127" rIns="0" bIns="0" rtlCol="0">
            <a:spAutoFit/>
          </a:bodyPr>
          <a:lstStyle/>
          <a:p>
            <a:pPr>
              <a:lnSpc>
                <a:spcPct val="100000"/>
              </a:lnSpc>
              <a:spcBef>
                <a:spcPts val="105"/>
              </a:spcBef>
            </a:pPr>
            <a:r>
              <a:rPr lang="en-US" sz="2900" spc="-75" dirty="0"/>
              <a:t>Top</a:t>
            </a:r>
            <a:r>
              <a:rPr lang="en-US" sz="2900" spc="-80" dirty="0"/>
              <a:t> </a:t>
            </a:r>
            <a:r>
              <a:rPr lang="en-US" sz="2900" dirty="0"/>
              <a:t>10</a:t>
            </a:r>
            <a:r>
              <a:rPr lang="en-US" sz="2900" spc="-50" dirty="0"/>
              <a:t> </a:t>
            </a:r>
            <a:r>
              <a:rPr lang="en-US" sz="2900" dirty="0"/>
              <a:t>Source</a:t>
            </a:r>
            <a:r>
              <a:rPr lang="en-US" sz="2900" spc="-60" dirty="0"/>
              <a:t> </a:t>
            </a:r>
            <a:r>
              <a:rPr lang="en-US" sz="2900" dirty="0"/>
              <a:t>Countries</a:t>
            </a:r>
            <a:r>
              <a:rPr lang="en-US" sz="2900" spc="-90" dirty="0"/>
              <a:t> </a:t>
            </a:r>
            <a:r>
              <a:rPr lang="en-US" sz="2900" dirty="0"/>
              <a:t>for</a:t>
            </a:r>
            <a:r>
              <a:rPr lang="en-US" sz="2900" spc="-75" dirty="0"/>
              <a:t> </a:t>
            </a:r>
            <a:r>
              <a:rPr lang="en-US" sz="2900" dirty="0"/>
              <a:t>DDoS</a:t>
            </a:r>
            <a:r>
              <a:rPr lang="en-US" sz="2900" spc="-80" dirty="0"/>
              <a:t> </a:t>
            </a:r>
            <a:r>
              <a:rPr lang="en-US" sz="2900" spc="-10" dirty="0"/>
              <a:t>Attacks</a:t>
            </a:r>
            <a:endParaRPr lang="en-US" sz="2900" dirty="0"/>
          </a:p>
        </p:txBody>
      </p:sp>
      <p:sp>
        <p:nvSpPr>
          <p:cNvPr id="5" name="Rectangle 1">
            <a:extLst>
              <a:ext uri="{FF2B5EF4-FFF2-40B4-BE49-F238E27FC236}">
                <a16:creationId xmlns:a16="http://schemas.microsoft.com/office/drawing/2014/main" id="{A701B092-692F-8A2C-6656-BBD0D6406DFC}"/>
              </a:ext>
            </a:extLst>
          </p:cNvPr>
          <p:cNvSpPr>
            <a:spLocks noChangeArrowheads="1"/>
          </p:cNvSpPr>
          <p:nvPr/>
        </p:nvSpPr>
        <p:spPr bwMode="auto">
          <a:xfrm>
            <a:off x="4886560" y="687029"/>
            <a:ext cx="4419600" cy="3903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DDoS (Distributed Denial of Service) attacks overwhelm a system with traffic—like a traffic jam that blocks real users from getting through.</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BBDC9-11F7-879C-279D-1E9059686C41}"/>
            </a:ext>
          </a:extLst>
        </p:cNvPr>
        <p:cNvGrpSpPr/>
        <p:nvPr/>
      </p:nvGrpSpPr>
      <p:grpSpPr>
        <a:xfrm>
          <a:off x="0" y="0"/>
          <a:ext cx="0" cy="0"/>
          <a:chOff x="0" y="0"/>
          <a:chExt cx="0" cy="0"/>
        </a:xfrm>
      </p:grpSpPr>
      <p:pic>
        <p:nvPicPr>
          <p:cNvPr id="4" name="object 4">
            <a:extLst>
              <a:ext uri="{FF2B5EF4-FFF2-40B4-BE49-F238E27FC236}">
                <a16:creationId xmlns:a16="http://schemas.microsoft.com/office/drawing/2014/main" id="{30142954-FCC9-36CC-CB45-88F2FF7F02F9}"/>
              </a:ext>
            </a:extLst>
          </p:cNvPr>
          <p:cNvPicPr/>
          <p:nvPr/>
        </p:nvPicPr>
        <p:blipFill>
          <a:blip r:embed="rId2" cstate="print"/>
          <a:stretch>
            <a:fillRect/>
          </a:stretch>
        </p:blipFill>
        <p:spPr>
          <a:xfrm>
            <a:off x="85960" y="666750"/>
            <a:ext cx="4800600" cy="4376853"/>
          </a:xfrm>
          <a:prstGeom prst="rect">
            <a:avLst/>
          </a:prstGeom>
        </p:spPr>
      </p:pic>
      <p:sp>
        <p:nvSpPr>
          <p:cNvPr id="2" name="object 2">
            <a:extLst>
              <a:ext uri="{FF2B5EF4-FFF2-40B4-BE49-F238E27FC236}">
                <a16:creationId xmlns:a16="http://schemas.microsoft.com/office/drawing/2014/main" id="{058AF58D-6DC9-989E-B170-06DBF3FF6393}"/>
              </a:ext>
            </a:extLst>
          </p:cNvPr>
          <p:cNvSpPr txBox="1">
            <a:spLocks noGrp="1"/>
          </p:cNvSpPr>
          <p:nvPr>
            <p:ph type="title"/>
          </p:nvPr>
        </p:nvSpPr>
        <p:spPr>
          <a:xfrm>
            <a:off x="0" y="-95250"/>
            <a:ext cx="8222081" cy="560069"/>
          </a:xfrm>
          <a:prstGeom prst="rect">
            <a:avLst/>
          </a:prstGeom>
        </p:spPr>
        <p:txBody>
          <a:bodyPr vert="horz" wrap="square" lIns="0" tIns="108127" rIns="0" bIns="0" rtlCol="0">
            <a:spAutoFit/>
          </a:bodyPr>
          <a:lstStyle/>
          <a:p>
            <a:pPr>
              <a:lnSpc>
                <a:spcPct val="100000"/>
              </a:lnSpc>
              <a:spcBef>
                <a:spcPts val="105"/>
              </a:spcBef>
            </a:pPr>
            <a:r>
              <a:rPr lang="en-US" sz="2900" spc="-75" dirty="0"/>
              <a:t>Top</a:t>
            </a:r>
            <a:r>
              <a:rPr lang="en-US" sz="2900" spc="-80" dirty="0"/>
              <a:t> </a:t>
            </a:r>
            <a:r>
              <a:rPr lang="en-US" sz="2900" dirty="0"/>
              <a:t>10</a:t>
            </a:r>
            <a:r>
              <a:rPr lang="en-US" sz="2900" spc="-50" dirty="0"/>
              <a:t> </a:t>
            </a:r>
            <a:r>
              <a:rPr lang="en-US" sz="2900" dirty="0"/>
              <a:t>Source</a:t>
            </a:r>
            <a:r>
              <a:rPr lang="en-US" sz="2900" spc="-60" dirty="0"/>
              <a:t> </a:t>
            </a:r>
            <a:r>
              <a:rPr lang="en-US" sz="2900" dirty="0"/>
              <a:t>Countries</a:t>
            </a:r>
            <a:r>
              <a:rPr lang="en-US" sz="2900" spc="-90" dirty="0"/>
              <a:t> </a:t>
            </a:r>
            <a:r>
              <a:rPr lang="en-US" sz="2900" dirty="0"/>
              <a:t>for</a:t>
            </a:r>
            <a:r>
              <a:rPr lang="en-US" sz="2900" spc="-75" dirty="0"/>
              <a:t> </a:t>
            </a:r>
            <a:r>
              <a:rPr lang="en-US" sz="2900" dirty="0"/>
              <a:t>DDoS</a:t>
            </a:r>
            <a:r>
              <a:rPr lang="en-US" sz="2900" spc="-80" dirty="0"/>
              <a:t> </a:t>
            </a:r>
            <a:r>
              <a:rPr lang="en-US" sz="2900" spc="-10" dirty="0"/>
              <a:t>Attacks</a:t>
            </a:r>
            <a:endParaRPr lang="en-US" sz="2900" dirty="0"/>
          </a:p>
        </p:txBody>
      </p:sp>
      <p:sp>
        <p:nvSpPr>
          <p:cNvPr id="5" name="Rectangle 1">
            <a:extLst>
              <a:ext uri="{FF2B5EF4-FFF2-40B4-BE49-F238E27FC236}">
                <a16:creationId xmlns:a16="http://schemas.microsoft.com/office/drawing/2014/main" id="{4E7D8481-3F74-D433-A62B-B3E9A594E919}"/>
              </a:ext>
            </a:extLst>
          </p:cNvPr>
          <p:cNvSpPr>
            <a:spLocks noChangeArrowheads="1"/>
          </p:cNvSpPr>
          <p:nvPr/>
        </p:nvSpPr>
        <p:spPr bwMode="auto">
          <a:xfrm>
            <a:off x="4761271" y="580258"/>
            <a:ext cx="4419600"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mj-lt"/>
              </a:rPr>
              <a:t>In </a:t>
            </a:r>
            <a:r>
              <a:rPr kumimoji="0" lang="en-US" altLang="en-US" sz="2800" b="1" i="0" u="none" strike="noStrike" cap="none" normalizeH="0" baseline="0" dirty="0">
                <a:ln>
                  <a:noFill/>
                </a:ln>
                <a:solidFill>
                  <a:schemeClr val="tx1"/>
                </a:solidFill>
                <a:effectLst/>
                <a:latin typeface="+mj-lt"/>
              </a:rPr>
              <a:t>Q2 2015</a:t>
            </a:r>
            <a:r>
              <a:rPr kumimoji="0" lang="en-US" altLang="en-US" sz="2800" b="0" i="0" u="none" strike="noStrike" cap="none" normalizeH="0" baseline="0" dirty="0">
                <a:ln>
                  <a:noFill/>
                </a:ln>
                <a:solidFill>
                  <a:schemeClr val="tx1"/>
                </a:solidFill>
                <a:effectLst/>
                <a:latin typeface="+mj-lt"/>
              </a:rPr>
              <a:t>, one DDoS attack reached </a:t>
            </a:r>
            <a:r>
              <a:rPr kumimoji="0" lang="en-US" altLang="en-US" sz="2800" b="1" i="0" u="none" strike="noStrike" cap="none" normalizeH="0" baseline="0" dirty="0">
                <a:ln>
                  <a:noFill/>
                </a:ln>
                <a:solidFill>
                  <a:schemeClr val="tx1"/>
                </a:solidFill>
                <a:effectLst/>
                <a:latin typeface="+mj-lt"/>
              </a:rPr>
              <a:t>214 million packets per second</a:t>
            </a:r>
            <a:r>
              <a:rPr kumimoji="0" lang="en-US" altLang="en-US" sz="2800" b="0" i="0" u="none" strike="noStrike" cap="none" normalizeH="0" baseline="0" dirty="0">
                <a:ln>
                  <a:noFill/>
                </a:ln>
                <a:solidFill>
                  <a:schemeClr val="tx1"/>
                </a:solidFill>
                <a:effectLst/>
                <a:latin typeface="+mj-lt"/>
              </a:rPr>
              <a:t>—enough to crash core internet infrastructure like </a:t>
            </a:r>
            <a:r>
              <a:rPr kumimoji="0" lang="en-US" altLang="en-US" sz="2800" b="1" i="0" u="none" strike="noStrike" cap="none" normalizeH="0" baseline="0" dirty="0">
                <a:ln>
                  <a:noFill/>
                </a:ln>
                <a:solidFill>
                  <a:schemeClr val="tx1"/>
                </a:solidFill>
                <a:effectLst/>
                <a:latin typeface="+mj-lt"/>
              </a:rPr>
              <a:t>Tier 1 routers</a:t>
            </a:r>
            <a:r>
              <a:rPr kumimoji="0" lang="en-US" altLang="en-US" sz="2800" b="0" i="0" u="none" strike="noStrike" cap="none" normalizeH="0" baseline="0" dirty="0">
                <a:ln>
                  <a:noFill/>
                </a:ln>
                <a:solidFill>
                  <a:schemeClr val="tx1"/>
                </a:solidFill>
                <a:effectLst/>
                <a:latin typeface="+mj-lt"/>
              </a:rPr>
              <a:t> (used by ISPs).</a:t>
            </a:r>
          </a:p>
        </p:txBody>
      </p:sp>
    </p:spTree>
    <p:extLst>
      <p:ext uri="{BB962C8B-B14F-4D97-AF65-F5344CB8AC3E}">
        <p14:creationId xmlns:p14="http://schemas.microsoft.com/office/powerpoint/2010/main" val="74029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1399C-113B-B573-EF8F-95805AA82529}"/>
            </a:ext>
          </a:extLst>
        </p:cNvPr>
        <p:cNvGrpSpPr/>
        <p:nvPr/>
      </p:nvGrpSpPr>
      <p:grpSpPr>
        <a:xfrm>
          <a:off x="0" y="0"/>
          <a:ext cx="0" cy="0"/>
          <a:chOff x="0" y="0"/>
          <a:chExt cx="0" cy="0"/>
        </a:xfrm>
      </p:grpSpPr>
      <p:pic>
        <p:nvPicPr>
          <p:cNvPr id="4" name="object 4">
            <a:extLst>
              <a:ext uri="{FF2B5EF4-FFF2-40B4-BE49-F238E27FC236}">
                <a16:creationId xmlns:a16="http://schemas.microsoft.com/office/drawing/2014/main" id="{F4FEEC4B-C092-AE83-6A95-80DD44438E10}"/>
              </a:ext>
            </a:extLst>
          </p:cNvPr>
          <p:cNvPicPr/>
          <p:nvPr/>
        </p:nvPicPr>
        <p:blipFill>
          <a:blip r:embed="rId2" cstate="print"/>
          <a:stretch>
            <a:fillRect/>
          </a:stretch>
        </p:blipFill>
        <p:spPr>
          <a:xfrm>
            <a:off x="85960" y="666750"/>
            <a:ext cx="4800600" cy="4376853"/>
          </a:xfrm>
          <a:prstGeom prst="rect">
            <a:avLst/>
          </a:prstGeom>
        </p:spPr>
      </p:pic>
      <p:sp>
        <p:nvSpPr>
          <p:cNvPr id="2" name="object 2">
            <a:extLst>
              <a:ext uri="{FF2B5EF4-FFF2-40B4-BE49-F238E27FC236}">
                <a16:creationId xmlns:a16="http://schemas.microsoft.com/office/drawing/2014/main" id="{D4297D7F-5FE1-EC53-46E1-62AEAF2305A2}"/>
              </a:ext>
            </a:extLst>
          </p:cNvPr>
          <p:cNvSpPr txBox="1">
            <a:spLocks noGrp="1"/>
          </p:cNvSpPr>
          <p:nvPr>
            <p:ph type="title"/>
          </p:nvPr>
        </p:nvSpPr>
        <p:spPr>
          <a:xfrm>
            <a:off x="0" y="-95250"/>
            <a:ext cx="8222081" cy="560069"/>
          </a:xfrm>
          <a:prstGeom prst="rect">
            <a:avLst/>
          </a:prstGeom>
        </p:spPr>
        <p:txBody>
          <a:bodyPr vert="horz" wrap="square" lIns="0" tIns="108127" rIns="0" bIns="0" rtlCol="0">
            <a:spAutoFit/>
          </a:bodyPr>
          <a:lstStyle/>
          <a:p>
            <a:pPr>
              <a:lnSpc>
                <a:spcPct val="100000"/>
              </a:lnSpc>
              <a:spcBef>
                <a:spcPts val="105"/>
              </a:spcBef>
            </a:pPr>
            <a:r>
              <a:rPr lang="en-US" sz="2900" spc="-75" dirty="0"/>
              <a:t>Top</a:t>
            </a:r>
            <a:r>
              <a:rPr lang="en-US" sz="2900" spc="-80" dirty="0"/>
              <a:t> </a:t>
            </a:r>
            <a:r>
              <a:rPr lang="en-US" sz="2900" dirty="0"/>
              <a:t>10</a:t>
            </a:r>
            <a:r>
              <a:rPr lang="en-US" sz="2900" spc="-50" dirty="0"/>
              <a:t> </a:t>
            </a:r>
            <a:r>
              <a:rPr lang="en-US" sz="2900" dirty="0"/>
              <a:t>Source</a:t>
            </a:r>
            <a:r>
              <a:rPr lang="en-US" sz="2900" spc="-60" dirty="0"/>
              <a:t> </a:t>
            </a:r>
            <a:r>
              <a:rPr lang="en-US" sz="2900" dirty="0"/>
              <a:t>Countries</a:t>
            </a:r>
            <a:r>
              <a:rPr lang="en-US" sz="2900" spc="-90" dirty="0"/>
              <a:t> </a:t>
            </a:r>
            <a:r>
              <a:rPr lang="en-US" sz="2900" dirty="0"/>
              <a:t>for</a:t>
            </a:r>
            <a:r>
              <a:rPr lang="en-US" sz="2900" spc="-75" dirty="0"/>
              <a:t> </a:t>
            </a:r>
            <a:r>
              <a:rPr lang="en-US" sz="2900" dirty="0"/>
              <a:t>DDoS</a:t>
            </a:r>
            <a:r>
              <a:rPr lang="en-US" sz="2900" spc="-80" dirty="0"/>
              <a:t> </a:t>
            </a:r>
            <a:r>
              <a:rPr lang="en-US" sz="2900" spc="-10" dirty="0"/>
              <a:t>Attacks</a:t>
            </a:r>
            <a:endParaRPr lang="en-US" sz="2900" dirty="0"/>
          </a:p>
        </p:txBody>
      </p:sp>
      <p:sp>
        <p:nvSpPr>
          <p:cNvPr id="5" name="Rectangle 1">
            <a:extLst>
              <a:ext uri="{FF2B5EF4-FFF2-40B4-BE49-F238E27FC236}">
                <a16:creationId xmlns:a16="http://schemas.microsoft.com/office/drawing/2014/main" id="{0448EFD0-24FC-CCC4-ABF9-C3AD659F68EC}"/>
              </a:ext>
            </a:extLst>
          </p:cNvPr>
          <p:cNvSpPr>
            <a:spLocks noChangeArrowheads="1"/>
          </p:cNvSpPr>
          <p:nvPr/>
        </p:nvSpPr>
        <p:spPr bwMode="auto">
          <a:xfrm>
            <a:off x="4761271" y="621647"/>
            <a:ext cx="4419600" cy="446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400" b="1" dirty="0">
                <a:latin typeface="+mj-lt"/>
              </a:rPr>
              <a:t>Top Source Countries for DDoS Attacks:</a:t>
            </a:r>
            <a:endParaRPr lang="en-US" sz="2400" dirty="0">
              <a:latin typeface="+mj-lt"/>
            </a:endParaRPr>
          </a:p>
          <a:p>
            <a:pPr marL="342900" indent="-342900">
              <a:lnSpc>
                <a:spcPct val="150000"/>
              </a:lnSpc>
              <a:buFont typeface="Arial" panose="020B0604020202020204" pitchFamily="34" charset="0"/>
              <a:buChar char="•"/>
            </a:pPr>
            <a:r>
              <a:rPr lang="en-US" sz="2400" b="1" dirty="0">
                <a:latin typeface="+mj-lt"/>
              </a:rPr>
              <a:t>China</a:t>
            </a:r>
            <a:r>
              <a:rPr lang="en-US" sz="2400" dirty="0">
                <a:latin typeface="+mj-lt"/>
              </a:rPr>
              <a:t>: 37.01%</a:t>
            </a:r>
          </a:p>
          <a:p>
            <a:pPr marL="342900" indent="-342900">
              <a:lnSpc>
                <a:spcPct val="150000"/>
              </a:lnSpc>
              <a:buFont typeface="Arial" panose="020B0604020202020204" pitchFamily="34" charset="0"/>
              <a:buChar char="•"/>
            </a:pPr>
            <a:r>
              <a:rPr lang="en-US" sz="2400" b="1" dirty="0">
                <a:latin typeface="+mj-lt"/>
              </a:rPr>
              <a:t>USA</a:t>
            </a:r>
            <a:r>
              <a:rPr lang="en-US" sz="2400" dirty="0">
                <a:latin typeface="+mj-lt"/>
              </a:rPr>
              <a:t>: 17.88%</a:t>
            </a:r>
          </a:p>
          <a:p>
            <a:pPr marL="342900" indent="-342900">
              <a:lnSpc>
                <a:spcPct val="150000"/>
              </a:lnSpc>
              <a:buFont typeface="Arial" panose="020B0604020202020204" pitchFamily="34" charset="0"/>
              <a:buChar char="•"/>
            </a:pPr>
            <a:r>
              <a:rPr lang="en-US" sz="2400" b="1" dirty="0">
                <a:latin typeface="+mj-lt"/>
              </a:rPr>
              <a:t>UK</a:t>
            </a:r>
            <a:r>
              <a:rPr lang="en-US" sz="2400" dirty="0">
                <a:latin typeface="+mj-lt"/>
              </a:rPr>
              <a:t>: 10.21%</a:t>
            </a:r>
          </a:p>
          <a:p>
            <a:pPr marL="342900" indent="-342900">
              <a:lnSpc>
                <a:spcPct val="150000"/>
              </a:lnSpc>
              <a:buFont typeface="Arial" panose="020B0604020202020204" pitchFamily="34" charset="0"/>
              <a:buChar char="•"/>
            </a:pPr>
            <a:r>
              <a:rPr lang="en-US" sz="2400" dirty="0">
                <a:latin typeface="+mj-lt"/>
              </a:rPr>
              <a:t>Other countries include India, Spain, Korea, Russia, Germany, Australia, and Taiwan.</a:t>
            </a:r>
          </a:p>
        </p:txBody>
      </p:sp>
    </p:spTree>
    <p:extLst>
      <p:ext uri="{BB962C8B-B14F-4D97-AF65-F5344CB8AC3E}">
        <p14:creationId xmlns:p14="http://schemas.microsoft.com/office/powerpoint/2010/main" val="3010476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75D53-10D7-3FE1-E058-5311EC519028}"/>
            </a:ext>
          </a:extLst>
        </p:cNvPr>
        <p:cNvGrpSpPr/>
        <p:nvPr/>
      </p:nvGrpSpPr>
      <p:grpSpPr>
        <a:xfrm>
          <a:off x="0" y="0"/>
          <a:ext cx="0" cy="0"/>
          <a:chOff x="0" y="0"/>
          <a:chExt cx="0" cy="0"/>
        </a:xfrm>
      </p:grpSpPr>
      <p:pic>
        <p:nvPicPr>
          <p:cNvPr id="4" name="object 4">
            <a:extLst>
              <a:ext uri="{FF2B5EF4-FFF2-40B4-BE49-F238E27FC236}">
                <a16:creationId xmlns:a16="http://schemas.microsoft.com/office/drawing/2014/main" id="{8931AE3D-1E8B-D880-CFFD-381EA0B9EFAC}"/>
              </a:ext>
            </a:extLst>
          </p:cNvPr>
          <p:cNvPicPr/>
          <p:nvPr/>
        </p:nvPicPr>
        <p:blipFill>
          <a:blip r:embed="rId2" cstate="print"/>
          <a:stretch>
            <a:fillRect/>
          </a:stretch>
        </p:blipFill>
        <p:spPr>
          <a:xfrm>
            <a:off x="85960" y="666750"/>
            <a:ext cx="4800600" cy="4376853"/>
          </a:xfrm>
          <a:prstGeom prst="rect">
            <a:avLst/>
          </a:prstGeom>
        </p:spPr>
      </p:pic>
      <p:sp>
        <p:nvSpPr>
          <p:cNvPr id="2" name="object 2">
            <a:extLst>
              <a:ext uri="{FF2B5EF4-FFF2-40B4-BE49-F238E27FC236}">
                <a16:creationId xmlns:a16="http://schemas.microsoft.com/office/drawing/2014/main" id="{B3C8E8CD-C0AA-B965-10C7-B79016C34F81}"/>
              </a:ext>
            </a:extLst>
          </p:cNvPr>
          <p:cNvSpPr txBox="1">
            <a:spLocks noGrp="1"/>
          </p:cNvSpPr>
          <p:nvPr>
            <p:ph type="title"/>
          </p:nvPr>
        </p:nvSpPr>
        <p:spPr>
          <a:xfrm>
            <a:off x="0" y="-95250"/>
            <a:ext cx="8222081" cy="560069"/>
          </a:xfrm>
          <a:prstGeom prst="rect">
            <a:avLst/>
          </a:prstGeom>
        </p:spPr>
        <p:txBody>
          <a:bodyPr vert="horz" wrap="square" lIns="0" tIns="108127" rIns="0" bIns="0" rtlCol="0">
            <a:spAutoFit/>
          </a:bodyPr>
          <a:lstStyle/>
          <a:p>
            <a:pPr>
              <a:lnSpc>
                <a:spcPct val="100000"/>
              </a:lnSpc>
              <a:spcBef>
                <a:spcPts val="105"/>
              </a:spcBef>
            </a:pPr>
            <a:r>
              <a:rPr lang="en-US" sz="2900" spc="-75" dirty="0"/>
              <a:t>Top</a:t>
            </a:r>
            <a:r>
              <a:rPr lang="en-US" sz="2900" spc="-80" dirty="0"/>
              <a:t> </a:t>
            </a:r>
            <a:r>
              <a:rPr lang="en-US" sz="2900" dirty="0"/>
              <a:t>10</a:t>
            </a:r>
            <a:r>
              <a:rPr lang="en-US" sz="2900" spc="-50" dirty="0"/>
              <a:t> </a:t>
            </a:r>
            <a:r>
              <a:rPr lang="en-US" sz="2900" dirty="0"/>
              <a:t>Source</a:t>
            </a:r>
            <a:r>
              <a:rPr lang="en-US" sz="2900" spc="-60" dirty="0"/>
              <a:t> </a:t>
            </a:r>
            <a:r>
              <a:rPr lang="en-US" sz="2900" dirty="0"/>
              <a:t>Countries</a:t>
            </a:r>
            <a:r>
              <a:rPr lang="en-US" sz="2900" spc="-90" dirty="0"/>
              <a:t> </a:t>
            </a:r>
            <a:r>
              <a:rPr lang="en-US" sz="2900" dirty="0"/>
              <a:t>for</a:t>
            </a:r>
            <a:r>
              <a:rPr lang="en-US" sz="2900" spc="-75" dirty="0"/>
              <a:t> </a:t>
            </a:r>
            <a:r>
              <a:rPr lang="en-US" sz="2900" dirty="0"/>
              <a:t>DDoS</a:t>
            </a:r>
            <a:r>
              <a:rPr lang="en-US" sz="2900" spc="-80" dirty="0"/>
              <a:t> </a:t>
            </a:r>
            <a:r>
              <a:rPr lang="en-US" sz="2900" spc="-10" dirty="0"/>
              <a:t>Attacks</a:t>
            </a:r>
            <a:endParaRPr lang="en-US" sz="2900" dirty="0"/>
          </a:p>
        </p:txBody>
      </p:sp>
      <p:sp>
        <p:nvSpPr>
          <p:cNvPr id="5" name="Rectangle 1">
            <a:extLst>
              <a:ext uri="{FF2B5EF4-FFF2-40B4-BE49-F238E27FC236}">
                <a16:creationId xmlns:a16="http://schemas.microsoft.com/office/drawing/2014/main" id="{9EC08CC4-A0C0-A931-69A8-4A424E11A4FC}"/>
              </a:ext>
            </a:extLst>
          </p:cNvPr>
          <p:cNvSpPr>
            <a:spLocks noChangeArrowheads="1"/>
          </p:cNvSpPr>
          <p:nvPr/>
        </p:nvSpPr>
        <p:spPr bwMode="auto">
          <a:xfrm>
            <a:off x="5105399" y="659862"/>
            <a:ext cx="4075471" cy="4390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700" b="1" dirty="0">
                <a:latin typeface="+mj-lt"/>
              </a:rPr>
              <a:t>Real-world analogy:</a:t>
            </a:r>
            <a:br>
              <a:rPr lang="en-US" sz="2700" dirty="0">
                <a:latin typeface="+mj-lt"/>
              </a:rPr>
            </a:br>
            <a:r>
              <a:rPr lang="en-US" sz="2700" dirty="0">
                <a:latin typeface="+mj-lt"/>
              </a:rPr>
              <a:t>Think of each country as a faucet. China and the US have the biggest taps pouring fake traffic onto servers—flooding them until they break.</a:t>
            </a:r>
          </a:p>
        </p:txBody>
      </p:sp>
    </p:spTree>
    <p:extLst>
      <p:ext uri="{BB962C8B-B14F-4D97-AF65-F5344CB8AC3E}">
        <p14:creationId xmlns:p14="http://schemas.microsoft.com/office/powerpoint/2010/main" val="1151653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22C8B-6406-7F56-3363-DB825C151A54}"/>
            </a:ext>
          </a:extLst>
        </p:cNvPr>
        <p:cNvGrpSpPr/>
        <p:nvPr/>
      </p:nvGrpSpPr>
      <p:grpSpPr>
        <a:xfrm>
          <a:off x="0" y="0"/>
          <a:ext cx="0" cy="0"/>
          <a:chOff x="0" y="0"/>
          <a:chExt cx="0" cy="0"/>
        </a:xfrm>
      </p:grpSpPr>
      <p:pic>
        <p:nvPicPr>
          <p:cNvPr id="4" name="object 4">
            <a:extLst>
              <a:ext uri="{FF2B5EF4-FFF2-40B4-BE49-F238E27FC236}">
                <a16:creationId xmlns:a16="http://schemas.microsoft.com/office/drawing/2014/main" id="{44145A80-6740-A554-E4D7-512AF35BC5BA}"/>
              </a:ext>
            </a:extLst>
          </p:cNvPr>
          <p:cNvPicPr/>
          <p:nvPr/>
        </p:nvPicPr>
        <p:blipFill>
          <a:blip r:embed="rId2" cstate="print"/>
          <a:stretch>
            <a:fillRect/>
          </a:stretch>
        </p:blipFill>
        <p:spPr>
          <a:xfrm>
            <a:off x="85960" y="666750"/>
            <a:ext cx="4800600" cy="4376853"/>
          </a:xfrm>
          <a:prstGeom prst="rect">
            <a:avLst/>
          </a:prstGeom>
        </p:spPr>
      </p:pic>
      <p:sp>
        <p:nvSpPr>
          <p:cNvPr id="2" name="object 2">
            <a:extLst>
              <a:ext uri="{FF2B5EF4-FFF2-40B4-BE49-F238E27FC236}">
                <a16:creationId xmlns:a16="http://schemas.microsoft.com/office/drawing/2014/main" id="{EEFCA523-285B-66E7-AF5C-DCFB37C749F9}"/>
              </a:ext>
            </a:extLst>
          </p:cNvPr>
          <p:cNvSpPr txBox="1">
            <a:spLocks noGrp="1"/>
          </p:cNvSpPr>
          <p:nvPr>
            <p:ph type="title"/>
          </p:nvPr>
        </p:nvSpPr>
        <p:spPr>
          <a:xfrm>
            <a:off x="0" y="-95250"/>
            <a:ext cx="8222081" cy="560069"/>
          </a:xfrm>
          <a:prstGeom prst="rect">
            <a:avLst/>
          </a:prstGeom>
        </p:spPr>
        <p:txBody>
          <a:bodyPr vert="horz" wrap="square" lIns="0" tIns="108127" rIns="0" bIns="0" rtlCol="0">
            <a:spAutoFit/>
          </a:bodyPr>
          <a:lstStyle/>
          <a:p>
            <a:pPr>
              <a:lnSpc>
                <a:spcPct val="100000"/>
              </a:lnSpc>
              <a:spcBef>
                <a:spcPts val="105"/>
              </a:spcBef>
            </a:pPr>
            <a:r>
              <a:rPr lang="en-US" sz="2900" spc="-75" dirty="0"/>
              <a:t>Top</a:t>
            </a:r>
            <a:r>
              <a:rPr lang="en-US" sz="2900" spc="-80" dirty="0"/>
              <a:t> </a:t>
            </a:r>
            <a:r>
              <a:rPr lang="en-US" sz="2900" dirty="0"/>
              <a:t>10</a:t>
            </a:r>
            <a:r>
              <a:rPr lang="en-US" sz="2900" spc="-50" dirty="0"/>
              <a:t> </a:t>
            </a:r>
            <a:r>
              <a:rPr lang="en-US" sz="2900" dirty="0"/>
              <a:t>Source</a:t>
            </a:r>
            <a:r>
              <a:rPr lang="en-US" sz="2900" spc="-60" dirty="0"/>
              <a:t> </a:t>
            </a:r>
            <a:r>
              <a:rPr lang="en-US" sz="2900" dirty="0"/>
              <a:t>Countries</a:t>
            </a:r>
            <a:r>
              <a:rPr lang="en-US" sz="2900" spc="-90" dirty="0"/>
              <a:t> </a:t>
            </a:r>
            <a:r>
              <a:rPr lang="en-US" sz="2900" dirty="0"/>
              <a:t>for</a:t>
            </a:r>
            <a:r>
              <a:rPr lang="en-US" sz="2900" spc="-75" dirty="0"/>
              <a:t> </a:t>
            </a:r>
            <a:r>
              <a:rPr lang="en-US" sz="2900" dirty="0"/>
              <a:t>DDoS</a:t>
            </a:r>
            <a:r>
              <a:rPr lang="en-US" sz="2900" spc="-80" dirty="0"/>
              <a:t> </a:t>
            </a:r>
            <a:r>
              <a:rPr lang="en-US" sz="2900" spc="-10" dirty="0"/>
              <a:t>Attacks</a:t>
            </a:r>
            <a:endParaRPr lang="en-US" sz="2900" dirty="0"/>
          </a:p>
        </p:txBody>
      </p:sp>
      <p:sp>
        <p:nvSpPr>
          <p:cNvPr id="5" name="Rectangle 1">
            <a:extLst>
              <a:ext uri="{FF2B5EF4-FFF2-40B4-BE49-F238E27FC236}">
                <a16:creationId xmlns:a16="http://schemas.microsoft.com/office/drawing/2014/main" id="{0E18A75C-1694-FA12-36A4-4CA9FB24721E}"/>
              </a:ext>
            </a:extLst>
          </p:cNvPr>
          <p:cNvSpPr>
            <a:spLocks noChangeArrowheads="1"/>
          </p:cNvSpPr>
          <p:nvPr/>
        </p:nvSpPr>
        <p:spPr bwMode="auto">
          <a:xfrm>
            <a:off x="4886561" y="739467"/>
            <a:ext cx="4294310" cy="4231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US" sz="2600" b="1" dirty="0">
                <a:latin typeface="+mj-lt"/>
              </a:rPr>
              <a:t>Student Tip:</a:t>
            </a:r>
            <a:br>
              <a:rPr lang="en-US" sz="2600" dirty="0">
                <a:latin typeface="+mj-lt"/>
              </a:rPr>
            </a:br>
            <a:r>
              <a:rPr lang="en-US" sz="2600" dirty="0">
                <a:latin typeface="+mj-lt"/>
              </a:rPr>
              <a:t>Always use </a:t>
            </a:r>
            <a:r>
              <a:rPr lang="en-US" sz="2600" b="1" dirty="0">
                <a:latin typeface="+mj-lt"/>
              </a:rPr>
              <a:t>firewalls, intrusion detection</a:t>
            </a:r>
            <a:r>
              <a:rPr lang="en-US" sz="2600" dirty="0">
                <a:latin typeface="+mj-lt"/>
              </a:rPr>
              <a:t>, and </a:t>
            </a:r>
            <a:r>
              <a:rPr lang="en-US" sz="2600" b="1" dirty="0">
                <a:latin typeface="+mj-lt"/>
              </a:rPr>
              <a:t>rate-limiting</a:t>
            </a:r>
            <a:r>
              <a:rPr lang="en-US" sz="2600" dirty="0">
                <a:latin typeface="+mj-lt"/>
              </a:rPr>
              <a:t> to help protect systems. Learn how to configure </a:t>
            </a:r>
            <a:r>
              <a:rPr lang="en-US" sz="2600" b="1" dirty="0">
                <a:latin typeface="+mj-lt"/>
              </a:rPr>
              <a:t>reverse proxies</a:t>
            </a:r>
            <a:r>
              <a:rPr lang="en-US" sz="2600" dirty="0">
                <a:latin typeface="+mj-lt"/>
              </a:rPr>
              <a:t> and </a:t>
            </a:r>
            <a:r>
              <a:rPr lang="en-US" sz="2600" b="1" dirty="0">
                <a:latin typeface="+mj-lt"/>
              </a:rPr>
              <a:t>load balancers</a:t>
            </a:r>
            <a:r>
              <a:rPr lang="en-US" sz="2600" dirty="0">
                <a:latin typeface="+mj-lt"/>
              </a:rPr>
              <a:t> for defense.</a:t>
            </a:r>
          </a:p>
        </p:txBody>
      </p:sp>
    </p:spTree>
    <p:extLst>
      <p:ext uri="{BB962C8B-B14F-4D97-AF65-F5344CB8AC3E}">
        <p14:creationId xmlns:p14="http://schemas.microsoft.com/office/powerpoint/2010/main" val="2903045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377332" y="1700711"/>
            <a:ext cx="3766667" cy="2668354"/>
          </a:xfrm>
          <a:prstGeom prst="rect">
            <a:avLst/>
          </a:prstGeom>
        </p:spPr>
      </p:pic>
      <p:sp>
        <p:nvSpPr>
          <p:cNvPr id="3" name="object 3"/>
          <p:cNvSpPr txBox="1">
            <a:spLocks noGrp="1"/>
          </p:cNvSpPr>
          <p:nvPr>
            <p:ph type="title"/>
          </p:nvPr>
        </p:nvSpPr>
        <p:spPr>
          <a:xfrm>
            <a:off x="-7374" y="-23966"/>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 Cyber Threats in the Information Age</a:t>
            </a:r>
            <a:endParaRPr sz="2900" dirty="0"/>
          </a:p>
        </p:txBody>
      </p:sp>
      <p:sp>
        <p:nvSpPr>
          <p:cNvPr id="4" name="object 4"/>
          <p:cNvSpPr txBox="1">
            <a:spLocks noGrp="1"/>
          </p:cNvSpPr>
          <p:nvPr>
            <p:ph type="body" idx="1"/>
          </p:nvPr>
        </p:nvSpPr>
        <p:spPr>
          <a:xfrm>
            <a:off x="-7373" y="580037"/>
            <a:ext cx="5477070" cy="4570482"/>
          </a:xfrm>
          <a:prstGeom prst="rect">
            <a:avLst/>
          </a:prstGeom>
        </p:spPr>
        <p:txBody>
          <a:bodyPr vert="horz" wrap="square" lIns="0" tIns="13335" rIns="0" bIns="0"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500" b="1" i="0" u="none" strike="noStrike" cap="none" normalizeH="0" baseline="0" dirty="0">
                <a:ln>
                  <a:noFill/>
                </a:ln>
                <a:solidFill>
                  <a:schemeClr val="tx1"/>
                </a:solidFill>
                <a:effectLst/>
                <a:latin typeface="+mj-lt"/>
              </a:rPr>
              <a:t>Key Point:</a:t>
            </a:r>
            <a:endParaRPr kumimoji="0" lang="en-US" altLang="en-US" sz="25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500" b="0" i="0" u="none" strike="noStrike" cap="none" normalizeH="0" baseline="0" dirty="0">
                <a:ln>
                  <a:noFill/>
                </a:ln>
                <a:solidFill>
                  <a:schemeClr val="tx1"/>
                </a:solidFill>
                <a:effectLst/>
                <a:latin typeface="+mj-lt"/>
              </a:rPr>
              <a:t>Over </a:t>
            </a:r>
            <a:r>
              <a:rPr kumimoji="0" lang="en-US" altLang="en-US" sz="2500" b="1" i="0" u="none" strike="noStrike" cap="none" normalizeH="0" baseline="0" dirty="0">
                <a:ln>
                  <a:noFill/>
                </a:ln>
                <a:solidFill>
                  <a:schemeClr val="tx1"/>
                </a:solidFill>
                <a:effectLst/>
                <a:latin typeface="+mj-lt"/>
              </a:rPr>
              <a:t>500,000 cyberattack attempts</a:t>
            </a:r>
            <a:r>
              <a:rPr kumimoji="0" lang="en-US" altLang="en-US" sz="2500" b="0" i="0" u="none" strike="noStrike" cap="none" normalizeH="0" baseline="0" dirty="0">
                <a:ln>
                  <a:noFill/>
                </a:ln>
                <a:solidFill>
                  <a:schemeClr val="tx1"/>
                </a:solidFill>
                <a:effectLst/>
                <a:latin typeface="+mj-lt"/>
              </a:rPr>
              <a:t> happen </a:t>
            </a:r>
            <a:r>
              <a:rPr kumimoji="0" lang="en-US" altLang="en-US" sz="2500" b="1" i="0" u="none" strike="noStrike" cap="none" normalizeH="0" baseline="0" dirty="0">
                <a:ln>
                  <a:noFill/>
                </a:ln>
                <a:solidFill>
                  <a:schemeClr val="tx1"/>
                </a:solidFill>
                <a:effectLst/>
                <a:latin typeface="+mj-lt"/>
              </a:rPr>
              <a:t>every minute</a:t>
            </a:r>
            <a:r>
              <a:rPr kumimoji="0" lang="en-US" altLang="en-US" sz="2500" b="0" i="0" u="none" strike="noStrike" cap="none" normalizeH="0" baseline="0" dirty="0">
                <a:ln>
                  <a:noFill/>
                </a:ln>
                <a:solidFill>
                  <a:schemeClr val="tx1"/>
                </a:solidFill>
                <a:effectLst/>
                <a:latin typeface="+mj-lt"/>
              </a:rPr>
              <a:t> around the world.</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500" b="1" i="0" u="none" strike="noStrike" cap="none" normalizeH="0" baseline="0" dirty="0">
                <a:ln>
                  <a:noFill/>
                </a:ln>
                <a:solidFill>
                  <a:schemeClr val="tx1"/>
                </a:solidFill>
                <a:effectLst/>
                <a:latin typeface="+mj-lt"/>
              </a:rPr>
              <a:t>Real-world analogy</a:t>
            </a:r>
            <a:r>
              <a:rPr kumimoji="0" lang="en-US" altLang="en-US" sz="2500" b="0" i="0" u="none" strike="noStrike" cap="none" normalizeH="0" baseline="0" dirty="0">
                <a:ln>
                  <a:noFill/>
                </a:ln>
                <a:solidFill>
                  <a:schemeClr val="tx1"/>
                </a:solidFill>
                <a:effectLst/>
                <a:latin typeface="+mj-lt"/>
              </a:rPr>
              <a:t>:</a:t>
            </a:r>
            <a:br>
              <a:rPr kumimoji="0" lang="en-US" altLang="en-US" sz="2500" b="0" i="0" u="none" strike="noStrike" cap="none" normalizeH="0" baseline="0" dirty="0">
                <a:ln>
                  <a:noFill/>
                </a:ln>
                <a:solidFill>
                  <a:schemeClr val="tx1"/>
                </a:solidFill>
                <a:effectLst/>
                <a:latin typeface="+mj-lt"/>
              </a:rPr>
            </a:br>
            <a:r>
              <a:rPr kumimoji="0" lang="en-US" altLang="en-US" sz="2500" b="0" i="0" u="none" strike="noStrike" cap="none" normalizeH="0" baseline="0" dirty="0">
                <a:ln>
                  <a:noFill/>
                </a:ln>
                <a:solidFill>
                  <a:schemeClr val="tx1"/>
                </a:solidFill>
                <a:effectLst/>
                <a:latin typeface="+mj-lt"/>
              </a:rPr>
              <a:t>Imagine someone trying to break into your house every 7 milliseconds — and that’s just your house. Now multiply that across the internet!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05465-F587-D2E7-0BF5-1BA32477FC32}"/>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09902F8F-6801-5086-7377-CB635D1B747E}"/>
              </a:ext>
            </a:extLst>
          </p:cNvPr>
          <p:cNvPicPr/>
          <p:nvPr/>
        </p:nvPicPr>
        <p:blipFill>
          <a:blip r:embed="rId2" cstate="print"/>
          <a:stretch>
            <a:fillRect/>
          </a:stretch>
        </p:blipFill>
        <p:spPr>
          <a:xfrm>
            <a:off x="5377332" y="1700711"/>
            <a:ext cx="3766667" cy="2668354"/>
          </a:xfrm>
          <a:prstGeom prst="rect">
            <a:avLst/>
          </a:prstGeom>
        </p:spPr>
      </p:pic>
      <p:sp>
        <p:nvSpPr>
          <p:cNvPr id="3" name="object 3">
            <a:extLst>
              <a:ext uri="{FF2B5EF4-FFF2-40B4-BE49-F238E27FC236}">
                <a16:creationId xmlns:a16="http://schemas.microsoft.com/office/drawing/2014/main" id="{75A0F78B-2CF4-DD34-B26B-0F5AC9102385}"/>
              </a:ext>
            </a:extLst>
          </p:cNvPr>
          <p:cNvSpPr txBox="1">
            <a:spLocks noGrp="1"/>
          </p:cNvSpPr>
          <p:nvPr>
            <p:ph type="title"/>
          </p:nvPr>
        </p:nvSpPr>
        <p:spPr>
          <a:xfrm>
            <a:off x="-7374" y="-23966"/>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 Cyber Threats in the Information Age</a:t>
            </a:r>
            <a:endParaRPr sz="2900" dirty="0"/>
          </a:p>
        </p:txBody>
      </p:sp>
      <p:sp>
        <p:nvSpPr>
          <p:cNvPr id="4" name="object 4">
            <a:extLst>
              <a:ext uri="{FF2B5EF4-FFF2-40B4-BE49-F238E27FC236}">
                <a16:creationId xmlns:a16="http://schemas.microsoft.com/office/drawing/2014/main" id="{24C6C72F-E3AE-E06C-E5CE-3DF8C5BD0745}"/>
              </a:ext>
            </a:extLst>
          </p:cNvPr>
          <p:cNvSpPr txBox="1">
            <a:spLocks noGrp="1"/>
          </p:cNvSpPr>
          <p:nvPr>
            <p:ph type="body" idx="1"/>
          </p:nvPr>
        </p:nvSpPr>
        <p:spPr>
          <a:xfrm>
            <a:off x="-7374" y="580037"/>
            <a:ext cx="5722373" cy="4570482"/>
          </a:xfrm>
          <a:prstGeom prst="rect">
            <a:avLst/>
          </a:prstGeom>
        </p:spPr>
        <p:txBody>
          <a:bodyPr vert="horz" wrap="square" lIns="0" tIns="13335" rIns="0" bIns="0" rtlCol="0">
            <a:spAutoFit/>
          </a:bodyPr>
          <a:lstStyle/>
          <a:p>
            <a:pPr>
              <a:lnSpc>
                <a:spcPct val="150000"/>
              </a:lnSpc>
              <a:buNone/>
            </a:pPr>
            <a:r>
              <a:rPr lang="en-US" sz="2500" b="0" dirty="0"/>
              <a:t>What it means for students:</a:t>
            </a:r>
          </a:p>
          <a:p>
            <a:pPr marL="442913" indent="-342900">
              <a:lnSpc>
                <a:spcPct val="150000"/>
              </a:lnSpc>
              <a:buFont typeface="Arial" panose="020B0604020202020204" pitchFamily="34" charset="0"/>
              <a:buChar char="•"/>
            </a:pPr>
            <a:r>
              <a:rPr lang="en-US" sz="2500" b="0" dirty="0"/>
              <a:t>The internet is under constant attack — no system is too small to be ignored.</a:t>
            </a:r>
          </a:p>
          <a:p>
            <a:pPr marL="442913" indent="-342900">
              <a:lnSpc>
                <a:spcPct val="150000"/>
              </a:lnSpc>
              <a:buFont typeface="Arial" panose="020B0604020202020204" pitchFamily="34" charset="0"/>
              <a:buChar char="•"/>
            </a:pPr>
            <a:r>
              <a:rPr lang="en-US" sz="2500" b="0" dirty="0"/>
              <a:t>These threats target devices, data, and networks—even yours.</a:t>
            </a:r>
          </a:p>
          <a:p>
            <a:pPr marL="442913" indent="-342900">
              <a:lnSpc>
                <a:spcPct val="150000"/>
              </a:lnSpc>
              <a:buFont typeface="Arial" panose="020B0604020202020204" pitchFamily="34" charset="0"/>
              <a:buChar char="•"/>
            </a:pPr>
            <a:r>
              <a:rPr lang="en-US" sz="2500" b="0" dirty="0"/>
              <a:t>Awareness and basic cybersecurity hygiene (updates, strong passwords, 2FA) are your first line of defense.</a:t>
            </a:r>
          </a:p>
        </p:txBody>
      </p:sp>
    </p:spTree>
    <p:extLst>
      <p:ext uri="{BB962C8B-B14F-4D97-AF65-F5344CB8AC3E}">
        <p14:creationId xmlns:p14="http://schemas.microsoft.com/office/powerpoint/2010/main" val="10778464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90" y="-95250"/>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IoT: Powering the Future — and Its Risks</a:t>
            </a:r>
            <a:endParaRPr sz="2900" dirty="0"/>
          </a:p>
        </p:txBody>
      </p:sp>
      <p:sp>
        <p:nvSpPr>
          <p:cNvPr id="3" name="object 3"/>
          <p:cNvSpPr txBox="1"/>
          <p:nvPr/>
        </p:nvSpPr>
        <p:spPr>
          <a:xfrm>
            <a:off x="201808" y="906507"/>
            <a:ext cx="5867400" cy="3415679"/>
          </a:xfrm>
          <a:prstGeom prst="rect">
            <a:avLst/>
          </a:prstGeom>
        </p:spPr>
        <p:txBody>
          <a:bodyPr vert="horz" wrap="square" lIns="0" tIns="12700" rIns="0" bIns="0" rtlCol="0">
            <a:spAutoFit/>
          </a:bodyPr>
          <a:lstStyle/>
          <a:p>
            <a:pPr>
              <a:lnSpc>
                <a:spcPct val="150000"/>
              </a:lnSpc>
              <a:buNone/>
            </a:pPr>
            <a:r>
              <a:rPr lang="en-US" sz="2500" b="1" dirty="0">
                <a:latin typeface="+mj-lt"/>
              </a:rPr>
              <a:t>Key Insights:</a:t>
            </a:r>
            <a:endParaRPr lang="en-US" sz="2500" dirty="0">
              <a:latin typeface="+mj-lt"/>
            </a:endParaRPr>
          </a:p>
          <a:p>
            <a:pPr marL="342900" indent="-342900">
              <a:lnSpc>
                <a:spcPct val="150000"/>
              </a:lnSpc>
              <a:buFont typeface="Arial" panose="020B0604020202020204" pitchFamily="34" charset="0"/>
              <a:buChar char="•"/>
            </a:pPr>
            <a:r>
              <a:rPr lang="en-US" sz="2500" dirty="0">
                <a:latin typeface="+mj-lt"/>
              </a:rPr>
              <a:t>The </a:t>
            </a:r>
            <a:r>
              <a:rPr lang="en-US" sz="2500" b="1" dirty="0">
                <a:latin typeface="+mj-lt"/>
              </a:rPr>
              <a:t>IoT industry</a:t>
            </a:r>
            <a:r>
              <a:rPr lang="en-US" sz="2500" dirty="0">
                <a:latin typeface="+mj-lt"/>
              </a:rPr>
              <a:t> was expected to hit </a:t>
            </a:r>
            <a:r>
              <a:rPr lang="en-US" sz="2500" b="1" dirty="0">
                <a:latin typeface="+mj-lt"/>
              </a:rPr>
              <a:t>$19 trillion globally</a:t>
            </a:r>
            <a:r>
              <a:rPr lang="en-US" sz="2500" dirty="0">
                <a:latin typeface="+mj-lt"/>
              </a:rPr>
              <a:t> by 2020.</a:t>
            </a:r>
          </a:p>
          <a:p>
            <a:pPr marL="342900" indent="-342900">
              <a:lnSpc>
                <a:spcPct val="150000"/>
              </a:lnSpc>
              <a:buFont typeface="Arial" panose="020B0604020202020204" pitchFamily="34" charset="0"/>
              <a:buChar char="•"/>
            </a:pPr>
            <a:r>
              <a:rPr lang="en-US" sz="2500" dirty="0">
                <a:latin typeface="+mj-lt"/>
              </a:rPr>
              <a:t>Even in </a:t>
            </a:r>
            <a:r>
              <a:rPr lang="en-US" sz="2500" b="1" dirty="0">
                <a:latin typeface="+mj-lt"/>
              </a:rPr>
              <a:t>Australia</a:t>
            </a:r>
            <a:r>
              <a:rPr lang="en-US" sz="2500" dirty="0">
                <a:latin typeface="+mj-lt"/>
              </a:rPr>
              <a:t>, the smart home device market was predicted to be worth </a:t>
            </a:r>
            <a:r>
              <a:rPr lang="en-US" sz="2500" b="1" dirty="0">
                <a:latin typeface="+mj-lt"/>
              </a:rPr>
              <a:t>$200 million</a:t>
            </a:r>
            <a:r>
              <a:rPr lang="en-US" sz="2500" dirty="0">
                <a:latin typeface="+mj-lt"/>
              </a:rPr>
              <a:t>.</a:t>
            </a:r>
          </a:p>
        </p:txBody>
      </p:sp>
      <p:pic>
        <p:nvPicPr>
          <p:cNvPr id="4" name="object 4"/>
          <p:cNvPicPr/>
          <p:nvPr/>
        </p:nvPicPr>
        <p:blipFill>
          <a:blip r:embed="rId2" cstate="print"/>
          <a:stretch>
            <a:fillRect/>
          </a:stretch>
        </p:blipFill>
        <p:spPr>
          <a:xfrm>
            <a:off x="6316979" y="1372803"/>
            <a:ext cx="2590800" cy="297278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8127" rIns="0" bIns="0" rtlCol="0">
            <a:spAutoFit/>
          </a:bodyPr>
          <a:lstStyle/>
          <a:p>
            <a:pPr>
              <a:lnSpc>
                <a:spcPct val="100000"/>
              </a:lnSpc>
              <a:spcBef>
                <a:spcPts val="105"/>
              </a:spcBef>
            </a:pPr>
            <a:r>
              <a:rPr sz="2900" spc="-10" dirty="0"/>
              <a:t>Outline</a:t>
            </a:r>
            <a:endParaRPr sz="2900"/>
          </a:p>
        </p:txBody>
      </p:sp>
      <p:sp>
        <p:nvSpPr>
          <p:cNvPr id="3" name="object 3"/>
          <p:cNvSpPr txBox="1"/>
          <p:nvPr/>
        </p:nvSpPr>
        <p:spPr>
          <a:xfrm>
            <a:off x="946505" y="1140701"/>
            <a:ext cx="3209925" cy="2601595"/>
          </a:xfrm>
          <a:prstGeom prst="rect">
            <a:avLst/>
          </a:prstGeom>
        </p:spPr>
        <p:txBody>
          <a:bodyPr vert="horz" wrap="square" lIns="0" tIns="76200" rIns="0" bIns="0" rtlCol="0">
            <a:spAutoFit/>
          </a:bodyPr>
          <a:lstStyle/>
          <a:p>
            <a:pPr marL="226695" indent="-213995">
              <a:lnSpc>
                <a:spcPct val="100000"/>
              </a:lnSpc>
              <a:spcBef>
                <a:spcPts val="600"/>
              </a:spcBef>
              <a:buClr>
                <a:srgbClr val="DF0029"/>
              </a:buClr>
              <a:buFont typeface="Wingdings"/>
              <a:buChar char=""/>
              <a:tabLst>
                <a:tab pos="226695" algn="l"/>
              </a:tabLst>
            </a:pPr>
            <a:r>
              <a:rPr sz="2400" dirty="0">
                <a:latin typeface="Times New Roman"/>
                <a:cs typeface="Times New Roman"/>
              </a:rPr>
              <a:t>Impacts</a:t>
            </a:r>
            <a:r>
              <a:rPr sz="2400" spc="-25"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cyber</a:t>
            </a:r>
            <a:r>
              <a:rPr sz="2400" spc="-20" dirty="0">
                <a:latin typeface="Times New Roman"/>
                <a:cs typeface="Times New Roman"/>
              </a:rPr>
              <a:t> </a:t>
            </a:r>
            <a:r>
              <a:rPr sz="2400" spc="-10" dirty="0">
                <a:latin typeface="Times New Roman"/>
                <a:cs typeface="Times New Roman"/>
              </a:rPr>
              <a:t>attacks</a:t>
            </a:r>
            <a:endParaRPr sz="2400">
              <a:latin typeface="Times New Roman"/>
              <a:cs typeface="Times New Roman"/>
            </a:endParaRPr>
          </a:p>
          <a:p>
            <a:pPr marL="226695" indent="-213995">
              <a:lnSpc>
                <a:spcPct val="100000"/>
              </a:lnSpc>
              <a:spcBef>
                <a:spcPts val="505"/>
              </a:spcBef>
              <a:buClr>
                <a:srgbClr val="DF0029"/>
              </a:buClr>
              <a:buFont typeface="Wingdings"/>
              <a:buChar char=""/>
              <a:tabLst>
                <a:tab pos="226695" algn="l"/>
              </a:tabLst>
            </a:pPr>
            <a:r>
              <a:rPr sz="2400" dirty="0">
                <a:latin typeface="Times New Roman"/>
                <a:cs typeface="Times New Roman"/>
              </a:rPr>
              <a:t>Threats</a:t>
            </a:r>
            <a:r>
              <a:rPr sz="2400" spc="-20" dirty="0">
                <a:latin typeface="Times New Roman"/>
                <a:cs typeface="Times New Roman"/>
              </a:rPr>
              <a:t> </a:t>
            </a:r>
            <a:r>
              <a:rPr sz="2400" dirty="0">
                <a:latin typeface="Times New Roman"/>
                <a:cs typeface="Times New Roman"/>
              </a:rPr>
              <a:t>on </a:t>
            </a:r>
            <a:r>
              <a:rPr sz="2400" spc="-25" dirty="0">
                <a:latin typeface="Times New Roman"/>
                <a:cs typeface="Times New Roman"/>
              </a:rPr>
              <a:t>IoT</a:t>
            </a:r>
            <a:endParaRPr sz="2400">
              <a:latin typeface="Times New Roman"/>
              <a:cs typeface="Times New Roman"/>
            </a:endParaRPr>
          </a:p>
          <a:p>
            <a:pPr marL="226695" indent="-213995">
              <a:lnSpc>
                <a:spcPct val="100000"/>
              </a:lnSpc>
              <a:spcBef>
                <a:spcPts val="495"/>
              </a:spcBef>
              <a:buClr>
                <a:srgbClr val="DF0029"/>
              </a:buClr>
              <a:buFont typeface="Wingdings"/>
              <a:buChar char=""/>
              <a:tabLst>
                <a:tab pos="226695" algn="l"/>
              </a:tabLst>
            </a:pPr>
            <a:r>
              <a:rPr sz="2400" dirty="0">
                <a:latin typeface="Times New Roman"/>
                <a:cs typeface="Times New Roman"/>
              </a:rPr>
              <a:t>Threats</a:t>
            </a:r>
            <a:r>
              <a:rPr sz="2400" spc="-20" dirty="0">
                <a:latin typeface="Times New Roman"/>
                <a:cs typeface="Times New Roman"/>
              </a:rPr>
              <a:t> </a:t>
            </a:r>
            <a:r>
              <a:rPr sz="2400" dirty="0">
                <a:latin typeface="Times New Roman"/>
                <a:cs typeface="Times New Roman"/>
              </a:rPr>
              <a:t>on</a:t>
            </a:r>
            <a:r>
              <a:rPr sz="2400" spc="-135" dirty="0">
                <a:latin typeface="Times New Roman"/>
                <a:cs typeface="Times New Roman"/>
              </a:rPr>
              <a:t> </a:t>
            </a:r>
            <a:r>
              <a:rPr sz="2400" spc="-25" dirty="0">
                <a:latin typeface="Times New Roman"/>
                <a:cs typeface="Times New Roman"/>
              </a:rPr>
              <a:t>Ass</a:t>
            </a:r>
            <a:endParaRPr sz="2400">
              <a:latin typeface="Times New Roman"/>
              <a:cs typeface="Times New Roman"/>
            </a:endParaRPr>
          </a:p>
          <a:p>
            <a:pPr marL="226695" indent="-213995">
              <a:lnSpc>
                <a:spcPct val="100000"/>
              </a:lnSpc>
              <a:spcBef>
                <a:spcPts val="505"/>
              </a:spcBef>
              <a:buClr>
                <a:srgbClr val="DF0029"/>
              </a:buClr>
              <a:buFont typeface="Wingdings"/>
              <a:buChar char=""/>
              <a:tabLst>
                <a:tab pos="226695" algn="l"/>
              </a:tabLst>
            </a:pPr>
            <a:r>
              <a:rPr sz="2400" dirty="0">
                <a:latin typeface="Times New Roman"/>
                <a:cs typeface="Times New Roman"/>
              </a:rPr>
              <a:t>Threats</a:t>
            </a:r>
            <a:r>
              <a:rPr sz="2400" spc="-20" dirty="0">
                <a:latin typeface="Times New Roman"/>
                <a:cs typeface="Times New Roman"/>
              </a:rPr>
              <a:t> </a:t>
            </a:r>
            <a:r>
              <a:rPr sz="2400" dirty="0">
                <a:latin typeface="Times New Roman"/>
                <a:cs typeface="Times New Roman"/>
              </a:rPr>
              <a:t>on </a:t>
            </a:r>
            <a:r>
              <a:rPr sz="2400" spc="-10" dirty="0">
                <a:latin typeface="Times New Roman"/>
                <a:cs typeface="Times New Roman"/>
              </a:rPr>
              <a:t>wearables</a:t>
            </a:r>
            <a:endParaRPr sz="2400">
              <a:latin typeface="Times New Roman"/>
              <a:cs typeface="Times New Roman"/>
            </a:endParaRPr>
          </a:p>
          <a:p>
            <a:pPr marL="226695" indent="-213995">
              <a:lnSpc>
                <a:spcPct val="100000"/>
              </a:lnSpc>
              <a:spcBef>
                <a:spcPts val="500"/>
              </a:spcBef>
              <a:buClr>
                <a:srgbClr val="DF0029"/>
              </a:buClr>
              <a:buFont typeface="Wingdings"/>
              <a:buChar char=""/>
              <a:tabLst>
                <a:tab pos="226695" algn="l"/>
              </a:tabLst>
            </a:pPr>
            <a:r>
              <a:rPr sz="2400" spc="-10" dirty="0">
                <a:latin typeface="Times New Roman"/>
                <a:cs typeface="Times New Roman"/>
              </a:rPr>
              <a:t>Opportunity</a:t>
            </a:r>
            <a:endParaRPr sz="2400">
              <a:latin typeface="Times New Roman"/>
              <a:cs typeface="Times New Roman"/>
            </a:endParaRPr>
          </a:p>
          <a:p>
            <a:pPr marL="226695" indent="-213995">
              <a:lnSpc>
                <a:spcPct val="100000"/>
              </a:lnSpc>
              <a:spcBef>
                <a:spcPts val="495"/>
              </a:spcBef>
              <a:buClr>
                <a:srgbClr val="DF0029"/>
              </a:buClr>
              <a:buFont typeface="Wingdings"/>
              <a:buChar char=""/>
              <a:tabLst>
                <a:tab pos="226695" algn="l"/>
              </a:tabLst>
            </a:pPr>
            <a:r>
              <a:rPr sz="2400" spc="-10" dirty="0">
                <a:latin typeface="Times New Roman"/>
                <a:cs typeface="Times New Roman"/>
              </a:rPr>
              <a:t>Challenges</a:t>
            </a:r>
            <a:endParaRPr sz="24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6F2AE-4B7C-DD19-8789-1B86410FBF0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6643221-8BC9-7DBE-24DC-888D64916477}"/>
              </a:ext>
            </a:extLst>
          </p:cNvPr>
          <p:cNvSpPr txBox="1">
            <a:spLocks noGrp="1"/>
          </p:cNvSpPr>
          <p:nvPr>
            <p:ph type="title"/>
          </p:nvPr>
        </p:nvSpPr>
        <p:spPr>
          <a:xfrm>
            <a:off x="-12290" y="-95250"/>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IoT: Powering the Future — and Its Risks</a:t>
            </a:r>
            <a:endParaRPr sz="2900" dirty="0"/>
          </a:p>
        </p:txBody>
      </p:sp>
      <p:sp>
        <p:nvSpPr>
          <p:cNvPr id="3" name="object 3">
            <a:extLst>
              <a:ext uri="{FF2B5EF4-FFF2-40B4-BE49-F238E27FC236}">
                <a16:creationId xmlns:a16="http://schemas.microsoft.com/office/drawing/2014/main" id="{03E4EF10-B77F-9D52-A70B-76C8FDDB7BAB}"/>
              </a:ext>
            </a:extLst>
          </p:cNvPr>
          <p:cNvSpPr txBox="1"/>
          <p:nvPr/>
        </p:nvSpPr>
        <p:spPr>
          <a:xfrm>
            <a:off x="76200" y="906507"/>
            <a:ext cx="5993008" cy="3415679"/>
          </a:xfrm>
          <a:prstGeom prst="rect">
            <a:avLst/>
          </a:prstGeom>
        </p:spPr>
        <p:txBody>
          <a:bodyPr vert="horz" wrap="square" lIns="0" tIns="12700" rIns="0" bIns="0" rtlCol="0">
            <a:spAutoFit/>
          </a:bodyPr>
          <a:lstStyle/>
          <a:p>
            <a:pPr>
              <a:lnSpc>
                <a:spcPct val="150000"/>
              </a:lnSpc>
            </a:pPr>
            <a:r>
              <a:rPr lang="en-US" sz="2500" b="1" dirty="0">
                <a:latin typeface="+mj-lt"/>
              </a:rPr>
              <a:t>Real-world analogy:</a:t>
            </a:r>
            <a:br>
              <a:rPr lang="en-US" sz="2500" dirty="0">
                <a:latin typeface="+mj-lt"/>
              </a:rPr>
            </a:br>
            <a:r>
              <a:rPr lang="en-US" sz="2500" dirty="0">
                <a:latin typeface="+mj-lt"/>
              </a:rPr>
              <a:t>Think of IoT as turning every appliance in your house into a tiny computer—your fridge, lights, and even your toaster are now online. But if they’re connected, they can also be </a:t>
            </a:r>
            <a:r>
              <a:rPr lang="en-US" sz="2500" b="1" dirty="0">
                <a:latin typeface="+mj-lt"/>
              </a:rPr>
              <a:t>hacked</a:t>
            </a:r>
            <a:r>
              <a:rPr lang="en-US" sz="2500" dirty="0">
                <a:latin typeface="+mj-lt"/>
              </a:rPr>
              <a:t>.</a:t>
            </a:r>
          </a:p>
        </p:txBody>
      </p:sp>
      <p:pic>
        <p:nvPicPr>
          <p:cNvPr id="4" name="object 4">
            <a:extLst>
              <a:ext uri="{FF2B5EF4-FFF2-40B4-BE49-F238E27FC236}">
                <a16:creationId xmlns:a16="http://schemas.microsoft.com/office/drawing/2014/main" id="{48A28F55-D644-0897-F08A-834F49843749}"/>
              </a:ext>
            </a:extLst>
          </p:cNvPr>
          <p:cNvPicPr/>
          <p:nvPr/>
        </p:nvPicPr>
        <p:blipFill>
          <a:blip r:embed="rId2" cstate="print"/>
          <a:stretch>
            <a:fillRect/>
          </a:stretch>
        </p:blipFill>
        <p:spPr>
          <a:xfrm>
            <a:off x="6316979" y="1372803"/>
            <a:ext cx="2590800" cy="2972787"/>
          </a:xfrm>
          <a:prstGeom prst="rect">
            <a:avLst/>
          </a:prstGeom>
        </p:spPr>
      </p:pic>
    </p:spTree>
    <p:extLst>
      <p:ext uri="{BB962C8B-B14F-4D97-AF65-F5344CB8AC3E}">
        <p14:creationId xmlns:p14="http://schemas.microsoft.com/office/powerpoint/2010/main" val="38720715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77964-B04A-8A23-4DC7-A8D0B8AAB19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E9CC234-5558-B195-F862-8AF2383AB251}"/>
              </a:ext>
            </a:extLst>
          </p:cNvPr>
          <p:cNvSpPr txBox="1">
            <a:spLocks noGrp="1"/>
          </p:cNvSpPr>
          <p:nvPr>
            <p:ph type="title"/>
          </p:nvPr>
        </p:nvSpPr>
        <p:spPr>
          <a:xfrm>
            <a:off x="-12290" y="-95250"/>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IoT: Powering the Future — and Its Risks</a:t>
            </a:r>
            <a:endParaRPr sz="2900" dirty="0"/>
          </a:p>
        </p:txBody>
      </p:sp>
      <p:sp>
        <p:nvSpPr>
          <p:cNvPr id="3" name="object 3">
            <a:extLst>
              <a:ext uri="{FF2B5EF4-FFF2-40B4-BE49-F238E27FC236}">
                <a16:creationId xmlns:a16="http://schemas.microsoft.com/office/drawing/2014/main" id="{7BF37884-1A5D-37D0-82B1-A7BE5CA36A59}"/>
              </a:ext>
            </a:extLst>
          </p:cNvPr>
          <p:cNvSpPr txBox="1"/>
          <p:nvPr/>
        </p:nvSpPr>
        <p:spPr>
          <a:xfrm>
            <a:off x="19665" y="1306083"/>
            <a:ext cx="5993008" cy="2531334"/>
          </a:xfrm>
          <a:prstGeom prst="rect">
            <a:avLst/>
          </a:prstGeom>
        </p:spPr>
        <p:txBody>
          <a:bodyPr vert="horz" wrap="square" lIns="0" tIns="12700" rIns="0" bIns="0"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Risk Highlight from a Hacker’s View:</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“For just </a:t>
            </a:r>
            <a:r>
              <a:rPr kumimoji="0" lang="en-US" altLang="en-US" sz="2800" b="1" i="0" u="none" strike="noStrike" cap="none" normalizeH="0" baseline="0" dirty="0">
                <a:ln>
                  <a:noFill/>
                </a:ln>
                <a:solidFill>
                  <a:schemeClr val="tx1"/>
                </a:solidFill>
                <a:effectLst/>
                <a:latin typeface="+mj-lt"/>
              </a:rPr>
              <a:t>$6 in Bitcoin</a:t>
            </a:r>
            <a:r>
              <a:rPr kumimoji="0" lang="en-US" altLang="en-US" sz="2800" b="0" i="0" u="none" strike="noStrike" cap="none" normalizeH="0" baseline="0" dirty="0">
                <a:ln>
                  <a:noFill/>
                </a:ln>
                <a:solidFill>
                  <a:schemeClr val="tx1"/>
                </a:solidFill>
                <a:effectLst/>
                <a:latin typeface="+mj-lt"/>
              </a:rPr>
              <a:t>, I can rent a tool to </a:t>
            </a:r>
            <a:r>
              <a:rPr kumimoji="0" lang="en-US" altLang="en-US" sz="2800" b="1" i="0" u="none" strike="noStrike" cap="none" normalizeH="0" baseline="0" dirty="0">
                <a:ln>
                  <a:noFill/>
                </a:ln>
                <a:solidFill>
                  <a:schemeClr val="tx1"/>
                </a:solidFill>
                <a:effectLst/>
                <a:latin typeface="+mj-lt"/>
              </a:rPr>
              <a:t>shut down websites</a:t>
            </a:r>
            <a:r>
              <a:rPr kumimoji="0" lang="en-US" altLang="en-US" sz="2800" b="0" i="0" u="none" strike="noStrike" cap="none" normalizeH="0" baseline="0" dirty="0">
                <a:ln>
                  <a:noFill/>
                </a:ln>
                <a:solidFill>
                  <a:schemeClr val="tx1"/>
                </a:solidFill>
                <a:effectLst/>
                <a:latin typeface="+mj-lt"/>
              </a:rPr>
              <a:t>… or send the right packet and </a:t>
            </a:r>
            <a:r>
              <a:rPr kumimoji="0" lang="en-US" altLang="en-US" sz="2800" b="1" i="0" u="none" strike="noStrike" cap="none" normalizeH="0" baseline="0" dirty="0">
                <a:ln>
                  <a:noFill/>
                </a:ln>
                <a:solidFill>
                  <a:schemeClr val="tx1"/>
                </a:solidFill>
                <a:effectLst/>
                <a:latin typeface="+mj-lt"/>
              </a:rPr>
              <a:t>crash it for free</a:t>
            </a:r>
            <a:r>
              <a:rPr kumimoji="0" lang="en-US" altLang="en-US" sz="2800" b="0" i="0" u="none" strike="noStrike" cap="none" normalizeH="0" baseline="0" dirty="0">
                <a:ln>
                  <a:noFill/>
                </a:ln>
                <a:solidFill>
                  <a:schemeClr val="tx1"/>
                </a:solidFill>
                <a:effectLst/>
                <a:latin typeface="+mj-lt"/>
              </a:rPr>
              <a:t>.”</a:t>
            </a:r>
          </a:p>
        </p:txBody>
      </p:sp>
      <p:pic>
        <p:nvPicPr>
          <p:cNvPr id="4" name="object 4">
            <a:extLst>
              <a:ext uri="{FF2B5EF4-FFF2-40B4-BE49-F238E27FC236}">
                <a16:creationId xmlns:a16="http://schemas.microsoft.com/office/drawing/2014/main" id="{A0E9918D-0E3D-8045-5BA6-4CA6B5258542}"/>
              </a:ext>
            </a:extLst>
          </p:cNvPr>
          <p:cNvPicPr/>
          <p:nvPr/>
        </p:nvPicPr>
        <p:blipFill>
          <a:blip r:embed="rId2" cstate="print"/>
          <a:stretch>
            <a:fillRect/>
          </a:stretch>
        </p:blipFill>
        <p:spPr>
          <a:xfrm>
            <a:off x="6316979" y="1372803"/>
            <a:ext cx="2590800" cy="2972787"/>
          </a:xfrm>
          <a:prstGeom prst="rect">
            <a:avLst/>
          </a:prstGeom>
        </p:spPr>
      </p:pic>
    </p:spTree>
    <p:extLst>
      <p:ext uri="{BB962C8B-B14F-4D97-AF65-F5344CB8AC3E}">
        <p14:creationId xmlns:p14="http://schemas.microsoft.com/office/powerpoint/2010/main" val="1042896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EE7B08-FE6E-23F7-8CF4-2066C93568D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BC0C82D-2498-1038-D242-A8CC649673E7}"/>
              </a:ext>
            </a:extLst>
          </p:cNvPr>
          <p:cNvSpPr txBox="1">
            <a:spLocks noGrp="1"/>
          </p:cNvSpPr>
          <p:nvPr>
            <p:ph type="title"/>
          </p:nvPr>
        </p:nvSpPr>
        <p:spPr>
          <a:xfrm>
            <a:off x="-12290" y="-95250"/>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IoT: Powering the Future — and Its Risks</a:t>
            </a:r>
            <a:endParaRPr sz="2900" dirty="0"/>
          </a:p>
        </p:txBody>
      </p:sp>
      <p:sp>
        <p:nvSpPr>
          <p:cNvPr id="3" name="object 3">
            <a:extLst>
              <a:ext uri="{FF2B5EF4-FFF2-40B4-BE49-F238E27FC236}">
                <a16:creationId xmlns:a16="http://schemas.microsoft.com/office/drawing/2014/main" id="{B4842A49-903B-105A-029E-709E631A6BDE}"/>
              </a:ext>
            </a:extLst>
          </p:cNvPr>
          <p:cNvSpPr txBox="1"/>
          <p:nvPr/>
        </p:nvSpPr>
        <p:spPr>
          <a:xfrm>
            <a:off x="0" y="1319504"/>
            <a:ext cx="5993008" cy="3823996"/>
          </a:xfrm>
          <a:prstGeom prst="rect">
            <a:avLst/>
          </a:prstGeom>
        </p:spPr>
        <p:txBody>
          <a:bodyPr vert="horz" wrap="square" lIns="0" tIns="12700" rIns="0" bIns="0"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Student Tip:</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IoT is powerful—but every device is a </a:t>
            </a:r>
            <a:r>
              <a:rPr kumimoji="0" lang="en-US" altLang="en-US" sz="2800" b="1" i="0" u="none" strike="noStrike" cap="none" normalizeH="0" baseline="0" dirty="0">
                <a:ln>
                  <a:noFill/>
                </a:ln>
                <a:solidFill>
                  <a:schemeClr val="tx1"/>
                </a:solidFill>
                <a:effectLst/>
                <a:latin typeface="+mj-lt"/>
              </a:rPr>
              <a:t>potential backdoor</a:t>
            </a:r>
            <a:r>
              <a:rPr kumimoji="0" lang="en-US" altLang="en-US" sz="2800" b="0" i="0" u="none" strike="noStrike" cap="none" normalizeH="0" baseline="0" dirty="0">
                <a:ln>
                  <a:noFill/>
                </a:ln>
                <a:solidFill>
                  <a:schemeClr val="tx1"/>
                </a:solidFill>
                <a:effectLst/>
                <a:latin typeface="+mj-lt"/>
              </a:rPr>
              <a:t>. Secure them with </a:t>
            </a:r>
            <a:r>
              <a:rPr kumimoji="0" lang="en-US" altLang="en-US" sz="2800" b="1" i="0" u="none" strike="noStrike" cap="none" normalizeH="0" baseline="0" dirty="0">
                <a:ln>
                  <a:noFill/>
                </a:ln>
                <a:solidFill>
                  <a:schemeClr val="tx1"/>
                </a:solidFill>
                <a:effectLst/>
                <a:latin typeface="+mj-lt"/>
              </a:rPr>
              <a:t>firmware updates</a:t>
            </a:r>
            <a:r>
              <a:rPr kumimoji="0" lang="en-US" altLang="en-US" sz="2800" b="0" i="0" u="none" strike="noStrike" cap="none" normalizeH="0" baseline="0" dirty="0">
                <a:ln>
                  <a:noFill/>
                </a:ln>
                <a:solidFill>
                  <a:schemeClr val="tx1"/>
                </a:solidFill>
                <a:effectLst/>
                <a:latin typeface="+mj-lt"/>
              </a:rPr>
              <a:t>, </a:t>
            </a:r>
            <a:r>
              <a:rPr kumimoji="0" lang="en-US" altLang="en-US" sz="2800" b="1" i="0" u="none" strike="noStrike" cap="none" normalizeH="0" baseline="0" dirty="0">
                <a:ln>
                  <a:noFill/>
                </a:ln>
                <a:solidFill>
                  <a:schemeClr val="tx1"/>
                </a:solidFill>
                <a:effectLst/>
                <a:latin typeface="+mj-lt"/>
              </a:rPr>
              <a:t>network segmentation</a:t>
            </a:r>
            <a:r>
              <a:rPr kumimoji="0" lang="en-US" altLang="en-US" sz="2800" b="0" i="0" u="none" strike="noStrike" cap="none" normalizeH="0" baseline="0" dirty="0">
                <a:ln>
                  <a:noFill/>
                </a:ln>
                <a:solidFill>
                  <a:schemeClr val="tx1"/>
                </a:solidFill>
                <a:effectLst/>
                <a:latin typeface="+mj-lt"/>
              </a:rPr>
              <a:t>, and </a:t>
            </a:r>
            <a:r>
              <a:rPr kumimoji="0" lang="en-US" altLang="en-US" sz="2800" b="1" i="0" u="none" strike="noStrike" cap="none" normalizeH="0" baseline="0" dirty="0">
                <a:ln>
                  <a:noFill/>
                </a:ln>
                <a:solidFill>
                  <a:schemeClr val="tx1"/>
                </a:solidFill>
                <a:effectLst/>
                <a:latin typeface="+mj-lt"/>
              </a:rPr>
              <a:t>strong authentication</a:t>
            </a:r>
            <a:r>
              <a:rPr kumimoji="0" lang="en-US" altLang="en-US" sz="2800" b="0" i="0" u="none" strike="noStrike" cap="none" normalizeH="0" baseline="0" dirty="0">
                <a:ln>
                  <a:noFill/>
                </a:ln>
                <a:solidFill>
                  <a:schemeClr val="tx1"/>
                </a:solidFill>
                <a:effectLst/>
                <a:latin typeface="+mj-lt"/>
              </a:rPr>
              <a:t>.</a:t>
            </a:r>
          </a:p>
        </p:txBody>
      </p:sp>
      <p:pic>
        <p:nvPicPr>
          <p:cNvPr id="4" name="object 4">
            <a:extLst>
              <a:ext uri="{FF2B5EF4-FFF2-40B4-BE49-F238E27FC236}">
                <a16:creationId xmlns:a16="http://schemas.microsoft.com/office/drawing/2014/main" id="{9D9E3D93-66E7-E528-8614-C1D9D1481ECD}"/>
              </a:ext>
            </a:extLst>
          </p:cNvPr>
          <p:cNvPicPr/>
          <p:nvPr/>
        </p:nvPicPr>
        <p:blipFill>
          <a:blip r:embed="rId2" cstate="print"/>
          <a:stretch>
            <a:fillRect/>
          </a:stretch>
        </p:blipFill>
        <p:spPr>
          <a:xfrm>
            <a:off x="6316979" y="1372803"/>
            <a:ext cx="2590800" cy="2972787"/>
          </a:xfrm>
          <a:prstGeom prst="rect">
            <a:avLst/>
          </a:prstGeom>
        </p:spPr>
      </p:pic>
    </p:spTree>
    <p:extLst>
      <p:ext uri="{BB962C8B-B14F-4D97-AF65-F5344CB8AC3E}">
        <p14:creationId xmlns:p14="http://schemas.microsoft.com/office/powerpoint/2010/main" val="33198861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69" y="-114832"/>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IoT Growth = Opportunity + Risk</a:t>
            </a:r>
            <a:endParaRPr sz="2900" dirty="0"/>
          </a:p>
        </p:txBody>
      </p:sp>
      <p:pic>
        <p:nvPicPr>
          <p:cNvPr id="3" name="object 3"/>
          <p:cNvPicPr/>
          <p:nvPr/>
        </p:nvPicPr>
        <p:blipFill>
          <a:blip r:embed="rId2" cstate="print"/>
          <a:stretch>
            <a:fillRect/>
          </a:stretch>
        </p:blipFill>
        <p:spPr>
          <a:xfrm>
            <a:off x="3276600" y="976498"/>
            <a:ext cx="5686786" cy="1509936"/>
          </a:xfrm>
          <a:prstGeom prst="rect">
            <a:avLst/>
          </a:prstGeom>
        </p:spPr>
      </p:pic>
      <p:sp>
        <p:nvSpPr>
          <p:cNvPr id="4" name="object 4"/>
          <p:cNvSpPr txBox="1"/>
          <p:nvPr/>
        </p:nvSpPr>
        <p:spPr>
          <a:xfrm>
            <a:off x="7086600" y="2657066"/>
            <a:ext cx="2081980" cy="1992853"/>
          </a:xfrm>
          <a:prstGeom prst="rect">
            <a:avLst/>
          </a:prstGeom>
        </p:spPr>
        <p:txBody>
          <a:bodyPr vert="horz" wrap="square" lIns="0" tIns="12700" rIns="0" bIns="0" rtlCol="0">
            <a:spAutoFit/>
          </a:bodyPr>
          <a:lstStyle/>
          <a:p>
            <a:pPr marR="29209" algn="ctr">
              <a:lnSpc>
                <a:spcPct val="100000"/>
              </a:lnSpc>
              <a:spcBef>
                <a:spcPts val="100"/>
              </a:spcBef>
            </a:pPr>
            <a:r>
              <a:rPr sz="1800" dirty="0">
                <a:solidFill>
                  <a:srgbClr val="FF0000"/>
                </a:solidFill>
                <a:latin typeface="Calibri"/>
                <a:cs typeface="Calibri"/>
              </a:rPr>
              <a:t>As</a:t>
            </a:r>
            <a:r>
              <a:rPr sz="1800" spc="-50" dirty="0">
                <a:solidFill>
                  <a:srgbClr val="FF0000"/>
                </a:solidFill>
                <a:latin typeface="Calibri"/>
                <a:cs typeface="Calibri"/>
              </a:rPr>
              <a:t> </a:t>
            </a:r>
            <a:r>
              <a:rPr sz="1800" dirty="0">
                <a:solidFill>
                  <a:srgbClr val="FF0000"/>
                </a:solidFill>
                <a:latin typeface="Calibri"/>
                <a:cs typeface="Calibri"/>
              </a:rPr>
              <a:t>barriers</a:t>
            </a:r>
            <a:r>
              <a:rPr sz="1800" spc="-25" dirty="0">
                <a:solidFill>
                  <a:srgbClr val="FF0000"/>
                </a:solidFill>
                <a:latin typeface="Calibri"/>
                <a:cs typeface="Calibri"/>
              </a:rPr>
              <a:t> </a:t>
            </a:r>
            <a:r>
              <a:rPr sz="1800" dirty="0">
                <a:solidFill>
                  <a:srgbClr val="FF0000"/>
                </a:solidFill>
                <a:latin typeface="Calibri"/>
                <a:cs typeface="Calibri"/>
              </a:rPr>
              <a:t>to</a:t>
            </a:r>
            <a:r>
              <a:rPr sz="1800" spc="-45" dirty="0">
                <a:solidFill>
                  <a:srgbClr val="FF0000"/>
                </a:solidFill>
                <a:latin typeface="Calibri"/>
                <a:cs typeface="Calibri"/>
              </a:rPr>
              <a:t> </a:t>
            </a:r>
            <a:r>
              <a:rPr sz="1800" dirty="0">
                <a:solidFill>
                  <a:srgbClr val="FF0000"/>
                </a:solidFill>
                <a:latin typeface="Calibri"/>
                <a:cs typeface="Calibri"/>
              </a:rPr>
              <a:t>entry</a:t>
            </a:r>
            <a:r>
              <a:rPr sz="1800" spc="-35" dirty="0">
                <a:solidFill>
                  <a:srgbClr val="FF0000"/>
                </a:solidFill>
                <a:latin typeface="Calibri"/>
                <a:cs typeface="Calibri"/>
              </a:rPr>
              <a:t> </a:t>
            </a:r>
            <a:r>
              <a:rPr sz="1800" dirty="0">
                <a:solidFill>
                  <a:srgbClr val="FF0000"/>
                </a:solidFill>
                <a:latin typeface="Calibri"/>
                <a:cs typeface="Calibri"/>
              </a:rPr>
              <a:t>drop</a:t>
            </a:r>
            <a:r>
              <a:rPr sz="1800" spc="-45" dirty="0">
                <a:solidFill>
                  <a:srgbClr val="FF0000"/>
                </a:solidFill>
                <a:latin typeface="Calibri"/>
                <a:cs typeface="Calibri"/>
              </a:rPr>
              <a:t> </a:t>
            </a:r>
            <a:r>
              <a:rPr sz="1800" dirty="0">
                <a:solidFill>
                  <a:srgbClr val="FF0000"/>
                </a:solidFill>
                <a:latin typeface="Calibri"/>
                <a:cs typeface="Calibri"/>
              </a:rPr>
              <a:t>we</a:t>
            </a:r>
            <a:r>
              <a:rPr sz="1800" spc="-25" dirty="0">
                <a:solidFill>
                  <a:srgbClr val="FF0000"/>
                </a:solidFill>
                <a:latin typeface="Calibri"/>
                <a:cs typeface="Calibri"/>
              </a:rPr>
              <a:t> </a:t>
            </a:r>
            <a:r>
              <a:rPr sz="1800" dirty="0">
                <a:solidFill>
                  <a:srgbClr val="FF0000"/>
                </a:solidFill>
                <a:latin typeface="Calibri"/>
                <a:cs typeface="Calibri"/>
              </a:rPr>
              <a:t>will</a:t>
            </a:r>
            <a:r>
              <a:rPr sz="1800" spc="-35" dirty="0">
                <a:solidFill>
                  <a:srgbClr val="FF0000"/>
                </a:solidFill>
                <a:latin typeface="Calibri"/>
                <a:cs typeface="Calibri"/>
              </a:rPr>
              <a:t> </a:t>
            </a:r>
            <a:r>
              <a:rPr sz="1800" dirty="0">
                <a:solidFill>
                  <a:srgbClr val="FF0000"/>
                </a:solidFill>
                <a:latin typeface="Calibri"/>
                <a:cs typeface="Calibri"/>
              </a:rPr>
              <a:t>see</a:t>
            </a:r>
            <a:r>
              <a:rPr sz="1800" spc="-35" dirty="0">
                <a:solidFill>
                  <a:srgbClr val="FF0000"/>
                </a:solidFill>
                <a:latin typeface="Calibri"/>
                <a:cs typeface="Calibri"/>
              </a:rPr>
              <a:t> </a:t>
            </a:r>
            <a:r>
              <a:rPr sz="1800" dirty="0">
                <a:solidFill>
                  <a:srgbClr val="FF0000"/>
                </a:solidFill>
                <a:latin typeface="Calibri"/>
                <a:cs typeface="Calibri"/>
              </a:rPr>
              <a:t>an</a:t>
            </a:r>
            <a:r>
              <a:rPr sz="1800" spc="-30" dirty="0">
                <a:solidFill>
                  <a:srgbClr val="FF0000"/>
                </a:solidFill>
                <a:latin typeface="Calibri"/>
                <a:cs typeface="Calibri"/>
              </a:rPr>
              <a:t> </a:t>
            </a:r>
            <a:r>
              <a:rPr sz="1800" spc="-10" dirty="0">
                <a:solidFill>
                  <a:srgbClr val="FF0000"/>
                </a:solidFill>
                <a:latin typeface="Calibri"/>
                <a:cs typeface="Calibri"/>
              </a:rPr>
              <a:t>uptake</a:t>
            </a:r>
            <a:r>
              <a:rPr sz="1800" spc="-25" dirty="0">
                <a:solidFill>
                  <a:srgbClr val="FF0000"/>
                </a:solidFill>
                <a:latin typeface="Calibri"/>
                <a:cs typeface="Calibri"/>
              </a:rPr>
              <a:t> </a:t>
            </a:r>
            <a:r>
              <a:rPr sz="1800" dirty="0">
                <a:solidFill>
                  <a:srgbClr val="FF0000"/>
                </a:solidFill>
                <a:latin typeface="Calibri"/>
                <a:cs typeface="Calibri"/>
              </a:rPr>
              <a:t>of</a:t>
            </a:r>
            <a:r>
              <a:rPr sz="1800" spc="-45" dirty="0">
                <a:solidFill>
                  <a:srgbClr val="FF0000"/>
                </a:solidFill>
                <a:latin typeface="Calibri"/>
                <a:cs typeface="Calibri"/>
              </a:rPr>
              <a:t> IoT, </a:t>
            </a:r>
            <a:r>
              <a:rPr sz="1800" dirty="0">
                <a:solidFill>
                  <a:srgbClr val="FF0000"/>
                </a:solidFill>
                <a:latin typeface="Calibri"/>
                <a:cs typeface="Calibri"/>
              </a:rPr>
              <a:t>creating</a:t>
            </a:r>
            <a:r>
              <a:rPr sz="1800" spc="-20" dirty="0">
                <a:solidFill>
                  <a:srgbClr val="FF0000"/>
                </a:solidFill>
                <a:latin typeface="Calibri"/>
                <a:cs typeface="Calibri"/>
              </a:rPr>
              <a:t> </a:t>
            </a:r>
            <a:r>
              <a:rPr sz="1800" dirty="0">
                <a:solidFill>
                  <a:srgbClr val="FF0000"/>
                </a:solidFill>
                <a:latin typeface="Calibri"/>
                <a:cs typeface="Calibri"/>
              </a:rPr>
              <a:t>a</a:t>
            </a:r>
            <a:r>
              <a:rPr sz="1800" spc="-45" dirty="0">
                <a:solidFill>
                  <a:srgbClr val="FF0000"/>
                </a:solidFill>
                <a:latin typeface="Calibri"/>
                <a:cs typeface="Calibri"/>
              </a:rPr>
              <a:t> </a:t>
            </a:r>
            <a:r>
              <a:rPr sz="1800" dirty="0">
                <a:solidFill>
                  <a:srgbClr val="FF0000"/>
                </a:solidFill>
                <a:latin typeface="Calibri"/>
                <a:cs typeface="Calibri"/>
              </a:rPr>
              <a:t>future</a:t>
            </a:r>
            <a:r>
              <a:rPr sz="1800" spc="-25" dirty="0">
                <a:solidFill>
                  <a:srgbClr val="FF0000"/>
                </a:solidFill>
                <a:latin typeface="Calibri"/>
                <a:cs typeface="Calibri"/>
              </a:rPr>
              <a:t> </a:t>
            </a:r>
            <a:r>
              <a:rPr sz="1800" spc="-10" dirty="0">
                <a:solidFill>
                  <a:srgbClr val="FF0000"/>
                </a:solidFill>
                <a:latin typeface="Calibri"/>
                <a:cs typeface="Calibri"/>
              </a:rPr>
              <a:t>where</a:t>
            </a:r>
            <a:endParaRPr sz="1800" dirty="0">
              <a:latin typeface="Calibri"/>
              <a:cs typeface="Calibri"/>
            </a:endParaRPr>
          </a:p>
          <a:p>
            <a:pPr marR="28575" algn="ctr">
              <a:lnSpc>
                <a:spcPct val="100000"/>
              </a:lnSpc>
            </a:pPr>
            <a:r>
              <a:rPr sz="1800" dirty="0">
                <a:solidFill>
                  <a:srgbClr val="FF0000"/>
                </a:solidFill>
                <a:latin typeface="Calibri"/>
                <a:cs typeface="Calibri"/>
              </a:rPr>
              <a:t>attack</a:t>
            </a:r>
            <a:r>
              <a:rPr sz="1800" spc="-70" dirty="0">
                <a:solidFill>
                  <a:srgbClr val="FF0000"/>
                </a:solidFill>
                <a:latin typeface="Calibri"/>
                <a:cs typeface="Calibri"/>
              </a:rPr>
              <a:t> </a:t>
            </a:r>
            <a:r>
              <a:rPr sz="1800" dirty="0">
                <a:solidFill>
                  <a:srgbClr val="FF0000"/>
                </a:solidFill>
                <a:latin typeface="Calibri"/>
                <a:cs typeface="Calibri"/>
              </a:rPr>
              <a:t>vectors</a:t>
            </a:r>
            <a:r>
              <a:rPr sz="1800" spc="-65" dirty="0">
                <a:solidFill>
                  <a:srgbClr val="FF0000"/>
                </a:solidFill>
                <a:latin typeface="Calibri"/>
                <a:cs typeface="Calibri"/>
              </a:rPr>
              <a:t> </a:t>
            </a:r>
            <a:r>
              <a:rPr sz="1800" dirty="0">
                <a:solidFill>
                  <a:srgbClr val="FF0000"/>
                </a:solidFill>
                <a:latin typeface="Calibri"/>
                <a:cs typeface="Calibri"/>
              </a:rPr>
              <a:t>are</a:t>
            </a:r>
            <a:r>
              <a:rPr sz="1800" spc="-65" dirty="0">
                <a:solidFill>
                  <a:srgbClr val="FF0000"/>
                </a:solidFill>
                <a:latin typeface="Calibri"/>
                <a:cs typeface="Calibri"/>
              </a:rPr>
              <a:t> </a:t>
            </a:r>
            <a:r>
              <a:rPr sz="1800" spc="-10" dirty="0">
                <a:solidFill>
                  <a:srgbClr val="FF0000"/>
                </a:solidFill>
                <a:latin typeface="Calibri"/>
                <a:cs typeface="Calibri"/>
              </a:rPr>
              <a:t>everywhere.</a:t>
            </a:r>
            <a:endParaRPr sz="1800" dirty="0">
              <a:latin typeface="Calibri"/>
              <a:cs typeface="Calibri"/>
            </a:endParaRPr>
          </a:p>
          <a:p>
            <a:pPr marR="5080" algn="r">
              <a:lnSpc>
                <a:spcPct val="100000"/>
              </a:lnSpc>
              <a:spcBef>
                <a:spcPts val="750"/>
              </a:spcBef>
            </a:pPr>
            <a:r>
              <a:rPr sz="1400" dirty="0">
                <a:latin typeface="Calibri"/>
                <a:cs typeface="Calibri"/>
              </a:rPr>
              <a:t>Source:</a:t>
            </a:r>
            <a:r>
              <a:rPr sz="1400" spc="-60" dirty="0">
                <a:latin typeface="Calibri"/>
                <a:cs typeface="Calibri"/>
              </a:rPr>
              <a:t> </a:t>
            </a:r>
            <a:r>
              <a:rPr sz="1400" dirty="0">
                <a:latin typeface="Calibri"/>
                <a:cs typeface="Calibri"/>
              </a:rPr>
              <a:t>IoT</a:t>
            </a:r>
            <a:r>
              <a:rPr sz="1400" spc="-60" dirty="0">
                <a:latin typeface="Calibri"/>
                <a:cs typeface="Calibri"/>
              </a:rPr>
              <a:t> </a:t>
            </a:r>
            <a:r>
              <a:rPr sz="1400" dirty="0">
                <a:latin typeface="Calibri"/>
                <a:cs typeface="Calibri"/>
              </a:rPr>
              <a:t>Alliance</a:t>
            </a:r>
            <a:r>
              <a:rPr sz="1400" spc="-45" dirty="0">
                <a:latin typeface="Calibri"/>
                <a:cs typeface="Calibri"/>
              </a:rPr>
              <a:t> </a:t>
            </a:r>
            <a:r>
              <a:rPr sz="1400" spc="-10" dirty="0">
                <a:latin typeface="Calibri"/>
                <a:cs typeface="Calibri"/>
              </a:rPr>
              <a:t>Australia</a:t>
            </a:r>
            <a:endParaRPr sz="1400" dirty="0">
              <a:latin typeface="Calibri"/>
              <a:cs typeface="Calibri"/>
            </a:endParaRPr>
          </a:p>
        </p:txBody>
      </p:sp>
      <p:sp>
        <p:nvSpPr>
          <p:cNvPr id="6" name="TextBox 5">
            <a:extLst>
              <a:ext uri="{FF2B5EF4-FFF2-40B4-BE49-F238E27FC236}">
                <a16:creationId xmlns:a16="http://schemas.microsoft.com/office/drawing/2014/main" id="{3EDC339C-42F3-8B05-37FD-4B7F7D81587F}"/>
              </a:ext>
            </a:extLst>
          </p:cNvPr>
          <p:cNvSpPr txBox="1"/>
          <p:nvPr/>
        </p:nvSpPr>
        <p:spPr>
          <a:xfrm>
            <a:off x="0" y="2138355"/>
            <a:ext cx="7103670" cy="2579039"/>
          </a:xfrm>
          <a:prstGeom prst="rect">
            <a:avLst/>
          </a:prstGeom>
          <a:noFill/>
        </p:spPr>
        <p:txBody>
          <a:bodyPr wrap="square">
            <a:spAutoFit/>
          </a:bodyPr>
          <a:lstStyle/>
          <a:p>
            <a:pPr>
              <a:lnSpc>
                <a:spcPct val="150000"/>
              </a:lnSpc>
              <a:buNone/>
            </a:pPr>
            <a:r>
              <a:rPr lang="en-US" sz="2200" b="1" dirty="0">
                <a:latin typeface="+mj-lt"/>
              </a:rPr>
              <a:t>Key Stats:</a:t>
            </a:r>
            <a:endParaRPr lang="en-US" sz="2200" dirty="0">
              <a:latin typeface="+mj-lt"/>
            </a:endParaRPr>
          </a:p>
          <a:p>
            <a:pPr marL="342900" indent="-342900">
              <a:lnSpc>
                <a:spcPct val="150000"/>
              </a:lnSpc>
              <a:buFont typeface="Arial" panose="020B0604020202020204" pitchFamily="34" charset="0"/>
              <a:buChar char="•"/>
            </a:pPr>
            <a:r>
              <a:rPr lang="en-US" sz="2200" b="1" dirty="0">
                <a:latin typeface="+mj-lt"/>
              </a:rPr>
              <a:t>99%</a:t>
            </a:r>
            <a:r>
              <a:rPr lang="en-US" sz="2200" dirty="0">
                <a:latin typeface="+mj-lt"/>
              </a:rPr>
              <a:t> of things in the world are still </a:t>
            </a:r>
            <a:r>
              <a:rPr lang="en-US" sz="2200" b="1" dirty="0">
                <a:latin typeface="+mj-lt"/>
              </a:rPr>
              <a:t>not connected</a:t>
            </a:r>
            <a:r>
              <a:rPr lang="en-US" sz="2200" dirty="0">
                <a:latin typeface="+mj-lt"/>
              </a:rPr>
              <a:t>.</a:t>
            </a:r>
          </a:p>
          <a:p>
            <a:pPr marL="342900" indent="-342900">
              <a:lnSpc>
                <a:spcPct val="150000"/>
              </a:lnSpc>
              <a:buFont typeface="Arial" panose="020B0604020202020204" pitchFamily="34" charset="0"/>
              <a:buChar char="•"/>
            </a:pPr>
            <a:r>
              <a:rPr lang="en-US" sz="2200" dirty="0">
                <a:latin typeface="+mj-lt"/>
              </a:rPr>
              <a:t>Costs have dropped significantly in 10 years:</a:t>
            </a:r>
            <a:br>
              <a:rPr lang="en-US" sz="2200" dirty="0">
                <a:latin typeface="+mj-lt"/>
              </a:rPr>
            </a:br>
            <a:r>
              <a:rPr lang="en-US" sz="2200" dirty="0">
                <a:latin typeface="+mj-lt"/>
              </a:rPr>
              <a:t>→ </a:t>
            </a:r>
            <a:r>
              <a:rPr lang="en-US" sz="2200" b="1" dirty="0">
                <a:latin typeface="+mj-lt"/>
              </a:rPr>
              <a:t>Sensors ↓ 20×</a:t>
            </a:r>
            <a:r>
              <a:rPr lang="en-US" sz="2200" dirty="0">
                <a:latin typeface="+mj-lt"/>
              </a:rPr>
              <a:t>, </a:t>
            </a:r>
            <a:r>
              <a:rPr lang="en-US" sz="2200" b="1" dirty="0">
                <a:latin typeface="+mj-lt"/>
              </a:rPr>
              <a:t>Bandwidth ↓ 40×</a:t>
            </a:r>
            <a:r>
              <a:rPr lang="en-US" sz="2200" dirty="0">
                <a:latin typeface="+mj-lt"/>
              </a:rPr>
              <a:t>, </a:t>
            </a:r>
            <a:r>
              <a:rPr lang="en-US" sz="2200" b="1" dirty="0">
                <a:latin typeface="+mj-lt"/>
              </a:rPr>
              <a:t>Processing ↓ 60×</a:t>
            </a:r>
            <a:endParaRPr lang="en-US" sz="2200" dirty="0">
              <a:latin typeface="+mj-lt"/>
            </a:endParaRPr>
          </a:p>
          <a:p>
            <a:pPr marL="342900" indent="-342900">
              <a:lnSpc>
                <a:spcPct val="150000"/>
              </a:lnSpc>
              <a:buFont typeface="Arial" panose="020B0604020202020204" pitchFamily="34" charset="0"/>
              <a:buChar char="•"/>
            </a:pPr>
            <a:r>
              <a:rPr lang="en-US" sz="2200" dirty="0">
                <a:latin typeface="+mj-lt"/>
              </a:rPr>
              <a:t>By </a:t>
            </a:r>
            <a:r>
              <a:rPr lang="en-US" sz="2200" b="1" dirty="0">
                <a:latin typeface="+mj-lt"/>
              </a:rPr>
              <a:t>2035</a:t>
            </a:r>
            <a:r>
              <a:rPr lang="en-US" sz="2200" dirty="0">
                <a:latin typeface="+mj-lt"/>
              </a:rPr>
              <a:t>, we could have </a:t>
            </a:r>
            <a:r>
              <a:rPr lang="en-US" sz="2200" b="1" dirty="0">
                <a:latin typeface="+mj-lt"/>
              </a:rPr>
              <a:t>1 trillion connected devices</a:t>
            </a:r>
            <a:r>
              <a:rPr lang="en-US" sz="2200" dirty="0">
                <a:latin typeface="+mj-lt"/>
              </a:rPr>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6085D-9DD0-5C99-228D-6DBE7546631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CDE3C0C-A7B5-6BD4-64A3-FEE5F8025686}"/>
              </a:ext>
            </a:extLst>
          </p:cNvPr>
          <p:cNvSpPr txBox="1">
            <a:spLocks noGrp="1"/>
          </p:cNvSpPr>
          <p:nvPr>
            <p:ph type="title"/>
          </p:nvPr>
        </p:nvSpPr>
        <p:spPr>
          <a:xfrm>
            <a:off x="-17069" y="-114832"/>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IoT Growth = Opportunity + Risk</a:t>
            </a:r>
            <a:endParaRPr sz="2900" dirty="0"/>
          </a:p>
        </p:txBody>
      </p:sp>
      <p:pic>
        <p:nvPicPr>
          <p:cNvPr id="3" name="object 3">
            <a:extLst>
              <a:ext uri="{FF2B5EF4-FFF2-40B4-BE49-F238E27FC236}">
                <a16:creationId xmlns:a16="http://schemas.microsoft.com/office/drawing/2014/main" id="{23D78684-B919-E0D5-DD77-83B799C16BB6}"/>
              </a:ext>
            </a:extLst>
          </p:cNvPr>
          <p:cNvPicPr/>
          <p:nvPr/>
        </p:nvPicPr>
        <p:blipFill>
          <a:blip r:embed="rId2" cstate="print"/>
          <a:stretch>
            <a:fillRect/>
          </a:stretch>
        </p:blipFill>
        <p:spPr>
          <a:xfrm>
            <a:off x="3276600" y="976498"/>
            <a:ext cx="5686786" cy="1509936"/>
          </a:xfrm>
          <a:prstGeom prst="rect">
            <a:avLst/>
          </a:prstGeom>
        </p:spPr>
      </p:pic>
      <p:sp>
        <p:nvSpPr>
          <p:cNvPr id="4" name="object 4">
            <a:extLst>
              <a:ext uri="{FF2B5EF4-FFF2-40B4-BE49-F238E27FC236}">
                <a16:creationId xmlns:a16="http://schemas.microsoft.com/office/drawing/2014/main" id="{70809FA6-BC09-B0D1-528F-40977AF919A2}"/>
              </a:ext>
            </a:extLst>
          </p:cNvPr>
          <p:cNvSpPr txBox="1"/>
          <p:nvPr/>
        </p:nvSpPr>
        <p:spPr>
          <a:xfrm>
            <a:off x="7086600" y="2657066"/>
            <a:ext cx="2081980" cy="1992853"/>
          </a:xfrm>
          <a:prstGeom prst="rect">
            <a:avLst/>
          </a:prstGeom>
        </p:spPr>
        <p:txBody>
          <a:bodyPr vert="horz" wrap="square" lIns="0" tIns="12700" rIns="0" bIns="0" rtlCol="0">
            <a:spAutoFit/>
          </a:bodyPr>
          <a:lstStyle/>
          <a:p>
            <a:pPr marR="29209" algn="ctr">
              <a:lnSpc>
                <a:spcPct val="100000"/>
              </a:lnSpc>
              <a:spcBef>
                <a:spcPts val="100"/>
              </a:spcBef>
            </a:pPr>
            <a:r>
              <a:rPr sz="1800" dirty="0">
                <a:solidFill>
                  <a:srgbClr val="FF0000"/>
                </a:solidFill>
                <a:latin typeface="Calibri"/>
                <a:cs typeface="Calibri"/>
              </a:rPr>
              <a:t>As</a:t>
            </a:r>
            <a:r>
              <a:rPr sz="1800" spc="-50" dirty="0">
                <a:solidFill>
                  <a:srgbClr val="FF0000"/>
                </a:solidFill>
                <a:latin typeface="Calibri"/>
                <a:cs typeface="Calibri"/>
              </a:rPr>
              <a:t> </a:t>
            </a:r>
            <a:r>
              <a:rPr sz="1800" dirty="0">
                <a:solidFill>
                  <a:srgbClr val="FF0000"/>
                </a:solidFill>
                <a:latin typeface="Calibri"/>
                <a:cs typeface="Calibri"/>
              </a:rPr>
              <a:t>barriers</a:t>
            </a:r>
            <a:r>
              <a:rPr sz="1800" spc="-25" dirty="0">
                <a:solidFill>
                  <a:srgbClr val="FF0000"/>
                </a:solidFill>
                <a:latin typeface="Calibri"/>
                <a:cs typeface="Calibri"/>
              </a:rPr>
              <a:t> </a:t>
            </a:r>
            <a:r>
              <a:rPr sz="1800" dirty="0">
                <a:solidFill>
                  <a:srgbClr val="FF0000"/>
                </a:solidFill>
                <a:latin typeface="Calibri"/>
                <a:cs typeface="Calibri"/>
              </a:rPr>
              <a:t>to</a:t>
            </a:r>
            <a:r>
              <a:rPr sz="1800" spc="-45" dirty="0">
                <a:solidFill>
                  <a:srgbClr val="FF0000"/>
                </a:solidFill>
                <a:latin typeface="Calibri"/>
                <a:cs typeface="Calibri"/>
              </a:rPr>
              <a:t> </a:t>
            </a:r>
            <a:r>
              <a:rPr sz="1800" dirty="0">
                <a:solidFill>
                  <a:srgbClr val="FF0000"/>
                </a:solidFill>
                <a:latin typeface="Calibri"/>
                <a:cs typeface="Calibri"/>
              </a:rPr>
              <a:t>entry</a:t>
            </a:r>
            <a:r>
              <a:rPr sz="1800" spc="-35" dirty="0">
                <a:solidFill>
                  <a:srgbClr val="FF0000"/>
                </a:solidFill>
                <a:latin typeface="Calibri"/>
                <a:cs typeface="Calibri"/>
              </a:rPr>
              <a:t> </a:t>
            </a:r>
            <a:r>
              <a:rPr sz="1800" dirty="0">
                <a:solidFill>
                  <a:srgbClr val="FF0000"/>
                </a:solidFill>
                <a:latin typeface="Calibri"/>
                <a:cs typeface="Calibri"/>
              </a:rPr>
              <a:t>drop</a:t>
            </a:r>
            <a:r>
              <a:rPr sz="1800" spc="-45" dirty="0">
                <a:solidFill>
                  <a:srgbClr val="FF0000"/>
                </a:solidFill>
                <a:latin typeface="Calibri"/>
                <a:cs typeface="Calibri"/>
              </a:rPr>
              <a:t> </a:t>
            </a:r>
            <a:r>
              <a:rPr sz="1800" dirty="0">
                <a:solidFill>
                  <a:srgbClr val="FF0000"/>
                </a:solidFill>
                <a:latin typeface="Calibri"/>
                <a:cs typeface="Calibri"/>
              </a:rPr>
              <a:t>we</a:t>
            </a:r>
            <a:r>
              <a:rPr sz="1800" spc="-25" dirty="0">
                <a:solidFill>
                  <a:srgbClr val="FF0000"/>
                </a:solidFill>
                <a:latin typeface="Calibri"/>
                <a:cs typeface="Calibri"/>
              </a:rPr>
              <a:t> </a:t>
            </a:r>
            <a:r>
              <a:rPr sz="1800" dirty="0">
                <a:solidFill>
                  <a:srgbClr val="FF0000"/>
                </a:solidFill>
                <a:latin typeface="Calibri"/>
                <a:cs typeface="Calibri"/>
              </a:rPr>
              <a:t>will</a:t>
            </a:r>
            <a:r>
              <a:rPr sz="1800" spc="-35" dirty="0">
                <a:solidFill>
                  <a:srgbClr val="FF0000"/>
                </a:solidFill>
                <a:latin typeface="Calibri"/>
                <a:cs typeface="Calibri"/>
              </a:rPr>
              <a:t> </a:t>
            </a:r>
            <a:r>
              <a:rPr sz="1800" dirty="0">
                <a:solidFill>
                  <a:srgbClr val="FF0000"/>
                </a:solidFill>
                <a:latin typeface="Calibri"/>
                <a:cs typeface="Calibri"/>
              </a:rPr>
              <a:t>see</a:t>
            </a:r>
            <a:r>
              <a:rPr sz="1800" spc="-35" dirty="0">
                <a:solidFill>
                  <a:srgbClr val="FF0000"/>
                </a:solidFill>
                <a:latin typeface="Calibri"/>
                <a:cs typeface="Calibri"/>
              </a:rPr>
              <a:t> </a:t>
            </a:r>
            <a:r>
              <a:rPr sz="1800" dirty="0">
                <a:solidFill>
                  <a:srgbClr val="FF0000"/>
                </a:solidFill>
                <a:latin typeface="Calibri"/>
                <a:cs typeface="Calibri"/>
              </a:rPr>
              <a:t>an</a:t>
            </a:r>
            <a:r>
              <a:rPr sz="1800" spc="-30" dirty="0">
                <a:solidFill>
                  <a:srgbClr val="FF0000"/>
                </a:solidFill>
                <a:latin typeface="Calibri"/>
                <a:cs typeface="Calibri"/>
              </a:rPr>
              <a:t> </a:t>
            </a:r>
            <a:r>
              <a:rPr sz="1800" spc="-10" dirty="0">
                <a:solidFill>
                  <a:srgbClr val="FF0000"/>
                </a:solidFill>
                <a:latin typeface="Calibri"/>
                <a:cs typeface="Calibri"/>
              </a:rPr>
              <a:t>uptake</a:t>
            </a:r>
            <a:r>
              <a:rPr sz="1800" spc="-25" dirty="0">
                <a:solidFill>
                  <a:srgbClr val="FF0000"/>
                </a:solidFill>
                <a:latin typeface="Calibri"/>
                <a:cs typeface="Calibri"/>
              </a:rPr>
              <a:t> </a:t>
            </a:r>
            <a:r>
              <a:rPr sz="1800" dirty="0">
                <a:solidFill>
                  <a:srgbClr val="FF0000"/>
                </a:solidFill>
                <a:latin typeface="Calibri"/>
                <a:cs typeface="Calibri"/>
              </a:rPr>
              <a:t>of</a:t>
            </a:r>
            <a:r>
              <a:rPr sz="1800" spc="-45" dirty="0">
                <a:solidFill>
                  <a:srgbClr val="FF0000"/>
                </a:solidFill>
                <a:latin typeface="Calibri"/>
                <a:cs typeface="Calibri"/>
              </a:rPr>
              <a:t> IoT, </a:t>
            </a:r>
            <a:r>
              <a:rPr sz="1800" dirty="0">
                <a:solidFill>
                  <a:srgbClr val="FF0000"/>
                </a:solidFill>
                <a:latin typeface="Calibri"/>
                <a:cs typeface="Calibri"/>
              </a:rPr>
              <a:t>creating</a:t>
            </a:r>
            <a:r>
              <a:rPr sz="1800" spc="-20" dirty="0">
                <a:solidFill>
                  <a:srgbClr val="FF0000"/>
                </a:solidFill>
                <a:latin typeface="Calibri"/>
                <a:cs typeface="Calibri"/>
              </a:rPr>
              <a:t> </a:t>
            </a:r>
            <a:r>
              <a:rPr sz="1800" dirty="0">
                <a:solidFill>
                  <a:srgbClr val="FF0000"/>
                </a:solidFill>
                <a:latin typeface="Calibri"/>
                <a:cs typeface="Calibri"/>
              </a:rPr>
              <a:t>a</a:t>
            </a:r>
            <a:r>
              <a:rPr sz="1800" spc="-45" dirty="0">
                <a:solidFill>
                  <a:srgbClr val="FF0000"/>
                </a:solidFill>
                <a:latin typeface="Calibri"/>
                <a:cs typeface="Calibri"/>
              </a:rPr>
              <a:t> </a:t>
            </a:r>
            <a:r>
              <a:rPr sz="1800" dirty="0">
                <a:solidFill>
                  <a:srgbClr val="FF0000"/>
                </a:solidFill>
                <a:latin typeface="Calibri"/>
                <a:cs typeface="Calibri"/>
              </a:rPr>
              <a:t>future</a:t>
            </a:r>
            <a:r>
              <a:rPr sz="1800" spc="-25" dirty="0">
                <a:solidFill>
                  <a:srgbClr val="FF0000"/>
                </a:solidFill>
                <a:latin typeface="Calibri"/>
                <a:cs typeface="Calibri"/>
              </a:rPr>
              <a:t> </a:t>
            </a:r>
            <a:r>
              <a:rPr sz="1800" spc="-10" dirty="0">
                <a:solidFill>
                  <a:srgbClr val="FF0000"/>
                </a:solidFill>
                <a:latin typeface="Calibri"/>
                <a:cs typeface="Calibri"/>
              </a:rPr>
              <a:t>where</a:t>
            </a:r>
            <a:endParaRPr sz="1800" dirty="0">
              <a:latin typeface="Calibri"/>
              <a:cs typeface="Calibri"/>
            </a:endParaRPr>
          </a:p>
          <a:p>
            <a:pPr marR="28575" algn="ctr">
              <a:lnSpc>
                <a:spcPct val="100000"/>
              </a:lnSpc>
            </a:pPr>
            <a:r>
              <a:rPr sz="1800" dirty="0">
                <a:solidFill>
                  <a:srgbClr val="FF0000"/>
                </a:solidFill>
                <a:latin typeface="Calibri"/>
                <a:cs typeface="Calibri"/>
              </a:rPr>
              <a:t>attack</a:t>
            </a:r>
            <a:r>
              <a:rPr sz="1800" spc="-70" dirty="0">
                <a:solidFill>
                  <a:srgbClr val="FF0000"/>
                </a:solidFill>
                <a:latin typeface="Calibri"/>
                <a:cs typeface="Calibri"/>
              </a:rPr>
              <a:t> </a:t>
            </a:r>
            <a:r>
              <a:rPr sz="1800" dirty="0">
                <a:solidFill>
                  <a:srgbClr val="FF0000"/>
                </a:solidFill>
                <a:latin typeface="Calibri"/>
                <a:cs typeface="Calibri"/>
              </a:rPr>
              <a:t>vectors</a:t>
            </a:r>
            <a:r>
              <a:rPr sz="1800" spc="-65" dirty="0">
                <a:solidFill>
                  <a:srgbClr val="FF0000"/>
                </a:solidFill>
                <a:latin typeface="Calibri"/>
                <a:cs typeface="Calibri"/>
              </a:rPr>
              <a:t> </a:t>
            </a:r>
            <a:r>
              <a:rPr sz="1800" dirty="0">
                <a:solidFill>
                  <a:srgbClr val="FF0000"/>
                </a:solidFill>
                <a:latin typeface="Calibri"/>
                <a:cs typeface="Calibri"/>
              </a:rPr>
              <a:t>are</a:t>
            </a:r>
            <a:r>
              <a:rPr sz="1800" spc="-65" dirty="0">
                <a:solidFill>
                  <a:srgbClr val="FF0000"/>
                </a:solidFill>
                <a:latin typeface="Calibri"/>
                <a:cs typeface="Calibri"/>
              </a:rPr>
              <a:t> </a:t>
            </a:r>
            <a:r>
              <a:rPr sz="1800" spc="-10" dirty="0">
                <a:solidFill>
                  <a:srgbClr val="FF0000"/>
                </a:solidFill>
                <a:latin typeface="Calibri"/>
                <a:cs typeface="Calibri"/>
              </a:rPr>
              <a:t>everywhere.</a:t>
            </a:r>
            <a:endParaRPr sz="1800" dirty="0">
              <a:latin typeface="Calibri"/>
              <a:cs typeface="Calibri"/>
            </a:endParaRPr>
          </a:p>
          <a:p>
            <a:pPr marR="5080" algn="r">
              <a:lnSpc>
                <a:spcPct val="100000"/>
              </a:lnSpc>
              <a:spcBef>
                <a:spcPts val="750"/>
              </a:spcBef>
            </a:pPr>
            <a:r>
              <a:rPr sz="1400" dirty="0">
                <a:latin typeface="Calibri"/>
                <a:cs typeface="Calibri"/>
              </a:rPr>
              <a:t>Source:</a:t>
            </a:r>
            <a:r>
              <a:rPr sz="1400" spc="-60" dirty="0">
                <a:latin typeface="Calibri"/>
                <a:cs typeface="Calibri"/>
              </a:rPr>
              <a:t> </a:t>
            </a:r>
            <a:r>
              <a:rPr sz="1400" dirty="0">
                <a:latin typeface="Calibri"/>
                <a:cs typeface="Calibri"/>
              </a:rPr>
              <a:t>IoT</a:t>
            </a:r>
            <a:r>
              <a:rPr sz="1400" spc="-60" dirty="0">
                <a:latin typeface="Calibri"/>
                <a:cs typeface="Calibri"/>
              </a:rPr>
              <a:t> </a:t>
            </a:r>
            <a:r>
              <a:rPr sz="1400" dirty="0">
                <a:latin typeface="Calibri"/>
                <a:cs typeface="Calibri"/>
              </a:rPr>
              <a:t>Alliance</a:t>
            </a:r>
            <a:r>
              <a:rPr sz="1400" spc="-45" dirty="0">
                <a:latin typeface="Calibri"/>
                <a:cs typeface="Calibri"/>
              </a:rPr>
              <a:t> </a:t>
            </a:r>
            <a:r>
              <a:rPr sz="1400" spc="-10" dirty="0">
                <a:latin typeface="Calibri"/>
                <a:cs typeface="Calibri"/>
              </a:rPr>
              <a:t>Australia</a:t>
            </a:r>
            <a:endParaRPr sz="1400" dirty="0">
              <a:latin typeface="Calibri"/>
              <a:cs typeface="Calibri"/>
            </a:endParaRPr>
          </a:p>
        </p:txBody>
      </p:sp>
      <p:sp>
        <p:nvSpPr>
          <p:cNvPr id="6" name="TextBox 5">
            <a:extLst>
              <a:ext uri="{FF2B5EF4-FFF2-40B4-BE49-F238E27FC236}">
                <a16:creationId xmlns:a16="http://schemas.microsoft.com/office/drawing/2014/main" id="{E83F2751-0A2B-44A5-9F51-676E7D2BA7BA}"/>
              </a:ext>
            </a:extLst>
          </p:cNvPr>
          <p:cNvSpPr txBox="1"/>
          <p:nvPr/>
        </p:nvSpPr>
        <p:spPr>
          <a:xfrm>
            <a:off x="0" y="2138355"/>
            <a:ext cx="7103670" cy="2802690"/>
          </a:xfrm>
          <a:prstGeom prst="rect">
            <a:avLst/>
          </a:prstGeom>
          <a:noFill/>
        </p:spPr>
        <p:txBody>
          <a:bodyPr wrap="square">
            <a:spAutoFit/>
          </a:bodyPr>
          <a:lstStyle/>
          <a:p>
            <a:pPr>
              <a:lnSpc>
                <a:spcPct val="150000"/>
              </a:lnSpc>
              <a:buNone/>
            </a:pPr>
            <a:r>
              <a:rPr lang="en-US" sz="2400" b="1" dirty="0">
                <a:latin typeface="+mj-lt"/>
              </a:rPr>
              <a:t>Real-world analogy:</a:t>
            </a:r>
            <a:br>
              <a:rPr lang="en-US" sz="2400" dirty="0">
                <a:latin typeface="+mj-lt"/>
              </a:rPr>
            </a:br>
            <a:r>
              <a:rPr lang="en-US" sz="2400" dirty="0">
                <a:latin typeface="+mj-lt"/>
              </a:rPr>
              <a:t>Connecting devices is like putting a microphone, camera, or brain into everything you own—from shoes to fridges. Great for automation, but also opens new doors to </a:t>
            </a:r>
            <a:r>
              <a:rPr lang="en-US" sz="2400" b="1" dirty="0">
                <a:latin typeface="+mj-lt"/>
              </a:rPr>
              <a:t>cyberattacks</a:t>
            </a:r>
            <a:r>
              <a:rPr lang="en-US" sz="2400" dirty="0">
                <a:latin typeface="+mj-lt"/>
              </a:rPr>
              <a:t>.</a:t>
            </a:r>
            <a:endParaRPr lang="en-US" sz="2200" dirty="0">
              <a:latin typeface="+mj-lt"/>
            </a:endParaRPr>
          </a:p>
        </p:txBody>
      </p:sp>
    </p:spTree>
    <p:extLst>
      <p:ext uri="{BB962C8B-B14F-4D97-AF65-F5344CB8AC3E}">
        <p14:creationId xmlns:p14="http://schemas.microsoft.com/office/powerpoint/2010/main" val="1648391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2FE02-7207-8C2D-51FF-E65DEB0280D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3ABA624-1B11-1DB3-6A20-C248390A8970}"/>
              </a:ext>
            </a:extLst>
          </p:cNvPr>
          <p:cNvSpPr txBox="1">
            <a:spLocks noGrp="1"/>
          </p:cNvSpPr>
          <p:nvPr>
            <p:ph type="title"/>
          </p:nvPr>
        </p:nvSpPr>
        <p:spPr>
          <a:xfrm>
            <a:off x="-17069" y="-114832"/>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IoT Growth = Opportunity + Risk</a:t>
            </a:r>
            <a:endParaRPr sz="2900" dirty="0"/>
          </a:p>
        </p:txBody>
      </p:sp>
      <p:pic>
        <p:nvPicPr>
          <p:cNvPr id="3" name="object 3">
            <a:extLst>
              <a:ext uri="{FF2B5EF4-FFF2-40B4-BE49-F238E27FC236}">
                <a16:creationId xmlns:a16="http://schemas.microsoft.com/office/drawing/2014/main" id="{47FBAF62-EAE1-2E3F-BF09-0F7FF032CCCC}"/>
              </a:ext>
            </a:extLst>
          </p:cNvPr>
          <p:cNvPicPr/>
          <p:nvPr/>
        </p:nvPicPr>
        <p:blipFill>
          <a:blip r:embed="rId2" cstate="print"/>
          <a:stretch>
            <a:fillRect/>
          </a:stretch>
        </p:blipFill>
        <p:spPr>
          <a:xfrm>
            <a:off x="3421377" y="861353"/>
            <a:ext cx="5686786" cy="1509936"/>
          </a:xfrm>
          <a:prstGeom prst="rect">
            <a:avLst/>
          </a:prstGeom>
        </p:spPr>
      </p:pic>
      <p:sp>
        <p:nvSpPr>
          <p:cNvPr id="4" name="object 4">
            <a:extLst>
              <a:ext uri="{FF2B5EF4-FFF2-40B4-BE49-F238E27FC236}">
                <a16:creationId xmlns:a16="http://schemas.microsoft.com/office/drawing/2014/main" id="{7B34FC98-043C-4DFA-C965-033C899CEC26}"/>
              </a:ext>
            </a:extLst>
          </p:cNvPr>
          <p:cNvSpPr txBox="1"/>
          <p:nvPr/>
        </p:nvSpPr>
        <p:spPr>
          <a:xfrm>
            <a:off x="7086600" y="2657066"/>
            <a:ext cx="2081980" cy="1992853"/>
          </a:xfrm>
          <a:prstGeom prst="rect">
            <a:avLst/>
          </a:prstGeom>
        </p:spPr>
        <p:txBody>
          <a:bodyPr vert="horz" wrap="square" lIns="0" tIns="12700" rIns="0" bIns="0" rtlCol="0">
            <a:spAutoFit/>
          </a:bodyPr>
          <a:lstStyle/>
          <a:p>
            <a:pPr marR="29209" algn="ctr">
              <a:lnSpc>
                <a:spcPct val="100000"/>
              </a:lnSpc>
              <a:spcBef>
                <a:spcPts val="100"/>
              </a:spcBef>
            </a:pPr>
            <a:r>
              <a:rPr sz="1800" dirty="0">
                <a:solidFill>
                  <a:srgbClr val="FF0000"/>
                </a:solidFill>
                <a:latin typeface="Calibri"/>
                <a:cs typeface="Calibri"/>
              </a:rPr>
              <a:t>As</a:t>
            </a:r>
            <a:r>
              <a:rPr sz="1800" spc="-50" dirty="0">
                <a:solidFill>
                  <a:srgbClr val="FF0000"/>
                </a:solidFill>
                <a:latin typeface="Calibri"/>
                <a:cs typeface="Calibri"/>
              </a:rPr>
              <a:t> </a:t>
            </a:r>
            <a:r>
              <a:rPr sz="1800" dirty="0">
                <a:solidFill>
                  <a:srgbClr val="FF0000"/>
                </a:solidFill>
                <a:latin typeface="Calibri"/>
                <a:cs typeface="Calibri"/>
              </a:rPr>
              <a:t>barriers</a:t>
            </a:r>
            <a:r>
              <a:rPr sz="1800" spc="-25" dirty="0">
                <a:solidFill>
                  <a:srgbClr val="FF0000"/>
                </a:solidFill>
                <a:latin typeface="Calibri"/>
                <a:cs typeface="Calibri"/>
              </a:rPr>
              <a:t> </a:t>
            </a:r>
            <a:r>
              <a:rPr sz="1800" dirty="0">
                <a:solidFill>
                  <a:srgbClr val="FF0000"/>
                </a:solidFill>
                <a:latin typeface="Calibri"/>
                <a:cs typeface="Calibri"/>
              </a:rPr>
              <a:t>to</a:t>
            </a:r>
            <a:r>
              <a:rPr sz="1800" spc="-45" dirty="0">
                <a:solidFill>
                  <a:srgbClr val="FF0000"/>
                </a:solidFill>
                <a:latin typeface="Calibri"/>
                <a:cs typeface="Calibri"/>
              </a:rPr>
              <a:t> </a:t>
            </a:r>
            <a:r>
              <a:rPr sz="1800" dirty="0">
                <a:solidFill>
                  <a:srgbClr val="FF0000"/>
                </a:solidFill>
                <a:latin typeface="Calibri"/>
                <a:cs typeface="Calibri"/>
              </a:rPr>
              <a:t>entry</a:t>
            </a:r>
            <a:r>
              <a:rPr sz="1800" spc="-35" dirty="0">
                <a:solidFill>
                  <a:srgbClr val="FF0000"/>
                </a:solidFill>
                <a:latin typeface="Calibri"/>
                <a:cs typeface="Calibri"/>
              </a:rPr>
              <a:t> </a:t>
            </a:r>
            <a:r>
              <a:rPr sz="1800" dirty="0">
                <a:solidFill>
                  <a:srgbClr val="FF0000"/>
                </a:solidFill>
                <a:latin typeface="Calibri"/>
                <a:cs typeface="Calibri"/>
              </a:rPr>
              <a:t>drop</a:t>
            </a:r>
            <a:r>
              <a:rPr sz="1800" spc="-45" dirty="0">
                <a:solidFill>
                  <a:srgbClr val="FF0000"/>
                </a:solidFill>
                <a:latin typeface="Calibri"/>
                <a:cs typeface="Calibri"/>
              </a:rPr>
              <a:t> </a:t>
            </a:r>
            <a:r>
              <a:rPr sz="1800" dirty="0">
                <a:solidFill>
                  <a:srgbClr val="FF0000"/>
                </a:solidFill>
                <a:latin typeface="Calibri"/>
                <a:cs typeface="Calibri"/>
              </a:rPr>
              <a:t>we</a:t>
            </a:r>
            <a:r>
              <a:rPr sz="1800" spc="-25" dirty="0">
                <a:solidFill>
                  <a:srgbClr val="FF0000"/>
                </a:solidFill>
                <a:latin typeface="Calibri"/>
                <a:cs typeface="Calibri"/>
              </a:rPr>
              <a:t> </a:t>
            </a:r>
            <a:r>
              <a:rPr sz="1800" dirty="0">
                <a:solidFill>
                  <a:srgbClr val="FF0000"/>
                </a:solidFill>
                <a:latin typeface="Calibri"/>
                <a:cs typeface="Calibri"/>
              </a:rPr>
              <a:t>will</a:t>
            </a:r>
            <a:r>
              <a:rPr sz="1800" spc="-35" dirty="0">
                <a:solidFill>
                  <a:srgbClr val="FF0000"/>
                </a:solidFill>
                <a:latin typeface="Calibri"/>
                <a:cs typeface="Calibri"/>
              </a:rPr>
              <a:t> </a:t>
            </a:r>
            <a:r>
              <a:rPr sz="1800" dirty="0">
                <a:solidFill>
                  <a:srgbClr val="FF0000"/>
                </a:solidFill>
                <a:latin typeface="Calibri"/>
                <a:cs typeface="Calibri"/>
              </a:rPr>
              <a:t>see</a:t>
            </a:r>
            <a:r>
              <a:rPr sz="1800" spc="-35" dirty="0">
                <a:solidFill>
                  <a:srgbClr val="FF0000"/>
                </a:solidFill>
                <a:latin typeface="Calibri"/>
                <a:cs typeface="Calibri"/>
              </a:rPr>
              <a:t> </a:t>
            </a:r>
            <a:r>
              <a:rPr sz="1800" dirty="0">
                <a:solidFill>
                  <a:srgbClr val="FF0000"/>
                </a:solidFill>
                <a:latin typeface="Calibri"/>
                <a:cs typeface="Calibri"/>
              </a:rPr>
              <a:t>an</a:t>
            </a:r>
            <a:r>
              <a:rPr sz="1800" spc="-30" dirty="0">
                <a:solidFill>
                  <a:srgbClr val="FF0000"/>
                </a:solidFill>
                <a:latin typeface="Calibri"/>
                <a:cs typeface="Calibri"/>
              </a:rPr>
              <a:t> </a:t>
            </a:r>
            <a:r>
              <a:rPr sz="1800" spc="-10" dirty="0">
                <a:solidFill>
                  <a:srgbClr val="FF0000"/>
                </a:solidFill>
                <a:latin typeface="Calibri"/>
                <a:cs typeface="Calibri"/>
              </a:rPr>
              <a:t>uptake</a:t>
            </a:r>
            <a:r>
              <a:rPr sz="1800" spc="-25" dirty="0">
                <a:solidFill>
                  <a:srgbClr val="FF0000"/>
                </a:solidFill>
                <a:latin typeface="Calibri"/>
                <a:cs typeface="Calibri"/>
              </a:rPr>
              <a:t> </a:t>
            </a:r>
            <a:r>
              <a:rPr sz="1800" dirty="0">
                <a:solidFill>
                  <a:srgbClr val="FF0000"/>
                </a:solidFill>
                <a:latin typeface="Calibri"/>
                <a:cs typeface="Calibri"/>
              </a:rPr>
              <a:t>of</a:t>
            </a:r>
            <a:r>
              <a:rPr sz="1800" spc="-45" dirty="0">
                <a:solidFill>
                  <a:srgbClr val="FF0000"/>
                </a:solidFill>
                <a:latin typeface="Calibri"/>
                <a:cs typeface="Calibri"/>
              </a:rPr>
              <a:t> IoT, </a:t>
            </a:r>
            <a:r>
              <a:rPr sz="1800" dirty="0">
                <a:solidFill>
                  <a:srgbClr val="FF0000"/>
                </a:solidFill>
                <a:latin typeface="Calibri"/>
                <a:cs typeface="Calibri"/>
              </a:rPr>
              <a:t>creating</a:t>
            </a:r>
            <a:r>
              <a:rPr sz="1800" spc="-20" dirty="0">
                <a:solidFill>
                  <a:srgbClr val="FF0000"/>
                </a:solidFill>
                <a:latin typeface="Calibri"/>
                <a:cs typeface="Calibri"/>
              </a:rPr>
              <a:t> </a:t>
            </a:r>
            <a:r>
              <a:rPr sz="1800" dirty="0">
                <a:solidFill>
                  <a:srgbClr val="FF0000"/>
                </a:solidFill>
                <a:latin typeface="Calibri"/>
                <a:cs typeface="Calibri"/>
              </a:rPr>
              <a:t>a</a:t>
            </a:r>
            <a:r>
              <a:rPr sz="1800" spc="-45" dirty="0">
                <a:solidFill>
                  <a:srgbClr val="FF0000"/>
                </a:solidFill>
                <a:latin typeface="Calibri"/>
                <a:cs typeface="Calibri"/>
              </a:rPr>
              <a:t> </a:t>
            </a:r>
            <a:r>
              <a:rPr sz="1800" dirty="0">
                <a:solidFill>
                  <a:srgbClr val="FF0000"/>
                </a:solidFill>
                <a:latin typeface="Calibri"/>
                <a:cs typeface="Calibri"/>
              </a:rPr>
              <a:t>future</a:t>
            </a:r>
            <a:r>
              <a:rPr sz="1800" spc="-25" dirty="0">
                <a:solidFill>
                  <a:srgbClr val="FF0000"/>
                </a:solidFill>
                <a:latin typeface="Calibri"/>
                <a:cs typeface="Calibri"/>
              </a:rPr>
              <a:t> </a:t>
            </a:r>
            <a:r>
              <a:rPr sz="1800" spc="-10" dirty="0">
                <a:solidFill>
                  <a:srgbClr val="FF0000"/>
                </a:solidFill>
                <a:latin typeface="Calibri"/>
                <a:cs typeface="Calibri"/>
              </a:rPr>
              <a:t>where</a:t>
            </a:r>
            <a:endParaRPr sz="1800" dirty="0">
              <a:latin typeface="Calibri"/>
              <a:cs typeface="Calibri"/>
            </a:endParaRPr>
          </a:p>
          <a:p>
            <a:pPr marR="28575" algn="ctr">
              <a:lnSpc>
                <a:spcPct val="100000"/>
              </a:lnSpc>
            </a:pPr>
            <a:r>
              <a:rPr sz="1800" dirty="0">
                <a:solidFill>
                  <a:srgbClr val="FF0000"/>
                </a:solidFill>
                <a:latin typeface="Calibri"/>
                <a:cs typeface="Calibri"/>
              </a:rPr>
              <a:t>attack</a:t>
            </a:r>
            <a:r>
              <a:rPr sz="1800" spc="-70" dirty="0">
                <a:solidFill>
                  <a:srgbClr val="FF0000"/>
                </a:solidFill>
                <a:latin typeface="Calibri"/>
                <a:cs typeface="Calibri"/>
              </a:rPr>
              <a:t> </a:t>
            </a:r>
            <a:r>
              <a:rPr sz="1800" dirty="0">
                <a:solidFill>
                  <a:srgbClr val="FF0000"/>
                </a:solidFill>
                <a:latin typeface="Calibri"/>
                <a:cs typeface="Calibri"/>
              </a:rPr>
              <a:t>vectors</a:t>
            </a:r>
            <a:r>
              <a:rPr sz="1800" spc="-65" dirty="0">
                <a:solidFill>
                  <a:srgbClr val="FF0000"/>
                </a:solidFill>
                <a:latin typeface="Calibri"/>
                <a:cs typeface="Calibri"/>
              </a:rPr>
              <a:t> </a:t>
            </a:r>
            <a:r>
              <a:rPr sz="1800" dirty="0">
                <a:solidFill>
                  <a:srgbClr val="FF0000"/>
                </a:solidFill>
                <a:latin typeface="Calibri"/>
                <a:cs typeface="Calibri"/>
              </a:rPr>
              <a:t>are</a:t>
            </a:r>
            <a:r>
              <a:rPr sz="1800" spc="-65" dirty="0">
                <a:solidFill>
                  <a:srgbClr val="FF0000"/>
                </a:solidFill>
                <a:latin typeface="Calibri"/>
                <a:cs typeface="Calibri"/>
              </a:rPr>
              <a:t> </a:t>
            </a:r>
            <a:r>
              <a:rPr sz="1800" spc="-10" dirty="0">
                <a:solidFill>
                  <a:srgbClr val="FF0000"/>
                </a:solidFill>
                <a:latin typeface="Calibri"/>
                <a:cs typeface="Calibri"/>
              </a:rPr>
              <a:t>everywhere.</a:t>
            </a:r>
            <a:endParaRPr sz="1800" dirty="0">
              <a:latin typeface="Calibri"/>
              <a:cs typeface="Calibri"/>
            </a:endParaRPr>
          </a:p>
          <a:p>
            <a:pPr marR="5080" algn="r">
              <a:lnSpc>
                <a:spcPct val="100000"/>
              </a:lnSpc>
              <a:spcBef>
                <a:spcPts val="750"/>
              </a:spcBef>
            </a:pPr>
            <a:r>
              <a:rPr sz="1400" dirty="0">
                <a:latin typeface="Calibri"/>
                <a:cs typeface="Calibri"/>
              </a:rPr>
              <a:t>Source:</a:t>
            </a:r>
            <a:r>
              <a:rPr sz="1400" spc="-60" dirty="0">
                <a:latin typeface="Calibri"/>
                <a:cs typeface="Calibri"/>
              </a:rPr>
              <a:t> </a:t>
            </a:r>
            <a:r>
              <a:rPr sz="1400" dirty="0">
                <a:latin typeface="Calibri"/>
                <a:cs typeface="Calibri"/>
              </a:rPr>
              <a:t>IoT</a:t>
            </a:r>
            <a:r>
              <a:rPr sz="1400" spc="-60" dirty="0">
                <a:latin typeface="Calibri"/>
                <a:cs typeface="Calibri"/>
              </a:rPr>
              <a:t> </a:t>
            </a:r>
            <a:r>
              <a:rPr sz="1400" dirty="0">
                <a:latin typeface="Calibri"/>
                <a:cs typeface="Calibri"/>
              </a:rPr>
              <a:t>Alliance</a:t>
            </a:r>
            <a:r>
              <a:rPr sz="1400" spc="-45" dirty="0">
                <a:latin typeface="Calibri"/>
                <a:cs typeface="Calibri"/>
              </a:rPr>
              <a:t> </a:t>
            </a:r>
            <a:r>
              <a:rPr sz="1400" spc="-10" dirty="0">
                <a:latin typeface="Calibri"/>
                <a:cs typeface="Calibri"/>
              </a:rPr>
              <a:t>Australia</a:t>
            </a:r>
            <a:endParaRPr sz="1400" dirty="0">
              <a:latin typeface="Calibri"/>
              <a:cs typeface="Calibri"/>
            </a:endParaRPr>
          </a:p>
        </p:txBody>
      </p:sp>
      <p:sp>
        <p:nvSpPr>
          <p:cNvPr id="6" name="TextBox 5">
            <a:extLst>
              <a:ext uri="{FF2B5EF4-FFF2-40B4-BE49-F238E27FC236}">
                <a16:creationId xmlns:a16="http://schemas.microsoft.com/office/drawing/2014/main" id="{B6C80B91-0F22-FEDE-BB3C-62A5947E54F5}"/>
              </a:ext>
            </a:extLst>
          </p:cNvPr>
          <p:cNvSpPr txBox="1"/>
          <p:nvPr/>
        </p:nvSpPr>
        <p:spPr>
          <a:xfrm>
            <a:off x="13714" y="1784439"/>
            <a:ext cx="7377686" cy="3359061"/>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Security Impact:</a:t>
            </a: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As </a:t>
            </a:r>
            <a:r>
              <a:rPr kumimoji="0" lang="en-US" altLang="en-US" sz="2400" b="1" i="0" u="none" strike="noStrike" cap="none" normalizeH="0" baseline="0" dirty="0">
                <a:ln>
                  <a:noFill/>
                </a:ln>
                <a:solidFill>
                  <a:schemeClr val="tx1"/>
                </a:solidFill>
                <a:effectLst/>
                <a:latin typeface="+mj-lt"/>
              </a:rPr>
              <a:t>costs drop</a:t>
            </a:r>
            <a:r>
              <a:rPr kumimoji="0" lang="en-US" altLang="en-US" sz="2400" b="0" i="0" u="none" strike="noStrike" cap="none" normalizeH="0" baseline="0" dirty="0">
                <a:ln>
                  <a:noFill/>
                </a:ln>
                <a:solidFill>
                  <a:schemeClr val="tx1"/>
                </a:solidFill>
                <a:effectLst/>
                <a:latin typeface="+mj-lt"/>
              </a:rPr>
              <a:t>, more devices go online—</a:t>
            </a:r>
            <a:r>
              <a:rPr kumimoji="0" lang="en-US" altLang="en-US" sz="2400" b="1" i="0" u="none" strike="noStrike" cap="none" normalizeH="0" baseline="0" dirty="0">
                <a:ln>
                  <a:noFill/>
                </a:ln>
                <a:solidFill>
                  <a:schemeClr val="tx1"/>
                </a:solidFill>
                <a:effectLst/>
                <a:latin typeface="+mj-lt"/>
              </a:rPr>
              <a:t>but more devices mean more attack points</a:t>
            </a:r>
            <a:r>
              <a:rPr kumimoji="0" lang="en-US" altLang="en-US" sz="24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Student Tip:</a:t>
            </a:r>
            <a:br>
              <a:rPr kumimoji="0" lang="en-US" altLang="en-US" sz="2400" b="0" i="0" u="none" strike="noStrike" cap="none" normalizeH="0" baseline="0" dirty="0">
                <a:ln>
                  <a:noFill/>
                </a:ln>
                <a:solidFill>
                  <a:schemeClr val="tx1"/>
                </a:solidFill>
                <a:effectLst/>
                <a:latin typeface="+mj-lt"/>
              </a:rPr>
            </a:br>
            <a:r>
              <a:rPr kumimoji="0" lang="en-US" altLang="en-US" sz="2400" b="0" i="0" u="none" strike="noStrike" cap="none" normalizeH="0" baseline="0" dirty="0">
                <a:ln>
                  <a:noFill/>
                </a:ln>
                <a:solidFill>
                  <a:schemeClr val="tx1"/>
                </a:solidFill>
                <a:effectLst/>
                <a:latin typeface="+mj-lt"/>
              </a:rPr>
              <a:t>The future is smart, but </a:t>
            </a:r>
            <a:r>
              <a:rPr kumimoji="0" lang="en-US" altLang="en-US" sz="2400" b="1" i="0" u="none" strike="noStrike" cap="none" normalizeH="0" baseline="0" dirty="0">
                <a:ln>
                  <a:noFill/>
                </a:ln>
                <a:solidFill>
                  <a:schemeClr val="tx1"/>
                </a:solidFill>
                <a:effectLst/>
                <a:latin typeface="+mj-lt"/>
              </a:rPr>
              <a:t>smart ≠ safe by default</a:t>
            </a:r>
            <a:r>
              <a:rPr kumimoji="0" lang="en-US" altLang="en-US" sz="2400" b="0" i="0" u="none" strike="noStrike" cap="none" normalizeH="0" baseline="0" dirty="0">
                <a:ln>
                  <a:noFill/>
                </a:ln>
                <a:solidFill>
                  <a:schemeClr val="tx1"/>
                </a:solidFill>
                <a:effectLst/>
                <a:latin typeface="+mj-lt"/>
              </a:rPr>
              <a:t>. Build with </a:t>
            </a:r>
            <a:r>
              <a:rPr kumimoji="0" lang="en-US" altLang="en-US" sz="2400" b="1" i="0" u="none" strike="noStrike" cap="none" normalizeH="0" baseline="0" dirty="0">
                <a:ln>
                  <a:noFill/>
                </a:ln>
                <a:solidFill>
                  <a:schemeClr val="tx1"/>
                </a:solidFill>
                <a:effectLst/>
                <a:latin typeface="+mj-lt"/>
              </a:rPr>
              <a:t>security-first</a:t>
            </a:r>
            <a:r>
              <a:rPr kumimoji="0" lang="en-US" altLang="en-US" sz="2400" b="0" i="0" u="none" strike="noStrike" cap="none" normalizeH="0" baseline="0" dirty="0">
                <a:ln>
                  <a:noFill/>
                </a:ln>
                <a:solidFill>
                  <a:schemeClr val="tx1"/>
                </a:solidFill>
                <a:effectLst/>
                <a:latin typeface="+mj-lt"/>
              </a:rPr>
              <a:t> principles.</a:t>
            </a:r>
          </a:p>
        </p:txBody>
      </p:sp>
    </p:spTree>
    <p:extLst>
      <p:ext uri="{BB962C8B-B14F-4D97-AF65-F5344CB8AC3E}">
        <p14:creationId xmlns:p14="http://schemas.microsoft.com/office/powerpoint/2010/main" val="16114773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42561"/>
            <a:ext cx="8222081" cy="560069"/>
          </a:xfrm>
          <a:prstGeom prst="rect">
            <a:avLst/>
          </a:prstGeom>
        </p:spPr>
        <p:txBody>
          <a:bodyPr vert="horz" wrap="square" lIns="0" tIns="108127" rIns="0" bIns="0" rtlCol="0">
            <a:spAutoFit/>
          </a:bodyPr>
          <a:lstStyle/>
          <a:p>
            <a:pPr>
              <a:lnSpc>
                <a:spcPct val="100000"/>
              </a:lnSpc>
              <a:spcBef>
                <a:spcPts val="105"/>
              </a:spcBef>
            </a:pPr>
            <a:r>
              <a:rPr sz="2900" dirty="0"/>
              <a:t>More</a:t>
            </a:r>
            <a:r>
              <a:rPr sz="2900" spc="-60" dirty="0"/>
              <a:t> </a:t>
            </a:r>
            <a:r>
              <a:rPr sz="2900" dirty="0"/>
              <a:t>Devices,</a:t>
            </a:r>
            <a:r>
              <a:rPr sz="2900" spc="-50" dirty="0"/>
              <a:t> </a:t>
            </a:r>
            <a:r>
              <a:rPr sz="2900" dirty="0"/>
              <a:t>More</a:t>
            </a:r>
            <a:r>
              <a:rPr sz="2900" spc="-60" dirty="0"/>
              <a:t> </a:t>
            </a:r>
            <a:r>
              <a:rPr sz="2900" spc="-10" dirty="0"/>
              <a:t>Threats</a:t>
            </a:r>
            <a:endParaRPr sz="2900" dirty="0"/>
          </a:p>
        </p:txBody>
      </p:sp>
      <p:pic>
        <p:nvPicPr>
          <p:cNvPr id="3" name="object 3"/>
          <p:cNvPicPr/>
          <p:nvPr/>
        </p:nvPicPr>
        <p:blipFill>
          <a:blip r:embed="rId2" cstate="print"/>
          <a:stretch>
            <a:fillRect/>
          </a:stretch>
        </p:blipFill>
        <p:spPr>
          <a:xfrm>
            <a:off x="4572000" y="0"/>
            <a:ext cx="2743200" cy="2591609"/>
          </a:xfrm>
          <a:prstGeom prst="rect">
            <a:avLst/>
          </a:prstGeom>
        </p:spPr>
      </p:pic>
      <p:pic>
        <p:nvPicPr>
          <p:cNvPr id="4" name="object 4"/>
          <p:cNvPicPr/>
          <p:nvPr/>
        </p:nvPicPr>
        <p:blipFill>
          <a:blip r:embed="rId3" cstate="print"/>
          <a:stretch>
            <a:fillRect/>
          </a:stretch>
        </p:blipFill>
        <p:spPr>
          <a:xfrm>
            <a:off x="7022442" y="2293289"/>
            <a:ext cx="2126474" cy="2860184"/>
          </a:xfrm>
          <a:prstGeom prst="rect">
            <a:avLst/>
          </a:prstGeom>
        </p:spPr>
      </p:pic>
      <p:sp>
        <p:nvSpPr>
          <p:cNvPr id="6" name="TextBox 5">
            <a:extLst>
              <a:ext uri="{FF2B5EF4-FFF2-40B4-BE49-F238E27FC236}">
                <a16:creationId xmlns:a16="http://schemas.microsoft.com/office/drawing/2014/main" id="{6B016F59-B38E-0F28-BE81-5215661C7A52}"/>
              </a:ext>
            </a:extLst>
          </p:cNvPr>
          <p:cNvSpPr txBox="1"/>
          <p:nvPr/>
        </p:nvSpPr>
        <p:spPr>
          <a:xfrm>
            <a:off x="0" y="533135"/>
            <a:ext cx="4608870" cy="4610365"/>
          </a:xfrm>
          <a:prstGeom prst="rect">
            <a:avLst/>
          </a:prstGeom>
          <a:noFill/>
        </p:spPr>
        <p:txBody>
          <a:bodyPr wrap="square">
            <a:spAutoFit/>
          </a:bodyPr>
          <a:lstStyle/>
          <a:p>
            <a:pPr>
              <a:lnSpc>
                <a:spcPct val="150000"/>
              </a:lnSpc>
              <a:buNone/>
            </a:pPr>
            <a:r>
              <a:rPr lang="en-US" sz="2200" b="1" dirty="0">
                <a:latin typeface="+mj-lt"/>
              </a:rPr>
              <a:t>Key Insight:</a:t>
            </a:r>
            <a:endParaRPr lang="en-US" sz="2200" dirty="0">
              <a:latin typeface="+mj-lt"/>
            </a:endParaRPr>
          </a:p>
          <a:p>
            <a:pPr marL="342900" indent="-342900">
              <a:lnSpc>
                <a:spcPct val="150000"/>
              </a:lnSpc>
              <a:buFont typeface="Arial" panose="020B0604020202020204" pitchFamily="34" charset="0"/>
              <a:buChar char="•"/>
            </a:pPr>
            <a:r>
              <a:rPr lang="en-US" sz="2200" dirty="0">
                <a:latin typeface="+mj-lt"/>
              </a:rPr>
              <a:t>The number of connected devices is exploding:</a:t>
            </a:r>
          </a:p>
          <a:p>
            <a:pPr marL="800100" lvl="1" indent="-342900">
              <a:lnSpc>
                <a:spcPct val="150000"/>
              </a:lnSpc>
              <a:buFont typeface="Arial" panose="020B0604020202020204" pitchFamily="34" charset="0"/>
              <a:buChar char="•"/>
            </a:pPr>
            <a:r>
              <a:rPr lang="en-US" sz="2200" b="1" dirty="0">
                <a:latin typeface="+mj-lt"/>
              </a:rPr>
              <a:t>IoT devices</a:t>
            </a:r>
            <a:r>
              <a:rPr lang="en-US" sz="2200" dirty="0">
                <a:latin typeface="+mj-lt"/>
              </a:rPr>
              <a:t>: From </a:t>
            </a:r>
            <a:r>
              <a:rPr lang="en-US" sz="2200" b="1" dirty="0">
                <a:latin typeface="+mj-lt"/>
              </a:rPr>
              <a:t>15B in 2015</a:t>
            </a:r>
            <a:r>
              <a:rPr lang="en-US" sz="2200" dirty="0">
                <a:latin typeface="+mj-lt"/>
              </a:rPr>
              <a:t> to </a:t>
            </a:r>
            <a:r>
              <a:rPr lang="en-US" sz="2200" b="1" dirty="0">
                <a:latin typeface="+mj-lt"/>
              </a:rPr>
              <a:t>200B by 2020</a:t>
            </a:r>
            <a:endParaRPr lang="en-US" sz="2200" dirty="0">
              <a:latin typeface="+mj-lt"/>
            </a:endParaRPr>
          </a:p>
          <a:p>
            <a:pPr marL="800100" lvl="1" indent="-342900">
              <a:lnSpc>
                <a:spcPct val="150000"/>
              </a:lnSpc>
              <a:buFont typeface="Arial" panose="020B0604020202020204" pitchFamily="34" charset="0"/>
              <a:buChar char="•"/>
            </a:pPr>
            <a:r>
              <a:rPr lang="en-US" sz="2200" b="1" dirty="0">
                <a:latin typeface="+mj-lt"/>
              </a:rPr>
              <a:t>Wearables</a:t>
            </a:r>
            <a:r>
              <a:rPr lang="en-US" sz="2200" dirty="0">
                <a:latin typeface="+mj-lt"/>
              </a:rPr>
              <a:t>: From </a:t>
            </a:r>
            <a:r>
              <a:rPr lang="en-US" sz="2200" b="1" dirty="0">
                <a:latin typeface="+mj-lt"/>
              </a:rPr>
              <a:t>200M to 780M</a:t>
            </a:r>
            <a:endParaRPr lang="en-US" sz="2200" dirty="0">
              <a:latin typeface="+mj-lt"/>
            </a:endParaRPr>
          </a:p>
          <a:p>
            <a:pPr marL="800100" lvl="1" indent="-342900">
              <a:lnSpc>
                <a:spcPct val="150000"/>
              </a:lnSpc>
              <a:buFont typeface="Arial" panose="020B0604020202020204" pitchFamily="34" charset="0"/>
              <a:buChar char="•"/>
            </a:pPr>
            <a:r>
              <a:rPr lang="en-US" sz="2200" b="1" dirty="0">
                <a:latin typeface="+mj-lt"/>
              </a:rPr>
              <a:t>Cloud usage</a:t>
            </a:r>
            <a:r>
              <a:rPr lang="en-US" sz="2200" dirty="0">
                <a:latin typeface="+mj-lt"/>
              </a:rPr>
              <a:t>: Up from </a:t>
            </a:r>
            <a:r>
              <a:rPr lang="en-US" sz="2200" b="1" dirty="0">
                <a:latin typeface="+mj-lt"/>
              </a:rPr>
              <a:t>$97B to $159B</a:t>
            </a:r>
            <a:endParaRPr lang="en-US" sz="2200" dirty="0">
              <a:latin typeface="+mj-l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ED577-8D34-6DD5-0D2E-951C045DADD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B76721A-D89F-262D-9AFB-B834E962C22D}"/>
              </a:ext>
            </a:extLst>
          </p:cNvPr>
          <p:cNvSpPr txBox="1">
            <a:spLocks noGrp="1"/>
          </p:cNvSpPr>
          <p:nvPr>
            <p:ph type="title"/>
          </p:nvPr>
        </p:nvSpPr>
        <p:spPr>
          <a:xfrm>
            <a:off x="152400" y="-142561"/>
            <a:ext cx="8222081" cy="560069"/>
          </a:xfrm>
          <a:prstGeom prst="rect">
            <a:avLst/>
          </a:prstGeom>
        </p:spPr>
        <p:txBody>
          <a:bodyPr vert="horz" wrap="square" lIns="0" tIns="108127" rIns="0" bIns="0" rtlCol="0">
            <a:spAutoFit/>
          </a:bodyPr>
          <a:lstStyle/>
          <a:p>
            <a:pPr>
              <a:lnSpc>
                <a:spcPct val="100000"/>
              </a:lnSpc>
              <a:spcBef>
                <a:spcPts val="105"/>
              </a:spcBef>
            </a:pPr>
            <a:r>
              <a:rPr sz="2900" dirty="0"/>
              <a:t>More</a:t>
            </a:r>
            <a:r>
              <a:rPr sz="2900" spc="-60" dirty="0"/>
              <a:t> </a:t>
            </a:r>
            <a:r>
              <a:rPr sz="2900" dirty="0"/>
              <a:t>Devices,</a:t>
            </a:r>
            <a:r>
              <a:rPr sz="2900" spc="-50" dirty="0"/>
              <a:t> </a:t>
            </a:r>
            <a:r>
              <a:rPr sz="2900" dirty="0"/>
              <a:t>More</a:t>
            </a:r>
            <a:r>
              <a:rPr sz="2900" spc="-60" dirty="0"/>
              <a:t> </a:t>
            </a:r>
            <a:r>
              <a:rPr sz="2900" spc="-10" dirty="0"/>
              <a:t>Threats</a:t>
            </a:r>
            <a:endParaRPr sz="2900" dirty="0"/>
          </a:p>
        </p:txBody>
      </p:sp>
      <p:pic>
        <p:nvPicPr>
          <p:cNvPr id="3" name="object 3">
            <a:extLst>
              <a:ext uri="{FF2B5EF4-FFF2-40B4-BE49-F238E27FC236}">
                <a16:creationId xmlns:a16="http://schemas.microsoft.com/office/drawing/2014/main" id="{53D48527-E22A-38DB-C5B7-D0A05F3AD0F6}"/>
              </a:ext>
            </a:extLst>
          </p:cNvPr>
          <p:cNvPicPr/>
          <p:nvPr/>
        </p:nvPicPr>
        <p:blipFill>
          <a:blip r:embed="rId2" cstate="print"/>
          <a:stretch>
            <a:fillRect/>
          </a:stretch>
        </p:blipFill>
        <p:spPr>
          <a:xfrm>
            <a:off x="4572000" y="0"/>
            <a:ext cx="2743200" cy="2591609"/>
          </a:xfrm>
          <a:prstGeom prst="rect">
            <a:avLst/>
          </a:prstGeom>
        </p:spPr>
      </p:pic>
      <p:pic>
        <p:nvPicPr>
          <p:cNvPr id="4" name="object 4">
            <a:extLst>
              <a:ext uri="{FF2B5EF4-FFF2-40B4-BE49-F238E27FC236}">
                <a16:creationId xmlns:a16="http://schemas.microsoft.com/office/drawing/2014/main" id="{D5DC9069-DF56-BF4E-22C3-0E615FBEE5ED}"/>
              </a:ext>
            </a:extLst>
          </p:cNvPr>
          <p:cNvPicPr/>
          <p:nvPr/>
        </p:nvPicPr>
        <p:blipFill>
          <a:blip r:embed="rId3" cstate="print"/>
          <a:stretch>
            <a:fillRect/>
          </a:stretch>
        </p:blipFill>
        <p:spPr>
          <a:xfrm>
            <a:off x="7022442" y="2293289"/>
            <a:ext cx="2126474" cy="2860184"/>
          </a:xfrm>
          <a:prstGeom prst="rect">
            <a:avLst/>
          </a:prstGeom>
        </p:spPr>
      </p:pic>
      <p:sp>
        <p:nvSpPr>
          <p:cNvPr id="6" name="TextBox 5">
            <a:extLst>
              <a:ext uri="{FF2B5EF4-FFF2-40B4-BE49-F238E27FC236}">
                <a16:creationId xmlns:a16="http://schemas.microsoft.com/office/drawing/2014/main" id="{1AC34C99-959D-E653-B1CD-8B8A91ECE7D0}"/>
              </a:ext>
            </a:extLst>
          </p:cNvPr>
          <p:cNvSpPr txBox="1"/>
          <p:nvPr/>
        </p:nvSpPr>
        <p:spPr>
          <a:xfrm>
            <a:off x="0" y="533135"/>
            <a:ext cx="4608870" cy="3903504"/>
          </a:xfrm>
          <a:prstGeom prst="rect">
            <a:avLst/>
          </a:prstGeom>
          <a:noFill/>
        </p:spPr>
        <p:txBody>
          <a:bodyPr wrap="square">
            <a:spAutoFit/>
          </a:bodyPr>
          <a:lstStyle/>
          <a:p>
            <a:pPr>
              <a:lnSpc>
                <a:spcPct val="150000"/>
              </a:lnSpc>
              <a:buNone/>
            </a:pPr>
            <a:r>
              <a:rPr lang="en-US" sz="2800" b="1" dirty="0">
                <a:latin typeface="+mj-lt"/>
              </a:rPr>
              <a:t>Real-world analogy:</a:t>
            </a:r>
            <a:br>
              <a:rPr lang="en-US" sz="2800" dirty="0">
                <a:latin typeface="+mj-lt"/>
              </a:rPr>
            </a:br>
            <a:r>
              <a:rPr lang="en-US" sz="2800" dirty="0">
                <a:latin typeface="+mj-lt"/>
              </a:rPr>
              <a:t>It’s like adding hundreds of new doors and windows to your house—without locks. More access points = more chances for a break-in.</a:t>
            </a:r>
          </a:p>
        </p:txBody>
      </p:sp>
    </p:spTree>
    <p:extLst>
      <p:ext uri="{BB962C8B-B14F-4D97-AF65-F5344CB8AC3E}">
        <p14:creationId xmlns:p14="http://schemas.microsoft.com/office/powerpoint/2010/main" val="1663750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E5C62-4CE3-00E7-8FAE-650523D24BE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AC92373-E16D-332E-5C9B-3BA9802BE64D}"/>
              </a:ext>
            </a:extLst>
          </p:cNvPr>
          <p:cNvSpPr txBox="1">
            <a:spLocks noGrp="1"/>
          </p:cNvSpPr>
          <p:nvPr>
            <p:ph type="title"/>
          </p:nvPr>
        </p:nvSpPr>
        <p:spPr>
          <a:xfrm>
            <a:off x="152400" y="-142561"/>
            <a:ext cx="8222081" cy="560069"/>
          </a:xfrm>
          <a:prstGeom prst="rect">
            <a:avLst/>
          </a:prstGeom>
        </p:spPr>
        <p:txBody>
          <a:bodyPr vert="horz" wrap="square" lIns="0" tIns="108127" rIns="0" bIns="0" rtlCol="0">
            <a:spAutoFit/>
          </a:bodyPr>
          <a:lstStyle/>
          <a:p>
            <a:pPr>
              <a:lnSpc>
                <a:spcPct val="100000"/>
              </a:lnSpc>
              <a:spcBef>
                <a:spcPts val="105"/>
              </a:spcBef>
            </a:pPr>
            <a:r>
              <a:rPr sz="2900" dirty="0"/>
              <a:t>More</a:t>
            </a:r>
            <a:r>
              <a:rPr sz="2900" spc="-60" dirty="0"/>
              <a:t> </a:t>
            </a:r>
            <a:r>
              <a:rPr sz="2900" dirty="0"/>
              <a:t>Devices,</a:t>
            </a:r>
            <a:r>
              <a:rPr sz="2900" spc="-50" dirty="0"/>
              <a:t> </a:t>
            </a:r>
            <a:r>
              <a:rPr sz="2900" dirty="0"/>
              <a:t>More</a:t>
            </a:r>
            <a:r>
              <a:rPr sz="2900" spc="-60" dirty="0"/>
              <a:t> </a:t>
            </a:r>
            <a:r>
              <a:rPr sz="2900" spc="-10" dirty="0"/>
              <a:t>Threats</a:t>
            </a:r>
            <a:endParaRPr sz="2900" dirty="0"/>
          </a:p>
        </p:txBody>
      </p:sp>
      <p:pic>
        <p:nvPicPr>
          <p:cNvPr id="3" name="object 3">
            <a:extLst>
              <a:ext uri="{FF2B5EF4-FFF2-40B4-BE49-F238E27FC236}">
                <a16:creationId xmlns:a16="http://schemas.microsoft.com/office/drawing/2014/main" id="{99D22479-4D5B-6B6D-39DF-51C10D125F26}"/>
              </a:ext>
            </a:extLst>
          </p:cNvPr>
          <p:cNvPicPr/>
          <p:nvPr/>
        </p:nvPicPr>
        <p:blipFill>
          <a:blip r:embed="rId2" cstate="print"/>
          <a:stretch>
            <a:fillRect/>
          </a:stretch>
        </p:blipFill>
        <p:spPr>
          <a:xfrm>
            <a:off x="6400800" y="742950"/>
            <a:ext cx="2743200" cy="2591609"/>
          </a:xfrm>
          <a:prstGeom prst="rect">
            <a:avLst/>
          </a:prstGeom>
        </p:spPr>
      </p:pic>
      <p:pic>
        <p:nvPicPr>
          <p:cNvPr id="4" name="object 4">
            <a:extLst>
              <a:ext uri="{FF2B5EF4-FFF2-40B4-BE49-F238E27FC236}">
                <a16:creationId xmlns:a16="http://schemas.microsoft.com/office/drawing/2014/main" id="{993E3AB5-83C4-252A-32BC-E3E7DBA68E4D}"/>
              </a:ext>
            </a:extLst>
          </p:cNvPr>
          <p:cNvPicPr/>
          <p:nvPr/>
        </p:nvPicPr>
        <p:blipFill>
          <a:blip r:embed="rId3" cstate="print"/>
          <a:stretch>
            <a:fillRect/>
          </a:stretch>
        </p:blipFill>
        <p:spPr>
          <a:xfrm>
            <a:off x="7162800" y="3334559"/>
            <a:ext cx="1986116" cy="1818914"/>
          </a:xfrm>
          <a:prstGeom prst="rect">
            <a:avLst/>
          </a:prstGeom>
        </p:spPr>
      </p:pic>
      <p:sp>
        <p:nvSpPr>
          <p:cNvPr id="6" name="TextBox 5">
            <a:extLst>
              <a:ext uri="{FF2B5EF4-FFF2-40B4-BE49-F238E27FC236}">
                <a16:creationId xmlns:a16="http://schemas.microsoft.com/office/drawing/2014/main" id="{B5FAD33E-139B-AB24-C87D-974B54E8C7EA}"/>
              </a:ext>
            </a:extLst>
          </p:cNvPr>
          <p:cNvSpPr txBox="1"/>
          <p:nvPr/>
        </p:nvSpPr>
        <p:spPr>
          <a:xfrm>
            <a:off x="0" y="533135"/>
            <a:ext cx="6324600" cy="4467057"/>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Why It Matters:</a:t>
            </a: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j-lt"/>
              </a:rPr>
              <a:t>A </a:t>
            </a:r>
            <a:r>
              <a:rPr kumimoji="0" lang="en-US" altLang="en-US" sz="2400" b="1" i="0" u="none" strike="noStrike" cap="none" normalizeH="0" baseline="0" dirty="0">
                <a:ln>
                  <a:noFill/>
                </a:ln>
                <a:solidFill>
                  <a:schemeClr val="tx1"/>
                </a:solidFill>
                <a:effectLst/>
                <a:latin typeface="+mj-lt"/>
              </a:rPr>
              <a:t>single compromised IoT device</a:t>
            </a:r>
            <a:r>
              <a:rPr kumimoji="0" lang="en-US" altLang="en-US" sz="2400" b="0" i="0" u="none" strike="noStrike" cap="none" normalizeH="0" baseline="0" dirty="0">
                <a:ln>
                  <a:noFill/>
                </a:ln>
                <a:solidFill>
                  <a:schemeClr val="tx1"/>
                </a:solidFill>
                <a:effectLst/>
                <a:latin typeface="+mj-lt"/>
              </a:rPr>
              <a:t>—especially in </a:t>
            </a:r>
            <a:r>
              <a:rPr kumimoji="0" lang="en-US" altLang="en-US" sz="2400" b="1" i="0" u="none" strike="noStrike" cap="none" normalizeH="0" baseline="0" dirty="0">
                <a:ln>
                  <a:noFill/>
                </a:ln>
                <a:solidFill>
                  <a:schemeClr val="tx1"/>
                </a:solidFill>
                <a:effectLst/>
                <a:latin typeface="+mj-lt"/>
              </a:rPr>
              <a:t>critical infrastructure</a:t>
            </a:r>
            <a:r>
              <a:rPr kumimoji="0" lang="en-US" altLang="en-US" sz="2400" b="0" i="0" u="none" strike="noStrike" cap="none" normalizeH="0" baseline="0" dirty="0">
                <a:ln>
                  <a:noFill/>
                </a:ln>
                <a:solidFill>
                  <a:schemeClr val="tx1"/>
                </a:solidFill>
                <a:effectLst/>
                <a:latin typeface="+mj-lt"/>
              </a:rPr>
              <a:t> (like a power grid or hospital system)—can cause </a:t>
            </a:r>
            <a:r>
              <a:rPr kumimoji="0" lang="en-US" altLang="en-US" sz="2400" b="1" i="0" u="none" strike="noStrike" cap="none" normalizeH="0" baseline="0" dirty="0">
                <a:ln>
                  <a:noFill/>
                </a:ln>
                <a:solidFill>
                  <a:schemeClr val="tx1"/>
                </a:solidFill>
                <a:effectLst/>
                <a:latin typeface="+mj-lt"/>
              </a:rPr>
              <a:t>major disruptions</a:t>
            </a:r>
            <a:r>
              <a:rPr kumimoji="0" lang="en-US" altLang="en-US" sz="24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mj-lt"/>
              </a:rPr>
              <a:t>Student Tip:</a:t>
            </a:r>
            <a:br>
              <a:rPr kumimoji="0" lang="en-US" altLang="en-US" sz="2400" b="0" i="0" u="none" strike="noStrike" cap="none" normalizeH="0" baseline="0" dirty="0">
                <a:ln>
                  <a:noFill/>
                </a:ln>
                <a:solidFill>
                  <a:schemeClr val="tx1"/>
                </a:solidFill>
                <a:effectLst/>
                <a:latin typeface="+mj-lt"/>
              </a:rPr>
            </a:br>
            <a:r>
              <a:rPr kumimoji="0" lang="en-US" altLang="en-US" sz="2400" b="0" i="0" u="none" strike="noStrike" cap="none" normalizeH="0" baseline="0" dirty="0">
                <a:ln>
                  <a:noFill/>
                </a:ln>
                <a:solidFill>
                  <a:schemeClr val="tx1"/>
                </a:solidFill>
                <a:effectLst/>
                <a:latin typeface="+mj-lt"/>
              </a:rPr>
              <a:t>Don’t just count devices—</a:t>
            </a:r>
            <a:r>
              <a:rPr kumimoji="0" lang="en-US" altLang="en-US" sz="2400" b="1" i="0" u="none" strike="noStrike" cap="none" normalizeH="0" baseline="0" dirty="0">
                <a:ln>
                  <a:noFill/>
                </a:ln>
                <a:solidFill>
                  <a:schemeClr val="tx1"/>
                </a:solidFill>
                <a:effectLst/>
                <a:latin typeface="+mj-lt"/>
              </a:rPr>
              <a:t>secure</a:t>
            </a:r>
            <a:r>
              <a:rPr kumimoji="0" lang="en-US" altLang="en-US" sz="2400" b="0" i="0" u="none" strike="noStrike" cap="none" normalizeH="0" baseline="0" dirty="0">
                <a:ln>
                  <a:noFill/>
                </a:ln>
                <a:solidFill>
                  <a:schemeClr val="tx1"/>
                </a:solidFill>
                <a:effectLst/>
                <a:latin typeface="+mj-lt"/>
              </a:rPr>
              <a:t> them. Even one unprotected node in a network is a hacker’s gateway in.</a:t>
            </a:r>
          </a:p>
        </p:txBody>
      </p:sp>
    </p:spTree>
    <p:extLst>
      <p:ext uri="{BB962C8B-B14F-4D97-AF65-F5344CB8AC3E}">
        <p14:creationId xmlns:p14="http://schemas.microsoft.com/office/powerpoint/2010/main" val="958965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3329940" cy="467995"/>
          </a:xfrm>
          <a:prstGeom prst="rect">
            <a:avLst/>
          </a:prstGeom>
        </p:spPr>
        <p:txBody>
          <a:bodyPr vert="horz" wrap="square" lIns="0" tIns="13335" rIns="0" bIns="0" rtlCol="0">
            <a:spAutoFit/>
          </a:bodyPr>
          <a:lstStyle/>
          <a:p>
            <a:pPr marL="12700">
              <a:lnSpc>
                <a:spcPct val="100000"/>
              </a:lnSpc>
              <a:spcBef>
                <a:spcPts val="105"/>
              </a:spcBef>
            </a:pPr>
            <a:r>
              <a:rPr sz="2900" dirty="0"/>
              <a:t>Autonomous</a:t>
            </a:r>
            <a:r>
              <a:rPr sz="2900" spc="-60" dirty="0"/>
              <a:t> </a:t>
            </a:r>
            <a:r>
              <a:rPr sz="2900" spc="-10" dirty="0"/>
              <a:t>Systems</a:t>
            </a:r>
            <a:endParaRPr sz="2900" dirty="0"/>
          </a:p>
        </p:txBody>
      </p:sp>
      <p:sp>
        <p:nvSpPr>
          <p:cNvPr id="3" name="object 3"/>
          <p:cNvSpPr txBox="1"/>
          <p:nvPr/>
        </p:nvSpPr>
        <p:spPr>
          <a:xfrm>
            <a:off x="2458" y="467995"/>
            <a:ext cx="9144000" cy="4752070"/>
          </a:xfrm>
          <a:prstGeom prst="rect">
            <a:avLst/>
          </a:prstGeom>
        </p:spPr>
        <p:txBody>
          <a:bodyPr vert="horz" wrap="square" lIns="0" tIns="12700" rIns="0" bIns="0" rtlCol="0">
            <a:spAutoFit/>
          </a:bodyPr>
          <a:lstStyle/>
          <a:p>
            <a:pPr>
              <a:lnSpc>
                <a:spcPct val="150000"/>
              </a:lnSpc>
              <a:buNone/>
            </a:pPr>
            <a:r>
              <a:rPr lang="en-US" sz="2600" b="1" dirty="0">
                <a:latin typeface="+mj-lt"/>
              </a:rPr>
              <a:t>Driverless Cars &amp; Transport</a:t>
            </a:r>
            <a:endParaRPr lang="en-US" sz="2600" dirty="0">
              <a:latin typeface="+mj-lt"/>
            </a:endParaRPr>
          </a:p>
          <a:p>
            <a:pPr marL="457200" indent="-457200">
              <a:lnSpc>
                <a:spcPct val="150000"/>
              </a:lnSpc>
              <a:buFont typeface="Arial" panose="020B0604020202020204" pitchFamily="34" charset="0"/>
              <a:buChar char="•"/>
            </a:pPr>
            <a:r>
              <a:rPr lang="en-US" sz="2600" b="1" dirty="0">
                <a:latin typeface="+mj-lt"/>
              </a:rPr>
              <a:t>What happened?</a:t>
            </a:r>
          </a:p>
          <a:p>
            <a:pPr>
              <a:lnSpc>
                <a:spcPct val="150000"/>
              </a:lnSpc>
            </a:pPr>
            <a:r>
              <a:rPr lang="en-US" sz="2600" dirty="0">
                <a:latin typeface="+mj-lt"/>
              </a:rPr>
              <a:t>In 2015, over </a:t>
            </a:r>
            <a:r>
              <a:rPr lang="en-US" sz="2600" b="1" dirty="0">
                <a:latin typeface="+mj-lt"/>
              </a:rPr>
              <a:t>1.4 million Jeep Cherokees</a:t>
            </a:r>
            <a:r>
              <a:rPr lang="en-US" sz="2600" dirty="0">
                <a:latin typeface="+mj-lt"/>
              </a:rPr>
              <a:t> were recalled after hackers remotely took control through the car’s </a:t>
            </a:r>
            <a:r>
              <a:rPr lang="en-US" sz="2600" b="1" dirty="0">
                <a:latin typeface="+mj-lt"/>
              </a:rPr>
              <a:t>entertainment system</a:t>
            </a:r>
            <a:r>
              <a:rPr lang="en-US" sz="2600" dirty="0">
                <a:latin typeface="+mj-lt"/>
              </a:rPr>
              <a:t>.</a:t>
            </a:r>
          </a:p>
          <a:p>
            <a:pPr marL="457200" indent="-457200">
              <a:lnSpc>
                <a:spcPct val="150000"/>
              </a:lnSpc>
              <a:buFont typeface="Arial" panose="020B0604020202020204" pitchFamily="34" charset="0"/>
              <a:buChar char="•"/>
            </a:pPr>
            <a:r>
              <a:rPr lang="en-US" sz="2600" b="1" dirty="0">
                <a:latin typeface="+mj-lt"/>
              </a:rPr>
              <a:t>Why it matters:</a:t>
            </a:r>
          </a:p>
          <a:p>
            <a:pPr>
              <a:lnSpc>
                <a:spcPct val="150000"/>
              </a:lnSpc>
            </a:pPr>
            <a:r>
              <a:rPr lang="en-US" sz="2600" dirty="0">
                <a:latin typeface="+mj-lt"/>
              </a:rPr>
              <a:t>If a car can be hacked like a laptop, it’s not just data at risk—</a:t>
            </a:r>
            <a:r>
              <a:rPr lang="en-US" sz="2600" b="1" dirty="0">
                <a:latin typeface="+mj-lt"/>
              </a:rPr>
              <a:t>lives are</a:t>
            </a:r>
            <a:r>
              <a:rPr lang="en-US" sz="2600" dirty="0">
                <a:latin typeface="+mj-l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8345" y="396620"/>
            <a:ext cx="1704339" cy="467995"/>
          </a:xfrm>
          <a:prstGeom prst="rect">
            <a:avLst/>
          </a:prstGeom>
        </p:spPr>
        <p:txBody>
          <a:bodyPr vert="horz" wrap="square" lIns="0" tIns="13335" rIns="0" bIns="0" rtlCol="0">
            <a:spAutoFit/>
          </a:bodyPr>
          <a:lstStyle/>
          <a:p>
            <a:pPr marL="12700">
              <a:lnSpc>
                <a:spcPct val="100000"/>
              </a:lnSpc>
              <a:spcBef>
                <a:spcPts val="105"/>
              </a:spcBef>
            </a:pPr>
            <a:r>
              <a:rPr sz="2900" b="1" spc="-10" dirty="0">
                <a:solidFill>
                  <a:srgbClr val="DA0012"/>
                </a:solidFill>
                <a:latin typeface="Calibri"/>
                <a:cs typeface="Calibri"/>
              </a:rPr>
              <a:t>References</a:t>
            </a:r>
            <a:endParaRPr sz="2900">
              <a:latin typeface="Calibri"/>
              <a:cs typeface="Calibri"/>
            </a:endParaRPr>
          </a:p>
        </p:txBody>
      </p:sp>
      <p:sp>
        <p:nvSpPr>
          <p:cNvPr id="3" name="object 3"/>
          <p:cNvSpPr txBox="1"/>
          <p:nvPr/>
        </p:nvSpPr>
        <p:spPr>
          <a:xfrm>
            <a:off x="619759" y="1613661"/>
            <a:ext cx="7266305" cy="323850"/>
          </a:xfrm>
          <a:prstGeom prst="rect">
            <a:avLst/>
          </a:prstGeom>
        </p:spPr>
        <p:txBody>
          <a:bodyPr vert="horz" wrap="square" lIns="0" tIns="13335" rIns="0" bIns="0" rtlCol="0">
            <a:spAutoFit/>
          </a:bodyPr>
          <a:lstStyle/>
          <a:p>
            <a:pPr marL="12700">
              <a:lnSpc>
                <a:spcPct val="100000"/>
              </a:lnSpc>
              <a:spcBef>
                <a:spcPts val="105"/>
              </a:spcBef>
            </a:pPr>
            <a:r>
              <a:rPr sz="1950" b="1" i="1" dirty="0">
                <a:latin typeface="Times New Roman"/>
                <a:cs typeface="Times New Roman"/>
              </a:rPr>
              <a:t>This</a:t>
            </a:r>
            <a:r>
              <a:rPr sz="1950" b="1" i="1" spc="-55" dirty="0">
                <a:latin typeface="Times New Roman"/>
                <a:cs typeface="Times New Roman"/>
              </a:rPr>
              <a:t> </a:t>
            </a:r>
            <a:r>
              <a:rPr sz="1950" b="1" i="1" dirty="0">
                <a:latin typeface="Times New Roman"/>
                <a:cs typeface="Times New Roman"/>
              </a:rPr>
              <a:t>lecture</a:t>
            </a:r>
            <a:r>
              <a:rPr sz="1950" b="1" i="1" spc="-60" dirty="0">
                <a:latin typeface="Times New Roman"/>
                <a:cs typeface="Times New Roman"/>
              </a:rPr>
              <a:t> </a:t>
            </a:r>
            <a:r>
              <a:rPr sz="1950" b="1" i="1" dirty="0">
                <a:latin typeface="Times New Roman"/>
                <a:cs typeface="Times New Roman"/>
              </a:rPr>
              <a:t>is</a:t>
            </a:r>
            <a:r>
              <a:rPr sz="1950" b="1" i="1" spc="-30" dirty="0">
                <a:latin typeface="Times New Roman"/>
                <a:cs typeface="Times New Roman"/>
              </a:rPr>
              <a:t> </a:t>
            </a:r>
            <a:r>
              <a:rPr sz="1950" b="1" i="1" dirty="0">
                <a:latin typeface="Times New Roman"/>
                <a:cs typeface="Times New Roman"/>
              </a:rPr>
              <a:t>based</a:t>
            </a:r>
            <a:r>
              <a:rPr sz="1950" b="1" i="1" spc="-50" dirty="0">
                <a:latin typeface="Times New Roman"/>
                <a:cs typeface="Times New Roman"/>
              </a:rPr>
              <a:t> </a:t>
            </a:r>
            <a:r>
              <a:rPr sz="1950" b="1" i="1" dirty="0">
                <a:latin typeface="Times New Roman"/>
                <a:cs typeface="Times New Roman"/>
              </a:rPr>
              <a:t>on</a:t>
            </a:r>
            <a:r>
              <a:rPr sz="1950" b="1" i="1" spc="-110" dirty="0">
                <a:latin typeface="Times New Roman"/>
                <a:cs typeface="Times New Roman"/>
              </a:rPr>
              <a:t> </a:t>
            </a:r>
            <a:r>
              <a:rPr sz="1950" b="1" i="1" dirty="0">
                <a:latin typeface="Times New Roman"/>
                <a:cs typeface="Times New Roman"/>
              </a:rPr>
              <a:t>ACS</a:t>
            </a:r>
            <a:r>
              <a:rPr sz="1950" b="1" i="1" spc="-40" dirty="0">
                <a:latin typeface="Times New Roman"/>
                <a:cs typeface="Times New Roman"/>
              </a:rPr>
              <a:t> </a:t>
            </a:r>
            <a:r>
              <a:rPr sz="1950" b="1" i="1" dirty="0">
                <a:latin typeface="Times New Roman"/>
                <a:cs typeface="Times New Roman"/>
              </a:rPr>
              <a:t>cybersecurity</a:t>
            </a:r>
            <a:r>
              <a:rPr sz="1950" b="1" i="1" spc="-60" dirty="0">
                <a:latin typeface="Times New Roman"/>
                <a:cs typeface="Times New Roman"/>
              </a:rPr>
              <a:t> </a:t>
            </a:r>
            <a:r>
              <a:rPr sz="1950" b="1" i="1" dirty="0">
                <a:latin typeface="Times New Roman"/>
                <a:cs typeface="Times New Roman"/>
              </a:rPr>
              <a:t>report</a:t>
            </a:r>
            <a:r>
              <a:rPr sz="1950" b="1" i="1" spc="-50" dirty="0">
                <a:latin typeface="Times New Roman"/>
                <a:cs typeface="Times New Roman"/>
              </a:rPr>
              <a:t> </a:t>
            </a:r>
            <a:r>
              <a:rPr sz="1950" b="1" i="1" dirty="0">
                <a:latin typeface="Times New Roman"/>
                <a:cs typeface="Times New Roman"/>
              </a:rPr>
              <a:t>and</a:t>
            </a:r>
            <a:r>
              <a:rPr sz="1950" b="1" i="1" spc="-50" dirty="0">
                <a:latin typeface="Times New Roman"/>
                <a:cs typeface="Times New Roman"/>
              </a:rPr>
              <a:t> </a:t>
            </a:r>
            <a:r>
              <a:rPr sz="1950" b="1" i="1" dirty="0">
                <a:latin typeface="Times New Roman"/>
                <a:cs typeface="Times New Roman"/>
              </a:rPr>
              <a:t>online</a:t>
            </a:r>
            <a:r>
              <a:rPr sz="1950" b="1" i="1" spc="-60" dirty="0">
                <a:latin typeface="Times New Roman"/>
                <a:cs typeface="Times New Roman"/>
              </a:rPr>
              <a:t> </a:t>
            </a:r>
            <a:r>
              <a:rPr sz="1950" b="1" i="1" spc="-10" dirty="0">
                <a:latin typeface="Times New Roman"/>
                <a:cs typeface="Times New Roman"/>
              </a:rPr>
              <a:t>resources.</a:t>
            </a:r>
            <a:endParaRPr sz="1950">
              <a:latin typeface="Times New Roman"/>
              <a:cs typeface="Times New Roman"/>
            </a:endParaRPr>
          </a:p>
        </p:txBody>
      </p:sp>
      <p:sp>
        <p:nvSpPr>
          <p:cNvPr id="4" name="object 4"/>
          <p:cNvSpPr txBox="1"/>
          <p:nvPr/>
        </p:nvSpPr>
        <p:spPr>
          <a:xfrm>
            <a:off x="702055" y="2850642"/>
            <a:ext cx="7581900"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001F5F"/>
                </a:solidFill>
                <a:latin typeface="Calibri"/>
                <a:cs typeface="Calibri"/>
              </a:rPr>
              <a:t>https://</a:t>
            </a:r>
            <a:r>
              <a:rPr sz="1200" spc="-10" dirty="0">
                <a:solidFill>
                  <a:srgbClr val="001F5F"/>
                </a:solidFill>
                <a:latin typeface="Calibri"/>
                <a:cs typeface="Calibri"/>
                <a:hlinkClick r:id="rId2"/>
              </a:rPr>
              <a:t>www.acs.org.au/insightsandpublications/reports-publications/cybersecurity-threats-challenges-opportunities.html</a:t>
            </a:r>
            <a:endParaRPr sz="1200">
              <a:latin typeface="Calibri"/>
              <a:cs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AE6E8-8339-A878-6A15-B04285F32D2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9BF243A-FD6A-258E-DDFB-2B6FF1570BD3}"/>
              </a:ext>
            </a:extLst>
          </p:cNvPr>
          <p:cNvSpPr txBox="1">
            <a:spLocks noGrp="1"/>
          </p:cNvSpPr>
          <p:nvPr>
            <p:ph type="title"/>
          </p:nvPr>
        </p:nvSpPr>
        <p:spPr>
          <a:xfrm>
            <a:off x="0" y="0"/>
            <a:ext cx="3329940" cy="467995"/>
          </a:xfrm>
          <a:prstGeom prst="rect">
            <a:avLst/>
          </a:prstGeom>
        </p:spPr>
        <p:txBody>
          <a:bodyPr vert="horz" wrap="square" lIns="0" tIns="13335" rIns="0" bIns="0" rtlCol="0">
            <a:spAutoFit/>
          </a:bodyPr>
          <a:lstStyle/>
          <a:p>
            <a:pPr marL="12700">
              <a:lnSpc>
                <a:spcPct val="100000"/>
              </a:lnSpc>
              <a:spcBef>
                <a:spcPts val="105"/>
              </a:spcBef>
            </a:pPr>
            <a:r>
              <a:rPr sz="2900" dirty="0"/>
              <a:t>Autonomous</a:t>
            </a:r>
            <a:r>
              <a:rPr sz="2900" spc="-60" dirty="0"/>
              <a:t> </a:t>
            </a:r>
            <a:r>
              <a:rPr sz="2900" spc="-10" dirty="0"/>
              <a:t>Systems</a:t>
            </a:r>
            <a:endParaRPr sz="2900" dirty="0"/>
          </a:p>
        </p:txBody>
      </p:sp>
      <p:sp>
        <p:nvSpPr>
          <p:cNvPr id="3" name="object 3">
            <a:extLst>
              <a:ext uri="{FF2B5EF4-FFF2-40B4-BE49-F238E27FC236}">
                <a16:creationId xmlns:a16="http://schemas.microsoft.com/office/drawing/2014/main" id="{EA7E408D-0F5F-A3FF-EC84-A9CA35E1BBD1}"/>
              </a:ext>
            </a:extLst>
          </p:cNvPr>
          <p:cNvSpPr txBox="1"/>
          <p:nvPr/>
        </p:nvSpPr>
        <p:spPr>
          <a:xfrm>
            <a:off x="2458" y="467995"/>
            <a:ext cx="9144000" cy="1882247"/>
          </a:xfrm>
          <a:prstGeom prst="rect">
            <a:avLst/>
          </a:prstGeom>
        </p:spPr>
        <p:txBody>
          <a:bodyPr vert="horz" wrap="square" lIns="0" tIns="12700" rIns="0" bIns="0" rtlCol="0">
            <a:spAutoFit/>
          </a:bodyPr>
          <a:lstStyle/>
          <a:p>
            <a:pPr>
              <a:lnSpc>
                <a:spcPct val="150000"/>
              </a:lnSpc>
              <a:buNone/>
            </a:pPr>
            <a:r>
              <a:rPr lang="en-US" sz="2800" b="1" dirty="0">
                <a:latin typeface="+mj-lt"/>
              </a:rPr>
              <a:t>Analogy:</a:t>
            </a:r>
            <a:br>
              <a:rPr lang="en-US" sz="2800" dirty="0">
                <a:latin typeface="+mj-lt"/>
              </a:rPr>
            </a:br>
            <a:r>
              <a:rPr lang="en-US" sz="2800" dirty="0">
                <a:latin typeface="+mj-lt"/>
              </a:rPr>
              <a:t>Imagine someone changing your GPS route or slamming your brakes—while you’re not even driving!</a:t>
            </a:r>
            <a:endParaRPr lang="en-US" sz="2600" dirty="0">
              <a:latin typeface="+mj-lt"/>
            </a:endParaRPr>
          </a:p>
        </p:txBody>
      </p:sp>
    </p:spTree>
    <p:extLst>
      <p:ext uri="{BB962C8B-B14F-4D97-AF65-F5344CB8AC3E}">
        <p14:creationId xmlns:p14="http://schemas.microsoft.com/office/powerpoint/2010/main" val="18264728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 y="604004"/>
            <a:ext cx="9035770" cy="4303742"/>
          </a:xfrm>
          <a:prstGeom prst="rect">
            <a:avLst/>
          </a:prstGeom>
        </p:spPr>
        <p:txBody>
          <a:bodyPr vert="horz" wrap="square" lIns="0" tIns="12700" rIns="0" bIns="0"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1. Create a Strong Password</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Don’t stick with “123456”!</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Just like locking your front door, always change the factory-set password.</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1" u="none" strike="noStrike" cap="none" normalizeH="0" baseline="0" dirty="0">
                <a:ln>
                  <a:noFill/>
                </a:ln>
                <a:solidFill>
                  <a:schemeClr val="tx1"/>
                </a:solidFill>
                <a:effectLst/>
                <a:latin typeface="+mj-lt"/>
              </a:rPr>
              <a:t>Analogy:</a:t>
            </a:r>
            <a:r>
              <a:rPr kumimoji="0" lang="en-US" altLang="en-US" sz="2800" b="0" i="0" u="none" strike="noStrike" cap="none" normalizeH="0" baseline="0" dirty="0">
                <a:ln>
                  <a:noFill/>
                </a:ln>
                <a:solidFill>
                  <a:schemeClr val="tx1"/>
                </a:solidFill>
                <a:effectLst/>
                <a:latin typeface="+mj-lt"/>
              </a:rPr>
              <a:t> Leaving a default password is like putting your house key under the doormat—hackers know where to look.</a:t>
            </a:r>
            <a:endParaRPr sz="1400" dirty="0">
              <a:latin typeface="Calibri"/>
              <a:cs typeface="Calibri"/>
            </a:endParaRPr>
          </a:p>
          <a:p>
            <a:pPr>
              <a:lnSpc>
                <a:spcPct val="100000"/>
              </a:lnSpc>
              <a:spcBef>
                <a:spcPts val="114"/>
              </a:spcBef>
            </a:pPr>
            <a:endParaRPr sz="1400" dirty="0">
              <a:latin typeface="Calibri"/>
              <a:cs typeface="Calibri"/>
            </a:endParaRPr>
          </a:p>
          <a:p>
            <a:pPr marL="2418080">
              <a:lnSpc>
                <a:spcPct val="100000"/>
              </a:lnSpc>
            </a:pPr>
            <a:r>
              <a:rPr sz="1200" spc="-10" dirty="0">
                <a:latin typeface="Calibri"/>
                <a:cs typeface="Calibri"/>
              </a:rPr>
              <a:t>https://innovationatwork.ieee.org/six-</a:t>
            </a:r>
            <a:r>
              <a:rPr sz="1200" spc="-25" dirty="0">
                <a:latin typeface="Calibri"/>
                <a:cs typeface="Calibri"/>
              </a:rPr>
              <a:t>ways-</a:t>
            </a:r>
            <a:r>
              <a:rPr sz="1200" spc="-10" dirty="0">
                <a:latin typeface="Calibri"/>
                <a:cs typeface="Calibri"/>
              </a:rPr>
              <a:t>to-protect-against-autonomous-vehicle-cyber-attacks/</a:t>
            </a:r>
            <a:endParaRPr sz="1200" dirty="0">
              <a:latin typeface="Calibri"/>
              <a:cs typeface="Calibri"/>
            </a:endParaRPr>
          </a:p>
        </p:txBody>
      </p:sp>
      <p:sp>
        <p:nvSpPr>
          <p:cNvPr id="3" name="object 3"/>
          <p:cNvSpPr txBox="1">
            <a:spLocks noGrp="1"/>
          </p:cNvSpPr>
          <p:nvPr>
            <p:ph type="title"/>
          </p:nvPr>
        </p:nvSpPr>
        <p:spPr>
          <a:xfrm>
            <a:off x="0" y="-185039"/>
            <a:ext cx="8222081" cy="560069"/>
          </a:xfrm>
          <a:prstGeom prst="rect">
            <a:avLst/>
          </a:prstGeom>
        </p:spPr>
        <p:txBody>
          <a:bodyPr vert="horz" wrap="square" lIns="0" tIns="108127" rIns="0" bIns="0" rtlCol="0">
            <a:spAutoFit/>
          </a:bodyPr>
          <a:lstStyle/>
          <a:p>
            <a:pPr>
              <a:lnSpc>
                <a:spcPct val="100000"/>
              </a:lnSpc>
              <a:spcBef>
                <a:spcPts val="105"/>
              </a:spcBef>
            </a:pPr>
            <a:r>
              <a:rPr sz="2900" dirty="0"/>
              <a:t>How</a:t>
            </a:r>
            <a:r>
              <a:rPr sz="2900" spc="-65" dirty="0"/>
              <a:t> </a:t>
            </a:r>
            <a:r>
              <a:rPr sz="2900" dirty="0"/>
              <a:t>to</a:t>
            </a:r>
            <a:r>
              <a:rPr sz="2900" spc="-45" dirty="0"/>
              <a:t> </a:t>
            </a:r>
            <a:r>
              <a:rPr sz="2900" dirty="0"/>
              <a:t>Secure</a:t>
            </a:r>
            <a:r>
              <a:rPr sz="2900" spc="-55" dirty="0"/>
              <a:t> </a:t>
            </a:r>
            <a:r>
              <a:rPr sz="2900" dirty="0"/>
              <a:t>Autonomous</a:t>
            </a:r>
            <a:r>
              <a:rPr sz="2900" spc="-80" dirty="0"/>
              <a:t> </a:t>
            </a:r>
            <a:r>
              <a:rPr sz="2900" spc="-10" dirty="0"/>
              <a:t>Vehicles</a:t>
            </a:r>
            <a:endParaRPr sz="29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4DC63-7B31-803E-C407-96B945B8EF5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4EEC805-32FE-8819-9144-1A18D66AE7E4}"/>
              </a:ext>
            </a:extLst>
          </p:cNvPr>
          <p:cNvSpPr txBox="1"/>
          <p:nvPr/>
        </p:nvSpPr>
        <p:spPr>
          <a:xfrm>
            <a:off x="1" y="604004"/>
            <a:ext cx="9035770" cy="3177665"/>
          </a:xfrm>
          <a:prstGeom prst="rect">
            <a:avLst/>
          </a:prstGeom>
        </p:spPr>
        <p:txBody>
          <a:bodyPr vert="horz" wrap="square" lIns="0" tIns="12700" rIns="0" bIns="0"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2. Use Multiple Networks</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Relying on just one network is risky.</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Cities should use </a:t>
            </a:r>
            <a:r>
              <a:rPr kumimoji="0" lang="en-US" altLang="en-US" sz="2800" b="1" i="0" u="none" strike="noStrike" cap="none" normalizeH="0" baseline="0" dirty="0">
                <a:ln>
                  <a:noFill/>
                </a:ln>
                <a:solidFill>
                  <a:schemeClr val="tx1"/>
                </a:solidFill>
                <a:effectLst/>
                <a:latin typeface="+mj-lt"/>
              </a:rPr>
              <a:t>backup systems</a:t>
            </a:r>
            <a:r>
              <a:rPr kumimoji="0" lang="en-US" altLang="en-US" sz="2800" b="0" i="0" u="none" strike="noStrike" cap="none" normalizeH="0" baseline="0" dirty="0">
                <a:ln>
                  <a:noFill/>
                </a:ln>
                <a:solidFill>
                  <a:schemeClr val="tx1"/>
                </a:solidFill>
                <a:effectLst/>
                <a:latin typeface="+mj-lt"/>
              </a:rPr>
              <a:t> to avoid full failure.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1" u="none" strike="noStrike" cap="none" normalizeH="0" baseline="0" dirty="0">
                <a:ln>
                  <a:noFill/>
                </a:ln>
                <a:solidFill>
                  <a:schemeClr val="tx1"/>
                </a:solidFill>
                <a:effectLst/>
                <a:latin typeface="+mj-lt"/>
              </a:rPr>
              <a:t>Analogy:</a:t>
            </a:r>
            <a:r>
              <a:rPr kumimoji="0" lang="en-US" altLang="en-US" sz="2800" b="0" i="0" u="none" strike="noStrike" cap="none" normalizeH="0" baseline="0" dirty="0">
                <a:ln>
                  <a:noFill/>
                </a:ln>
                <a:solidFill>
                  <a:schemeClr val="tx1"/>
                </a:solidFill>
                <a:effectLst/>
                <a:latin typeface="+mj-lt"/>
              </a:rPr>
              <a:t> Like having only one road in or out of town—if it’s blocked, you’re stuck.</a:t>
            </a:r>
          </a:p>
        </p:txBody>
      </p:sp>
      <p:sp>
        <p:nvSpPr>
          <p:cNvPr id="3" name="object 3">
            <a:extLst>
              <a:ext uri="{FF2B5EF4-FFF2-40B4-BE49-F238E27FC236}">
                <a16:creationId xmlns:a16="http://schemas.microsoft.com/office/drawing/2014/main" id="{E9FEFF66-7AA8-5D14-B359-0A241C84FA52}"/>
              </a:ext>
            </a:extLst>
          </p:cNvPr>
          <p:cNvSpPr txBox="1">
            <a:spLocks noGrp="1"/>
          </p:cNvSpPr>
          <p:nvPr>
            <p:ph type="title"/>
          </p:nvPr>
        </p:nvSpPr>
        <p:spPr>
          <a:xfrm>
            <a:off x="0" y="-185039"/>
            <a:ext cx="8222081" cy="560069"/>
          </a:xfrm>
          <a:prstGeom prst="rect">
            <a:avLst/>
          </a:prstGeom>
        </p:spPr>
        <p:txBody>
          <a:bodyPr vert="horz" wrap="square" lIns="0" tIns="108127" rIns="0" bIns="0" rtlCol="0">
            <a:spAutoFit/>
          </a:bodyPr>
          <a:lstStyle/>
          <a:p>
            <a:pPr>
              <a:lnSpc>
                <a:spcPct val="100000"/>
              </a:lnSpc>
              <a:spcBef>
                <a:spcPts val="105"/>
              </a:spcBef>
            </a:pPr>
            <a:r>
              <a:rPr sz="2900" dirty="0"/>
              <a:t>How</a:t>
            </a:r>
            <a:r>
              <a:rPr sz="2900" spc="-65" dirty="0"/>
              <a:t> </a:t>
            </a:r>
            <a:r>
              <a:rPr sz="2900" dirty="0"/>
              <a:t>to</a:t>
            </a:r>
            <a:r>
              <a:rPr sz="2900" spc="-45" dirty="0"/>
              <a:t> </a:t>
            </a:r>
            <a:r>
              <a:rPr sz="2900" dirty="0"/>
              <a:t>Secure</a:t>
            </a:r>
            <a:r>
              <a:rPr sz="2900" spc="-55" dirty="0"/>
              <a:t> </a:t>
            </a:r>
            <a:r>
              <a:rPr sz="2900" dirty="0"/>
              <a:t>Autonomous</a:t>
            </a:r>
            <a:r>
              <a:rPr sz="2900" spc="-80" dirty="0"/>
              <a:t> </a:t>
            </a:r>
            <a:r>
              <a:rPr sz="2900" spc="-10" dirty="0"/>
              <a:t>Vehicles</a:t>
            </a:r>
            <a:endParaRPr sz="2900" dirty="0"/>
          </a:p>
        </p:txBody>
      </p:sp>
    </p:spTree>
    <p:extLst>
      <p:ext uri="{BB962C8B-B14F-4D97-AF65-F5344CB8AC3E}">
        <p14:creationId xmlns:p14="http://schemas.microsoft.com/office/powerpoint/2010/main" val="10799753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C3A2C-FE79-8F0C-E616-25A3041EB19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53D495E-373F-D4A2-F0EF-6E931F919050}"/>
              </a:ext>
            </a:extLst>
          </p:cNvPr>
          <p:cNvSpPr txBox="1"/>
          <p:nvPr/>
        </p:nvSpPr>
        <p:spPr>
          <a:xfrm>
            <a:off x="1" y="604004"/>
            <a:ext cx="9035770" cy="2531334"/>
          </a:xfrm>
          <a:prstGeom prst="rect">
            <a:avLst/>
          </a:prstGeom>
        </p:spPr>
        <p:txBody>
          <a:bodyPr vert="horz" wrap="square" lIns="0" tIns="12700" rIns="0" bIns="0"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3. Keep Software Updated</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Updates fix bugs and block new threats.</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Never ignore that “update available” alert.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1" u="none" strike="noStrike" cap="none" normalizeH="0" baseline="0" dirty="0">
                <a:ln>
                  <a:noFill/>
                </a:ln>
                <a:solidFill>
                  <a:schemeClr val="tx1"/>
                </a:solidFill>
                <a:effectLst/>
                <a:latin typeface="+mj-lt"/>
              </a:rPr>
              <a:t>Analogy:</a:t>
            </a:r>
            <a:r>
              <a:rPr kumimoji="0" lang="en-US" altLang="en-US" sz="2800" b="0" i="0" u="none" strike="noStrike" cap="none" normalizeH="0" baseline="0" dirty="0">
                <a:ln>
                  <a:noFill/>
                </a:ln>
                <a:solidFill>
                  <a:schemeClr val="tx1"/>
                </a:solidFill>
                <a:effectLst/>
                <a:latin typeface="+mj-lt"/>
              </a:rPr>
              <a:t> Like getting vaccine boosters for new virus variants.</a:t>
            </a:r>
          </a:p>
        </p:txBody>
      </p:sp>
      <p:sp>
        <p:nvSpPr>
          <p:cNvPr id="3" name="object 3">
            <a:extLst>
              <a:ext uri="{FF2B5EF4-FFF2-40B4-BE49-F238E27FC236}">
                <a16:creationId xmlns:a16="http://schemas.microsoft.com/office/drawing/2014/main" id="{4F4AD827-5B44-7D4B-80DD-61A594AF3BEE}"/>
              </a:ext>
            </a:extLst>
          </p:cNvPr>
          <p:cNvSpPr txBox="1">
            <a:spLocks noGrp="1"/>
          </p:cNvSpPr>
          <p:nvPr>
            <p:ph type="title"/>
          </p:nvPr>
        </p:nvSpPr>
        <p:spPr>
          <a:xfrm>
            <a:off x="0" y="-185039"/>
            <a:ext cx="8222081" cy="560069"/>
          </a:xfrm>
          <a:prstGeom prst="rect">
            <a:avLst/>
          </a:prstGeom>
        </p:spPr>
        <p:txBody>
          <a:bodyPr vert="horz" wrap="square" lIns="0" tIns="108127" rIns="0" bIns="0" rtlCol="0">
            <a:spAutoFit/>
          </a:bodyPr>
          <a:lstStyle/>
          <a:p>
            <a:pPr>
              <a:lnSpc>
                <a:spcPct val="100000"/>
              </a:lnSpc>
              <a:spcBef>
                <a:spcPts val="105"/>
              </a:spcBef>
            </a:pPr>
            <a:r>
              <a:rPr sz="2900" dirty="0"/>
              <a:t>How</a:t>
            </a:r>
            <a:r>
              <a:rPr sz="2900" spc="-65" dirty="0"/>
              <a:t> </a:t>
            </a:r>
            <a:r>
              <a:rPr sz="2900" dirty="0"/>
              <a:t>to</a:t>
            </a:r>
            <a:r>
              <a:rPr sz="2900" spc="-45" dirty="0"/>
              <a:t> </a:t>
            </a:r>
            <a:r>
              <a:rPr sz="2900" dirty="0"/>
              <a:t>Secure</a:t>
            </a:r>
            <a:r>
              <a:rPr sz="2900" spc="-55" dirty="0"/>
              <a:t> </a:t>
            </a:r>
            <a:r>
              <a:rPr sz="2900" dirty="0"/>
              <a:t>Autonomous</a:t>
            </a:r>
            <a:r>
              <a:rPr sz="2900" spc="-80" dirty="0"/>
              <a:t> </a:t>
            </a:r>
            <a:r>
              <a:rPr sz="2900" spc="-10" dirty="0"/>
              <a:t>Vehicles</a:t>
            </a:r>
            <a:endParaRPr sz="2900" dirty="0"/>
          </a:p>
        </p:txBody>
      </p:sp>
    </p:spTree>
    <p:extLst>
      <p:ext uri="{BB962C8B-B14F-4D97-AF65-F5344CB8AC3E}">
        <p14:creationId xmlns:p14="http://schemas.microsoft.com/office/powerpoint/2010/main" val="18809671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158BC-C117-F99B-04E6-EF16216EF99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DEAD289-4603-BBAC-9F23-FD450D9C5C0D}"/>
              </a:ext>
            </a:extLst>
          </p:cNvPr>
          <p:cNvSpPr txBox="1"/>
          <p:nvPr/>
        </p:nvSpPr>
        <p:spPr>
          <a:xfrm>
            <a:off x="1" y="604004"/>
            <a:ext cx="9035770" cy="3177665"/>
          </a:xfrm>
          <a:prstGeom prst="rect">
            <a:avLst/>
          </a:prstGeom>
        </p:spPr>
        <p:txBody>
          <a:bodyPr vert="horz" wrap="square" lIns="0" tIns="12700" rIns="0" bIns="0"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4. Prioritize Security in Apps</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Only install </a:t>
            </a:r>
            <a:r>
              <a:rPr kumimoji="0" lang="en-US" altLang="en-US" sz="2800" b="1" i="0" u="none" strike="noStrike" cap="none" normalizeH="0" baseline="0" dirty="0">
                <a:ln>
                  <a:noFill/>
                </a:ln>
                <a:solidFill>
                  <a:schemeClr val="tx1"/>
                </a:solidFill>
                <a:effectLst/>
                <a:latin typeface="+mj-lt"/>
              </a:rPr>
              <a:t>trusted</a:t>
            </a:r>
            <a:r>
              <a:rPr kumimoji="0" lang="en-US" altLang="en-US" sz="2800" b="0" i="0" u="none" strike="noStrike" cap="none" normalizeH="0" baseline="0" dirty="0">
                <a:ln>
                  <a:noFill/>
                </a:ln>
                <a:solidFill>
                  <a:schemeClr val="tx1"/>
                </a:solidFill>
                <a:effectLst/>
                <a:latin typeface="+mj-lt"/>
              </a:rPr>
              <a:t> apps and systems.</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Make sure apps are secure </a:t>
            </a:r>
            <a:r>
              <a:rPr kumimoji="0" lang="en-US" altLang="en-US" sz="2800" b="1" i="0" u="none" strike="noStrike" cap="none" normalizeH="0" baseline="0" dirty="0">
                <a:ln>
                  <a:noFill/>
                </a:ln>
                <a:solidFill>
                  <a:schemeClr val="tx1"/>
                </a:solidFill>
                <a:effectLst/>
                <a:latin typeface="+mj-lt"/>
              </a:rPr>
              <a:t>before</a:t>
            </a:r>
            <a:r>
              <a:rPr kumimoji="0" lang="en-US" altLang="en-US" sz="2800" b="0" i="0" u="none" strike="noStrike" cap="none" normalizeH="0" baseline="0" dirty="0">
                <a:ln>
                  <a:noFill/>
                </a:ln>
                <a:solidFill>
                  <a:schemeClr val="tx1"/>
                </a:solidFill>
                <a:effectLst/>
                <a:latin typeface="+mj-lt"/>
              </a:rPr>
              <a:t> using them in your car.</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1" u="none" strike="noStrike" cap="none" normalizeH="0" baseline="0" dirty="0">
                <a:ln>
                  <a:noFill/>
                </a:ln>
                <a:solidFill>
                  <a:schemeClr val="tx1"/>
                </a:solidFill>
                <a:effectLst/>
                <a:latin typeface="+mj-lt"/>
              </a:rPr>
              <a:t>Analogy:</a:t>
            </a:r>
            <a:r>
              <a:rPr kumimoji="0" lang="en-US" altLang="en-US" sz="2800" b="0" i="0" u="none" strike="noStrike" cap="none" normalizeH="0" baseline="0" dirty="0">
                <a:ln>
                  <a:noFill/>
                </a:ln>
                <a:solidFill>
                  <a:schemeClr val="tx1"/>
                </a:solidFill>
                <a:effectLst/>
                <a:latin typeface="+mj-lt"/>
              </a:rPr>
              <a:t> Would you download a random app to control your home locks?</a:t>
            </a:r>
          </a:p>
        </p:txBody>
      </p:sp>
      <p:sp>
        <p:nvSpPr>
          <p:cNvPr id="3" name="object 3">
            <a:extLst>
              <a:ext uri="{FF2B5EF4-FFF2-40B4-BE49-F238E27FC236}">
                <a16:creationId xmlns:a16="http://schemas.microsoft.com/office/drawing/2014/main" id="{21019A77-02D0-EA8D-B10F-6DCEB8A420FC}"/>
              </a:ext>
            </a:extLst>
          </p:cNvPr>
          <p:cNvSpPr txBox="1">
            <a:spLocks noGrp="1"/>
          </p:cNvSpPr>
          <p:nvPr>
            <p:ph type="title"/>
          </p:nvPr>
        </p:nvSpPr>
        <p:spPr>
          <a:xfrm>
            <a:off x="0" y="-185039"/>
            <a:ext cx="8222081" cy="560069"/>
          </a:xfrm>
          <a:prstGeom prst="rect">
            <a:avLst/>
          </a:prstGeom>
        </p:spPr>
        <p:txBody>
          <a:bodyPr vert="horz" wrap="square" lIns="0" tIns="108127" rIns="0" bIns="0" rtlCol="0">
            <a:spAutoFit/>
          </a:bodyPr>
          <a:lstStyle/>
          <a:p>
            <a:pPr>
              <a:lnSpc>
                <a:spcPct val="100000"/>
              </a:lnSpc>
              <a:spcBef>
                <a:spcPts val="105"/>
              </a:spcBef>
            </a:pPr>
            <a:r>
              <a:rPr sz="2900" dirty="0"/>
              <a:t>How</a:t>
            </a:r>
            <a:r>
              <a:rPr sz="2900" spc="-65" dirty="0"/>
              <a:t> </a:t>
            </a:r>
            <a:r>
              <a:rPr sz="2900" dirty="0"/>
              <a:t>to</a:t>
            </a:r>
            <a:r>
              <a:rPr sz="2900" spc="-45" dirty="0"/>
              <a:t> </a:t>
            </a:r>
            <a:r>
              <a:rPr sz="2900" dirty="0"/>
              <a:t>Secure</a:t>
            </a:r>
            <a:r>
              <a:rPr sz="2900" spc="-55" dirty="0"/>
              <a:t> </a:t>
            </a:r>
            <a:r>
              <a:rPr sz="2900" dirty="0"/>
              <a:t>Autonomous</a:t>
            </a:r>
            <a:r>
              <a:rPr sz="2900" spc="-80" dirty="0"/>
              <a:t> </a:t>
            </a:r>
            <a:r>
              <a:rPr sz="2900" spc="-10" dirty="0"/>
              <a:t>Vehicles</a:t>
            </a:r>
            <a:endParaRPr sz="2900" dirty="0"/>
          </a:p>
        </p:txBody>
      </p:sp>
    </p:spTree>
    <p:extLst>
      <p:ext uri="{BB962C8B-B14F-4D97-AF65-F5344CB8AC3E}">
        <p14:creationId xmlns:p14="http://schemas.microsoft.com/office/powerpoint/2010/main" val="31057668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034C8-2538-2B21-FEE6-085D711426C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F149A06-2619-B9B3-FE1A-00FF2EFA7670}"/>
              </a:ext>
            </a:extLst>
          </p:cNvPr>
          <p:cNvSpPr txBox="1"/>
          <p:nvPr/>
        </p:nvSpPr>
        <p:spPr>
          <a:xfrm>
            <a:off x="1" y="604004"/>
            <a:ext cx="9035770" cy="3177665"/>
          </a:xfrm>
          <a:prstGeom prst="rect">
            <a:avLst/>
          </a:prstGeom>
        </p:spPr>
        <p:txBody>
          <a:bodyPr vert="horz" wrap="square" lIns="0" tIns="12700" rIns="0" bIns="0"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5. Turn Off GPS When Not Needed</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GPS spoofing can mislead your car’s navigation.</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Switch it off when you're not using it.</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1" u="none" strike="noStrike" cap="none" normalizeH="0" baseline="0" dirty="0">
                <a:ln>
                  <a:noFill/>
                </a:ln>
                <a:solidFill>
                  <a:schemeClr val="tx1"/>
                </a:solidFill>
                <a:effectLst/>
                <a:latin typeface="+mj-lt"/>
              </a:rPr>
              <a:t>Analogy:</a:t>
            </a:r>
            <a:r>
              <a:rPr kumimoji="0" lang="en-US" altLang="en-US" sz="2800" b="0" i="0" u="none" strike="noStrike" cap="none" normalizeH="0" baseline="0" dirty="0">
                <a:ln>
                  <a:noFill/>
                </a:ln>
                <a:solidFill>
                  <a:schemeClr val="tx1"/>
                </a:solidFill>
                <a:effectLst/>
                <a:latin typeface="+mj-lt"/>
              </a:rPr>
              <a:t> It’s like someone giving you fake directions to trap you.</a:t>
            </a:r>
          </a:p>
        </p:txBody>
      </p:sp>
      <p:sp>
        <p:nvSpPr>
          <p:cNvPr id="3" name="object 3">
            <a:extLst>
              <a:ext uri="{FF2B5EF4-FFF2-40B4-BE49-F238E27FC236}">
                <a16:creationId xmlns:a16="http://schemas.microsoft.com/office/drawing/2014/main" id="{4E7F4ABF-9715-ECD7-BBB6-9D073364C60B}"/>
              </a:ext>
            </a:extLst>
          </p:cNvPr>
          <p:cNvSpPr txBox="1">
            <a:spLocks noGrp="1"/>
          </p:cNvSpPr>
          <p:nvPr>
            <p:ph type="title"/>
          </p:nvPr>
        </p:nvSpPr>
        <p:spPr>
          <a:xfrm>
            <a:off x="0" y="-185039"/>
            <a:ext cx="8222081" cy="560069"/>
          </a:xfrm>
          <a:prstGeom prst="rect">
            <a:avLst/>
          </a:prstGeom>
        </p:spPr>
        <p:txBody>
          <a:bodyPr vert="horz" wrap="square" lIns="0" tIns="108127" rIns="0" bIns="0" rtlCol="0">
            <a:spAutoFit/>
          </a:bodyPr>
          <a:lstStyle/>
          <a:p>
            <a:pPr>
              <a:lnSpc>
                <a:spcPct val="100000"/>
              </a:lnSpc>
              <a:spcBef>
                <a:spcPts val="105"/>
              </a:spcBef>
            </a:pPr>
            <a:r>
              <a:rPr sz="2900" dirty="0"/>
              <a:t>How</a:t>
            </a:r>
            <a:r>
              <a:rPr sz="2900" spc="-65" dirty="0"/>
              <a:t> </a:t>
            </a:r>
            <a:r>
              <a:rPr sz="2900" dirty="0"/>
              <a:t>to</a:t>
            </a:r>
            <a:r>
              <a:rPr sz="2900" spc="-45" dirty="0"/>
              <a:t> </a:t>
            </a:r>
            <a:r>
              <a:rPr sz="2900" dirty="0"/>
              <a:t>Secure</a:t>
            </a:r>
            <a:r>
              <a:rPr sz="2900" spc="-55" dirty="0"/>
              <a:t> </a:t>
            </a:r>
            <a:r>
              <a:rPr sz="2900" dirty="0"/>
              <a:t>Autonomous</a:t>
            </a:r>
            <a:r>
              <a:rPr sz="2900" spc="-80" dirty="0"/>
              <a:t> </a:t>
            </a:r>
            <a:r>
              <a:rPr sz="2900" spc="-10" dirty="0"/>
              <a:t>Vehicles</a:t>
            </a:r>
            <a:endParaRPr sz="2900" dirty="0"/>
          </a:p>
        </p:txBody>
      </p:sp>
    </p:spTree>
    <p:extLst>
      <p:ext uri="{BB962C8B-B14F-4D97-AF65-F5344CB8AC3E}">
        <p14:creationId xmlns:p14="http://schemas.microsoft.com/office/powerpoint/2010/main" val="8538355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F126B-1FE7-3352-A08E-D3CC9FA82A4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13C82EA-0847-4B04-CC56-B2C245CE0F61}"/>
              </a:ext>
            </a:extLst>
          </p:cNvPr>
          <p:cNvSpPr txBox="1"/>
          <p:nvPr/>
        </p:nvSpPr>
        <p:spPr>
          <a:xfrm>
            <a:off x="1" y="604004"/>
            <a:ext cx="9035770" cy="3177665"/>
          </a:xfrm>
          <a:prstGeom prst="rect">
            <a:avLst/>
          </a:prstGeom>
        </p:spPr>
        <p:txBody>
          <a:bodyPr vert="horz" wrap="square" lIns="0" tIns="12700" rIns="0" bIns="0"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6. Know Your Vehicle</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Learn how your autonomous car works.</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Know what it can and </a:t>
            </a:r>
            <a:r>
              <a:rPr kumimoji="0" lang="en-US" altLang="en-US" sz="2800" b="1" i="0" u="none" strike="noStrike" cap="none" normalizeH="0" baseline="0" dirty="0">
                <a:ln>
                  <a:noFill/>
                </a:ln>
                <a:solidFill>
                  <a:schemeClr val="tx1"/>
                </a:solidFill>
                <a:effectLst/>
                <a:latin typeface="+mj-lt"/>
              </a:rPr>
              <a:t>can’t</a:t>
            </a:r>
            <a:r>
              <a:rPr kumimoji="0" lang="en-US" altLang="en-US" sz="2800" b="0" i="0" u="none" strike="noStrike" cap="none" normalizeH="0" baseline="0" dirty="0">
                <a:ln>
                  <a:noFill/>
                </a:ln>
                <a:solidFill>
                  <a:schemeClr val="tx1"/>
                </a:solidFill>
                <a:effectLst/>
                <a:latin typeface="+mj-lt"/>
              </a:rPr>
              <a:t> do.</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1" u="none" strike="noStrike" cap="none" normalizeH="0" baseline="0" dirty="0">
                <a:ln>
                  <a:noFill/>
                </a:ln>
                <a:solidFill>
                  <a:schemeClr val="tx1"/>
                </a:solidFill>
                <a:effectLst/>
                <a:latin typeface="+mj-lt"/>
              </a:rPr>
              <a:t>Analogy:</a:t>
            </a:r>
            <a:r>
              <a:rPr kumimoji="0" lang="en-US" altLang="en-US" sz="2800" b="0" i="0" u="none" strike="noStrike" cap="none" normalizeH="0" baseline="0" dirty="0">
                <a:ln>
                  <a:noFill/>
                </a:ln>
                <a:solidFill>
                  <a:schemeClr val="tx1"/>
                </a:solidFill>
                <a:effectLst/>
                <a:latin typeface="+mj-lt"/>
              </a:rPr>
              <a:t> You wouldn't fly a drone without reading the manual—same goes for smart cars!</a:t>
            </a:r>
          </a:p>
        </p:txBody>
      </p:sp>
      <p:sp>
        <p:nvSpPr>
          <p:cNvPr id="3" name="object 3">
            <a:extLst>
              <a:ext uri="{FF2B5EF4-FFF2-40B4-BE49-F238E27FC236}">
                <a16:creationId xmlns:a16="http://schemas.microsoft.com/office/drawing/2014/main" id="{6542F98C-72E4-EB39-AE7C-677197CFA594}"/>
              </a:ext>
            </a:extLst>
          </p:cNvPr>
          <p:cNvSpPr txBox="1">
            <a:spLocks noGrp="1"/>
          </p:cNvSpPr>
          <p:nvPr>
            <p:ph type="title"/>
          </p:nvPr>
        </p:nvSpPr>
        <p:spPr>
          <a:xfrm>
            <a:off x="0" y="-185039"/>
            <a:ext cx="8222081" cy="560069"/>
          </a:xfrm>
          <a:prstGeom prst="rect">
            <a:avLst/>
          </a:prstGeom>
        </p:spPr>
        <p:txBody>
          <a:bodyPr vert="horz" wrap="square" lIns="0" tIns="108127" rIns="0" bIns="0" rtlCol="0">
            <a:spAutoFit/>
          </a:bodyPr>
          <a:lstStyle/>
          <a:p>
            <a:pPr>
              <a:lnSpc>
                <a:spcPct val="100000"/>
              </a:lnSpc>
              <a:spcBef>
                <a:spcPts val="105"/>
              </a:spcBef>
            </a:pPr>
            <a:r>
              <a:rPr sz="2900" dirty="0"/>
              <a:t>How</a:t>
            </a:r>
            <a:r>
              <a:rPr sz="2900" spc="-65" dirty="0"/>
              <a:t> </a:t>
            </a:r>
            <a:r>
              <a:rPr sz="2900" dirty="0"/>
              <a:t>to</a:t>
            </a:r>
            <a:r>
              <a:rPr sz="2900" spc="-45" dirty="0"/>
              <a:t> </a:t>
            </a:r>
            <a:r>
              <a:rPr sz="2900" dirty="0"/>
              <a:t>Secure</a:t>
            </a:r>
            <a:r>
              <a:rPr sz="2900" spc="-55" dirty="0"/>
              <a:t> </a:t>
            </a:r>
            <a:r>
              <a:rPr sz="2900" dirty="0"/>
              <a:t>Autonomous</a:t>
            </a:r>
            <a:r>
              <a:rPr sz="2900" spc="-80" dirty="0"/>
              <a:t> </a:t>
            </a:r>
            <a:r>
              <a:rPr sz="2900" spc="-10" dirty="0"/>
              <a:t>Vehicles</a:t>
            </a:r>
            <a:endParaRPr sz="2900" dirty="0"/>
          </a:p>
        </p:txBody>
      </p:sp>
    </p:spTree>
    <p:extLst>
      <p:ext uri="{BB962C8B-B14F-4D97-AF65-F5344CB8AC3E}">
        <p14:creationId xmlns:p14="http://schemas.microsoft.com/office/powerpoint/2010/main" val="25873756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748" y="-23966"/>
            <a:ext cx="8222081" cy="560069"/>
          </a:xfrm>
          <a:prstGeom prst="rect">
            <a:avLst/>
          </a:prstGeom>
        </p:spPr>
        <p:txBody>
          <a:bodyPr vert="horz" wrap="square" lIns="0" tIns="108127" rIns="0" bIns="0" rtlCol="0">
            <a:spAutoFit/>
          </a:bodyPr>
          <a:lstStyle/>
          <a:p>
            <a:pPr>
              <a:lnSpc>
                <a:spcPct val="100000"/>
              </a:lnSpc>
              <a:spcBef>
                <a:spcPts val="105"/>
              </a:spcBef>
            </a:pPr>
            <a:r>
              <a:rPr lang="en-US" sz="2900" spc="-20" dirty="0"/>
              <a:t>Wearables – Useful but Risky</a:t>
            </a:r>
            <a:endParaRPr sz="2900" dirty="0"/>
          </a:p>
        </p:txBody>
      </p:sp>
      <p:sp>
        <p:nvSpPr>
          <p:cNvPr id="3" name="object 3"/>
          <p:cNvSpPr txBox="1"/>
          <p:nvPr/>
        </p:nvSpPr>
        <p:spPr>
          <a:xfrm>
            <a:off x="36870" y="976185"/>
            <a:ext cx="9107129" cy="2544799"/>
          </a:xfrm>
          <a:prstGeom prst="rect">
            <a:avLst/>
          </a:prstGeom>
        </p:spPr>
        <p:txBody>
          <a:bodyPr vert="horz" wrap="square" lIns="0" tIns="13335" rIns="0" bIns="0" rtlCol="0">
            <a:spAutoFit/>
          </a:bodyPr>
          <a:lstStyle/>
          <a:p>
            <a:pPr marL="355600" marR="363220" indent="-343535">
              <a:lnSpc>
                <a:spcPct val="150000"/>
              </a:lnSpc>
              <a:spcBef>
                <a:spcPts val="105"/>
              </a:spcBef>
              <a:buFont typeface="Arial"/>
              <a:buChar char="•"/>
              <a:tabLst>
                <a:tab pos="355600" algn="l"/>
              </a:tabLst>
            </a:pPr>
            <a:r>
              <a:rPr lang="en-US" sz="2800" b="1" dirty="0">
                <a:latin typeface="+mj-lt"/>
              </a:rPr>
              <a:t>What are they?</a:t>
            </a:r>
          </a:p>
          <a:p>
            <a:pPr marL="12065" marR="363220">
              <a:lnSpc>
                <a:spcPct val="150000"/>
              </a:lnSpc>
              <a:spcBef>
                <a:spcPts val="105"/>
              </a:spcBef>
              <a:tabLst>
                <a:tab pos="355600" algn="l"/>
              </a:tabLst>
            </a:pPr>
            <a:r>
              <a:rPr lang="en-US" sz="2800" dirty="0">
                <a:latin typeface="+mj-lt"/>
              </a:rPr>
              <a:t>Wearables like </a:t>
            </a:r>
            <a:r>
              <a:rPr lang="en-US" sz="2800" b="1" dirty="0">
                <a:latin typeface="+mj-lt"/>
              </a:rPr>
              <a:t>Apple Watch</a:t>
            </a:r>
            <a:r>
              <a:rPr lang="en-US" sz="2800" dirty="0">
                <a:latin typeface="+mj-lt"/>
              </a:rPr>
              <a:t>, </a:t>
            </a:r>
            <a:r>
              <a:rPr lang="en-US" sz="2800" b="1" dirty="0">
                <a:latin typeface="+mj-lt"/>
              </a:rPr>
              <a:t>Samsung Gear</a:t>
            </a:r>
            <a:r>
              <a:rPr lang="en-US" sz="2800" dirty="0">
                <a:latin typeface="+mj-lt"/>
              </a:rPr>
              <a:t>, </a:t>
            </a:r>
            <a:r>
              <a:rPr lang="en-US" sz="2800" b="1" dirty="0">
                <a:latin typeface="+mj-lt"/>
              </a:rPr>
              <a:t>Fitbit</a:t>
            </a:r>
            <a:r>
              <a:rPr lang="en-US" sz="2800" dirty="0">
                <a:latin typeface="+mj-lt"/>
              </a:rPr>
              <a:t>, and </a:t>
            </a:r>
            <a:r>
              <a:rPr lang="en-US" sz="2800" b="1" dirty="0">
                <a:latin typeface="+mj-lt"/>
              </a:rPr>
              <a:t>Jawbone</a:t>
            </a:r>
            <a:r>
              <a:rPr lang="en-US" sz="2800" dirty="0">
                <a:latin typeface="+mj-lt"/>
              </a:rPr>
              <a:t> are gaining popularity for tracking health, fitness, and daily routines.</a:t>
            </a:r>
            <a:endParaRPr sz="2800" dirty="0">
              <a:latin typeface="+mj-lt"/>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05FAA-63E0-833B-D853-0D7D38F06C9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4A73E26-CC71-B060-7C05-62508BD61E9B}"/>
              </a:ext>
            </a:extLst>
          </p:cNvPr>
          <p:cNvSpPr txBox="1">
            <a:spLocks noGrp="1"/>
          </p:cNvSpPr>
          <p:nvPr>
            <p:ph type="title"/>
          </p:nvPr>
        </p:nvSpPr>
        <p:spPr>
          <a:xfrm>
            <a:off x="14748" y="-23966"/>
            <a:ext cx="8222081" cy="560069"/>
          </a:xfrm>
          <a:prstGeom prst="rect">
            <a:avLst/>
          </a:prstGeom>
        </p:spPr>
        <p:txBody>
          <a:bodyPr vert="horz" wrap="square" lIns="0" tIns="108127" rIns="0" bIns="0" rtlCol="0">
            <a:spAutoFit/>
          </a:bodyPr>
          <a:lstStyle/>
          <a:p>
            <a:pPr>
              <a:lnSpc>
                <a:spcPct val="100000"/>
              </a:lnSpc>
              <a:spcBef>
                <a:spcPts val="105"/>
              </a:spcBef>
            </a:pPr>
            <a:r>
              <a:rPr lang="en-US" sz="2900" spc="-20" dirty="0"/>
              <a:t>Wearables – Useful but Risky</a:t>
            </a:r>
            <a:endParaRPr sz="2900" dirty="0"/>
          </a:p>
        </p:txBody>
      </p:sp>
      <p:sp>
        <p:nvSpPr>
          <p:cNvPr id="3" name="object 3">
            <a:extLst>
              <a:ext uri="{FF2B5EF4-FFF2-40B4-BE49-F238E27FC236}">
                <a16:creationId xmlns:a16="http://schemas.microsoft.com/office/drawing/2014/main" id="{9E4D204E-BFD5-66A0-45F5-CBF510E0D62B}"/>
              </a:ext>
            </a:extLst>
          </p:cNvPr>
          <p:cNvSpPr txBox="1"/>
          <p:nvPr/>
        </p:nvSpPr>
        <p:spPr>
          <a:xfrm>
            <a:off x="142568" y="982597"/>
            <a:ext cx="8991600" cy="3178306"/>
          </a:xfrm>
          <a:prstGeom prst="rect">
            <a:avLst/>
          </a:prstGeom>
        </p:spPr>
        <p:txBody>
          <a:bodyPr vert="horz" wrap="square" lIns="0" tIns="13335" rIns="0" bIns="0" rtlCol="0">
            <a:spAutoFit/>
          </a:bodyPr>
          <a:lstStyle/>
          <a:p>
            <a:pPr>
              <a:lnSpc>
                <a:spcPct val="150000"/>
              </a:lnSpc>
            </a:pPr>
            <a:r>
              <a:rPr lang="en-US" sz="2800" b="1" dirty="0">
                <a:latin typeface="+mj-lt"/>
              </a:rPr>
              <a:t>What’s the risk?</a:t>
            </a:r>
          </a:p>
          <a:p>
            <a:pPr>
              <a:lnSpc>
                <a:spcPct val="150000"/>
              </a:lnSpc>
            </a:pPr>
            <a:r>
              <a:rPr lang="en-US" sz="2800" dirty="0">
                <a:latin typeface="+mj-lt"/>
              </a:rPr>
              <a:t>These devices collect </a:t>
            </a:r>
            <a:r>
              <a:rPr lang="en-US" sz="2800" b="1" dirty="0">
                <a:latin typeface="+mj-lt"/>
              </a:rPr>
              <a:t>personal data</a:t>
            </a:r>
            <a:r>
              <a:rPr lang="en-US" sz="2800" dirty="0">
                <a:latin typeface="+mj-lt"/>
              </a:rPr>
              <a:t>: GPS location, heart rate, blood pressure, etc.</a:t>
            </a:r>
          </a:p>
          <a:p>
            <a:pPr>
              <a:lnSpc>
                <a:spcPct val="150000"/>
              </a:lnSpc>
            </a:pPr>
            <a:r>
              <a:rPr lang="en-US" sz="2800" dirty="0">
                <a:latin typeface="+mj-lt"/>
              </a:rPr>
              <a:t>If hacked, this data can reveal </a:t>
            </a:r>
            <a:r>
              <a:rPr lang="en-US" sz="2800" b="1" dirty="0">
                <a:latin typeface="+mj-lt"/>
              </a:rPr>
              <a:t>your habits, movements</a:t>
            </a:r>
            <a:r>
              <a:rPr lang="en-US" sz="2800" dirty="0">
                <a:latin typeface="+mj-lt"/>
              </a:rPr>
              <a:t>, and even </a:t>
            </a:r>
            <a:r>
              <a:rPr lang="en-US" sz="2800" b="1" dirty="0">
                <a:latin typeface="+mj-lt"/>
              </a:rPr>
              <a:t>when you're not home</a:t>
            </a:r>
            <a:r>
              <a:rPr lang="en-US" sz="2800" dirty="0">
                <a:latin typeface="+mj-lt"/>
              </a:rPr>
              <a:t>.</a:t>
            </a:r>
          </a:p>
        </p:txBody>
      </p:sp>
    </p:spTree>
    <p:extLst>
      <p:ext uri="{BB962C8B-B14F-4D97-AF65-F5344CB8AC3E}">
        <p14:creationId xmlns:p14="http://schemas.microsoft.com/office/powerpoint/2010/main" val="173079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5437A-7D51-DD51-91E2-8DCCFE83627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4ADCA64-A712-D3BA-EBE8-FE15BBC4E938}"/>
              </a:ext>
            </a:extLst>
          </p:cNvPr>
          <p:cNvSpPr txBox="1">
            <a:spLocks noGrp="1"/>
          </p:cNvSpPr>
          <p:nvPr>
            <p:ph type="title"/>
          </p:nvPr>
        </p:nvSpPr>
        <p:spPr>
          <a:xfrm>
            <a:off x="14748" y="-23966"/>
            <a:ext cx="8222081" cy="560069"/>
          </a:xfrm>
          <a:prstGeom prst="rect">
            <a:avLst/>
          </a:prstGeom>
        </p:spPr>
        <p:txBody>
          <a:bodyPr vert="horz" wrap="square" lIns="0" tIns="108127" rIns="0" bIns="0" rtlCol="0">
            <a:spAutoFit/>
          </a:bodyPr>
          <a:lstStyle/>
          <a:p>
            <a:pPr>
              <a:lnSpc>
                <a:spcPct val="100000"/>
              </a:lnSpc>
              <a:spcBef>
                <a:spcPts val="105"/>
              </a:spcBef>
            </a:pPr>
            <a:r>
              <a:rPr lang="en-US" sz="2900" spc="-20" dirty="0"/>
              <a:t>Wearables – Useful but Risky</a:t>
            </a:r>
            <a:endParaRPr sz="2900" dirty="0"/>
          </a:p>
        </p:txBody>
      </p:sp>
      <p:sp>
        <p:nvSpPr>
          <p:cNvPr id="3" name="object 3">
            <a:extLst>
              <a:ext uri="{FF2B5EF4-FFF2-40B4-BE49-F238E27FC236}">
                <a16:creationId xmlns:a16="http://schemas.microsoft.com/office/drawing/2014/main" id="{B5D3A651-C7B9-DF8D-47CB-575009F5C6E0}"/>
              </a:ext>
            </a:extLst>
          </p:cNvPr>
          <p:cNvSpPr txBox="1"/>
          <p:nvPr/>
        </p:nvSpPr>
        <p:spPr>
          <a:xfrm>
            <a:off x="142568" y="982597"/>
            <a:ext cx="8991600" cy="2531975"/>
          </a:xfrm>
          <a:prstGeom prst="rect">
            <a:avLst/>
          </a:prstGeom>
        </p:spPr>
        <p:txBody>
          <a:bodyPr vert="horz" wrap="square" lIns="0" tIns="13335" rIns="0" bIns="0" rtlCol="0">
            <a:spAutoFit/>
          </a:bodyPr>
          <a:lstStyle/>
          <a:p>
            <a:pPr>
              <a:lnSpc>
                <a:spcPct val="150000"/>
              </a:lnSpc>
            </a:pPr>
            <a:r>
              <a:rPr lang="en-US" sz="2800" b="1" dirty="0">
                <a:latin typeface="+mj-lt"/>
              </a:rPr>
              <a:t>Real-world analogy:</a:t>
            </a:r>
            <a:br>
              <a:rPr lang="en-US" sz="2800" dirty="0">
                <a:latin typeface="+mj-lt"/>
              </a:rPr>
            </a:br>
            <a:r>
              <a:rPr lang="en-US" sz="2800" dirty="0">
                <a:latin typeface="+mj-lt"/>
              </a:rPr>
              <a:t>Wearing a smartwatch is like walking around with a </a:t>
            </a:r>
            <a:r>
              <a:rPr lang="en-US" sz="2800" b="1" dirty="0">
                <a:latin typeface="+mj-lt"/>
              </a:rPr>
              <a:t>digital diary</a:t>
            </a:r>
            <a:r>
              <a:rPr lang="en-US" sz="2800" dirty="0">
                <a:latin typeface="+mj-lt"/>
              </a:rPr>
              <a:t> on your wrist. If someone gets access, they can read your schedule, location, and health stats.</a:t>
            </a:r>
          </a:p>
        </p:txBody>
      </p:sp>
    </p:spTree>
    <p:extLst>
      <p:ext uri="{BB962C8B-B14F-4D97-AF65-F5344CB8AC3E}">
        <p14:creationId xmlns:p14="http://schemas.microsoft.com/office/powerpoint/2010/main" val="1990760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0"/>
            <a:ext cx="5257800" cy="459741"/>
          </a:xfrm>
          <a:prstGeom prst="rect">
            <a:avLst/>
          </a:prstGeom>
        </p:spPr>
        <p:txBody>
          <a:bodyPr vert="horz" wrap="square" lIns="0" tIns="13335" rIns="0" bIns="0" rtlCol="0">
            <a:spAutoFit/>
          </a:bodyPr>
          <a:lstStyle/>
          <a:p>
            <a:pPr marL="12700">
              <a:lnSpc>
                <a:spcPct val="100000"/>
              </a:lnSpc>
              <a:spcBef>
                <a:spcPts val="105"/>
              </a:spcBef>
            </a:pPr>
            <a:r>
              <a:rPr lang="en-US" sz="2900" dirty="0"/>
              <a:t>Introduction to Threat Vectors</a:t>
            </a:r>
            <a:endParaRPr sz="2900" dirty="0"/>
          </a:p>
        </p:txBody>
      </p:sp>
      <p:pic>
        <p:nvPicPr>
          <p:cNvPr id="3" name="object 3"/>
          <p:cNvPicPr/>
          <p:nvPr/>
        </p:nvPicPr>
        <p:blipFill>
          <a:blip r:embed="rId2" cstate="print"/>
          <a:stretch>
            <a:fillRect/>
          </a:stretch>
        </p:blipFill>
        <p:spPr>
          <a:xfrm>
            <a:off x="4876800" y="1079012"/>
            <a:ext cx="4285129" cy="3550138"/>
          </a:xfrm>
          <a:prstGeom prst="rect">
            <a:avLst/>
          </a:prstGeom>
        </p:spPr>
      </p:pic>
      <p:sp>
        <p:nvSpPr>
          <p:cNvPr id="6" name="TextBox 5">
            <a:extLst>
              <a:ext uri="{FF2B5EF4-FFF2-40B4-BE49-F238E27FC236}">
                <a16:creationId xmlns:a16="http://schemas.microsoft.com/office/drawing/2014/main" id="{CFA68F8B-3CD1-0943-8955-01B18A1D5879}"/>
              </a:ext>
            </a:extLst>
          </p:cNvPr>
          <p:cNvSpPr txBox="1"/>
          <p:nvPr/>
        </p:nvSpPr>
        <p:spPr>
          <a:xfrm>
            <a:off x="0" y="666750"/>
            <a:ext cx="4876800" cy="4072269"/>
          </a:xfrm>
          <a:prstGeom prst="rect">
            <a:avLst/>
          </a:prstGeom>
          <a:noFill/>
        </p:spPr>
        <p:txBody>
          <a:bodyPr wrap="square">
            <a:spAutoFit/>
          </a:bodyPr>
          <a:lstStyle/>
          <a:p>
            <a:pPr>
              <a:lnSpc>
                <a:spcPct val="150000"/>
              </a:lnSpc>
            </a:pPr>
            <a:r>
              <a:rPr lang="en-US" sz="2500" b="1" dirty="0">
                <a:latin typeface="+mj-lt"/>
              </a:rPr>
              <a:t>What is a Threat Vector?</a:t>
            </a:r>
          </a:p>
          <a:p>
            <a:pPr>
              <a:lnSpc>
                <a:spcPct val="150000"/>
              </a:lnSpc>
            </a:pPr>
            <a:r>
              <a:rPr lang="en-US" sz="2500" dirty="0">
                <a:latin typeface="+mj-lt"/>
              </a:rPr>
              <a:t>A </a:t>
            </a:r>
            <a:r>
              <a:rPr lang="en-US" sz="2500" i="1" dirty="0">
                <a:latin typeface="+mj-lt"/>
              </a:rPr>
              <a:t>threat vector</a:t>
            </a:r>
            <a:r>
              <a:rPr lang="en-US" sz="2500" dirty="0">
                <a:latin typeface="+mj-lt"/>
              </a:rPr>
              <a:t> is the path or method a hacker uses to gain unauthorized access to your system or data — like how a thief might enter a house through a window, door, or even the chimney.</a:t>
            </a:r>
            <a:endParaRPr lang="en-AU" sz="25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837A1-12EA-8796-392E-501BBC5A665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69A04BC-F80C-336D-C93D-B92DFF830852}"/>
              </a:ext>
            </a:extLst>
          </p:cNvPr>
          <p:cNvSpPr txBox="1">
            <a:spLocks noGrp="1"/>
          </p:cNvSpPr>
          <p:nvPr>
            <p:ph type="title"/>
          </p:nvPr>
        </p:nvSpPr>
        <p:spPr>
          <a:xfrm>
            <a:off x="14748" y="-23966"/>
            <a:ext cx="8222081" cy="560069"/>
          </a:xfrm>
          <a:prstGeom prst="rect">
            <a:avLst/>
          </a:prstGeom>
        </p:spPr>
        <p:txBody>
          <a:bodyPr vert="horz" wrap="square" lIns="0" tIns="108127" rIns="0" bIns="0" rtlCol="0">
            <a:spAutoFit/>
          </a:bodyPr>
          <a:lstStyle/>
          <a:p>
            <a:pPr>
              <a:lnSpc>
                <a:spcPct val="100000"/>
              </a:lnSpc>
              <a:spcBef>
                <a:spcPts val="105"/>
              </a:spcBef>
            </a:pPr>
            <a:r>
              <a:rPr lang="en-US" sz="2900" spc="-20" dirty="0"/>
              <a:t>Wearables – Useful but Risky</a:t>
            </a:r>
            <a:endParaRPr sz="2900" dirty="0"/>
          </a:p>
        </p:txBody>
      </p:sp>
      <p:sp>
        <p:nvSpPr>
          <p:cNvPr id="3" name="object 3">
            <a:extLst>
              <a:ext uri="{FF2B5EF4-FFF2-40B4-BE49-F238E27FC236}">
                <a16:creationId xmlns:a16="http://schemas.microsoft.com/office/drawing/2014/main" id="{B7A8DE83-1E30-5745-AB15-78197FDC30D8}"/>
              </a:ext>
            </a:extLst>
          </p:cNvPr>
          <p:cNvSpPr txBox="1"/>
          <p:nvPr/>
        </p:nvSpPr>
        <p:spPr>
          <a:xfrm>
            <a:off x="142568" y="982597"/>
            <a:ext cx="8991600" cy="2531975"/>
          </a:xfrm>
          <a:prstGeom prst="rect">
            <a:avLst/>
          </a:prstGeom>
        </p:spPr>
        <p:txBody>
          <a:bodyPr vert="horz" wrap="square" lIns="0" tIns="13335" rIns="0" bIns="0" rtlCol="0">
            <a:spAutoFit/>
          </a:bodyPr>
          <a:lstStyle/>
          <a:p>
            <a:pPr>
              <a:lnSpc>
                <a:spcPct val="150000"/>
              </a:lnSpc>
              <a:buNone/>
            </a:pPr>
            <a:r>
              <a:rPr lang="en-US" sz="2800" b="1" dirty="0">
                <a:latin typeface="+mj-lt"/>
              </a:rPr>
              <a:t>Cybersecurity Concern:</a:t>
            </a:r>
            <a:endParaRPr lang="en-US" sz="2800" dirty="0">
              <a:latin typeface="+mj-lt"/>
            </a:endParaRPr>
          </a:p>
          <a:p>
            <a:pPr marL="752475" lvl="2" indent="-457200">
              <a:lnSpc>
                <a:spcPct val="150000"/>
              </a:lnSpc>
              <a:buFont typeface="Arial" panose="020B0604020202020204" pitchFamily="34" charset="0"/>
              <a:buChar char="•"/>
            </a:pPr>
            <a:r>
              <a:rPr lang="en-US" sz="2800" dirty="0">
                <a:latin typeface="+mj-lt"/>
              </a:rPr>
              <a:t>Hackers can use this data for </a:t>
            </a:r>
            <a:r>
              <a:rPr lang="en-US" sz="2800" b="1" dirty="0">
                <a:latin typeface="+mj-lt"/>
              </a:rPr>
              <a:t>spear-phishing</a:t>
            </a:r>
            <a:r>
              <a:rPr lang="en-US" sz="2800" dirty="0">
                <a:latin typeface="+mj-lt"/>
              </a:rPr>
              <a:t> or </a:t>
            </a:r>
            <a:r>
              <a:rPr lang="en-US" sz="2800" b="1" dirty="0">
                <a:latin typeface="+mj-lt"/>
              </a:rPr>
              <a:t>identity theft</a:t>
            </a:r>
            <a:r>
              <a:rPr lang="en-US" sz="2800" dirty="0">
                <a:latin typeface="+mj-lt"/>
              </a:rPr>
              <a:t>.</a:t>
            </a:r>
          </a:p>
          <a:p>
            <a:pPr marL="752475" lvl="2" indent="-457200">
              <a:lnSpc>
                <a:spcPct val="150000"/>
              </a:lnSpc>
              <a:buFont typeface="Arial" panose="020B0604020202020204" pitchFamily="34" charset="0"/>
              <a:buChar char="•"/>
            </a:pPr>
            <a:r>
              <a:rPr lang="en-US" sz="2800" dirty="0">
                <a:latin typeface="+mj-lt"/>
              </a:rPr>
              <a:t>Your wearable can be the weakest link in your digital life.</a:t>
            </a:r>
          </a:p>
        </p:txBody>
      </p:sp>
    </p:spTree>
    <p:extLst>
      <p:ext uri="{BB962C8B-B14F-4D97-AF65-F5344CB8AC3E}">
        <p14:creationId xmlns:p14="http://schemas.microsoft.com/office/powerpoint/2010/main" val="17667057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75002-5841-CC7F-AB02-64E7BA333DF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0238682-4EA6-C5DB-5D4D-0FC18A855505}"/>
              </a:ext>
            </a:extLst>
          </p:cNvPr>
          <p:cNvSpPr txBox="1">
            <a:spLocks noGrp="1"/>
          </p:cNvSpPr>
          <p:nvPr>
            <p:ph type="title"/>
          </p:nvPr>
        </p:nvSpPr>
        <p:spPr>
          <a:xfrm>
            <a:off x="14748" y="-23966"/>
            <a:ext cx="8222081" cy="560069"/>
          </a:xfrm>
          <a:prstGeom prst="rect">
            <a:avLst/>
          </a:prstGeom>
        </p:spPr>
        <p:txBody>
          <a:bodyPr vert="horz" wrap="square" lIns="0" tIns="108127" rIns="0" bIns="0" rtlCol="0">
            <a:spAutoFit/>
          </a:bodyPr>
          <a:lstStyle/>
          <a:p>
            <a:pPr>
              <a:lnSpc>
                <a:spcPct val="100000"/>
              </a:lnSpc>
              <a:spcBef>
                <a:spcPts val="105"/>
              </a:spcBef>
            </a:pPr>
            <a:r>
              <a:rPr lang="en-US" sz="2900" spc="-20" dirty="0"/>
              <a:t>Wearables – Useful but Risky</a:t>
            </a:r>
            <a:endParaRPr sz="2900" dirty="0"/>
          </a:p>
        </p:txBody>
      </p:sp>
      <p:sp>
        <p:nvSpPr>
          <p:cNvPr id="3" name="object 3">
            <a:extLst>
              <a:ext uri="{FF2B5EF4-FFF2-40B4-BE49-F238E27FC236}">
                <a16:creationId xmlns:a16="http://schemas.microsoft.com/office/drawing/2014/main" id="{E5E2CDF7-08FA-A7D5-F145-4D1AB2EDC3C3}"/>
              </a:ext>
            </a:extLst>
          </p:cNvPr>
          <p:cNvSpPr txBox="1"/>
          <p:nvPr/>
        </p:nvSpPr>
        <p:spPr>
          <a:xfrm>
            <a:off x="142568" y="982597"/>
            <a:ext cx="8991600" cy="2531975"/>
          </a:xfrm>
          <a:prstGeom prst="rect">
            <a:avLst/>
          </a:prstGeom>
        </p:spPr>
        <p:txBody>
          <a:bodyPr vert="horz" wrap="square" lIns="0" tIns="13335" rIns="0" bIns="0" rtlCol="0">
            <a:spAutoFit/>
          </a:bodyPr>
          <a:lstStyle/>
          <a:p>
            <a:pPr>
              <a:lnSpc>
                <a:spcPct val="150000"/>
              </a:lnSpc>
              <a:buNone/>
            </a:pPr>
            <a:r>
              <a:rPr lang="en-US" sz="2800" b="1" dirty="0">
                <a:latin typeface="+mj-lt"/>
              </a:rPr>
              <a:t>Student Tip:</a:t>
            </a:r>
            <a:br>
              <a:rPr lang="en-US" sz="2800" dirty="0">
                <a:latin typeface="+mj-lt"/>
              </a:rPr>
            </a:br>
            <a:r>
              <a:rPr lang="en-US" sz="2800" dirty="0">
                <a:latin typeface="+mj-lt"/>
              </a:rPr>
              <a:t>Use </a:t>
            </a:r>
            <a:r>
              <a:rPr lang="en-US" sz="2800" b="1" dirty="0">
                <a:latin typeface="+mj-lt"/>
              </a:rPr>
              <a:t>strong passwords</a:t>
            </a:r>
            <a:r>
              <a:rPr lang="en-US" sz="2800" dirty="0">
                <a:latin typeface="+mj-lt"/>
              </a:rPr>
              <a:t>, turn off </a:t>
            </a:r>
            <a:r>
              <a:rPr lang="en-US" sz="2800" b="1" dirty="0">
                <a:latin typeface="+mj-lt"/>
              </a:rPr>
              <a:t>location sharing</a:t>
            </a:r>
            <a:r>
              <a:rPr lang="en-US" sz="2800" dirty="0">
                <a:latin typeface="+mj-lt"/>
              </a:rPr>
              <a:t> when unnecessary, and always </a:t>
            </a:r>
            <a:r>
              <a:rPr lang="en-US" sz="2800" b="1" dirty="0">
                <a:latin typeface="+mj-lt"/>
              </a:rPr>
              <a:t>update firmware</a:t>
            </a:r>
            <a:r>
              <a:rPr lang="en-US" sz="2800" dirty="0">
                <a:latin typeface="+mj-lt"/>
              </a:rPr>
              <a:t>. Don't let convenience cost you your privacy.</a:t>
            </a:r>
          </a:p>
        </p:txBody>
      </p:sp>
    </p:spTree>
    <p:extLst>
      <p:ext uri="{BB962C8B-B14F-4D97-AF65-F5344CB8AC3E}">
        <p14:creationId xmlns:p14="http://schemas.microsoft.com/office/powerpoint/2010/main" val="5112625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039" y="20279"/>
            <a:ext cx="8222081" cy="560069"/>
          </a:xfrm>
          <a:prstGeom prst="rect">
            <a:avLst/>
          </a:prstGeom>
        </p:spPr>
        <p:txBody>
          <a:bodyPr vert="horz" wrap="square" lIns="0" tIns="108127" rIns="0" bIns="0" rtlCol="0">
            <a:spAutoFit/>
          </a:bodyPr>
          <a:lstStyle/>
          <a:p>
            <a:pPr>
              <a:lnSpc>
                <a:spcPct val="100000"/>
              </a:lnSpc>
              <a:spcBef>
                <a:spcPts val="105"/>
              </a:spcBef>
            </a:pPr>
            <a:r>
              <a:rPr lang="en-US" sz="2900" spc="-10" dirty="0"/>
              <a:t>Cyberwarfare – The New Battlefield</a:t>
            </a:r>
            <a:endParaRPr sz="2900" dirty="0"/>
          </a:p>
        </p:txBody>
      </p:sp>
      <p:pic>
        <p:nvPicPr>
          <p:cNvPr id="9" name="object 9"/>
          <p:cNvPicPr/>
          <p:nvPr/>
        </p:nvPicPr>
        <p:blipFill>
          <a:blip r:embed="rId2" cstate="print"/>
          <a:stretch>
            <a:fillRect/>
          </a:stretch>
        </p:blipFill>
        <p:spPr>
          <a:xfrm>
            <a:off x="6357369" y="895350"/>
            <a:ext cx="2591486" cy="2419682"/>
          </a:xfrm>
          <a:prstGeom prst="rect">
            <a:avLst/>
          </a:prstGeom>
        </p:spPr>
      </p:pic>
      <p:sp>
        <p:nvSpPr>
          <p:cNvPr id="11" name="TextBox 10">
            <a:extLst>
              <a:ext uri="{FF2B5EF4-FFF2-40B4-BE49-F238E27FC236}">
                <a16:creationId xmlns:a16="http://schemas.microsoft.com/office/drawing/2014/main" id="{984B7638-1E37-E806-F9A7-E20959F276ED}"/>
              </a:ext>
            </a:extLst>
          </p:cNvPr>
          <p:cNvSpPr txBox="1"/>
          <p:nvPr/>
        </p:nvSpPr>
        <p:spPr>
          <a:xfrm>
            <a:off x="27039" y="580348"/>
            <a:ext cx="7059561" cy="4549835"/>
          </a:xfrm>
          <a:prstGeom prst="rect">
            <a:avLst/>
          </a:prstGeom>
          <a:noFill/>
        </p:spPr>
        <p:txBody>
          <a:bodyPr wrap="square">
            <a:spAutoFit/>
          </a:bodyPr>
          <a:lstStyle/>
          <a:p>
            <a:pPr>
              <a:lnSpc>
                <a:spcPct val="150000"/>
              </a:lnSpc>
              <a:buNone/>
            </a:pPr>
            <a:r>
              <a:rPr lang="en-US" sz="2800" b="1" dirty="0">
                <a:latin typeface="+mj-lt"/>
              </a:rPr>
              <a:t>What is it?</a:t>
            </a:r>
          </a:p>
          <a:p>
            <a:pPr>
              <a:lnSpc>
                <a:spcPct val="150000"/>
              </a:lnSpc>
              <a:buNone/>
            </a:pPr>
            <a:r>
              <a:rPr lang="en-US" sz="2800" dirty="0">
                <a:latin typeface="+mj-lt"/>
              </a:rPr>
              <a:t>Today, </a:t>
            </a:r>
            <a:r>
              <a:rPr lang="en-US" sz="2800" b="1" dirty="0">
                <a:latin typeface="+mj-lt"/>
              </a:rPr>
              <a:t>governments</a:t>
            </a:r>
            <a:r>
              <a:rPr lang="en-US" sz="2800" dirty="0">
                <a:latin typeface="+mj-lt"/>
              </a:rPr>
              <a:t>, </a:t>
            </a:r>
            <a:r>
              <a:rPr lang="en-US" sz="2800" b="1" dirty="0">
                <a:latin typeface="+mj-lt"/>
              </a:rPr>
              <a:t>hackers</a:t>
            </a:r>
            <a:r>
              <a:rPr lang="en-US" sz="2800" dirty="0">
                <a:latin typeface="+mj-lt"/>
              </a:rPr>
              <a:t>, and even </a:t>
            </a:r>
            <a:r>
              <a:rPr lang="en-US" sz="2800" b="1" dirty="0">
                <a:latin typeface="+mj-lt"/>
              </a:rPr>
              <a:t>corporations</a:t>
            </a:r>
            <a:r>
              <a:rPr lang="en-US" sz="2800" dirty="0">
                <a:latin typeface="+mj-lt"/>
              </a:rPr>
              <a:t> engage in:</a:t>
            </a:r>
          </a:p>
          <a:p>
            <a:pPr marL="633413" lvl="1" indent="-457200">
              <a:lnSpc>
                <a:spcPct val="150000"/>
              </a:lnSpc>
              <a:buFont typeface="Arial" panose="020B0604020202020204" pitchFamily="34" charset="0"/>
              <a:buChar char="•"/>
            </a:pPr>
            <a:r>
              <a:rPr lang="en-US" sz="2800" b="1" dirty="0" err="1">
                <a:latin typeface="+mj-lt"/>
              </a:rPr>
              <a:t>Cybespionage</a:t>
            </a:r>
            <a:r>
              <a:rPr lang="en-US" sz="2800" dirty="0">
                <a:latin typeface="+mj-lt"/>
              </a:rPr>
              <a:t> (stealing secrets)</a:t>
            </a:r>
          </a:p>
          <a:p>
            <a:pPr marL="633413" lvl="1" indent="-457200">
              <a:lnSpc>
                <a:spcPct val="150000"/>
              </a:lnSpc>
              <a:buFont typeface="Arial" panose="020B0604020202020204" pitchFamily="34" charset="0"/>
              <a:buChar char="•"/>
            </a:pPr>
            <a:r>
              <a:rPr lang="en-US" sz="2800" b="1" dirty="0">
                <a:latin typeface="+mj-lt"/>
              </a:rPr>
              <a:t>Cyberterrorism</a:t>
            </a:r>
            <a:r>
              <a:rPr lang="en-US" sz="2800" dirty="0">
                <a:latin typeface="+mj-lt"/>
              </a:rPr>
              <a:t> (disrupting critical services)</a:t>
            </a:r>
          </a:p>
          <a:p>
            <a:pPr marL="633413" lvl="1" indent="-457200">
              <a:lnSpc>
                <a:spcPct val="150000"/>
              </a:lnSpc>
              <a:buFont typeface="Arial" panose="020B0604020202020204" pitchFamily="34" charset="0"/>
              <a:buChar char="•"/>
            </a:pPr>
            <a:r>
              <a:rPr lang="en-US" sz="2800" b="1" dirty="0">
                <a:latin typeface="+mj-lt"/>
              </a:rPr>
              <a:t>Cyberwarfare</a:t>
            </a:r>
            <a:r>
              <a:rPr lang="en-US" sz="2800" dirty="0">
                <a:latin typeface="+mj-lt"/>
              </a:rPr>
              <a:t> (attacking nations digitally)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fade">
                                      <p:cBhvr>
                                        <p:cTn id="7" dur="1000"/>
                                        <p:tgtEl>
                                          <p:spTgt spid="11">
                                            <p:txEl>
                                              <p:pRg st="1" end="1"/>
                                            </p:txEl>
                                          </p:spTgt>
                                        </p:tgtEl>
                                      </p:cBhvr>
                                    </p:animEffect>
                                    <p:anim calcmode="lin" valueType="num">
                                      <p:cBhvr>
                                        <p:cTn id="8"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fade">
                                      <p:cBhvr>
                                        <p:cTn id="12" dur="1000"/>
                                        <p:tgtEl>
                                          <p:spTgt spid="11">
                                            <p:txEl>
                                              <p:pRg st="2" end="2"/>
                                            </p:txEl>
                                          </p:spTgt>
                                        </p:tgtEl>
                                      </p:cBhvr>
                                    </p:animEffect>
                                    <p:anim calcmode="lin" valueType="num">
                                      <p:cBhvr>
                                        <p:cTn id="13"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animEffect transition="in" filter="fade">
                                      <p:cBhvr>
                                        <p:cTn id="17" dur="1000"/>
                                        <p:tgtEl>
                                          <p:spTgt spid="11">
                                            <p:txEl>
                                              <p:pRg st="3" end="3"/>
                                            </p:txEl>
                                          </p:spTgt>
                                        </p:tgtEl>
                                      </p:cBhvr>
                                    </p:animEffect>
                                    <p:anim calcmode="lin" valueType="num">
                                      <p:cBhvr>
                                        <p:cTn id="18" dur="1000" fill="hold"/>
                                        <p:tgtEl>
                                          <p:spTgt spid="11">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1">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xEl>
                                              <p:pRg st="4" end="4"/>
                                            </p:txEl>
                                          </p:spTgt>
                                        </p:tgtEl>
                                        <p:attrNameLst>
                                          <p:attrName>style.visibility</p:attrName>
                                        </p:attrNameLst>
                                      </p:cBhvr>
                                      <p:to>
                                        <p:strVal val="visible"/>
                                      </p:to>
                                    </p:set>
                                    <p:animEffect transition="in" filter="fade">
                                      <p:cBhvr>
                                        <p:cTn id="22" dur="1000"/>
                                        <p:tgtEl>
                                          <p:spTgt spid="11">
                                            <p:txEl>
                                              <p:pRg st="4" end="4"/>
                                            </p:txEl>
                                          </p:spTgt>
                                        </p:tgtEl>
                                      </p:cBhvr>
                                    </p:animEffect>
                                    <p:anim calcmode="lin" valueType="num">
                                      <p:cBhvr>
                                        <p:cTn id="23" dur="1000" fill="hold"/>
                                        <p:tgtEl>
                                          <p:spTgt spid="11">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1">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E76BA-C618-CA21-64EA-5206D810FA8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C6CAE49-EEE4-9EDA-550E-8D6AFE82DF06}"/>
              </a:ext>
            </a:extLst>
          </p:cNvPr>
          <p:cNvSpPr txBox="1">
            <a:spLocks noGrp="1"/>
          </p:cNvSpPr>
          <p:nvPr>
            <p:ph type="title"/>
          </p:nvPr>
        </p:nvSpPr>
        <p:spPr>
          <a:xfrm>
            <a:off x="27039" y="20279"/>
            <a:ext cx="8222081" cy="560069"/>
          </a:xfrm>
          <a:prstGeom prst="rect">
            <a:avLst/>
          </a:prstGeom>
        </p:spPr>
        <p:txBody>
          <a:bodyPr vert="horz" wrap="square" lIns="0" tIns="108127" rIns="0" bIns="0" rtlCol="0">
            <a:spAutoFit/>
          </a:bodyPr>
          <a:lstStyle/>
          <a:p>
            <a:pPr>
              <a:lnSpc>
                <a:spcPct val="100000"/>
              </a:lnSpc>
              <a:spcBef>
                <a:spcPts val="105"/>
              </a:spcBef>
            </a:pPr>
            <a:r>
              <a:rPr lang="en-US" sz="2900" spc="-10" dirty="0"/>
              <a:t>Cyberwarfare – The New Battlefield</a:t>
            </a:r>
            <a:endParaRPr sz="2900" dirty="0"/>
          </a:p>
        </p:txBody>
      </p:sp>
      <p:sp>
        <p:nvSpPr>
          <p:cNvPr id="11" name="TextBox 10">
            <a:extLst>
              <a:ext uri="{FF2B5EF4-FFF2-40B4-BE49-F238E27FC236}">
                <a16:creationId xmlns:a16="http://schemas.microsoft.com/office/drawing/2014/main" id="{2D912DEA-9213-1DCF-E5EB-5423E5565C7E}"/>
              </a:ext>
            </a:extLst>
          </p:cNvPr>
          <p:cNvSpPr txBox="1"/>
          <p:nvPr/>
        </p:nvSpPr>
        <p:spPr>
          <a:xfrm>
            <a:off x="27039" y="580348"/>
            <a:ext cx="9116961" cy="3903504"/>
          </a:xfrm>
          <a:prstGeom prst="rect">
            <a:avLst/>
          </a:prstGeom>
          <a:noFill/>
        </p:spPr>
        <p:txBody>
          <a:bodyPr wrap="square">
            <a:spAutoFit/>
          </a:bodyPr>
          <a:lstStyle/>
          <a:p>
            <a:pPr>
              <a:lnSpc>
                <a:spcPct val="150000"/>
              </a:lnSpc>
            </a:pPr>
            <a:r>
              <a:rPr lang="en-US" sz="2800" b="1" dirty="0">
                <a:latin typeface="+mj-lt"/>
              </a:rPr>
              <a:t>Virtual war, real damage</a:t>
            </a:r>
            <a:endParaRPr lang="en-US" sz="2800" dirty="0">
              <a:latin typeface="+mj-lt"/>
            </a:endParaRPr>
          </a:p>
          <a:p>
            <a:pPr>
              <a:lnSpc>
                <a:spcPct val="150000"/>
              </a:lnSpc>
            </a:pPr>
            <a:r>
              <a:rPr lang="en-US" sz="2800" dirty="0">
                <a:latin typeface="+mj-lt"/>
              </a:rPr>
              <a:t>Attacks happen in </a:t>
            </a:r>
            <a:r>
              <a:rPr lang="en-US" sz="2800" b="1" dirty="0">
                <a:latin typeface="+mj-lt"/>
              </a:rPr>
              <a:t>cyberspace</a:t>
            </a:r>
            <a:r>
              <a:rPr lang="en-US" sz="2800" dirty="0">
                <a:latin typeface="+mj-lt"/>
              </a:rPr>
              <a:t>, but the effects hit the </a:t>
            </a:r>
            <a:r>
              <a:rPr lang="en-US" sz="2800" b="1" dirty="0">
                <a:latin typeface="+mj-lt"/>
              </a:rPr>
              <a:t>real world</a:t>
            </a:r>
            <a:r>
              <a:rPr lang="en-US" sz="2800" dirty="0">
                <a:latin typeface="+mj-lt"/>
              </a:rPr>
              <a:t>—from </a:t>
            </a:r>
            <a:r>
              <a:rPr lang="en-US" sz="2800" b="1" dirty="0">
                <a:latin typeface="+mj-lt"/>
              </a:rPr>
              <a:t>power grids</a:t>
            </a:r>
            <a:r>
              <a:rPr lang="en-US" sz="2800" dirty="0">
                <a:latin typeface="+mj-lt"/>
              </a:rPr>
              <a:t> to </a:t>
            </a:r>
            <a:r>
              <a:rPr lang="en-US" sz="2800" b="1" dirty="0">
                <a:latin typeface="+mj-lt"/>
              </a:rPr>
              <a:t>banking systems</a:t>
            </a:r>
            <a:r>
              <a:rPr lang="en-US" sz="2800" dirty="0">
                <a:latin typeface="+mj-lt"/>
              </a:rPr>
              <a:t>.</a:t>
            </a:r>
          </a:p>
          <a:p>
            <a:pPr>
              <a:lnSpc>
                <a:spcPct val="150000"/>
              </a:lnSpc>
            </a:pPr>
            <a:r>
              <a:rPr lang="en-US" sz="2800" b="1" dirty="0">
                <a:latin typeface="+mj-lt"/>
              </a:rPr>
              <a:t>Analogy:</a:t>
            </a:r>
            <a:br>
              <a:rPr lang="en-US" sz="2800" dirty="0">
                <a:latin typeface="+mj-lt"/>
              </a:rPr>
            </a:br>
            <a:r>
              <a:rPr lang="en-US" sz="2800" dirty="0">
                <a:latin typeface="+mj-lt"/>
              </a:rPr>
              <a:t>It’s like launching a missile through the internet instead of the sky.</a:t>
            </a:r>
          </a:p>
        </p:txBody>
      </p:sp>
    </p:spTree>
    <p:extLst>
      <p:ext uri="{BB962C8B-B14F-4D97-AF65-F5344CB8AC3E}">
        <p14:creationId xmlns:p14="http://schemas.microsoft.com/office/powerpoint/2010/main" val="29567975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9A4B1-F100-AFD2-D621-EE3B8F158FE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40D4FDD-10EE-B7B3-4EA2-4E6C1DC240F5}"/>
              </a:ext>
            </a:extLst>
          </p:cNvPr>
          <p:cNvSpPr txBox="1">
            <a:spLocks noGrp="1"/>
          </p:cNvSpPr>
          <p:nvPr>
            <p:ph type="title"/>
          </p:nvPr>
        </p:nvSpPr>
        <p:spPr>
          <a:xfrm>
            <a:off x="27039" y="20279"/>
            <a:ext cx="8222081" cy="560069"/>
          </a:xfrm>
          <a:prstGeom prst="rect">
            <a:avLst/>
          </a:prstGeom>
        </p:spPr>
        <p:txBody>
          <a:bodyPr vert="horz" wrap="square" lIns="0" tIns="108127" rIns="0" bIns="0" rtlCol="0">
            <a:spAutoFit/>
          </a:bodyPr>
          <a:lstStyle/>
          <a:p>
            <a:pPr>
              <a:lnSpc>
                <a:spcPct val="100000"/>
              </a:lnSpc>
              <a:spcBef>
                <a:spcPts val="105"/>
              </a:spcBef>
            </a:pPr>
            <a:r>
              <a:rPr lang="en-US" sz="2900" spc="-10" dirty="0"/>
              <a:t>Cyberwarfare – The New Battlefield</a:t>
            </a:r>
            <a:endParaRPr sz="2900" dirty="0"/>
          </a:p>
        </p:txBody>
      </p:sp>
      <p:sp>
        <p:nvSpPr>
          <p:cNvPr id="11" name="TextBox 10">
            <a:extLst>
              <a:ext uri="{FF2B5EF4-FFF2-40B4-BE49-F238E27FC236}">
                <a16:creationId xmlns:a16="http://schemas.microsoft.com/office/drawing/2014/main" id="{558C68D1-4174-3D3C-6446-538B0E6E0538}"/>
              </a:ext>
            </a:extLst>
          </p:cNvPr>
          <p:cNvSpPr txBox="1"/>
          <p:nvPr/>
        </p:nvSpPr>
        <p:spPr>
          <a:xfrm>
            <a:off x="27039" y="1428750"/>
            <a:ext cx="9116961" cy="2610843"/>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Key Insight:</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“Cyberspace is now treated like land, sea, and air—</a:t>
            </a:r>
            <a:r>
              <a:rPr kumimoji="0" lang="en-US" altLang="en-US" sz="2800" b="1" i="0" u="none" strike="noStrike" cap="none" normalizeH="0" baseline="0" dirty="0">
                <a:ln>
                  <a:noFill/>
                </a:ln>
                <a:solidFill>
                  <a:schemeClr val="tx1"/>
                </a:solidFill>
                <a:effectLst/>
                <a:latin typeface="+mj-lt"/>
              </a:rPr>
              <a:t>a full military domain</a:t>
            </a:r>
            <a:r>
              <a:rPr kumimoji="0" lang="en-US" altLang="en-US" sz="2800" b="0" i="0" u="none" strike="noStrike" cap="none" normalizeH="0" baseline="0" dirty="0">
                <a:ln>
                  <a:noFill/>
                </a:ln>
                <a:solidFill>
                  <a:schemeClr val="tx1"/>
                </a:solidFill>
                <a:effectLst/>
                <a:latin typeface="+mj-lt"/>
              </a:rPr>
              <a:t>.”</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 Dmitri </a:t>
            </a:r>
            <a:r>
              <a:rPr kumimoji="0" lang="en-US" altLang="en-US" sz="2800" b="0" i="0" u="none" strike="noStrike" cap="none" normalizeH="0" baseline="0" dirty="0" err="1">
                <a:ln>
                  <a:noFill/>
                </a:ln>
                <a:solidFill>
                  <a:schemeClr val="tx1"/>
                </a:solidFill>
                <a:effectLst/>
                <a:latin typeface="+mj-lt"/>
              </a:rPr>
              <a:t>Alperovitch</a:t>
            </a:r>
            <a:endParaRPr kumimoji="0" lang="en-US" altLang="en-US" sz="2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0999934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72579-B76A-9350-4724-D60FDDCB2F7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FB0BE6E-5D8E-59E0-9DEE-5454595E4C73}"/>
              </a:ext>
            </a:extLst>
          </p:cNvPr>
          <p:cNvSpPr txBox="1">
            <a:spLocks noGrp="1"/>
          </p:cNvSpPr>
          <p:nvPr>
            <p:ph type="title"/>
          </p:nvPr>
        </p:nvSpPr>
        <p:spPr>
          <a:xfrm>
            <a:off x="27039" y="20279"/>
            <a:ext cx="8222081" cy="560069"/>
          </a:xfrm>
          <a:prstGeom prst="rect">
            <a:avLst/>
          </a:prstGeom>
        </p:spPr>
        <p:txBody>
          <a:bodyPr vert="horz" wrap="square" lIns="0" tIns="108127" rIns="0" bIns="0" rtlCol="0">
            <a:spAutoFit/>
          </a:bodyPr>
          <a:lstStyle/>
          <a:p>
            <a:pPr>
              <a:lnSpc>
                <a:spcPct val="100000"/>
              </a:lnSpc>
              <a:spcBef>
                <a:spcPts val="105"/>
              </a:spcBef>
            </a:pPr>
            <a:r>
              <a:rPr lang="en-US" sz="2900" spc="-10" dirty="0"/>
              <a:t>Cyberwarfare – The New Battlefield</a:t>
            </a:r>
            <a:endParaRPr sz="2900" dirty="0"/>
          </a:p>
        </p:txBody>
      </p:sp>
      <p:sp>
        <p:nvSpPr>
          <p:cNvPr id="11" name="TextBox 10">
            <a:extLst>
              <a:ext uri="{FF2B5EF4-FFF2-40B4-BE49-F238E27FC236}">
                <a16:creationId xmlns:a16="http://schemas.microsoft.com/office/drawing/2014/main" id="{790D5B94-1E15-A49B-D7B6-C3B0A3AD6CB9}"/>
              </a:ext>
            </a:extLst>
          </p:cNvPr>
          <p:cNvSpPr txBox="1"/>
          <p:nvPr/>
        </p:nvSpPr>
        <p:spPr>
          <a:xfrm>
            <a:off x="27039" y="1428750"/>
            <a:ext cx="9116961" cy="196175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2800" b="1" dirty="0">
                <a:latin typeface="+mj-lt"/>
              </a:rPr>
              <a:t>Student Tip:</a:t>
            </a:r>
            <a:br>
              <a:rPr lang="en-US" sz="2800" dirty="0">
                <a:latin typeface="+mj-lt"/>
              </a:rPr>
            </a:br>
            <a:r>
              <a:rPr lang="en-US" sz="2800" dirty="0">
                <a:latin typeface="+mj-lt"/>
              </a:rPr>
              <a:t>Stay alert—cyber defense is not just IT’s job anymore. It’s </a:t>
            </a:r>
            <a:r>
              <a:rPr lang="en-US" sz="2800" b="1" dirty="0">
                <a:latin typeface="+mj-lt"/>
              </a:rPr>
              <a:t>national defense</a:t>
            </a:r>
            <a:r>
              <a:rPr lang="en-US" sz="2800" dirty="0">
                <a:latin typeface="+mj-lt"/>
              </a:rPr>
              <a:t>.</a:t>
            </a:r>
            <a:endParaRPr kumimoji="0" lang="en-US" altLang="en-US" sz="28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368658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16" y="0"/>
            <a:ext cx="8222081" cy="1001735"/>
          </a:xfrm>
          <a:prstGeom prst="rect">
            <a:avLst/>
          </a:prstGeom>
        </p:spPr>
        <p:txBody>
          <a:bodyPr vert="horz" wrap="square" lIns="0" tIns="108127" rIns="0" bIns="0" rtlCol="0">
            <a:spAutoFit/>
          </a:bodyPr>
          <a:lstStyle/>
          <a:p>
            <a:pPr>
              <a:lnSpc>
                <a:spcPct val="100000"/>
              </a:lnSpc>
              <a:spcBef>
                <a:spcPts val="105"/>
              </a:spcBef>
            </a:pPr>
            <a:r>
              <a:rPr lang="en-US" sz="2900" dirty="0"/>
              <a:t>Cyber Attacks on Infrastructure – Concept 1: Energetic Bear</a:t>
            </a:r>
            <a:endParaRPr sz="2900" dirty="0"/>
          </a:p>
        </p:txBody>
      </p:sp>
      <p:sp>
        <p:nvSpPr>
          <p:cNvPr id="5" name="TextBox 4">
            <a:extLst>
              <a:ext uri="{FF2B5EF4-FFF2-40B4-BE49-F238E27FC236}">
                <a16:creationId xmlns:a16="http://schemas.microsoft.com/office/drawing/2014/main" id="{51EEB717-32BF-565C-B40B-399EFC1F10BF}"/>
              </a:ext>
            </a:extLst>
          </p:cNvPr>
          <p:cNvSpPr txBox="1"/>
          <p:nvPr/>
        </p:nvSpPr>
        <p:spPr>
          <a:xfrm>
            <a:off x="0" y="1001735"/>
            <a:ext cx="9139083" cy="3631250"/>
          </a:xfrm>
          <a:prstGeom prst="rect">
            <a:avLst/>
          </a:prstGeom>
          <a:noFill/>
        </p:spPr>
        <p:txBody>
          <a:bodyPr wrap="square">
            <a:spAutoFit/>
          </a:bodyPr>
          <a:lstStyle/>
          <a:p>
            <a:pPr>
              <a:lnSpc>
                <a:spcPct val="150000"/>
              </a:lnSpc>
              <a:buNone/>
            </a:pPr>
            <a:r>
              <a:rPr lang="en-US" sz="2600" b="1" dirty="0">
                <a:latin typeface="+mj-lt"/>
              </a:rPr>
              <a:t>What happened?</a:t>
            </a:r>
          </a:p>
          <a:p>
            <a:pPr marL="457200" indent="-457200">
              <a:lnSpc>
                <a:spcPct val="150000"/>
              </a:lnSpc>
              <a:buFont typeface="Arial" panose="020B0604020202020204" pitchFamily="34" charset="0"/>
              <a:buChar char="•"/>
            </a:pPr>
            <a:r>
              <a:rPr lang="en-US" sz="2600" i="1" dirty="0">
                <a:latin typeface="+mj-lt"/>
              </a:rPr>
              <a:t>Energetic Bear</a:t>
            </a:r>
            <a:r>
              <a:rPr lang="en-US" sz="2600" dirty="0">
                <a:latin typeface="+mj-lt"/>
              </a:rPr>
              <a:t> (aka Havex) is a </a:t>
            </a:r>
            <a:r>
              <a:rPr lang="en-US" sz="2600" b="1" dirty="0">
                <a:latin typeface="+mj-lt"/>
              </a:rPr>
              <a:t>nation-state sponsored cyber tool</a:t>
            </a:r>
            <a:r>
              <a:rPr lang="en-US" sz="2600" dirty="0">
                <a:latin typeface="+mj-lt"/>
              </a:rPr>
              <a:t>, discovered in 2012.</a:t>
            </a:r>
          </a:p>
          <a:p>
            <a:pPr marL="457200" indent="-457200">
              <a:lnSpc>
                <a:spcPct val="150000"/>
              </a:lnSpc>
              <a:buFont typeface="Arial" panose="020B0604020202020204" pitchFamily="34" charset="0"/>
              <a:buChar char="•"/>
            </a:pPr>
            <a:r>
              <a:rPr lang="en-US" sz="2600" dirty="0">
                <a:latin typeface="+mj-lt"/>
              </a:rPr>
              <a:t>Targeted </a:t>
            </a:r>
            <a:r>
              <a:rPr lang="en-US" sz="2600" b="1" dirty="0">
                <a:latin typeface="+mj-lt"/>
              </a:rPr>
              <a:t>energy, construction, and healthcare systems</a:t>
            </a:r>
            <a:r>
              <a:rPr lang="en-US" sz="2600" dirty="0">
                <a:latin typeface="+mj-lt"/>
              </a:rPr>
              <a:t> using a </a:t>
            </a:r>
            <a:r>
              <a:rPr lang="en-US" sz="2600" b="1" dirty="0">
                <a:latin typeface="+mj-lt"/>
              </a:rPr>
              <a:t>Trojan virus</a:t>
            </a:r>
            <a:r>
              <a:rPr lang="en-US" sz="2600" dirty="0">
                <a:latin typeface="+mj-lt"/>
              </a:rPr>
              <a:t>.</a:t>
            </a:r>
          </a:p>
          <a:p>
            <a:pPr marL="457200" indent="-457200">
              <a:lnSpc>
                <a:spcPct val="150000"/>
              </a:lnSpc>
              <a:buFont typeface="Arial" panose="020B0604020202020204" pitchFamily="34" charset="0"/>
              <a:buChar char="•"/>
            </a:pPr>
            <a:r>
              <a:rPr lang="en-US" sz="2600" dirty="0">
                <a:latin typeface="+mj-lt"/>
              </a:rPr>
              <a:t>Mapped in 2014 by Kaspersky—nearly </a:t>
            </a:r>
            <a:r>
              <a:rPr lang="en-US" sz="2600" b="1" dirty="0">
                <a:latin typeface="+mj-lt"/>
              </a:rPr>
              <a:t>2,800 victims</a:t>
            </a:r>
            <a:r>
              <a:rPr lang="en-US" sz="2600" dirty="0">
                <a:latin typeface="+mj-lt"/>
              </a:rPr>
              <a:t> globally.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anim calcmode="lin" valueType="num">
                                      <p:cBhvr>
                                        <p:cTn id="1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1000"/>
                                        <p:tgtEl>
                                          <p:spTgt spid="5">
                                            <p:txEl>
                                              <p:pRg st="3" end="3"/>
                                            </p:txEl>
                                          </p:spTgt>
                                        </p:tgtEl>
                                      </p:cBhvr>
                                    </p:animEffect>
                                    <p:anim calcmode="lin" valueType="num">
                                      <p:cBhvr>
                                        <p:cTn id="1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7AEA6-8C0E-09A7-C0F4-1B353197406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C6F1433-04FE-E3C2-532A-ECA69A6A53B9}"/>
              </a:ext>
            </a:extLst>
          </p:cNvPr>
          <p:cNvSpPr txBox="1">
            <a:spLocks noGrp="1"/>
          </p:cNvSpPr>
          <p:nvPr>
            <p:ph type="title"/>
          </p:nvPr>
        </p:nvSpPr>
        <p:spPr>
          <a:xfrm>
            <a:off x="4916" y="0"/>
            <a:ext cx="8222081" cy="1001735"/>
          </a:xfrm>
          <a:prstGeom prst="rect">
            <a:avLst/>
          </a:prstGeom>
        </p:spPr>
        <p:txBody>
          <a:bodyPr vert="horz" wrap="square" lIns="0" tIns="108127" rIns="0" bIns="0" rtlCol="0">
            <a:spAutoFit/>
          </a:bodyPr>
          <a:lstStyle/>
          <a:p>
            <a:pPr>
              <a:lnSpc>
                <a:spcPct val="100000"/>
              </a:lnSpc>
              <a:spcBef>
                <a:spcPts val="105"/>
              </a:spcBef>
            </a:pPr>
            <a:r>
              <a:rPr lang="en-US" sz="2900" dirty="0"/>
              <a:t>Cyber Attacks on Infrastructure – Concept 1: Energetic Bear</a:t>
            </a:r>
            <a:endParaRPr sz="2900" dirty="0"/>
          </a:p>
        </p:txBody>
      </p:sp>
      <p:sp>
        <p:nvSpPr>
          <p:cNvPr id="5" name="TextBox 4">
            <a:extLst>
              <a:ext uri="{FF2B5EF4-FFF2-40B4-BE49-F238E27FC236}">
                <a16:creationId xmlns:a16="http://schemas.microsoft.com/office/drawing/2014/main" id="{6292D6A5-0F36-32D7-3DF5-A4C004740C55}"/>
              </a:ext>
            </a:extLst>
          </p:cNvPr>
          <p:cNvSpPr txBox="1"/>
          <p:nvPr/>
        </p:nvSpPr>
        <p:spPr>
          <a:xfrm>
            <a:off x="0" y="1001735"/>
            <a:ext cx="9139083" cy="4219360"/>
          </a:xfrm>
          <a:prstGeom prst="rect">
            <a:avLst/>
          </a:prstGeom>
          <a:noFill/>
        </p:spPr>
        <p:txBody>
          <a:bodyPr wrap="square">
            <a:spAutoFit/>
          </a:bodyPr>
          <a:lstStyle/>
          <a:p>
            <a:pPr>
              <a:lnSpc>
                <a:spcPct val="150000"/>
              </a:lnSpc>
              <a:buNone/>
            </a:pPr>
            <a:r>
              <a:rPr lang="en-US" sz="2600" b="1" dirty="0">
                <a:latin typeface="+mj-lt"/>
              </a:rPr>
              <a:t>Analogy:</a:t>
            </a:r>
            <a:br>
              <a:rPr lang="en-US" sz="2600" dirty="0">
                <a:latin typeface="+mj-lt"/>
              </a:rPr>
            </a:br>
            <a:r>
              <a:rPr lang="en-US" sz="2600" dirty="0">
                <a:latin typeface="+mj-lt"/>
              </a:rPr>
              <a:t>Think of Energetic Bear like a spy secretly entering company buildings through fake access cards and silently copying plans from secure drawers.</a:t>
            </a:r>
          </a:p>
          <a:p>
            <a:pPr>
              <a:lnSpc>
                <a:spcPct val="150000"/>
              </a:lnSpc>
            </a:pPr>
            <a:r>
              <a:rPr lang="en-US" sz="2600" b="1" dirty="0">
                <a:latin typeface="+mj-lt"/>
              </a:rPr>
              <a:t>Key Learning:</a:t>
            </a:r>
            <a:br>
              <a:rPr lang="en-US" sz="2600" dirty="0">
                <a:latin typeface="+mj-lt"/>
              </a:rPr>
            </a:br>
            <a:r>
              <a:rPr lang="en-US" sz="2600" dirty="0">
                <a:latin typeface="+mj-lt"/>
              </a:rPr>
              <a:t>Cyberespionage doesn’t just target governments—it can hit </a:t>
            </a:r>
            <a:r>
              <a:rPr lang="en-US" sz="2600" b="1" dirty="0">
                <a:latin typeface="+mj-lt"/>
              </a:rPr>
              <a:t>infrastructure</a:t>
            </a:r>
            <a:r>
              <a:rPr lang="en-US" sz="2600" dirty="0">
                <a:latin typeface="+mj-lt"/>
              </a:rPr>
              <a:t>, affecting millions.</a:t>
            </a:r>
          </a:p>
        </p:txBody>
      </p:sp>
    </p:spTree>
    <p:extLst>
      <p:ext uri="{BB962C8B-B14F-4D97-AF65-F5344CB8AC3E}">
        <p14:creationId xmlns:p14="http://schemas.microsoft.com/office/powerpoint/2010/main" val="15438594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2FA52-E2B7-FEE9-6E81-DD657068EA6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2DE8A08-1F8B-D2D3-896C-CFFE4AC8C9F6}"/>
              </a:ext>
            </a:extLst>
          </p:cNvPr>
          <p:cNvSpPr txBox="1">
            <a:spLocks noGrp="1"/>
          </p:cNvSpPr>
          <p:nvPr>
            <p:ph type="title"/>
          </p:nvPr>
        </p:nvSpPr>
        <p:spPr>
          <a:xfrm>
            <a:off x="4916" y="0"/>
            <a:ext cx="8222081" cy="1001735"/>
          </a:xfrm>
          <a:prstGeom prst="rect">
            <a:avLst/>
          </a:prstGeom>
        </p:spPr>
        <p:txBody>
          <a:bodyPr vert="horz" wrap="square" lIns="0" tIns="108127" rIns="0" bIns="0" rtlCol="0">
            <a:spAutoFit/>
          </a:bodyPr>
          <a:lstStyle/>
          <a:p>
            <a:pPr>
              <a:lnSpc>
                <a:spcPct val="100000"/>
              </a:lnSpc>
              <a:spcBef>
                <a:spcPts val="105"/>
              </a:spcBef>
            </a:pPr>
            <a:r>
              <a:rPr lang="en-US" sz="2900" dirty="0"/>
              <a:t>Cyber Attacks on Infrastructure – Concept 1: Energetic Bear</a:t>
            </a:r>
            <a:endParaRPr sz="2900" dirty="0"/>
          </a:p>
        </p:txBody>
      </p:sp>
      <p:sp>
        <p:nvSpPr>
          <p:cNvPr id="5" name="TextBox 4">
            <a:extLst>
              <a:ext uri="{FF2B5EF4-FFF2-40B4-BE49-F238E27FC236}">
                <a16:creationId xmlns:a16="http://schemas.microsoft.com/office/drawing/2014/main" id="{B511E771-05EF-74B2-2400-93E4A27A4778}"/>
              </a:ext>
            </a:extLst>
          </p:cNvPr>
          <p:cNvSpPr txBox="1"/>
          <p:nvPr/>
        </p:nvSpPr>
        <p:spPr>
          <a:xfrm>
            <a:off x="0" y="1001735"/>
            <a:ext cx="9139083" cy="3903504"/>
          </a:xfrm>
          <a:prstGeom prst="rect">
            <a:avLst/>
          </a:prstGeom>
          <a:noFill/>
        </p:spPr>
        <p:txBody>
          <a:bodyPr wrap="square">
            <a:spAutoFit/>
          </a:bodyPr>
          <a:lstStyle/>
          <a:p>
            <a:pPr>
              <a:lnSpc>
                <a:spcPct val="150000"/>
              </a:lnSpc>
              <a:buNone/>
            </a:pPr>
            <a:r>
              <a:rPr lang="en-US" sz="2800" b="1" dirty="0">
                <a:latin typeface="+mj-lt"/>
              </a:rPr>
              <a:t>Discussion Question:</a:t>
            </a:r>
          </a:p>
          <a:p>
            <a:pPr>
              <a:lnSpc>
                <a:spcPct val="150000"/>
              </a:lnSpc>
              <a:buNone/>
            </a:pPr>
            <a:r>
              <a:rPr lang="en-US" sz="2800" b="1" dirty="0">
                <a:latin typeface="+mj-lt"/>
              </a:rPr>
              <a:t>Q:</a:t>
            </a:r>
            <a:r>
              <a:rPr lang="en-US" sz="2800" dirty="0">
                <a:latin typeface="+mj-lt"/>
              </a:rPr>
              <a:t> Why are energy and manufacturing systems prime targets for cyberwarfare?</a:t>
            </a:r>
          </a:p>
          <a:p>
            <a:pPr>
              <a:lnSpc>
                <a:spcPct val="150000"/>
              </a:lnSpc>
              <a:buNone/>
            </a:pPr>
            <a:r>
              <a:rPr lang="en-US" sz="2800" b="1" dirty="0">
                <a:latin typeface="+mj-lt"/>
              </a:rPr>
              <a:t>A:</a:t>
            </a:r>
            <a:r>
              <a:rPr lang="en-US" sz="2800" dirty="0">
                <a:latin typeface="+mj-lt"/>
              </a:rPr>
              <a:t> Because they are </a:t>
            </a:r>
            <a:r>
              <a:rPr lang="en-US" sz="2800" b="1" dirty="0">
                <a:latin typeface="+mj-lt"/>
              </a:rPr>
              <a:t>essential services</a:t>
            </a:r>
            <a:r>
              <a:rPr lang="en-US" sz="2800" dirty="0">
                <a:latin typeface="+mj-lt"/>
              </a:rPr>
              <a:t>. Disrupting them can cause </a:t>
            </a:r>
            <a:r>
              <a:rPr lang="en-US" sz="2800" b="1" dirty="0">
                <a:latin typeface="+mj-lt"/>
              </a:rPr>
              <a:t>national panic</a:t>
            </a:r>
            <a:r>
              <a:rPr lang="en-US" sz="2800" dirty="0">
                <a:latin typeface="+mj-lt"/>
              </a:rPr>
              <a:t>, economic losses, or </a:t>
            </a:r>
            <a:r>
              <a:rPr lang="en-US" sz="2800" b="1" dirty="0">
                <a:latin typeface="+mj-lt"/>
              </a:rPr>
              <a:t>physical harm</a:t>
            </a:r>
            <a:r>
              <a:rPr lang="en-US" sz="2800" dirty="0">
                <a:latin typeface="+mj-lt"/>
              </a:rPr>
              <a:t>, even without traditional weapons.</a:t>
            </a:r>
          </a:p>
        </p:txBody>
      </p:sp>
    </p:spTree>
    <p:extLst>
      <p:ext uri="{BB962C8B-B14F-4D97-AF65-F5344CB8AC3E}">
        <p14:creationId xmlns:p14="http://schemas.microsoft.com/office/powerpoint/2010/main" val="4088349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A6D9C-4797-527D-974B-9CB4B86791C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CD2551F-718D-FB13-9AD2-B3E8C08020C6}"/>
              </a:ext>
            </a:extLst>
          </p:cNvPr>
          <p:cNvSpPr txBox="1">
            <a:spLocks noGrp="1"/>
          </p:cNvSpPr>
          <p:nvPr>
            <p:ph type="title"/>
          </p:nvPr>
        </p:nvSpPr>
        <p:spPr>
          <a:xfrm>
            <a:off x="4917" y="0"/>
            <a:ext cx="7691284" cy="1001735"/>
          </a:xfrm>
          <a:prstGeom prst="rect">
            <a:avLst/>
          </a:prstGeom>
        </p:spPr>
        <p:txBody>
          <a:bodyPr vert="horz" wrap="square" lIns="0" tIns="108127" rIns="0" bIns="0" rtlCol="0">
            <a:spAutoFit/>
          </a:bodyPr>
          <a:lstStyle/>
          <a:p>
            <a:pPr>
              <a:lnSpc>
                <a:spcPct val="100000"/>
              </a:lnSpc>
              <a:spcBef>
                <a:spcPts val="105"/>
              </a:spcBef>
            </a:pPr>
            <a:r>
              <a:rPr lang="en-US" sz="2900" dirty="0"/>
              <a:t>Cyber Attacks on Infrastructure – Concept 2: Stuxnet, Steelworks &amp; Power Grid</a:t>
            </a:r>
            <a:endParaRPr sz="2900" dirty="0"/>
          </a:p>
        </p:txBody>
      </p:sp>
      <p:sp>
        <p:nvSpPr>
          <p:cNvPr id="5" name="TextBox 4">
            <a:extLst>
              <a:ext uri="{FF2B5EF4-FFF2-40B4-BE49-F238E27FC236}">
                <a16:creationId xmlns:a16="http://schemas.microsoft.com/office/drawing/2014/main" id="{86E46DB5-F95D-3332-1B9C-9EE01FBF1D1B}"/>
              </a:ext>
            </a:extLst>
          </p:cNvPr>
          <p:cNvSpPr txBox="1"/>
          <p:nvPr/>
        </p:nvSpPr>
        <p:spPr>
          <a:xfrm>
            <a:off x="0" y="1001735"/>
            <a:ext cx="9139083" cy="4231415"/>
          </a:xfrm>
          <a:prstGeom prst="rect">
            <a:avLst/>
          </a:prstGeom>
          <a:noFill/>
        </p:spPr>
        <p:txBody>
          <a:bodyPr wrap="square">
            <a:spAutoFit/>
          </a:bodyPr>
          <a:lstStyle/>
          <a:p>
            <a:pPr>
              <a:lnSpc>
                <a:spcPct val="150000"/>
              </a:lnSpc>
            </a:pPr>
            <a:r>
              <a:rPr lang="en-US" sz="2600" b="1" dirty="0">
                <a:latin typeface="+mj-lt"/>
              </a:rPr>
              <a:t>Case Examples:</a:t>
            </a:r>
            <a:endParaRPr lang="en-US" sz="2600" dirty="0">
              <a:latin typeface="+mj-lt"/>
            </a:endParaRPr>
          </a:p>
          <a:p>
            <a:pPr>
              <a:lnSpc>
                <a:spcPct val="150000"/>
              </a:lnSpc>
            </a:pPr>
            <a:r>
              <a:rPr lang="en-US" sz="2600" b="1" dirty="0">
                <a:latin typeface="+mj-lt"/>
              </a:rPr>
              <a:t>Stuxnet (2008)</a:t>
            </a:r>
            <a:r>
              <a:rPr lang="en-US" sz="2600" dirty="0">
                <a:latin typeface="+mj-lt"/>
              </a:rPr>
              <a:t> – A US-Israel cyberweapon disabled Iran’s nuclear program by sabotaging its centrifuges.</a:t>
            </a:r>
          </a:p>
          <a:p>
            <a:pPr>
              <a:lnSpc>
                <a:spcPct val="150000"/>
              </a:lnSpc>
            </a:pPr>
            <a:r>
              <a:rPr lang="en-US" sz="2600" b="1" dirty="0">
                <a:latin typeface="+mj-lt"/>
              </a:rPr>
              <a:t>German Steelworks (2014)</a:t>
            </a:r>
            <a:r>
              <a:rPr lang="en-US" sz="2600" dirty="0">
                <a:latin typeface="+mj-lt"/>
              </a:rPr>
              <a:t> – Hackers damaged a furnace by stopping it from shutting down.</a:t>
            </a:r>
          </a:p>
          <a:p>
            <a:pPr>
              <a:lnSpc>
                <a:spcPct val="150000"/>
              </a:lnSpc>
            </a:pPr>
            <a:r>
              <a:rPr lang="en-US" sz="2600" b="1" dirty="0">
                <a:latin typeface="+mj-lt"/>
              </a:rPr>
              <a:t>Ukraine Power Grid (2015)</a:t>
            </a:r>
            <a:r>
              <a:rPr lang="en-US" sz="2600" dirty="0">
                <a:latin typeface="+mj-lt"/>
              </a:rPr>
              <a:t> – 230,000 people lost power due to a suspected Russian cyberattack.</a:t>
            </a:r>
          </a:p>
        </p:txBody>
      </p:sp>
    </p:spTree>
    <p:extLst>
      <p:ext uri="{BB962C8B-B14F-4D97-AF65-F5344CB8AC3E}">
        <p14:creationId xmlns:p14="http://schemas.microsoft.com/office/powerpoint/2010/main" val="1883986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anim calcmode="lin" valueType="num">
                                      <p:cBhvr>
                                        <p:cTn id="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1000"/>
                                        <p:tgtEl>
                                          <p:spTgt spid="5">
                                            <p:txEl>
                                              <p:pRg st="3" end="3"/>
                                            </p:txEl>
                                          </p:spTgt>
                                        </p:tgtEl>
                                      </p:cBhvr>
                                    </p:animEffect>
                                    <p:anim calcmode="lin" valueType="num">
                                      <p:cBhvr>
                                        <p:cTn id="2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A3BD9-D882-4E18-29BA-57BF5B82916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28387AF-E55D-B979-F9E2-77BFF0266BB7}"/>
              </a:ext>
            </a:extLst>
          </p:cNvPr>
          <p:cNvSpPr txBox="1">
            <a:spLocks noGrp="1"/>
          </p:cNvSpPr>
          <p:nvPr>
            <p:ph type="title"/>
          </p:nvPr>
        </p:nvSpPr>
        <p:spPr>
          <a:xfrm>
            <a:off x="0" y="0"/>
            <a:ext cx="5257800" cy="459741"/>
          </a:xfrm>
          <a:prstGeom prst="rect">
            <a:avLst/>
          </a:prstGeom>
        </p:spPr>
        <p:txBody>
          <a:bodyPr vert="horz" wrap="square" lIns="0" tIns="13335" rIns="0" bIns="0" rtlCol="0">
            <a:spAutoFit/>
          </a:bodyPr>
          <a:lstStyle/>
          <a:p>
            <a:pPr marL="12700">
              <a:lnSpc>
                <a:spcPct val="100000"/>
              </a:lnSpc>
              <a:spcBef>
                <a:spcPts val="105"/>
              </a:spcBef>
            </a:pPr>
            <a:r>
              <a:rPr lang="en-US" sz="2900" dirty="0"/>
              <a:t>Point of Sale (28.5%)</a:t>
            </a:r>
            <a:endParaRPr sz="2900" dirty="0"/>
          </a:p>
        </p:txBody>
      </p:sp>
      <p:pic>
        <p:nvPicPr>
          <p:cNvPr id="3" name="object 3">
            <a:extLst>
              <a:ext uri="{FF2B5EF4-FFF2-40B4-BE49-F238E27FC236}">
                <a16:creationId xmlns:a16="http://schemas.microsoft.com/office/drawing/2014/main" id="{FDF29186-6D48-348C-B29A-C1AA640293F5}"/>
              </a:ext>
            </a:extLst>
          </p:cNvPr>
          <p:cNvPicPr/>
          <p:nvPr/>
        </p:nvPicPr>
        <p:blipFill>
          <a:blip r:embed="rId2" cstate="print"/>
          <a:stretch>
            <a:fillRect/>
          </a:stretch>
        </p:blipFill>
        <p:spPr>
          <a:xfrm>
            <a:off x="4876800" y="1079012"/>
            <a:ext cx="4285129" cy="3550138"/>
          </a:xfrm>
          <a:prstGeom prst="rect">
            <a:avLst/>
          </a:prstGeom>
        </p:spPr>
      </p:pic>
      <p:sp>
        <p:nvSpPr>
          <p:cNvPr id="6" name="TextBox 5">
            <a:extLst>
              <a:ext uri="{FF2B5EF4-FFF2-40B4-BE49-F238E27FC236}">
                <a16:creationId xmlns:a16="http://schemas.microsoft.com/office/drawing/2014/main" id="{7F6845E8-7CAB-C87A-7A98-ED0ACCF33C28}"/>
              </a:ext>
            </a:extLst>
          </p:cNvPr>
          <p:cNvSpPr txBox="1"/>
          <p:nvPr/>
        </p:nvSpPr>
        <p:spPr>
          <a:xfrm>
            <a:off x="0" y="514350"/>
            <a:ext cx="4876800" cy="4649350"/>
          </a:xfrm>
          <a:prstGeom prst="rect">
            <a:avLst/>
          </a:prstGeom>
          <a:noFill/>
        </p:spPr>
        <p:txBody>
          <a:bodyPr wrap="square">
            <a:spAutoFit/>
          </a:bodyPr>
          <a:lstStyle/>
          <a:p>
            <a:pPr>
              <a:lnSpc>
                <a:spcPct val="150000"/>
              </a:lnSpc>
            </a:pPr>
            <a:r>
              <a:rPr lang="en-US" sz="2500" dirty="0">
                <a:latin typeface="+mj-lt"/>
              </a:rPr>
              <a:t>Point of Sale (POS) systems are used in shops and restaurants to take payments. Hackers target them to steal credit card data.</a:t>
            </a:r>
          </a:p>
          <a:p>
            <a:pPr>
              <a:lnSpc>
                <a:spcPct val="150000"/>
              </a:lnSpc>
            </a:pPr>
            <a:r>
              <a:rPr lang="en-US" sz="2500" b="1" dirty="0">
                <a:latin typeface="+mj-lt"/>
              </a:rPr>
              <a:t>Real-World Analogy:</a:t>
            </a:r>
            <a:br>
              <a:rPr lang="en-US" sz="2500" dirty="0">
                <a:latin typeface="+mj-lt"/>
              </a:rPr>
            </a:br>
            <a:r>
              <a:rPr lang="en-US" sz="2500" dirty="0">
                <a:latin typeface="+mj-lt"/>
              </a:rPr>
              <a:t>It’s like someone installing a hidden camera at a cashier terminal to steal your card info when you pay.</a:t>
            </a:r>
          </a:p>
        </p:txBody>
      </p:sp>
    </p:spTree>
    <p:extLst>
      <p:ext uri="{BB962C8B-B14F-4D97-AF65-F5344CB8AC3E}">
        <p14:creationId xmlns:p14="http://schemas.microsoft.com/office/powerpoint/2010/main" val="17751090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C9C60-AE26-A5DD-3994-2B38006229A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CB41292-ACEA-B30B-47D3-784C98585B7E}"/>
              </a:ext>
            </a:extLst>
          </p:cNvPr>
          <p:cNvSpPr txBox="1">
            <a:spLocks noGrp="1"/>
          </p:cNvSpPr>
          <p:nvPr>
            <p:ph type="title"/>
          </p:nvPr>
        </p:nvSpPr>
        <p:spPr>
          <a:xfrm>
            <a:off x="4917" y="0"/>
            <a:ext cx="7691284" cy="1001735"/>
          </a:xfrm>
          <a:prstGeom prst="rect">
            <a:avLst/>
          </a:prstGeom>
        </p:spPr>
        <p:txBody>
          <a:bodyPr vert="horz" wrap="square" lIns="0" tIns="108127" rIns="0" bIns="0" rtlCol="0">
            <a:spAutoFit/>
          </a:bodyPr>
          <a:lstStyle/>
          <a:p>
            <a:pPr>
              <a:lnSpc>
                <a:spcPct val="100000"/>
              </a:lnSpc>
              <a:spcBef>
                <a:spcPts val="105"/>
              </a:spcBef>
            </a:pPr>
            <a:r>
              <a:rPr lang="en-US" sz="2900" dirty="0"/>
              <a:t>Cyber Attacks on Infrastructure – Concept 2: Stuxnet, Steelworks &amp; Power Grid</a:t>
            </a:r>
            <a:endParaRPr sz="2900" dirty="0"/>
          </a:p>
        </p:txBody>
      </p:sp>
      <p:sp>
        <p:nvSpPr>
          <p:cNvPr id="5" name="TextBox 4">
            <a:extLst>
              <a:ext uri="{FF2B5EF4-FFF2-40B4-BE49-F238E27FC236}">
                <a16:creationId xmlns:a16="http://schemas.microsoft.com/office/drawing/2014/main" id="{379A6B9F-F2B6-18E0-3533-D53E23C810AD}"/>
              </a:ext>
            </a:extLst>
          </p:cNvPr>
          <p:cNvSpPr txBox="1"/>
          <p:nvPr/>
        </p:nvSpPr>
        <p:spPr>
          <a:xfrm>
            <a:off x="4917" y="819150"/>
            <a:ext cx="9139083" cy="4549835"/>
          </a:xfrm>
          <a:prstGeom prst="rect">
            <a:avLst/>
          </a:prstGeom>
          <a:noFill/>
        </p:spPr>
        <p:txBody>
          <a:bodyPr wrap="square">
            <a:spAutoFit/>
          </a:bodyPr>
          <a:lstStyle/>
          <a:p>
            <a:pPr>
              <a:lnSpc>
                <a:spcPct val="150000"/>
              </a:lnSpc>
            </a:pPr>
            <a:r>
              <a:rPr lang="en-US" sz="2700" b="1" dirty="0">
                <a:latin typeface="+mj-lt"/>
              </a:rPr>
              <a:t>Analogy:</a:t>
            </a:r>
            <a:br>
              <a:rPr lang="en-US" sz="2700" dirty="0">
                <a:latin typeface="+mj-lt"/>
              </a:rPr>
            </a:br>
            <a:r>
              <a:rPr lang="en-US" sz="2700" dirty="0">
                <a:latin typeface="+mj-lt"/>
              </a:rPr>
              <a:t>Imagine using a USB stick to silently break a factory machine or flip off a whole city’s power from your laptop—it’s war through </a:t>
            </a:r>
            <a:r>
              <a:rPr lang="en-US" sz="2700" b="1" dirty="0">
                <a:latin typeface="+mj-lt"/>
              </a:rPr>
              <a:t>Wi-Fi, not weapons</a:t>
            </a:r>
            <a:r>
              <a:rPr lang="en-US" sz="2700" dirty="0">
                <a:latin typeface="+mj-lt"/>
              </a:rPr>
              <a:t>.</a:t>
            </a:r>
          </a:p>
          <a:p>
            <a:pPr>
              <a:lnSpc>
                <a:spcPct val="150000"/>
              </a:lnSpc>
            </a:pPr>
            <a:r>
              <a:rPr lang="en-US" sz="2700" b="1" dirty="0">
                <a:latin typeface="+mj-lt"/>
              </a:rPr>
              <a:t>Key Learning:</a:t>
            </a:r>
            <a:br>
              <a:rPr lang="en-US" sz="2700" dirty="0">
                <a:latin typeface="+mj-lt"/>
              </a:rPr>
            </a:br>
            <a:r>
              <a:rPr lang="en-US" sz="2700" dirty="0">
                <a:latin typeface="+mj-lt"/>
              </a:rPr>
              <a:t>Digital attacks can cause </a:t>
            </a:r>
            <a:r>
              <a:rPr lang="en-US" sz="2700" b="1" dirty="0">
                <a:latin typeface="+mj-lt"/>
              </a:rPr>
              <a:t>real-world consequences</a:t>
            </a:r>
            <a:r>
              <a:rPr lang="en-US" sz="2700" dirty="0">
                <a:latin typeface="+mj-lt"/>
              </a:rPr>
              <a:t>—not just data loss, but </a:t>
            </a:r>
            <a:r>
              <a:rPr lang="en-US" sz="2700" b="1" dirty="0">
                <a:latin typeface="+mj-lt"/>
              </a:rPr>
              <a:t>physical destruction</a:t>
            </a:r>
            <a:r>
              <a:rPr lang="en-US" sz="2700" dirty="0">
                <a:latin typeface="+mj-lt"/>
              </a:rPr>
              <a:t> and </a:t>
            </a:r>
            <a:r>
              <a:rPr lang="en-US" sz="2700" b="1" dirty="0">
                <a:latin typeface="+mj-lt"/>
              </a:rPr>
              <a:t>public chaos</a:t>
            </a:r>
            <a:r>
              <a:rPr lang="en-US" sz="2700" dirty="0">
                <a:latin typeface="+mj-lt"/>
              </a:rPr>
              <a:t>.</a:t>
            </a:r>
          </a:p>
        </p:txBody>
      </p:sp>
    </p:spTree>
    <p:extLst>
      <p:ext uri="{BB962C8B-B14F-4D97-AF65-F5344CB8AC3E}">
        <p14:creationId xmlns:p14="http://schemas.microsoft.com/office/powerpoint/2010/main" val="28333020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764B3-95E3-FB6C-74A0-AC254B4A395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A89F44F-5970-3393-45FF-84635DE517A2}"/>
              </a:ext>
            </a:extLst>
          </p:cNvPr>
          <p:cNvSpPr txBox="1">
            <a:spLocks noGrp="1"/>
          </p:cNvSpPr>
          <p:nvPr>
            <p:ph type="title"/>
          </p:nvPr>
        </p:nvSpPr>
        <p:spPr>
          <a:xfrm>
            <a:off x="4917" y="0"/>
            <a:ext cx="7691284" cy="1001735"/>
          </a:xfrm>
          <a:prstGeom prst="rect">
            <a:avLst/>
          </a:prstGeom>
        </p:spPr>
        <p:txBody>
          <a:bodyPr vert="horz" wrap="square" lIns="0" tIns="108127" rIns="0" bIns="0" rtlCol="0">
            <a:spAutoFit/>
          </a:bodyPr>
          <a:lstStyle/>
          <a:p>
            <a:pPr>
              <a:lnSpc>
                <a:spcPct val="100000"/>
              </a:lnSpc>
              <a:spcBef>
                <a:spcPts val="105"/>
              </a:spcBef>
            </a:pPr>
            <a:r>
              <a:rPr lang="en-US" sz="2900" dirty="0"/>
              <a:t>Cyber Attacks on Infrastructure – Concept 2: Stuxnet, Steelworks &amp; Power Grid</a:t>
            </a:r>
            <a:endParaRPr sz="2900" dirty="0"/>
          </a:p>
        </p:txBody>
      </p:sp>
      <p:sp>
        <p:nvSpPr>
          <p:cNvPr id="5" name="TextBox 4">
            <a:extLst>
              <a:ext uri="{FF2B5EF4-FFF2-40B4-BE49-F238E27FC236}">
                <a16:creationId xmlns:a16="http://schemas.microsoft.com/office/drawing/2014/main" id="{0A9DBF32-40FE-AFC7-BA87-4898C0DCFC48}"/>
              </a:ext>
            </a:extLst>
          </p:cNvPr>
          <p:cNvSpPr txBox="1"/>
          <p:nvPr/>
        </p:nvSpPr>
        <p:spPr>
          <a:xfrm>
            <a:off x="4917" y="1001735"/>
            <a:ext cx="9139083" cy="3903504"/>
          </a:xfrm>
          <a:prstGeom prst="rect">
            <a:avLst/>
          </a:prstGeom>
          <a:noFill/>
        </p:spPr>
        <p:txBody>
          <a:bodyPr wrap="square">
            <a:spAutoFit/>
          </a:bodyPr>
          <a:lstStyle/>
          <a:p>
            <a:pPr>
              <a:lnSpc>
                <a:spcPct val="150000"/>
              </a:lnSpc>
              <a:buNone/>
            </a:pPr>
            <a:r>
              <a:rPr lang="en-US" sz="2800" b="1" dirty="0">
                <a:latin typeface="+mj-lt"/>
              </a:rPr>
              <a:t>Discussion Question:</a:t>
            </a:r>
          </a:p>
          <a:p>
            <a:pPr>
              <a:lnSpc>
                <a:spcPct val="150000"/>
              </a:lnSpc>
              <a:buNone/>
            </a:pPr>
            <a:r>
              <a:rPr lang="en-US" sz="2800" b="1" dirty="0">
                <a:latin typeface="+mj-lt"/>
              </a:rPr>
              <a:t>Q:</a:t>
            </a:r>
            <a:r>
              <a:rPr lang="en-US" sz="2800" dirty="0">
                <a:latin typeface="+mj-lt"/>
              </a:rPr>
              <a:t> What lessons can we learn from cyberattacks on national infrastructure?</a:t>
            </a:r>
          </a:p>
          <a:p>
            <a:pPr>
              <a:lnSpc>
                <a:spcPct val="150000"/>
              </a:lnSpc>
              <a:buNone/>
            </a:pPr>
            <a:r>
              <a:rPr lang="en-US" sz="2800" b="1" dirty="0">
                <a:latin typeface="+mj-lt"/>
              </a:rPr>
              <a:t>A:</a:t>
            </a:r>
            <a:r>
              <a:rPr lang="en-US" sz="2800" dirty="0">
                <a:latin typeface="+mj-lt"/>
              </a:rPr>
              <a:t> Countries must treat </a:t>
            </a:r>
            <a:r>
              <a:rPr lang="en-US" sz="2800" b="1" dirty="0">
                <a:latin typeface="+mj-lt"/>
              </a:rPr>
              <a:t>cybersecurity like national defense</a:t>
            </a:r>
            <a:r>
              <a:rPr lang="en-US" sz="2800" dirty="0">
                <a:latin typeface="+mj-lt"/>
              </a:rPr>
              <a:t>, with regular audits, updates, backup systems, and training to prevent </a:t>
            </a:r>
            <a:r>
              <a:rPr lang="en-US" sz="2800" b="1" dirty="0">
                <a:latin typeface="+mj-lt"/>
              </a:rPr>
              <a:t>devastating real-world outcomes</a:t>
            </a:r>
            <a:r>
              <a:rPr lang="en-US" sz="2800" dirty="0">
                <a:latin typeface="+mj-lt"/>
              </a:rPr>
              <a:t>.</a:t>
            </a:r>
          </a:p>
        </p:txBody>
      </p:sp>
    </p:spTree>
    <p:extLst>
      <p:ext uri="{BB962C8B-B14F-4D97-AF65-F5344CB8AC3E}">
        <p14:creationId xmlns:p14="http://schemas.microsoft.com/office/powerpoint/2010/main" val="356270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1000"/>
                                        <p:tgtEl>
                                          <p:spTgt spid="5">
                                            <p:txEl>
                                              <p:pRg st="2" end="2"/>
                                            </p:txEl>
                                          </p:spTgt>
                                        </p:tgtEl>
                                      </p:cBhvr>
                                    </p:animEffect>
                                    <p:anim calcmode="lin" valueType="num">
                                      <p:cBhvr>
                                        <p:cTn id="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5333"/>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When Software Fails, Lives Are Lost</a:t>
            </a:r>
            <a:endParaRPr sz="2900" dirty="0"/>
          </a:p>
        </p:txBody>
      </p:sp>
      <p:sp>
        <p:nvSpPr>
          <p:cNvPr id="3" name="object 3"/>
          <p:cNvSpPr txBox="1"/>
          <p:nvPr/>
        </p:nvSpPr>
        <p:spPr>
          <a:xfrm>
            <a:off x="456883" y="819150"/>
            <a:ext cx="8230234" cy="4120743"/>
          </a:xfrm>
          <a:prstGeom prst="rect">
            <a:avLst/>
          </a:prstGeom>
        </p:spPr>
        <p:txBody>
          <a:bodyPr vert="horz" wrap="square" lIns="0" tIns="13335" rIns="0" bIns="0" rtlCol="0">
            <a:spAutoFit/>
          </a:bodyPr>
          <a:lstStyle/>
          <a:p>
            <a:pPr>
              <a:lnSpc>
                <a:spcPct val="150000"/>
              </a:lnSpc>
              <a:buNone/>
            </a:pPr>
            <a:r>
              <a:rPr lang="en-US" sz="2000" b="1" dirty="0">
                <a:latin typeface="+mj-lt"/>
              </a:rPr>
              <a:t>Patriot Missile (1991)</a:t>
            </a:r>
            <a:br>
              <a:rPr lang="en-US" sz="2000" dirty="0">
                <a:latin typeface="+mj-lt"/>
              </a:rPr>
            </a:br>
            <a:r>
              <a:rPr lang="en-US" sz="2000" dirty="0">
                <a:latin typeface="+mj-lt"/>
              </a:rPr>
              <a:t>A </a:t>
            </a:r>
            <a:r>
              <a:rPr lang="en-US" sz="2000" b="1" dirty="0">
                <a:latin typeface="+mj-lt"/>
              </a:rPr>
              <a:t>software glitch</a:t>
            </a:r>
            <a:r>
              <a:rPr lang="en-US" sz="2000" dirty="0">
                <a:latin typeface="+mj-lt"/>
              </a:rPr>
              <a:t> caused a Patriot missile to miss its target during the Gulf War—</a:t>
            </a:r>
            <a:r>
              <a:rPr lang="en-US" sz="2000" b="1" dirty="0">
                <a:latin typeface="+mj-lt"/>
              </a:rPr>
              <a:t>28 soldiers died</a:t>
            </a:r>
            <a:r>
              <a:rPr lang="en-US" sz="2000" dirty="0">
                <a:latin typeface="+mj-lt"/>
              </a:rPr>
              <a:t>, 100 injured.</a:t>
            </a:r>
          </a:p>
          <a:p>
            <a:pPr>
              <a:lnSpc>
                <a:spcPct val="150000"/>
              </a:lnSpc>
              <a:buNone/>
            </a:pPr>
            <a:r>
              <a:rPr lang="en-US" sz="2000" b="1" dirty="0">
                <a:latin typeface="+mj-lt"/>
              </a:rPr>
              <a:t>Toyota ETCS (2009)</a:t>
            </a:r>
            <a:br>
              <a:rPr lang="en-US" sz="2000" dirty="0">
                <a:latin typeface="+mj-lt"/>
              </a:rPr>
            </a:br>
            <a:r>
              <a:rPr lang="en-US" sz="2000" dirty="0">
                <a:latin typeface="+mj-lt"/>
              </a:rPr>
              <a:t>Faulty </a:t>
            </a:r>
            <a:r>
              <a:rPr lang="en-US" sz="2000" b="1" dirty="0">
                <a:latin typeface="+mj-lt"/>
              </a:rPr>
              <a:t>electronic throttle control</a:t>
            </a:r>
            <a:r>
              <a:rPr lang="en-US" sz="2000" dirty="0">
                <a:latin typeface="+mj-lt"/>
              </a:rPr>
              <a:t> led to unintended acceleration. </a:t>
            </a:r>
            <a:r>
              <a:rPr lang="en-US" sz="2000" b="1" dirty="0">
                <a:latin typeface="+mj-lt"/>
              </a:rPr>
              <a:t>89 deaths</a:t>
            </a:r>
            <a:r>
              <a:rPr lang="en-US" sz="2000" dirty="0">
                <a:latin typeface="+mj-lt"/>
              </a:rPr>
              <a:t>, </a:t>
            </a:r>
            <a:r>
              <a:rPr lang="en-US" sz="2000" b="1" dirty="0">
                <a:latin typeface="+mj-lt"/>
              </a:rPr>
              <a:t>8 million cars</a:t>
            </a:r>
            <a:r>
              <a:rPr lang="en-US" sz="2000" dirty="0">
                <a:latin typeface="+mj-lt"/>
              </a:rPr>
              <a:t> recalled globally.</a:t>
            </a:r>
          </a:p>
          <a:p>
            <a:pPr>
              <a:lnSpc>
                <a:spcPct val="150000"/>
              </a:lnSpc>
            </a:pPr>
            <a:r>
              <a:rPr lang="en-US" sz="2000" b="1" dirty="0">
                <a:latin typeface="+mj-lt"/>
              </a:rPr>
              <a:t>Tesla Autopilot (2016)</a:t>
            </a:r>
            <a:br>
              <a:rPr lang="en-US" sz="2000" dirty="0">
                <a:latin typeface="+mj-lt"/>
              </a:rPr>
            </a:br>
            <a:r>
              <a:rPr lang="en-US" sz="2000" dirty="0">
                <a:latin typeface="+mj-lt"/>
              </a:rPr>
              <a:t>Autopilot failed to recognize a white trailer under bright sky. A man </a:t>
            </a:r>
            <a:r>
              <a:rPr lang="en-US" sz="2000" b="1" dirty="0">
                <a:latin typeface="+mj-lt"/>
              </a:rPr>
              <a:t>died in a fatal crash</a:t>
            </a:r>
            <a:r>
              <a:rPr lang="en-US" sz="2000" dirty="0">
                <a:latin typeface="+mj-lt"/>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255EE-74B0-E191-CB17-9A290139DA4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8A1E825-01D9-BA20-4938-93E5367CB2EF}"/>
              </a:ext>
            </a:extLst>
          </p:cNvPr>
          <p:cNvSpPr txBox="1">
            <a:spLocks noGrp="1"/>
          </p:cNvSpPr>
          <p:nvPr>
            <p:ph type="title"/>
          </p:nvPr>
        </p:nvSpPr>
        <p:spPr>
          <a:xfrm>
            <a:off x="0" y="-121919"/>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When Software Fails, Lives Are Lost</a:t>
            </a:r>
            <a:endParaRPr sz="2900" dirty="0"/>
          </a:p>
        </p:txBody>
      </p:sp>
      <p:sp>
        <p:nvSpPr>
          <p:cNvPr id="3" name="object 3">
            <a:extLst>
              <a:ext uri="{FF2B5EF4-FFF2-40B4-BE49-F238E27FC236}">
                <a16:creationId xmlns:a16="http://schemas.microsoft.com/office/drawing/2014/main" id="{C0F9493D-126C-B12A-88E6-480BA0FE7CC1}"/>
              </a:ext>
            </a:extLst>
          </p:cNvPr>
          <p:cNvSpPr txBox="1"/>
          <p:nvPr/>
        </p:nvSpPr>
        <p:spPr>
          <a:xfrm>
            <a:off x="456883" y="819150"/>
            <a:ext cx="8230234" cy="3824637"/>
          </a:xfrm>
          <a:prstGeom prst="rect">
            <a:avLst/>
          </a:prstGeom>
        </p:spPr>
        <p:txBody>
          <a:bodyPr vert="horz" wrap="square" lIns="0" tIns="13335" rIns="0" bIns="0" rtlCol="0">
            <a:spAutoFit/>
          </a:bodyPr>
          <a:lstStyle/>
          <a:p>
            <a:pPr>
              <a:lnSpc>
                <a:spcPct val="150000"/>
              </a:lnSpc>
              <a:buNone/>
            </a:pPr>
            <a:r>
              <a:rPr lang="en-US" sz="2800" b="1" dirty="0">
                <a:latin typeface="+mj-lt"/>
              </a:rPr>
              <a:t>Key Takeaway:</a:t>
            </a:r>
            <a:br>
              <a:rPr lang="en-US" sz="2800" dirty="0">
                <a:latin typeface="+mj-lt"/>
              </a:rPr>
            </a:br>
            <a:r>
              <a:rPr lang="en-US" sz="2800" dirty="0">
                <a:latin typeface="+mj-lt"/>
              </a:rPr>
              <a:t>Software isn't just about convenience—when it controls missiles, cars, or brakes, </a:t>
            </a:r>
            <a:r>
              <a:rPr lang="en-US" sz="2800" b="1" dirty="0">
                <a:latin typeface="+mj-lt"/>
              </a:rPr>
              <a:t>lives are on the line</a:t>
            </a:r>
            <a:r>
              <a:rPr lang="en-US" sz="2800" dirty="0">
                <a:latin typeface="+mj-lt"/>
              </a:rPr>
              <a:t>.</a:t>
            </a:r>
          </a:p>
          <a:p>
            <a:pPr>
              <a:lnSpc>
                <a:spcPct val="150000"/>
              </a:lnSpc>
            </a:pPr>
            <a:r>
              <a:rPr lang="en-US" sz="2800" b="1" dirty="0">
                <a:latin typeface="+mj-lt"/>
              </a:rPr>
              <a:t>Student Tip:</a:t>
            </a:r>
            <a:br>
              <a:rPr lang="en-US" sz="2800" dirty="0">
                <a:latin typeface="+mj-lt"/>
              </a:rPr>
            </a:br>
            <a:r>
              <a:rPr lang="en-US" sz="2800" dirty="0">
                <a:latin typeface="+mj-lt"/>
              </a:rPr>
              <a:t>Always </a:t>
            </a:r>
            <a:r>
              <a:rPr lang="en-US" sz="2800" b="1" dirty="0">
                <a:latin typeface="+mj-lt"/>
              </a:rPr>
              <a:t>test, verify, and validate</a:t>
            </a:r>
            <a:r>
              <a:rPr lang="en-US" sz="2800" dirty="0">
                <a:latin typeface="+mj-lt"/>
              </a:rPr>
              <a:t>—every bug in safety-critical systems can be deadly.</a:t>
            </a:r>
          </a:p>
        </p:txBody>
      </p:sp>
    </p:spTree>
    <p:extLst>
      <p:ext uri="{BB962C8B-B14F-4D97-AF65-F5344CB8AC3E}">
        <p14:creationId xmlns:p14="http://schemas.microsoft.com/office/powerpoint/2010/main" val="37857791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95250"/>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Data Manipulation – The Silent Cyber Threat</a:t>
            </a:r>
            <a:endParaRPr sz="2900" dirty="0"/>
          </a:p>
        </p:txBody>
      </p:sp>
      <p:sp>
        <p:nvSpPr>
          <p:cNvPr id="3" name="object 3"/>
          <p:cNvSpPr txBox="1"/>
          <p:nvPr/>
        </p:nvSpPr>
        <p:spPr>
          <a:xfrm>
            <a:off x="0" y="819150"/>
            <a:ext cx="6400800" cy="3190489"/>
          </a:xfrm>
          <a:prstGeom prst="rect">
            <a:avLst/>
          </a:prstGeom>
        </p:spPr>
        <p:txBody>
          <a:bodyPr vert="horz" wrap="square" lIns="0" tIns="12700" rIns="0" bIns="0" rtlCol="0">
            <a:spAutoFit/>
          </a:bodyPr>
          <a:lstStyle/>
          <a:p>
            <a:pPr marL="297180" marR="273050" indent="-285115" algn="just">
              <a:lnSpc>
                <a:spcPct val="150000"/>
              </a:lnSpc>
              <a:spcBef>
                <a:spcPts val="100"/>
              </a:spcBef>
              <a:buFont typeface="Arial"/>
              <a:buChar char="•"/>
              <a:tabLst>
                <a:tab pos="299085" algn="l"/>
              </a:tabLst>
            </a:pPr>
            <a:r>
              <a:rPr lang="en-US" sz="2800" b="1" dirty="0">
                <a:latin typeface="+mj-lt"/>
              </a:rPr>
              <a:t>What is it?</a:t>
            </a:r>
          </a:p>
          <a:p>
            <a:pPr marL="579438" marR="273050" lvl="1" indent="-284163" algn="just">
              <a:lnSpc>
                <a:spcPct val="150000"/>
              </a:lnSpc>
              <a:spcBef>
                <a:spcPts val="100"/>
              </a:spcBef>
              <a:buFont typeface="Arial"/>
              <a:buChar char="•"/>
              <a:tabLst>
                <a:tab pos="457200" algn="l"/>
              </a:tabLst>
            </a:pPr>
            <a:r>
              <a:rPr lang="en-US" sz="2800" dirty="0">
                <a:latin typeface="+mj-lt"/>
              </a:rPr>
              <a:t>Not all cyberattacks aim to </a:t>
            </a:r>
            <a:r>
              <a:rPr lang="en-US" sz="2800" b="1" dirty="0">
                <a:latin typeface="+mj-lt"/>
              </a:rPr>
              <a:t>steal or destroy</a:t>
            </a:r>
            <a:r>
              <a:rPr lang="en-US" sz="2800" dirty="0">
                <a:latin typeface="+mj-lt"/>
              </a:rPr>
              <a:t> data. Some attackers </a:t>
            </a:r>
            <a:r>
              <a:rPr lang="en-US" sz="2800" b="1" dirty="0">
                <a:latin typeface="+mj-lt"/>
              </a:rPr>
              <a:t>silently alter</a:t>
            </a:r>
            <a:r>
              <a:rPr lang="en-US" sz="2800" dirty="0">
                <a:latin typeface="+mj-lt"/>
              </a:rPr>
              <a:t> it—changing what people see, trust, or decide.</a:t>
            </a:r>
            <a:endParaRPr sz="2800" dirty="0">
              <a:latin typeface="+mj-lt"/>
              <a:cs typeface="Calibri"/>
            </a:endParaRPr>
          </a:p>
        </p:txBody>
      </p:sp>
      <p:pic>
        <p:nvPicPr>
          <p:cNvPr id="4" name="object 4"/>
          <p:cNvPicPr/>
          <p:nvPr/>
        </p:nvPicPr>
        <p:blipFill>
          <a:blip r:embed="rId2" cstate="print"/>
          <a:stretch>
            <a:fillRect/>
          </a:stretch>
        </p:blipFill>
        <p:spPr>
          <a:xfrm>
            <a:off x="6579258" y="1059966"/>
            <a:ext cx="2193030" cy="34346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2750C-E6B2-92ED-DC7D-DE9CF820337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FE2917D-B851-4408-754D-535895BF08FF}"/>
              </a:ext>
            </a:extLst>
          </p:cNvPr>
          <p:cNvSpPr txBox="1">
            <a:spLocks noGrp="1"/>
          </p:cNvSpPr>
          <p:nvPr>
            <p:ph type="title"/>
          </p:nvPr>
        </p:nvSpPr>
        <p:spPr>
          <a:xfrm>
            <a:off x="0" y="-95250"/>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Data Manipulation – The Silent Cyber Threat</a:t>
            </a:r>
            <a:endParaRPr sz="2900" dirty="0"/>
          </a:p>
        </p:txBody>
      </p:sp>
      <p:sp>
        <p:nvSpPr>
          <p:cNvPr id="3" name="object 3">
            <a:extLst>
              <a:ext uri="{FF2B5EF4-FFF2-40B4-BE49-F238E27FC236}">
                <a16:creationId xmlns:a16="http://schemas.microsoft.com/office/drawing/2014/main" id="{DD0A9A57-3725-E596-7596-151103DD7DC9}"/>
              </a:ext>
            </a:extLst>
          </p:cNvPr>
          <p:cNvSpPr txBox="1"/>
          <p:nvPr/>
        </p:nvSpPr>
        <p:spPr>
          <a:xfrm>
            <a:off x="0" y="819150"/>
            <a:ext cx="6477000" cy="3833550"/>
          </a:xfrm>
          <a:prstGeom prst="rect">
            <a:avLst/>
          </a:prstGeom>
        </p:spPr>
        <p:txBody>
          <a:bodyPr vert="horz" wrap="square" lIns="0" tIns="12700" rIns="0" bIns="0" rtlCol="0">
            <a:spAutoFit/>
          </a:bodyPr>
          <a:lstStyle/>
          <a:p>
            <a:pPr>
              <a:lnSpc>
                <a:spcPct val="150000"/>
              </a:lnSpc>
            </a:pPr>
            <a:r>
              <a:rPr lang="en-US" sz="2400" b="1" dirty="0">
                <a:latin typeface="+mj-lt"/>
              </a:rPr>
              <a:t>Why it’s dangerous:</a:t>
            </a:r>
            <a:endParaRPr lang="en-US" sz="2400" dirty="0">
              <a:latin typeface="+mj-lt"/>
            </a:endParaRPr>
          </a:p>
          <a:p>
            <a:pPr marL="692150" indent="-342900">
              <a:lnSpc>
                <a:spcPct val="150000"/>
              </a:lnSpc>
              <a:buFont typeface="Arial" panose="020B0604020202020204" pitchFamily="34" charset="0"/>
              <a:buChar char="•"/>
            </a:pPr>
            <a:r>
              <a:rPr lang="en-US" sz="2400" b="1" dirty="0">
                <a:latin typeface="+mj-lt"/>
              </a:rPr>
              <a:t>Manipulated data</a:t>
            </a:r>
            <a:r>
              <a:rPr lang="en-US" sz="2400" dirty="0">
                <a:latin typeface="+mj-lt"/>
              </a:rPr>
              <a:t> may go unnoticed for weeks or months.</a:t>
            </a:r>
          </a:p>
          <a:p>
            <a:pPr marL="692150" indent="-342900">
              <a:lnSpc>
                <a:spcPct val="150000"/>
              </a:lnSpc>
              <a:buFont typeface="Arial" panose="020B0604020202020204" pitchFamily="34" charset="0"/>
              <a:buChar char="•"/>
            </a:pPr>
            <a:r>
              <a:rPr lang="en-US" sz="2400" dirty="0">
                <a:latin typeface="+mj-lt"/>
              </a:rPr>
              <a:t>Used in </a:t>
            </a:r>
            <a:r>
              <a:rPr lang="en-US" sz="2400" b="1" dirty="0">
                <a:latin typeface="+mj-lt"/>
              </a:rPr>
              <a:t>espionage</a:t>
            </a:r>
            <a:r>
              <a:rPr lang="en-US" sz="2400" dirty="0">
                <a:latin typeface="+mj-lt"/>
              </a:rPr>
              <a:t>, </a:t>
            </a:r>
            <a:r>
              <a:rPr lang="en-US" sz="2400" b="1" dirty="0">
                <a:latin typeface="+mj-lt"/>
              </a:rPr>
              <a:t>cloud breaches</a:t>
            </a:r>
            <a:r>
              <a:rPr lang="en-US" sz="2400" dirty="0">
                <a:latin typeface="+mj-lt"/>
              </a:rPr>
              <a:t>, or </a:t>
            </a:r>
            <a:r>
              <a:rPr lang="en-US" sz="2400" b="1" dirty="0">
                <a:latin typeface="+mj-lt"/>
              </a:rPr>
              <a:t>virtual systems</a:t>
            </a:r>
            <a:r>
              <a:rPr lang="en-US" sz="2400" dirty="0">
                <a:latin typeface="+mj-lt"/>
              </a:rPr>
              <a:t>.</a:t>
            </a:r>
          </a:p>
          <a:p>
            <a:pPr marL="692150" indent="-342900">
              <a:lnSpc>
                <a:spcPct val="150000"/>
              </a:lnSpc>
              <a:buFont typeface="Arial" panose="020B0604020202020204" pitchFamily="34" charset="0"/>
              <a:buChar char="•"/>
            </a:pPr>
            <a:r>
              <a:rPr lang="en-US" sz="2400" dirty="0">
                <a:latin typeface="+mj-lt"/>
              </a:rPr>
              <a:t>Targets </a:t>
            </a:r>
            <a:r>
              <a:rPr lang="en-US" sz="2400" b="1" dirty="0">
                <a:latin typeface="+mj-lt"/>
              </a:rPr>
              <a:t>infrastructure</a:t>
            </a:r>
            <a:r>
              <a:rPr lang="en-US" sz="2400" dirty="0">
                <a:latin typeface="+mj-lt"/>
              </a:rPr>
              <a:t>, </a:t>
            </a:r>
            <a:r>
              <a:rPr lang="en-US" sz="2400" b="1" dirty="0">
                <a:latin typeface="+mj-lt"/>
              </a:rPr>
              <a:t>governments</a:t>
            </a:r>
            <a:r>
              <a:rPr lang="en-US" sz="2400" dirty="0">
                <a:latin typeface="+mj-lt"/>
              </a:rPr>
              <a:t>, and </a:t>
            </a:r>
            <a:r>
              <a:rPr lang="en-US" sz="2400" b="1" dirty="0">
                <a:latin typeface="+mj-lt"/>
              </a:rPr>
              <a:t>critical decisions</a:t>
            </a:r>
            <a:r>
              <a:rPr lang="en-US" sz="2400" dirty="0">
                <a:latin typeface="+mj-lt"/>
              </a:rPr>
              <a:t>.</a:t>
            </a:r>
          </a:p>
        </p:txBody>
      </p:sp>
      <p:pic>
        <p:nvPicPr>
          <p:cNvPr id="4" name="object 4">
            <a:extLst>
              <a:ext uri="{FF2B5EF4-FFF2-40B4-BE49-F238E27FC236}">
                <a16:creationId xmlns:a16="http://schemas.microsoft.com/office/drawing/2014/main" id="{5FEB921E-F3E0-D65D-7EC4-26A01B700B53}"/>
              </a:ext>
            </a:extLst>
          </p:cNvPr>
          <p:cNvPicPr/>
          <p:nvPr/>
        </p:nvPicPr>
        <p:blipFill>
          <a:blip r:embed="rId2" cstate="print"/>
          <a:stretch>
            <a:fillRect/>
          </a:stretch>
        </p:blipFill>
        <p:spPr>
          <a:xfrm>
            <a:off x="6579258" y="1059966"/>
            <a:ext cx="2193030" cy="3434604"/>
          </a:xfrm>
          <a:prstGeom prst="rect">
            <a:avLst/>
          </a:prstGeom>
        </p:spPr>
      </p:pic>
    </p:spTree>
    <p:extLst>
      <p:ext uri="{BB962C8B-B14F-4D97-AF65-F5344CB8AC3E}">
        <p14:creationId xmlns:p14="http://schemas.microsoft.com/office/powerpoint/2010/main" val="422582760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64802-BD8E-A6E0-B482-57BCFEF54D6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EF4B4BC-A17F-52BC-612B-FE182180F2F1}"/>
              </a:ext>
            </a:extLst>
          </p:cNvPr>
          <p:cNvSpPr txBox="1">
            <a:spLocks noGrp="1"/>
          </p:cNvSpPr>
          <p:nvPr>
            <p:ph type="title"/>
          </p:nvPr>
        </p:nvSpPr>
        <p:spPr>
          <a:xfrm>
            <a:off x="0" y="-95250"/>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Data Manipulation – The Silent Cyber Threat</a:t>
            </a:r>
            <a:endParaRPr sz="2900" dirty="0"/>
          </a:p>
        </p:txBody>
      </p:sp>
      <p:sp>
        <p:nvSpPr>
          <p:cNvPr id="3" name="object 3">
            <a:extLst>
              <a:ext uri="{FF2B5EF4-FFF2-40B4-BE49-F238E27FC236}">
                <a16:creationId xmlns:a16="http://schemas.microsoft.com/office/drawing/2014/main" id="{22462C19-B802-0585-E6EC-FA5515792A2D}"/>
              </a:ext>
            </a:extLst>
          </p:cNvPr>
          <p:cNvSpPr txBox="1"/>
          <p:nvPr/>
        </p:nvSpPr>
        <p:spPr>
          <a:xfrm>
            <a:off x="0" y="819150"/>
            <a:ext cx="6477000" cy="2171557"/>
          </a:xfrm>
          <a:prstGeom prst="rect">
            <a:avLst/>
          </a:prstGeom>
        </p:spPr>
        <p:txBody>
          <a:bodyPr vert="horz" wrap="square" lIns="0" tIns="12700" rIns="0" bIns="0" rtlCol="0">
            <a:spAutoFit/>
          </a:bodyPr>
          <a:lstStyle/>
          <a:p>
            <a:pPr>
              <a:lnSpc>
                <a:spcPct val="150000"/>
              </a:lnSpc>
            </a:pPr>
            <a:r>
              <a:rPr lang="en-US" sz="2400" b="1" dirty="0">
                <a:latin typeface="+mj-lt"/>
              </a:rPr>
              <a:t>Analogy:</a:t>
            </a:r>
            <a:br>
              <a:rPr lang="en-US" sz="2400" dirty="0">
                <a:latin typeface="+mj-lt"/>
              </a:rPr>
            </a:br>
            <a:r>
              <a:rPr lang="en-US" sz="2400" dirty="0">
                <a:latin typeface="+mj-lt"/>
              </a:rPr>
              <a:t>Imagine someone changing the medicine label at a pharmacy. The pill looks safe—but the dose is wrong. </a:t>
            </a:r>
            <a:r>
              <a:rPr lang="en-US" sz="2400" b="1" dirty="0">
                <a:latin typeface="+mj-lt"/>
              </a:rPr>
              <a:t>That’s data manipulation.</a:t>
            </a:r>
            <a:endParaRPr lang="en-US" sz="2400" dirty="0">
              <a:latin typeface="+mj-lt"/>
            </a:endParaRPr>
          </a:p>
        </p:txBody>
      </p:sp>
      <p:pic>
        <p:nvPicPr>
          <p:cNvPr id="4" name="object 4">
            <a:extLst>
              <a:ext uri="{FF2B5EF4-FFF2-40B4-BE49-F238E27FC236}">
                <a16:creationId xmlns:a16="http://schemas.microsoft.com/office/drawing/2014/main" id="{76C5243D-DC50-255E-BE26-73DA3AF48FE4}"/>
              </a:ext>
            </a:extLst>
          </p:cNvPr>
          <p:cNvPicPr/>
          <p:nvPr/>
        </p:nvPicPr>
        <p:blipFill>
          <a:blip r:embed="rId2" cstate="print"/>
          <a:stretch>
            <a:fillRect/>
          </a:stretch>
        </p:blipFill>
        <p:spPr>
          <a:xfrm>
            <a:off x="6579258" y="1059966"/>
            <a:ext cx="2193030" cy="3434604"/>
          </a:xfrm>
          <a:prstGeom prst="rect">
            <a:avLst/>
          </a:prstGeom>
        </p:spPr>
      </p:pic>
      <p:sp>
        <p:nvSpPr>
          <p:cNvPr id="5" name="Rectangle 1">
            <a:extLst>
              <a:ext uri="{FF2B5EF4-FFF2-40B4-BE49-F238E27FC236}">
                <a16:creationId xmlns:a16="http://schemas.microsoft.com/office/drawing/2014/main" id="{6FA95FCA-35B2-A0CF-115E-30EA684DD9BE}"/>
              </a:ext>
            </a:extLst>
          </p:cNvPr>
          <p:cNvSpPr>
            <a:spLocks noChangeArrowheads="1"/>
          </p:cNvSpPr>
          <p:nvPr/>
        </p:nvSpPr>
        <p:spPr bwMode="auto">
          <a:xfrm>
            <a:off x="1" y="3102873"/>
            <a:ext cx="6477000" cy="207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mj-lt"/>
              </a:rPr>
              <a:t>Quote Insight:</a:t>
            </a:r>
            <a:endParaRPr kumimoji="0" lang="en-US" altLang="en-US" sz="22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mj-lt"/>
              </a:rPr>
              <a:t>“The biggest threats today involve silent, targeted attacks on critical infrastructure...”</a:t>
            </a:r>
            <a:br>
              <a:rPr kumimoji="0" lang="en-US" altLang="en-US" sz="2200" b="0" i="0" u="none" strike="noStrike" cap="none" normalizeH="0" baseline="0" dirty="0">
                <a:ln>
                  <a:noFill/>
                </a:ln>
                <a:solidFill>
                  <a:schemeClr val="tx1"/>
                </a:solidFill>
                <a:effectLst/>
                <a:latin typeface="+mj-lt"/>
              </a:rPr>
            </a:br>
            <a:r>
              <a:rPr kumimoji="0" lang="en-US" altLang="en-US" sz="2200" b="0" i="0" u="none" strike="noStrike" cap="none" normalizeH="0" baseline="0" dirty="0">
                <a:ln>
                  <a:noFill/>
                </a:ln>
                <a:solidFill>
                  <a:schemeClr val="tx1"/>
                </a:solidFill>
                <a:effectLst/>
                <a:latin typeface="+mj-lt"/>
              </a:rPr>
              <a:t>— Rodney Gedda, Senior Analyst, </a:t>
            </a:r>
            <a:r>
              <a:rPr kumimoji="0" lang="en-US" altLang="en-US" sz="2200" b="0" i="0" u="none" strike="noStrike" cap="none" normalizeH="0" baseline="0" dirty="0" err="1">
                <a:ln>
                  <a:noFill/>
                </a:ln>
                <a:solidFill>
                  <a:schemeClr val="tx1"/>
                </a:solidFill>
                <a:effectLst/>
                <a:latin typeface="+mj-lt"/>
              </a:rPr>
              <a:t>Telsyte</a:t>
            </a:r>
            <a:endParaRPr kumimoji="0" lang="en-US" altLang="en-US" sz="22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5684210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834D6-B49E-8C12-A455-97F3DE23C42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8A399E0-F899-5698-E31D-E838B5F2073D}"/>
              </a:ext>
            </a:extLst>
          </p:cNvPr>
          <p:cNvSpPr txBox="1">
            <a:spLocks noGrp="1"/>
          </p:cNvSpPr>
          <p:nvPr>
            <p:ph type="title"/>
          </p:nvPr>
        </p:nvSpPr>
        <p:spPr>
          <a:xfrm>
            <a:off x="0" y="-95250"/>
            <a:ext cx="8222081" cy="560069"/>
          </a:xfrm>
          <a:prstGeom prst="rect">
            <a:avLst/>
          </a:prstGeom>
        </p:spPr>
        <p:txBody>
          <a:bodyPr vert="horz" wrap="square" lIns="0" tIns="108127" rIns="0" bIns="0" rtlCol="0">
            <a:spAutoFit/>
          </a:bodyPr>
          <a:lstStyle/>
          <a:p>
            <a:pPr>
              <a:lnSpc>
                <a:spcPct val="100000"/>
              </a:lnSpc>
              <a:spcBef>
                <a:spcPts val="105"/>
              </a:spcBef>
            </a:pPr>
            <a:r>
              <a:rPr lang="en-US" sz="2900" dirty="0"/>
              <a:t>Data Manipulation – The Silent Cyber Threat</a:t>
            </a:r>
            <a:endParaRPr sz="2900" dirty="0"/>
          </a:p>
        </p:txBody>
      </p:sp>
      <p:sp>
        <p:nvSpPr>
          <p:cNvPr id="3" name="object 3">
            <a:extLst>
              <a:ext uri="{FF2B5EF4-FFF2-40B4-BE49-F238E27FC236}">
                <a16:creationId xmlns:a16="http://schemas.microsoft.com/office/drawing/2014/main" id="{FD362214-24D0-CF58-277C-D2AFE7520FD4}"/>
              </a:ext>
            </a:extLst>
          </p:cNvPr>
          <p:cNvSpPr txBox="1"/>
          <p:nvPr/>
        </p:nvSpPr>
        <p:spPr>
          <a:xfrm>
            <a:off x="0" y="1762970"/>
            <a:ext cx="9144000" cy="1617559"/>
          </a:xfrm>
          <a:prstGeom prst="rect">
            <a:avLst/>
          </a:prstGeom>
        </p:spPr>
        <p:txBody>
          <a:bodyPr vert="horz" wrap="square" lIns="0" tIns="12700" rIns="0" bIns="0" rtlCol="0">
            <a:spAutoFit/>
          </a:bodyPr>
          <a:lstStyle/>
          <a:p>
            <a:pPr>
              <a:lnSpc>
                <a:spcPct val="150000"/>
              </a:lnSpc>
            </a:pPr>
            <a:r>
              <a:rPr lang="en-US" sz="2400" b="1" dirty="0">
                <a:latin typeface="+mj-lt"/>
              </a:rPr>
              <a:t>Student Tip:</a:t>
            </a:r>
            <a:br>
              <a:rPr lang="en-US" sz="2400" dirty="0">
                <a:latin typeface="+mj-lt"/>
              </a:rPr>
            </a:br>
            <a:r>
              <a:rPr lang="en-US" sz="2400" dirty="0">
                <a:latin typeface="+mj-lt"/>
              </a:rPr>
              <a:t>Focus not just on protection, but on </a:t>
            </a:r>
            <a:r>
              <a:rPr lang="en-US" sz="2400" b="1" dirty="0">
                <a:latin typeface="+mj-lt"/>
              </a:rPr>
              <a:t>detection</a:t>
            </a:r>
            <a:r>
              <a:rPr lang="en-US" sz="2400" dirty="0">
                <a:latin typeface="+mj-lt"/>
              </a:rPr>
              <a:t>. Integrity checks, audit trails, and zero-trust models help spot silent tampering.</a:t>
            </a:r>
          </a:p>
        </p:txBody>
      </p:sp>
    </p:spTree>
    <p:extLst>
      <p:ext uri="{BB962C8B-B14F-4D97-AF65-F5344CB8AC3E}">
        <p14:creationId xmlns:p14="http://schemas.microsoft.com/office/powerpoint/2010/main" val="18762398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58" y="-149949"/>
            <a:ext cx="8222081" cy="1001735"/>
          </a:xfrm>
          <a:prstGeom prst="rect">
            <a:avLst/>
          </a:prstGeom>
        </p:spPr>
        <p:txBody>
          <a:bodyPr vert="horz" wrap="square" lIns="0" tIns="108127" rIns="0" bIns="0" rtlCol="0">
            <a:spAutoFit/>
          </a:bodyPr>
          <a:lstStyle/>
          <a:p>
            <a:pPr>
              <a:lnSpc>
                <a:spcPct val="100000"/>
              </a:lnSpc>
              <a:spcBef>
                <a:spcPts val="105"/>
              </a:spcBef>
            </a:pPr>
            <a:r>
              <a:rPr lang="en-US" sz="2900" dirty="0"/>
              <a:t>Industry and the Individual – Cybercrime Targets Everyone</a:t>
            </a:r>
            <a:endParaRPr sz="2900" dirty="0"/>
          </a:p>
        </p:txBody>
      </p:sp>
      <p:pic>
        <p:nvPicPr>
          <p:cNvPr id="7" name="object 7"/>
          <p:cNvPicPr/>
          <p:nvPr/>
        </p:nvPicPr>
        <p:blipFill>
          <a:blip r:embed="rId2" cstate="print"/>
          <a:stretch>
            <a:fillRect/>
          </a:stretch>
        </p:blipFill>
        <p:spPr>
          <a:xfrm>
            <a:off x="6585086" y="842554"/>
            <a:ext cx="2251483" cy="3739460"/>
          </a:xfrm>
          <a:prstGeom prst="rect">
            <a:avLst/>
          </a:prstGeom>
        </p:spPr>
      </p:pic>
      <p:sp>
        <p:nvSpPr>
          <p:cNvPr id="9" name="TextBox 8">
            <a:extLst>
              <a:ext uri="{FF2B5EF4-FFF2-40B4-BE49-F238E27FC236}">
                <a16:creationId xmlns:a16="http://schemas.microsoft.com/office/drawing/2014/main" id="{688FA1A6-498C-7F54-0D73-443795AEAD2E}"/>
              </a:ext>
            </a:extLst>
          </p:cNvPr>
          <p:cNvSpPr txBox="1"/>
          <p:nvPr/>
        </p:nvSpPr>
        <p:spPr>
          <a:xfrm>
            <a:off x="25758" y="879260"/>
            <a:ext cx="6585086" cy="4102533"/>
          </a:xfrm>
          <a:prstGeom prst="rect">
            <a:avLst/>
          </a:prstGeom>
          <a:noFill/>
        </p:spPr>
        <p:txBody>
          <a:bodyPr wrap="square">
            <a:spAutoFit/>
          </a:bodyPr>
          <a:lstStyle/>
          <a:p>
            <a:pPr>
              <a:lnSpc>
                <a:spcPct val="150000"/>
              </a:lnSpc>
              <a:buNone/>
            </a:pPr>
            <a:r>
              <a:rPr lang="en-US" sz="2200" b="1" dirty="0">
                <a:latin typeface="+mj-lt"/>
              </a:rPr>
              <a:t>What’s the threat?</a:t>
            </a:r>
          </a:p>
          <a:p>
            <a:pPr>
              <a:lnSpc>
                <a:spcPct val="150000"/>
              </a:lnSpc>
              <a:buNone/>
            </a:pPr>
            <a:r>
              <a:rPr lang="en-US" sz="2200" dirty="0">
                <a:latin typeface="+mj-lt"/>
              </a:rPr>
              <a:t>Cybercrime doesn’t just hit big companies—it also targets </a:t>
            </a:r>
            <a:r>
              <a:rPr lang="en-US" sz="2200" b="1" dirty="0">
                <a:latin typeface="+mj-lt"/>
              </a:rPr>
              <a:t>everyday people</a:t>
            </a:r>
            <a:r>
              <a:rPr lang="en-US" sz="2200" dirty="0">
                <a:latin typeface="+mj-lt"/>
              </a:rPr>
              <a:t> with:</a:t>
            </a:r>
          </a:p>
          <a:p>
            <a:pPr marL="692150" indent="-342900">
              <a:lnSpc>
                <a:spcPct val="150000"/>
              </a:lnSpc>
              <a:buFont typeface="Arial" panose="020B0604020202020204" pitchFamily="34" charset="0"/>
              <a:buChar char="•"/>
            </a:pPr>
            <a:r>
              <a:rPr lang="en-US" sz="2200" b="1" dirty="0">
                <a:latin typeface="+mj-lt"/>
              </a:rPr>
              <a:t>Ransomware</a:t>
            </a:r>
            <a:r>
              <a:rPr lang="en-US" sz="2200" dirty="0">
                <a:latin typeface="+mj-lt"/>
              </a:rPr>
              <a:t> (pay or lose your files)</a:t>
            </a:r>
          </a:p>
          <a:p>
            <a:pPr marL="692150" indent="-342900">
              <a:lnSpc>
                <a:spcPct val="150000"/>
              </a:lnSpc>
              <a:buFont typeface="Arial" panose="020B0604020202020204" pitchFamily="34" charset="0"/>
              <a:buChar char="•"/>
            </a:pPr>
            <a:r>
              <a:rPr lang="en-US" sz="2200" b="1" dirty="0">
                <a:latin typeface="+mj-lt"/>
              </a:rPr>
              <a:t>Multi-vector attacks</a:t>
            </a:r>
            <a:r>
              <a:rPr lang="en-US" sz="2200" dirty="0">
                <a:latin typeface="+mj-lt"/>
              </a:rPr>
              <a:t> (combined phishing, malware, and network breaches)</a:t>
            </a:r>
          </a:p>
          <a:p>
            <a:pPr marL="692150" indent="-342900">
              <a:lnSpc>
                <a:spcPct val="150000"/>
              </a:lnSpc>
              <a:buFont typeface="Arial" panose="020B0604020202020204" pitchFamily="34" charset="0"/>
              <a:buChar char="•"/>
            </a:pPr>
            <a:r>
              <a:rPr lang="en-US" sz="2200" b="1" dirty="0">
                <a:latin typeface="+mj-lt"/>
              </a:rPr>
              <a:t>Identity theft</a:t>
            </a:r>
            <a:r>
              <a:rPr lang="en-US" sz="2200" dirty="0">
                <a:latin typeface="+mj-lt"/>
              </a:rPr>
              <a:t> (using your personal info to impersonate or steal)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0120C-D213-F523-C8E5-519473DDFCD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07E8B97-640C-96CB-8823-CC5D2B94359C}"/>
              </a:ext>
            </a:extLst>
          </p:cNvPr>
          <p:cNvSpPr txBox="1">
            <a:spLocks noGrp="1"/>
          </p:cNvSpPr>
          <p:nvPr>
            <p:ph type="title"/>
          </p:nvPr>
        </p:nvSpPr>
        <p:spPr>
          <a:xfrm>
            <a:off x="25758" y="-149949"/>
            <a:ext cx="8222081" cy="1001735"/>
          </a:xfrm>
          <a:prstGeom prst="rect">
            <a:avLst/>
          </a:prstGeom>
        </p:spPr>
        <p:txBody>
          <a:bodyPr vert="horz" wrap="square" lIns="0" tIns="108127" rIns="0" bIns="0" rtlCol="0">
            <a:spAutoFit/>
          </a:bodyPr>
          <a:lstStyle/>
          <a:p>
            <a:pPr>
              <a:lnSpc>
                <a:spcPct val="100000"/>
              </a:lnSpc>
              <a:spcBef>
                <a:spcPts val="105"/>
              </a:spcBef>
            </a:pPr>
            <a:r>
              <a:rPr lang="en-US" sz="2900" dirty="0"/>
              <a:t>Industry and the Individual – Cybercrime Targets Everyone</a:t>
            </a:r>
            <a:endParaRPr sz="2900" dirty="0"/>
          </a:p>
        </p:txBody>
      </p:sp>
      <p:sp>
        <p:nvSpPr>
          <p:cNvPr id="9" name="TextBox 8">
            <a:extLst>
              <a:ext uri="{FF2B5EF4-FFF2-40B4-BE49-F238E27FC236}">
                <a16:creationId xmlns:a16="http://schemas.microsoft.com/office/drawing/2014/main" id="{C6800C2B-4D28-AC3B-6568-56958F0C7A20}"/>
              </a:ext>
            </a:extLst>
          </p:cNvPr>
          <p:cNvSpPr txBox="1"/>
          <p:nvPr/>
        </p:nvSpPr>
        <p:spPr>
          <a:xfrm>
            <a:off x="25758" y="1123950"/>
            <a:ext cx="9118242" cy="3257174"/>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mj-lt"/>
              </a:rPr>
              <a:t>Modern Malware Warning:</a:t>
            </a:r>
            <a:endParaRPr kumimoji="0" lang="en-US" altLang="en-US" sz="28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mj-lt"/>
              </a:rPr>
              <a:t>Today’s threats go beyond viruses—file-less attacks, remote access exploits, and encrypted breaches are rising and </a:t>
            </a:r>
            <a:r>
              <a:rPr kumimoji="0" lang="en-US" altLang="en-US" sz="2800" b="1" i="0" u="none" strike="noStrike" cap="none" normalizeH="0" baseline="0" dirty="0">
                <a:ln>
                  <a:noFill/>
                </a:ln>
                <a:solidFill>
                  <a:schemeClr val="tx1"/>
                </a:solidFill>
                <a:effectLst/>
                <a:latin typeface="+mj-lt"/>
              </a:rPr>
              <a:t>harder to detect</a:t>
            </a:r>
            <a:r>
              <a:rPr kumimoji="0" lang="en-US" altLang="en-US" sz="2800" b="0" i="0" u="none" strike="noStrike" cap="none" normalizeH="0" baseline="0" dirty="0">
                <a:ln>
                  <a:noFill/>
                </a:ln>
                <a:solidFill>
                  <a:schemeClr val="tx1"/>
                </a:solidFill>
                <a:effectLst/>
                <a:latin typeface="+mj-lt"/>
              </a:rPr>
              <a:t>.</a:t>
            </a:r>
            <a:br>
              <a:rPr kumimoji="0" lang="en-US" altLang="en-US" sz="2800" b="0" i="0" u="none" strike="noStrike" cap="none" normalizeH="0" baseline="0" dirty="0">
                <a:ln>
                  <a:noFill/>
                </a:ln>
                <a:solidFill>
                  <a:schemeClr val="tx1"/>
                </a:solidFill>
                <a:effectLst/>
                <a:latin typeface="+mj-lt"/>
              </a:rPr>
            </a:br>
            <a:r>
              <a:rPr kumimoji="0" lang="en-US" altLang="en-US" sz="2800" b="0" i="0" u="none" strike="noStrike" cap="none" normalizeH="0" baseline="0" dirty="0">
                <a:ln>
                  <a:noFill/>
                </a:ln>
                <a:solidFill>
                  <a:schemeClr val="tx1"/>
                </a:solidFill>
                <a:effectLst/>
                <a:latin typeface="+mj-lt"/>
              </a:rPr>
              <a:t>(</a:t>
            </a:r>
            <a:r>
              <a:rPr kumimoji="0" lang="en-US" altLang="en-US" sz="2800" b="0" i="1" u="none" strike="noStrike" cap="none" normalizeH="0" baseline="0" dirty="0">
                <a:ln>
                  <a:noFill/>
                </a:ln>
                <a:solidFill>
                  <a:schemeClr val="tx1"/>
                </a:solidFill>
                <a:effectLst/>
                <a:latin typeface="+mj-lt"/>
              </a:rPr>
              <a:t>McAfee Labs 2016</a:t>
            </a:r>
            <a:r>
              <a:rPr kumimoji="0" lang="en-US" altLang="en-US" sz="2800" b="0" i="0" u="none" strike="noStrike" cap="none" normalizeH="0" baseline="0" dirty="0">
                <a:ln>
                  <a:noFill/>
                </a:ln>
                <a:solidFill>
                  <a:schemeClr val="tx1"/>
                </a:solidFill>
                <a:effectLst/>
                <a:latin typeface="+mj-lt"/>
              </a:rPr>
              <a:t>)</a:t>
            </a:r>
          </a:p>
        </p:txBody>
      </p:sp>
    </p:spTree>
    <p:extLst>
      <p:ext uri="{BB962C8B-B14F-4D97-AF65-F5344CB8AC3E}">
        <p14:creationId xmlns:p14="http://schemas.microsoft.com/office/powerpoint/2010/main" val="2937180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4A5F32-C46F-C6AD-F9E5-84FDD1153A9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5B8E8E2-D816-832A-3AC3-3688075CB521}"/>
              </a:ext>
            </a:extLst>
          </p:cNvPr>
          <p:cNvSpPr txBox="1">
            <a:spLocks noGrp="1"/>
          </p:cNvSpPr>
          <p:nvPr>
            <p:ph type="title"/>
          </p:nvPr>
        </p:nvSpPr>
        <p:spPr>
          <a:xfrm>
            <a:off x="0" y="0"/>
            <a:ext cx="5257800" cy="459741"/>
          </a:xfrm>
          <a:prstGeom prst="rect">
            <a:avLst/>
          </a:prstGeom>
        </p:spPr>
        <p:txBody>
          <a:bodyPr vert="horz" wrap="square" lIns="0" tIns="13335" rIns="0" bIns="0" rtlCol="0">
            <a:spAutoFit/>
          </a:bodyPr>
          <a:lstStyle/>
          <a:p>
            <a:pPr marL="12700">
              <a:lnSpc>
                <a:spcPct val="100000"/>
              </a:lnSpc>
              <a:spcBef>
                <a:spcPts val="105"/>
              </a:spcBef>
            </a:pPr>
            <a:r>
              <a:rPr lang="en-US" sz="2900" dirty="0"/>
              <a:t>Crimeware (18.8%)</a:t>
            </a:r>
            <a:endParaRPr sz="2900" dirty="0"/>
          </a:p>
        </p:txBody>
      </p:sp>
      <p:pic>
        <p:nvPicPr>
          <p:cNvPr id="3" name="object 3">
            <a:extLst>
              <a:ext uri="{FF2B5EF4-FFF2-40B4-BE49-F238E27FC236}">
                <a16:creationId xmlns:a16="http://schemas.microsoft.com/office/drawing/2014/main" id="{6ED7ECE5-52F9-DF87-9400-D383764B659C}"/>
              </a:ext>
            </a:extLst>
          </p:cNvPr>
          <p:cNvPicPr/>
          <p:nvPr/>
        </p:nvPicPr>
        <p:blipFill>
          <a:blip r:embed="rId2" cstate="print"/>
          <a:stretch>
            <a:fillRect/>
          </a:stretch>
        </p:blipFill>
        <p:spPr>
          <a:xfrm>
            <a:off x="4876800" y="1079012"/>
            <a:ext cx="4285129" cy="3550138"/>
          </a:xfrm>
          <a:prstGeom prst="rect">
            <a:avLst/>
          </a:prstGeom>
        </p:spPr>
      </p:pic>
      <p:sp>
        <p:nvSpPr>
          <p:cNvPr id="6" name="TextBox 5">
            <a:extLst>
              <a:ext uri="{FF2B5EF4-FFF2-40B4-BE49-F238E27FC236}">
                <a16:creationId xmlns:a16="http://schemas.microsoft.com/office/drawing/2014/main" id="{ECE84D35-E88C-EAB7-693C-8FAFF9C96E11}"/>
              </a:ext>
            </a:extLst>
          </p:cNvPr>
          <p:cNvSpPr txBox="1"/>
          <p:nvPr/>
        </p:nvSpPr>
        <p:spPr>
          <a:xfrm>
            <a:off x="0" y="514350"/>
            <a:ext cx="4876800" cy="4390626"/>
          </a:xfrm>
          <a:prstGeom prst="rect">
            <a:avLst/>
          </a:prstGeom>
          <a:noFill/>
        </p:spPr>
        <p:txBody>
          <a:bodyPr wrap="square">
            <a:spAutoFit/>
          </a:bodyPr>
          <a:lstStyle/>
          <a:p>
            <a:pPr>
              <a:lnSpc>
                <a:spcPct val="150000"/>
              </a:lnSpc>
              <a:buNone/>
            </a:pPr>
            <a:r>
              <a:rPr lang="en-US" sz="2700" dirty="0">
                <a:latin typeface="+mj-lt"/>
              </a:rPr>
              <a:t>Crimeware refers to software created to commit crimes online, like stealing data or passwords.</a:t>
            </a:r>
          </a:p>
          <a:p>
            <a:pPr>
              <a:lnSpc>
                <a:spcPct val="150000"/>
              </a:lnSpc>
            </a:pPr>
            <a:r>
              <a:rPr lang="en-US" sz="2700" b="1" dirty="0">
                <a:latin typeface="+mj-lt"/>
              </a:rPr>
              <a:t>Real-World Analogy:</a:t>
            </a:r>
            <a:br>
              <a:rPr lang="en-US" sz="2700" dirty="0">
                <a:latin typeface="+mj-lt"/>
              </a:rPr>
            </a:br>
            <a:r>
              <a:rPr lang="en-US" sz="2700" dirty="0">
                <a:latin typeface="+mj-lt"/>
              </a:rPr>
              <a:t>Think of it like a pickpocket using special tools in a crowded market to quietly steal wallets.</a:t>
            </a:r>
          </a:p>
        </p:txBody>
      </p:sp>
    </p:spTree>
    <p:extLst>
      <p:ext uri="{BB962C8B-B14F-4D97-AF65-F5344CB8AC3E}">
        <p14:creationId xmlns:p14="http://schemas.microsoft.com/office/powerpoint/2010/main" val="328032836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71450"/>
            <a:ext cx="8222081" cy="560069"/>
          </a:xfrm>
          <a:prstGeom prst="rect">
            <a:avLst/>
          </a:prstGeom>
        </p:spPr>
        <p:txBody>
          <a:bodyPr vert="horz" wrap="square" lIns="0" tIns="108127" rIns="0" bIns="0" rtlCol="0">
            <a:spAutoFit/>
          </a:bodyPr>
          <a:lstStyle/>
          <a:p>
            <a:pPr>
              <a:lnSpc>
                <a:spcPct val="100000"/>
              </a:lnSpc>
              <a:spcBef>
                <a:spcPts val="105"/>
              </a:spcBef>
            </a:pPr>
            <a:r>
              <a:rPr sz="2900" spc="-10" dirty="0"/>
              <a:t>Opportunities</a:t>
            </a:r>
            <a:endParaRPr sz="2900" dirty="0"/>
          </a:p>
        </p:txBody>
      </p:sp>
      <p:pic>
        <p:nvPicPr>
          <p:cNvPr id="3" name="object 3"/>
          <p:cNvPicPr/>
          <p:nvPr/>
        </p:nvPicPr>
        <p:blipFill>
          <a:blip r:embed="rId2" cstate="print"/>
          <a:srcRect r="9000"/>
          <a:stretch/>
        </p:blipFill>
        <p:spPr>
          <a:xfrm>
            <a:off x="3581400" y="1046823"/>
            <a:ext cx="5562600" cy="4114798"/>
          </a:xfrm>
          <a:prstGeom prst="rect">
            <a:avLst/>
          </a:prstGeom>
        </p:spPr>
      </p:pic>
      <p:sp>
        <p:nvSpPr>
          <p:cNvPr id="5" name="TextBox 4">
            <a:extLst>
              <a:ext uri="{FF2B5EF4-FFF2-40B4-BE49-F238E27FC236}">
                <a16:creationId xmlns:a16="http://schemas.microsoft.com/office/drawing/2014/main" id="{C5B1DA1C-3201-B9F9-86B8-8022DA633BF8}"/>
              </a:ext>
            </a:extLst>
          </p:cNvPr>
          <p:cNvSpPr txBox="1"/>
          <p:nvPr/>
        </p:nvSpPr>
        <p:spPr>
          <a:xfrm>
            <a:off x="-3760" y="611786"/>
            <a:ext cx="4114800" cy="4549835"/>
          </a:xfrm>
          <a:prstGeom prst="rect">
            <a:avLst/>
          </a:prstGeom>
          <a:noFill/>
        </p:spPr>
        <p:txBody>
          <a:bodyPr wrap="square">
            <a:spAutoFit/>
          </a:bodyPr>
          <a:lstStyle/>
          <a:p>
            <a:pPr>
              <a:lnSpc>
                <a:spcPct val="150000"/>
              </a:lnSpc>
            </a:pPr>
            <a:r>
              <a:rPr lang="en-US" sz="2800" dirty="0">
                <a:latin typeface="+mj-lt"/>
              </a:rPr>
              <a:t>Global cybersecurity spending has surged nearly tenfold from 2000 to 2023, reflecting the growing urgency to combat rising cybercrime threats.</a:t>
            </a:r>
            <a:endParaRPr lang="en-AU" sz="2800" dirty="0">
              <a:latin typeface="+mj-lt"/>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95250"/>
            <a:ext cx="8222081" cy="560069"/>
          </a:xfrm>
          <a:prstGeom prst="rect">
            <a:avLst/>
          </a:prstGeom>
        </p:spPr>
        <p:txBody>
          <a:bodyPr vert="horz" wrap="square" lIns="0" tIns="108127" rIns="0" bIns="0" rtlCol="0">
            <a:spAutoFit/>
          </a:bodyPr>
          <a:lstStyle/>
          <a:p>
            <a:pPr>
              <a:lnSpc>
                <a:spcPct val="100000"/>
              </a:lnSpc>
              <a:spcBef>
                <a:spcPts val="105"/>
              </a:spcBef>
            </a:pPr>
            <a:r>
              <a:rPr sz="2900" spc="-10" dirty="0"/>
              <a:t>Opportunities</a:t>
            </a:r>
            <a:endParaRPr sz="2900" dirty="0"/>
          </a:p>
        </p:txBody>
      </p:sp>
      <p:sp>
        <p:nvSpPr>
          <p:cNvPr id="3" name="object 3"/>
          <p:cNvSpPr txBox="1"/>
          <p:nvPr/>
        </p:nvSpPr>
        <p:spPr>
          <a:xfrm>
            <a:off x="228601" y="971550"/>
            <a:ext cx="6100800" cy="2531334"/>
          </a:xfrm>
          <a:prstGeom prst="rect">
            <a:avLst/>
          </a:prstGeom>
        </p:spPr>
        <p:txBody>
          <a:bodyPr vert="horz" wrap="square" lIns="0" tIns="12700" rIns="0" bIns="0" rtlCol="0">
            <a:spAutoFit/>
          </a:bodyPr>
          <a:lstStyle/>
          <a:p>
            <a:pPr marL="12700">
              <a:lnSpc>
                <a:spcPct val="150000"/>
              </a:lnSpc>
              <a:spcBef>
                <a:spcPts val="100"/>
              </a:spcBef>
            </a:pPr>
            <a:r>
              <a:rPr lang="en-US" sz="2800" dirty="0">
                <a:latin typeface="+mj-lt"/>
              </a:rPr>
              <a:t>While cybersecurity threats grow, they also create opportunities—driving job growth, innovation, and wealth in the data-driven economy.</a:t>
            </a:r>
            <a:endParaRPr sz="2800" dirty="0">
              <a:latin typeface="+mj-lt"/>
              <a:cs typeface="Calibri"/>
            </a:endParaRPr>
          </a:p>
        </p:txBody>
      </p:sp>
      <p:pic>
        <p:nvPicPr>
          <p:cNvPr id="4" name="object 4"/>
          <p:cNvPicPr/>
          <p:nvPr/>
        </p:nvPicPr>
        <p:blipFill>
          <a:blip r:embed="rId2" cstate="print"/>
          <a:stretch>
            <a:fillRect/>
          </a:stretch>
        </p:blipFill>
        <p:spPr>
          <a:xfrm>
            <a:off x="6723994" y="2348408"/>
            <a:ext cx="2095974" cy="2180569"/>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76" y="-71134"/>
            <a:ext cx="8222081" cy="560069"/>
          </a:xfrm>
          <a:prstGeom prst="rect">
            <a:avLst/>
          </a:prstGeom>
        </p:spPr>
        <p:txBody>
          <a:bodyPr vert="horz" wrap="square" lIns="0" tIns="108127" rIns="0" bIns="0" rtlCol="0">
            <a:spAutoFit/>
          </a:bodyPr>
          <a:lstStyle/>
          <a:p>
            <a:pPr>
              <a:lnSpc>
                <a:spcPct val="100000"/>
              </a:lnSpc>
              <a:spcBef>
                <a:spcPts val="105"/>
              </a:spcBef>
            </a:pPr>
            <a:r>
              <a:rPr sz="2900" spc="-10" dirty="0"/>
              <a:t>Challenges</a:t>
            </a:r>
            <a:endParaRPr sz="2900" dirty="0"/>
          </a:p>
        </p:txBody>
      </p:sp>
      <p:sp>
        <p:nvSpPr>
          <p:cNvPr id="3" name="object 3"/>
          <p:cNvSpPr txBox="1"/>
          <p:nvPr/>
        </p:nvSpPr>
        <p:spPr>
          <a:xfrm>
            <a:off x="1" y="464914"/>
            <a:ext cx="4343399" cy="4736168"/>
          </a:xfrm>
          <a:prstGeom prst="rect">
            <a:avLst/>
          </a:prstGeom>
        </p:spPr>
        <p:txBody>
          <a:bodyPr vert="horz" wrap="square" lIns="0" tIns="12700" rIns="0" bIns="0" rtlCol="0">
            <a:spAutoFit/>
          </a:bodyPr>
          <a:lstStyle/>
          <a:p>
            <a:pPr marL="12700">
              <a:lnSpc>
                <a:spcPct val="150000"/>
              </a:lnSpc>
              <a:spcBef>
                <a:spcPts val="100"/>
              </a:spcBef>
            </a:pPr>
            <a:r>
              <a:rPr lang="en-US" sz="2300" dirty="0">
                <a:latin typeface="+mj-lt"/>
              </a:rPr>
              <a:t>Despite rapid growth in cybersecurity, key challenges remain—ranging from leadership and legal gaps to education, privacy, and collaboration. The USA and Israel currently lead in vendor presence, highlighting global disparities in cybersecurity capabilities.</a:t>
            </a:r>
            <a:endParaRPr sz="2300" dirty="0">
              <a:latin typeface="+mj-lt"/>
              <a:cs typeface="Calibri"/>
            </a:endParaRPr>
          </a:p>
        </p:txBody>
      </p:sp>
      <p:pic>
        <p:nvPicPr>
          <p:cNvPr id="4" name="object 4"/>
          <p:cNvPicPr/>
          <p:nvPr/>
        </p:nvPicPr>
        <p:blipFill>
          <a:blip r:embed="rId2" cstate="print"/>
          <a:stretch>
            <a:fillRect/>
          </a:stretch>
        </p:blipFill>
        <p:spPr>
          <a:xfrm>
            <a:off x="4343400" y="861896"/>
            <a:ext cx="4800599" cy="4224453"/>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21919"/>
            <a:ext cx="8222081" cy="560069"/>
          </a:xfrm>
          <a:prstGeom prst="rect">
            <a:avLst/>
          </a:prstGeom>
        </p:spPr>
        <p:txBody>
          <a:bodyPr vert="horz" wrap="square" lIns="0" tIns="108127" rIns="0" bIns="0" rtlCol="0">
            <a:spAutoFit/>
          </a:bodyPr>
          <a:lstStyle/>
          <a:p>
            <a:pPr>
              <a:lnSpc>
                <a:spcPct val="100000"/>
              </a:lnSpc>
              <a:spcBef>
                <a:spcPts val="105"/>
              </a:spcBef>
            </a:pPr>
            <a:r>
              <a:rPr sz="2900" dirty="0"/>
              <a:t>Five</a:t>
            </a:r>
            <a:r>
              <a:rPr sz="2900" spc="-60" dirty="0"/>
              <a:t> </a:t>
            </a:r>
            <a:r>
              <a:rPr sz="2900" dirty="0"/>
              <a:t>Pillars</a:t>
            </a:r>
            <a:r>
              <a:rPr sz="2900" spc="-35" dirty="0"/>
              <a:t> </a:t>
            </a:r>
            <a:r>
              <a:rPr sz="2900" dirty="0"/>
              <a:t>of</a:t>
            </a:r>
            <a:r>
              <a:rPr sz="2900" spc="-55" dirty="0"/>
              <a:t> </a:t>
            </a:r>
            <a:r>
              <a:rPr sz="2900" dirty="0"/>
              <a:t>Cyber</a:t>
            </a:r>
            <a:r>
              <a:rPr sz="2900" spc="-65" dirty="0"/>
              <a:t> </a:t>
            </a:r>
            <a:r>
              <a:rPr sz="2900" dirty="0"/>
              <a:t>Security</a:t>
            </a:r>
            <a:r>
              <a:rPr sz="2900" spc="-55" dirty="0"/>
              <a:t> </a:t>
            </a:r>
            <a:r>
              <a:rPr sz="2900" spc="-10" dirty="0"/>
              <a:t>Readiness</a:t>
            </a:r>
            <a:endParaRPr sz="2900" dirty="0"/>
          </a:p>
        </p:txBody>
      </p:sp>
      <p:sp>
        <p:nvSpPr>
          <p:cNvPr id="3" name="object 3"/>
          <p:cNvSpPr txBox="1"/>
          <p:nvPr/>
        </p:nvSpPr>
        <p:spPr>
          <a:xfrm>
            <a:off x="533400" y="666750"/>
            <a:ext cx="7899704" cy="3963136"/>
          </a:xfrm>
          <a:prstGeom prst="rect">
            <a:avLst/>
          </a:prstGeom>
        </p:spPr>
        <p:txBody>
          <a:bodyPr vert="horz" wrap="square" lIns="0" tIns="150495" rIns="0" bIns="0" rtlCol="0">
            <a:spAutoFit/>
          </a:bodyPr>
          <a:lstStyle/>
          <a:p>
            <a:pPr marL="12700">
              <a:lnSpc>
                <a:spcPct val="150000"/>
              </a:lnSpc>
              <a:spcBef>
                <a:spcPts val="1185"/>
              </a:spcBef>
              <a:tabLst>
                <a:tab pos="279400" algn="l"/>
              </a:tabLst>
            </a:pPr>
            <a:r>
              <a:rPr lang="en-US" sz="2800" dirty="0">
                <a:latin typeface="+mj-lt"/>
              </a:rPr>
              <a:t>The five pillars of cybersecurity readiness—education, planning, detection, collaboration, and ethics—form a proactive framework to prevent, respond to, and recover from cyber threats. Together, they build a culture of awareness, resilience, and trust in digital systems.</a:t>
            </a:r>
            <a:endParaRPr sz="2800" dirty="0">
              <a:latin typeface="+mj-lt"/>
              <a:cs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59334" y="1408611"/>
            <a:ext cx="7825331" cy="2326278"/>
          </a:xfrm>
          <a:prstGeom prst="rect">
            <a:avLst/>
          </a:prstGeom>
        </p:spPr>
        <p:txBody>
          <a:bodyPr vert="horz" wrap="square" lIns="0" tIns="12700" rIns="0" bIns="0" rtlCol="0">
            <a:spAutoFit/>
          </a:bodyPr>
          <a:lstStyle/>
          <a:p>
            <a:pPr marL="12700">
              <a:lnSpc>
                <a:spcPct val="100000"/>
              </a:lnSpc>
              <a:spcBef>
                <a:spcPts val="100"/>
              </a:spcBef>
            </a:pPr>
            <a:r>
              <a:rPr sz="2800" dirty="0">
                <a:solidFill>
                  <a:schemeClr val="tx1"/>
                </a:solidFill>
                <a:latin typeface="+mj-lt"/>
                <a:cs typeface="Arial"/>
              </a:rPr>
              <a:t>We</a:t>
            </a:r>
            <a:r>
              <a:rPr sz="2800" spc="-70" dirty="0">
                <a:solidFill>
                  <a:schemeClr val="tx1"/>
                </a:solidFill>
                <a:latin typeface="+mj-lt"/>
                <a:cs typeface="Arial"/>
              </a:rPr>
              <a:t> </a:t>
            </a:r>
            <a:r>
              <a:rPr sz="2800" dirty="0">
                <a:solidFill>
                  <a:schemeClr val="tx1"/>
                </a:solidFill>
                <a:latin typeface="+mj-lt"/>
                <a:cs typeface="Arial"/>
              </a:rPr>
              <a:t>have</a:t>
            </a:r>
            <a:r>
              <a:rPr sz="2800" spc="-65" dirty="0">
                <a:solidFill>
                  <a:schemeClr val="tx1"/>
                </a:solidFill>
                <a:latin typeface="+mj-lt"/>
                <a:cs typeface="Arial"/>
              </a:rPr>
              <a:t> </a:t>
            </a:r>
            <a:r>
              <a:rPr sz="2800" spc="-10" dirty="0">
                <a:solidFill>
                  <a:schemeClr val="tx1"/>
                </a:solidFill>
                <a:latin typeface="+mj-lt"/>
                <a:cs typeface="Arial"/>
              </a:rPr>
              <a:t>studied:</a:t>
            </a:r>
            <a:endParaRPr sz="2800" dirty="0">
              <a:solidFill>
                <a:schemeClr val="tx1"/>
              </a:solidFill>
              <a:latin typeface="+mj-lt"/>
              <a:cs typeface="Arial"/>
            </a:endParaRPr>
          </a:p>
          <a:p>
            <a:pPr marL="634365" indent="-354965">
              <a:lnSpc>
                <a:spcPct val="100000"/>
              </a:lnSpc>
              <a:spcBef>
                <a:spcPts val="1555"/>
              </a:spcBef>
              <a:buChar char="•"/>
              <a:tabLst>
                <a:tab pos="634365" algn="l"/>
              </a:tabLst>
            </a:pPr>
            <a:r>
              <a:rPr sz="2800" dirty="0">
                <a:solidFill>
                  <a:schemeClr val="tx1"/>
                </a:solidFill>
                <a:latin typeface="+mj-lt"/>
                <a:cs typeface="Arial"/>
              </a:rPr>
              <a:t>Business</a:t>
            </a:r>
            <a:r>
              <a:rPr sz="2800" spc="-35" dirty="0">
                <a:solidFill>
                  <a:schemeClr val="tx1"/>
                </a:solidFill>
                <a:latin typeface="+mj-lt"/>
                <a:cs typeface="Arial"/>
              </a:rPr>
              <a:t> </a:t>
            </a:r>
            <a:r>
              <a:rPr sz="2800" dirty="0">
                <a:solidFill>
                  <a:schemeClr val="tx1"/>
                </a:solidFill>
                <a:latin typeface="+mj-lt"/>
                <a:cs typeface="Arial"/>
              </a:rPr>
              <a:t>and</a:t>
            </a:r>
            <a:r>
              <a:rPr sz="2800" spc="-20" dirty="0">
                <a:solidFill>
                  <a:schemeClr val="tx1"/>
                </a:solidFill>
                <a:latin typeface="+mj-lt"/>
                <a:cs typeface="Arial"/>
              </a:rPr>
              <a:t> </a:t>
            </a:r>
            <a:r>
              <a:rPr sz="2800" dirty="0">
                <a:solidFill>
                  <a:schemeClr val="tx1"/>
                </a:solidFill>
                <a:latin typeface="+mj-lt"/>
                <a:cs typeface="Arial"/>
              </a:rPr>
              <a:t>social</a:t>
            </a:r>
            <a:r>
              <a:rPr sz="2800" spc="-25" dirty="0">
                <a:solidFill>
                  <a:schemeClr val="tx1"/>
                </a:solidFill>
                <a:latin typeface="+mj-lt"/>
                <a:cs typeface="Arial"/>
              </a:rPr>
              <a:t> </a:t>
            </a:r>
            <a:r>
              <a:rPr sz="2800" dirty="0">
                <a:solidFill>
                  <a:schemeClr val="tx1"/>
                </a:solidFill>
                <a:latin typeface="+mj-lt"/>
                <a:cs typeface="Arial"/>
              </a:rPr>
              <a:t>impacts</a:t>
            </a:r>
            <a:r>
              <a:rPr sz="2800" spc="-40" dirty="0">
                <a:solidFill>
                  <a:schemeClr val="tx1"/>
                </a:solidFill>
                <a:latin typeface="+mj-lt"/>
                <a:cs typeface="Arial"/>
              </a:rPr>
              <a:t> </a:t>
            </a:r>
            <a:r>
              <a:rPr sz="2800" dirty="0">
                <a:solidFill>
                  <a:schemeClr val="tx1"/>
                </a:solidFill>
                <a:latin typeface="+mj-lt"/>
                <a:cs typeface="Arial"/>
              </a:rPr>
              <a:t>of</a:t>
            </a:r>
            <a:r>
              <a:rPr sz="2800" spc="-25" dirty="0">
                <a:solidFill>
                  <a:schemeClr val="tx1"/>
                </a:solidFill>
                <a:latin typeface="+mj-lt"/>
                <a:cs typeface="Arial"/>
              </a:rPr>
              <a:t> </a:t>
            </a:r>
            <a:r>
              <a:rPr sz="2800" dirty="0">
                <a:solidFill>
                  <a:schemeClr val="tx1"/>
                </a:solidFill>
                <a:latin typeface="+mj-lt"/>
                <a:cs typeface="Arial"/>
              </a:rPr>
              <a:t>cyber</a:t>
            </a:r>
            <a:r>
              <a:rPr sz="2800" spc="-30" dirty="0">
                <a:solidFill>
                  <a:schemeClr val="tx1"/>
                </a:solidFill>
                <a:latin typeface="+mj-lt"/>
                <a:cs typeface="Arial"/>
              </a:rPr>
              <a:t> </a:t>
            </a:r>
            <a:r>
              <a:rPr sz="2800" spc="-10" dirty="0">
                <a:solidFill>
                  <a:schemeClr val="tx1"/>
                </a:solidFill>
                <a:latin typeface="+mj-lt"/>
                <a:cs typeface="Arial"/>
              </a:rPr>
              <a:t>attacks</a:t>
            </a:r>
            <a:endParaRPr sz="2800" dirty="0">
              <a:solidFill>
                <a:schemeClr val="tx1"/>
              </a:solidFill>
              <a:latin typeface="+mj-lt"/>
              <a:cs typeface="Arial"/>
            </a:endParaRPr>
          </a:p>
          <a:p>
            <a:pPr marL="634365" indent="-354965">
              <a:lnSpc>
                <a:spcPct val="100000"/>
              </a:lnSpc>
              <a:spcBef>
                <a:spcPts val="1450"/>
              </a:spcBef>
              <a:buChar char="•"/>
              <a:tabLst>
                <a:tab pos="634365" algn="l"/>
              </a:tabLst>
            </a:pPr>
            <a:r>
              <a:rPr sz="2800" dirty="0">
                <a:solidFill>
                  <a:schemeClr val="tx1"/>
                </a:solidFill>
                <a:latin typeface="+mj-lt"/>
                <a:cs typeface="Arial"/>
              </a:rPr>
              <a:t>Threats</a:t>
            </a:r>
            <a:r>
              <a:rPr sz="2800" spc="-65" dirty="0">
                <a:solidFill>
                  <a:schemeClr val="tx1"/>
                </a:solidFill>
                <a:latin typeface="+mj-lt"/>
                <a:cs typeface="Arial"/>
              </a:rPr>
              <a:t> </a:t>
            </a:r>
            <a:r>
              <a:rPr sz="2800" dirty="0">
                <a:solidFill>
                  <a:schemeClr val="tx1"/>
                </a:solidFill>
                <a:latin typeface="+mj-lt"/>
                <a:cs typeface="Arial"/>
              </a:rPr>
              <a:t>on</a:t>
            </a:r>
            <a:r>
              <a:rPr sz="2800" spc="-15" dirty="0">
                <a:solidFill>
                  <a:schemeClr val="tx1"/>
                </a:solidFill>
                <a:latin typeface="+mj-lt"/>
                <a:cs typeface="Arial"/>
              </a:rPr>
              <a:t> </a:t>
            </a:r>
            <a:r>
              <a:rPr sz="2800" spc="-65" dirty="0">
                <a:solidFill>
                  <a:schemeClr val="tx1"/>
                </a:solidFill>
                <a:latin typeface="+mj-lt"/>
                <a:cs typeface="Arial"/>
              </a:rPr>
              <a:t>IoT,</a:t>
            </a:r>
            <a:r>
              <a:rPr sz="2800" spc="-145" dirty="0">
                <a:solidFill>
                  <a:schemeClr val="tx1"/>
                </a:solidFill>
                <a:latin typeface="+mj-lt"/>
                <a:cs typeface="Arial"/>
              </a:rPr>
              <a:t> </a:t>
            </a:r>
            <a:r>
              <a:rPr sz="2800" dirty="0">
                <a:solidFill>
                  <a:schemeClr val="tx1"/>
                </a:solidFill>
                <a:latin typeface="+mj-lt"/>
                <a:cs typeface="Arial"/>
              </a:rPr>
              <a:t>ASs,</a:t>
            </a:r>
            <a:r>
              <a:rPr sz="2800" spc="-15" dirty="0">
                <a:solidFill>
                  <a:schemeClr val="tx1"/>
                </a:solidFill>
                <a:latin typeface="+mj-lt"/>
                <a:cs typeface="Arial"/>
              </a:rPr>
              <a:t> </a:t>
            </a:r>
            <a:r>
              <a:rPr sz="2800" dirty="0">
                <a:solidFill>
                  <a:schemeClr val="tx1"/>
                </a:solidFill>
                <a:latin typeface="+mj-lt"/>
                <a:cs typeface="Arial"/>
              </a:rPr>
              <a:t>Wearable</a:t>
            </a:r>
            <a:r>
              <a:rPr sz="2800" spc="-40" dirty="0">
                <a:solidFill>
                  <a:schemeClr val="tx1"/>
                </a:solidFill>
                <a:latin typeface="+mj-lt"/>
                <a:cs typeface="Arial"/>
              </a:rPr>
              <a:t> </a:t>
            </a:r>
            <a:r>
              <a:rPr sz="2800" spc="-10" dirty="0">
                <a:solidFill>
                  <a:schemeClr val="tx1"/>
                </a:solidFill>
                <a:latin typeface="+mj-lt"/>
                <a:cs typeface="Arial"/>
              </a:rPr>
              <a:t>devices</a:t>
            </a:r>
            <a:endParaRPr sz="2800" dirty="0">
              <a:solidFill>
                <a:schemeClr val="tx1"/>
              </a:solidFill>
              <a:latin typeface="+mj-lt"/>
              <a:cs typeface="Arial"/>
            </a:endParaRPr>
          </a:p>
          <a:p>
            <a:pPr marL="634365" indent="-354965">
              <a:lnSpc>
                <a:spcPct val="100000"/>
              </a:lnSpc>
              <a:spcBef>
                <a:spcPts val="1465"/>
              </a:spcBef>
              <a:buChar char="•"/>
              <a:tabLst>
                <a:tab pos="634365" algn="l"/>
              </a:tabLst>
            </a:pPr>
            <a:r>
              <a:rPr sz="2800" dirty="0">
                <a:solidFill>
                  <a:schemeClr val="tx1"/>
                </a:solidFill>
                <a:latin typeface="+mj-lt"/>
                <a:cs typeface="Arial"/>
              </a:rPr>
              <a:t>Cyber</a:t>
            </a:r>
            <a:r>
              <a:rPr sz="2800" spc="-20" dirty="0">
                <a:solidFill>
                  <a:schemeClr val="tx1"/>
                </a:solidFill>
                <a:latin typeface="+mj-lt"/>
                <a:cs typeface="Arial"/>
              </a:rPr>
              <a:t> </a:t>
            </a:r>
            <a:r>
              <a:rPr sz="2800" dirty="0">
                <a:solidFill>
                  <a:schemeClr val="tx1"/>
                </a:solidFill>
                <a:latin typeface="+mj-lt"/>
                <a:cs typeface="Arial"/>
              </a:rPr>
              <a:t>security</a:t>
            </a:r>
            <a:r>
              <a:rPr sz="2800" spc="-55" dirty="0">
                <a:solidFill>
                  <a:schemeClr val="tx1"/>
                </a:solidFill>
                <a:latin typeface="+mj-lt"/>
                <a:cs typeface="Arial"/>
              </a:rPr>
              <a:t> </a:t>
            </a:r>
            <a:r>
              <a:rPr sz="2800" dirty="0">
                <a:solidFill>
                  <a:schemeClr val="tx1"/>
                </a:solidFill>
                <a:latin typeface="+mj-lt"/>
                <a:cs typeface="Arial"/>
              </a:rPr>
              <a:t>challenges</a:t>
            </a:r>
            <a:r>
              <a:rPr sz="2800" spc="-20" dirty="0">
                <a:solidFill>
                  <a:schemeClr val="tx1"/>
                </a:solidFill>
                <a:latin typeface="+mj-lt"/>
                <a:cs typeface="Arial"/>
              </a:rPr>
              <a:t> </a:t>
            </a:r>
            <a:r>
              <a:rPr sz="2800" dirty="0">
                <a:solidFill>
                  <a:schemeClr val="tx1"/>
                </a:solidFill>
                <a:latin typeface="+mj-lt"/>
                <a:cs typeface="Arial"/>
              </a:rPr>
              <a:t>and</a:t>
            </a:r>
            <a:r>
              <a:rPr sz="2800" spc="-15" dirty="0">
                <a:solidFill>
                  <a:schemeClr val="tx1"/>
                </a:solidFill>
                <a:latin typeface="+mj-lt"/>
                <a:cs typeface="Arial"/>
              </a:rPr>
              <a:t> </a:t>
            </a:r>
            <a:r>
              <a:rPr sz="2800" spc="-10" dirty="0">
                <a:solidFill>
                  <a:schemeClr val="tx1"/>
                </a:solidFill>
                <a:latin typeface="+mj-lt"/>
                <a:cs typeface="Arial"/>
              </a:rPr>
              <a:t>opportunities</a:t>
            </a:r>
            <a:endParaRPr sz="2800" dirty="0">
              <a:solidFill>
                <a:schemeClr val="tx1"/>
              </a:solidFill>
              <a:latin typeface="+mj-lt"/>
              <a:cs typeface="Arial"/>
            </a:endParaRPr>
          </a:p>
        </p:txBody>
      </p:sp>
      <p:sp>
        <p:nvSpPr>
          <p:cNvPr id="3" name="object 3"/>
          <p:cNvSpPr txBox="1">
            <a:spLocks noGrp="1"/>
          </p:cNvSpPr>
          <p:nvPr>
            <p:ph type="title"/>
          </p:nvPr>
        </p:nvSpPr>
        <p:spPr>
          <a:xfrm>
            <a:off x="31595" y="-13474"/>
            <a:ext cx="8222081" cy="560069"/>
          </a:xfrm>
          <a:prstGeom prst="rect">
            <a:avLst/>
          </a:prstGeom>
        </p:spPr>
        <p:txBody>
          <a:bodyPr vert="horz" wrap="square" lIns="0" tIns="13335" rIns="0" bIns="0" rtlCol="0">
            <a:spAutoFit/>
          </a:bodyPr>
          <a:lstStyle/>
          <a:p>
            <a:pPr marL="12700">
              <a:lnSpc>
                <a:spcPct val="100000"/>
              </a:lnSpc>
              <a:spcBef>
                <a:spcPts val="105"/>
              </a:spcBef>
            </a:pPr>
            <a:r>
              <a:rPr spc="-10" dirty="0"/>
              <a:t>Summary</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68548" y="1777695"/>
            <a:ext cx="2476500"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001F5F"/>
                </a:solidFill>
                <a:latin typeface="Arial"/>
                <a:cs typeface="Arial"/>
              </a:rPr>
              <a:t>Revision</a:t>
            </a:r>
            <a:r>
              <a:rPr sz="2800" b="1" spc="-135" dirty="0">
                <a:solidFill>
                  <a:srgbClr val="001F5F"/>
                </a:solidFill>
                <a:latin typeface="Arial"/>
                <a:cs typeface="Arial"/>
              </a:rPr>
              <a:t> </a:t>
            </a:r>
            <a:r>
              <a:rPr sz="2800" b="1" spc="-20" dirty="0">
                <a:solidFill>
                  <a:srgbClr val="001F5F"/>
                </a:solidFill>
                <a:latin typeface="Arial"/>
                <a:cs typeface="Arial"/>
              </a:rPr>
              <a:t>week</a:t>
            </a:r>
            <a:endParaRPr sz="2800">
              <a:latin typeface="Arial"/>
              <a:cs typeface="Arial"/>
            </a:endParaRPr>
          </a:p>
        </p:txBody>
      </p:sp>
      <p:sp>
        <p:nvSpPr>
          <p:cNvPr id="3" name="object 3"/>
          <p:cNvSpPr txBox="1">
            <a:spLocks noGrp="1"/>
          </p:cNvSpPr>
          <p:nvPr>
            <p:ph type="ctrTitle"/>
          </p:nvPr>
        </p:nvSpPr>
        <p:spPr>
          <a:xfrm>
            <a:off x="0" y="-4182"/>
            <a:ext cx="6644284" cy="873048"/>
          </a:xfrm>
          <a:prstGeom prst="rect">
            <a:avLst/>
          </a:prstGeom>
        </p:spPr>
        <p:txBody>
          <a:bodyPr vert="horz" wrap="square" lIns="0" tIns="13335" rIns="0" bIns="0" rtlCol="0">
            <a:spAutoFit/>
          </a:bodyPr>
          <a:lstStyle/>
          <a:p>
            <a:pPr marL="128270">
              <a:lnSpc>
                <a:spcPct val="100000"/>
              </a:lnSpc>
              <a:spcBef>
                <a:spcPts val="105"/>
              </a:spcBef>
            </a:pPr>
            <a:r>
              <a:rPr dirty="0"/>
              <a:t>Next</a:t>
            </a:r>
            <a:r>
              <a:rPr spc="-75" dirty="0"/>
              <a:t> </a:t>
            </a:r>
            <a:r>
              <a:rPr spc="-20" dirty="0"/>
              <a:t>Week</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903753" y="1953378"/>
            <a:ext cx="2470795" cy="2542421"/>
          </a:xfrm>
          <a:prstGeom prst="rect">
            <a:avLst/>
          </a:prstGeom>
        </p:spPr>
      </p:pic>
      <p:sp>
        <p:nvSpPr>
          <p:cNvPr id="3" name="object 3"/>
          <p:cNvSpPr txBox="1">
            <a:spLocks noGrp="1"/>
          </p:cNvSpPr>
          <p:nvPr>
            <p:ph type="title"/>
          </p:nvPr>
        </p:nvSpPr>
        <p:spPr>
          <a:xfrm>
            <a:off x="13010" y="0"/>
            <a:ext cx="3101340" cy="552074"/>
          </a:xfrm>
          <a:prstGeom prst="rect">
            <a:avLst/>
          </a:prstGeom>
        </p:spPr>
        <p:txBody>
          <a:bodyPr vert="horz" wrap="square" lIns="0" tIns="13335" rIns="0" bIns="0" rtlCol="0">
            <a:spAutoFit/>
          </a:bodyPr>
          <a:lstStyle/>
          <a:p>
            <a:pPr marL="12700">
              <a:lnSpc>
                <a:spcPct val="100000"/>
              </a:lnSpc>
              <a:spcBef>
                <a:spcPts val="105"/>
              </a:spcBef>
            </a:pPr>
            <a:r>
              <a:rPr spc="-10" dirty="0">
                <a:latin typeface="+mj-lt"/>
                <a:cs typeface="Arial"/>
              </a:rPr>
              <a:t>Questions?</a:t>
            </a:r>
            <a:endParaRPr dirty="0">
              <a:latin typeface="+mj-lt"/>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39CD1-EA4A-D0BC-A055-0A9E297A14D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B64D564-EC01-93B9-0EE4-CF2CD0977123}"/>
              </a:ext>
            </a:extLst>
          </p:cNvPr>
          <p:cNvSpPr txBox="1">
            <a:spLocks noGrp="1"/>
          </p:cNvSpPr>
          <p:nvPr>
            <p:ph type="title"/>
          </p:nvPr>
        </p:nvSpPr>
        <p:spPr>
          <a:xfrm>
            <a:off x="0" y="0"/>
            <a:ext cx="5257800" cy="459741"/>
          </a:xfrm>
          <a:prstGeom prst="rect">
            <a:avLst/>
          </a:prstGeom>
        </p:spPr>
        <p:txBody>
          <a:bodyPr vert="horz" wrap="square" lIns="0" tIns="13335" rIns="0" bIns="0" rtlCol="0">
            <a:spAutoFit/>
          </a:bodyPr>
          <a:lstStyle/>
          <a:p>
            <a:pPr marL="12700">
              <a:lnSpc>
                <a:spcPct val="100000"/>
              </a:lnSpc>
              <a:spcBef>
                <a:spcPts val="105"/>
              </a:spcBef>
            </a:pPr>
            <a:r>
              <a:rPr lang="en-US" sz="2900" dirty="0"/>
              <a:t>Cyber Espionage (18%)</a:t>
            </a:r>
            <a:endParaRPr sz="2900" dirty="0"/>
          </a:p>
        </p:txBody>
      </p:sp>
      <p:pic>
        <p:nvPicPr>
          <p:cNvPr id="3" name="object 3">
            <a:extLst>
              <a:ext uri="{FF2B5EF4-FFF2-40B4-BE49-F238E27FC236}">
                <a16:creationId xmlns:a16="http://schemas.microsoft.com/office/drawing/2014/main" id="{FC818998-F0B5-85FE-5075-764C4ED0DDA7}"/>
              </a:ext>
            </a:extLst>
          </p:cNvPr>
          <p:cNvPicPr/>
          <p:nvPr/>
        </p:nvPicPr>
        <p:blipFill>
          <a:blip r:embed="rId2" cstate="print"/>
          <a:stretch>
            <a:fillRect/>
          </a:stretch>
        </p:blipFill>
        <p:spPr>
          <a:xfrm>
            <a:off x="4876800" y="1079012"/>
            <a:ext cx="4285129" cy="3550138"/>
          </a:xfrm>
          <a:prstGeom prst="rect">
            <a:avLst/>
          </a:prstGeom>
        </p:spPr>
      </p:pic>
      <p:sp>
        <p:nvSpPr>
          <p:cNvPr id="6" name="TextBox 5">
            <a:extLst>
              <a:ext uri="{FF2B5EF4-FFF2-40B4-BE49-F238E27FC236}">
                <a16:creationId xmlns:a16="http://schemas.microsoft.com/office/drawing/2014/main" id="{E5849D56-A842-69FF-3FDA-BD543F4635E6}"/>
              </a:ext>
            </a:extLst>
          </p:cNvPr>
          <p:cNvSpPr txBox="1"/>
          <p:nvPr/>
        </p:nvSpPr>
        <p:spPr>
          <a:xfrm>
            <a:off x="0" y="514350"/>
            <a:ext cx="4876800" cy="4231415"/>
          </a:xfrm>
          <a:prstGeom prst="rect">
            <a:avLst/>
          </a:prstGeom>
          <a:noFill/>
        </p:spPr>
        <p:txBody>
          <a:bodyPr wrap="square">
            <a:spAutoFit/>
          </a:bodyPr>
          <a:lstStyle/>
          <a:p>
            <a:pPr>
              <a:lnSpc>
                <a:spcPct val="150000"/>
              </a:lnSpc>
              <a:buNone/>
            </a:pPr>
            <a:r>
              <a:rPr lang="en-US" sz="2600" dirty="0">
                <a:latin typeface="+mj-lt"/>
              </a:rPr>
              <a:t>This is spying through the internet — usually done by governments or competitors to steal secrets.</a:t>
            </a:r>
          </a:p>
          <a:p>
            <a:pPr>
              <a:lnSpc>
                <a:spcPct val="150000"/>
              </a:lnSpc>
            </a:pPr>
            <a:r>
              <a:rPr lang="en-US" sz="2600" b="1" dirty="0">
                <a:latin typeface="+mj-lt"/>
              </a:rPr>
              <a:t>Real-World Analogy:</a:t>
            </a:r>
            <a:br>
              <a:rPr lang="en-US" sz="2600" dirty="0">
                <a:latin typeface="+mj-lt"/>
              </a:rPr>
            </a:br>
            <a:r>
              <a:rPr lang="en-US" sz="2600" dirty="0">
                <a:latin typeface="+mj-lt"/>
              </a:rPr>
              <a:t>Like someone sneaking into a company’s office to take photos of confidential plans.</a:t>
            </a:r>
          </a:p>
        </p:txBody>
      </p:sp>
    </p:spTree>
    <p:extLst>
      <p:ext uri="{BB962C8B-B14F-4D97-AF65-F5344CB8AC3E}">
        <p14:creationId xmlns:p14="http://schemas.microsoft.com/office/powerpoint/2010/main" val="2677151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1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TotalTime>
  <Words>3647</Words>
  <Application>Microsoft Office PowerPoint</Application>
  <PresentationFormat>On-screen Show (16:9)</PresentationFormat>
  <Paragraphs>310</Paragraphs>
  <Slides>86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86</vt:i4>
      </vt:variant>
    </vt:vector>
  </HeadingPairs>
  <TitlesOfParts>
    <vt:vector size="91" baseType="lpstr">
      <vt:lpstr>Arial</vt:lpstr>
      <vt:lpstr>Calibri</vt:lpstr>
      <vt:lpstr>Times New Roman</vt:lpstr>
      <vt:lpstr>Wingdings</vt:lpstr>
      <vt:lpstr>Office Theme</vt:lpstr>
      <vt:lpstr> ITEC614 Introduction to Cyber Security</vt:lpstr>
      <vt:lpstr>Impacts of Security Breaches</vt:lpstr>
      <vt:lpstr>Previous Lecture</vt:lpstr>
      <vt:lpstr>Outline</vt:lpstr>
      <vt:lpstr>PowerPoint Presentation</vt:lpstr>
      <vt:lpstr>Introduction to Threat Vectors</vt:lpstr>
      <vt:lpstr>Point of Sale (28.5%)</vt:lpstr>
      <vt:lpstr>Crimeware (18.8%)</vt:lpstr>
      <vt:lpstr>Cyber Espionage (18%)</vt:lpstr>
      <vt:lpstr>Miscellaneous (14.7%)</vt:lpstr>
      <vt:lpstr>Privilege Misuse (10.6%)</vt:lpstr>
      <vt:lpstr>Web Applications (9.4%)</vt:lpstr>
      <vt:lpstr>Cyber Espionage (Again - Industry Focused)</vt:lpstr>
      <vt:lpstr>Summary – Which Threats Are Most Common?</vt:lpstr>
      <vt:lpstr>Summary – Which Threats Are Most Common?</vt:lpstr>
      <vt:lpstr>Easy Hacks, Easy Breaches</vt:lpstr>
      <vt:lpstr>Easy Hacks, Easy Breaches</vt:lpstr>
      <vt:lpstr>Easy Hacks, Easy Breaches</vt:lpstr>
      <vt:lpstr>Easy Hacks, Easy Breaches</vt:lpstr>
      <vt:lpstr>Easy Hacks, Easy Breaches</vt:lpstr>
      <vt:lpstr>Cybercrime Hits Close to Home</vt:lpstr>
      <vt:lpstr>Cybercrime Hits Close to Home</vt:lpstr>
      <vt:lpstr>Who’s Most at Risk?</vt:lpstr>
      <vt:lpstr>Who’s Most at Risk?</vt:lpstr>
      <vt:lpstr>Malware, IoT, and Growing Fear</vt:lpstr>
      <vt:lpstr>Malware, IoT, and Growing Fear</vt:lpstr>
      <vt:lpstr>A World Without Cyber Security</vt:lpstr>
      <vt:lpstr>A World Without Cyber Security</vt:lpstr>
      <vt:lpstr>A World Without Cyber Security</vt:lpstr>
      <vt:lpstr>A World Without Cyber Security</vt:lpstr>
      <vt:lpstr>A World Without Cyber Security</vt:lpstr>
      <vt:lpstr>Top 10 Source Countries for DDoS Attacks</vt:lpstr>
      <vt:lpstr>Top 10 Source Countries for DDoS Attacks</vt:lpstr>
      <vt:lpstr>Top 10 Source Countries for DDoS Attacks</vt:lpstr>
      <vt:lpstr>Top 10 Source Countries for DDoS Attacks</vt:lpstr>
      <vt:lpstr>Top 10 Source Countries for DDoS Attacks</vt:lpstr>
      <vt:lpstr> Cyber Threats in the Information Age</vt:lpstr>
      <vt:lpstr> Cyber Threats in the Information Age</vt:lpstr>
      <vt:lpstr>IoT: Powering the Future — and Its Risks</vt:lpstr>
      <vt:lpstr>IoT: Powering the Future — and Its Risks</vt:lpstr>
      <vt:lpstr>IoT: Powering the Future — and Its Risks</vt:lpstr>
      <vt:lpstr>IoT: Powering the Future — and Its Risks</vt:lpstr>
      <vt:lpstr>IoT Growth = Opportunity + Risk</vt:lpstr>
      <vt:lpstr>IoT Growth = Opportunity + Risk</vt:lpstr>
      <vt:lpstr>IoT Growth = Opportunity + Risk</vt:lpstr>
      <vt:lpstr>More Devices, More Threats</vt:lpstr>
      <vt:lpstr>More Devices, More Threats</vt:lpstr>
      <vt:lpstr>More Devices, More Threats</vt:lpstr>
      <vt:lpstr>Autonomous Systems</vt:lpstr>
      <vt:lpstr>Autonomous Systems</vt:lpstr>
      <vt:lpstr>How to Secure Autonomous Vehicles</vt:lpstr>
      <vt:lpstr>How to Secure Autonomous Vehicles</vt:lpstr>
      <vt:lpstr>How to Secure Autonomous Vehicles</vt:lpstr>
      <vt:lpstr>How to Secure Autonomous Vehicles</vt:lpstr>
      <vt:lpstr>How to Secure Autonomous Vehicles</vt:lpstr>
      <vt:lpstr>How to Secure Autonomous Vehicles</vt:lpstr>
      <vt:lpstr>Wearables – Useful but Risky</vt:lpstr>
      <vt:lpstr>Wearables – Useful but Risky</vt:lpstr>
      <vt:lpstr>Wearables – Useful but Risky</vt:lpstr>
      <vt:lpstr>Wearables – Useful but Risky</vt:lpstr>
      <vt:lpstr>Wearables – Useful but Risky</vt:lpstr>
      <vt:lpstr>Cyberwarfare – The New Battlefield</vt:lpstr>
      <vt:lpstr>Cyberwarfare – The New Battlefield</vt:lpstr>
      <vt:lpstr>Cyberwarfare – The New Battlefield</vt:lpstr>
      <vt:lpstr>Cyberwarfare – The New Battlefield</vt:lpstr>
      <vt:lpstr>Cyber Attacks on Infrastructure – Concept 1: Energetic Bear</vt:lpstr>
      <vt:lpstr>Cyber Attacks on Infrastructure – Concept 1: Energetic Bear</vt:lpstr>
      <vt:lpstr>Cyber Attacks on Infrastructure – Concept 1: Energetic Bear</vt:lpstr>
      <vt:lpstr>Cyber Attacks on Infrastructure – Concept 2: Stuxnet, Steelworks &amp; Power Grid</vt:lpstr>
      <vt:lpstr>Cyber Attacks on Infrastructure – Concept 2: Stuxnet, Steelworks &amp; Power Grid</vt:lpstr>
      <vt:lpstr>Cyber Attacks on Infrastructure – Concept 2: Stuxnet, Steelworks &amp; Power Grid</vt:lpstr>
      <vt:lpstr>When Software Fails, Lives Are Lost</vt:lpstr>
      <vt:lpstr>When Software Fails, Lives Are Lost</vt:lpstr>
      <vt:lpstr>Data Manipulation – The Silent Cyber Threat</vt:lpstr>
      <vt:lpstr>Data Manipulation – The Silent Cyber Threat</vt:lpstr>
      <vt:lpstr>Data Manipulation – The Silent Cyber Threat</vt:lpstr>
      <vt:lpstr>Data Manipulation – The Silent Cyber Threat</vt:lpstr>
      <vt:lpstr>Industry and the Individual – Cybercrime Targets Everyone</vt:lpstr>
      <vt:lpstr>Industry and the Individual – Cybercrime Targets Everyone</vt:lpstr>
      <vt:lpstr>Opportunities</vt:lpstr>
      <vt:lpstr>Opportunities</vt:lpstr>
      <vt:lpstr>Challenges</vt:lpstr>
      <vt:lpstr>Five Pillars of Cyber Security Readiness</vt:lpstr>
      <vt:lpstr>Summary</vt:lpstr>
      <vt:lpstr>Next Week</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Elise Appleton</dc:creator>
  <cp:lastModifiedBy>Farshid Keivanian</cp:lastModifiedBy>
  <cp:revision>83</cp:revision>
  <dcterms:created xsi:type="dcterms:W3CDTF">2025-05-19T03:47:17Z</dcterms:created>
  <dcterms:modified xsi:type="dcterms:W3CDTF">2025-05-19T06:42:24Z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2022-04-20T00:00:00Z</vt:filetime>
  </property>
  <property fmtid="{D5CDD505-2E9C-101B-9397-08002B2CF9AE}" pid="3" name="Creator">
    <vt:lpwstr>Microsoft® PowerPoint® for Microsoft 365</vt:lpwstr>
  </property>
  <property fmtid="{D5CDD505-2E9C-101B-9397-08002B2CF9AE}" pid="4" name="LastSaved">
    <vt:filetime>2025-05-19T00:00:00Z</vt:filetime>
  </property>
  <property fmtid="{D5CDD505-2E9C-101B-9397-08002B2CF9AE}" pid="5" name="Producer">
    <vt:lpwstr>Microsoft® PowerPoint® for Microsoft 365</vt:lpwstr>
  </property>
</Properties>
</file>