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94" r:id="rId8"/>
    <p:sldId id="295"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11" r:id="rId22"/>
    <p:sldId id="312" r:id="rId23"/>
    <p:sldId id="313" r:id="rId24"/>
    <p:sldId id="314" r:id="rId25"/>
    <p:sldId id="315" r:id="rId26"/>
    <p:sldId id="316" r:id="rId27"/>
    <p:sldId id="317" r:id="rId28"/>
    <p:sldId id="318" r:id="rId29"/>
    <p:sldId id="319" r:id="rId30"/>
    <p:sldId id="321" r:id="rId31"/>
    <p:sldId id="320" r:id="rId32"/>
    <p:sldId id="322" r:id="rId33"/>
    <p:sldId id="323" r:id="rId34"/>
    <p:sldId id="324" r:id="rId35"/>
    <p:sldId id="325" r:id="rId36"/>
    <p:sldId id="326"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1" r:id="rId70"/>
    <p:sldId id="362" r:id="rId71"/>
    <p:sldId id="363" r:id="rId72"/>
    <p:sldId id="364" r:id="rId73"/>
    <p:sldId id="365" r:id="rId74"/>
    <p:sldId id="366" r:id="rId75"/>
    <p:sldId id="367" r:id="rId76"/>
    <p:sldId id="368" r:id="rId77"/>
    <p:sldId id="369" r:id="rId78"/>
    <p:sldId id="370" r:id="rId79"/>
    <p:sldId id="371" r:id="rId80"/>
    <p:sldId id="372" r:id="rId81"/>
    <p:sldId id="373" r:id="rId82"/>
    <p:sldId id="374" r:id="rId83"/>
    <p:sldId id="375" r:id="rId84"/>
    <p:sldId id="376" r:id="rId85"/>
    <p:sldId id="377" r:id="rId86"/>
    <p:sldId id="378" r:id="rId87"/>
    <p:sldId id="379" r:id="rId88"/>
    <p:sldId id="380" r:id="rId89"/>
    <p:sldId id="381" r:id="rId90"/>
    <p:sldId id="382" r:id="rId91"/>
    <p:sldId id="383" r:id="rId92"/>
    <p:sldId id="384" r:id="rId93"/>
    <p:sldId id="385" r:id="rId94"/>
    <p:sldId id="386" r:id="rId95"/>
    <p:sldId id="291" r:id="rId96"/>
    <p:sldId id="292" r:id="rId97"/>
    <p:sldId id="293" r:id="rId9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170" y="7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925695" cy="363220"/>
          </a:xfrm>
          <a:custGeom>
            <a:avLst/>
            <a:gdLst/>
            <a:ahLst/>
            <a:cxnLst/>
            <a:rect l="l" t="t" r="r" b="b"/>
            <a:pathLst>
              <a:path w="4925695" h="363220">
                <a:moveTo>
                  <a:pt x="4925677" y="0"/>
                </a:moveTo>
                <a:lnTo>
                  <a:pt x="0" y="0"/>
                </a:lnTo>
                <a:lnTo>
                  <a:pt x="0" y="362712"/>
                </a:lnTo>
                <a:lnTo>
                  <a:pt x="4571619" y="362712"/>
                </a:lnTo>
                <a:lnTo>
                  <a:pt x="4925677" y="0"/>
                </a:lnTo>
                <a:close/>
              </a:path>
            </a:pathLst>
          </a:custGeom>
          <a:solidFill>
            <a:srgbClr val="E8E2DB"/>
          </a:solidFill>
        </p:spPr>
        <p:txBody>
          <a:bodyPr wrap="square" lIns="0" tIns="0" rIns="0" bIns="0" rtlCol="0"/>
          <a:lstStyle/>
          <a:p>
            <a:endParaRPr/>
          </a:p>
        </p:txBody>
      </p:sp>
      <p:sp>
        <p:nvSpPr>
          <p:cNvPr id="17" name="bg object 17"/>
          <p:cNvSpPr/>
          <p:nvPr/>
        </p:nvSpPr>
        <p:spPr>
          <a:xfrm>
            <a:off x="4576519" y="4785359"/>
            <a:ext cx="4567555" cy="358140"/>
          </a:xfrm>
          <a:custGeom>
            <a:avLst/>
            <a:gdLst/>
            <a:ahLst/>
            <a:cxnLst/>
            <a:rect l="l" t="t" r="r" b="b"/>
            <a:pathLst>
              <a:path w="4567555" h="358139">
                <a:moveTo>
                  <a:pt x="4567480" y="0"/>
                </a:moveTo>
                <a:lnTo>
                  <a:pt x="354001" y="0"/>
                </a:lnTo>
                <a:lnTo>
                  <a:pt x="0" y="358139"/>
                </a:lnTo>
                <a:lnTo>
                  <a:pt x="4567480" y="358139"/>
                </a:lnTo>
                <a:lnTo>
                  <a:pt x="4567480" y="0"/>
                </a:lnTo>
                <a:close/>
              </a:path>
            </a:pathLst>
          </a:custGeom>
          <a:solidFill>
            <a:srgbClr val="E8E2DB"/>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7818119" y="266700"/>
            <a:ext cx="1056131" cy="374903"/>
          </a:xfrm>
          <a:prstGeom prst="rect">
            <a:avLst/>
          </a:prstGeom>
        </p:spPr>
      </p:pic>
      <p:pic>
        <p:nvPicPr>
          <p:cNvPr id="19" name="bg object 19"/>
          <p:cNvPicPr/>
          <p:nvPr/>
        </p:nvPicPr>
        <p:blipFill>
          <a:blip r:embed="rId3" cstate="print"/>
          <a:stretch>
            <a:fillRect/>
          </a:stretch>
        </p:blipFill>
        <p:spPr>
          <a:xfrm>
            <a:off x="1688592" y="1976627"/>
            <a:ext cx="5728715" cy="2686812"/>
          </a:xfrm>
          <a:prstGeom prst="rect">
            <a:avLst/>
          </a:prstGeom>
        </p:spPr>
      </p:pic>
      <p:sp>
        <p:nvSpPr>
          <p:cNvPr id="2" name="Holder 2"/>
          <p:cNvSpPr>
            <a:spLocks noGrp="1"/>
          </p:cNvSpPr>
          <p:nvPr>
            <p:ph type="ctrTitle"/>
          </p:nvPr>
        </p:nvSpPr>
        <p:spPr>
          <a:xfrm>
            <a:off x="1759966" y="722756"/>
            <a:ext cx="5624067" cy="452119"/>
          </a:xfrm>
          <a:prstGeom prst="rect">
            <a:avLst/>
          </a:prstGeom>
        </p:spPr>
        <p:txBody>
          <a:bodyPr wrap="square" lIns="0" tIns="0" rIns="0" bIns="0">
            <a:spAutoFit/>
          </a:bodyPr>
          <a:lstStyle>
            <a:lvl1pPr>
              <a:defRPr sz="3200" b="1" i="0">
                <a:solidFill>
                  <a:srgbClr val="C00000"/>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000" b="0" i="0">
                <a:solidFill>
                  <a:srgbClr val="3C393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3C393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925695" cy="363220"/>
          </a:xfrm>
          <a:custGeom>
            <a:avLst/>
            <a:gdLst/>
            <a:ahLst/>
            <a:cxnLst/>
            <a:rect l="l" t="t" r="r" b="b"/>
            <a:pathLst>
              <a:path w="4925695" h="363220">
                <a:moveTo>
                  <a:pt x="4925677" y="0"/>
                </a:moveTo>
                <a:lnTo>
                  <a:pt x="0" y="0"/>
                </a:lnTo>
                <a:lnTo>
                  <a:pt x="0" y="362712"/>
                </a:lnTo>
                <a:lnTo>
                  <a:pt x="4571619" y="362712"/>
                </a:lnTo>
                <a:lnTo>
                  <a:pt x="4925677" y="0"/>
                </a:lnTo>
                <a:close/>
              </a:path>
            </a:pathLst>
          </a:custGeom>
          <a:solidFill>
            <a:srgbClr val="E8E2DB"/>
          </a:solidFill>
        </p:spPr>
        <p:txBody>
          <a:bodyPr wrap="square" lIns="0" tIns="0" rIns="0" bIns="0" rtlCol="0"/>
          <a:lstStyle/>
          <a:p>
            <a:endParaRPr/>
          </a:p>
        </p:txBody>
      </p:sp>
      <p:sp>
        <p:nvSpPr>
          <p:cNvPr id="17" name="bg object 17"/>
          <p:cNvSpPr/>
          <p:nvPr/>
        </p:nvSpPr>
        <p:spPr>
          <a:xfrm>
            <a:off x="4576519" y="4785359"/>
            <a:ext cx="4567555" cy="358140"/>
          </a:xfrm>
          <a:custGeom>
            <a:avLst/>
            <a:gdLst/>
            <a:ahLst/>
            <a:cxnLst/>
            <a:rect l="l" t="t" r="r" b="b"/>
            <a:pathLst>
              <a:path w="4567555" h="358139">
                <a:moveTo>
                  <a:pt x="4567480" y="0"/>
                </a:moveTo>
                <a:lnTo>
                  <a:pt x="354001" y="0"/>
                </a:lnTo>
                <a:lnTo>
                  <a:pt x="0" y="358139"/>
                </a:lnTo>
                <a:lnTo>
                  <a:pt x="4567480" y="358139"/>
                </a:lnTo>
                <a:lnTo>
                  <a:pt x="4567480" y="0"/>
                </a:lnTo>
                <a:close/>
              </a:path>
            </a:pathLst>
          </a:custGeom>
          <a:solidFill>
            <a:srgbClr val="E8E2DB"/>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7818119" y="266700"/>
            <a:ext cx="1056131" cy="374903"/>
          </a:xfrm>
          <a:prstGeom prst="rect">
            <a:avLst/>
          </a:prstGeom>
        </p:spPr>
      </p:pic>
      <p:sp>
        <p:nvSpPr>
          <p:cNvPr id="2" name="Holder 2"/>
          <p:cNvSpPr>
            <a:spLocks noGrp="1"/>
          </p:cNvSpPr>
          <p:nvPr>
            <p:ph type="title"/>
          </p:nvPr>
        </p:nvSpPr>
        <p:spPr>
          <a:xfrm>
            <a:off x="428345" y="390220"/>
            <a:ext cx="7059295" cy="514350"/>
          </a:xfrm>
          <a:prstGeom prst="rect">
            <a:avLst/>
          </a:prstGeom>
        </p:spPr>
        <p:txBody>
          <a:bodyPr wrap="square" lIns="0" tIns="0" rIns="0" bIns="0">
            <a:spAutoFit/>
          </a:bodyPr>
          <a:lstStyle>
            <a:lvl1pPr>
              <a:defRPr sz="3200" b="1" i="0">
                <a:solidFill>
                  <a:srgbClr val="C00000"/>
                </a:solidFill>
                <a:latin typeface="Arial"/>
                <a:cs typeface="Arial"/>
              </a:defRPr>
            </a:lvl1pPr>
          </a:lstStyle>
          <a:p>
            <a:endParaRPr/>
          </a:p>
        </p:txBody>
      </p:sp>
      <p:sp>
        <p:nvSpPr>
          <p:cNvPr id="3" name="Holder 3"/>
          <p:cNvSpPr>
            <a:spLocks noGrp="1"/>
          </p:cNvSpPr>
          <p:nvPr>
            <p:ph type="body" idx="1"/>
          </p:nvPr>
        </p:nvSpPr>
        <p:spPr>
          <a:xfrm>
            <a:off x="571601" y="1835023"/>
            <a:ext cx="5429885" cy="1052830"/>
          </a:xfrm>
          <a:prstGeom prst="rect">
            <a:avLst/>
          </a:prstGeom>
        </p:spPr>
        <p:txBody>
          <a:bodyPr wrap="square" lIns="0" tIns="0" rIns="0" bIns="0">
            <a:spAutoFit/>
          </a:bodyPr>
          <a:lstStyle>
            <a:lvl1pPr>
              <a:defRPr sz="2000" b="0" i="0">
                <a:solidFill>
                  <a:srgbClr val="3C3935"/>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2569464"/>
              <a:ext cx="4566285" cy="2574290"/>
            </a:xfrm>
            <a:custGeom>
              <a:avLst/>
              <a:gdLst/>
              <a:ahLst/>
              <a:cxnLst/>
              <a:rect l="l" t="t" r="r" b="b"/>
              <a:pathLst>
                <a:path w="4566285" h="2574290">
                  <a:moveTo>
                    <a:pt x="4565904" y="0"/>
                  </a:moveTo>
                  <a:lnTo>
                    <a:pt x="0" y="0"/>
                  </a:lnTo>
                  <a:lnTo>
                    <a:pt x="0" y="2574035"/>
                  </a:lnTo>
                  <a:lnTo>
                    <a:pt x="4565904" y="2574036"/>
                  </a:lnTo>
                  <a:lnTo>
                    <a:pt x="4565904" y="0"/>
                  </a:lnTo>
                  <a:close/>
                </a:path>
              </a:pathLst>
            </a:custGeom>
            <a:solidFill>
              <a:srgbClr val="8B857A"/>
            </a:solidFill>
          </p:spPr>
          <p:txBody>
            <a:bodyPr wrap="square" lIns="0" tIns="0" rIns="0" bIns="0" rtlCol="0"/>
            <a:lstStyle/>
            <a:p>
              <a:endParaRPr/>
            </a:p>
          </p:txBody>
        </p:sp>
        <p:sp>
          <p:nvSpPr>
            <p:cNvPr id="4" name="object 4"/>
            <p:cNvSpPr/>
            <p:nvPr/>
          </p:nvSpPr>
          <p:spPr>
            <a:xfrm>
              <a:off x="4565903" y="0"/>
              <a:ext cx="4578350" cy="2569845"/>
            </a:xfrm>
            <a:custGeom>
              <a:avLst/>
              <a:gdLst/>
              <a:ahLst/>
              <a:cxnLst/>
              <a:rect l="l" t="t" r="r" b="b"/>
              <a:pathLst>
                <a:path w="4578350" h="2569845">
                  <a:moveTo>
                    <a:pt x="4578096" y="0"/>
                  </a:moveTo>
                  <a:lnTo>
                    <a:pt x="361192" y="0"/>
                  </a:lnTo>
                  <a:lnTo>
                    <a:pt x="0" y="361569"/>
                  </a:lnTo>
                  <a:lnTo>
                    <a:pt x="0" y="2569464"/>
                  </a:lnTo>
                  <a:lnTo>
                    <a:pt x="4578096" y="2569463"/>
                  </a:lnTo>
                  <a:lnTo>
                    <a:pt x="4578096" y="0"/>
                  </a:lnTo>
                  <a:close/>
                </a:path>
              </a:pathLst>
            </a:custGeom>
            <a:solidFill>
              <a:srgbClr val="3C0E53"/>
            </a:solidFill>
          </p:spPr>
          <p:txBody>
            <a:bodyPr wrap="square" lIns="0" tIns="0" rIns="0" bIns="0" rtlCol="0"/>
            <a:lstStyle/>
            <a:p>
              <a:endParaRPr/>
            </a:p>
          </p:txBody>
        </p:sp>
        <p:sp>
          <p:nvSpPr>
            <p:cNvPr id="5" name="object 5"/>
            <p:cNvSpPr/>
            <p:nvPr/>
          </p:nvSpPr>
          <p:spPr>
            <a:xfrm>
              <a:off x="4565903" y="2569464"/>
              <a:ext cx="4578350" cy="2571115"/>
            </a:xfrm>
            <a:custGeom>
              <a:avLst/>
              <a:gdLst/>
              <a:ahLst/>
              <a:cxnLst/>
              <a:rect l="l" t="t" r="r" b="b"/>
              <a:pathLst>
                <a:path w="4578350" h="2571115">
                  <a:moveTo>
                    <a:pt x="4578096" y="0"/>
                  </a:moveTo>
                  <a:lnTo>
                    <a:pt x="0" y="0"/>
                  </a:lnTo>
                  <a:lnTo>
                    <a:pt x="0" y="2570987"/>
                  </a:lnTo>
                  <a:lnTo>
                    <a:pt x="365760" y="2208872"/>
                  </a:lnTo>
                  <a:lnTo>
                    <a:pt x="4578096" y="2208872"/>
                  </a:lnTo>
                  <a:lnTo>
                    <a:pt x="4578096" y="0"/>
                  </a:lnTo>
                  <a:close/>
                </a:path>
              </a:pathLst>
            </a:custGeom>
            <a:solidFill>
              <a:srgbClr val="F1120D"/>
            </a:solidFill>
          </p:spPr>
          <p:txBody>
            <a:bodyPr wrap="square" lIns="0" tIns="0" rIns="0" bIns="0" rtlCol="0"/>
            <a:lstStyle/>
            <a:p>
              <a:endParaRPr/>
            </a:p>
          </p:txBody>
        </p:sp>
        <p:pic>
          <p:nvPicPr>
            <p:cNvPr id="6" name="object 6"/>
            <p:cNvPicPr/>
            <p:nvPr/>
          </p:nvPicPr>
          <p:blipFill>
            <a:blip r:embed="rId2" cstate="print"/>
            <a:stretch>
              <a:fillRect/>
            </a:stretch>
          </p:blipFill>
          <p:spPr>
            <a:xfrm>
              <a:off x="7816595" y="266700"/>
              <a:ext cx="1057655" cy="373379"/>
            </a:xfrm>
            <a:prstGeom prst="rect">
              <a:avLst/>
            </a:prstGeom>
          </p:spPr>
        </p:pic>
      </p:grpSp>
      <p:sp>
        <p:nvSpPr>
          <p:cNvPr id="7" name="object 7"/>
          <p:cNvSpPr txBox="1">
            <a:spLocks noGrp="1"/>
          </p:cNvSpPr>
          <p:nvPr>
            <p:ph type="title"/>
          </p:nvPr>
        </p:nvSpPr>
        <p:spPr>
          <a:xfrm>
            <a:off x="0" y="358140"/>
            <a:ext cx="4566285" cy="2211705"/>
          </a:xfrm>
          <a:prstGeom prst="rect">
            <a:avLst/>
          </a:prstGeom>
          <a:solidFill>
            <a:srgbClr val="3C3935"/>
          </a:solidFill>
        </p:spPr>
        <p:txBody>
          <a:bodyPr vert="horz" wrap="square" lIns="0" tIns="438784" rIns="0" bIns="0" rtlCol="0">
            <a:spAutoFit/>
          </a:bodyPr>
          <a:lstStyle/>
          <a:p>
            <a:pPr>
              <a:lnSpc>
                <a:spcPct val="100000"/>
              </a:lnSpc>
              <a:spcBef>
                <a:spcPts val="3454"/>
              </a:spcBef>
            </a:pPr>
            <a:endParaRPr/>
          </a:p>
          <a:p>
            <a:pPr marL="155575" marR="314325">
              <a:lnSpc>
                <a:spcPts val="3070"/>
              </a:lnSpc>
            </a:pPr>
            <a:r>
              <a:rPr dirty="0">
                <a:solidFill>
                  <a:srgbClr val="FFFFFF"/>
                </a:solidFill>
              </a:rPr>
              <a:t>ITEC614</a:t>
            </a:r>
            <a:r>
              <a:rPr spc="-45" dirty="0">
                <a:solidFill>
                  <a:srgbClr val="FFFFFF"/>
                </a:solidFill>
              </a:rPr>
              <a:t> </a:t>
            </a:r>
            <a:r>
              <a:rPr spc="-10" dirty="0">
                <a:solidFill>
                  <a:srgbClr val="FFFFFF"/>
                </a:solidFill>
              </a:rPr>
              <a:t>Introduction </a:t>
            </a:r>
            <a:r>
              <a:rPr dirty="0">
                <a:solidFill>
                  <a:srgbClr val="FFFFFF"/>
                </a:solidFill>
              </a:rPr>
              <a:t>to</a:t>
            </a:r>
            <a:r>
              <a:rPr spc="-25" dirty="0">
                <a:solidFill>
                  <a:srgbClr val="FFFFFF"/>
                </a:solidFill>
              </a:rPr>
              <a:t> </a:t>
            </a:r>
            <a:r>
              <a:rPr dirty="0">
                <a:solidFill>
                  <a:srgbClr val="FFFFFF"/>
                </a:solidFill>
              </a:rPr>
              <a:t>Cyber</a:t>
            </a:r>
            <a:r>
              <a:rPr spc="-30" dirty="0">
                <a:solidFill>
                  <a:srgbClr val="FFFFFF"/>
                </a:solidFill>
              </a:rPr>
              <a:t> </a:t>
            </a:r>
            <a:r>
              <a:rPr spc="-10" dirty="0">
                <a:solidFill>
                  <a:srgbClr val="FFFFFF"/>
                </a:solidFill>
              </a:rPr>
              <a:t>Security</a:t>
            </a:r>
          </a:p>
        </p:txBody>
      </p:sp>
      <p:sp>
        <p:nvSpPr>
          <p:cNvPr id="8" name="object 8"/>
          <p:cNvSpPr txBox="1"/>
          <p:nvPr/>
        </p:nvSpPr>
        <p:spPr>
          <a:xfrm>
            <a:off x="5110988" y="3455034"/>
            <a:ext cx="2919730" cy="636905"/>
          </a:xfrm>
          <a:prstGeom prst="rect">
            <a:avLst/>
          </a:prstGeom>
        </p:spPr>
        <p:txBody>
          <a:bodyPr vert="horz" wrap="square" lIns="0" tIns="12065" rIns="0" bIns="0" rtlCol="0">
            <a:spAutoFit/>
          </a:bodyPr>
          <a:lstStyle/>
          <a:p>
            <a:pPr marL="12700">
              <a:lnSpc>
                <a:spcPct val="100000"/>
              </a:lnSpc>
              <a:spcBef>
                <a:spcPts val="95"/>
              </a:spcBef>
            </a:pPr>
            <a:r>
              <a:rPr lang="en-US" sz="1600" b="1" spc="-10" dirty="0">
                <a:solidFill>
                  <a:srgbClr val="FFFFFF"/>
                </a:solidFill>
                <a:latin typeface="Arial"/>
                <a:cs typeface="Arial"/>
              </a:rPr>
              <a:t>Dr. Farshid Keivanian</a:t>
            </a:r>
            <a:endParaRPr sz="1600" dirty="0">
              <a:latin typeface="Arial"/>
              <a:cs typeface="Arial"/>
            </a:endParaRPr>
          </a:p>
          <a:p>
            <a:pPr marL="12700">
              <a:lnSpc>
                <a:spcPct val="100000"/>
              </a:lnSpc>
              <a:spcBef>
                <a:spcPts val="1455"/>
              </a:spcBef>
            </a:pPr>
            <a:r>
              <a:rPr sz="1200" b="1" spc="-10" dirty="0">
                <a:solidFill>
                  <a:srgbClr val="FFFFFF"/>
                </a:solidFill>
                <a:latin typeface="Arial"/>
                <a:cs typeface="Arial"/>
              </a:rPr>
              <a:t>Lecturer,</a:t>
            </a:r>
            <a:r>
              <a:rPr sz="1200" b="1" spc="-45" dirty="0">
                <a:solidFill>
                  <a:srgbClr val="FFFFFF"/>
                </a:solidFill>
                <a:latin typeface="Arial"/>
                <a:cs typeface="Arial"/>
              </a:rPr>
              <a:t> </a:t>
            </a:r>
            <a:r>
              <a:rPr sz="1200" b="1" dirty="0">
                <a:solidFill>
                  <a:srgbClr val="FFFFFF"/>
                </a:solidFill>
                <a:latin typeface="Arial"/>
                <a:cs typeface="Arial"/>
              </a:rPr>
              <a:t>Information</a:t>
            </a:r>
            <a:r>
              <a:rPr sz="1200" b="1" spc="-10" dirty="0">
                <a:solidFill>
                  <a:srgbClr val="FFFFFF"/>
                </a:solidFill>
                <a:latin typeface="Arial"/>
                <a:cs typeface="Arial"/>
              </a:rPr>
              <a:t> </a:t>
            </a:r>
            <a:r>
              <a:rPr sz="1200" b="1" spc="-25" dirty="0">
                <a:solidFill>
                  <a:srgbClr val="FFFFFF"/>
                </a:solidFill>
                <a:latin typeface="Arial"/>
                <a:cs typeface="Arial"/>
              </a:rPr>
              <a:t>Technology,</a:t>
            </a:r>
            <a:r>
              <a:rPr sz="1200" b="1" spc="10" dirty="0">
                <a:solidFill>
                  <a:srgbClr val="FFFFFF"/>
                </a:solidFill>
                <a:latin typeface="Arial"/>
                <a:cs typeface="Arial"/>
              </a:rPr>
              <a:t> </a:t>
            </a:r>
            <a:r>
              <a:rPr sz="1200" b="1" spc="-20" dirty="0">
                <a:solidFill>
                  <a:srgbClr val="FFFFFF"/>
                </a:solidFill>
                <a:latin typeface="Arial"/>
                <a:cs typeface="Arial"/>
              </a:rPr>
              <a:t>PFBS</a:t>
            </a:r>
            <a:endParaRPr sz="1200" dirty="0">
              <a:latin typeface="Arial"/>
              <a:cs typeface="Arial"/>
            </a:endParaRPr>
          </a:p>
        </p:txBody>
      </p:sp>
      <p:pic>
        <p:nvPicPr>
          <p:cNvPr id="9" name="object 9"/>
          <p:cNvPicPr/>
          <p:nvPr/>
        </p:nvPicPr>
        <p:blipFill>
          <a:blip r:embed="rId3" cstate="print"/>
          <a:stretch>
            <a:fillRect/>
          </a:stretch>
        </p:blipFill>
        <p:spPr>
          <a:xfrm>
            <a:off x="0" y="2577083"/>
            <a:ext cx="4571999" cy="25664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B22DE-57D8-2870-20B1-4A88B5FA61A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1A6B59-01D3-3135-D3A5-D78DACF286BC}"/>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Types of Law in Information Systems</a:t>
            </a:r>
            <a:endParaRPr spc="-25" dirty="0"/>
          </a:p>
        </p:txBody>
      </p:sp>
      <p:sp>
        <p:nvSpPr>
          <p:cNvPr id="3" name="object 3">
            <a:extLst>
              <a:ext uri="{FF2B5EF4-FFF2-40B4-BE49-F238E27FC236}">
                <a16:creationId xmlns:a16="http://schemas.microsoft.com/office/drawing/2014/main" id="{7C84A358-5439-8504-C1B8-CDDB61CE506E}"/>
              </a:ext>
            </a:extLst>
          </p:cNvPr>
          <p:cNvSpPr txBox="1"/>
          <p:nvPr/>
        </p:nvSpPr>
        <p:spPr>
          <a:xfrm>
            <a:off x="76201" y="564169"/>
            <a:ext cx="9067799" cy="4579331"/>
          </a:xfrm>
          <a:prstGeom prst="rect">
            <a:avLst/>
          </a:prstGeom>
        </p:spPr>
        <p:txBody>
          <a:bodyPr vert="horz" wrap="square" lIns="0" tIns="120650" rIns="0" bIns="0" rtlCol="0">
            <a:spAutoFit/>
          </a:bodyPr>
          <a:lstStyle/>
          <a:p>
            <a:pPr>
              <a:lnSpc>
                <a:spcPct val="150000"/>
              </a:lnSpc>
              <a:buNone/>
            </a:pPr>
            <a:r>
              <a:rPr lang="en-US" sz="2800" b="1" dirty="0">
                <a:latin typeface="+mj-lt"/>
              </a:rPr>
              <a:t>2. Criminal Law</a:t>
            </a:r>
          </a:p>
          <a:p>
            <a:pPr marL="457200" indent="-457200">
              <a:lnSpc>
                <a:spcPct val="150000"/>
              </a:lnSpc>
              <a:buFont typeface="Arial" panose="020B0604020202020204" pitchFamily="34" charset="0"/>
              <a:buChar char="•"/>
            </a:pPr>
            <a:r>
              <a:rPr lang="en-US" sz="2800" dirty="0">
                <a:latin typeface="+mj-lt"/>
              </a:rPr>
              <a:t>Criminal law deals with violations that are harmful to society, and the state prosecutes the offender. These offenses are punishable by imprisonment or other penalties.</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Hacking into a government database and stealing sensitive information.</a:t>
            </a:r>
          </a:p>
        </p:txBody>
      </p:sp>
    </p:spTree>
    <p:extLst>
      <p:ext uri="{BB962C8B-B14F-4D97-AF65-F5344CB8AC3E}">
        <p14:creationId xmlns:p14="http://schemas.microsoft.com/office/powerpoint/2010/main" val="296565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A8A9E-ECA0-5F06-7475-E7CD40057E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74BAFAC-620E-9059-AC84-B881A2E6E225}"/>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Types of Law in Information Systems</a:t>
            </a:r>
            <a:endParaRPr spc="-25" dirty="0"/>
          </a:p>
        </p:txBody>
      </p:sp>
      <p:sp>
        <p:nvSpPr>
          <p:cNvPr id="3" name="object 3">
            <a:extLst>
              <a:ext uri="{FF2B5EF4-FFF2-40B4-BE49-F238E27FC236}">
                <a16:creationId xmlns:a16="http://schemas.microsoft.com/office/drawing/2014/main" id="{DEE9E6D0-E941-899A-DC70-A93A856AFF28}"/>
              </a:ext>
            </a:extLst>
          </p:cNvPr>
          <p:cNvSpPr txBox="1"/>
          <p:nvPr/>
        </p:nvSpPr>
        <p:spPr>
          <a:xfrm>
            <a:off x="76201" y="564169"/>
            <a:ext cx="9067799" cy="3933000"/>
          </a:xfrm>
          <a:prstGeom prst="rect">
            <a:avLst/>
          </a:prstGeom>
        </p:spPr>
        <p:txBody>
          <a:bodyPr vert="horz" wrap="square" lIns="0" tIns="120650" rIns="0" bIns="0" rtlCol="0">
            <a:spAutoFit/>
          </a:bodyPr>
          <a:lstStyle/>
          <a:p>
            <a:pPr>
              <a:lnSpc>
                <a:spcPct val="150000"/>
              </a:lnSpc>
              <a:buNone/>
            </a:pPr>
            <a:r>
              <a:rPr lang="en-US" sz="2800" b="1" dirty="0">
                <a:latin typeface="+mj-lt"/>
              </a:rPr>
              <a:t>3. Tort Law</a:t>
            </a:r>
          </a:p>
          <a:p>
            <a:pPr marL="457200" indent="-457200">
              <a:lnSpc>
                <a:spcPct val="150000"/>
              </a:lnSpc>
              <a:buFont typeface="Arial" panose="020B0604020202020204" pitchFamily="34" charset="0"/>
              <a:buChar char="•"/>
            </a:pPr>
            <a:r>
              <a:rPr lang="en-US" sz="2800" dirty="0">
                <a:latin typeface="+mj-lt"/>
              </a:rPr>
              <a:t>A type of civil law that addresses situations where a person’s actions have caused harm or injury to another party.</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A company violating consumer privacy laws, leading to identity theft.</a:t>
            </a:r>
          </a:p>
        </p:txBody>
      </p:sp>
    </p:spTree>
    <p:extLst>
      <p:ext uri="{BB962C8B-B14F-4D97-AF65-F5344CB8AC3E}">
        <p14:creationId xmlns:p14="http://schemas.microsoft.com/office/powerpoint/2010/main" val="290695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16685-3410-FAA1-044B-CC186EF02E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E0349D0-7AB0-3160-A679-1493832F928B}"/>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Types of Law in Information Systems</a:t>
            </a:r>
            <a:endParaRPr spc="-25" dirty="0"/>
          </a:p>
        </p:txBody>
      </p:sp>
      <p:sp>
        <p:nvSpPr>
          <p:cNvPr id="3" name="object 3">
            <a:extLst>
              <a:ext uri="{FF2B5EF4-FFF2-40B4-BE49-F238E27FC236}">
                <a16:creationId xmlns:a16="http://schemas.microsoft.com/office/drawing/2014/main" id="{EC79AB74-CD1C-395F-F92D-45154DFEAFE1}"/>
              </a:ext>
            </a:extLst>
          </p:cNvPr>
          <p:cNvSpPr txBox="1"/>
          <p:nvPr/>
        </p:nvSpPr>
        <p:spPr>
          <a:xfrm>
            <a:off x="76201" y="564169"/>
            <a:ext cx="9067799" cy="3933000"/>
          </a:xfrm>
          <a:prstGeom prst="rect">
            <a:avLst/>
          </a:prstGeom>
        </p:spPr>
        <p:txBody>
          <a:bodyPr vert="horz" wrap="square" lIns="0" tIns="120650" rIns="0" bIns="0" rtlCol="0">
            <a:spAutoFit/>
          </a:bodyPr>
          <a:lstStyle/>
          <a:p>
            <a:pPr>
              <a:lnSpc>
                <a:spcPct val="150000"/>
              </a:lnSpc>
              <a:buNone/>
            </a:pPr>
            <a:r>
              <a:rPr lang="en-US" sz="2800" b="1" dirty="0">
                <a:latin typeface="+mj-lt"/>
              </a:rPr>
              <a:t>4. Private Law</a:t>
            </a:r>
          </a:p>
          <a:p>
            <a:pPr marL="457200" indent="-457200">
              <a:lnSpc>
                <a:spcPct val="150000"/>
              </a:lnSpc>
              <a:buFont typeface="Arial" panose="020B0604020202020204" pitchFamily="34" charset="0"/>
              <a:buChar char="•"/>
            </a:pPr>
            <a:r>
              <a:rPr lang="en-US" sz="2800" dirty="0">
                <a:latin typeface="+mj-lt"/>
              </a:rPr>
              <a:t>Private law governs relationships between private individuals or organizations. It covers areas such as family law, contract law, and property law.</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A dispute between two companies over intellectual property.</a:t>
            </a:r>
          </a:p>
        </p:txBody>
      </p:sp>
    </p:spTree>
    <p:extLst>
      <p:ext uri="{BB962C8B-B14F-4D97-AF65-F5344CB8AC3E}">
        <p14:creationId xmlns:p14="http://schemas.microsoft.com/office/powerpoint/2010/main" val="9665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36DB2-8704-4B77-F0F8-B2C6785C83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F2CFB30-36D0-7EC1-8DC9-6946A64FBE48}"/>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Types of Law in Information Systems</a:t>
            </a:r>
            <a:endParaRPr spc="-25" dirty="0"/>
          </a:p>
        </p:txBody>
      </p:sp>
      <p:sp>
        <p:nvSpPr>
          <p:cNvPr id="3" name="object 3">
            <a:extLst>
              <a:ext uri="{FF2B5EF4-FFF2-40B4-BE49-F238E27FC236}">
                <a16:creationId xmlns:a16="http://schemas.microsoft.com/office/drawing/2014/main" id="{C7120FBD-8FDE-E034-2C20-482944B53571}"/>
              </a:ext>
            </a:extLst>
          </p:cNvPr>
          <p:cNvSpPr txBox="1"/>
          <p:nvPr/>
        </p:nvSpPr>
        <p:spPr>
          <a:xfrm>
            <a:off x="76201" y="564169"/>
            <a:ext cx="9067799" cy="3933000"/>
          </a:xfrm>
          <a:prstGeom prst="rect">
            <a:avLst/>
          </a:prstGeom>
        </p:spPr>
        <p:txBody>
          <a:bodyPr vert="horz" wrap="square" lIns="0" tIns="120650" rIns="0" bIns="0" rtlCol="0">
            <a:spAutoFit/>
          </a:bodyPr>
          <a:lstStyle/>
          <a:p>
            <a:pPr>
              <a:lnSpc>
                <a:spcPct val="150000"/>
              </a:lnSpc>
              <a:buNone/>
            </a:pPr>
            <a:r>
              <a:rPr lang="en-US" sz="2800" b="1" dirty="0">
                <a:latin typeface="+mj-lt"/>
              </a:rPr>
              <a:t>5. Public (Administrative) Law</a:t>
            </a:r>
          </a:p>
          <a:p>
            <a:pPr marL="457200" indent="-457200">
              <a:lnSpc>
                <a:spcPct val="150000"/>
              </a:lnSpc>
              <a:buFont typeface="Arial" panose="020B0604020202020204" pitchFamily="34" charset="0"/>
              <a:buChar char="•"/>
            </a:pPr>
            <a:r>
              <a:rPr lang="en-US" sz="2800" dirty="0">
                <a:latin typeface="+mj-lt"/>
              </a:rPr>
              <a:t>Public law deals with the relationship between individuals and the state, including government regulations, criminal law, and tax law.</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Government regulations ensuring data protection and privacy for businesses.</a:t>
            </a:r>
          </a:p>
        </p:txBody>
      </p:sp>
    </p:spTree>
    <p:extLst>
      <p:ext uri="{BB962C8B-B14F-4D97-AF65-F5344CB8AC3E}">
        <p14:creationId xmlns:p14="http://schemas.microsoft.com/office/powerpoint/2010/main" val="427621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B4673-0F5D-9DD0-AAAB-952B4947B4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E7766B-0558-84FB-4C23-13770B322AF0}"/>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Comparison Table: Types of Law</a:t>
            </a:r>
            <a:endParaRPr spc="-25" dirty="0"/>
          </a:p>
        </p:txBody>
      </p:sp>
      <p:graphicFrame>
        <p:nvGraphicFramePr>
          <p:cNvPr id="4" name="Table 3">
            <a:extLst>
              <a:ext uri="{FF2B5EF4-FFF2-40B4-BE49-F238E27FC236}">
                <a16:creationId xmlns:a16="http://schemas.microsoft.com/office/drawing/2014/main" id="{B3F50145-033A-506D-95CE-0966E6B7988E}"/>
              </a:ext>
            </a:extLst>
          </p:cNvPr>
          <p:cNvGraphicFramePr>
            <a:graphicFrameLocks noGrp="1"/>
          </p:cNvGraphicFramePr>
          <p:nvPr>
            <p:extLst>
              <p:ext uri="{D42A27DB-BD31-4B8C-83A1-F6EECF244321}">
                <p14:modId xmlns:p14="http://schemas.microsoft.com/office/powerpoint/2010/main" val="3605008662"/>
              </p:ext>
            </p:extLst>
          </p:nvPr>
        </p:nvGraphicFramePr>
        <p:xfrm>
          <a:off x="0" y="974181"/>
          <a:ext cx="9144000" cy="3901496"/>
        </p:xfrm>
        <a:graphic>
          <a:graphicData uri="http://schemas.openxmlformats.org/drawingml/2006/table">
            <a:tbl>
              <a:tblPr>
                <a:tableStyleId>{ED083AE6-46FA-4A59-8FB0-9F97EB10719F}</a:tableStyleId>
              </a:tblPr>
              <a:tblGrid>
                <a:gridCol w="2057400">
                  <a:extLst>
                    <a:ext uri="{9D8B030D-6E8A-4147-A177-3AD203B41FA5}">
                      <a16:colId xmlns:a16="http://schemas.microsoft.com/office/drawing/2014/main" val="772140988"/>
                    </a:ext>
                  </a:extLst>
                </a:gridCol>
                <a:gridCol w="3048000">
                  <a:extLst>
                    <a:ext uri="{9D8B030D-6E8A-4147-A177-3AD203B41FA5}">
                      <a16:colId xmlns:a16="http://schemas.microsoft.com/office/drawing/2014/main" val="1613640127"/>
                    </a:ext>
                  </a:extLst>
                </a:gridCol>
                <a:gridCol w="1752600">
                  <a:extLst>
                    <a:ext uri="{9D8B030D-6E8A-4147-A177-3AD203B41FA5}">
                      <a16:colId xmlns:a16="http://schemas.microsoft.com/office/drawing/2014/main" val="2234573572"/>
                    </a:ext>
                  </a:extLst>
                </a:gridCol>
                <a:gridCol w="2286000">
                  <a:extLst>
                    <a:ext uri="{9D8B030D-6E8A-4147-A177-3AD203B41FA5}">
                      <a16:colId xmlns:a16="http://schemas.microsoft.com/office/drawing/2014/main" val="3748479682"/>
                    </a:ext>
                  </a:extLst>
                </a:gridCol>
              </a:tblGrid>
              <a:tr h="160842">
                <a:tc>
                  <a:txBody>
                    <a:bodyPr/>
                    <a:lstStyle/>
                    <a:p>
                      <a:r>
                        <a:rPr lang="en-US" sz="2800" dirty="0"/>
                        <a:t>Type of Law</a:t>
                      </a:r>
                    </a:p>
                  </a:txBody>
                  <a:tcPr marL="15254" marR="15254" marT="7627" marB="7627" anchor="ctr">
                    <a:solidFill>
                      <a:schemeClr val="accent4">
                        <a:lumMod val="20000"/>
                        <a:lumOff val="80000"/>
                      </a:schemeClr>
                    </a:solidFill>
                  </a:tcPr>
                </a:tc>
                <a:tc>
                  <a:txBody>
                    <a:bodyPr/>
                    <a:lstStyle/>
                    <a:p>
                      <a:r>
                        <a:rPr lang="en-US" sz="2800" dirty="0"/>
                        <a:t>Scope</a:t>
                      </a:r>
                    </a:p>
                  </a:txBody>
                  <a:tcPr marL="15254" marR="15254" marT="7627" marB="7627" anchor="ctr">
                    <a:solidFill>
                      <a:schemeClr val="accent4">
                        <a:lumMod val="20000"/>
                        <a:lumOff val="80000"/>
                      </a:schemeClr>
                    </a:solidFill>
                  </a:tcPr>
                </a:tc>
                <a:tc>
                  <a:txBody>
                    <a:bodyPr/>
                    <a:lstStyle/>
                    <a:p>
                      <a:r>
                        <a:rPr lang="en-US" sz="2800" dirty="0"/>
                        <a:t>Example</a:t>
                      </a:r>
                    </a:p>
                  </a:txBody>
                  <a:tcPr marL="15254" marR="15254" marT="7627" marB="7627" anchor="ctr">
                    <a:solidFill>
                      <a:schemeClr val="accent4">
                        <a:lumMod val="20000"/>
                        <a:lumOff val="80000"/>
                      </a:schemeClr>
                    </a:solidFill>
                  </a:tcPr>
                </a:tc>
                <a:tc>
                  <a:txBody>
                    <a:bodyPr/>
                    <a:lstStyle/>
                    <a:p>
                      <a:r>
                        <a:rPr lang="en-US" sz="2800" dirty="0"/>
                        <a:t>Punishment</a:t>
                      </a:r>
                    </a:p>
                  </a:txBody>
                  <a:tcPr marL="15254" marR="15254" marT="7627" marB="7627" anchor="ctr">
                    <a:solidFill>
                      <a:schemeClr val="accent4">
                        <a:lumMod val="20000"/>
                        <a:lumOff val="80000"/>
                      </a:schemeClr>
                    </a:solidFill>
                  </a:tcPr>
                </a:tc>
                <a:extLst>
                  <a:ext uri="{0D108BD9-81ED-4DB2-BD59-A6C34878D82A}">
                    <a16:rowId xmlns:a16="http://schemas.microsoft.com/office/drawing/2014/main" val="122373487"/>
                  </a:ext>
                </a:extLst>
              </a:tr>
              <a:tr h="0">
                <a:tc>
                  <a:txBody>
                    <a:bodyPr/>
                    <a:lstStyle/>
                    <a:p>
                      <a:r>
                        <a:rPr lang="en-US" sz="2800" b="1"/>
                        <a:t>Civil Law</a:t>
                      </a:r>
                      <a:endParaRPr lang="en-US" sz="2800"/>
                    </a:p>
                  </a:txBody>
                  <a:tcPr marL="15254" marR="15254" marT="7627" marB="7627" anchor="ctr"/>
                </a:tc>
                <a:tc>
                  <a:txBody>
                    <a:bodyPr/>
                    <a:lstStyle/>
                    <a:p>
                      <a:r>
                        <a:rPr lang="en-US" sz="2800"/>
                        <a:t>Resolves disputes between individuals or organizations</a:t>
                      </a:r>
                    </a:p>
                  </a:txBody>
                  <a:tcPr marL="15254" marR="15254" marT="7627" marB="7627" anchor="ctr"/>
                </a:tc>
                <a:tc>
                  <a:txBody>
                    <a:bodyPr/>
                    <a:lstStyle/>
                    <a:p>
                      <a:r>
                        <a:rPr lang="en-US" sz="2800"/>
                        <a:t>Contract breach</a:t>
                      </a:r>
                    </a:p>
                  </a:txBody>
                  <a:tcPr marL="15254" marR="15254" marT="7627" marB="7627" anchor="ctr"/>
                </a:tc>
                <a:tc>
                  <a:txBody>
                    <a:bodyPr/>
                    <a:lstStyle/>
                    <a:p>
                      <a:r>
                        <a:rPr lang="en-US" sz="2800"/>
                        <a:t>Compensation</a:t>
                      </a:r>
                    </a:p>
                  </a:txBody>
                  <a:tcPr marL="15254" marR="15254" marT="7627" marB="7627" anchor="ctr"/>
                </a:tc>
                <a:extLst>
                  <a:ext uri="{0D108BD9-81ED-4DB2-BD59-A6C34878D82A}">
                    <a16:rowId xmlns:a16="http://schemas.microsoft.com/office/drawing/2014/main" val="2117543324"/>
                  </a:ext>
                </a:extLst>
              </a:tr>
              <a:tr h="0">
                <a:tc>
                  <a:txBody>
                    <a:bodyPr/>
                    <a:lstStyle/>
                    <a:p>
                      <a:r>
                        <a:rPr lang="en-US" sz="2800" b="1"/>
                        <a:t>Criminal Law</a:t>
                      </a:r>
                      <a:endParaRPr lang="en-US" sz="2800"/>
                    </a:p>
                  </a:txBody>
                  <a:tcPr marL="15254" marR="15254" marT="7627" marB="7627" anchor="ctr"/>
                </a:tc>
                <a:tc>
                  <a:txBody>
                    <a:bodyPr/>
                    <a:lstStyle/>
                    <a:p>
                      <a:r>
                        <a:rPr lang="en-US" sz="2800"/>
                        <a:t>Violation harmful to society</a:t>
                      </a:r>
                    </a:p>
                  </a:txBody>
                  <a:tcPr marL="15254" marR="15254" marT="7627" marB="7627" anchor="ctr"/>
                </a:tc>
                <a:tc>
                  <a:txBody>
                    <a:bodyPr/>
                    <a:lstStyle/>
                    <a:p>
                      <a:r>
                        <a:rPr lang="en-US" sz="2800"/>
                        <a:t>Hacking, theft</a:t>
                      </a:r>
                    </a:p>
                  </a:txBody>
                  <a:tcPr marL="15254" marR="15254" marT="7627" marB="7627" anchor="ctr"/>
                </a:tc>
                <a:tc>
                  <a:txBody>
                    <a:bodyPr/>
                    <a:lstStyle/>
                    <a:p>
                      <a:r>
                        <a:rPr lang="en-US" sz="2800"/>
                        <a:t>Imprisonment, fines</a:t>
                      </a:r>
                    </a:p>
                  </a:txBody>
                  <a:tcPr marL="15254" marR="15254" marT="7627" marB="7627" anchor="ctr"/>
                </a:tc>
                <a:extLst>
                  <a:ext uri="{0D108BD9-81ED-4DB2-BD59-A6C34878D82A}">
                    <a16:rowId xmlns:a16="http://schemas.microsoft.com/office/drawing/2014/main" val="3681938783"/>
                  </a:ext>
                </a:extLst>
              </a:tr>
              <a:tr h="374146">
                <a:tc>
                  <a:txBody>
                    <a:bodyPr/>
                    <a:lstStyle/>
                    <a:p>
                      <a:r>
                        <a:rPr lang="en-US" sz="2800" b="1"/>
                        <a:t>Tort Law</a:t>
                      </a:r>
                      <a:endParaRPr lang="en-US" sz="2800"/>
                    </a:p>
                  </a:txBody>
                  <a:tcPr marL="15254" marR="15254" marT="7627" marB="7627" anchor="ctr"/>
                </a:tc>
                <a:tc>
                  <a:txBody>
                    <a:bodyPr/>
                    <a:lstStyle/>
                    <a:p>
                      <a:r>
                        <a:rPr lang="en-US" sz="2800"/>
                        <a:t>Injury or harm to an individual</a:t>
                      </a:r>
                    </a:p>
                  </a:txBody>
                  <a:tcPr marL="15254" marR="15254" marT="7627" marB="7627" anchor="ctr"/>
                </a:tc>
                <a:tc>
                  <a:txBody>
                    <a:bodyPr/>
                    <a:lstStyle/>
                    <a:p>
                      <a:r>
                        <a:rPr lang="en-US" sz="2800"/>
                        <a:t>Defamation, personal injury</a:t>
                      </a:r>
                    </a:p>
                  </a:txBody>
                  <a:tcPr marL="15254" marR="15254" marT="7627" marB="7627" anchor="ctr"/>
                </a:tc>
                <a:tc>
                  <a:txBody>
                    <a:bodyPr/>
                    <a:lstStyle/>
                    <a:p>
                      <a:r>
                        <a:rPr lang="en-US" sz="2800" dirty="0"/>
                        <a:t>Compensation</a:t>
                      </a:r>
                    </a:p>
                  </a:txBody>
                  <a:tcPr marL="15254" marR="15254" marT="7627" marB="7627" anchor="ctr"/>
                </a:tc>
                <a:extLst>
                  <a:ext uri="{0D108BD9-81ED-4DB2-BD59-A6C34878D82A}">
                    <a16:rowId xmlns:a16="http://schemas.microsoft.com/office/drawing/2014/main" val="3694044432"/>
                  </a:ext>
                </a:extLst>
              </a:tr>
            </a:tbl>
          </a:graphicData>
        </a:graphic>
      </p:graphicFrame>
    </p:spTree>
    <p:extLst>
      <p:ext uri="{BB962C8B-B14F-4D97-AF65-F5344CB8AC3E}">
        <p14:creationId xmlns:p14="http://schemas.microsoft.com/office/powerpoint/2010/main" val="31352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17539-6EC2-A24C-7673-95F14C945EF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A5AF8B4-2CCD-CB08-8A89-DE5AAD261507}"/>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Comparison Table: Types of Law</a:t>
            </a:r>
            <a:endParaRPr spc="-25" dirty="0"/>
          </a:p>
        </p:txBody>
      </p:sp>
      <p:graphicFrame>
        <p:nvGraphicFramePr>
          <p:cNvPr id="4" name="Table 3">
            <a:extLst>
              <a:ext uri="{FF2B5EF4-FFF2-40B4-BE49-F238E27FC236}">
                <a16:creationId xmlns:a16="http://schemas.microsoft.com/office/drawing/2014/main" id="{8BCA5A31-D8CC-2078-3DF3-7CDC5161FC89}"/>
              </a:ext>
            </a:extLst>
          </p:cNvPr>
          <p:cNvGraphicFramePr>
            <a:graphicFrameLocks noGrp="1"/>
          </p:cNvGraphicFramePr>
          <p:nvPr>
            <p:extLst>
              <p:ext uri="{D42A27DB-BD31-4B8C-83A1-F6EECF244321}">
                <p14:modId xmlns:p14="http://schemas.microsoft.com/office/powerpoint/2010/main" val="576527708"/>
              </p:ext>
            </p:extLst>
          </p:nvPr>
        </p:nvGraphicFramePr>
        <p:xfrm>
          <a:off x="0" y="974181"/>
          <a:ext cx="9144000" cy="2606082"/>
        </p:xfrm>
        <a:graphic>
          <a:graphicData uri="http://schemas.openxmlformats.org/drawingml/2006/table">
            <a:tbl>
              <a:tblPr>
                <a:tableStyleId>{ED083AE6-46FA-4A59-8FB0-9F97EB10719F}</a:tableStyleId>
              </a:tblPr>
              <a:tblGrid>
                <a:gridCol w="2057400">
                  <a:extLst>
                    <a:ext uri="{9D8B030D-6E8A-4147-A177-3AD203B41FA5}">
                      <a16:colId xmlns:a16="http://schemas.microsoft.com/office/drawing/2014/main" val="772140988"/>
                    </a:ext>
                  </a:extLst>
                </a:gridCol>
                <a:gridCol w="3048000">
                  <a:extLst>
                    <a:ext uri="{9D8B030D-6E8A-4147-A177-3AD203B41FA5}">
                      <a16:colId xmlns:a16="http://schemas.microsoft.com/office/drawing/2014/main" val="1613640127"/>
                    </a:ext>
                  </a:extLst>
                </a:gridCol>
                <a:gridCol w="1752600">
                  <a:extLst>
                    <a:ext uri="{9D8B030D-6E8A-4147-A177-3AD203B41FA5}">
                      <a16:colId xmlns:a16="http://schemas.microsoft.com/office/drawing/2014/main" val="2234573572"/>
                    </a:ext>
                  </a:extLst>
                </a:gridCol>
                <a:gridCol w="2286000">
                  <a:extLst>
                    <a:ext uri="{9D8B030D-6E8A-4147-A177-3AD203B41FA5}">
                      <a16:colId xmlns:a16="http://schemas.microsoft.com/office/drawing/2014/main" val="3748479682"/>
                    </a:ext>
                  </a:extLst>
                </a:gridCol>
              </a:tblGrid>
              <a:tr h="160842">
                <a:tc>
                  <a:txBody>
                    <a:bodyPr/>
                    <a:lstStyle/>
                    <a:p>
                      <a:r>
                        <a:rPr lang="en-US" sz="2800" dirty="0"/>
                        <a:t>Type of Law</a:t>
                      </a:r>
                    </a:p>
                  </a:txBody>
                  <a:tcPr marL="15254" marR="15254" marT="7627" marB="7627" anchor="ctr">
                    <a:solidFill>
                      <a:schemeClr val="accent4">
                        <a:lumMod val="20000"/>
                        <a:lumOff val="80000"/>
                      </a:schemeClr>
                    </a:solidFill>
                  </a:tcPr>
                </a:tc>
                <a:tc>
                  <a:txBody>
                    <a:bodyPr/>
                    <a:lstStyle/>
                    <a:p>
                      <a:r>
                        <a:rPr lang="en-US" sz="2800" dirty="0"/>
                        <a:t>Scope</a:t>
                      </a:r>
                    </a:p>
                  </a:txBody>
                  <a:tcPr marL="15254" marR="15254" marT="7627" marB="7627" anchor="ctr">
                    <a:solidFill>
                      <a:schemeClr val="accent4">
                        <a:lumMod val="20000"/>
                        <a:lumOff val="80000"/>
                      </a:schemeClr>
                    </a:solidFill>
                  </a:tcPr>
                </a:tc>
                <a:tc>
                  <a:txBody>
                    <a:bodyPr/>
                    <a:lstStyle/>
                    <a:p>
                      <a:r>
                        <a:rPr lang="en-US" sz="2800" dirty="0"/>
                        <a:t>Example</a:t>
                      </a:r>
                    </a:p>
                  </a:txBody>
                  <a:tcPr marL="15254" marR="15254" marT="7627" marB="7627" anchor="ctr">
                    <a:solidFill>
                      <a:schemeClr val="accent4">
                        <a:lumMod val="20000"/>
                        <a:lumOff val="80000"/>
                      </a:schemeClr>
                    </a:solidFill>
                  </a:tcPr>
                </a:tc>
                <a:tc>
                  <a:txBody>
                    <a:bodyPr/>
                    <a:lstStyle/>
                    <a:p>
                      <a:r>
                        <a:rPr lang="en-US" sz="2800" dirty="0"/>
                        <a:t>Punishment</a:t>
                      </a:r>
                    </a:p>
                  </a:txBody>
                  <a:tcPr marL="15254" marR="15254" marT="7627" marB="7627" anchor="ctr">
                    <a:solidFill>
                      <a:schemeClr val="accent4">
                        <a:lumMod val="20000"/>
                        <a:lumOff val="80000"/>
                      </a:schemeClr>
                    </a:solidFill>
                  </a:tcPr>
                </a:tc>
                <a:extLst>
                  <a:ext uri="{0D108BD9-81ED-4DB2-BD59-A6C34878D82A}">
                    <a16:rowId xmlns:a16="http://schemas.microsoft.com/office/drawing/2014/main" val="122373487"/>
                  </a:ext>
                </a:extLst>
              </a:tr>
              <a:tr h="0">
                <a:tc>
                  <a:txBody>
                    <a:bodyPr/>
                    <a:lstStyle/>
                    <a:p>
                      <a:r>
                        <a:rPr lang="en-US" sz="2800" b="1" dirty="0"/>
                        <a:t>Private Law</a:t>
                      </a:r>
                      <a:endParaRPr lang="en-US" sz="2800" dirty="0"/>
                    </a:p>
                  </a:txBody>
                  <a:tcPr marL="15254" marR="15254" marT="7627" marB="7627" anchor="ctr"/>
                </a:tc>
                <a:tc>
                  <a:txBody>
                    <a:bodyPr/>
                    <a:lstStyle/>
                    <a:p>
                      <a:r>
                        <a:rPr lang="en-US" sz="2800" dirty="0"/>
                        <a:t>Disputes between private parties</a:t>
                      </a:r>
                    </a:p>
                  </a:txBody>
                  <a:tcPr marL="15254" marR="15254" marT="7627" marB="7627" anchor="ctr"/>
                </a:tc>
                <a:tc>
                  <a:txBody>
                    <a:bodyPr/>
                    <a:lstStyle/>
                    <a:p>
                      <a:r>
                        <a:rPr lang="en-US" sz="2800" dirty="0"/>
                        <a:t>IP theft, divorce</a:t>
                      </a:r>
                    </a:p>
                  </a:txBody>
                  <a:tcPr marL="15254" marR="15254" marT="7627" marB="7627" anchor="ctr"/>
                </a:tc>
                <a:tc>
                  <a:txBody>
                    <a:bodyPr/>
                    <a:lstStyle/>
                    <a:p>
                      <a:r>
                        <a:rPr lang="en-US" sz="2800" dirty="0"/>
                        <a:t>Compensation</a:t>
                      </a:r>
                    </a:p>
                  </a:txBody>
                  <a:tcPr marL="15254" marR="15254" marT="7627" marB="7627" anchor="ctr"/>
                </a:tc>
                <a:extLst>
                  <a:ext uri="{0D108BD9-81ED-4DB2-BD59-A6C34878D82A}">
                    <a16:rowId xmlns:a16="http://schemas.microsoft.com/office/drawing/2014/main" val="2117543324"/>
                  </a:ext>
                </a:extLst>
              </a:tr>
              <a:tr h="0">
                <a:tc>
                  <a:txBody>
                    <a:bodyPr/>
                    <a:lstStyle/>
                    <a:p>
                      <a:r>
                        <a:rPr lang="en-US" sz="2800" b="1"/>
                        <a:t>Public Law</a:t>
                      </a:r>
                      <a:endParaRPr lang="en-US" sz="2800"/>
                    </a:p>
                  </a:txBody>
                  <a:tcPr marL="15254" marR="15254" marT="7627" marB="7627" anchor="ctr"/>
                </a:tc>
                <a:tc>
                  <a:txBody>
                    <a:bodyPr/>
                    <a:lstStyle/>
                    <a:p>
                      <a:r>
                        <a:rPr lang="en-US" sz="2800"/>
                        <a:t>Government-related issues</a:t>
                      </a:r>
                    </a:p>
                  </a:txBody>
                  <a:tcPr marL="15254" marR="15254" marT="7627" marB="7627" anchor="ctr"/>
                </a:tc>
                <a:tc>
                  <a:txBody>
                    <a:bodyPr/>
                    <a:lstStyle/>
                    <a:p>
                      <a:r>
                        <a:rPr lang="en-US" sz="2800"/>
                        <a:t>Tax law, administrative issues</a:t>
                      </a:r>
                    </a:p>
                  </a:txBody>
                  <a:tcPr marL="15254" marR="15254" marT="7627" marB="7627" anchor="ctr"/>
                </a:tc>
                <a:tc>
                  <a:txBody>
                    <a:bodyPr/>
                    <a:lstStyle/>
                    <a:p>
                      <a:r>
                        <a:rPr lang="en-US" sz="2800" dirty="0"/>
                        <a:t>Penalties, fines</a:t>
                      </a:r>
                    </a:p>
                  </a:txBody>
                  <a:tcPr marL="15254" marR="15254" marT="7627" marB="7627" anchor="ctr"/>
                </a:tc>
                <a:extLst>
                  <a:ext uri="{0D108BD9-81ED-4DB2-BD59-A6C34878D82A}">
                    <a16:rowId xmlns:a16="http://schemas.microsoft.com/office/drawing/2014/main" val="3681938783"/>
                  </a:ext>
                </a:extLst>
              </a:tr>
            </a:tbl>
          </a:graphicData>
        </a:graphic>
      </p:graphicFrame>
    </p:spTree>
    <p:extLst>
      <p:ext uri="{BB962C8B-B14F-4D97-AF65-F5344CB8AC3E}">
        <p14:creationId xmlns:p14="http://schemas.microsoft.com/office/powerpoint/2010/main" val="145811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9F2C2-0A22-5AAD-CAFB-0AB0FA021C7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C7938C2-70D2-E208-DEDA-11855C0C604A}"/>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Relevant U.S. Laws</a:t>
            </a:r>
            <a:endParaRPr spc="-25" dirty="0"/>
          </a:p>
        </p:txBody>
      </p:sp>
      <p:sp>
        <p:nvSpPr>
          <p:cNvPr id="3" name="Rectangle 1">
            <a:extLst>
              <a:ext uri="{FF2B5EF4-FFF2-40B4-BE49-F238E27FC236}">
                <a16:creationId xmlns:a16="http://schemas.microsoft.com/office/drawing/2014/main" id="{6C0191F6-11DD-E9B0-1DA0-27D717545D35}"/>
              </a:ext>
            </a:extLst>
          </p:cNvPr>
          <p:cNvSpPr>
            <a:spLocks noChangeArrowheads="1"/>
          </p:cNvSpPr>
          <p:nvPr/>
        </p:nvSpPr>
        <p:spPr bwMode="auto">
          <a:xfrm>
            <a:off x="0" y="505908"/>
            <a:ext cx="9144000"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Computer Fraud and Abuse Act of 1986</a:t>
            </a:r>
            <a:r>
              <a:rPr kumimoji="0" lang="en-US" altLang="en-US" sz="2500" b="0" i="0" u="none" strike="noStrike" cap="none" normalizeH="0" baseline="0" dirty="0">
                <a:ln>
                  <a:noFill/>
                </a:ln>
                <a:solidFill>
                  <a:schemeClr val="tx1"/>
                </a:solidFill>
                <a:effectLst/>
                <a:latin typeface="+mj-lt"/>
              </a:rPr>
              <a:t>: Prohibits unauthorized access to computers for fraudulent purposes.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USA Patriot Act of 2001</a:t>
            </a:r>
            <a:r>
              <a:rPr kumimoji="0" lang="en-US" altLang="en-US" sz="2500" b="0" i="0" u="none" strike="noStrike" cap="none" normalizeH="0" baseline="0" dirty="0">
                <a:ln>
                  <a:noFill/>
                </a:ln>
                <a:solidFill>
                  <a:schemeClr val="tx1"/>
                </a:solidFill>
                <a:effectLst/>
                <a:latin typeface="+mj-lt"/>
              </a:rPr>
              <a:t>: Allows government surveillance of communication in the fight against terrorism.</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Telecommunications Act of 1996</a:t>
            </a:r>
            <a:r>
              <a:rPr kumimoji="0" lang="en-US" altLang="en-US" sz="2500" b="0" i="0" u="none" strike="noStrike" cap="none" normalizeH="0" baseline="0" dirty="0">
                <a:ln>
                  <a:noFill/>
                </a:ln>
                <a:solidFill>
                  <a:schemeClr val="tx1"/>
                </a:solidFill>
                <a:effectLst/>
                <a:latin typeface="+mj-lt"/>
              </a:rPr>
              <a:t>: Deregulates the telecommunications industry.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Communications Decency Act (CDA)</a:t>
            </a:r>
            <a:r>
              <a:rPr kumimoji="0" lang="en-US" altLang="en-US" sz="2500" b="0" i="0" u="none" strike="noStrike" cap="none" normalizeH="0" baseline="0" dirty="0">
                <a:ln>
                  <a:noFill/>
                </a:ln>
                <a:solidFill>
                  <a:schemeClr val="tx1"/>
                </a:solidFill>
                <a:effectLst/>
                <a:latin typeface="+mj-lt"/>
              </a:rPr>
              <a:t>: Addresses online harassment and obscenity.</a:t>
            </a:r>
          </a:p>
        </p:txBody>
      </p:sp>
    </p:spTree>
    <p:extLst>
      <p:ext uri="{BB962C8B-B14F-4D97-AF65-F5344CB8AC3E}">
        <p14:creationId xmlns:p14="http://schemas.microsoft.com/office/powerpoint/2010/main" val="170830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FBC20-3DC0-960F-3B21-D7F04829804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228D59-33F7-E80E-6475-1301BA34B655}"/>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Relevant Australian Laws</a:t>
            </a:r>
            <a:endParaRPr spc="-25" dirty="0"/>
          </a:p>
        </p:txBody>
      </p:sp>
      <p:sp>
        <p:nvSpPr>
          <p:cNvPr id="3" name="Rectangle 1">
            <a:extLst>
              <a:ext uri="{FF2B5EF4-FFF2-40B4-BE49-F238E27FC236}">
                <a16:creationId xmlns:a16="http://schemas.microsoft.com/office/drawing/2014/main" id="{24AAAC8F-50DF-198B-C4A7-9B4AC4B85541}"/>
              </a:ext>
            </a:extLst>
          </p:cNvPr>
          <p:cNvSpPr>
            <a:spLocks noChangeArrowheads="1"/>
          </p:cNvSpPr>
          <p:nvPr/>
        </p:nvSpPr>
        <p:spPr bwMode="auto">
          <a:xfrm>
            <a:off x="0" y="969945"/>
            <a:ext cx="9144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b="1" dirty="0">
                <a:latin typeface="+mj-lt"/>
              </a:rPr>
              <a:t>Criminal Code Act 1995</a:t>
            </a:r>
            <a:r>
              <a:rPr lang="en-US" sz="2800" dirty="0">
                <a:latin typeface="+mj-lt"/>
              </a:rPr>
              <a:t>: Addresses crimes involving computers and communication systems.</a:t>
            </a:r>
          </a:p>
          <a:p>
            <a:pPr marL="457200" indent="-457200">
              <a:lnSpc>
                <a:spcPct val="150000"/>
              </a:lnSpc>
              <a:buFont typeface="Arial" panose="020B0604020202020204" pitchFamily="34" charset="0"/>
              <a:buChar char="•"/>
            </a:pPr>
            <a:r>
              <a:rPr lang="en-US" sz="2800" b="1" dirty="0">
                <a:latin typeface="+mj-lt"/>
              </a:rPr>
              <a:t>Cybercrime Act 2001</a:t>
            </a:r>
            <a:r>
              <a:rPr lang="en-US" sz="2800" dirty="0">
                <a:latin typeface="+mj-lt"/>
              </a:rPr>
              <a:t>: Focuses on cybercrimes and related activities.</a:t>
            </a:r>
          </a:p>
          <a:p>
            <a:pPr marL="457200" indent="-457200">
              <a:lnSpc>
                <a:spcPct val="150000"/>
              </a:lnSpc>
              <a:buFont typeface="Arial" panose="020B0604020202020204" pitchFamily="34" charset="0"/>
              <a:buChar char="•"/>
            </a:pPr>
            <a:r>
              <a:rPr lang="en-US" sz="2800" b="1" dirty="0">
                <a:latin typeface="+mj-lt"/>
              </a:rPr>
              <a:t>Amendments to Crimes Act, 1989</a:t>
            </a:r>
            <a:r>
              <a:rPr lang="en-US" sz="2800" dirty="0">
                <a:latin typeface="+mj-lt"/>
              </a:rPr>
              <a:t>: Updated to include more modern cybercrimes.</a:t>
            </a:r>
          </a:p>
        </p:txBody>
      </p:sp>
    </p:spTree>
    <p:extLst>
      <p:ext uri="{BB962C8B-B14F-4D97-AF65-F5344CB8AC3E}">
        <p14:creationId xmlns:p14="http://schemas.microsoft.com/office/powerpoint/2010/main" val="10192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2C2C2-0D59-9A69-05E9-0073695F0ED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09A47A8-D2F4-56AA-EEE0-D2760908286A}"/>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3" name="Rectangle 1">
            <a:extLst>
              <a:ext uri="{FF2B5EF4-FFF2-40B4-BE49-F238E27FC236}">
                <a16:creationId xmlns:a16="http://schemas.microsoft.com/office/drawing/2014/main" id="{DB1A3CC4-DB55-52AA-27F2-125621FA6F92}"/>
              </a:ext>
            </a:extLst>
          </p:cNvPr>
          <p:cNvSpPr>
            <a:spLocks noChangeArrowheads="1"/>
          </p:cNvSpPr>
          <p:nvPr/>
        </p:nvSpPr>
        <p:spPr bwMode="auto">
          <a:xfrm>
            <a:off x="-2458" y="943163"/>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800" b="1" dirty="0">
                <a:latin typeface="+mj-lt"/>
              </a:rPr>
              <a:t>How do different legal systems (civil, criminal, etc.) interact when a company is sued for data breach?</a:t>
            </a:r>
          </a:p>
          <a:p>
            <a:pPr marL="457200" lvl="2" indent="-457200">
              <a:lnSpc>
                <a:spcPct val="150000"/>
              </a:lnSpc>
              <a:buFont typeface="Arial" panose="020B0604020202020204" pitchFamily="34" charset="0"/>
              <a:buChar char="•"/>
            </a:pPr>
            <a:r>
              <a:rPr lang="en-US" sz="2800" b="1" dirty="0">
                <a:latin typeface="+mj-lt"/>
              </a:rPr>
              <a:t>Response</a:t>
            </a:r>
            <a:r>
              <a:rPr lang="en-US" sz="2800" dirty="0">
                <a:latin typeface="+mj-lt"/>
              </a:rPr>
              <a:t>: The case could involve civil law for compensation and criminal law if the breach is intentional and involves malicious activity like hacking.</a:t>
            </a:r>
          </a:p>
        </p:txBody>
      </p:sp>
    </p:spTree>
    <p:extLst>
      <p:ext uri="{BB962C8B-B14F-4D97-AF65-F5344CB8AC3E}">
        <p14:creationId xmlns:p14="http://schemas.microsoft.com/office/powerpoint/2010/main" val="192144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C45D2-1E6A-8791-6098-6A30218BB1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DD2D062-F4D0-3A05-F5C8-6CBADD32A75D}"/>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3" name="Rectangle 1">
            <a:extLst>
              <a:ext uri="{FF2B5EF4-FFF2-40B4-BE49-F238E27FC236}">
                <a16:creationId xmlns:a16="http://schemas.microsoft.com/office/drawing/2014/main" id="{E674D1C9-F69A-23A6-E642-389AD81C0E7E}"/>
              </a:ext>
            </a:extLst>
          </p:cNvPr>
          <p:cNvSpPr>
            <a:spLocks noChangeArrowheads="1"/>
          </p:cNvSpPr>
          <p:nvPr/>
        </p:nvSpPr>
        <p:spPr bwMode="auto">
          <a:xfrm>
            <a:off x="-2458" y="949671"/>
            <a:ext cx="9144000" cy="324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2"/>
            </a:pPr>
            <a:r>
              <a:rPr lang="en-US" sz="2800" b="1" dirty="0">
                <a:latin typeface="+mj-lt"/>
              </a:rPr>
              <a:t>Why do laws differ between countries in terms of cybercrime and data protection?</a:t>
            </a:r>
          </a:p>
          <a:p>
            <a:pPr marL="457200" indent="-457200">
              <a:lnSpc>
                <a:spcPct val="150000"/>
              </a:lnSpc>
              <a:buFont typeface="Arial" panose="020B0604020202020204" pitchFamily="34" charset="0"/>
              <a:buChar char="•"/>
            </a:pPr>
            <a:r>
              <a:rPr lang="en-US" sz="2800" b="1" dirty="0">
                <a:latin typeface="+mj-lt"/>
              </a:rPr>
              <a:t>Response</a:t>
            </a:r>
            <a:r>
              <a:rPr lang="en-US" sz="2800" dirty="0">
                <a:latin typeface="+mj-lt"/>
              </a:rPr>
              <a:t>: Different cultures, economic priorities, and political systems lead to varying approaches to data protection and cybercrime.</a:t>
            </a:r>
          </a:p>
        </p:txBody>
      </p:sp>
    </p:spTree>
    <p:extLst>
      <p:ext uri="{BB962C8B-B14F-4D97-AF65-F5344CB8AC3E}">
        <p14:creationId xmlns:p14="http://schemas.microsoft.com/office/powerpoint/2010/main" val="244283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rPr>
              <a:t>Legal,</a:t>
            </a:r>
            <a:r>
              <a:rPr sz="2800" spc="-75" dirty="0">
                <a:solidFill>
                  <a:srgbClr val="FF0000"/>
                </a:solidFill>
              </a:rPr>
              <a:t> </a:t>
            </a:r>
            <a:r>
              <a:rPr sz="2800" dirty="0">
                <a:solidFill>
                  <a:srgbClr val="FF0000"/>
                </a:solidFill>
              </a:rPr>
              <a:t>Privacy</a:t>
            </a:r>
            <a:r>
              <a:rPr sz="2800" spc="-90" dirty="0">
                <a:solidFill>
                  <a:srgbClr val="FF0000"/>
                </a:solidFill>
              </a:rPr>
              <a:t> </a:t>
            </a:r>
            <a:r>
              <a:rPr sz="2800" dirty="0">
                <a:solidFill>
                  <a:srgbClr val="FF0000"/>
                </a:solidFill>
              </a:rPr>
              <a:t>and</a:t>
            </a:r>
            <a:r>
              <a:rPr sz="2800" spc="-75" dirty="0">
                <a:solidFill>
                  <a:srgbClr val="FF0000"/>
                </a:solidFill>
              </a:rPr>
              <a:t> </a:t>
            </a:r>
            <a:r>
              <a:rPr sz="2800" dirty="0">
                <a:solidFill>
                  <a:srgbClr val="FF0000"/>
                </a:solidFill>
              </a:rPr>
              <a:t>Ethical</a:t>
            </a:r>
            <a:r>
              <a:rPr sz="2800" spc="-90" dirty="0">
                <a:solidFill>
                  <a:srgbClr val="FF0000"/>
                </a:solidFill>
              </a:rPr>
              <a:t> </a:t>
            </a:r>
            <a:r>
              <a:rPr sz="2800" spc="-10" dirty="0">
                <a:solidFill>
                  <a:srgbClr val="FF0000"/>
                </a:solidFill>
              </a:rPr>
              <a:t>Issues</a:t>
            </a:r>
            <a:endParaRPr sz="2800"/>
          </a:p>
        </p:txBody>
      </p:sp>
      <p:sp>
        <p:nvSpPr>
          <p:cNvPr id="3" name="object 3"/>
          <p:cNvSpPr txBox="1"/>
          <p:nvPr/>
        </p:nvSpPr>
        <p:spPr>
          <a:xfrm>
            <a:off x="3874770" y="1320546"/>
            <a:ext cx="15500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Arial"/>
                <a:cs typeface="Arial"/>
              </a:rPr>
              <a:t>Lecture</a:t>
            </a:r>
            <a:r>
              <a:rPr sz="2400" b="1" spc="-125" dirty="0">
                <a:solidFill>
                  <a:srgbClr val="FF0000"/>
                </a:solidFill>
                <a:latin typeface="Arial"/>
                <a:cs typeface="Arial"/>
              </a:rPr>
              <a:t> </a:t>
            </a:r>
            <a:r>
              <a:rPr sz="2400" b="1" spc="-25" dirty="0">
                <a:solidFill>
                  <a:srgbClr val="FF0000"/>
                </a:solidFill>
                <a:latin typeface="Arial"/>
                <a:cs typeface="Arial"/>
              </a:rPr>
              <a:t>10</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43F53-F480-FBA3-A1FC-5014D239665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C8A67D9-6EC2-7638-4167-65818C40B118}"/>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Hands-On Activity</a:t>
            </a:r>
            <a:endParaRPr spc="-25" dirty="0"/>
          </a:p>
        </p:txBody>
      </p:sp>
      <p:sp>
        <p:nvSpPr>
          <p:cNvPr id="3" name="Rectangle 1">
            <a:extLst>
              <a:ext uri="{FF2B5EF4-FFF2-40B4-BE49-F238E27FC236}">
                <a16:creationId xmlns:a16="http://schemas.microsoft.com/office/drawing/2014/main" id="{FE36C515-FD34-1FCD-ED08-0EE75D3D1D42}"/>
              </a:ext>
            </a:extLst>
          </p:cNvPr>
          <p:cNvSpPr>
            <a:spLocks noChangeArrowheads="1"/>
          </p:cNvSpPr>
          <p:nvPr/>
        </p:nvSpPr>
        <p:spPr bwMode="auto">
          <a:xfrm>
            <a:off x="0" y="1798569"/>
            <a:ext cx="9144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Activity</a:t>
            </a:r>
            <a:r>
              <a:rPr lang="en-US" sz="2800" dirty="0">
                <a:latin typeface="+mj-lt"/>
              </a:rPr>
              <a:t>: Identify a cybercrime scenario (e.g., hacking or phishing) and classify the relevant law types (Civil, Criminal, etc.) that would apply in Australia.</a:t>
            </a:r>
          </a:p>
        </p:txBody>
      </p:sp>
    </p:spTree>
    <p:extLst>
      <p:ext uri="{BB962C8B-B14F-4D97-AF65-F5344CB8AC3E}">
        <p14:creationId xmlns:p14="http://schemas.microsoft.com/office/powerpoint/2010/main" val="376382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7AB86-0B0A-62A1-3F10-71B603DED5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AE94500-5885-257B-6744-0ADB4884EA15}"/>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Cybercrime Act 2001 (Australia)</a:t>
            </a:r>
            <a:endParaRPr spc="-25" dirty="0"/>
          </a:p>
        </p:txBody>
      </p:sp>
      <p:sp>
        <p:nvSpPr>
          <p:cNvPr id="3" name="Rectangle 1">
            <a:extLst>
              <a:ext uri="{FF2B5EF4-FFF2-40B4-BE49-F238E27FC236}">
                <a16:creationId xmlns:a16="http://schemas.microsoft.com/office/drawing/2014/main" id="{DB1D18C1-A5B1-9326-DFCB-1A9E83CE1294}"/>
              </a:ext>
            </a:extLst>
          </p:cNvPr>
          <p:cNvSpPr>
            <a:spLocks noChangeArrowheads="1"/>
          </p:cNvSpPr>
          <p:nvPr/>
        </p:nvSpPr>
        <p:spPr bwMode="auto">
          <a:xfrm>
            <a:off x="0" y="742950"/>
            <a:ext cx="9144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Section 477 - Serious Offences</a:t>
            </a:r>
          </a:p>
          <a:p>
            <a:pPr marL="457200" indent="-457200">
              <a:lnSpc>
                <a:spcPct val="150000"/>
              </a:lnSpc>
              <a:buFont typeface="Arial" panose="020B0604020202020204" pitchFamily="34" charset="0"/>
              <a:buChar char="•"/>
            </a:pPr>
            <a:r>
              <a:rPr lang="en-US" sz="2800" b="1" dirty="0">
                <a:latin typeface="+mj-lt"/>
              </a:rPr>
              <a:t>Definition</a:t>
            </a:r>
            <a:r>
              <a:rPr lang="en-US" sz="2800" dirty="0">
                <a:latin typeface="+mj-lt"/>
              </a:rPr>
              <a:t>: Covers unauthorized access, modification, or impairment of data with the intent to commit a serious offense.</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Unauthorized access to a government database to steal sensitive information for personal gain.</a:t>
            </a:r>
          </a:p>
        </p:txBody>
      </p:sp>
    </p:spTree>
    <p:extLst>
      <p:ext uri="{BB962C8B-B14F-4D97-AF65-F5344CB8AC3E}">
        <p14:creationId xmlns:p14="http://schemas.microsoft.com/office/powerpoint/2010/main" val="60003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FDCD-53C4-3262-6A9D-3BA5CE4C67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175232-6DFE-7771-C2C0-8EC0E713C576}"/>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Cybercrime Act 2001 (Australia)</a:t>
            </a:r>
            <a:endParaRPr spc="-25" dirty="0"/>
          </a:p>
        </p:txBody>
      </p:sp>
      <p:sp>
        <p:nvSpPr>
          <p:cNvPr id="3" name="Rectangle 1">
            <a:extLst>
              <a:ext uri="{FF2B5EF4-FFF2-40B4-BE49-F238E27FC236}">
                <a16:creationId xmlns:a16="http://schemas.microsoft.com/office/drawing/2014/main" id="{890BDCE6-0D1F-DC20-35FB-499581BAA773}"/>
              </a:ext>
            </a:extLst>
          </p:cNvPr>
          <p:cNvSpPr>
            <a:spLocks noChangeArrowheads="1"/>
          </p:cNvSpPr>
          <p:nvPr/>
        </p:nvSpPr>
        <p:spPr bwMode="auto">
          <a:xfrm>
            <a:off x="0" y="742950"/>
            <a:ext cx="9144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Section 478 - Other Offences</a:t>
            </a:r>
          </a:p>
          <a:p>
            <a:pPr marL="457200" indent="-457200">
              <a:lnSpc>
                <a:spcPct val="150000"/>
              </a:lnSpc>
              <a:buFont typeface="Arial" panose="020B0604020202020204" pitchFamily="34" charset="0"/>
              <a:buChar char="•"/>
            </a:pPr>
            <a:r>
              <a:rPr lang="en-US" sz="2800" b="1" dirty="0">
                <a:latin typeface="+mj-lt"/>
              </a:rPr>
              <a:t>Definition</a:t>
            </a:r>
            <a:r>
              <a:rPr lang="en-US" sz="2800" dirty="0">
                <a:latin typeface="+mj-lt"/>
              </a:rPr>
              <a:t>: Includes unauthorized access to or modification of restricted data and possession of data with the intent to commit a computer offense.</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Accessing restricted government files or having data that could be used for a hacking attempt</a:t>
            </a:r>
          </a:p>
        </p:txBody>
      </p:sp>
    </p:spTree>
    <p:extLst>
      <p:ext uri="{BB962C8B-B14F-4D97-AF65-F5344CB8AC3E}">
        <p14:creationId xmlns:p14="http://schemas.microsoft.com/office/powerpoint/2010/main" val="3252619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305F6-5B95-A72E-E4AE-F4C372E6EFF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3682242-D80F-783E-C753-1269475353EA}"/>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Privacy</a:t>
            </a:r>
            <a:endParaRPr spc="-25" dirty="0"/>
          </a:p>
        </p:txBody>
      </p:sp>
      <p:sp>
        <p:nvSpPr>
          <p:cNvPr id="3" name="Rectangle 1">
            <a:extLst>
              <a:ext uri="{FF2B5EF4-FFF2-40B4-BE49-F238E27FC236}">
                <a16:creationId xmlns:a16="http://schemas.microsoft.com/office/drawing/2014/main" id="{348A4A3D-3F51-CB9D-B986-AAABCC53433B}"/>
              </a:ext>
            </a:extLst>
          </p:cNvPr>
          <p:cNvSpPr>
            <a:spLocks noChangeArrowheads="1"/>
          </p:cNvSpPr>
          <p:nvPr/>
        </p:nvSpPr>
        <p:spPr bwMode="auto">
          <a:xfrm>
            <a:off x="-22123" y="690574"/>
            <a:ext cx="9144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r>
              <a:rPr kumimoji="0" lang="en-US" altLang="en-US" sz="2800" b="0" i="0" u="none" strike="noStrike" cap="none" normalizeH="0" baseline="0" dirty="0">
                <a:ln>
                  <a:noFill/>
                </a:ln>
                <a:solidFill>
                  <a:schemeClr val="tx1"/>
                </a:solidFill>
                <a:effectLst/>
                <a:latin typeface="+mj-lt"/>
              </a:rPr>
              <a:t>: Privacy concerns how personal information is collected, stored, and used.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Real-world analogy</a:t>
            </a:r>
            <a:r>
              <a:rPr kumimoji="0" lang="en-US" altLang="en-US" sz="2800" b="0" i="0" u="none" strike="noStrike" cap="none" normalizeH="0" baseline="0" dirty="0">
                <a:ln>
                  <a:noFill/>
                </a:ln>
                <a:solidFill>
                  <a:schemeClr val="tx1"/>
                </a:solidFill>
                <a:effectLst/>
                <a:latin typeface="+mj-lt"/>
              </a:rPr>
              <a:t>: Think of it as a personal diary that you don’t want others to read without your permission. Similarly, privacy protects sensitive information like your address or financial details.</a:t>
            </a:r>
          </a:p>
        </p:txBody>
      </p:sp>
    </p:spTree>
    <p:extLst>
      <p:ext uri="{BB962C8B-B14F-4D97-AF65-F5344CB8AC3E}">
        <p14:creationId xmlns:p14="http://schemas.microsoft.com/office/powerpoint/2010/main" val="371014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8F9A6-9C1B-6455-A392-D96A9037A15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811BACC-9B42-EBF1-3517-0BAD0024AC53}"/>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Privacy</a:t>
            </a:r>
            <a:endParaRPr spc="-25" dirty="0"/>
          </a:p>
        </p:txBody>
      </p:sp>
      <p:sp>
        <p:nvSpPr>
          <p:cNvPr id="3" name="Rectangle 1">
            <a:extLst>
              <a:ext uri="{FF2B5EF4-FFF2-40B4-BE49-F238E27FC236}">
                <a16:creationId xmlns:a16="http://schemas.microsoft.com/office/drawing/2014/main" id="{22C67291-C03B-639A-E950-4B6DA6CDE837}"/>
              </a:ext>
            </a:extLst>
          </p:cNvPr>
          <p:cNvSpPr>
            <a:spLocks noChangeArrowheads="1"/>
          </p:cNvSpPr>
          <p:nvPr/>
        </p:nvSpPr>
        <p:spPr bwMode="auto">
          <a:xfrm>
            <a:off x="-22123" y="690574"/>
            <a:ext cx="9144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Issues</a:t>
            </a:r>
            <a:r>
              <a:rPr kumimoji="0" lang="en-US" altLang="en-US" sz="2800" b="0" i="0" u="none" strike="noStrike" cap="none" normalizeH="0" baseline="0" dirty="0">
                <a:ln>
                  <a:noFill/>
                </a:ln>
                <a:solidFill>
                  <a:schemeClr val="tx1"/>
                </a:solidFill>
                <a:effectLst/>
                <a:latin typeface="+mj-lt"/>
              </a:rPr>
              <a:t>: The ability to collect, combine, and merge data from multiple sources can lead to the creation of databases with potentially unethical uses.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A marketing company using personal data from various online sources without permission for targeted advertising.</a:t>
            </a:r>
          </a:p>
        </p:txBody>
      </p:sp>
    </p:spTree>
    <p:extLst>
      <p:ext uri="{BB962C8B-B14F-4D97-AF65-F5344CB8AC3E}">
        <p14:creationId xmlns:p14="http://schemas.microsoft.com/office/powerpoint/2010/main" val="1815092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208CD-70BE-6015-8F37-CE4D03EDA46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F072826-6BFE-2882-D420-E6EAE24F2629}"/>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Privacy of Customer Information</a:t>
            </a:r>
            <a:endParaRPr spc="-25" dirty="0"/>
          </a:p>
        </p:txBody>
      </p:sp>
      <p:sp>
        <p:nvSpPr>
          <p:cNvPr id="3" name="Rectangle 1">
            <a:extLst>
              <a:ext uri="{FF2B5EF4-FFF2-40B4-BE49-F238E27FC236}">
                <a16:creationId xmlns:a16="http://schemas.microsoft.com/office/drawing/2014/main" id="{974A501B-79F9-F518-2172-E5B7121D7484}"/>
              </a:ext>
            </a:extLst>
          </p:cNvPr>
          <p:cNvSpPr>
            <a:spLocks noChangeArrowheads="1"/>
          </p:cNvSpPr>
          <p:nvPr/>
        </p:nvSpPr>
        <p:spPr bwMode="auto">
          <a:xfrm>
            <a:off x="-17206" y="943163"/>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r>
              <a:rPr kumimoji="0" lang="en-US" altLang="en-US" sz="2800" b="0" i="0" u="none" strike="noStrike" cap="none" normalizeH="0" baseline="0" dirty="0">
                <a:ln>
                  <a:noFill/>
                </a:ln>
                <a:solidFill>
                  <a:schemeClr val="tx1"/>
                </a:solidFill>
                <a:effectLst/>
                <a:latin typeface="+mj-lt"/>
              </a:rPr>
              <a:t>: Laws that protect customer information from being misused or exposed.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Relevant Laws</a:t>
            </a:r>
            <a:r>
              <a:rPr kumimoji="0" lang="en-US" altLang="en-US" sz="2800" b="0" i="0" u="none" strike="noStrike" cap="none" normalizeH="0" baseline="0" dirty="0">
                <a:ln>
                  <a:noFill/>
                </a:ln>
                <a:solidFill>
                  <a:schemeClr val="tx1"/>
                </a:solidFill>
                <a:effectLst/>
                <a:latin typeface="+mj-lt"/>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Federal Privacy Act of 1974</a:t>
            </a:r>
            <a:r>
              <a:rPr kumimoji="0" lang="en-US" altLang="en-US" sz="2800" b="0" i="0" u="none" strike="noStrike" cap="none" normalizeH="0" baseline="0" dirty="0">
                <a:ln>
                  <a:noFill/>
                </a:ln>
                <a:solidFill>
                  <a:schemeClr val="tx1"/>
                </a:solidFill>
                <a:effectLst/>
                <a:latin typeface="+mj-lt"/>
              </a:rPr>
              <a:t>: Regulates how businesses and government agencies handle personal information.</a:t>
            </a:r>
          </a:p>
        </p:txBody>
      </p:sp>
    </p:spTree>
    <p:extLst>
      <p:ext uri="{BB962C8B-B14F-4D97-AF65-F5344CB8AC3E}">
        <p14:creationId xmlns:p14="http://schemas.microsoft.com/office/powerpoint/2010/main" val="4193283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6B4E-AEF3-3062-F836-0E832980FCB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4A0067-B282-76ED-009E-84AAACE3C406}"/>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Privacy of Customer Information</a:t>
            </a:r>
            <a:endParaRPr spc="-25" dirty="0"/>
          </a:p>
        </p:txBody>
      </p:sp>
      <p:sp>
        <p:nvSpPr>
          <p:cNvPr id="3" name="Rectangle 1">
            <a:extLst>
              <a:ext uri="{FF2B5EF4-FFF2-40B4-BE49-F238E27FC236}">
                <a16:creationId xmlns:a16="http://schemas.microsoft.com/office/drawing/2014/main" id="{03C536D0-2A4B-4BDC-4547-BB82BA73D425}"/>
              </a:ext>
            </a:extLst>
          </p:cNvPr>
          <p:cNvSpPr>
            <a:spLocks noChangeArrowheads="1"/>
          </p:cNvSpPr>
          <p:nvPr/>
        </p:nvSpPr>
        <p:spPr bwMode="auto">
          <a:xfrm>
            <a:off x="-14748" y="593665"/>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HIPAA (Health Insurance Portability and Accountability Act)</a:t>
            </a:r>
            <a:r>
              <a:rPr kumimoji="0" lang="en-US" altLang="en-US" sz="2800" b="0" i="0" u="none" strike="noStrike" cap="none" normalizeH="0" baseline="0" dirty="0">
                <a:ln>
                  <a:noFill/>
                </a:ln>
                <a:solidFill>
                  <a:schemeClr val="tx1"/>
                </a:solidFill>
                <a:effectLst/>
                <a:latin typeface="+mj-lt"/>
              </a:rPr>
              <a:t>: Protects health information.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Financial Services Modernization Act (1999)</a:t>
            </a:r>
            <a:r>
              <a:rPr kumimoji="0" lang="en-US" altLang="en-US" sz="2800" b="0" i="0" u="none" strike="noStrike" cap="none" normalizeH="0" baseline="0" dirty="0">
                <a:ln>
                  <a:noFill/>
                </a:ln>
                <a:solidFill>
                  <a:schemeClr val="tx1"/>
                </a:solidFill>
                <a:effectLst/>
                <a:latin typeface="+mj-lt"/>
              </a:rPr>
              <a:t>: Protects financial data.</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 in Australia</a:t>
            </a:r>
            <a:r>
              <a:rPr kumimoji="0" lang="en-US" altLang="en-US" sz="2800" b="0" i="0" u="none" strike="noStrike" cap="none" normalizeH="0" baseline="0" dirty="0">
                <a:ln>
                  <a:noFill/>
                </a:ln>
                <a:solidFill>
                  <a:schemeClr val="tx1"/>
                </a:solidFill>
                <a:effectLst/>
                <a:latin typeface="+mj-lt"/>
              </a:rPr>
              <a:t>: The </a:t>
            </a:r>
            <a:r>
              <a:rPr kumimoji="0" lang="en-US" altLang="en-US" sz="2800" b="1" i="0" u="none" strike="noStrike" cap="none" normalizeH="0" baseline="0" dirty="0">
                <a:ln>
                  <a:noFill/>
                </a:ln>
                <a:solidFill>
                  <a:schemeClr val="tx1"/>
                </a:solidFill>
                <a:effectLst/>
                <a:latin typeface="+mj-lt"/>
              </a:rPr>
              <a:t>Privacy Act 1988</a:t>
            </a:r>
            <a:r>
              <a:rPr kumimoji="0" lang="en-US" altLang="en-US" sz="2800" b="0" i="0" u="none" strike="noStrike" cap="none" normalizeH="0" baseline="0" dirty="0">
                <a:ln>
                  <a:noFill/>
                </a:ln>
                <a:solidFill>
                  <a:schemeClr val="tx1"/>
                </a:solidFill>
                <a:effectLst/>
                <a:latin typeface="+mj-lt"/>
              </a:rPr>
              <a:t> regulates how personal data should be handled by companies in Australia.</a:t>
            </a:r>
          </a:p>
        </p:txBody>
      </p:sp>
    </p:spTree>
    <p:extLst>
      <p:ext uri="{BB962C8B-B14F-4D97-AF65-F5344CB8AC3E}">
        <p14:creationId xmlns:p14="http://schemas.microsoft.com/office/powerpoint/2010/main" val="2260621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C5E87-C769-0156-BEE3-B4D80A2547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9A715C8-AA53-977E-E531-75001A4F45AE}"/>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Copyright</a:t>
            </a:r>
            <a:endParaRPr spc="-25" dirty="0"/>
          </a:p>
        </p:txBody>
      </p:sp>
      <p:sp>
        <p:nvSpPr>
          <p:cNvPr id="3" name="Rectangle 1">
            <a:extLst>
              <a:ext uri="{FF2B5EF4-FFF2-40B4-BE49-F238E27FC236}">
                <a16:creationId xmlns:a16="http://schemas.microsoft.com/office/drawing/2014/main" id="{10F0C321-F063-D6E7-9DDF-094DAE6E1013}"/>
              </a:ext>
            </a:extLst>
          </p:cNvPr>
          <p:cNvSpPr>
            <a:spLocks noChangeArrowheads="1"/>
          </p:cNvSpPr>
          <p:nvPr/>
        </p:nvSpPr>
        <p:spPr bwMode="auto">
          <a:xfrm>
            <a:off x="-14748" y="593665"/>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r>
              <a:rPr kumimoji="0" lang="en-US" altLang="en-US" sz="2800" b="0" i="0" u="none" strike="noStrike" cap="none" normalizeH="0" baseline="0" dirty="0">
                <a:ln>
                  <a:noFill/>
                </a:ln>
                <a:solidFill>
                  <a:schemeClr val="tx1"/>
                </a:solidFill>
                <a:effectLst/>
                <a:latin typeface="+mj-lt"/>
              </a:rPr>
              <a:t>: Copyright protects the original works of creators (like authors, artists, and developers).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If you write a book or develop a software application, you own the copyright, meaning others can’t use it without permission.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Real-world analogy</a:t>
            </a:r>
            <a:r>
              <a:rPr kumimoji="0" lang="en-US" altLang="en-US" sz="2800" b="0" i="0" u="none" strike="noStrike" cap="none" normalizeH="0" baseline="0" dirty="0">
                <a:ln>
                  <a:noFill/>
                </a:ln>
                <a:solidFill>
                  <a:schemeClr val="tx1"/>
                </a:solidFill>
                <a:effectLst/>
                <a:latin typeface="+mj-lt"/>
              </a:rPr>
              <a:t>: It’s like owning a song that others can't perform or distribute without your consent.</a:t>
            </a:r>
          </a:p>
        </p:txBody>
      </p:sp>
    </p:spTree>
    <p:extLst>
      <p:ext uri="{BB962C8B-B14F-4D97-AF65-F5344CB8AC3E}">
        <p14:creationId xmlns:p14="http://schemas.microsoft.com/office/powerpoint/2010/main" val="272439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BD133-E254-85BF-8BF3-12C31B5205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FFC5CA3-D259-72B2-3B62-4D86552B90D5}"/>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U.S. Copyright Law</a:t>
            </a:r>
            <a:endParaRPr spc="-25" dirty="0"/>
          </a:p>
        </p:txBody>
      </p:sp>
      <p:sp>
        <p:nvSpPr>
          <p:cNvPr id="3" name="Rectangle 1">
            <a:extLst>
              <a:ext uri="{FF2B5EF4-FFF2-40B4-BE49-F238E27FC236}">
                <a16:creationId xmlns:a16="http://schemas.microsoft.com/office/drawing/2014/main" id="{CFA43AE9-B5EF-ECD6-1EC9-D8D4622EDEFF}"/>
              </a:ext>
            </a:extLst>
          </p:cNvPr>
          <p:cNvSpPr>
            <a:spLocks noChangeArrowheads="1"/>
          </p:cNvSpPr>
          <p:nvPr/>
        </p:nvSpPr>
        <p:spPr bwMode="auto">
          <a:xfrm>
            <a:off x="0" y="505908"/>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r>
              <a:rPr kumimoji="0" lang="en-US" altLang="en-US" sz="2800" b="0" i="0" u="none" strike="noStrike" cap="none" normalizeH="0" baseline="0" dirty="0">
                <a:ln>
                  <a:noFill/>
                </a:ln>
                <a:solidFill>
                  <a:schemeClr val="tx1"/>
                </a:solidFill>
                <a:effectLst/>
                <a:latin typeface="+mj-lt"/>
              </a:rPr>
              <a:t>: Intellectual property is legally protected under U.S. law, and this includes electronic formats and published works.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Fair Use</a:t>
            </a:r>
            <a:r>
              <a:rPr kumimoji="0" lang="en-US" altLang="en-US" sz="2800" b="0" i="0" u="none" strike="noStrike" cap="none" normalizeH="0" baseline="0" dirty="0">
                <a:ln>
                  <a:noFill/>
                </a:ln>
                <a:solidFill>
                  <a:schemeClr val="tx1"/>
                </a:solidFill>
                <a:effectLst/>
                <a:latin typeface="+mj-lt"/>
              </a:rPr>
              <a:t>:</a:t>
            </a:r>
          </a:p>
          <a:p>
            <a:pPr marL="766763" lvl="1" indent="-457200" algn="l" rtl="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Supports news reporting, teaching, and scholarship.</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Using a small portion of a copyrighted song for educational purposes without seeking permission.</a:t>
            </a:r>
          </a:p>
        </p:txBody>
      </p:sp>
    </p:spTree>
    <p:extLst>
      <p:ext uri="{BB962C8B-B14F-4D97-AF65-F5344CB8AC3E}">
        <p14:creationId xmlns:p14="http://schemas.microsoft.com/office/powerpoint/2010/main" val="290470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1A7B9-FF14-D088-98DD-82CF44D84D0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9A25760-2C49-0F6D-9861-40D3D2F1E3B5}"/>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U.S. Copyright Law</a:t>
            </a:r>
            <a:endParaRPr spc="-25" dirty="0"/>
          </a:p>
        </p:txBody>
      </p:sp>
      <p:sp>
        <p:nvSpPr>
          <p:cNvPr id="3" name="Rectangle 1">
            <a:extLst>
              <a:ext uri="{FF2B5EF4-FFF2-40B4-BE49-F238E27FC236}">
                <a16:creationId xmlns:a16="http://schemas.microsoft.com/office/drawing/2014/main" id="{13103FEB-AA6A-25B4-7422-4CB17E99AA3A}"/>
              </a:ext>
            </a:extLst>
          </p:cNvPr>
          <p:cNvSpPr>
            <a:spLocks noChangeArrowheads="1"/>
          </p:cNvSpPr>
          <p:nvPr/>
        </p:nvSpPr>
        <p:spPr bwMode="auto">
          <a:xfrm>
            <a:off x="17206" y="1912659"/>
            <a:ext cx="914400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A teacher in Australia using a short clip from a movie in class under fair use principles.</a:t>
            </a:r>
          </a:p>
        </p:txBody>
      </p:sp>
    </p:spTree>
    <p:extLst>
      <p:ext uri="{BB962C8B-B14F-4D97-AF65-F5344CB8AC3E}">
        <p14:creationId xmlns:p14="http://schemas.microsoft.com/office/powerpoint/2010/main" val="240048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Previous</a:t>
            </a:r>
            <a:r>
              <a:rPr spc="-85" dirty="0"/>
              <a:t> </a:t>
            </a:r>
            <a:r>
              <a:rPr spc="-10" dirty="0"/>
              <a:t>Lecture…</a:t>
            </a:r>
          </a:p>
        </p:txBody>
      </p:sp>
      <p:sp>
        <p:nvSpPr>
          <p:cNvPr id="3" name="object 3"/>
          <p:cNvSpPr txBox="1"/>
          <p:nvPr/>
        </p:nvSpPr>
        <p:spPr>
          <a:xfrm>
            <a:off x="937666" y="1283335"/>
            <a:ext cx="4467860" cy="1990725"/>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Have</a:t>
            </a:r>
            <a:r>
              <a:rPr sz="2800" spc="-75" dirty="0">
                <a:latin typeface="Times New Roman"/>
                <a:cs typeface="Times New Roman"/>
              </a:rPr>
              <a:t> </a:t>
            </a:r>
            <a:r>
              <a:rPr sz="2800" spc="-10" dirty="0">
                <a:latin typeface="Times New Roman"/>
                <a:cs typeface="Times New Roman"/>
              </a:rPr>
              <a:t>studied…</a:t>
            </a:r>
            <a:endParaRPr sz="2800">
              <a:latin typeface="Times New Roman"/>
              <a:cs typeface="Times New Roman"/>
            </a:endParaRPr>
          </a:p>
          <a:p>
            <a:pPr marL="569595" indent="-214629">
              <a:lnSpc>
                <a:spcPct val="100000"/>
              </a:lnSpc>
              <a:spcBef>
                <a:spcPts val="2515"/>
              </a:spcBef>
              <a:buClr>
                <a:srgbClr val="DF0029"/>
              </a:buClr>
              <a:buFont typeface="Wingdings"/>
              <a:buChar char=""/>
              <a:tabLst>
                <a:tab pos="569595" algn="l"/>
              </a:tabLst>
            </a:pPr>
            <a:r>
              <a:rPr sz="2000" spc="-10" dirty="0">
                <a:latin typeface="Times New Roman"/>
                <a:cs typeface="Times New Roman"/>
              </a:rPr>
              <a:t>Cybersecurity</a:t>
            </a:r>
            <a:r>
              <a:rPr sz="2000" spc="-95" dirty="0">
                <a:latin typeface="Times New Roman"/>
                <a:cs typeface="Times New Roman"/>
              </a:rPr>
              <a:t> </a:t>
            </a:r>
            <a:r>
              <a:rPr sz="2000" spc="-10" dirty="0">
                <a:latin typeface="Times New Roman"/>
                <a:cs typeface="Times New Roman"/>
              </a:rPr>
              <a:t>Domains</a:t>
            </a:r>
            <a:endParaRPr sz="2000">
              <a:latin typeface="Times New Roman"/>
              <a:cs typeface="Times New Roman"/>
            </a:endParaRPr>
          </a:p>
          <a:p>
            <a:pPr marL="569595" indent="-214629">
              <a:lnSpc>
                <a:spcPct val="100000"/>
              </a:lnSpc>
              <a:spcBef>
                <a:spcPts val="1200"/>
              </a:spcBef>
              <a:buClr>
                <a:srgbClr val="DF0029"/>
              </a:buClr>
              <a:buFont typeface="Wingdings"/>
              <a:buChar char=""/>
              <a:tabLst>
                <a:tab pos="569595" algn="l"/>
              </a:tabLst>
            </a:pPr>
            <a:r>
              <a:rPr sz="2000" dirty="0">
                <a:latin typeface="Times New Roman"/>
                <a:cs typeface="Times New Roman"/>
              </a:rPr>
              <a:t>Ethics</a:t>
            </a:r>
            <a:r>
              <a:rPr sz="2000" spc="-80" dirty="0">
                <a:latin typeface="Times New Roman"/>
                <a:cs typeface="Times New Roman"/>
              </a:rPr>
              <a:t> </a:t>
            </a:r>
            <a:r>
              <a:rPr sz="2000" dirty="0">
                <a:latin typeface="Times New Roman"/>
                <a:cs typeface="Times New Roman"/>
              </a:rPr>
              <a:t>of</a:t>
            </a:r>
            <a:r>
              <a:rPr sz="2000" spc="-90" dirty="0">
                <a:latin typeface="Times New Roman"/>
                <a:cs typeface="Times New Roman"/>
              </a:rPr>
              <a:t> </a:t>
            </a:r>
            <a:r>
              <a:rPr sz="2000" dirty="0">
                <a:latin typeface="Times New Roman"/>
                <a:cs typeface="Times New Roman"/>
              </a:rPr>
              <a:t>working</a:t>
            </a:r>
            <a:r>
              <a:rPr sz="2000" spc="-95" dirty="0">
                <a:latin typeface="Times New Roman"/>
                <a:cs typeface="Times New Roman"/>
              </a:rPr>
              <a:t> </a:t>
            </a:r>
            <a:r>
              <a:rPr sz="2000" dirty="0">
                <a:latin typeface="Times New Roman"/>
                <a:cs typeface="Times New Roman"/>
              </a:rPr>
              <a:t>in</a:t>
            </a:r>
            <a:r>
              <a:rPr sz="2000" spc="-75" dirty="0">
                <a:latin typeface="Times New Roman"/>
                <a:cs typeface="Times New Roman"/>
              </a:rPr>
              <a:t> </a:t>
            </a:r>
            <a:r>
              <a:rPr sz="2000" spc="-25" dirty="0">
                <a:latin typeface="Times New Roman"/>
                <a:cs typeface="Times New Roman"/>
              </a:rPr>
              <a:t>CS</a:t>
            </a:r>
            <a:endParaRPr sz="2000">
              <a:latin typeface="Times New Roman"/>
              <a:cs typeface="Times New Roman"/>
            </a:endParaRPr>
          </a:p>
          <a:p>
            <a:pPr marL="569595" indent="-214629">
              <a:lnSpc>
                <a:spcPct val="100000"/>
              </a:lnSpc>
              <a:spcBef>
                <a:spcPts val="1200"/>
              </a:spcBef>
              <a:buClr>
                <a:srgbClr val="DF0029"/>
              </a:buClr>
              <a:buFont typeface="Wingdings"/>
              <a:buChar char=""/>
              <a:tabLst>
                <a:tab pos="569595" algn="l"/>
              </a:tabLst>
            </a:pPr>
            <a:r>
              <a:rPr sz="2000" dirty="0">
                <a:latin typeface="Times New Roman"/>
                <a:cs typeface="Times New Roman"/>
              </a:rPr>
              <a:t>Next</a:t>
            </a:r>
            <a:r>
              <a:rPr sz="2000" spc="-80" dirty="0">
                <a:latin typeface="Times New Roman"/>
                <a:cs typeface="Times New Roman"/>
              </a:rPr>
              <a:t> </a:t>
            </a:r>
            <a:r>
              <a:rPr sz="2000" dirty="0">
                <a:latin typeface="Times New Roman"/>
                <a:cs typeface="Times New Roman"/>
              </a:rPr>
              <a:t>step</a:t>
            </a:r>
            <a:r>
              <a:rPr sz="2000" spc="-65" dirty="0">
                <a:latin typeface="Times New Roman"/>
                <a:cs typeface="Times New Roman"/>
              </a:rPr>
              <a:t> </a:t>
            </a:r>
            <a:r>
              <a:rPr sz="2000" dirty="0">
                <a:latin typeface="Times New Roman"/>
                <a:cs typeface="Times New Roman"/>
              </a:rPr>
              <a:t>to</a:t>
            </a:r>
            <a:r>
              <a:rPr sz="2000" spc="-65" dirty="0">
                <a:latin typeface="Times New Roman"/>
                <a:cs typeface="Times New Roman"/>
              </a:rPr>
              <a:t> </a:t>
            </a:r>
            <a:r>
              <a:rPr sz="2000" dirty="0">
                <a:latin typeface="Times New Roman"/>
                <a:cs typeface="Times New Roman"/>
              </a:rPr>
              <a:t>become</a:t>
            </a:r>
            <a:r>
              <a:rPr sz="2000" spc="-65" dirty="0">
                <a:latin typeface="Times New Roman"/>
                <a:cs typeface="Times New Roman"/>
              </a:rPr>
              <a:t> </a:t>
            </a:r>
            <a:r>
              <a:rPr sz="2000" dirty="0">
                <a:latin typeface="Times New Roman"/>
                <a:cs typeface="Times New Roman"/>
              </a:rPr>
              <a:t>a</a:t>
            </a:r>
            <a:r>
              <a:rPr sz="2000" spc="-60" dirty="0">
                <a:latin typeface="Times New Roman"/>
                <a:cs typeface="Times New Roman"/>
              </a:rPr>
              <a:t> </a:t>
            </a:r>
            <a:r>
              <a:rPr sz="2000" dirty="0">
                <a:latin typeface="Times New Roman"/>
                <a:cs typeface="Times New Roman"/>
              </a:rPr>
              <a:t>CS</a:t>
            </a:r>
            <a:r>
              <a:rPr sz="2000" spc="-55" dirty="0">
                <a:latin typeface="Times New Roman"/>
                <a:cs typeface="Times New Roman"/>
              </a:rPr>
              <a:t> </a:t>
            </a:r>
            <a:r>
              <a:rPr sz="2000" spc="-10" dirty="0">
                <a:latin typeface="Times New Roman"/>
                <a:cs typeface="Times New Roman"/>
              </a:rPr>
              <a:t>professional</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F52D6-69D0-866D-9DA4-D3BC3122CE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5D6608-014D-AC5F-BA96-784128083D54}"/>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Freedom of Information Act (FOIA)</a:t>
            </a:r>
            <a:endParaRPr spc="-25" dirty="0"/>
          </a:p>
        </p:txBody>
      </p:sp>
      <p:sp>
        <p:nvSpPr>
          <p:cNvPr id="3" name="Rectangle 1">
            <a:extLst>
              <a:ext uri="{FF2B5EF4-FFF2-40B4-BE49-F238E27FC236}">
                <a16:creationId xmlns:a16="http://schemas.microsoft.com/office/drawing/2014/main" id="{2645CCF8-6C1B-DC8A-0958-8C0E4E329AAC}"/>
              </a:ext>
            </a:extLst>
          </p:cNvPr>
          <p:cNvSpPr>
            <a:spLocks noChangeArrowheads="1"/>
          </p:cNvSpPr>
          <p:nvPr/>
        </p:nvSpPr>
        <p:spPr bwMode="auto">
          <a:xfrm>
            <a:off x="0" y="579531"/>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Definition</a:t>
            </a:r>
            <a:r>
              <a:rPr kumimoji="0" lang="en-US" altLang="en-US" sz="2800" b="0" i="0" u="none" strike="noStrike" cap="none" normalizeH="0" baseline="0" dirty="0">
                <a:ln>
                  <a:noFill/>
                </a:ln>
                <a:solidFill>
                  <a:schemeClr val="tx1"/>
                </a:solidFill>
                <a:effectLst/>
                <a:latin typeface="+mj-lt"/>
              </a:rPr>
              <a:t>: Allows citizens to access government records and information, unless classified for national security reasons.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In Australia, the </a:t>
            </a:r>
            <a:r>
              <a:rPr kumimoji="0" lang="en-US" altLang="en-US" sz="2800" b="1" i="0" u="none" strike="noStrike" cap="none" normalizeH="0" baseline="0" dirty="0">
                <a:ln>
                  <a:noFill/>
                </a:ln>
                <a:solidFill>
                  <a:schemeClr val="tx1"/>
                </a:solidFill>
                <a:effectLst/>
                <a:latin typeface="+mj-lt"/>
              </a:rPr>
              <a:t>Freedom of Information Act 1982</a:t>
            </a:r>
            <a:r>
              <a:rPr kumimoji="0" lang="en-US" altLang="en-US" sz="2800" b="0" i="0" u="none" strike="noStrike" cap="none" normalizeH="0" baseline="0" dirty="0">
                <a:ln>
                  <a:noFill/>
                </a:ln>
                <a:solidFill>
                  <a:schemeClr val="tx1"/>
                </a:solidFill>
                <a:effectLst/>
                <a:latin typeface="+mj-lt"/>
              </a:rPr>
              <a:t> serves a similar purpose by allowing access to public sector documents, making the government more transparent.</a:t>
            </a:r>
          </a:p>
        </p:txBody>
      </p:sp>
    </p:spTree>
    <p:extLst>
      <p:ext uri="{BB962C8B-B14F-4D97-AF65-F5344CB8AC3E}">
        <p14:creationId xmlns:p14="http://schemas.microsoft.com/office/powerpoint/2010/main" val="230741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EB10E-2656-6EF5-FBB3-FA1D4EF4A8B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3447F4-4D7B-5F66-9678-C52182ECA4E7}"/>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State &amp; Local Regulations</a:t>
            </a:r>
            <a:endParaRPr spc="-25" dirty="0"/>
          </a:p>
        </p:txBody>
      </p:sp>
      <p:sp>
        <p:nvSpPr>
          <p:cNvPr id="3" name="Rectangle 1">
            <a:extLst>
              <a:ext uri="{FF2B5EF4-FFF2-40B4-BE49-F238E27FC236}">
                <a16:creationId xmlns:a16="http://schemas.microsoft.com/office/drawing/2014/main" id="{C5FC567A-E099-5D6C-C2F7-7CEB61DD6BF0}"/>
              </a:ext>
            </a:extLst>
          </p:cNvPr>
          <p:cNvSpPr>
            <a:spLocks noChangeArrowheads="1"/>
          </p:cNvSpPr>
          <p:nvPr/>
        </p:nvSpPr>
        <p:spPr bwMode="auto">
          <a:xfrm>
            <a:off x="0" y="438658"/>
            <a:ext cx="9144000"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Definition</a:t>
            </a:r>
            <a:r>
              <a:rPr kumimoji="0" lang="en-US" altLang="en-US" sz="2600" b="0" i="0" u="none" strike="noStrike" cap="none" normalizeH="0" baseline="0" dirty="0">
                <a:ln>
                  <a:noFill/>
                </a:ln>
                <a:solidFill>
                  <a:schemeClr val="tx1"/>
                </a:solidFill>
                <a:effectLst/>
                <a:latin typeface="+mj-lt"/>
              </a:rPr>
              <a:t>: In addition to national laws, each state or local area may have specific regulations that impact operations, especially in the tech industry.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Responsibility</a:t>
            </a:r>
            <a:r>
              <a:rPr kumimoji="0" lang="en-US" altLang="en-US" sz="2600" b="0" i="0" u="none" strike="noStrike" cap="none" normalizeH="0" baseline="0" dirty="0">
                <a:ln>
                  <a:noFill/>
                </a:ln>
                <a:solidFill>
                  <a:schemeClr val="tx1"/>
                </a:solidFill>
                <a:effectLst/>
                <a:latin typeface="+mj-lt"/>
              </a:rPr>
              <a:t>: Information security professionals must understand both national and state laws to ensure compliance with security policies.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Example</a:t>
            </a:r>
            <a:r>
              <a:rPr kumimoji="0" lang="en-US" altLang="en-US" sz="2600" b="0" i="0" u="none" strike="noStrike" cap="none" normalizeH="0" baseline="0" dirty="0">
                <a:ln>
                  <a:noFill/>
                </a:ln>
                <a:solidFill>
                  <a:schemeClr val="tx1"/>
                </a:solidFill>
                <a:effectLst/>
                <a:latin typeface="+mj-lt"/>
              </a:rPr>
              <a:t>: In Australia, privacy regulations differ by state for certain types of data, like health or education records.</a:t>
            </a:r>
          </a:p>
        </p:txBody>
      </p:sp>
    </p:spTree>
    <p:extLst>
      <p:ext uri="{BB962C8B-B14F-4D97-AF65-F5344CB8AC3E}">
        <p14:creationId xmlns:p14="http://schemas.microsoft.com/office/powerpoint/2010/main" val="279640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4440E-B1F9-8A71-CC67-FA54435D35E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9945C26-DF1B-347F-4952-C55DE207E7AB}"/>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Comparison Table: Laws &amp; Regulations</a:t>
            </a:r>
            <a:endParaRPr spc="-25" dirty="0"/>
          </a:p>
        </p:txBody>
      </p:sp>
      <p:graphicFrame>
        <p:nvGraphicFramePr>
          <p:cNvPr id="4" name="Table 3">
            <a:extLst>
              <a:ext uri="{FF2B5EF4-FFF2-40B4-BE49-F238E27FC236}">
                <a16:creationId xmlns:a16="http://schemas.microsoft.com/office/drawing/2014/main" id="{72CE0E97-261D-7453-BA42-462BB6D11E74}"/>
              </a:ext>
            </a:extLst>
          </p:cNvPr>
          <p:cNvGraphicFramePr>
            <a:graphicFrameLocks noGrp="1"/>
          </p:cNvGraphicFramePr>
          <p:nvPr>
            <p:extLst>
              <p:ext uri="{D42A27DB-BD31-4B8C-83A1-F6EECF244321}">
                <p14:modId xmlns:p14="http://schemas.microsoft.com/office/powerpoint/2010/main" val="2612679779"/>
              </p:ext>
            </p:extLst>
          </p:nvPr>
        </p:nvGraphicFramePr>
        <p:xfrm>
          <a:off x="0" y="742950"/>
          <a:ext cx="9144000" cy="4328216"/>
        </p:xfrm>
        <a:graphic>
          <a:graphicData uri="http://schemas.openxmlformats.org/drawingml/2006/table">
            <a:tbl>
              <a:tblPr>
                <a:tableStyleId>{ED083AE6-46FA-4A59-8FB0-9F97EB10719F}</a:tableStyleId>
              </a:tblPr>
              <a:tblGrid>
                <a:gridCol w="2209800">
                  <a:extLst>
                    <a:ext uri="{9D8B030D-6E8A-4147-A177-3AD203B41FA5}">
                      <a16:colId xmlns:a16="http://schemas.microsoft.com/office/drawing/2014/main" val="3142174754"/>
                    </a:ext>
                  </a:extLst>
                </a:gridCol>
                <a:gridCol w="3886200">
                  <a:extLst>
                    <a:ext uri="{9D8B030D-6E8A-4147-A177-3AD203B41FA5}">
                      <a16:colId xmlns:a16="http://schemas.microsoft.com/office/drawing/2014/main" val="1888436102"/>
                    </a:ext>
                  </a:extLst>
                </a:gridCol>
                <a:gridCol w="3048000">
                  <a:extLst>
                    <a:ext uri="{9D8B030D-6E8A-4147-A177-3AD203B41FA5}">
                      <a16:colId xmlns:a16="http://schemas.microsoft.com/office/drawing/2014/main" val="294519486"/>
                    </a:ext>
                  </a:extLst>
                </a:gridCol>
              </a:tblGrid>
              <a:tr h="76200">
                <a:tc>
                  <a:txBody>
                    <a:bodyPr/>
                    <a:lstStyle/>
                    <a:p>
                      <a:r>
                        <a:rPr lang="en-US" sz="2800" b="1" dirty="0"/>
                        <a:t>Law/Regulation</a:t>
                      </a:r>
                      <a:endParaRPr lang="en-US" sz="2800" dirty="0"/>
                    </a:p>
                  </a:txBody>
                  <a:tcPr marL="15254" marR="15254" marT="7627" marB="7627" anchor="ctr">
                    <a:solidFill>
                      <a:schemeClr val="accent4">
                        <a:lumMod val="20000"/>
                        <a:lumOff val="80000"/>
                      </a:schemeClr>
                    </a:solidFill>
                  </a:tcPr>
                </a:tc>
                <a:tc>
                  <a:txBody>
                    <a:bodyPr/>
                    <a:lstStyle/>
                    <a:p>
                      <a:r>
                        <a:rPr lang="en-US" sz="2800" b="1" dirty="0"/>
                        <a:t>Scope</a:t>
                      </a:r>
                      <a:endParaRPr lang="en-US" sz="2800" dirty="0"/>
                    </a:p>
                  </a:txBody>
                  <a:tcPr marL="15254" marR="15254" marT="7627" marB="7627" anchor="ctr">
                    <a:solidFill>
                      <a:schemeClr val="accent4">
                        <a:lumMod val="20000"/>
                        <a:lumOff val="80000"/>
                      </a:schemeClr>
                    </a:solidFill>
                  </a:tcPr>
                </a:tc>
                <a:tc>
                  <a:txBody>
                    <a:bodyPr/>
                    <a:lstStyle/>
                    <a:p>
                      <a:r>
                        <a:rPr lang="en-US" sz="2800" b="1" dirty="0"/>
                        <a:t>Example</a:t>
                      </a:r>
                      <a:endParaRPr lang="en-US" sz="2800" dirty="0"/>
                    </a:p>
                  </a:txBody>
                  <a:tcPr marL="15254" marR="15254" marT="7627" marB="7627" anchor="ctr">
                    <a:solidFill>
                      <a:schemeClr val="accent4">
                        <a:lumMod val="20000"/>
                        <a:lumOff val="80000"/>
                      </a:schemeClr>
                    </a:solidFill>
                  </a:tcPr>
                </a:tc>
                <a:extLst>
                  <a:ext uri="{0D108BD9-81ED-4DB2-BD59-A6C34878D82A}">
                    <a16:rowId xmlns:a16="http://schemas.microsoft.com/office/drawing/2014/main" val="2539149834"/>
                  </a:ext>
                </a:extLst>
              </a:tr>
              <a:tr h="0">
                <a:tc>
                  <a:txBody>
                    <a:bodyPr/>
                    <a:lstStyle/>
                    <a:p>
                      <a:r>
                        <a:rPr lang="en-US" sz="2800" b="1"/>
                        <a:t>Cybercrime Act 2001</a:t>
                      </a:r>
                      <a:endParaRPr lang="en-US" sz="2800"/>
                    </a:p>
                  </a:txBody>
                  <a:tcPr marL="15254" marR="15254" marT="7627" marB="7627" anchor="ctr"/>
                </a:tc>
                <a:tc>
                  <a:txBody>
                    <a:bodyPr/>
                    <a:lstStyle/>
                    <a:p>
                      <a:r>
                        <a:rPr lang="en-US" sz="2800"/>
                        <a:t>Cybercrimes, hacking, unauthorized access</a:t>
                      </a:r>
                    </a:p>
                  </a:txBody>
                  <a:tcPr marL="15254" marR="15254" marT="7627" marB="7627" anchor="ctr"/>
                </a:tc>
                <a:tc>
                  <a:txBody>
                    <a:bodyPr/>
                    <a:lstStyle/>
                    <a:p>
                      <a:r>
                        <a:rPr lang="en-US" sz="2800"/>
                        <a:t>Hacking into government systems</a:t>
                      </a:r>
                    </a:p>
                  </a:txBody>
                  <a:tcPr marL="15254" marR="15254" marT="7627" marB="7627" anchor="ctr"/>
                </a:tc>
                <a:extLst>
                  <a:ext uri="{0D108BD9-81ED-4DB2-BD59-A6C34878D82A}">
                    <a16:rowId xmlns:a16="http://schemas.microsoft.com/office/drawing/2014/main" val="746762513"/>
                  </a:ext>
                </a:extLst>
              </a:tr>
              <a:tr h="47944">
                <a:tc>
                  <a:txBody>
                    <a:bodyPr/>
                    <a:lstStyle/>
                    <a:p>
                      <a:r>
                        <a:rPr lang="en-US" sz="2800" b="1"/>
                        <a:t>Privacy Act 1988 (Australia)</a:t>
                      </a:r>
                      <a:endParaRPr lang="en-US" sz="2800"/>
                    </a:p>
                  </a:txBody>
                  <a:tcPr marL="15254" marR="15254" marT="7627" marB="7627" anchor="ctr"/>
                </a:tc>
                <a:tc>
                  <a:txBody>
                    <a:bodyPr/>
                    <a:lstStyle/>
                    <a:p>
                      <a:r>
                        <a:rPr lang="en-US" sz="2800"/>
                        <a:t>Protection of personal data</a:t>
                      </a:r>
                    </a:p>
                  </a:txBody>
                  <a:tcPr marL="15254" marR="15254" marT="7627" marB="7627" anchor="ctr"/>
                </a:tc>
                <a:tc>
                  <a:txBody>
                    <a:bodyPr/>
                    <a:lstStyle/>
                    <a:p>
                      <a:r>
                        <a:rPr lang="en-US" sz="2800"/>
                        <a:t>Collection and use of personal data in marketing</a:t>
                      </a:r>
                    </a:p>
                  </a:txBody>
                  <a:tcPr marL="15254" marR="15254" marT="7627" marB="7627" anchor="ctr"/>
                </a:tc>
                <a:extLst>
                  <a:ext uri="{0D108BD9-81ED-4DB2-BD59-A6C34878D82A}">
                    <a16:rowId xmlns:a16="http://schemas.microsoft.com/office/drawing/2014/main" val="1628158921"/>
                  </a:ext>
                </a:extLst>
              </a:tr>
              <a:tr h="124130">
                <a:tc>
                  <a:txBody>
                    <a:bodyPr/>
                    <a:lstStyle/>
                    <a:p>
                      <a:r>
                        <a:rPr lang="en-US" sz="2800" b="1"/>
                        <a:t>Copyright Law (US)</a:t>
                      </a:r>
                      <a:endParaRPr lang="en-US" sz="2800"/>
                    </a:p>
                  </a:txBody>
                  <a:tcPr marL="15254" marR="15254" marT="7627" marB="7627" anchor="ctr"/>
                </a:tc>
                <a:tc>
                  <a:txBody>
                    <a:bodyPr/>
                    <a:lstStyle/>
                    <a:p>
                      <a:r>
                        <a:rPr lang="en-US" sz="2800"/>
                        <a:t>Intellectual property protection</a:t>
                      </a:r>
                    </a:p>
                  </a:txBody>
                  <a:tcPr marL="15254" marR="15254" marT="7627" marB="7627" anchor="ctr"/>
                </a:tc>
                <a:tc>
                  <a:txBody>
                    <a:bodyPr/>
                    <a:lstStyle/>
                    <a:p>
                      <a:r>
                        <a:rPr lang="en-US" sz="2800" dirty="0"/>
                        <a:t>Using copyrighted material in class without permission</a:t>
                      </a:r>
                    </a:p>
                  </a:txBody>
                  <a:tcPr marL="15254" marR="15254" marT="7627" marB="7627" anchor="ctr"/>
                </a:tc>
                <a:extLst>
                  <a:ext uri="{0D108BD9-81ED-4DB2-BD59-A6C34878D82A}">
                    <a16:rowId xmlns:a16="http://schemas.microsoft.com/office/drawing/2014/main" val="4057117103"/>
                  </a:ext>
                </a:extLst>
              </a:tr>
            </a:tbl>
          </a:graphicData>
        </a:graphic>
      </p:graphicFrame>
      <p:sp>
        <p:nvSpPr>
          <p:cNvPr id="5" name="Rectangle 1">
            <a:extLst>
              <a:ext uri="{FF2B5EF4-FFF2-40B4-BE49-F238E27FC236}">
                <a16:creationId xmlns:a16="http://schemas.microsoft.com/office/drawing/2014/main" id="{E5B8A856-BD9A-79B2-DE59-DD017CB1E96F}"/>
              </a:ext>
            </a:extLst>
          </p:cNvPr>
          <p:cNvSpPr>
            <a:spLocks noChangeArrowheads="1"/>
          </p:cNvSpPr>
          <p:nvPr/>
        </p:nvSpPr>
        <p:spPr bwMode="auto">
          <a:xfrm>
            <a:off x="283368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67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12272-95DE-74EB-C76C-76CF84782F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DEB410E-C92B-CF21-C37B-20C6DE74805F}"/>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Comparison Table: Laws &amp; Regulations</a:t>
            </a:r>
            <a:endParaRPr spc="-25" dirty="0"/>
          </a:p>
        </p:txBody>
      </p:sp>
      <p:graphicFrame>
        <p:nvGraphicFramePr>
          <p:cNvPr id="4" name="Table 3">
            <a:extLst>
              <a:ext uri="{FF2B5EF4-FFF2-40B4-BE49-F238E27FC236}">
                <a16:creationId xmlns:a16="http://schemas.microsoft.com/office/drawing/2014/main" id="{22150161-6DDB-B604-6F45-3B181A9DD16D}"/>
              </a:ext>
            </a:extLst>
          </p:cNvPr>
          <p:cNvGraphicFramePr>
            <a:graphicFrameLocks noGrp="1"/>
          </p:cNvGraphicFramePr>
          <p:nvPr>
            <p:extLst>
              <p:ext uri="{D42A27DB-BD31-4B8C-83A1-F6EECF244321}">
                <p14:modId xmlns:p14="http://schemas.microsoft.com/office/powerpoint/2010/main" val="1445895133"/>
              </p:ext>
            </p:extLst>
          </p:nvPr>
        </p:nvGraphicFramePr>
        <p:xfrm>
          <a:off x="0" y="742950"/>
          <a:ext cx="9144000" cy="3459522"/>
        </p:xfrm>
        <a:graphic>
          <a:graphicData uri="http://schemas.openxmlformats.org/drawingml/2006/table">
            <a:tbl>
              <a:tblPr>
                <a:tableStyleId>{ED083AE6-46FA-4A59-8FB0-9F97EB10719F}</a:tableStyleId>
              </a:tblPr>
              <a:tblGrid>
                <a:gridCol w="2209800">
                  <a:extLst>
                    <a:ext uri="{9D8B030D-6E8A-4147-A177-3AD203B41FA5}">
                      <a16:colId xmlns:a16="http://schemas.microsoft.com/office/drawing/2014/main" val="3142174754"/>
                    </a:ext>
                  </a:extLst>
                </a:gridCol>
                <a:gridCol w="3886200">
                  <a:extLst>
                    <a:ext uri="{9D8B030D-6E8A-4147-A177-3AD203B41FA5}">
                      <a16:colId xmlns:a16="http://schemas.microsoft.com/office/drawing/2014/main" val="1888436102"/>
                    </a:ext>
                  </a:extLst>
                </a:gridCol>
                <a:gridCol w="3048000">
                  <a:extLst>
                    <a:ext uri="{9D8B030D-6E8A-4147-A177-3AD203B41FA5}">
                      <a16:colId xmlns:a16="http://schemas.microsoft.com/office/drawing/2014/main" val="294519486"/>
                    </a:ext>
                  </a:extLst>
                </a:gridCol>
              </a:tblGrid>
              <a:tr h="76200">
                <a:tc>
                  <a:txBody>
                    <a:bodyPr/>
                    <a:lstStyle/>
                    <a:p>
                      <a:r>
                        <a:rPr lang="en-US" sz="2800" b="1" dirty="0"/>
                        <a:t>Law/Regulation</a:t>
                      </a:r>
                      <a:endParaRPr lang="en-US" sz="2800" dirty="0"/>
                    </a:p>
                  </a:txBody>
                  <a:tcPr marL="15254" marR="15254" marT="7627" marB="7627" anchor="ctr">
                    <a:solidFill>
                      <a:schemeClr val="accent4">
                        <a:lumMod val="20000"/>
                        <a:lumOff val="80000"/>
                      </a:schemeClr>
                    </a:solidFill>
                  </a:tcPr>
                </a:tc>
                <a:tc>
                  <a:txBody>
                    <a:bodyPr/>
                    <a:lstStyle/>
                    <a:p>
                      <a:r>
                        <a:rPr lang="en-US" sz="2800" b="1" dirty="0"/>
                        <a:t>Scope</a:t>
                      </a:r>
                      <a:endParaRPr lang="en-US" sz="2800" dirty="0"/>
                    </a:p>
                  </a:txBody>
                  <a:tcPr marL="15254" marR="15254" marT="7627" marB="7627" anchor="ctr">
                    <a:solidFill>
                      <a:schemeClr val="accent4">
                        <a:lumMod val="20000"/>
                        <a:lumOff val="80000"/>
                      </a:schemeClr>
                    </a:solidFill>
                  </a:tcPr>
                </a:tc>
                <a:tc>
                  <a:txBody>
                    <a:bodyPr/>
                    <a:lstStyle/>
                    <a:p>
                      <a:r>
                        <a:rPr lang="en-US" sz="2800" b="1" dirty="0"/>
                        <a:t>Example</a:t>
                      </a:r>
                      <a:endParaRPr lang="en-US" sz="2800" dirty="0"/>
                    </a:p>
                  </a:txBody>
                  <a:tcPr marL="15254" marR="15254" marT="7627" marB="7627" anchor="ctr">
                    <a:solidFill>
                      <a:schemeClr val="accent4">
                        <a:lumMod val="20000"/>
                        <a:lumOff val="80000"/>
                      </a:schemeClr>
                    </a:solidFill>
                  </a:tcPr>
                </a:tc>
                <a:extLst>
                  <a:ext uri="{0D108BD9-81ED-4DB2-BD59-A6C34878D82A}">
                    <a16:rowId xmlns:a16="http://schemas.microsoft.com/office/drawing/2014/main" val="2539149834"/>
                  </a:ext>
                </a:extLst>
              </a:tr>
              <a:tr h="0">
                <a:tc>
                  <a:txBody>
                    <a:bodyPr/>
                    <a:lstStyle/>
                    <a:p>
                      <a:r>
                        <a:rPr lang="en-US" sz="2800" b="1" dirty="0"/>
                        <a:t>FOIA</a:t>
                      </a:r>
                      <a:endParaRPr lang="en-US" sz="2800" dirty="0"/>
                    </a:p>
                  </a:txBody>
                  <a:tcPr marL="15254" marR="15254" marT="7627" marB="7627" anchor="ctr"/>
                </a:tc>
                <a:tc>
                  <a:txBody>
                    <a:bodyPr/>
                    <a:lstStyle/>
                    <a:p>
                      <a:r>
                        <a:rPr lang="en-US" sz="2800" dirty="0"/>
                        <a:t>Right to access government records</a:t>
                      </a:r>
                    </a:p>
                  </a:txBody>
                  <a:tcPr marL="15254" marR="15254" marT="7627" marB="7627" anchor="ctr"/>
                </a:tc>
                <a:tc>
                  <a:txBody>
                    <a:bodyPr/>
                    <a:lstStyle/>
                    <a:p>
                      <a:r>
                        <a:rPr lang="en-US" sz="2800" dirty="0"/>
                        <a:t>Public access to government-held data</a:t>
                      </a:r>
                    </a:p>
                  </a:txBody>
                  <a:tcPr marL="15254" marR="15254" marT="7627" marB="7627" anchor="ctr"/>
                </a:tc>
                <a:extLst>
                  <a:ext uri="{0D108BD9-81ED-4DB2-BD59-A6C34878D82A}">
                    <a16:rowId xmlns:a16="http://schemas.microsoft.com/office/drawing/2014/main" val="746762513"/>
                  </a:ext>
                </a:extLst>
              </a:tr>
              <a:tr h="47944">
                <a:tc>
                  <a:txBody>
                    <a:bodyPr/>
                    <a:lstStyle/>
                    <a:p>
                      <a:r>
                        <a:rPr lang="en-US" sz="2800" b="1"/>
                        <a:t>State &amp; Local Regulations</a:t>
                      </a:r>
                      <a:endParaRPr lang="en-US" sz="2800"/>
                    </a:p>
                  </a:txBody>
                  <a:tcPr marL="15254" marR="15254" marT="7627" marB="7627" anchor="ctr"/>
                </a:tc>
                <a:tc>
                  <a:txBody>
                    <a:bodyPr/>
                    <a:lstStyle/>
                    <a:p>
                      <a:r>
                        <a:rPr lang="en-US" sz="2800"/>
                        <a:t>State-specific laws and compliance</a:t>
                      </a:r>
                    </a:p>
                  </a:txBody>
                  <a:tcPr marL="15254" marR="15254" marT="7627" marB="7627" anchor="ctr"/>
                </a:tc>
                <a:tc>
                  <a:txBody>
                    <a:bodyPr/>
                    <a:lstStyle/>
                    <a:p>
                      <a:r>
                        <a:rPr lang="en-US" sz="2800" dirty="0"/>
                        <a:t>Compliance with state-level data privacy regulations</a:t>
                      </a:r>
                    </a:p>
                  </a:txBody>
                  <a:tcPr marL="15254" marR="15254" marT="7627" marB="7627" anchor="ctr"/>
                </a:tc>
                <a:extLst>
                  <a:ext uri="{0D108BD9-81ED-4DB2-BD59-A6C34878D82A}">
                    <a16:rowId xmlns:a16="http://schemas.microsoft.com/office/drawing/2014/main" val="1628158921"/>
                  </a:ext>
                </a:extLst>
              </a:tr>
            </a:tbl>
          </a:graphicData>
        </a:graphic>
      </p:graphicFrame>
      <p:sp>
        <p:nvSpPr>
          <p:cNvPr id="5" name="Rectangle 1">
            <a:extLst>
              <a:ext uri="{FF2B5EF4-FFF2-40B4-BE49-F238E27FC236}">
                <a16:creationId xmlns:a16="http://schemas.microsoft.com/office/drawing/2014/main" id="{FF166F88-B2B8-23C5-0C9D-9315F5D03B89}"/>
              </a:ext>
            </a:extLst>
          </p:cNvPr>
          <p:cNvSpPr>
            <a:spLocks noChangeArrowheads="1"/>
          </p:cNvSpPr>
          <p:nvPr/>
        </p:nvSpPr>
        <p:spPr bwMode="auto">
          <a:xfrm>
            <a:off x="283368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342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A78A8-1D77-D250-A451-2E19E0869A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7156E7B-8633-C345-8F39-086FA59E2466}"/>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5" name="Rectangle 1">
            <a:extLst>
              <a:ext uri="{FF2B5EF4-FFF2-40B4-BE49-F238E27FC236}">
                <a16:creationId xmlns:a16="http://schemas.microsoft.com/office/drawing/2014/main" id="{9787DF27-EC89-8051-6566-B5FAB55E9EE3}"/>
              </a:ext>
            </a:extLst>
          </p:cNvPr>
          <p:cNvSpPr>
            <a:spLocks noChangeArrowheads="1"/>
          </p:cNvSpPr>
          <p:nvPr/>
        </p:nvSpPr>
        <p:spPr bwMode="auto">
          <a:xfrm>
            <a:off x="283368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09D81E0-25E0-AA4D-0696-14AD0E6AB0A2}"/>
              </a:ext>
            </a:extLst>
          </p:cNvPr>
          <p:cNvSpPr>
            <a:spLocks noChangeArrowheads="1"/>
          </p:cNvSpPr>
          <p:nvPr/>
        </p:nvSpPr>
        <p:spPr bwMode="auto">
          <a:xfrm>
            <a:off x="0" y="943163"/>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How do you think the Cybercrime Act affects Australian businesses in terms of data security?</a:t>
            </a:r>
          </a:p>
          <a:p>
            <a:pPr marR="0" lvl="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Response</a:t>
            </a:r>
            <a:r>
              <a:rPr kumimoji="0" lang="en-US" altLang="en-US" sz="2800" b="0" i="0" u="none" strike="noStrike" cap="none" normalizeH="0" baseline="0" dirty="0">
                <a:ln>
                  <a:noFill/>
                </a:ln>
                <a:solidFill>
                  <a:schemeClr val="tx1"/>
                </a:solidFill>
                <a:effectLst/>
                <a:latin typeface="+mj-lt"/>
              </a:rPr>
              <a:t>: The Act imposes strict penalties for unauthorized access to data, making businesses more cautious in how they store and secure information.</a:t>
            </a:r>
          </a:p>
        </p:txBody>
      </p:sp>
    </p:spTree>
    <p:extLst>
      <p:ext uri="{BB962C8B-B14F-4D97-AF65-F5344CB8AC3E}">
        <p14:creationId xmlns:p14="http://schemas.microsoft.com/office/powerpoint/2010/main" val="388590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90CF7-453A-DD9E-C9E9-706BEEB87C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DFDC06-19EC-0DBD-16DA-EEF8D35218C5}"/>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5" name="Rectangle 1">
            <a:extLst>
              <a:ext uri="{FF2B5EF4-FFF2-40B4-BE49-F238E27FC236}">
                <a16:creationId xmlns:a16="http://schemas.microsoft.com/office/drawing/2014/main" id="{7F7D4E3A-8795-2D63-0400-902A8FA30459}"/>
              </a:ext>
            </a:extLst>
          </p:cNvPr>
          <p:cNvSpPr>
            <a:spLocks noChangeArrowheads="1"/>
          </p:cNvSpPr>
          <p:nvPr/>
        </p:nvSpPr>
        <p:spPr bwMode="auto">
          <a:xfrm>
            <a:off x="283368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7E18C94-BB24-B2DF-492E-FB81D1652BE1}"/>
              </a:ext>
            </a:extLst>
          </p:cNvPr>
          <p:cNvSpPr>
            <a:spLocks noChangeArrowheads="1"/>
          </p:cNvSpPr>
          <p:nvPr/>
        </p:nvSpPr>
        <p:spPr bwMode="auto">
          <a:xfrm>
            <a:off x="0" y="943163"/>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2"/>
              <a:tabLst/>
            </a:pPr>
            <a:r>
              <a:rPr lang="en-US" altLang="en-US" sz="2800" b="1" dirty="0">
                <a:solidFill>
                  <a:schemeClr val="tx1"/>
                </a:solidFill>
                <a:latin typeface="+mj-lt"/>
              </a:rPr>
              <a:t>Do you believe privacy laws are strict enough to protect individuals in the digital age?</a:t>
            </a:r>
            <a:endParaRPr lang="en-US" altLang="en-US" sz="2800" dirty="0">
              <a:solidFill>
                <a:schemeClr val="tx1"/>
              </a:solidFill>
              <a:latin typeface="+mj-lt"/>
            </a:endParaRPr>
          </a:p>
          <a:p>
            <a:pPr marL="0" marR="0" lvl="0" indent="0" algn="l" defTabSz="914400" rtl="0" eaLnBrk="0" fontAlgn="base" latinLnBrk="0" hangingPunct="0">
              <a:lnSpc>
                <a:spcPct val="150000"/>
              </a:lnSpc>
              <a:spcBef>
                <a:spcPct val="0"/>
              </a:spcBef>
              <a:spcAft>
                <a:spcPct val="0"/>
              </a:spcAft>
              <a:buClrTx/>
              <a:buSzTx/>
              <a:tabLst/>
            </a:pPr>
            <a:r>
              <a:rPr lang="en-US" altLang="en-US" sz="2800" b="1" dirty="0">
                <a:solidFill>
                  <a:schemeClr val="tx1"/>
                </a:solidFill>
                <a:latin typeface="+mj-lt"/>
              </a:rPr>
              <a:t>Response</a:t>
            </a:r>
            <a:r>
              <a:rPr lang="en-US" altLang="en-US" sz="2800" dirty="0">
                <a:solidFill>
                  <a:schemeClr val="tx1"/>
                </a:solidFill>
                <a:latin typeface="+mj-lt"/>
              </a:rPr>
              <a:t>: Privacy laws are crucial, but as technology evolves, there may be a need for stronger regulations to prevent data misuse.</a:t>
            </a:r>
          </a:p>
        </p:txBody>
      </p:sp>
    </p:spTree>
    <p:extLst>
      <p:ext uri="{BB962C8B-B14F-4D97-AF65-F5344CB8AC3E}">
        <p14:creationId xmlns:p14="http://schemas.microsoft.com/office/powerpoint/2010/main" val="223690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5997E-6418-E0DB-D3C3-1EF8050DA4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C9AFC60-2F46-FC87-44B2-569D2D50B7AB}"/>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Problem-Solving Example</a:t>
            </a:r>
            <a:endParaRPr spc="-25" dirty="0"/>
          </a:p>
        </p:txBody>
      </p:sp>
      <p:sp>
        <p:nvSpPr>
          <p:cNvPr id="5" name="Rectangle 1">
            <a:extLst>
              <a:ext uri="{FF2B5EF4-FFF2-40B4-BE49-F238E27FC236}">
                <a16:creationId xmlns:a16="http://schemas.microsoft.com/office/drawing/2014/main" id="{8B83CF9B-0B5C-61A4-4D52-43DD44424297}"/>
              </a:ext>
            </a:extLst>
          </p:cNvPr>
          <p:cNvSpPr>
            <a:spLocks noChangeArrowheads="1"/>
          </p:cNvSpPr>
          <p:nvPr/>
        </p:nvSpPr>
        <p:spPr bwMode="auto">
          <a:xfrm>
            <a:off x="283368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D41A3C0-E11E-CFFC-3B82-CC7495140BA0}"/>
              </a:ext>
            </a:extLst>
          </p:cNvPr>
          <p:cNvSpPr>
            <a:spLocks noChangeArrowheads="1"/>
          </p:cNvSpPr>
          <p:nvPr/>
        </p:nvSpPr>
        <p:spPr bwMode="auto">
          <a:xfrm>
            <a:off x="0" y="593665"/>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Scenario</a:t>
            </a:r>
            <a:r>
              <a:rPr lang="en-US" sz="2800" dirty="0">
                <a:latin typeface="+mj-lt"/>
              </a:rPr>
              <a:t>: A company’s website was hacked, and customer data was stolen. What laws could apply under the </a:t>
            </a:r>
            <a:r>
              <a:rPr lang="en-US" sz="2800" b="1" dirty="0">
                <a:latin typeface="+mj-lt"/>
              </a:rPr>
              <a:t>Cybercrime Act</a:t>
            </a:r>
            <a:r>
              <a:rPr lang="en-US" sz="2800" dirty="0">
                <a:latin typeface="+mj-lt"/>
              </a:rPr>
              <a:t> and </a:t>
            </a:r>
            <a:r>
              <a:rPr lang="en-US" sz="2800" b="1" dirty="0">
                <a:latin typeface="+mj-lt"/>
              </a:rPr>
              <a:t>Privacy Act</a:t>
            </a:r>
            <a:r>
              <a:rPr lang="en-US" sz="2800" dirty="0">
                <a:latin typeface="+mj-lt"/>
              </a:rPr>
              <a:t> in Australia?</a:t>
            </a:r>
          </a:p>
          <a:p>
            <a:pPr marL="457200" indent="-457200">
              <a:lnSpc>
                <a:spcPct val="150000"/>
              </a:lnSpc>
              <a:buFont typeface="Arial" panose="020B0604020202020204" pitchFamily="34" charset="0"/>
              <a:buChar char="•"/>
            </a:pPr>
            <a:r>
              <a:rPr lang="en-US" sz="2800" b="1" dirty="0">
                <a:latin typeface="+mj-lt"/>
              </a:rPr>
              <a:t>Response</a:t>
            </a:r>
            <a:r>
              <a:rPr lang="en-US" sz="2800" dirty="0">
                <a:latin typeface="+mj-lt"/>
              </a:rPr>
              <a:t>: The </a:t>
            </a:r>
            <a:r>
              <a:rPr lang="en-US" sz="2800" b="1" dirty="0">
                <a:latin typeface="+mj-lt"/>
              </a:rPr>
              <a:t>Cybercrime Act</a:t>
            </a:r>
            <a:r>
              <a:rPr lang="en-US" sz="2800" dirty="0">
                <a:latin typeface="+mj-lt"/>
              </a:rPr>
              <a:t> would address the unauthorized access to the data, while the </a:t>
            </a:r>
            <a:r>
              <a:rPr lang="en-US" sz="2800" b="1" dirty="0">
                <a:latin typeface="+mj-lt"/>
              </a:rPr>
              <a:t>Privacy Act</a:t>
            </a:r>
            <a:r>
              <a:rPr lang="en-US" sz="2800" dirty="0">
                <a:latin typeface="+mj-lt"/>
              </a:rPr>
              <a:t> would regulate the company’s responsibility to protect that data and notify affected individuals.</a:t>
            </a:r>
          </a:p>
        </p:txBody>
      </p:sp>
    </p:spTree>
    <p:extLst>
      <p:ext uri="{BB962C8B-B14F-4D97-AF65-F5344CB8AC3E}">
        <p14:creationId xmlns:p14="http://schemas.microsoft.com/office/powerpoint/2010/main" val="41267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83D40-AE60-48E1-0DDD-2601A007658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8955E3-6DE8-7971-19AF-4B40466BC69B}"/>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International Laws and Legal Bodies</a:t>
            </a:r>
            <a:endParaRPr spc="-25" dirty="0"/>
          </a:p>
        </p:txBody>
      </p:sp>
      <p:sp>
        <p:nvSpPr>
          <p:cNvPr id="5" name="Rectangle 1">
            <a:extLst>
              <a:ext uri="{FF2B5EF4-FFF2-40B4-BE49-F238E27FC236}">
                <a16:creationId xmlns:a16="http://schemas.microsoft.com/office/drawing/2014/main" id="{4A238729-86FB-1132-AC4B-84BE9999A7EB}"/>
              </a:ext>
            </a:extLst>
          </p:cNvPr>
          <p:cNvSpPr>
            <a:spLocks noChangeArrowheads="1"/>
          </p:cNvSpPr>
          <p:nvPr/>
        </p:nvSpPr>
        <p:spPr bwMode="auto">
          <a:xfrm>
            <a:off x="283368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A9E015B-AC19-09DB-1778-8831EA75742F}"/>
              </a:ext>
            </a:extLst>
          </p:cNvPr>
          <p:cNvSpPr>
            <a:spLocks noChangeArrowheads="1"/>
          </p:cNvSpPr>
          <p:nvPr/>
        </p:nvSpPr>
        <p:spPr bwMode="auto">
          <a:xfrm>
            <a:off x="0" y="663763"/>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European Council Cyber-Crime Convention</a:t>
            </a:r>
          </a:p>
          <a:p>
            <a:pPr marL="457200" indent="-457200">
              <a:lnSpc>
                <a:spcPct val="150000"/>
              </a:lnSpc>
              <a:buFont typeface="Arial" panose="020B0604020202020204" pitchFamily="34" charset="0"/>
              <a:buChar char="•"/>
            </a:pPr>
            <a:r>
              <a:rPr lang="en-US" sz="2800" dirty="0">
                <a:latin typeface="+mj-lt"/>
              </a:rPr>
              <a:t>This convention, created by the Council of Europe, aims to create an international task force to oversee cybersecurity functions across borders and to standardize technology laws globally.</a:t>
            </a:r>
            <a:endParaRPr lang="en-US" sz="2800" b="1" dirty="0">
              <a:latin typeface="+mj-lt"/>
            </a:endParaRPr>
          </a:p>
        </p:txBody>
      </p:sp>
    </p:spTree>
    <p:extLst>
      <p:ext uri="{BB962C8B-B14F-4D97-AF65-F5344CB8AC3E}">
        <p14:creationId xmlns:p14="http://schemas.microsoft.com/office/powerpoint/2010/main" val="638446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B488-2C8C-5FFC-BB90-617AE14022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CDC1E3-478A-B47D-F642-DDEA49A64899}"/>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International Laws and Legal Bodies</a:t>
            </a:r>
            <a:endParaRPr spc="-25" dirty="0"/>
          </a:p>
        </p:txBody>
      </p:sp>
      <p:sp>
        <p:nvSpPr>
          <p:cNvPr id="5" name="Rectangle 1">
            <a:extLst>
              <a:ext uri="{FF2B5EF4-FFF2-40B4-BE49-F238E27FC236}">
                <a16:creationId xmlns:a16="http://schemas.microsoft.com/office/drawing/2014/main" id="{79C6CF85-9859-E7B4-2DC0-948A662F13BF}"/>
              </a:ext>
            </a:extLst>
          </p:cNvPr>
          <p:cNvSpPr>
            <a:spLocks noChangeArrowheads="1"/>
          </p:cNvSpPr>
          <p:nvPr/>
        </p:nvSpPr>
        <p:spPr bwMode="auto">
          <a:xfrm>
            <a:off x="2833688"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ACE4F256-2B95-2E01-99A9-F5589D0110AD}"/>
              </a:ext>
            </a:extLst>
          </p:cNvPr>
          <p:cNvSpPr>
            <a:spLocks noChangeArrowheads="1"/>
          </p:cNvSpPr>
          <p:nvPr/>
        </p:nvSpPr>
        <p:spPr bwMode="auto">
          <a:xfrm>
            <a:off x="-29497" y="829073"/>
            <a:ext cx="91440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The convention helps different countries work together on cybersecurity issues, such as investigating cybercrime like hacking or online fraud.</a:t>
            </a:r>
          </a:p>
          <a:p>
            <a:pPr>
              <a:lnSpc>
                <a:spcPct val="150000"/>
              </a:lnSpc>
            </a:pPr>
            <a:r>
              <a:rPr lang="en-US" sz="2800" b="1" dirty="0">
                <a:latin typeface="+mj-lt"/>
              </a:rPr>
              <a:t>Real-world Analogy: Think of it like countries agreeing on common rules for online traffic to prevent accidents and improve safety across borders.</a:t>
            </a:r>
          </a:p>
        </p:txBody>
      </p:sp>
    </p:spTree>
    <p:extLst>
      <p:ext uri="{BB962C8B-B14F-4D97-AF65-F5344CB8AC3E}">
        <p14:creationId xmlns:p14="http://schemas.microsoft.com/office/powerpoint/2010/main" val="1602690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79346-FA92-78A2-8C46-2C944A76C8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16781E-7310-A11E-9D8B-22A2D586B9FD}"/>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International Law</a:t>
            </a:r>
            <a:endParaRPr spc="-25" dirty="0"/>
          </a:p>
        </p:txBody>
      </p:sp>
      <p:sp>
        <p:nvSpPr>
          <p:cNvPr id="3" name="Rectangle 1">
            <a:extLst>
              <a:ext uri="{FF2B5EF4-FFF2-40B4-BE49-F238E27FC236}">
                <a16:creationId xmlns:a16="http://schemas.microsoft.com/office/drawing/2014/main" id="{8D2A6C32-E7D5-65B4-E49A-6A1A4883AB9A}"/>
              </a:ext>
            </a:extLst>
          </p:cNvPr>
          <p:cNvSpPr>
            <a:spLocks noChangeArrowheads="1"/>
          </p:cNvSpPr>
          <p:nvPr/>
        </p:nvSpPr>
        <p:spPr bwMode="auto">
          <a:xfrm>
            <a:off x="0" y="1589494"/>
            <a:ext cx="9144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International law involves agreements between countries that govern how they interact with one another, particularly in matters like war, trade, and human rights.</a:t>
            </a:r>
            <a:endParaRPr lang="en-US" sz="2800" b="1" dirty="0">
              <a:latin typeface="+mj-lt"/>
            </a:endParaRPr>
          </a:p>
        </p:txBody>
      </p:sp>
    </p:spTree>
    <p:extLst>
      <p:ext uri="{BB962C8B-B14F-4D97-AF65-F5344CB8AC3E}">
        <p14:creationId xmlns:p14="http://schemas.microsoft.com/office/powerpoint/2010/main" val="197605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Outline</a:t>
            </a:r>
          </a:p>
        </p:txBody>
      </p:sp>
      <p:sp>
        <p:nvSpPr>
          <p:cNvPr id="3" name="object 3"/>
          <p:cNvSpPr txBox="1"/>
          <p:nvPr/>
        </p:nvSpPr>
        <p:spPr>
          <a:xfrm>
            <a:off x="946505" y="1140701"/>
            <a:ext cx="3990340" cy="2601595"/>
          </a:xfrm>
          <a:prstGeom prst="rect">
            <a:avLst/>
          </a:prstGeom>
        </p:spPr>
        <p:txBody>
          <a:bodyPr vert="horz" wrap="square" lIns="0" tIns="76200" rIns="0" bIns="0" rtlCol="0">
            <a:spAutoFit/>
          </a:bodyPr>
          <a:lstStyle/>
          <a:p>
            <a:pPr marL="226695" indent="-213995">
              <a:lnSpc>
                <a:spcPct val="100000"/>
              </a:lnSpc>
              <a:spcBef>
                <a:spcPts val="600"/>
              </a:spcBef>
              <a:buClr>
                <a:srgbClr val="DF0029"/>
              </a:buClr>
              <a:buFont typeface="Wingdings"/>
              <a:buChar char=""/>
              <a:tabLst>
                <a:tab pos="226695" algn="l"/>
              </a:tabLst>
            </a:pPr>
            <a:r>
              <a:rPr sz="2400" dirty="0">
                <a:latin typeface="Times New Roman"/>
                <a:cs typeface="Times New Roman"/>
              </a:rPr>
              <a:t>Laws</a:t>
            </a:r>
            <a:r>
              <a:rPr sz="2400" spc="-40" dirty="0">
                <a:latin typeface="Times New Roman"/>
                <a:cs typeface="Times New Roman"/>
              </a:rPr>
              <a:t> </a:t>
            </a:r>
            <a:r>
              <a:rPr sz="2400" dirty="0">
                <a:latin typeface="Times New Roman"/>
                <a:cs typeface="Times New Roman"/>
              </a:rPr>
              <a:t>vs</a:t>
            </a:r>
            <a:r>
              <a:rPr sz="2400" spc="-35" dirty="0">
                <a:latin typeface="Times New Roman"/>
                <a:cs typeface="Times New Roman"/>
              </a:rPr>
              <a:t> </a:t>
            </a:r>
            <a:r>
              <a:rPr sz="2400" spc="-10" dirty="0">
                <a:latin typeface="Times New Roman"/>
                <a:cs typeface="Times New Roman"/>
              </a:rPr>
              <a:t>ethics</a:t>
            </a:r>
            <a:endParaRPr sz="2400">
              <a:latin typeface="Times New Roman"/>
              <a:cs typeface="Times New Roman"/>
            </a:endParaRPr>
          </a:p>
          <a:p>
            <a:pPr marL="226695" indent="-213995">
              <a:lnSpc>
                <a:spcPct val="100000"/>
              </a:lnSpc>
              <a:spcBef>
                <a:spcPts val="505"/>
              </a:spcBef>
              <a:buClr>
                <a:srgbClr val="DF0029"/>
              </a:buClr>
              <a:buFont typeface="Wingdings"/>
              <a:buChar char=""/>
              <a:tabLst>
                <a:tab pos="226695" algn="l"/>
              </a:tabLst>
            </a:pPr>
            <a:r>
              <a:rPr sz="2400" dirty="0">
                <a:latin typeface="Times New Roman"/>
                <a:cs typeface="Times New Roman"/>
              </a:rPr>
              <a:t>Ethics</a:t>
            </a:r>
            <a:r>
              <a:rPr sz="2400" spc="-35" dirty="0">
                <a:latin typeface="Times New Roman"/>
                <a:cs typeface="Times New Roman"/>
              </a:rPr>
              <a:t> </a:t>
            </a:r>
            <a:r>
              <a:rPr sz="2400" dirty="0">
                <a:latin typeface="Times New Roman"/>
                <a:cs typeface="Times New Roman"/>
              </a:rPr>
              <a:t>vs</a:t>
            </a:r>
            <a:r>
              <a:rPr sz="2400" spc="-10" dirty="0">
                <a:latin typeface="Times New Roman"/>
                <a:cs typeface="Times New Roman"/>
              </a:rPr>
              <a:t> policies</a:t>
            </a:r>
            <a:endParaRPr sz="2400">
              <a:latin typeface="Times New Roman"/>
              <a:cs typeface="Times New Roman"/>
            </a:endParaRPr>
          </a:p>
          <a:p>
            <a:pPr marL="226695" indent="-213995">
              <a:lnSpc>
                <a:spcPct val="100000"/>
              </a:lnSpc>
              <a:spcBef>
                <a:spcPts val="495"/>
              </a:spcBef>
              <a:buClr>
                <a:srgbClr val="DF0029"/>
              </a:buClr>
              <a:buFont typeface="Wingdings"/>
              <a:buChar char=""/>
              <a:tabLst>
                <a:tab pos="226695" algn="l"/>
              </a:tabLst>
            </a:pPr>
            <a:r>
              <a:rPr sz="2400" dirty="0">
                <a:latin typeface="Times New Roman"/>
                <a:cs typeface="Times New Roman"/>
              </a:rPr>
              <a:t>Law</a:t>
            </a:r>
            <a:r>
              <a:rPr sz="2400" spc="-15" dirty="0">
                <a:latin typeface="Times New Roman"/>
                <a:cs typeface="Times New Roman"/>
              </a:rPr>
              <a:t> </a:t>
            </a:r>
            <a:r>
              <a:rPr sz="2400" dirty="0">
                <a:latin typeface="Times New Roman"/>
                <a:cs typeface="Times New Roman"/>
              </a:rPr>
              <a:t>related</a:t>
            </a:r>
            <a:r>
              <a:rPr sz="2400" spc="-4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computer</a:t>
            </a:r>
            <a:r>
              <a:rPr sz="2400" spc="-5" dirty="0">
                <a:latin typeface="Times New Roman"/>
                <a:cs typeface="Times New Roman"/>
              </a:rPr>
              <a:t> </a:t>
            </a:r>
            <a:r>
              <a:rPr sz="2400" spc="-10" dirty="0">
                <a:latin typeface="Times New Roman"/>
                <a:cs typeface="Times New Roman"/>
              </a:rPr>
              <a:t>crime</a:t>
            </a:r>
            <a:endParaRPr sz="2400">
              <a:latin typeface="Times New Roman"/>
              <a:cs typeface="Times New Roman"/>
            </a:endParaRPr>
          </a:p>
          <a:p>
            <a:pPr marL="226695" indent="-213995">
              <a:lnSpc>
                <a:spcPct val="100000"/>
              </a:lnSpc>
              <a:spcBef>
                <a:spcPts val="505"/>
              </a:spcBef>
              <a:buClr>
                <a:srgbClr val="DF0029"/>
              </a:buClr>
              <a:buFont typeface="Wingdings"/>
              <a:buChar char=""/>
              <a:tabLst>
                <a:tab pos="226695" algn="l"/>
              </a:tabLst>
            </a:pPr>
            <a:r>
              <a:rPr sz="2400" dirty="0">
                <a:latin typeface="Times New Roman"/>
                <a:cs typeface="Times New Roman"/>
              </a:rPr>
              <a:t>Ethics</a:t>
            </a:r>
            <a:r>
              <a:rPr sz="2400" spc="-4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spc="-10" dirty="0">
                <a:latin typeface="Times New Roman"/>
                <a:cs typeface="Times New Roman"/>
              </a:rPr>
              <a:t>InfoSec</a:t>
            </a:r>
            <a:endParaRPr sz="2400">
              <a:latin typeface="Times New Roman"/>
              <a:cs typeface="Times New Roman"/>
            </a:endParaRPr>
          </a:p>
          <a:p>
            <a:pPr marL="226695" indent="-213995">
              <a:lnSpc>
                <a:spcPct val="100000"/>
              </a:lnSpc>
              <a:spcBef>
                <a:spcPts val="500"/>
              </a:spcBef>
              <a:buClr>
                <a:srgbClr val="DF0029"/>
              </a:buClr>
              <a:buFont typeface="Wingdings"/>
              <a:buChar char=""/>
              <a:tabLst>
                <a:tab pos="226695" algn="l"/>
              </a:tabLst>
            </a:pPr>
            <a:r>
              <a:rPr sz="2400" dirty="0">
                <a:latin typeface="Times New Roman"/>
                <a:cs typeface="Times New Roman"/>
              </a:rPr>
              <a:t>Codes</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spc="-10" dirty="0">
                <a:latin typeface="Times New Roman"/>
                <a:cs typeface="Times New Roman"/>
              </a:rPr>
              <a:t>ethics</a:t>
            </a:r>
            <a:endParaRPr sz="2400">
              <a:latin typeface="Times New Roman"/>
              <a:cs typeface="Times New Roman"/>
            </a:endParaRPr>
          </a:p>
          <a:p>
            <a:pPr marL="226695" indent="-213995">
              <a:lnSpc>
                <a:spcPct val="100000"/>
              </a:lnSpc>
              <a:spcBef>
                <a:spcPts val="495"/>
              </a:spcBef>
              <a:buClr>
                <a:srgbClr val="DF0029"/>
              </a:buClr>
              <a:buFont typeface="Wingdings"/>
              <a:buChar char=""/>
              <a:tabLst>
                <a:tab pos="226695" algn="l"/>
              </a:tabLst>
            </a:pPr>
            <a:r>
              <a:rPr sz="2400" spc="-10" dirty="0">
                <a:latin typeface="Times New Roman"/>
                <a:cs typeface="Times New Roman"/>
              </a:rPr>
              <a:t>Privacy</a:t>
            </a:r>
            <a:endParaRPr sz="24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A40F6-398F-59D9-D38A-A3F3B6B54E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047B3C-275E-7B7A-E251-CF5DC2598DEB}"/>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International Law</a:t>
            </a:r>
            <a:endParaRPr spc="-25" dirty="0"/>
          </a:p>
        </p:txBody>
      </p:sp>
      <p:sp>
        <p:nvSpPr>
          <p:cNvPr id="3" name="Rectangle 1">
            <a:extLst>
              <a:ext uri="{FF2B5EF4-FFF2-40B4-BE49-F238E27FC236}">
                <a16:creationId xmlns:a16="http://schemas.microsoft.com/office/drawing/2014/main" id="{A1064871-B463-DA11-DAD1-25E8BD281B51}"/>
              </a:ext>
            </a:extLst>
          </p:cNvPr>
          <p:cNvSpPr>
            <a:spLocks noChangeArrowheads="1"/>
          </p:cNvSpPr>
          <p:nvPr/>
        </p:nvSpPr>
        <p:spPr bwMode="auto">
          <a:xfrm>
            <a:off x="0" y="481942"/>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The United Nations (UN) uses international law to settle disputes between countries or help prevent conflict.</a:t>
            </a:r>
          </a:p>
          <a:p>
            <a:pPr>
              <a:lnSpc>
                <a:spcPct val="150000"/>
              </a:lnSpc>
            </a:pPr>
            <a:r>
              <a:rPr lang="en-US" sz="2800" b="1" dirty="0">
                <a:latin typeface="+mj-lt"/>
              </a:rPr>
              <a:t>Real-world Analogy: Just as national laws govern behavior within a country, international laws set rules for how countries interact with each other, especially during conflicts.</a:t>
            </a:r>
          </a:p>
        </p:txBody>
      </p:sp>
    </p:spTree>
    <p:extLst>
      <p:ext uri="{BB962C8B-B14F-4D97-AF65-F5344CB8AC3E}">
        <p14:creationId xmlns:p14="http://schemas.microsoft.com/office/powerpoint/2010/main" val="3070943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39E8A-01D7-0A33-C482-901E26CE3CB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91E2E3C-A45D-EFE2-0E1E-0EE243C6B9C1}"/>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Digital Millennium Copyright Act (DMCA)</a:t>
            </a:r>
            <a:endParaRPr spc="-25" dirty="0"/>
          </a:p>
        </p:txBody>
      </p:sp>
      <p:sp>
        <p:nvSpPr>
          <p:cNvPr id="3" name="Rectangle 1">
            <a:extLst>
              <a:ext uri="{FF2B5EF4-FFF2-40B4-BE49-F238E27FC236}">
                <a16:creationId xmlns:a16="http://schemas.microsoft.com/office/drawing/2014/main" id="{62A197AF-F715-6E9E-7395-FA6DEF698690}"/>
              </a:ext>
            </a:extLst>
          </p:cNvPr>
          <p:cNvSpPr>
            <a:spLocks noChangeArrowheads="1"/>
          </p:cNvSpPr>
          <p:nvPr/>
        </p:nvSpPr>
        <p:spPr bwMode="auto">
          <a:xfrm>
            <a:off x="0" y="538477"/>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The DMCA is a U.S. law that aims to protect digital content from copyright infringement, focusing on online activities like downloading and sharing copyrighted works without permission.</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The DMCA is used to take down pirated content on websites, such as movies or music that are illegally uploaded.</a:t>
            </a:r>
            <a:endParaRPr lang="en-US" sz="2800" b="1" dirty="0">
              <a:latin typeface="+mj-lt"/>
            </a:endParaRPr>
          </a:p>
        </p:txBody>
      </p:sp>
    </p:spTree>
    <p:extLst>
      <p:ext uri="{BB962C8B-B14F-4D97-AF65-F5344CB8AC3E}">
        <p14:creationId xmlns:p14="http://schemas.microsoft.com/office/powerpoint/2010/main" val="3539141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692D7-B28C-514E-63AC-875447D3B5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015262-EE82-0FFB-0BBF-197F6F54404E}"/>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Digital Millennium Copyright Act (DMCA)</a:t>
            </a:r>
            <a:endParaRPr spc="-25" dirty="0"/>
          </a:p>
        </p:txBody>
      </p:sp>
      <p:sp>
        <p:nvSpPr>
          <p:cNvPr id="3" name="Rectangle 1">
            <a:extLst>
              <a:ext uri="{FF2B5EF4-FFF2-40B4-BE49-F238E27FC236}">
                <a16:creationId xmlns:a16="http://schemas.microsoft.com/office/drawing/2014/main" id="{34E2F8F2-5CF8-C3B2-8ECD-7BB2D31C51AA}"/>
              </a:ext>
            </a:extLst>
          </p:cNvPr>
          <p:cNvSpPr>
            <a:spLocks noChangeArrowheads="1"/>
          </p:cNvSpPr>
          <p:nvPr/>
        </p:nvSpPr>
        <p:spPr bwMode="auto">
          <a:xfrm>
            <a:off x="0" y="1589494"/>
            <a:ext cx="9144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Real-world Analogy: </a:t>
            </a:r>
            <a:r>
              <a:rPr lang="en-US" sz="2800" dirty="0">
                <a:latin typeface="+mj-lt"/>
              </a:rPr>
              <a:t>It’s like a digital “no trespassing” sign that prevents people from stealing or copying digital content without permission.</a:t>
            </a:r>
          </a:p>
        </p:txBody>
      </p:sp>
    </p:spTree>
    <p:extLst>
      <p:ext uri="{BB962C8B-B14F-4D97-AF65-F5344CB8AC3E}">
        <p14:creationId xmlns:p14="http://schemas.microsoft.com/office/powerpoint/2010/main" val="1503032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14951-7AA9-8F96-2C10-71054B15E57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FCD1A3-2FAC-ED33-65CC-CB80BAFA8346}"/>
              </a:ext>
            </a:extLst>
          </p:cNvPr>
          <p:cNvSpPr txBox="1">
            <a:spLocks noGrp="1"/>
          </p:cNvSpPr>
          <p:nvPr>
            <p:ph type="title"/>
          </p:nvPr>
        </p:nvSpPr>
        <p:spPr>
          <a:xfrm>
            <a:off x="0"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United Nations Charter and Information Warfare</a:t>
            </a:r>
            <a:endParaRPr spc="-25" dirty="0"/>
          </a:p>
        </p:txBody>
      </p:sp>
      <p:sp>
        <p:nvSpPr>
          <p:cNvPr id="3" name="Rectangle 1">
            <a:extLst>
              <a:ext uri="{FF2B5EF4-FFF2-40B4-BE49-F238E27FC236}">
                <a16:creationId xmlns:a16="http://schemas.microsoft.com/office/drawing/2014/main" id="{2BBEE57D-681D-BA16-7ADD-D9EDF570A188}"/>
              </a:ext>
            </a:extLst>
          </p:cNvPr>
          <p:cNvSpPr>
            <a:spLocks noChangeArrowheads="1"/>
          </p:cNvSpPr>
          <p:nvPr/>
        </p:nvSpPr>
        <p:spPr bwMode="auto">
          <a:xfrm>
            <a:off x="0" y="1266328"/>
            <a:ext cx="9144000"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The United Nations Charter provides some regulations regarding information security during warfare, especially when information is used as a weapon in conflicts between countries.</a:t>
            </a:r>
            <a:endParaRPr lang="en-US" sz="2800" b="1" dirty="0">
              <a:latin typeface="+mj-lt"/>
            </a:endParaRPr>
          </a:p>
        </p:txBody>
      </p:sp>
    </p:spTree>
    <p:extLst>
      <p:ext uri="{BB962C8B-B14F-4D97-AF65-F5344CB8AC3E}">
        <p14:creationId xmlns:p14="http://schemas.microsoft.com/office/powerpoint/2010/main" val="1693813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7E611-BB7A-1D95-5985-EF5C4D293F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DC2221-7B70-F628-1181-F5D9F108BEC0}"/>
              </a:ext>
            </a:extLst>
          </p:cNvPr>
          <p:cNvSpPr txBox="1">
            <a:spLocks noGrp="1"/>
          </p:cNvSpPr>
          <p:nvPr>
            <p:ph type="title"/>
          </p:nvPr>
        </p:nvSpPr>
        <p:spPr>
          <a:xfrm>
            <a:off x="0"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United Nations Charter and Information Warfare</a:t>
            </a:r>
            <a:endParaRPr spc="-25" dirty="0"/>
          </a:p>
        </p:txBody>
      </p:sp>
      <p:sp>
        <p:nvSpPr>
          <p:cNvPr id="3" name="Rectangle 1">
            <a:extLst>
              <a:ext uri="{FF2B5EF4-FFF2-40B4-BE49-F238E27FC236}">
                <a16:creationId xmlns:a16="http://schemas.microsoft.com/office/drawing/2014/main" id="{A588B49E-F054-8060-F0F3-9EFB27235CB8}"/>
              </a:ext>
            </a:extLst>
          </p:cNvPr>
          <p:cNvSpPr>
            <a:spLocks noChangeArrowheads="1"/>
          </p:cNvSpPr>
          <p:nvPr/>
        </p:nvSpPr>
        <p:spPr bwMode="auto">
          <a:xfrm>
            <a:off x="0" y="1200150"/>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Information Warfare (IW) includes cyberattacks on a country's infrastructure during war.</a:t>
            </a:r>
          </a:p>
          <a:p>
            <a:pPr>
              <a:lnSpc>
                <a:spcPct val="150000"/>
              </a:lnSpc>
            </a:pPr>
            <a:r>
              <a:rPr lang="en-US" sz="2800" b="1" dirty="0">
                <a:latin typeface="+mj-lt"/>
              </a:rPr>
              <a:t>Real-world Analogy: It’s like using online attacks as part of a country's military strategy—disrupting their communications or stealing their secrets.</a:t>
            </a:r>
          </a:p>
        </p:txBody>
      </p:sp>
    </p:spTree>
    <p:extLst>
      <p:ext uri="{BB962C8B-B14F-4D97-AF65-F5344CB8AC3E}">
        <p14:creationId xmlns:p14="http://schemas.microsoft.com/office/powerpoint/2010/main" val="452238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1C205-5327-8A6B-0014-A2F443DDC7B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9D6270-DBB0-780A-A2D5-92B678F19D7A}"/>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Policy Versus Law</a:t>
            </a:r>
            <a:endParaRPr spc="-25" dirty="0"/>
          </a:p>
        </p:txBody>
      </p:sp>
      <p:sp>
        <p:nvSpPr>
          <p:cNvPr id="3" name="Rectangle 1">
            <a:extLst>
              <a:ext uri="{FF2B5EF4-FFF2-40B4-BE49-F238E27FC236}">
                <a16:creationId xmlns:a16="http://schemas.microsoft.com/office/drawing/2014/main" id="{ABF4CA5D-4BC1-A8AB-34D9-25EEE3160516}"/>
              </a:ext>
            </a:extLst>
          </p:cNvPr>
          <p:cNvSpPr>
            <a:spLocks noChangeArrowheads="1"/>
          </p:cNvSpPr>
          <p:nvPr/>
        </p:nvSpPr>
        <p:spPr bwMode="auto">
          <a:xfrm>
            <a:off x="-7374" y="593665"/>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While laws are legally enforceable and apply to everyone, policies are guidelines or expectations set by organizations or companies.</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A company might have a policy that says employees must use two-factor authentication for login, while the law might require companies to protect personal data by using encryption.</a:t>
            </a:r>
            <a:endParaRPr lang="en-US" sz="2800" b="1" dirty="0">
              <a:latin typeface="+mj-lt"/>
            </a:endParaRPr>
          </a:p>
        </p:txBody>
      </p:sp>
    </p:spTree>
    <p:extLst>
      <p:ext uri="{BB962C8B-B14F-4D97-AF65-F5344CB8AC3E}">
        <p14:creationId xmlns:p14="http://schemas.microsoft.com/office/powerpoint/2010/main" val="260652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AA7FA-F9CE-1265-2449-E94464D68FF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DB8ACE0-34B7-88DB-AE79-941857840978}"/>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Policy Versus Law</a:t>
            </a:r>
            <a:endParaRPr spc="-25" dirty="0"/>
          </a:p>
        </p:txBody>
      </p:sp>
      <p:sp>
        <p:nvSpPr>
          <p:cNvPr id="3" name="Rectangle 1">
            <a:extLst>
              <a:ext uri="{FF2B5EF4-FFF2-40B4-BE49-F238E27FC236}">
                <a16:creationId xmlns:a16="http://schemas.microsoft.com/office/drawing/2014/main" id="{E1DB666B-A29B-57C6-E1FA-1930FC596898}"/>
              </a:ext>
            </a:extLst>
          </p:cNvPr>
          <p:cNvSpPr>
            <a:spLocks noChangeArrowheads="1"/>
          </p:cNvSpPr>
          <p:nvPr/>
        </p:nvSpPr>
        <p:spPr bwMode="auto">
          <a:xfrm>
            <a:off x="-17206" y="1272836"/>
            <a:ext cx="914400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Real-world Analogy: </a:t>
            </a:r>
            <a:r>
              <a:rPr lang="en-US" sz="2800" dirty="0">
                <a:latin typeface="+mj-lt"/>
              </a:rPr>
              <a:t>Think of laws like traffic rules—everyone must follow them, but policies are like guidelines that a company uses to maintain safety or privacy within the organization.</a:t>
            </a:r>
          </a:p>
        </p:txBody>
      </p:sp>
    </p:spTree>
    <p:extLst>
      <p:ext uri="{BB962C8B-B14F-4D97-AF65-F5344CB8AC3E}">
        <p14:creationId xmlns:p14="http://schemas.microsoft.com/office/powerpoint/2010/main" val="2245052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DF98D-C2A8-3F1C-10ED-6785A92FA34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49DFD2-5528-61EB-8E92-564A5BDFD373}"/>
              </a:ext>
            </a:extLst>
          </p:cNvPr>
          <p:cNvSpPr txBox="1">
            <a:spLocks noGrp="1"/>
          </p:cNvSpPr>
          <p:nvPr>
            <p:ph type="title"/>
          </p:nvPr>
        </p:nvSpPr>
        <p:spPr>
          <a:xfrm>
            <a:off x="0"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Comparison Table: Key Differences Between Policy and Law</a:t>
            </a:r>
            <a:endParaRPr spc="-25" dirty="0"/>
          </a:p>
        </p:txBody>
      </p:sp>
      <p:graphicFrame>
        <p:nvGraphicFramePr>
          <p:cNvPr id="4" name="Table 3">
            <a:extLst>
              <a:ext uri="{FF2B5EF4-FFF2-40B4-BE49-F238E27FC236}">
                <a16:creationId xmlns:a16="http://schemas.microsoft.com/office/drawing/2014/main" id="{04397FC1-2736-3EEE-2594-41613A239607}"/>
              </a:ext>
            </a:extLst>
          </p:cNvPr>
          <p:cNvGraphicFramePr>
            <a:graphicFrameLocks noGrp="1"/>
          </p:cNvGraphicFramePr>
          <p:nvPr>
            <p:extLst>
              <p:ext uri="{D42A27DB-BD31-4B8C-83A1-F6EECF244321}">
                <p14:modId xmlns:p14="http://schemas.microsoft.com/office/powerpoint/2010/main" val="2786239827"/>
              </p:ext>
            </p:extLst>
          </p:nvPr>
        </p:nvGraphicFramePr>
        <p:xfrm>
          <a:off x="0" y="1116832"/>
          <a:ext cx="9144000" cy="2993750"/>
        </p:xfrm>
        <a:graphic>
          <a:graphicData uri="http://schemas.openxmlformats.org/drawingml/2006/table">
            <a:tbl>
              <a:tblPr>
                <a:tableStyleId>{ED083AE6-46FA-4A59-8FB0-9F97EB10719F}</a:tableStyleId>
              </a:tblPr>
              <a:tblGrid>
                <a:gridCol w="2133600">
                  <a:extLst>
                    <a:ext uri="{9D8B030D-6E8A-4147-A177-3AD203B41FA5}">
                      <a16:colId xmlns:a16="http://schemas.microsoft.com/office/drawing/2014/main" val="2554227813"/>
                    </a:ext>
                  </a:extLst>
                </a:gridCol>
                <a:gridCol w="3276600">
                  <a:extLst>
                    <a:ext uri="{9D8B030D-6E8A-4147-A177-3AD203B41FA5}">
                      <a16:colId xmlns:a16="http://schemas.microsoft.com/office/drawing/2014/main" val="4164544467"/>
                    </a:ext>
                  </a:extLst>
                </a:gridCol>
                <a:gridCol w="3733800">
                  <a:extLst>
                    <a:ext uri="{9D8B030D-6E8A-4147-A177-3AD203B41FA5}">
                      <a16:colId xmlns:a16="http://schemas.microsoft.com/office/drawing/2014/main" val="3453024620"/>
                    </a:ext>
                  </a:extLst>
                </a:gridCol>
              </a:tblGrid>
              <a:tr h="76200">
                <a:tc>
                  <a:txBody>
                    <a:bodyPr/>
                    <a:lstStyle/>
                    <a:p>
                      <a:r>
                        <a:rPr lang="en-US" sz="2800" b="1" dirty="0"/>
                        <a:t>Aspect</a:t>
                      </a:r>
                      <a:endParaRPr lang="en-US" sz="2800" dirty="0"/>
                    </a:p>
                  </a:txBody>
                  <a:tcPr marL="22394" marR="22394" marT="11197" marB="11197" anchor="ctr">
                    <a:solidFill>
                      <a:schemeClr val="accent4">
                        <a:lumMod val="20000"/>
                        <a:lumOff val="80000"/>
                      </a:schemeClr>
                    </a:solidFill>
                  </a:tcPr>
                </a:tc>
                <a:tc>
                  <a:txBody>
                    <a:bodyPr/>
                    <a:lstStyle/>
                    <a:p>
                      <a:r>
                        <a:rPr lang="en-US" sz="2800" b="1" dirty="0"/>
                        <a:t>Policy</a:t>
                      </a:r>
                      <a:endParaRPr lang="en-US" sz="2800" dirty="0"/>
                    </a:p>
                  </a:txBody>
                  <a:tcPr marL="22394" marR="22394" marT="11197" marB="11197" anchor="ctr">
                    <a:solidFill>
                      <a:schemeClr val="accent4">
                        <a:lumMod val="20000"/>
                        <a:lumOff val="80000"/>
                      </a:schemeClr>
                    </a:solidFill>
                  </a:tcPr>
                </a:tc>
                <a:tc>
                  <a:txBody>
                    <a:bodyPr/>
                    <a:lstStyle/>
                    <a:p>
                      <a:r>
                        <a:rPr lang="en-US" sz="2800" b="1" dirty="0"/>
                        <a:t>Law</a:t>
                      </a:r>
                      <a:endParaRPr lang="en-US" sz="2800" dirty="0"/>
                    </a:p>
                  </a:txBody>
                  <a:tcPr marL="22394" marR="22394" marT="11197" marB="11197" anchor="ctr">
                    <a:solidFill>
                      <a:schemeClr val="accent4">
                        <a:lumMod val="20000"/>
                        <a:lumOff val="80000"/>
                      </a:schemeClr>
                    </a:solidFill>
                  </a:tcPr>
                </a:tc>
                <a:extLst>
                  <a:ext uri="{0D108BD9-81ED-4DB2-BD59-A6C34878D82A}">
                    <a16:rowId xmlns:a16="http://schemas.microsoft.com/office/drawing/2014/main" val="1280423154"/>
                  </a:ext>
                </a:extLst>
              </a:tr>
              <a:tr h="84286">
                <a:tc>
                  <a:txBody>
                    <a:bodyPr/>
                    <a:lstStyle/>
                    <a:p>
                      <a:r>
                        <a:rPr lang="en-US" sz="2800" b="1"/>
                        <a:t>Definition</a:t>
                      </a:r>
                      <a:endParaRPr lang="en-US" sz="2800"/>
                    </a:p>
                  </a:txBody>
                  <a:tcPr marL="22394" marR="22394" marT="11197" marB="11197" anchor="ctr"/>
                </a:tc>
                <a:tc>
                  <a:txBody>
                    <a:bodyPr/>
                    <a:lstStyle/>
                    <a:p>
                      <a:r>
                        <a:rPr lang="en-US" sz="2800" dirty="0"/>
                        <a:t>Guidelines set by an organization</a:t>
                      </a:r>
                    </a:p>
                  </a:txBody>
                  <a:tcPr marL="22394" marR="22394" marT="11197" marB="11197" anchor="ctr"/>
                </a:tc>
                <a:tc>
                  <a:txBody>
                    <a:bodyPr/>
                    <a:lstStyle/>
                    <a:p>
                      <a:r>
                        <a:rPr lang="en-US" sz="2800" dirty="0"/>
                        <a:t>Rules set by the government or legal bodies</a:t>
                      </a:r>
                    </a:p>
                  </a:txBody>
                  <a:tcPr marL="22394" marR="22394" marT="11197" marB="11197" anchor="ctr"/>
                </a:tc>
                <a:extLst>
                  <a:ext uri="{0D108BD9-81ED-4DB2-BD59-A6C34878D82A}">
                    <a16:rowId xmlns:a16="http://schemas.microsoft.com/office/drawing/2014/main" val="1854171931"/>
                  </a:ext>
                </a:extLst>
              </a:tr>
              <a:tr h="1242082">
                <a:tc>
                  <a:txBody>
                    <a:bodyPr/>
                    <a:lstStyle/>
                    <a:p>
                      <a:r>
                        <a:rPr lang="en-US" sz="2800" b="1"/>
                        <a:t>Enforceability</a:t>
                      </a:r>
                      <a:endParaRPr lang="en-US" sz="2800"/>
                    </a:p>
                  </a:txBody>
                  <a:tcPr marL="22394" marR="22394" marT="11197" marB="11197" anchor="ctr"/>
                </a:tc>
                <a:tc>
                  <a:txBody>
                    <a:bodyPr/>
                    <a:lstStyle/>
                    <a:p>
                      <a:r>
                        <a:rPr lang="en-US" sz="2800"/>
                        <a:t>Not legally enforceable, internal</a:t>
                      </a:r>
                    </a:p>
                  </a:txBody>
                  <a:tcPr marL="22394" marR="22394" marT="11197" marB="11197" anchor="ctr"/>
                </a:tc>
                <a:tc>
                  <a:txBody>
                    <a:bodyPr/>
                    <a:lstStyle/>
                    <a:p>
                      <a:r>
                        <a:rPr lang="en-US" sz="2800" dirty="0"/>
                        <a:t>Legally enforceable, applies to everyone</a:t>
                      </a:r>
                    </a:p>
                  </a:txBody>
                  <a:tcPr marL="22394" marR="22394" marT="11197" marB="11197" anchor="ctr"/>
                </a:tc>
                <a:extLst>
                  <a:ext uri="{0D108BD9-81ED-4DB2-BD59-A6C34878D82A}">
                    <a16:rowId xmlns:a16="http://schemas.microsoft.com/office/drawing/2014/main" val="746564315"/>
                  </a:ext>
                </a:extLst>
              </a:tr>
            </a:tbl>
          </a:graphicData>
        </a:graphic>
      </p:graphicFrame>
      <p:sp>
        <p:nvSpPr>
          <p:cNvPr id="5" name="Rectangle 1">
            <a:extLst>
              <a:ext uri="{FF2B5EF4-FFF2-40B4-BE49-F238E27FC236}">
                <a16:creationId xmlns:a16="http://schemas.microsoft.com/office/drawing/2014/main" id="{EF5D4A72-299E-1999-9281-14A0D4F60B3D}"/>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9534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A9AE6-0084-FCF5-0151-BD86FB52C65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CE3651F-8E17-4E43-D37E-02083271B855}"/>
              </a:ext>
            </a:extLst>
          </p:cNvPr>
          <p:cNvSpPr txBox="1">
            <a:spLocks noGrp="1"/>
          </p:cNvSpPr>
          <p:nvPr>
            <p:ph type="title"/>
          </p:nvPr>
        </p:nvSpPr>
        <p:spPr>
          <a:xfrm>
            <a:off x="0"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Comparison Table: Key Differences Between Policy and Law</a:t>
            </a:r>
            <a:endParaRPr spc="-25" dirty="0"/>
          </a:p>
        </p:txBody>
      </p:sp>
      <p:graphicFrame>
        <p:nvGraphicFramePr>
          <p:cNvPr id="4" name="Table 3">
            <a:extLst>
              <a:ext uri="{FF2B5EF4-FFF2-40B4-BE49-F238E27FC236}">
                <a16:creationId xmlns:a16="http://schemas.microsoft.com/office/drawing/2014/main" id="{81C2AD47-6909-EFE9-EC70-D6ECE812F5C4}"/>
              </a:ext>
            </a:extLst>
          </p:cNvPr>
          <p:cNvGraphicFramePr>
            <a:graphicFrameLocks noGrp="1"/>
          </p:cNvGraphicFramePr>
          <p:nvPr>
            <p:extLst>
              <p:ext uri="{D42A27DB-BD31-4B8C-83A1-F6EECF244321}">
                <p14:modId xmlns:p14="http://schemas.microsoft.com/office/powerpoint/2010/main" val="3480756072"/>
              </p:ext>
            </p:extLst>
          </p:nvPr>
        </p:nvGraphicFramePr>
        <p:xfrm>
          <a:off x="0" y="1116832"/>
          <a:ext cx="9144000" cy="3054222"/>
        </p:xfrm>
        <a:graphic>
          <a:graphicData uri="http://schemas.openxmlformats.org/drawingml/2006/table">
            <a:tbl>
              <a:tblPr>
                <a:tableStyleId>{ED083AE6-46FA-4A59-8FB0-9F97EB10719F}</a:tableStyleId>
              </a:tblPr>
              <a:tblGrid>
                <a:gridCol w="2133600">
                  <a:extLst>
                    <a:ext uri="{9D8B030D-6E8A-4147-A177-3AD203B41FA5}">
                      <a16:colId xmlns:a16="http://schemas.microsoft.com/office/drawing/2014/main" val="2554227813"/>
                    </a:ext>
                  </a:extLst>
                </a:gridCol>
                <a:gridCol w="3276600">
                  <a:extLst>
                    <a:ext uri="{9D8B030D-6E8A-4147-A177-3AD203B41FA5}">
                      <a16:colId xmlns:a16="http://schemas.microsoft.com/office/drawing/2014/main" val="4164544467"/>
                    </a:ext>
                  </a:extLst>
                </a:gridCol>
                <a:gridCol w="3733800">
                  <a:extLst>
                    <a:ext uri="{9D8B030D-6E8A-4147-A177-3AD203B41FA5}">
                      <a16:colId xmlns:a16="http://schemas.microsoft.com/office/drawing/2014/main" val="3453024620"/>
                    </a:ext>
                  </a:extLst>
                </a:gridCol>
              </a:tblGrid>
              <a:tr h="76200">
                <a:tc>
                  <a:txBody>
                    <a:bodyPr/>
                    <a:lstStyle/>
                    <a:p>
                      <a:r>
                        <a:rPr lang="en-US" sz="2800" b="1" dirty="0"/>
                        <a:t>Aspect</a:t>
                      </a:r>
                      <a:endParaRPr lang="en-US" sz="2800" dirty="0"/>
                    </a:p>
                  </a:txBody>
                  <a:tcPr marL="22394" marR="22394" marT="11197" marB="11197" anchor="ctr">
                    <a:solidFill>
                      <a:schemeClr val="accent4">
                        <a:lumMod val="20000"/>
                        <a:lumOff val="80000"/>
                      </a:schemeClr>
                    </a:solidFill>
                  </a:tcPr>
                </a:tc>
                <a:tc>
                  <a:txBody>
                    <a:bodyPr/>
                    <a:lstStyle/>
                    <a:p>
                      <a:r>
                        <a:rPr lang="en-US" sz="2800" b="1" dirty="0"/>
                        <a:t>Policy</a:t>
                      </a:r>
                      <a:endParaRPr lang="en-US" sz="2800" dirty="0"/>
                    </a:p>
                  </a:txBody>
                  <a:tcPr marL="22394" marR="22394" marT="11197" marB="11197" anchor="ctr">
                    <a:solidFill>
                      <a:schemeClr val="accent4">
                        <a:lumMod val="20000"/>
                        <a:lumOff val="80000"/>
                      </a:schemeClr>
                    </a:solidFill>
                  </a:tcPr>
                </a:tc>
                <a:tc>
                  <a:txBody>
                    <a:bodyPr/>
                    <a:lstStyle/>
                    <a:p>
                      <a:r>
                        <a:rPr lang="en-US" sz="2800" b="1" dirty="0"/>
                        <a:t>Law</a:t>
                      </a:r>
                      <a:endParaRPr lang="en-US" sz="2800" dirty="0"/>
                    </a:p>
                  </a:txBody>
                  <a:tcPr marL="22394" marR="22394" marT="11197" marB="11197" anchor="ctr">
                    <a:solidFill>
                      <a:schemeClr val="accent4">
                        <a:lumMod val="20000"/>
                        <a:lumOff val="80000"/>
                      </a:schemeClr>
                    </a:solidFill>
                  </a:tcPr>
                </a:tc>
                <a:extLst>
                  <a:ext uri="{0D108BD9-81ED-4DB2-BD59-A6C34878D82A}">
                    <a16:rowId xmlns:a16="http://schemas.microsoft.com/office/drawing/2014/main" val="1280423154"/>
                  </a:ext>
                </a:extLst>
              </a:tr>
              <a:tr h="84286">
                <a:tc>
                  <a:txBody>
                    <a:bodyPr/>
                    <a:lstStyle/>
                    <a:p>
                      <a:r>
                        <a:rPr lang="en-US" sz="2800" b="1"/>
                        <a:t>Examples</a:t>
                      </a:r>
                      <a:endParaRPr lang="en-US" sz="2800"/>
                    </a:p>
                  </a:txBody>
                  <a:tcPr marL="22394" marR="22394" marT="11197" marB="11197" anchor="ctr"/>
                </a:tc>
                <a:tc>
                  <a:txBody>
                    <a:bodyPr/>
                    <a:lstStyle/>
                    <a:p>
                      <a:r>
                        <a:rPr lang="en-US" sz="2800"/>
                        <a:t>Company privacy policy, workplace rules</a:t>
                      </a:r>
                    </a:p>
                  </a:txBody>
                  <a:tcPr marL="22394" marR="22394" marT="11197" marB="11197" anchor="ctr"/>
                </a:tc>
                <a:tc>
                  <a:txBody>
                    <a:bodyPr/>
                    <a:lstStyle/>
                    <a:p>
                      <a:r>
                        <a:rPr lang="en-US" sz="2800" dirty="0"/>
                        <a:t>Privacy laws (like the Privacy Act 1988)</a:t>
                      </a:r>
                    </a:p>
                  </a:txBody>
                  <a:tcPr marL="22394" marR="22394" marT="11197" marB="11197" anchor="ctr"/>
                </a:tc>
                <a:extLst>
                  <a:ext uri="{0D108BD9-81ED-4DB2-BD59-A6C34878D82A}">
                    <a16:rowId xmlns:a16="http://schemas.microsoft.com/office/drawing/2014/main" val="1854171931"/>
                  </a:ext>
                </a:extLst>
              </a:tr>
              <a:tr h="1242082">
                <a:tc>
                  <a:txBody>
                    <a:bodyPr/>
                    <a:lstStyle/>
                    <a:p>
                      <a:r>
                        <a:rPr lang="en-US" sz="2800" b="1"/>
                        <a:t>Impact</a:t>
                      </a:r>
                      <a:endParaRPr lang="en-US" sz="2800"/>
                    </a:p>
                  </a:txBody>
                  <a:tcPr marL="22394" marR="22394" marT="11197" marB="11197" anchor="ctr"/>
                </a:tc>
                <a:tc>
                  <a:txBody>
                    <a:bodyPr/>
                    <a:lstStyle/>
                    <a:p>
                      <a:r>
                        <a:rPr lang="en-US" sz="2800"/>
                        <a:t>Affects internal employees and operations</a:t>
                      </a:r>
                    </a:p>
                  </a:txBody>
                  <a:tcPr marL="22394" marR="22394" marT="11197" marB="11197" anchor="ctr"/>
                </a:tc>
                <a:tc>
                  <a:txBody>
                    <a:bodyPr/>
                    <a:lstStyle/>
                    <a:p>
                      <a:r>
                        <a:rPr lang="en-US" sz="2800" dirty="0"/>
                        <a:t>Affects everyone within the jurisdiction</a:t>
                      </a:r>
                    </a:p>
                  </a:txBody>
                  <a:tcPr marL="22394" marR="22394" marT="11197" marB="11197" anchor="ctr"/>
                </a:tc>
                <a:extLst>
                  <a:ext uri="{0D108BD9-81ED-4DB2-BD59-A6C34878D82A}">
                    <a16:rowId xmlns:a16="http://schemas.microsoft.com/office/drawing/2014/main" val="746564315"/>
                  </a:ext>
                </a:extLst>
              </a:tr>
            </a:tbl>
          </a:graphicData>
        </a:graphic>
      </p:graphicFrame>
      <p:sp>
        <p:nvSpPr>
          <p:cNvPr id="5" name="Rectangle 1">
            <a:extLst>
              <a:ext uri="{FF2B5EF4-FFF2-40B4-BE49-F238E27FC236}">
                <a16:creationId xmlns:a16="http://schemas.microsoft.com/office/drawing/2014/main" id="{BC3E2CA9-9358-195B-4CDB-6FD3D98ED2C9}"/>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916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F8AC7-F87E-643A-1FF0-9C075D35A3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228604-239D-7338-4D52-A687E0124D00}"/>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5" name="Rectangle 1">
            <a:extLst>
              <a:ext uri="{FF2B5EF4-FFF2-40B4-BE49-F238E27FC236}">
                <a16:creationId xmlns:a16="http://schemas.microsoft.com/office/drawing/2014/main" id="{74BC26A3-6204-95F7-73D6-DB1919FC3C57}"/>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C61AEFA-0BB2-58CF-6D91-AEE34ED87B4D}"/>
              </a:ext>
            </a:extLst>
          </p:cNvPr>
          <p:cNvSpPr>
            <a:spLocks noChangeArrowheads="1"/>
          </p:cNvSpPr>
          <p:nvPr/>
        </p:nvSpPr>
        <p:spPr bwMode="auto">
          <a:xfrm>
            <a:off x="-1" y="619998"/>
            <a:ext cx="914400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How does the Digital Millennium Copyright Act (DMCA) balance the protection of intellectual property with the freedom of information?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Response</a:t>
            </a:r>
            <a:r>
              <a:rPr kumimoji="0" lang="en-US" altLang="en-US" sz="2800" b="0" i="0" u="none" strike="noStrike" cap="none" normalizeH="0" baseline="0" dirty="0">
                <a:ln>
                  <a:noFill/>
                </a:ln>
                <a:solidFill>
                  <a:schemeClr val="tx1"/>
                </a:solidFill>
                <a:effectLst/>
                <a:latin typeface="+mj-lt"/>
              </a:rPr>
              <a:t>: The DMCA protects digital content from illegal distribution, but it can also limit access to information, especially when content is falsely flagged.</a:t>
            </a:r>
          </a:p>
        </p:txBody>
      </p:sp>
    </p:spTree>
    <p:extLst>
      <p:ext uri="{BB962C8B-B14F-4D97-AF65-F5344CB8AC3E}">
        <p14:creationId xmlns:p14="http://schemas.microsoft.com/office/powerpoint/2010/main" val="103460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References</a:t>
            </a:r>
          </a:p>
        </p:txBody>
      </p:sp>
      <p:sp>
        <p:nvSpPr>
          <p:cNvPr id="3" name="object 3"/>
          <p:cNvSpPr txBox="1"/>
          <p:nvPr/>
        </p:nvSpPr>
        <p:spPr>
          <a:xfrm>
            <a:off x="594359" y="1550187"/>
            <a:ext cx="4758055" cy="1160145"/>
          </a:xfrm>
          <a:prstGeom prst="rect">
            <a:avLst/>
          </a:prstGeom>
        </p:spPr>
        <p:txBody>
          <a:bodyPr vert="horz" wrap="square" lIns="0" tIns="76835" rIns="0" bIns="0" rtlCol="0">
            <a:spAutoFit/>
          </a:bodyPr>
          <a:lstStyle/>
          <a:p>
            <a:pPr marL="295275" indent="-257175">
              <a:lnSpc>
                <a:spcPct val="100000"/>
              </a:lnSpc>
              <a:spcBef>
                <a:spcPts val="605"/>
              </a:spcBef>
              <a:buFont typeface="Times New Roman"/>
              <a:buChar char="•"/>
              <a:tabLst>
                <a:tab pos="295275" algn="l"/>
              </a:tabLst>
            </a:pPr>
            <a:r>
              <a:rPr sz="1950" b="1" i="1" dirty="0">
                <a:latin typeface="Times New Roman"/>
                <a:cs typeface="Times New Roman"/>
              </a:rPr>
              <a:t>Computer</a:t>
            </a:r>
            <a:r>
              <a:rPr sz="1950" b="1" i="1" spc="-80" dirty="0">
                <a:latin typeface="Times New Roman"/>
                <a:cs typeface="Times New Roman"/>
              </a:rPr>
              <a:t> </a:t>
            </a:r>
            <a:r>
              <a:rPr sz="1950" b="1" i="1" dirty="0">
                <a:latin typeface="Times New Roman"/>
                <a:cs typeface="Times New Roman"/>
              </a:rPr>
              <a:t>Security</a:t>
            </a:r>
            <a:r>
              <a:rPr sz="1950" b="1" i="1" spc="-75" dirty="0">
                <a:latin typeface="Times New Roman"/>
                <a:cs typeface="Times New Roman"/>
              </a:rPr>
              <a:t> </a:t>
            </a:r>
            <a:r>
              <a:rPr sz="1950" b="1" i="1" dirty="0">
                <a:latin typeface="Times New Roman"/>
                <a:cs typeface="Times New Roman"/>
              </a:rPr>
              <a:t>Principles</a:t>
            </a:r>
            <a:r>
              <a:rPr sz="1950" b="1" i="1" spc="-65" dirty="0">
                <a:latin typeface="Times New Roman"/>
                <a:cs typeface="Times New Roman"/>
              </a:rPr>
              <a:t> </a:t>
            </a:r>
            <a:r>
              <a:rPr sz="1950" b="1" i="1" dirty="0">
                <a:latin typeface="Times New Roman"/>
                <a:cs typeface="Times New Roman"/>
              </a:rPr>
              <a:t>and</a:t>
            </a:r>
            <a:r>
              <a:rPr sz="1950" b="1" i="1" spc="20" dirty="0">
                <a:latin typeface="Times New Roman"/>
                <a:cs typeface="Times New Roman"/>
              </a:rPr>
              <a:t> </a:t>
            </a:r>
            <a:r>
              <a:rPr sz="1950" b="1" i="1" spc="-10" dirty="0">
                <a:latin typeface="Times New Roman"/>
                <a:cs typeface="Times New Roman"/>
              </a:rPr>
              <a:t>Practice,</a:t>
            </a:r>
            <a:endParaRPr sz="1950">
              <a:latin typeface="Times New Roman"/>
              <a:cs typeface="Times New Roman"/>
            </a:endParaRPr>
          </a:p>
          <a:p>
            <a:pPr marL="295275">
              <a:lnSpc>
                <a:spcPct val="100000"/>
              </a:lnSpc>
              <a:spcBef>
                <a:spcPts val="505"/>
              </a:spcBef>
            </a:pPr>
            <a:r>
              <a:rPr sz="1950" dirty="0">
                <a:latin typeface="Times New Roman"/>
                <a:cs typeface="Times New Roman"/>
              </a:rPr>
              <a:t>(2</a:t>
            </a:r>
            <a:r>
              <a:rPr sz="1875" baseline="22222" dirty="0">
                <a:latin typeface="Times New Roman"/>
                <a:cs typeface="Times New Roman"/>
              </a:rPr>
              <a:t>nd</a:t>
            </a:r>
            <a:r>
              <a:rPr sz="1875" spc="240" baseline="22222" dirty="0">
                <a:latin typeface="Times New Roman"/>
                <a:cs typeface="Times New Roman"/>
              </a:rPr>
              <a:t> </a:t>
            </a:r>
            <a:r>
              <a:rPr sz="1950" dirty="0">
                <a:latin typeface="Times New Roman"/>
                <a:cs typeface="Times New Roman"/>
              </a:rPr>
              <a:t>Edition),</a:t>
            </a:r>
            <a:r>
              <a:rPr sz="1950" spc="480" dirty="0">
                <a:latin typeface="Times New Roman"/>
                <a:cs typeface="Times New Roman"/>
              </a:rPr>
              <a:t> </a:t>
            </a:r>
            <a:r>
              <a:rPr sz="1950" spc="-90" dirty="0">
                <a:latin typeface="Times New Roman"/>
                <a:cs typeface="Times New Roman"/>
              </a:rPr>
              <a:t>W.</a:t>
            </a:r>
            <a:r>
              <a:rPr sz="1950" spc="-35" dirty="0">
                <a:latin typeface="Times New Roman"/>
                <a:cs typeface="Times New Roman"/>
              </a:rPr>
              <a:t> </a:t>
            </a:r>
            <a:r>
              <a:rPr sz="1950" dirty="0">
                <a:latin typeface="Times New Roman"/>
                <a:cs typeface="Times New Roman"/>
              </a:rPr>
              <a:t>Stallings</a:t>
            </a:r>
            <a:r>
              <a:rPr sz="1950" spc="-55" dirty="0">
                <a:latin typeface="Times New Roman"/>
                <a:cs typeface="Times New Roman"/>
              </a:rPr>
              <a:t> </a:t>
            </a:r>
            <a:r>
              <a:rPr sz="1950" dirty="0">
                <a:latin typeface="Times New Roman"/>
                <a:cs typeface="Times New Roman"/>
              </a:rPr>
              <a:t>&amp;</a:t>
            </a:r>
            <a:r>
              <a:rPr sz="1950" spc="-30" dirty="0">
                <a:latin typeface="Times New Roman"/>
                <a:cs typeface="Times New Roman"/>
              </a:rPr>
              <a:t> </a:t>
            </a:r>
            <a:r>
              <a:rPr sz="1950" dirty="0">
                <a:latin typeface="Times New Roman"/>
                <a:cs typeface="Times New Roman"/>
              </a:rPr>
              <a:t>L. </a:t>
            </a:r>
            <a:r>
              <a:rPr sz="1950" spc="-10" dirty="0">
                <a:latin typeface="Times New Roman"/>
                <a:cs typeface="Times New Roman"/>
              </a:rPr>
              <a:t>Brown,</a:t>
            </a:r>
            <a:endParaRPr sz="1950">
              <a:latin typeface="Times New Roman"/>
              <a:cs typeface="Times New Roman"/>
            </a:endParaRPr>
          </a:p>
          <a:p>
            <a:pPr marL="284480">
              <a:lnSpc>
                <a:spcPct val="100000"/>
              </a:lnSpc>
              <a:spcBef>
                <a:spcPts val="900"/>
              </a:spcBef>
            </a:pPr>
            <a:r>
              <a:rPr sz="1950" dirty="0">
                <a:latin typeface="Times New Roman"/>
                <a:cs typeface="Times New Roman"/>
              </a:rPr>
              <a:t>Chapter</a:t>
            </a:r>
            <a:r>
              <a:rPr sz="1950" spc="-75" dirty="0">
                <a:latin typeface="Times New Roman"/>
                <a:cs typeface="Times New Roman"/>
              </a:rPr>
              <a:t> </a:t>
            </a:r>
            <a:r>
              <a:rPr sz="1950" spc="-25" dirty="0">
                <a:latin typeface="Times New Roman"/>
                <a:cs typeface="Times New Roman"/>
              </a:rPr>
              <a:t>19</a:t>
            </a:r>
            <a:endParaRPr sz="19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1A498-9190-2D7F-A001-AD1E903C5CF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4A53FB-4896-47BF-95B5-05B15774E644}"/>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5" name="Rectangle 1">
            <a:extLst>
              <a:ext uri="{FF2B5EF4-FFF2-40B4-BE49-F238E27FC236}">
                <a16:creationId xmlns:a16="http://schemas.microsoft.com/office/drawing/2014/main" id="{587AD095-EFFE-03A5-91A6-6B744D37A3C8}"/>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8F50E10-0362-1447-54B7-1FB4B4072BB9}"/>
              </a:ext>
            </a:extLst>
          </p:cNvPr>
          <p:cNvSpPr>
            <a:spLocks noChangeArrowheads="1"/>
          </p:cNvSpPr>
          <p:nvPr/>
        </p:nvSpPr>
        <p:spPr bwMode="auto">
          <a:xfrm>
            <a:off x="-1" y="626506"/>
            <a:ext cx="9144001" cy="389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2"/>
              <a:tabLst/>
            </a:pPr>
            <a:r>
              <a:rPr lang="en-US" altLang="en-US" sz="2800" b="1" dirty="0">
                <a:solidFill>
                  <a:schemeClr val="tx1"/>
                </a:solidFill>
                <a:latin typeface="+mj-lt"/>
              </a:rPr>
              <a:t>What role do international laws, like the European Council Cyber-Crime Convention, play in addressing cross-border cybercrimes?</a:t>
            </a:r>
          </a:p>
          <a:p>
            <a:pPr marL="514350" marR="0" lvl="0" indent="-5143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b="1" dirty="0">
                <a:solidFill>
                  <a:schemeClr val="tx1"/>
                </a:solidFill>
                <a:latin typeface="+mj-lt"/>
              </a:rPr>
              <a:t>Response</a:t>
            </a:r>
            <a:r>
              <a:rPr lang="en-US" altLang="en-US" sz="2800" dirty="0">
                <a:solidFill>
                  <a:schemeClr val="tx1"/>
                </a:solidFill>
                <a:latin typeface="+mj-lt"/>
              </a:rPr>
              <a:t>: International laws help unify countries' legal frameworks, allowing them to collaborate and investigate cybercrimes that cross borders.</a:t>
            </a:r>
          </a:p>
        </p:txBody>
      </p:sp>
    </p:spTree>
    <p:extLst>
      <p:ext uri="{BB962C8B-B14F-4D97-AF65-F5344CB8AC3E}">
        <p14:creationId xmlns:p14="http://schemas.microsoft.com/office/powerpoint/2010/main" val="1308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EF2D7-0C8A-025E-0E5A-E8171CC0F8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AE11BFD-B241-B331-19E7-B05A65041FFE}"/>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Hands-on Activity</a:t>
            </a:r>
            <a:endParaRPr spc="-25" dirty="0"/>
          </a:p>
        </p:txBody>
      </p:sp>
      <p:sp>
        <p:nvSpPr>
          <p:cNvPr id="5" name="Rectangle 1">
            <a:extLst>
              <a:ext uri="{FF2B5EF4-FFF2-40B4-BE49-F238E27FC236}">
                <a16:creationId xmlns:a16="http://schemas.microsoft.com/office/drawing/2014/main" id="{48ED0A78-AB5D-BEF6-26DB-F1B501C9B54F}"/>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29540D1-36B0-CBA9-2E87-7AE8354FF97B}"/>
              </a:ext>
            </a:extLst>
          </p:cNvPr>
          <p:cNvSpPr>
            <a:spLocks noChangeArrowheads="1"/>
          </p:cNvSpPr>
          <p:nvPr/>
        </p:nvSpPr>
        <p:spPr bwMode="auto">
          <a:xfrm>
            <a:off x="-1" y="1267708"/>
            <a:ext cx="9144001" cy="260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Activity</a:t>
            </a:r>
            <a:r>
              <a:rPr lang="en-US" sz="2800" dirty="0">
                <a:latin typeface="+mj-lt"/>
              </a:rPr>
              <a:t>: Research a recent case of cybercrime involving multiple countries. How did international law (like the European Cyber-Crime Convention) assist in resolving the case? Share the findings in class.</a:t>
            </a:r>
            <a:endParaRPr lang="en-US" altLang="en-US" sz="2800" dirty="0">
              <a:solidFill>
                <a:schemeClr val="tx1"/>
              </a:solidFill>
              <a:latin typeface="+mj-lt"/>
            </a:endParaRPr>
          </a:p>
        </p:txBody>
      </p:sp>
    </p:spTree>
    <p:extLst>
      <p:ext uri="{BB962C8B-B14F-4D97-AF65-F5344CB8AC3E}">
        <p14:creationId xmlns:p14="http://schemas.microsoft.com/office/powerpoint/2010/main" val="2650692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38F27-8BC9-A336-B524-1218181D885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70E9E3E-D369-41D0-5E7E-7D6C0C8FA7B8}"/>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Problem-Solving Example</a:t>
            </a:r>
            <a:endParaRPr spc="-25" dirty="0"/>
          </a:p>
        </p:txBody>
      </p:sp>
      <p:sp>
        <p:nvSpPr>
          <p:cNvPr id="5" name="Rectangle 1">
            <a:extLst>
              <a:ext uri="{FF2B5EF4-FFF2-40B4-BE49-F238E27FC236}">
                <a16:creationId xmlns:a16="http://schemas.microsoft.com/office/drawing/2014/main" id="{A242F32E-4BED-3158-12B9-2C580D855F4A}"/>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23991AA-6468-A1A7-4A85-B372FC90B7E0}"/>
              </a:ext>
            </a:extLst>
          </p:cNvPr>
          <p:cNvSpPr>
            <a:spLocks noChangeArrowheads="1"/>
          </p:cNvSpPr>
          <p:nvPr/>
        </p:nvSpPr>
        <p:spPr bwMode="auto">
          <a:xfrm>
            <a:off x="-1" y="1266328"/>
            <a:ext cx="9144001"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Scenario</a:t>
            </a:r>
            <a:r>
              <a:rPr lang="en-US" sz="2800" dirty="0">
                <a:latin typeface="+mj-lt"/>
              </a:rPr>
              <a:t>: A company based in Australia has its website hacked by someone from another country, leading to the theft of sensitive customer data. Which international laws and conventions might apply to resolve this case?</a:t>
            </a:r>
          </a:p>
        </p:txBody>
      </p:sp>
    </p:spTree>
    <p:extLst>
      <p:ext uri="{BB962C8B-B14F-4D97-AF65-F5344CB8AC3E}">
        <p14:creationId xmlns:p14="http://schemas.microsoft.com/office/powerpoint/2010/main" val="1783572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827BA-D356-F0FE-E4F0-E85012EB6D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726C8F-CAC0-5E2D-2C75-0F780BE41381}"/>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Problem-Solving Example</a:t>
            </a:r>
            <a:endParaRPr spc="-25" dirty="0"/>
          </a:p>
        </p:txBody>
      </p:sp>
      <p:sp>
        <p:nvSpPr>
          <p:cNvPr id="5" name="Rectangle 1">
            <a:extLst>
              <a:ext uri="{FF2B5EF4-FFF2-40B4-BE49-F238E27FC236}">
                <a16:creationId xmlns:a16="http://schemas.microsoft.com/office/drawing/2014/main" id="{7FCFF855-AFED-BB3F-19B4-06AC2C92F24D}"/>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217C657-448B-008C-BDF1-4265D6BA7B33}"/>
              </a:ext>
            </a:extLst>
          </p:cNvPr>
          <p:cNvSpPr>
            <a:spLocks noChangeArrowheads="1"/>
          </p:cNvSpPr>
          <p:nvPr/>
        </p:nvSpPr>
        <p:spPr bwMode="auto">
          <a:xfrm>
            <a:off x="-1" y="943163"/>
            <a:ext cx="9144001"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b="1" dirty="0">
                <a:latin typeface="+mj-lt"/>
              </a:rPr>
              <a:t>Response</a:t>
            </a:r>
            <a:r>
              <a:rPr lang="en-US" sz="2800" dirty="0">
                <a:latin typeface="+mj-lt"/>
              </a:rPr>
              <a:t>: The </a:t>
            </a:r>
            <a:r>
              <a:rPr lang="en-US" sz="2800" b="1" dirty="0">
                <a:latin typeface="+mj-lt"/>
              </a:rPr>
              <a:t>Cyber-Crime Convention</a:t>
            </a:r>
            <a:r>
              <a:rPr lang="en-US" sz="2800" dirty="0">
                <a:latin typeface="+mj-lt"/>
              </a:rPr>
              <a:t> would help facilitate international cooperation for tracking down the perpetrator, while Australian privacy laws (like the </a:t>
            </a:r>
            <a:r>
              <a:rPr lang="en-US" sz="2800" b="1" dirty="0">
                <a:latin typeface="+mj-lt"/>
              </a:rPr>
              <a:t>Privacy Act 1988</a:t>
            </a:r>
            <a:r>
              <a:rPr lang="en-US" sz="2800" dirty="0">
                <a:latin typeface="+mj-lt"/>
              </a:rPr>
              <a:t>) would require the company to notify affected customers.</a:t>
            </a:r>
          </a:p>
        </p:txBody>
      </p:sp>
    </p:spTree>
    <p:extLst>
      <p:ext uri="{BB962C8B-B14F-4D97-AF65-F5344CB8AC3E}">
        <p14:creationId xmlns:p14="http://schemas.microsoft.com/office/powerpoint/2010/main" val="3816528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FD2F1-A945-F365-3A53-2090C56A4FD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D1F5D2-810E-F882-F211-AD4481A667A4}"/>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Ethical Concepts in InfoSec</a:t>
            </a:r>
            <a:endParaRPr spc="-25" dirty="0"/>
          </a:p>
        </p:txBody>
      </p:sp>
      <p:sp>
        <p:nvSpPr>
          <p:cNvPr id="5" name="Rectangle 1">
            <a:extLst>
              <a:ext uri="{FF2B5EF4-FFF2-40B4-BE49-F238E27FC236}">
                <a16:creationId xmlns:a16="http://schemas.microsoft.com/office/drawing/2014/main" id="{03041116-20D9-04B2-B064-2DDB82FC9D2B}"/>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4E8FCC4-0694-54DE-FC65-FDAD52B5FDF1}"/>
              </a:ext>
            </a:extLst>
          </p:cNvPr>
          <p:cNvSpPr>
            <a:spLocks noChangeArrowheads="1"/>
          </p:cNvSpPr>
          <p:nvPr/>
        </p:nvSpPr>
        <p:spPr bwMode="auto">
          <a:xfrm>
            <a:off x="17206" y="1266328"/>
            <a:ext cx="9144001"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The Ten Commandments of Computer Ethics</a:t>
            </a:r>
          </a:p>
          <a:p>
            <a:pPr marL="457200" indent="-457200">
              <a:lnSpc>
                <a:spcPct val="150000"/>
              </a:lnSpc>
              <a:buFont typeface="Arial" panose="020B0604020202020204" pitchFamily="34" charset="0"/>
              <a:buChar char="•"/>
            </a:pPr>
            <a:r>
              <a:rPr lang="en-US" sz="2800" dirty="0">
                <a:latin typeface="+mj-lt"/>
              </a:rPr>
              <a:t>A set of ethical guidelines developed by the Computer Ethics Institute, designed to promote responsible use of computers.</a:t>
            </a:r>
            <a:endParaRPr lang="en-US" sz="2800" b="1" dirty="0">
              <a:latin typeface="+mj-lt"/>
            </a:endParaRPr>
          </a:p>
        </p:txBody>
      </p:sp>
    </p:spTree>
    <p:extLst>
      <p:ext uri="{BB962C8B-B14F-4D97-AF65-F5344CB8AC3E}">
        <p14:creationId xmlns:p14="http://schemas.microsoft.com/office/powerpoint/2010/main" val="60252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24906-2840-2F77-D99B-704FB5C1050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D9A1EA-D549-C36C-D74A-1CCA621DD70E}"/>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Ethical Concepts in InfoSec</a:t>
            </a:r>
            <a:endParaRPr spc="-25" dirty="0"/>
          </a:p>
        </p:txBody>
      </p:sp>
      <p:sp>
        <p:nvSpPr>
          <p:cNvPr id="5" name="Rectangle 1">
            <a:extLst>
              <a:ext uri="{FF2B5EF4-FFF2-40B4-BE49-F238E27FC236}">
                <a16:creationId xmlns:a16="http://schemas.microsoft.com/office/drawing/2014/main" id="{A4D615A1-9368-FF58-6C67-9004D2949BE0}"/>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489ADD1-53D0-F56F-84B8-171E8ABE0150}"/>
              </a:ext>
            </a:extLst>
          </p:cNvPr>
          <p:cNvSpPr>
            <a:spLocks noChangeArrowheads="1"/>
          </p:cNvSpPr>
          <p:nvPr/>
        </p:nvSpPr>
        <p:spPr bwMode="auto">
          <a:xfrm>
            <a:off x="17206" y="438150"/>
            <a:ext cx="914400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600" b="1" dirty="0">
                <a:latin typeface="+mj-lt"/>
              </a:rPr>
              <a:t>Examples</a:t>
            </a:r>
            <a:r>
              <a:rPr lang="en-US" sz="2600" dirty="0">
                <a:latin typeface="+mj-lt"/>
              </a:rPr>
              <a:t>:</a:t>
            </a:r>
          </a:p>
          <a:p>
            <a:pPr marL="742950" lvl="1" indent="-285750">
              <a:lnSpc>
                <a:spcPct val="150000"/>
              </a:lnSpc>
              <a:buFont typeface="Arial" panose="020B0604020202020204" pitchFamily="34" charset="0"/>
              <a:buChar char="•"/>
            </a:pPr>
            <a:r>
              <a:rPr lang="en-US" sz="2600" dirty="0">
                <a:latin typeface="+mj-lt"/>
              </a:rPr>
              <a:t>Thou shalt not use a computer to harm others.</a:t>
            </a:r>
          </a:p>
          <a:p>
            <a:pPr marL="742950" lvl="1" indent="-285750">
              <a:lnSpc>
                <a:spcPct val="150000"/>
              </a:lnSpc>
              <a:buFont typeface="Arial" panose="020B0604020202020204" pitchFamily="34" charset="0"/>
              <a:buChar char="•"/>
            </a:pPr>
            <a:r>
              <a:rPr lang="en-US" sz="2600" dirty="0">
                <a:latin typeface="+mj-lt"/>
              </a:rPr>
              <a:t>Thou shalt not steal or misuse data.</a:t>
            </a:r>
          </a:p>
          <a:p>
            <a:pPr marL="742950" lvl="1" indent="-285750">
              <a:lnSpc>
                <a:spcPct val="150000"/>
              </a:lnSpc>
              <a:buFont typeface="Arial" panose="020B0604020202020204" pitchFamily="34" charset="0"/>
              <a:buChar char="•"/>
            </a:pPr>
            <a:r>
              <a:rPr lang="en-US" sz="2600" dirty="0">
                <a:latin typeface="+mj-lt"/>
              </a:rPr>
              <a:t>Thou shalt respect intellectual property rights.</a:t>
            </a:r>
          </a:p>
          <a:p>
            <a:pPr>
              <a:lnSpc>
                <a:spcPct val="150000"/>
              </a:lnSpc>
            </a:pPr>
            <a:r>
              <a:rPr lang="en-US" sz="2600" b="1" dirty="0">
                <a:latin typeface="+mj-lt"/>
              </a:rPr>
              <a:t>Real-world Analogy: </a:t>
            </a:r>
            <a:r>
              <a:rPr lang="en-US" sz="2600" dirty="0">
                <a:latin typeface="+mj-lt"/>
              </a:rPr>
              <a:t>Just as the Ten Commandments guide behavior in society, the Ten Commandments of computer ethics guide how we should responsibly use technology to ensure fairness and security.</a:t>
            </a:r>
          </a:p>
        </p:txBody>
      </p:sp>
    </p:spTree>
    <p:extLst>
      <p:ext uri="{BB962C8B-B14F-4D97-AF65-F5344CB8AC3E}">
        <p14:creationId xmlns:p14="http://schemas.microsoft.com/office/powerpoint/2010/main" val="3910130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14411-66A7-C4B9-4EE2-EB08C05AEB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12A7AA7-FF00-8BED-DE8D-8535EAA731A8}"/>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Cultural Differences in Ethical Concepts</a:t>
            </a:r>
            <a:endParaRPr spc="-25" dirty="0"/>
          </a:p>
        </p:txBody>
      </p:sp>
      <p:sp>
        <p:nvSpPr>
          <p:cNvPr id="5" name="Rectangle 1">
            <a:extLst>
              <a:ext uri="{FF2B5EF4-FFF2-40B4-BE49-F238E27FC236}">
                <a16:creationId xmlns:a16="http://schemas.microsoft.com/office/drawing/2014/main" id="{B8E569C0-865D-CECF-DE61-6167B20C2B42}"/>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AE5A058B-B8CF-F346-73AD-17AFE08BDE58}"/>
              </a:ext>
            </a:extLst>
          </p:cNvPr>
          <p:cNvSpPr>
            <a:spLocks noChangeArrowheads="1"/>
          </p:cNvSpPr>
          <p:nvPr/>
        </p:nvSpPr>
        <p:spPr bwMode="auto">
          <a:xfrm>
            <a:off x="-7375" y="1266328"/>
            <a:ext cx="9144001"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Different cultural backgrounds influence how individuals or groups view ethical issues, particularly in computer use.</a:t>
            </a:r>
          </a:p>
          <a:p>
            <a:pPr marL="457200" indent="-457200">
              <a:lnSpc>
                <a:spcPct val="150000"/>
              </a:lnSpc>
              <a:buFont typeface="Arial" panose="020B0604020202020204" pitchFamily="34" charset="0"/>
              <a:buChar char="•"/>
            </a:pPr>
            <a:r>
              <a:rPr lang="en-US" sz="2800" b="1" dirty="0">
                <a:latin typeface="+mj-lt"/>
              </a:rPr>
              <a:t>Challenges</a:t>
            </a:r>
            <a:r>
              <a:rPr lang="en-US" sz="2800" dirty="0">
                <a:latin typeface="+mj-lt"/>
              </a:rPr>
              <a:t>: What is considered ethical in one country may not be viewed the same way in another.</a:t>
            </a:r>
            <a:endParaRPr lang="en-US" sz="2800" b="1" dirty="0">
              <a:latin typeface="+mj-lt"/>
            </a:endParaRPr>
          </a:p>
        </p:txBody>
      </p:sp>
    </p:spTree>
    <p:extLst>
      <p:ext uri="{BB962C8B-B14F-4D97-AF65-F5344CB8AC3E}">
        <p14:creationId xmlns:p14="http://schemas.microsoft.com/office/powerpoint/2010/main" val="3960362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AE327-A78E-9424-E48F-2007EB40329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3A72DFE-3EBC-B0F3-0148-35E22220CEDA}"/>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Cultural Differences in Ethical Concepts</a:t>
            </a:r>
            <a:endParaRPr spc="-25" dirty="0"/>
          </a:p>
        </p:txBody>
      </p:sp>
      <p:sp>
        <p:nvSpPr>
          <p:cNvPr id="5" name="Rectangle 1">
            <a:extLst>
              <a:ext uri="{FF2B5EF4-FFF2-40B4-BE49-F238E27FC236}">
                <a16:creationId xmlns:a16="http://schemas.microsoft.com/office/drawing/2014/main" id="{0AEEB3C3-634A-8A52-899C-E75EDAF47EC3}"/>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01B4AC1-DB92-2E0D-3FF3-70E0406C46F1}"/>
              </a:ext>
            </a:extLst>
          </p:cNvPr>
          <p:cNvSpPr>
            <a:spLocks noChangeArrowheads="1"/>
          </p:cNvSpPr>
          <p:nvPr/>
        </p:nvSpPr>
        <p:spPr bwMode="auto">
          <a:xfrm>
            <a:off x="-1" y="619998"/>
            <a:ext cx="914400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Example: </a:t>
            </a:r>
            <a:r>
              <a:rPr lang="en-US" sz="2800" dirty="0">
                <a:latin typeface="+mj-lt"/>
              </a:rPr>
              <a:t>Some countries may have stricter data privacy laws than others, which affects how personal data is collected and used.</a:t>
            </a:r>
          </a:p>
          <a:p>
            <a:pPr>
              <a:lnSpc>
                <a:spcPct val="150000"/>
              </a:lnSpc>
            </a:pPr>
            <a:r>
              <a:rPr lang="en-US" sz="2800" b="1" dirty="0">
                <a:latin typeface="+mj-lt"/>
              </a:rPr>
              <a:t>Real-world Analogy: It's like different countries having different traffic rules—what might be acceptable in one place may not be acceptable in another.</a:t>
            </a:r>
          </a:p>
        </p:txBody>
      </p:sp>
    </p:spTree>
    <p:extLst>
      <p:ext uri="{BB962C8B-B14F-4D97-AF65-F5344CB8AC3E}">
        <p14:creationId xmlns:p14="http://schemas.microsoft.com/office/powerpoint/2010/main" val="3010075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EB304-E32B-DE90-8062-D3908583A84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6E825D8-C0C5-9357-41CA-57C9015C6D74}"/>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Ethics and Education</a:t>
            </a:r>
            <a:endParaRPr spc="-25" dirty="0"/>
          </a:p>
        </p:txBody>
      </p:sp>
      <p:sp>
        <p:nvSpPr>
          <p:cNvPr id="5" name="Rectangle 1">
            <a:extLst>
              <a:ext uri="{FF2B5EF4-FFF2-40B4-BE49-F238E27FC236}">
                <a16:creationId xmlns:a16="http://schemas.microsoft.com/office/drawing/2014/main" id="{2E092391-8193-6D49-8BB7-13A580988487}"/>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8524660-38CF-EB3E-EA40-77FD8B4FEA8D}"/>
              </a:ext>
            </a:extLst>
          </p:cNvPr>
          <p:cNvSpPr>
            <a:spLocks noChangeArrowheads="1"/>
          </p:cNvSpPr>
          <p:nvPr/>
        </p:nvSpPr>
        <p:spPr bwMode="auto">
          <a:xfrm>
            <a:off x="17206" y="742950"/>
            <a:ext cx="914400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Employees must be educated about ethical behavior in relation to information security. Many employees may not understand when their behavior is unethical or illegal.</a:t>
            </a:r>
          </a:p>
          <a:p>
            <a:pPr>
              <a:lnSpc>
                <a:spcPct val="150000"/>
              </a:lnSpc>
              <a:buNone/>
            </a:pPr>
            <a:r>
              <a:rPr lang="en-US" sz="2800" b="1" dirty="0">
                <a:latin typeface="+mj-lt"/>
              </a:rPr>
              <a:t>Example: </a:t>
            </a:r>
            <a:r>
              <a:rPr lang="en-US" sz="2800" dirty="0">
                <a:latin typeface="+mj-lt"/>
              </a:rPr>
              <a:t>A company must train employees on secure password practices and data privacy to prevent accidental leaks or breaches.</a:t>
            </a:r>
          </a:p>
        </p:txBody>
      </p:sp>
    </p:spTree>
    <p:extLst>
      <p:ext uri="{BB962C8B-B14F-4D97-AF65-F5344CB8AC3E}">
        <p14:creationId xmlns:p14="http://schemas.microsoft.com/office/powerpoint/2010/main" val="1599645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29100-FDC2-32B7-A45A-9A593DA1EFC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8201D5-3D1E-C850-9B7F-20E1BBCB60CB}"/>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Ethics and Education</a:t>
            </a:r>
            <a:endParaRPr spc="-25" dirty="0"/>
          </a:p>
        </p:txBody>
      </p:sp>
      <p:sp>
        <p:nvSpPr>
          <p:cNvPr id="5" name="Rectangle 1">
            <a:extLst>
              <a:ext uri="{FF2B5EF4-FFF2-40B4-BE49-F238E27FC236}">
                <a16:creationId xmlns:a16="http://schemas.microsoft.com/office/drawing/2014/main" id="{E9046843-8FBD-B64B-D7E6-EC5AFE055F51}"/>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A431538-3468-2757-5F5A-08DFD0579BCF}"/>
              </a:ext>
            </a:extLst>
          </p:cNvPr>
          <p:cNvSpPr>
            <a:spLocks noChangeArrowheads="1"/>
          </p:cNvSpPr>
          <p:nvPr/>
        </p:nvSpPr>
        <p:spPr bwMode="auto">
          <a:xfrm>
            <a:off x="17206" y="1504950"/>
            <a:ext cx="9144001"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Real-world Analogy: </a:t>
            </a:r>
            <a:r>
              <a:rPr lang="en-US" sz="2800" dirty="0">
                <a:latin typeface="+mj-lt"/>
              </a:rPr>
              <a:t>It’s like teaching employees the rules of a game—they need to know how to play ethically, so they don't unintentionally break the rules.</a:t>
            </a:r>
          </a:p>
        </p:txBody>
      </p:sp>
    </p:spTree>
    <p:extLst>
      <p:ext uri="{BB962C8B-B14F-4D97-AF65-F5344CB8AC3E}">
        <p14:creationId xmlns:p14="http://schemas.microsoft.com/office/powerpoint/2010/main" val="186866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059295" cy="514350"/>
          </a:xfrm>
          <a:prstGeom prst="rect">
            <a:avLst/>
          </a:prstGeom>
        </p:spPr>
        <p:txBody>
          <a:bodyPr vert="horz" wrap="square" lIns="0" tIns="13335" rIns="0" bIns="0" rtlCol="0">
            <a:spAutoFit/>
          </a:bodyPr>
          <a:lstStyle/>
          <a:p>
            <a:pPr marL="12700">
              <a:lnSpc>
                <a:spcPct val="100000"/>
              </a:lnSpc>
              <a:spcBef>
                <a:spcPts val="105"/>
              </a:spcBef>
            </a:pPr>
            <a:r>
              <a:rPr lang="en-US" dirty="0"/>
              <a:t>Laws in Information Systems</a:t>
            </a:r>
            <a:endParaRPr spc="-25" dirty="0"/>
          </a:p>
        </p:txBody>
      </p:sp>
      <p:sp>
        <p:nvSpPr>
          <p:cNvPr id="3" name="object 3"/>
          <p:cNvSpPr txBox="1"/>
          <p:nvPr/>
        </p:nvSpPr>
        <p:spPr>
          <a:xfrm>
            <a:off x="76200" y="819151"/>
            <a:ext cx="9067799" cy="3933000"/>
          </a:xfrm>
          <a:prstGeom prst="rect">
            <a:avLst/>
          </a:prstGeom>
        </p:spPr>
        <p:txBody>
          <a:bodyPr vert="horz" wrap="square" lIns="0" tIns="120650"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Laws are formal rules created to determine what behaviors are acceptable or not in society.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Real-world analogy</a:t>
            </a:r>
            <a:r>
              <a:rPr kumimoji="0" lang="en-US" altLang="en-US" sz="2800" b="0" i="0" u="none" strike="noStrike" cap="none" normalizeH="0" baseline="0" dirty="0">
                <a:ln>
                  <a:noFill/>
                </a:ln>
                <a:solidFill>
                  <a:schemeClr val="tx1"/>
                </a:solidFill>
                <a:effectLst/>
                <a:latin typeface="+mj-lt"/>
              </a:rPr>
              <a:t>: Just like traffic laws that tell you when to stop at a red light or speed limits, laws in information systems help ensure that users behave responsibly and ethically online.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C78B2-DA92-89AD-646D-EE72580C77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D1C48C9-8A79-26EA-9662-5EAB99D553EB}"/>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Deterrence to Unethical and Illegal Behavior</a:t>
            </a:r>
            <a:endParaRPr spc="-25" dirty="0"/>
          </a:p>
        </p:txBody>
      </p:sp>
      <p:sp>
        <p:nvSpPr>
          <p:cNvPr id="5" name="Rectangle 1">
            <a:extLst>
              <a:ext uri="{FF2B5EF4-FFF2-40B4-BE49-F238E27FC236}">
                <a16:creationId xmlns:a16="http://schemas.microsoft.com/office/drawing/2014/main" id="{F34088D3-E08D-7B21-CC4E-65F3F3B1C1C2}"/>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587EFD2-F650-30BA-600E-12AEBC6EEA41}"/>
              </a:ext>
            </a:extLst>
          </p:cNvPr>
          <p:cNvSpPr>
            <a:spLocks noChangeArrowheads="1"/>
          </p:cNvSpPr>
          <p:nvPr/>
        </p:nvSpPr>
        <p:spPr bwMode="auto">
          <a:xfrm>
            <a:off x="-1" y="899399"/>
            <a:ext cx="914400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Deterrence involves preventing unethical behavior through laws, policies, and technical controls.</a:t>
            </a:r>
          </a:p>
          <a:p>
            <a:pPr>
              <a:lnSpc>
                <a:spcPct val="150000"/>
              </a:lnSpc>
              <a:buNone/>
            </a:pPr>
            <a:r>
              <a:rPr lang="en-US" sz="2800" b="1" dirty="0">
                <a:latin typeface="+mj-lt"/>
              </a:rPr>
              <a:t>Key Conditions:</a:t>
            </a:r>
          </a:p>
          <a:p>
            <a:pPr marL="796925" lvl="2" indent="-514350">
              <a:lnSpc>
                <a:spcPct val="150000"/>
              </a:lnSpc>
              <a:buFont typeface="+mj-lt"/>
              <a:buAutoNum type="arabicPeriod"/>
            </a:pPr>
            <a:r>
              <a:rPr lang="en-US" sz="2800" dirty="0">
                <a:latin typeface="+mj-lt"/>
              </a:rPr>
              <a:t>Fear of penalty</a:t>
            </a:r>
          </a:p>
          <a:p>
            <a:pPr marL="796925" lvl="2" indent="-514350">
              <a:lnSpc>
                <a:spcPct val="150000"/>
              </a:lnSpc>
              <a:buFont typeface="+mj-lt"/>
              <a:buAutoNum type="arabicPeriod"/>
            </a:pPr>
            <a:r>
              <a:rPr lang="en-US" sz="2800" dirty="0">
                <a:latin typeface="+mj-lt"/>
              </a:rPr>
              <a:t>Probability of being caught</a:t>
            </a:r>
          </a:p>
          <a:p>
            <a:pPr marL="796925" lvl="2" indent="-514350">
              <a:lnSpc>
                <a:spcPct val="150000"/>
              </a:lnSpc>
              <a:buFont typeface="+mj-lt"/>
              <a:buAutoNum type="arabicPeriod"/>
            </a:pPr>
            <a:r>
              <a:rPr lang="en-US" sz="2800" dirty="0">
                <a:latin typeface="+mj-lt"/>
              </a:rPr>
              <a:t>Probability of penalty being administered</a:t>
            </a:r>
            <a:endParaRPr lang="en-US" sz="2800" b="1" dirty="0">
              <a:latin typeface="+mj-lt"/>
            </a:endParaRPr>
          </a:p>
        </p:txBody>
      </p:sp>
    </p:spTree>
    <p:extLst>
      <p:ext uri="{BB962C8B-B14F-4D97-AF65-F5344CB8AC3E}">
        <p14:creationId xmlns:p14="http://schemas.microsoft.com/office/powerpoint/2010/main" val="3326484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B541C-D36E-91BF-03F4-26AA931592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7FDBF09-C038-E986-F99D-B1DB35A8E470}"/>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Deterrence to Unethical and Illegal Behavior</a:t>
            </a:r>
            <a:endParaRPr spc="-25" dirty="0"/>
          </a:p>
        </p:txBody>
      </p:sp>
      <p:sp>
        <p:nvSpPr>
          <p:cNvPr id="5" name="Rectangle 1">
            <a:extLst>
              <a:ext uri="{FF2B5EF4-FFF2-40B4-BE49-F238E27FC236}">
                <a16:creationId xmlns:a16="http://schemas.microsoft.com/office/drawing/2014/main" id="{6B7DB372-9000-B456-A374-12875A0FC41A}"/>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A032703F-13CB-CB1A-FFEB-5AB5FFA4C83F}"/>
              </a:ext>
            </a:extLst>
          </p:cNvPr>
          <p:cNvSpPr>
            <a:spLocks noChangeArrowheads="1"/>
          </p:cNvSpPr>
          <p:nvPr/>
        </p:nvSpPr>
        <p:spPr bwMode="auto">
          <a:xfrm>
            <a:off x="-17207" y="998350"/>
            <a:ext cx="914400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Example: </a:t>
            </a:r>
            <a:r>
              <a:rPr lang="en-US" sz="2800" dirty="0">
                <a:latin typeface="+mj-lt"/>
              </a:rPr>
              <a:t>A company may enforce strong security measures and policies, like monitoring employee access to sensitive data, to deter potential security breaches.</a:t>
            </a:r>
          </a:p>
          <a:p>
            <a:pPr>
              <a:lnSpc>
                <a:spcPct val="150000"/>
              </a:lnSpc>
            </a:pPr>
            <a:r>
              <a:rPr lang="en-US" sz="2800" b="1" dirty="0">
                <a:latin typeface="+mj-lt"/>
              </a:rPr>
              <a:t>Real-world Analogy: </a:t>
            </a:r>
            <a:r>
              <a:rPr lang="en-US" sz="2800" dirty="0">
                <a:latin typeface="+mj-lt"/>
              </a:rPr>
              <a:t>It’s like having a speed camera on the highway—it makes drivers think twice before speeding because they fear being caught and fined.</a:t>
            </a:r>
          </a:p>
        </p:txBody>
      </p:sp>
    </p:spTree>
    <p:extLst>
      <p:ext uri="{BB962C8B-B14F-4D97-AF65-F5344CB8AC3E}">
        <p14:creationId xmlns:p14="http://schemas.microsoft.com/office/powerpoint/2010/main" val="2296489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AC173-511E-1F16-1EB7-D179333F75A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8DF2417-07B5-ADEE-198E-823A860D9520}"/>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Codes of Ethics, Certifications, and Professional Organizations</a:t>
            </a:r>
            <a:endParaRPr spc="-25" dirty="0"/>
          </a:p>
        </p:txBody>
      </p:sp>
      <p:sp>
        <p:nvSpPr>
          <p:cNvPr id="5" name="Rectangle 1">
            <a:extLst>
              <a:ext uri="{FF2B5EF4-FFF2-40B4-BE49-F238E27FC236}">
                <a16:creationId xmlns:a16="http://schemas.microsoft.com/office/drawing/2014/main" id="{F5D8C473-D2B9-E434-6779-91D25D8B7A19}"/>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7148DEC-CC2C-F33A-1BDD-7E7CACBBE38F}"/>
              </a:ext>
            </a:extLst>
          </p:cNvPr>
          <p:cNvSpPr>
            <a:spLocks noChangeArrowheads="1"/>
          </p:cNvSpPr>
          <p:nvPr/>
        </p:nvSpPr>
        <p:spPr bwMode="auto">
          <a:xfrm>
            <a:off x="-31956" y="1266328"/>
            <a:ext cx="9144001"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dirty="0">
                <a:latin typeface="+mj-lt"/>
              </a:rPr>
              <a:t>Codes of ethics are established by professional organizations like ACM (Association for Computing Machinery) and (ISC)² to ensure ethical conduct among members.</a:t>
            </a:r>
            <a:endParaRPr lang="en-US" sz="2800" b="1" dirty="0">
              <a:latin typeface="+mj-lt"/>
            </a:endParaRPr>
          </a:p>
        </p:txBody>
      </p:sp>
    </p:spTree>
    <p:extLst>
      <p:ext uri="{BB962C8B-B14F-4D97-AF65-F5344CB8AC3E}">
        <p14:creationId xmlns:p14="http://schemas.microsoft.com/office/powerpoint/2010/main" val="17169538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AAE46-351D-D46E-ED7C-0A95DB3EDD6E}"/>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4251221E-A7F1-D33B-4F96-4A416048D69B}"/>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119D742-6BE4-91FE-6F48-905CFA5C1C09}"/>
              </a:ext>
            </a:extLst>
          </p:cNvPr>
          <p:cNvSpPr>
            <a:spLocks noChangeArrowheads="1"/>
          </p:cNvSpPr>
          <p:nvPr/>
        </p:nvSpPr>
        <p:spPr bwMode="auto">
          <a:xfrm>
            <a:off x="29497" y="80092"/>
            <a:ext cx="9144001"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Examples:</a:t>
            </a:r>
          </a:p>
          <a:p>
            <a:pPr marL="457200" indent="-457200">
              <a:lnSpc>
                <a:spcPct val="150000"/>
              </a:lnSpc>
              <a:buFont typeface="Arial" panose="020B0604020202020204" pitchFamily="34" charset="0"/>
              <a:buChar char="•"/>
            </a:pPr>
            <a:r>
              <a:rPr lang="en-US" sz="2800" dirty="0">
                <a:latin typeface="+mj-lt"/>
              </a:rPr>
              <a:t>ACM’s code of ethics requires members to respect the privacy of others and protect intellectual property.</a:t>
            </a:r>
          </a:p>
          <a:p>
            <a:pPr marL="457200" indent="-457200">
              <a:lnSpc>
                <a:spcPct val="150000"/>
              </a:lnSpc>
              <a:buFont typeface="Arial" panose="020B0604020202020204" pitchFamily="34" charset="0"/>
              <a:buChar char="•"/>
            </a:pPr>
            <a:r>
              <a:rPr lang="en-US" sz="2800" dirty="0">
                <a:latin typeface="+mj-lt"/>
              </a:rPr>
              <a:t>(ISC)²’s code of ethics includes protecting society, acting responsibly, and advancing the profession.</a:t>
            </a:r>
          </a:p>
          <a:p>
            <a:pPr>
              <a:lnSpc>
                <a:spcPct val="150000"/>
              </a:lnSpc>
            </a:pPr>
            <a:r>
              <a:rPr lang="en-US" sz="2800" b="1" dirty="0">
                <a:latin typeface="+mj-lt"/>
              </a:rPr>
              <a:t>Real-world Analogy: </a:t>
            </a:r>
            <a:r>
              <a:rPr lang="en-US" sz="2800" dirty="0">
                <a:latin typeface="+mj-lt"/>
              </a:rPr>
              <a:t>These codes are like the rules of a health club—if you want to be a member, you must follow the club’s ethical guidelines.</a:t>
            </a:r>
          </a:p>
        </p:txBody>
      </p:sp>
    </p:spTree>
    <p:extLst>
      <p:ext uri="{BB962C8B-B14F-4D97-AF65-F5344CB8AC3E}">
        <p14:creationId xmlns:p14="http://schemas.microsoft.com/office/powerpoint/2010/main" val="30051674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C5FFF-3D86-18BD-ADF9-76D29C0879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DAA14AB-A559-F6F9-EC18-935533E2DDFE}"/>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Comparison Table: Professional Organizations and Their Codes</a:t>
            </a:r>
            <a:endParaRPr spc="-25" dirty="0"/>
          </a:p>
        </p:txBody>
      </p:sp>
      <p:sp>
        <p:nvSpPr>
          <p:cNvPr id="5" name="Rectangle 1">
            <a:extLst>
              <a:ext uri="{FF2B5EF4-FFF2-40B4-BE49-F238E27FC236}">
                <a16:creationId xmlns:a16="http://schemas.microsoft.com/office/drawing/2014/main" id="{8FB5BB1E-6E8D-C63B-74CC-6D5E5B6474B0}"/>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9B8EB37-4EA1-A79F-7DE9-D88831891066}"/>
              </a:ext>
            </a:extLst>
          </p:cNvPr>
          <p:cNvGraphicFramePr>
            <a:graphicFrameLocks noGrp="1"/>
          </p:cNvGraphicFramePr>
          <p:nvPr>
            <p:extLst>
              <p:ext uri="{D42A27DB-BD31-4B8C-83A1-F6EECF244321}">
                <p14:modId xmlns:p14="http://schemas.microsoft.com/office/powerpoint/2010/main" val="4023759945"/>
              </p:ext>
            </p:extLst>
          </p:nvPr>
        </p:nvGraphicFramePr>
        <p:xfrm>
          <a:off x="17206" y="1276350"/>
          <a:ext cx="9109587" cy="3482400"/>
        </p:xfrm>
        <a:graphic>
          <a:graphicData uri="http://schemas.openxmlformats.org/drawingml/2006/table">
            <a:tbl>
              <a:tblPr>
                <a:tableStyleId>{ED083AE6-46FA-4A59-8FB0-9F97EB10719F}</a:tableStyleId>
              </a:tblPr>
              <a:tblGrid>
                <a:gridCol w="3036529">
                  <a:extLst>
                    <a:ext uri="{9D8B030D-6E8A-4147-A177-3AD203B41FA5}">
                      <a16:colId xmlns:a16="http://schemas.microsoft.com/office/drawing/2014/main" val="4206546774"/>
                    </a:ext>
                  </a:extLst>
                </a:gridCol>
                <a:gridCol w="3036529">
                  <a:extLst>
                    <a:ext uri="{9D8B030D-6E8A-4147-A177-3AD203B41FA5}">
                      <a16:colId xmlns:a16="http://schemas.microsoft.com/office/drawing/2014/main" val="3885050219"/>
                    </a:ext>
                  </a:extLst>
                </a:gridCol>
                <a:gridCol w="3036529">
                  <a:extLst>
                    <a:ext uri="{9D8B030D-6E8A-4147-A177-3AD203B41FA5}">
                      <a16:colId xmlns:a16="http://schemas.microsoft.com/office/drawing/2014/main" val="3959018443"/>
                    </a:ext>
                  </a:extLst>
                </a:gridCol>
              </a:tblGrid>
              <a:tr h="49400">
                <a:tc>
                  <a:txBody>
                    <a:bodyPr/>
                    <a:lstStyle/>
                    <a:p>
                      <a:r>
                        <a:rPr lang="en-US" sz="2800" b="1" dirty="0">
                          <a:latin typeface="+mj-lt"/>
                        </a:rPr>
                        <a:t>Organization</a:t>
                      </a:r>
                      <a:endParaRPr lang="en-US" sz="2800" dirty="0">
                        <a:latin typeface="+mj-lt"/>
                      </a:endParaRPr>
                    </a:p>
                  </a:txBody>
                  <a:tcPr marL="22881" marR="22881" marT="11440" marB="11440" anchor="ctr">
                    <a:solidFill>
                      <a:schemeClr val="accent4">
                        <a:lumMod val="20000"/>
                        <a:lumOff val="80000"/>
                      </a:schemeClr>
                    </a:solidFill>
                  </a:tcPr>
                </a:tc>
                <a:tc>
                  <a:txBody>
                    <a:bodyPr/>
                    <a:lstStyle/>
                    <a:p>
                      <a:r>
                        <a:rPr lang="en-US" sz="2800" b="1" dirty="0">
                          <a:latin typeface="+mj-lt"/>
                        </a:rPr>
                        <a:t>Code Focus</a:t>
                      </a:r>
                      <a:endParaRPr lang="en-US" sz="2800" dirty="0">
                        <a:latin typeface="+mj-lt"/>
                      </a:endParaRPr>
                    </a:p>
                  </a:txBody>
                  <a:tcPr marL="22881" marR="22881" marT="11440" marB="11440" anchor="ctr">
                    <a:solidFill>
                      <a:schemeClr val="accent4">
                        <a:lumMod val="20000"/>
                        <a:lumOff val="80000"/>
                      </a:schemeClr>
                    </a:solidFill>
                  </a:tcPr>
                </a:tc>
                <a:tc>
                  <a:txBody>
                    <a:bodyPr/>
                    <a:lstStyle/>
                    <a:p>
                      <a:r>
                        <a:rPr lang="en-US" sz="2800" b="1" dirty="0">
                          <a:latin typeface="+mj-lt"/>
                        </a:rPr>
                        <a:t>Example</a:t>
                      </a:r>
                      <a:endParaRPr lang="en-US" sz="2800" dirty="0">
                        <a:latin typeface="+mj-lt"/>
                      </a:endParaRPr>
                    </a:p>
                  </a:txBody>
                  <a:tcPr marL="22881" marR="22881" marT="11440" marB="11440" anchor="ctr">
                    <a:solidFill>
                      <a:schemeClr val="accent4">
                        <a:lumMod val="20000"/>
                        <a:lumOff val="80000"/>
                      </a:schemeClr>
                    </a:solidFill>
                  </a:tcPr>
                </a:tc>
                <a:extLst>
                  <a:ext uri="{0D108BD9-81ED-4DB2-BD59-A6C34878D82A}">
                    <a16:rowId xmlns:a16="http://schemas.microsoft.com/office/drawing/2014/main" val="4263573977"/>
                  </a:ext>
                </a:extLst>
              </a:tr>
              <a:tr h="57000">
                <a:tc>
                  <a:txBody>
                    <a:bodyPr/>
                    <a:lstStyle/>
                    <a:p>
                      <a:r>
                        <a:rPr lang="en-US" sz="2800" b="1">
                          <a:latin typeface="+mj-lt"/>
                        </a:rPr>
                        <a:t>ACM</a:t>
                      </a:r>
                      <a:endParaRPr lang="en-US" sz="2800">
                        <a:latin typeface="+mj-lt"/>
                      </a:endParaRPr>
                    </a:p>
                  </a:txBody>
                  <a:tcPr marL="22881" marR="22881" marT="11440" marB="11440" anchor="ctr"/>
                </a:tc>
                <a:tc>
                  <a:txBody>
                    <a:bodyPr/>
                    <a:lstStyle/>
                    <a:p>
                      <a:r>
                        <a:rPr lang="en-US" sz="2800">
                          <a:latin typeface="+mj-lt"/>
                        </a:rPr>
                        <a:t>Protecting privacy, confidentiality, and intellectual property</a:t>
                      </a:r>
                    </a:p>
                  </a:txBody>
                  <a:tcPr marL="22881" marR="22881" marT="11440" marB="11440" anchor="ctr"/>
                </a:tc>
                <a:tc>
                  <a:txBody>
                    <a:bodyPr/>
                    <a:lstStyle/>
                    <a:p>
                      <a:r>
                        <a:rPr lang="en-US" sz="2800">
                          <a:latin typeface="+mj-lt"/>
                        </a:rPr>
                        <a:t>Ensuring no harm and respecting user rights</a:t>
                      </a:r>
                    </a:p>
                  </a:txBody>
                  <a:tcPr marL="22881" marR="22881" marT="11440" marB="11440" anchor="ctr"/>
                </a:tc>
                <a:extLst>
                  <a:ext uri="{0D108BD9-81ED-4DB2-BD59-A6C34878D82A}">
                    <a16:rowId xmlns:a16="http://schemas.microsoft.com/office/drawing/2014/main" val="1252266073"/>
                  </a:ext>
                </a:extLst>
              </a:tr>
              <a:tr h="49360">
                <a:tc>
                  <a:txBody>
                    <a:bodyPr/>
                    <a:lstStyle/>
                    <a:p>
                      <a:r>
                        <a:rPr lang="en-US" sz="2800" b="1">
                          <a:latin typeface="+mj-lt"/>
                        </a:rPr>
                        <a:t>(ISC)²</a:t>
                      </a:r>
                      <a:endParaRPr lang="en-US" sz="2800">
                        <a:latin typeface="+mj-lt"/>
                      </a:endParaRPr>
                    </a:p>
                  </a:txBody>
                  <a:tcPr marL="22881" marR="22881" marT="11440" marB="11440" anchor="ctr"/>
                </a:tc>
                <a:tc>
                  <a:txBody>
                    <a:bodyPr/>
                    <a:lstStyle/>
                    <a:p>
                      <a:r>
                        <a:rPr lang="en-US" sz="2800">
                          <a:latin typeface="+mj-lt"/>
                        </a:rPr>
                        <a:t>Protecting society, acting responsibly, and advancing the profession</a:t>
                      </a:r>
                    </a:p>
                  </a:txBody>
                  <a:tcPr marL="22881" marR="22881" marT="11440" marB="11440" anchor="ctr"/>
                </a:tc>
                <a:tc>
                  <a:txBody>
                    <a:bodyPr/>
                    <a:lstStyle/>
                    <a:p>
                      <a:r>
                        <a:rPr lang="en-US" sz="2800" dirty="0">
                          <a:latin typeface="+mj-lt"/>
                        </a:rPr>
                        <a:t>Ethical conduct of certified information security professionals</a:t>
                      </a:r>
                    </a:p>
                  </a:txBody>
                  <a:tcPr marL="22881" marR="22881" marT="11440" marB="11440" anchor="ctr"/>
                </a:tc>
                <a:extLst>
                  <a:ext uri="{0D108BD9-81ED-4DB2-BD59-A6C34878D82A}">
                    <a16:rowId xmlns:a16="http://schemas.microsoft.com/office/drawing/2014/main" val="1026235374"/>
                  </a:ext>
                </a:extLst>
              </a:tr>
            </a:tbl>
          </a:graphicData>
        </a:graphic>
      </p:graphicFrame>
    </p:spTree>
    <p:extLst>
      <p:ext uri="{BB962C8B-B14F-4D97-AF65-F5344CB8AC3E}">
        <p14:creationId xmlns:p14="http://schemas.microsoft.com/office/powerpoint/2010/main" val="35746475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4C86-BC98-9798-7EA0-2ACA0D7D838A}"/>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2E4660DE-9C51-D1FC-7571-5B3CF7D641C8}"/>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D570D8F8-9086-D6C9-1097-FE62A928737B}"/>
              </a:ext>
            </a:extLst>
          </p:cNvPr>
          <p:cNvGraphicFramePr>
            <a:graphicFrameLocks noGrp="1"/>
          </p:cNvGraphicFramePr>
          <p:nvPr>
            <p:extLst>
              <p:ext uri="{D42A27DB-BD31-4B8C-83A1-F6EECF244321}">
                <p14:modId xmlns:p14="http://schemas.microsoft.com/office/powerpoint/2010/main" val="4099013568"/>
              </p:ext>
            </p:extLst>
          </p:nvPr>
        </p:nvGraphicFramePr>
        <p:xfrm>
          <a:off x="64150" y="617190"/>
          <a:ext cx="9109587" cy="3909120"/>
        </p:xfrm>
        <a:graphic>
          <a:graphicData uri="http://schemas.openxmlformats.org/drawingml/2006/table">
            <a:tbl>
              <a:tblPr>
                <a:tableStyleId>{ED083AE6-46FA-4A59-8FB0-9F97EB10719F}</a:tableStyleId>
              </a:tblPr>
              <a:tblGrid>
                <a:gridCol w="2180304">
                  <a:extLst>
                    <a:ext uri="{9D8B030D-6E8A-4147-A177-3AD203B41FA5}">
                      <a16:colId xmlns:a16="http://schemas.microsoft.com/office/drawing/2014/main" val="4206546774"/>
                    </a:ext>
                  </a:extLst>
                </a:gridCol>
                <a:gridCol w="3200400">
                  <a:extLst>
                    <a:ext uri="{9D8B030D-6E8A-4147-A177-3AD203B41FA5}">
                      <a16:colId xmlns:a16="http://schemas.microsoft.com/office/drawing/2014/main" val="3885050219"/>
                    </a:ext>
                  </a:extLst>
                </a:gridCol>
                <a:gridCol w="3728883">
                  <a:extLst>
                    <a:ext uri="{9D8B030D-6E8A-4147-A177-3AD203B41FA5}">
                      <a16:colId xmlns:a16="http://schemas.microsoft.com/office/drawing/2014/main" val="3959018443"/>
                    </a:ext>
                  </a:extLst>
                </a:gridCol>
              </a:tblGrid>
              <a:tr h="49400">
                <a:tc>
                  <a:txBody>
                    <a:bodyPr/>
                    <a:lstStyle/>
                    <a:p>
                      <a:r>
                        <a:rPr lang="en-US" sz="2800" b="1" dirty="0">
                          <a:latin typeface="+mj-lt"/>
                        </a:rPr>
                        <a:t>Organization</a:t>
                      </a:r>
                      <a:endParaRPr lang="en-US" sz="2800" dirty="0">
                        <a:latin typeface="+mj-lt"/>
                      </a:endParaRPr>
                    </a:p>
                  </a:txBody>
                  <a:tcPr marL="22881" marR="22881" marT="11440" marB="11440" anchor="ctr">
                    <a:solidFill>
                      <a:schemeClr val="accent4">
                        <a:lumMod val="20000"/>
                        <a:lumOff val="80000"/>
                      </a:schemeClr>
                    </a:solidFill>
                  </a:tcPr>
                </a:tc>
                <a:tc>
                  <a:txBody>
                    <a:bodyPr/>
                    <a:lstStyle/>
                    <a:p>
                      <a:r>
                        <a:rPr lang="en-US" sz="2800" b="1" dirty="0">
                          <a:latin typeface="+mj-lt"/>
                        </a:rPr>
                        <a:t>Code Focus</a:t>
                      </a:r>
                      <a:endParaRPr lang="en-US" sz="2800" dirty="0">
                        <a:latin typeface="+mj-lt"/>
                      </a:endParaRPr>
                    </a:p>
                  </a:txBody>
                  <a:tcPr marL="22881" marR="22881" marT="11440" marB="11440" anchor="ctr">
                    <a:solidFill>
                      <a:schemeClr val="accent4">
                        <a:lumMod val="20000"/>
                        <a:lumOff val="80000"/>
                      </a:schemeClr>
                    </a:solidFill>
                  </a:tcPr>
                </a:tc>
                <a:tc>
                  <a:txBody>
                    <a:bodyPr/>
                    <a:lstStyle/>
                    <a:p>
                      <a:r>
                        <a:rPr lang="en-US" sz="2800" b="1" dirty="0">
                          <a:latin typeface="+mj-lt"/>
                        </a:rPr>
                        <a:t>Example</a:t>
                      </a:r>
                      <a:endParaRPr lang="en-US" sz="2800" dirty="0">
                        <a:latin typeface="+mj-lt"/>
                      </a:endParaRPr>
                    </a:p>
                  </a:txBody>
                  <a:tcPr marL="22881" marR="22881" marT="11440" marB="11440" anchor="ctr">
                    <a:solidFill>
                      <a:schemeClr val="accent4">
                        <a:lumMod val="20000"/>
                        <a:lumOff val="80000"/>
                      </a:schemeClr>
                    </a:solidFill>
                  </a:tcPr>
                </a:tc>
                <a:extLst>
                  <a:ext uri="{0D108BD9-81ED-4DB2-BD59-A6C34878D82A}">
                    <a16:rowId xmlns:a16="http://schemas.microsoft.com/office/drawing/2014/main" val="4263573977"/>
                  </a:ext>
                </a:extLst>
              </a:tr>
              <a:tr h="57000">
                <a:tc>
                  <a:txBody>
                    <a:bodyPr/>
                    <a:lstStyle/>
                    <a:p>
                      <a:r>
                        <a:rPr lang="en-US" sz="2800" b="1" dirty="0">
                          <a:latin typeface="+mj-lt"/>
                        </a:rPr>
                        <a:t>ISACA</a:t>
                      </a:r>
                      <a:endParaRPr lang="en-US" sz="2800" dirty="0">
                        <a:latin typeface="+mj-lt"/>
                      </a:endParaRPr>
                    </a:p>
                  </a:txBody>
                  <a:tcPr marL="22881" marR="22881" marT="11440" marB="11440" anchor="ctr"/>
                </a:tc>
                <a:tc>
                  <a:txBody>
                    <a:bodyPr/>
                    <a:lstStyle/>
                    <a:p>
                      <a:r>
                        <a:rPr lang="en-US" sz="2800" dirty="0">
                          <a:latin typeface="+mj-lt"/>
                        </a:rPr>
                        <a:t>Governance, risk management, and compliance</a:t>
                      </a:r>
                    </a:p>
                  </a:txBody>
                  <a:tcPr marL="22881" marR="22881" marT="11440" marB="11440" anchor="ctr"/>
                </a:tc>
                <a:tc>
                  <a:txBody>
                    <a:bodyPr/>
                    <a:lstStyle/>
                    <a:p>
                      <a:r>
                        <a:rPr lang="en-US" sz="2800" dirty="0">
                          <a:latin typeface="+mj-lt"/>
                        </a:rPr>
                        <a:t>Ensuring security in IT systems</a:t>
                      </a:r>
                    </a:p>
                  </a:txBody>
                  <a:tcPr marL="22881" marR="22881" marT="11440" marB="11440" anchor="ctr"/>
                </a:tc>
                <a:extLst>
                  <a:ext uri="{0D108BD9-81ED-4DB2-BD59-A6C34878D82A}">
                    <a16:rowId xmlns:a16="http://schemas.microsoft.com/office/drawing/2014/main" val="1252266073"/>
                  </a:ext>
                </a:extLst>
              </a:tr>
              <a:tr h="57000">
                <a:tc>
                  <a:txBody>
                    <a:bodyPr/>
                    <a:lstStyle/>
                    <a:p>
                      <a:r>
                        <a:rPr lang="en-US" sz="2800" b="1" dirty="0">
                          <a:latin typeface="+mj-lt"/>
                        </a:rPr>
                        <a:t>A</a:t>
                      </a:r>
                      <a:r>
                        <a:rPr lang="en-US" sz="2800" b="1" dirty="0"/>
                        <a:t>ustralian Computer Society (ACS)</a:t>
                      </a:r>
                      <a:endParaRPr lang="en-US" sz="2800" b="1" dirty="0">
                        <a:latin typeface="+mj-lt"/>
                      </a:endParaRPr>
                    </a:p>
                  </a:txBody>
                  <a:tcPr marL="22881" marR="22881" marT="11440" marB="11440" anchor="ctr"/>
                </a:tc>
                <a:tc>
                  <a:txBody>
                    <a:bodyPr/>
                    <a:lstStyle/>
                    <a:p>
                      <a:r>
                        <a:rPr lang="en-US" sz="2800" dirty="0"/>
                        <a:t>Promoting IT professionals' ethical conduct, continuous learning, and public interest</a:t>
                      </a:r>
                      <a:endParaRPr lang="en-US" sz="2800" dirty="0">
                        <a:latin typeface="+mj-lt"/>
                      </a:endParaRPr>
                    </a:p>
                  </a:txBody>
                  <a:tcPr marL="22881" marR="22881" marT="11440" marB="11440" anchor="ctr"/>
                </a:tc>
                <a:tc>
                  <a:txBody>
                    <a:bodyPr/>
                    <a:lstStyle/>
                    <a:p>
                      <a:r>
                        <a:rPr lang="en-US" sz="2800" dirty="0"/>
                        <a:t>Commitment to ethical standards in technology and promoting privacy, security, and diversity in the workforce</a:t>
                      </a:r>
                      <a:endParaRPr lang="en-US" sz="2800" dirty="0">
                        <a:latin typeface="+mj-lt"/>
                      </a:endParaRPr>
                    </a:p>
                  </a:txBody>
                  <a:tcPr marL="22881" marR="22881" marT="11440" marB="11440" anchor="ctr"/>
                </a:tc>
                <a:extLst>
                  <a:ext uri="{0D108BD9-81ED-4DB2-BD59-A6C34878D82A}">
                    <a16:rowId xmlns:a16="http://schemas.microsoft.com/office/drawing/2014/main" val="1093880264"/>
                  </a:ext>
                </a:extLst>
              </a:tr>
            </a:tbl>
          </a:graphicData>
        </a:graphic>
      </p:graphicFrame>
    </p:spTree>
    <p:extLst>
      <p:ext uri="{BB962C8B-B14F-4D97-AF65-F5344CB8AC3E}">
        <p14:creationId xmlns:p14="http://schemas.microsoft.com/office/powerpoint/2010/main" val="4197203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519C5-B4C2-14CB-BE01-F602C0E4BE8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DAD7737-85B7-0CAE-DF89-B898CEBD47EE}"/>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5" name="Rectangle 1">
            <a:extLst>
              <a:ext uri="{FF2B5EF4-FFF2-40B4-BE49-F238E27FC236}">
                <a16:creationId xmlns:a16="http://schemas.microsoft.com/office/drawing/2014/main" id="{1B6421DC-6A74-A589-F354-422A2D4948BA}"/>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E5D45C4-D051-0B16-22A2-F5CB4061AD0C}"/>
              </a:ext>
            </a:extLst>
          </p:cNvPr>
          <p:cNvSpPr>
            <a:spLocks noChangeArrowheads="1"/>
          </p:cNvSpPr>
          <p:nvPr/>
        </p:nvSpPr>
        <p:spPr bwMode="auto">
          <a:xfrm>
            <a:off x="17206" y="505908"/>
            <a:ext cx="9126794"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What ethical issues arise when different cultures interact on the internet, especially with regard to data privacy?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Response</a:t>
            </a:r>
            <a:r>
              <a:rPr kumimoji="0" lang="en-US" altLang="en-US" sz="2800" b="0" i="0" u="none" strike="noStrike" cap="none" normalizeH="0" baseline="0" dirty="0">
                <a:ln>
                  <a:noFill/>
                </a:ln>
                <a:solidFill>
                  <a:schemeClr val="tx1"/>
                </a:solidFill>
                <a:effectLst/>
                <a:latin typeface="+mj-lt"/>
              </a:rPr>
              <a:t>: Different countries have varying levels of concern about privacy. Some countries may be more lenient, while others have stringent regulations like GDPR in Europe.</a:t>
            </a:r>
          </a:p>
        </p:txBody>
      </p:sp>
    </p:spTree>
    <p:extLst>
      <p:ext uri="{BB962C8B-B14F-4D97-AF65-F5344CB8AC3E}">
        <p14:creationId xmlns:p14="http://schemas.microsoft.com/office/powerpoint/2010/main" val="257356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4D40D-3403-EAA0-A42B-129F2F9CF1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2824D51-507F-073A-2AA3-CA3803AEC3EA}"/>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Research Discussion Questions</a:t>
            </a:r>
            <a:endParaRPr spc="-25" dirty="0"/>
          </a:p>
        </p:txBody>
      </p:sp>
      <p:sp>
        <p:nvSpPr>
          <p:cNvPr id="5" name="Rectangle 1">
            <a:extLst>
              <a:ext uri="{FF2B5EF4-FFF2-40B4-BE49-F238E27FC236}">
                <a16:creationId xmlns:a16="http://schemas.microsoft.com/office/drawing/2014/main" id="{39361A29-2C13-ACF9-A76B-238A5CE0719B}"/>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93DD6A3-F940-EBF0-064C-19BA16BE6516}"/>
              </a:ext>
            </a:extLst>
          </p:cNvPr>
          <p:cNvSpPr>
            <a:spLocks noChangeArrowheads="1"/>
          </p:cNvSpPr>
          <p:nvPr/>
        </p:nvSpPr>
        <p:spPr bwMode="auto">
          <a:xfrm>
            <a:off x="17206" y="829073"/>
            <a:ext cx="9126794"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2"/>
              <a:tabLst/>
            </a:pPr>
            <a:r>
              <a:rPr lang="en-US" altLang="en-US" sz="2800" b="1" dirty="0">
                <a:solidFill>
                  <a:schemeClr val="tx1"/>
                </a:solidFill>
                <a:latin typeface="+mj-lt"/>
              </a:rPr>
              <a:t>How can organizations effectively train employees to understand ethical and legal implications of information security?</a:t>
            </a:r>
          </a:p>
          <a:p>
            <a:pPr marL="514350" marR="0" lvl="0" indent="-5143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b="1" dirty="0">
                <a:solidFill>
                  <a:schemeClr val="tx1"/>
                </a:solidFill>
                <a:latin typeface="+mj-lt"/>
              </a:rPr>
              <a:t>Response</a:t>
            </a:r>
            <a:r>
              <a:rPr lang="en-US" altLang="en-US" sz="2800" dirty="0">
                <a:solidFill>
                  <a:schemeClr val="tx1"/>
                </a:solidFill>
                <a:latin typeface="+mj-lt"/>
              </a:rPr>
              <a:t>: Organizations can conduct regular workshops, offer certifications, and implement ongoing education to help employees stay informed.</a:t>
            </a:r>
          </a:p>
        </p:txBody>
      </p:sp>
    </p:spTree>
    <p:extLst>
      <p:ext uri="{BB962C8B-B14F-4D97-AF65-F5344CB8AC3E}">
        <p14:creationId xmlns:p14="http://schemas.microsoft.com/office/powerpoint/2010/main" val="23079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FA055-0BBE-1E42-5D13-1F6E27AE890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01CB7AC-795C-68E3-32A6-88D366757363}"/>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Hands-on Activity</a:t>
            </a:r>
            <a:endParaRPr spc="-25" dirty="0"/>
          </a:p>
        </p:txBody>
      </p:sp>
      <p:sp>
        <p:nvSpPr>
          <p:cNvPr id="5" name="Rectangle 1">
            <a:extLst>
              <a:ext uri="{FF2B5EF4-FFF2-40B4-BE49-F238E27FC236}">
                <a16:creationId xmlns:a16="http://schemas.microsoft.com/office/drawing/2014/main" id="{0613D1FE-C1BC-798C-0CEA-AE3A36F07E6C}"/>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B1E8CF2-469F-6D35-FE7C-45D0E37BA64B}"/>
              </a:ext>
            </a:extLst>
          </p:cNvPr>
          <p:cNvSpPr>
            <a:spLocks noChangeArrowheads="1"/>
          </p:cNvSpPr>
          <p:nvPr/>
        </p:nvSpPr>
        <p:spPr bwMode="auto">
          <a:xfrm>
            <a:off x="8603" y="1589494"/>
            <a:ext cx="9126794"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Activity</a:t>
            </a:r>
            <a:r>
              <a:rPr lang="en-US" sz="2800" dirty="0">
                <a:latin typeface="+mj-lt"/>
              </a:rPr>
              <a:t>: Research and compare the data privacy laws in Australia, the U.S., and the European Union. Discuss how these laws may impact multinational companies.</a:t>
            </a:r>
            <a:endParaRPr lang="en-US" altLang="en-US" sz="2800" dirty="0">
              <a:solidFill>
                <a:schemeClr val="tx1"/>
              </a:solidFill>
              <a:latin typeface="+mj-lt"/>
            </a:endParaRPr>
          </a:p>
        </p:txBody>
      </p:sp>
    </p:spTree>
    <p:extLst>
      <p:ext uri="{BB962C8B-B14F-4D97-AF65-F5344CB8AC3E}">
        <p14:creationId xmlns:p14="http://schemas.microsoft.com/office/powerpoint/2010/main" val="2948460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81AF2-87D6-61C1-46E2-45ADBB49D30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61E334-E2FF-2647-C45B-FA9E3EEC2FC4}"/>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Problem-Solving Example</a:t>
            </a:r>
            <a:endParaRPr spc="-25" dirty="0"/>
          </a:p>
        </p:txBody>
      </p:sp>
      <p:sp>
        <p:nvSpPr>
          <p:cNvPr id="5" name="Rectangle 1">
            <a:extLst>
              <a:ext uri="{FF2B5EF4-FFF2-40B4-BE49-F238E27FC236}">
                <a16:creationId xmlns:a16="http://schemas.microsoft.com/office/drawing/2014/main" id="{D7CDB02B-1D00-111B-C96F-18ACB63403A5}"/>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E35C4CD-47AF-A6CC-951F-F3CEC5FEE443}"/>
              </a:ext>
            </a:extLst>
          </p:cNvPr>
          <p:cNvSpPr>
            <a:spLocks noChangeArrowheads="1"/>
          </p:cNvSpPr>
          <p:nvPr/>
        </p:nvSpPr>
        <p:spPr bwMode="auto">
          <a:xfrm>
            <a:off x="17206" y="1123950"/>
            <a:ext cx="9126794"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Scenario</a:t>
            </a:r>
            <a:r>
              <a:rPr lang="en-US" sz="2800" dirty="0">
                <a:latin typeface="+mj-lt"/>
              </a:rPr>
              <a:t>: A company’s employee mistakenly shares sensitive customer information in a public forum. What ethical and legal issues are involved? How could training and policies help prevent such mistakes?</a:t>
            </a:r>
          </a:p>
        </p:txBody>
      </p:sp>
    </p:spTree>
    <p:extLst>
      <p:ext uri="{BB962C8B-B14F-4D97-AF65-F5344CB8AC3E}">
        <p14:creationId xmlns:p14="http://schemas.microsoft.com/office/powerpoint/2010/main" val="7848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FE55-9EED-2767-8F24-6E160F349F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F5D5642-A971-E722-8F2A-67623F67CC53}"/>
              </a:ext>
            </a:extLst>
          </p:cNvPr>
          <p:cNvSpPr txBox="1">
            <a:spLocks noGrp="1"/>
          </p:cNvSpPr>
          <p:nvPr>
            <p:ph type="title"/>
          </p:nvPr>
        </p:nvSpPr>
        <p:spPr>
          <a:xfrm>
            <a:off x="0" y="0"/>
            <a:ext cx="7059295" cy="514350"/>
          </a:xfrm>
          <a:prstGeom prst="rect">
            <a:avLst/>
          </a:prstGeom>
        </p:spPr>
        <p:txBody>
          <a:bodyPr vert="horz" wrap="square" lIns="0" tIns="13335" rIns="0" bIns="0" rtlCol="0">
            <a:spAutoFit/>
          </a:bodyPr>
          <a:lstStyle/>
          <a:p>
            <a:pPr marL="12700">
              <a:lnSpc>
                <a:spcPct val="100000"/>
              </a:lnSpc>
              <a:spcBef>
                <a:spcPts val="105"/>
              </a:spcBef>
            </a:pPr>
            <a:r>
              <a:rPr lang="en-US" dirty="0"/>
              <a:t>Ethics in Information Systems</a:t>
            </a:r>
            <a:endParaRPr spc="-25" dirty="0"/>
          </a:p>
        </p:txBody>
      </p:sp>
      <p:sp>
        <p:nvSpPr>
          <p:cNvPr id="3" name="object 3">
            <a:extLst>
              <a:ext uri="{FF2B5EF4-FFF2-40B4-BE49-F238E27FC236}">
                <a16:creationId xmlns:a16="http://schemas.microsoft.com/office/drawing/2014/main" id="{0B88213A-7D17-E172-E1F7-B8D2C9BF4E1C}"/>
              </a:ext>
            </a:extLst>
          </p:cNvPr>
          <p:cNvSpPr txBox="1"/>
          <p:nvPr/>
        </p:nvSpPr>
        <p:spPr>
          <a:xfrm>
            <a:off x="76201" y="564169"/>
            <a:ext cx="9067799" cy="4579331"/>
          </a:xfrm>
          <a:prstGeom prst="rect">
            <a:avLst/>
          </a:prstGeom>
        </p:spPr>
        <p:txBody>
          <a:bodyPr vert="horz" wrap="square" lIns="0" tIns="120650"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Ethics refers to the set of principles that define socially accepted behaviors, especially when interacting with information systems.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Real-world analogy</a:t>
            </a:r>
            <a:r>
              <a:rPr kumimoji="0" lang="en-US" altLang="en-US" sz="2800" b="0" i="0" u="none" strike="noStrike" cap="none" normalizeH="0" baseline="0" dirty="0">
                <a:ln>
                  <a:noFill/>
                </a:ln>
                <a:solidFill>
                  <a:schemeClr val="tx1"/>
                </a:solidFill>
                <a:effectLst/>
                <a:latin typeface="+mj-lt"/>
              </a:rPr>
              <a:t>: Consider ethics as the “unwritten rules” of society—like waiting your turn in line. In tech, ethics tells us how to act respectfully and responsibly with data, privacy, and security.</a:t>
            </a:r>
          </a:p>
        </p:txBody>
      </p:sp>
    </p:spTree>
    <p:extLst>
      <p:ext uri="{BB962C8B-B14F-4D97-AF65-F5344CB8AC3E}">
        <p14:creationId xmlns:p14="http://schemas.microsoft.com/office/powerpoint/2010/main" val="35390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45AF4-F3D7-2B05-BCF6-AE105D54E90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83E3518-6ED4-1054-E594-20F1F619F8D6}"/>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Problem-Solving Example</a:t>
            </a:r>
            <a:endParaRPr spc="-25" dirty="0"/>
          </a:p>
        </p:txBody>
      </p:sp>
      <p:sp>
        <p:nvSpPr>
          <p:cNvPr id="5" name="Rectangle 1">
            <a:extLst>
              <a:ext uri="{FF2B5EF4-FFF2-40B4-BE49-F238E27FC236}">
                <a16:creationId xmlns:a16="http://schemas.microsoft.com/office/drawing/2014/main" id="{F7810024-A63E-EA73-A744-87500448A705}"/>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BDA8BC7-7BAD-09FC-4CD1-7BA717EDEF9F}"/>
              </a:ext>
            </a:extLst>
          </p:cNvPr>
          <p:cNvSpPr>
            <a:spLocks noChangeArrowheads="1"/>
          </p:cNvSpPr>
          <p:nvPr/>
        </p:nvSpPr>
        <p:spPr bwMode="auto">
          <a:xfrm>
            <a:off x="17206" y="800785"/>
            <a:ext cx="9126794"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Arial" panose="020B0604020202020204" pitchFamily="34" charset="0"/>
              <a:buChar char="•"/>
            </a:pPr>
            <a:r>
              <a:rPr lang="en-US" sz="2800" b="1" dirty="0">
                <a:latin typeface="+mj-lt"/>
              </a:rPr>
              <a:t>Response</a:t>
            </a:r>
            <a:r>
              <a:rPr lang="en-US" sz="2800" dirty="0">
                <a:latin typeface="+mj-lt"/>
              </a:rPr>
              <a:t>: The ethical issue is the violation of privacy and the potential harm caused to the customers. The legal issue could involve violations of data protection laws like the Privacy Act 1988 in Australia. Regular training and clear policies could help employees avoid such errors.</a:t>
            </a:r>
          </a:p>
        </p:txBody>
      </p:sp>
    </p:spTree>
    <p:extLst>
      <p:ext uri="{BB962C8B-B14F-4D97-AF65-F5344CB8AC3E}">
        <p14:creationId xmlns:p14="http://schemas.microsoft.com/office/powerpoint/2010/main" val="404192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97203-B282-71A3-E9F4-17946BAE383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D8FA096-5F2F-2468-C025-8423705F5A51}"/>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Role-Playing Debate Questions</a:t>
            </a:r>
            <a:endParaRPr spc="-25" dirty="0"/>
          </a:p>
        </p:txBody>
      </p:sp>
      <p:sp>
        <p:nvSpPr>
          <p:cNvPr id="5" name="Rectangle 1">
            <a:extLst>
              <a:ext uri="{FF2B5EF4-FFF2-40B4-BE49-F238E27FC236}">
                <a16:creationId xmlns:a16="http://schemas.microsoft.com/office/drawing/2014/main" id="{5CB3F20F-C13C-3F33-8E0C-9137A6465566}"/>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D2E1832-A17E-B4AE-450C-BCE10DED8664}"/>
              </a:ext>
            </a:extLst>
          </p:cNvPr>
          <p:cNvSpPr>
            <a:spLocks noChangeArrowheads="1"/>
          </p:cNvSpPr>
          <p:nvPr/>
        </p:nvSpPr>
        <p:spPr bwMode="auto">
          <a:xfrm>
            <a:off x="17206" y="619998"/>
            <a:ext cx="9126794"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800" b="1" dirty="0">
                <a:latin typeface="+mj-lt"/>
              </a:rPr>
              <a:t>Employee A</a:t>
            </a:r>
            <a:r>
              <a:rPr lang="en-US" sz="2800" dirty="0">
                <a:latin typeface="+mj-lt"/>
              </a:rPr>
              <a:t>: "We should focus more on data security than ethics. Security protocols will protect us from most breaches."</a:t>
            </a:r>
          </a:p>
          <a:p>
            <a:pPr marL="758825" lvl="1" indent="-457200">
              <a:lnSpc>
                <a:spcPct val="150000"/>
              </a:lnSpc>
              <a:buFont typeface="Arial" panose="020B0604020202020204" pitchFamily="34" charset="0"/>
              <a:buChar char="•"/>
            </a:pPr>
            <a:r>
              <a:rPr lang="en-US" sz="2800" b="1" dirty="0">
                <a:latin typeface="+mj-lt"/>
              </a:rPr>
              <a:t>Employee B</a:t>
            </a:r>
            <a:r>
              <a:rPr lang="en-US" sz="2800" dirty="0">
                <a:latin typeface="+mj-lt"/>
              </a:rPr>
              <a:t>: "Without ethics, security protocols can easily be misused, causing more harm. Ethical behavior is the foundation of a secure environment."</a:t>
            </a:r>
          </a:p>
        </p:txBody>
      </p:sp>
    </p:spTree>
    <p:extLst>
      <p:ext uri="{BB962C8B-B14F-4D97-AF65-F5344CB8AC3E}">
        <p14:creationId xmlns:p14="http://schemas.microsoft.com/office/powerpoint/2010/main" val="2832357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3792B-D757-B7A1-3604-4AA801C1694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AA8489-8689-8E72-72D7-ABA83729848F}"/>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Role-Playing Debate Questions</a:t>
            </a:r>
            <a:endParaRPr spc="-25" dirty="0"/>
          </a:p>
        </p:txBody>
      </p:sp>
      <p:sp>
        <p:nvSpPr>
          <p:cNvPr id="5" name="Rectangle 1">
            <a:extLst>
              <a:ext uri="{FF2B5EF4-FFF2-40B4-BE49-F238E27FC236}">
                <a16:creationId xmlns:a16="http://schemas.microsoft.com/office/drawing/2014/main" id="{44A06709-8A0A-25FD-E090-C14CC0B16940}"/>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210F985-FD07-F258-93DC-4B2920FF9034}"/>
              </a:ext>
            </a:extLst>
          </p:cNvPr>
          <p:cNvSpPr>
            <a:spLocks noChangeArrowheads="1"/>
          </p:cNvSpPr>
          <p:nvPr/>
        </p:nvSpPr>
        <p:spPr bwMode="auto">
          <a:xfrm>
            <a:off x="17206" y="742950"/>
            <a:ext cx="9126794"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2"/>
            </a:pPr>
            <a:r>
              <a:rPr lang="en-US" sz="2800" b="1" dirty="0">
                <a:latin typeface="+mj-lt"/>
              </a:rPr>
              <a:t>Employee A</a:t>
            </a:r>
            <a:r>
              <a:rPr lang="en-US" sz="2800" dirty="0">
                <a:latin typeface="+mj-lt"/>
              </a:rPr>
              <a:t>: "Our organization’s code of ethics is too strict. It prevents us from innovating."</a:t>
            </a:r>
          </a:p>
          <a:p>
            <a:pPr marL="914400" lvl="1" indent="-457200">
              <a:lnSpc>
                <a:spcPct val="150000"/>
              </a:lnSpc>
              <a:buFont typeface="Arial" panose="020B0604020202020204" pitchFamily="34" charset="0"/>
              <a:buChar char="•"/>
            </a:pPr>
            <a:r>
              <a:rPr lang="en-US" sz="2800" b="1" dirty="0">
                <a:latin typeface="+mj-lt"/>
              </a:rPr>
              <a:t>Employee B</a:t>
            </a:r>
            <a:r>
              <a:rPr lang="en-US" sz="2800" dirty="0">
                <a:latin typeface="+mj-lt"/>
              </a:rPr>
              <a:t>: "A code of ethics ensures we innovate responsibly and prevents potential misuse of new technologies."</a:t>
            </a:r>
          </a:p>
        </p:txBody>
      </p:sp>
    </p:spTree>
    <p:extLst>
      <p:ext uri="{BB962C8B-B14F-4D97-AF65-F5344CB8AC3E}">
        <p14:creationId xmlns:p14="http://schemas.microsoft.com/office/powerpoint/2010/main" val="732733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EE678-D29D-879B-BA8B-ED3E0364E1E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5962476-CF3F-33E0-5F5A-DED94C76F81E}"/>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SANS - System Administration, Networking, and Security Institute</a:t>
            </a:r>
            <a:endParaRPr spc="-25" dirty="0"/>
          </a:p>
        </p:txBody>
      </p:sp>
      <p:sp>
        <p:nvSpPr>
          <p:cNvPr id="5" name="Rectangle 1">
            <a:extLst>
              <a:ext uri="{FF2B5EF4-FFF2-40B4-BE49-F238E27FC236}">
                <a16:creationId xmlns:a16="http://schemas.microsoft.com/office/drawing/2014/main" id="{4A4F3990-70C4-4644-8A55-A78C2D6D1D59}"/>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AFB7FD7-6BE3-527B-97AC-1C2B4F4F1C3B}"/>
              </a:ext>
            </a:extLst>
          </p:cNvPr>
          <p:cNvSpPr>
            <a:spLocks noChangeArrowheads="1"/>
          </p:cNvSpPr>
          <p:nvPr/>
        </p:nvSpPr>
        <p:spPr bwMode="auto">
          <a:xfrm>
            <a:off x="17206" y="912085"/>
            <a:ext cx="9126794"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Focus</a:t>
            </a:r>
            <a:r>
              <a:rPr kumimoji="0" lang="en-US" altLang="en-US" sz="2600" b="0" i="0" u="none" strike="noStrike" cap="none" normalizeH="0" baseline="0" dirty="0">
                <a:ln>
                  <a:noFill/>
                </a:ln>
                <a:solidFill>
                  <a:schemeClr val="tx1"/>
                </a:solidFill>
                <a:effectLst/>
                <a:latin typeface="+mj-lt"/>
              </a:rPr>
              <a:t>: SANS is a prominent professional organization dedicated to information security. It offers certifications called </a:t>
            </a:r>
            <a:r>
              <a:rPr kumimoji="0" lang="en-US" altLang="en-US" sz="2600" b="1" i="0" u="none" strike="noStrike" cap="none" normalizeH="0" baseline="0" dirty="0">
                <a:ln>
                  <a:noFill/>
                </a:ln>
                <a:solidFill>
                  <a:schemeClr val="tx1"/>
                </a:solidFill>
                <a:effectLst/>
                <a:latin typeface="+mj-lt"/>
              </a:rPr>
              <a:t>Global Information Assurance Certification (GIAC)</a:t>
            </a:r>
            <a:r>
              <a:rPr kumimoji="0" lang="en-US" altLang="en-US" sz="2600" b="0" i="0" u="none" strike="noStrike" cap="none" normalizeH="0" baseline="0" dirty="0">
                <a:ln>
                  <a:noFill/>
                </a:ln>
                <a:solidFill>
                  <a:schemeClr val="tx1"/>
                </a:solidFill>
                <a:effectLst/>
                <a:latin typeface="+mj-lt"/>
              </a:rPr>
              <a:t>, which support professionals in securing information and systems.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Example</a:t>
            </a:r>
            <a:r>
              <a:rPr kumimoji="0" lang="en-US" altLang="en-US" sz="2600" b="0" i="0" u="none" strike="noStrike" cap="none" normalizeH="0" baseline="0" dirty="0">
                <a:ln>
                  <a:noFill/>
                </a:ln>
                <a:solidFill>
                  <a:schemeClr val="tx1"/>
                </a:solidFill>
                <a:effectLst/>
                <a:latin typeface="+mj-lt"/>
              </a:rPr>
              <a:t>: Professionals can gain certifications like GIAC Certified Web Application Defender (GWEB) to enhance their security expertise.</a:t>
            </a:r>
          </a:p>
        </p:txBody>
      </p:sp>
    </p:spTree>
    <p:extLst>
      <p:ext uri="{BB962C8B-B14F-4D97-AF65-F5344CB8AC3E}">
        <p14:creationId xmlns:p14="http://schemas.microsoft.com/office/powerpoint/2010/main" val="79564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BA8B9-C17D-1B53-3CB5-A07D4DB62B6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D76B23-E72F-BF2E-2DC4-1ADA2362092E}"/>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SANS - System Administration, Networking, and Security Institute</a:t>
            </a:r>
            <a:endParaRPr spc="-25" dirty="0"/>
          </a:p>
        </p:txBody>
      </p:sp>
      <p:sp>
        <p:nvSpPr>
          <p:cNvPr id="5" name="Rectangle 1">
            <a:extLst>
              <a:ext uri="{FF2B5EF4-FFF2-40B4-BE49-F238E27FC236}">
                <a16:creationId xmlns:a16="http://schemas.microsoft.com/office/drawing/2014/main" id="{3EE05A5D-4D78-86E1-2C53-CAFAC21308ED}"/>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B896471-C5D1-A834-4625-C8846C23734A}"/>
              </a:ext>
            </a:extLst>
          </p:cNvPr>
          <p:cNvSpPr>
            <a:spLocks noChangeArrowheads="1"/>
          </p:cNvSpPr>
          <p:nvPr/>
        </p:nvSpPr>
        <p:spPr bwMode="auto">
          <a:xfrm>
            <a:off x="17206" y="1076041"/>
            <a:ext cx="9126794"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Research Discussion Questions</a:t>
            </a:r>
            <a:r>
              <a:rPr lang="en-US" sz="2800" dirty="0">
                <a:latin typeface="+mj-lt"/>
              </a:rPr>
              <a:t>:</a:t>
            </a:r>
          </a:p>
          <a:p>
            <a:pPr marL="514350" indent="-514350">
              <a:lnSpc>
                <a:spcPct val="150000"/>
              </a:lnSpc>
              <a:buFont typeface="+mj-lt"/>
              <a:buAutoNum type="arabicPeriod"/>
            </a:pPr>
            <a:r>
              <a:rPr lang="en-US" sz="2800" dirty="0">
                <a:latin typeface="+mj-lt"/>
              </a:rPr>
              <a:t>How does SANS’ GIAC certification program contribute to improving the overall cybersecurity landscape?</a:t>
            </a:r>
          </a:p>
          <a:p>
            <a:pPr marL="514350" indent="-514350">
              <a:lnSpc>
                <a:spcPct val="150000"/>
              </a:lnSpc>
              <a:buFont typeface="+mj-lt"/>
              <a:buAutoNum type="arabicPeriod"/>
            </a:pPr>
            <a:r>
              <a:rPr lang="en-US" sz="2800" dirty="0">
                <a:latin typeface="+mj-lt"/>
              </a:rPr>
              <a:t>Discuss the importance of continual learning and certification in the fast-evolving field of information security.</a:t>
            </a:r>
          </a:p>
        </p:txBody>
      </p:sp>
    </p:spTree>
    <p:extLst>
      <p:ext uri="{BB962C8B-B14F-4D97-AF65-F5344CB8AC3E}">
        <p14:creationId xmlns:p14="http://schemas.microsoft.com/office/powerpoint/2010/main" val="29268803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31EC4-DEB4-6E05-64B1-CE639EE755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6F1FA2-00E1-05B2-2259-8995608A0286}"/>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SANS - System Administration, Networking, and Security Institute</a:t>
            </a:r>
            <a:endParaRPr spc="-25" dirty="0"/>
          </a:p>
        </p:txBody>
      </p:sp>
      <p:sp>
        <p:nvSpPr>
          <p:cNvPr id="5" name="Rectangle 1">
            <a:extLst>
              <a:ext uri="{FF2B5EF4-FFF2-40B4-BE49-F238E27FC236}">
                <a16:creationId xmlns:a16="http://schemas.microsoft.com/office/drawing/2014/main" id="{00AE61DC-3492-4F66-027F-FBBA8CC80A28}"/>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E935CA3-4DB2-0BBD-084A-AE5A552926F1}"/>
              </a:ext>
            </a:extLst>
          </p:cNvPr>
          <p:cNvSpPr>
            <a:spLocks noChangeArrowheads="1"/>
          </p:cNvSpPr>
          <p:nvPr/>
        </p:nvSpPr>
        <p:spPr bwMode="auto">
          <a:xfrm>
            <a:off x="39618" y="1222564"/>
            <a:ext cx="9126794"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Problem-Solving Example</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Scenario: You are tasked with securing an e-commerce site that handles sensitive customer data. Based on your GIAC training, which security measures will you implement, and why?</a:t>
            </a:r>
          </a:p>
        </p:txBody>
      </p:sp>
    </p:spTree>
    <p:extLst>
      <p:ext uri="{BB962C8B-B14F-4D97-AF65-F5344CB8AC3E}">
        <p14:creationId xmlns:p14="http://schemas.microsoft.com/office/powerpoint/2010/main" val="13625159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CB87C-F307-CFAB-023F-654300C6337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97D16A9-64B2-BEAF-A272-B8E6C83B30EF}"/>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ISACA - Information Systems Audit and Control Association</a:t>
            </a:r>
            <a:endParaRPr spc="-25" dirty="0"/>
          </a:p>
        </p:txBody>
      </p:sp>
      <p:sp>
        <p:nvSpPr>
          <p:cNvPr id="5" name="Rectangle 1">
            <a:extLst>
              <a:ext uri="{FF2B5EF4-FFF2-40B4-BE49-F238E27FC236}">
                <a16:creationId xmlns:a16="http://schemas.microsoft.com/office/drawing/2014/main" id="{EFD24C72-984A-8699-A662-5661E57F76D0}"/>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3C0D2B8-5C76-6A5C-8A49-0617833FE9C3}"/>
              </a:ext>
            </a:extLst>
          </p:cNvPr>
          <p:cNvSpPr>
            <a:spLocks noChangeArrowheads="1"/>
          </p:cNvSpPr>
          <p:nvPr/>
        </p:nvSpPr>
        <p:spPr bwMode="auto">
          <a:xfrm>
            <a:off x="17206" y="912085"/>
            <a:ext cx="9126794"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mj-lt"/>
              </a:rPr>
              <a:t>ISACA is an international association focused on auditing, control, and security. It provides certifications such as </a:t>
            </a:r>
            <a:r>
              <a:rPr kumimoji="0" lang="en-US" altLang="en-US" sz="2600" b="1" i="0" u="none" strike="noStrike" cap="none" normalizeH="0" baseline="0" dirty="0">
                <a:ln>
                  <a:noFill/>
                </a:ln>
                <a:solidFill>
                  <a:schemeClr val="tx1"/>
                </a:solidFill>
                <a:effectLst/>
                <a:latin typeface="+mj-lt"/>
              </a:rPr>
              <a:t>CISA (Certified Information Systems Auditor)</a:t>
            </a:r>
            <a:r>
              <a:rPr kumimoji="0" lang="en-US" altLang="en-US" sz="2600" b="0" i="0" u="none" strike="noStrike" cap="none" normalizeH="0" baseline="0" dirty="0">
                <a:ln>
                  <a:noFill/>
                </a:ln>
                <a:solidFill>
                  <a:schemeClr val="tx1"/>
                </a:solidFill>
                <a:effectLst/>
                <a:latin typeface="+mj-lt"/>
              </a:rPr>
              <a:t> that cover aspects of information security.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Example</a:t>
            </a:r>
            <a:r>
              <a:rPr kumimoji="0" lang="en-US" altLang="en-US" sz="2600" b="0" i="0" u="none" strike="noStrike" cap="none" normalizeH="0" baseline="0" dirty="0">
                <a:ln>
                  <a:noFill/>
                </a:ln>
                <a:solidFill>
                  <a:schemeClr val="tx1"/>
                </a:solidFill>
                <a:effectLst/>
                <a:latin typeface="+mj-lt"/>
              </a:rPr>
              <a:t>: CISA is valuable for professionals who want to audit and ensure the integrity of information systems in organizations.</a:t>
            </a:r>
          </a:p>
        </p:txBody>
      </p:sp>
    </p:spTree>
    <p:extLst>
      <p:ext uri="{BB962C8B-B14F-4D97-AF65-F5344CB8AC3E}">
        <p14:creationId xmlns:p14="http://schemas.microsoft.com/office/powerpoint/2010/main" val="168257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693A6-1351-E5AC-9160-D8AE75DE73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9AD87A-57CF-4B9F-6A3C-AB1506F22203}"/>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ISACA - Information Systems Audit and Control Association</a:t>
            </a:r>
            <a:endParaRPr spc="-25" dirty="0"/>
          </a:p>
        </p:txBody>
      </p:sp>
      <p:sp>
        <p:nvSpPr>
          <p:cNvPr id="5" name="Rectangle 1">
            <a:extLst>
              <a:ext uri="{FF2B5EF4-FFF2-40B4-BE49-F238E27FC236}">
                <a16:creationId xmlns:a16="http://schemas.microsoft.com/office/drawing/2014/main" id="{9AB78053-FBB5-E551-01E7-CC74D0C440F9}"/>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04AB6DB-9C4D-D2E4-AC40-1A617D0B188D}"/>
              </a:ext>
            </a:extLst>
          </p:cNvPr>
          <p:cNvSpPr>
            <a:spLocks noChangeArrowheads="1"/>
          </p:cNvSpPr>
          <p:nvPr/>
        </p:nvSpPr>
        <p:spPr bwMode="auto">
          <a:xfrm>
            <a:off x="17206" y="1144104"/>
            <a:ext cx="9126794" cy="376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700" b="1" dirty="0">
                <a:latin typeface="+mj-lt"/>
              </a:rPr>
              <a:t>Research Discussion Questions</a:t>
            </a:r>
            <a:r>
              <a:rPr lang="en-US" sz="2700" dirty="0">
                <a:latin typeface="+mj-lt"/>
              </a:rPr>
              <a:t>:</a:t>
            </a:r>
          </a:p>
          <a:p>
            <a:pPr marL="609600" indent="-457200">
              <a:lnSpc>
                <a:spcPct val="150000"/>
              </a:lnSpc>
              <a:buFont typeface="Arial" panose="020B0604020202020204" pitchFamily="34" charset="0"/>
              <a:buChar char="•"/>
            </a:pPr>
            <a:r>
              <a:rPr lang="en-US" sz="2700" dirty="0">
                <a:latin typeface="+mj-lt"/>
              </a:rPr>
              <a:t>How does ISACA’s CISA certification impact the governance of IT systems in Australia’s corporate environment?</a:t>
            </a:r>
          </a:p>
          <a:p>
            <a:pPr marL="609600" indent="-457200">
              <a:lnSpc>
                <a:spcPct val="150000"/>
              </a:lnSpc>
              <a:buFont typeface="Arial" panose="020B0604020202020204" pitchFamily="34" charset="0"/>
              <a:buChar char="•"/>
            </a:pPr>
            <a:r>
              <a:rPr lang="en-US" sz="2700" dirty="0">
                <a:latin typeface="+mj-lt"/>
              </a:rPr>
              <a:t>In what ways does ISACA’s focus on auditing systems differ from other certifications like CISSP (Certified Information Systems Security Professional)?</a:t>
            </a:r>
          </a:p>
        </p:txBody>
      </p:sp>
    </p:spTree>
    <p:extLst>
      <p:ext uri="{BB962C8B-B14F-4D97-AF65-F5344CB8AC3E}">
        <p14:creationId xmlns:p14="http://schemas.microsoft.com/office/powerpoint/2010/main" val="39989109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8693B-BD59-DEA4-9478-D83663B1905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1E03326-4FDF-9ED0-8B66-570482C45358}"/>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ISACA - Information Systems Audit and Control Association</a:t>
            </a:r>
            <a:endParaRPr spc="-25" dirty="0"/>
          </a:p>
        </p:txBody>
      </p:sp>
      <p:sp>
        <p:nvSpPr>
          <p:cNvPr id="5" name="Rectangle 1">
            <a:extLst>
              <a:ext uri="{FF2B5EF4-FFF2-40B4-BE49-F238E27FC236}">
                <a16:creationId xmlns:a16="http://schemas.microsoft.com/office/drawing/2014/main" id="{2425D475-99D4-6D51-4B19-266B95FBF10B}"/>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9C08DAC-3E61-AC31-F62C-DCAF4C062EC3}"/>
              </a:ext>
            </a:extLst>
          </p:cNvPr>
          <p:cNvSpPr>
            <a:spLocks noChangeArrowheads="1"/>
          </p:cNvSpPr>
          <p:nvPr/>
        </p:nvSpPr>
        <p:spPr bwMode="auto">
          <a:xfrm>
            <a:off x="17206" y="1399206"/>
            <a:ext cx="9126794"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Problem-Solving Example</a:t>
            </a:r>
            <a:r>
              <a:rPr lang="en-US" sz="2800" dirty="0">
                <a:latin typeface="+mj-lt"/>
              </a:rPr>
              <a:t>:</a:t>
            </a:r>
          </a:p>
          <a:p>
            <a:pPr marL="663575" indent="-457200">
              <a:lnSpc>
                <a:spcPct val="150000"/>
              </a:lnSpc>
              <a:buFont typeface="Arial" panose="020B0604020202020204" pitchFamily="34" charset="0"/>
              <a:buChar char="•"/>
            </a:pPr>
            <a:r>
              <a:rPr lang="en-US" sz="2800" dirty="0">
                <a:latin typeface="+mj-lt"/>
              </a:rPr>
              <a:t>Scenario: An organization’s financial records were compromised by an internal breach. How would CISA-certified professionals respond to audit and secure the system?</a:t>
            </a:r>
          </a:p>
        </p:txBody>
      </p:sp>
    </p:spTree>
    <p:extLst>
      <p:ext uri="{BB962C8B-B14F-4D97-AF65-F5344CB8AC3E}">
        <p14:creationId xmlns:p14="http://schemas.microsoft.com/office/powerpoint/2010/main" val="13693460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4FAF8-DC9E-DE4F-91CF-2EDB188F35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7C132C7-AE5D-25C5-27BA-7FA84E98FAE7}"/>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CSI - Computer Security Institute</a:t>
            </a:r>
            <a:endParaRPr spc="-25" dirty="0"/>
          </a:p>
        </p:txBody>
      </p:sp>
      <p:sp>
        <p:nvSpPr>
          <p:cNvPr id="5" name="Rectangle 1">
            <a:extLst>
              <a:ext uri="{FF2B5EF4-FFF2-40B4-BE49-F238E27FC236}">
                <a16:creationId xmlns:a16="http://schemas.microsoft.com/office/drawing/2014/main" id="{472421E9-B51A-3021-83E3-1F563F4505B2}"/>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FDDB177-917E-B2CE-8F55-F1BE64A47506}"/>
              </a:ext>
            </a:extLst>
          </p:cNvPr>
          <p:cNvSpPr>
            <a:spLocks noChangeArrowheads="1"/>
          </p:cNvSpPr>
          <p:nvPr/>
        </p:nvSpPr>
        <p:spPr bwMode="auto">
          <a:xfrm>
            <a:off x="0" y="711865"/>
            <a:ext cx="9126794"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CSI offers a wide range of technical training for professionals in internet security, intrusion management, network security, forensics, and more. Although it does not focus on a single certification, it plays a significant role in supporting the security community.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CSI’s training courses help IT professionals prepare for handling real-world cyber threats.</a:t>
            </a:r>
          </a:p>
        </p:txBody>
      </p:sp>
    </p:spTree>
    <p:extLst>
      <p:ext uri="{BB962C8B-B14F-4D97-AF65-F5344CB8AC3E}">
        <p14:creationId xmlns:p14="http://schemas.microsoft.com/office/powerpoint/2010/main" val="333431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130ED-6E62-8F10-73D8-200CCEAEC0A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3CBC54-EBA8-565E-453B-04FCFDF4176B}"/>
              </a:ext>
            </a:extLst>
          </p:cNvPr>
          <p:cNvSpPr txBox="1">
            <a:spLocks noGrp="1"/>
          </p:cNvSpPr>
          <p:nvPr>
            <p:ph type="title"/>
          </p:nvPr>
        </p:nvSpPr>
        <p:spPr>
          <a:xfrm>
            <a:off x="0" y="0"/>
            <a:ext cx="7059295" cy="514350"/>
          </a:xfrm>
          <a:prstGeom prst="rect">
            <a:avLst/>
          </a:prstGeom>
        </p:spPr>
        <p:txBody>
          <a:bodyPr vert="horz" wrap="square" lIns="0" tIns="13335" rIns="0" bIns="0" rtlCol="0">
            <a:spAutoFit/>
          </a:bodyPr>
          <a:lstStyle/>
          <a:p>
            <a:pPr marL="12700">
              <a:lnSpc>
                <a:spcPct val="100000"/>
              </a:lnSpc>
              <a:spcBef>
                <a:spcPts val="105"/>
              </a:spcBef>
            </a:pPr>
            <a:r>
              <a:rPr lang="en-US" dirty="0"/>
              <a:t>Cultural Mores and Ethics</a:t>
            </a:r>
            <a:endParaRPr spc="-25" dirty="0"/>
          </a:p>
        </p:txBody>
      </p:sp>
      <p:sp>
        <p:nvSpPr>
          <p:cNvPr id="3" name="object 3">
            <a:extLst>
              <a:ext uri="{FF2B5EF4-FFF2-40B4-BE49-F238E27FC236}">
                <a16:creationId xmlns:a16="http://schemas.microsoft.com/office/drawing/2014/main" id="{C73AB22B-39E3-6D80-5CF1-820874981A5D}"/>
              </a:ext>
            </a:extLst>
          </p:cNvPr>
          <p:cNvSpPr txBox="1"/>
          <p:nvPr/>
        </p:nvSpPr>
        <p:spPr>
          <a:xfrm>
            <a:off x="76201" y="564169"/>
            <a:ext cx="9067799" cy="4579331"/>
          </a:xfrm>
          <a:prstGeom prst="rect">
            <a:avLst/>
          </a:prstGeom>
        </p:spPr>
        <p:txBody>
          <a:bodyPr vert="horz" wrap="square" lIns="0" tIns="120650" rIns="0" bIns="0" rtlCol="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Mores are deeply ingrained moral attitudes and customs that guide the ethical choices of a group or society.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Real-world analogy</a:t>
            </a:r>
            <a:r>
              <a:rPr kumimoji="0" lang="en-US" altLang="en-US" sz="2800" b="0" i="0" u="none" strike="noStrike" cap="none" normalizeH="0" baseline="0" dirty="0">
                <a:ln>
                  <a:noFill/>
                </a:ln>
                <a:solidFill>
                  <a:schemeClr val="tx1"/>
                </a:solidFill>
                <a:effectLst/>
                <a:latin typeface="+mj-lt"/>
              </a:rPr>
              <a:t>: Imagine how different cultures have specific customs around greetings—some people bow, others shake hands. Similarly, cultural mores influence how we handle technology, like privacy laws differing around the world.</a:t>
            </a:r>
          </a:p>
        </p:txBody>
      </p:sp>
    </p:spTree>
    <p:extLst>
      <p:ext uri="{BB962C8B-B14F-4D97-AF65-F5344CB8AC3E}">
        <p14:creationId xmlns:p14="http://schemas.microsoft.com/office/powerpoint/2010/main" val="259718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31FD2-DE8F-D739-FE2A-9EEA3E46F3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03C951-F8FF-DDDA-10AA-CB9B9C5F58B8}"/>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CSI - Computer Security Institute</a:t>
            </a:r>
            <a:endParaRPr spc="-25" dirty="0"/>
          </a:p>
        </p:txBody>
      </p:sp>
      <p:sp>
        <p:nvSpPr>
          <p:cNvPr id="5" name="Rectangle 1">
            <a:extLst>
              <a:ext uri="{FF2B5EF4-FFF2-40B4-BE49-F238E27FC236}">
                <a16:creationId xmlns:a16="http://schemas.microsoft.com/office/drawing/2014/main" id="{CCD3EAA6-6AE9-FCED-6E48-251BF96F902C}"/>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D32F7C0-1FB9-834A-F95D-B4F1E0ED5B30}"/>
              </a:ext>
            </a:extLst>
          </p:cNvPr>
          <p:cNvSpPr>
            <a:spLocks noChangeArrowheads="1"/>
          </p:cNvSpPr>
          <p:nvPr/>
        </p:nvSpPr>
        <p:spPr bwMode="auto">
          <a:xfrm>
            <a:off x="0" y="1266328"/>
            <a:ext cx="9126794"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Choose a CSI course and create a step-by-step plan on how you would apply the learning to secure a local business’s network.</a:t>
            </a:r>
          </a:p>
        </p:txBody>
      </p:sp>
    </p:spTree>
    <p:extLst>
      <p:ext uri="{BB962C8B-B14F-4D97-AF65-F5344CB8AC3E}">
        <p14:creationId xmlns:p14="http://schemas.microsoft.com/office/powerpoint/2010/main" val="17176726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17FA0-FBA4-1B71-C091-6FB05579F9E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78A45E-9624-871D-43BB-E22A6D52FF6A}"/>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CSI - Computer Security Institute</a:t>
            </a:r>
            <a:endParaRPr spc="-25" dirty="0"/>
          </a:p>
        </p:txBody>
      </p:sp>
      <p:sp>
        <p:nvSpPr>
          <p:cNvPr id="5" name="Rectangle 1">
            <a:extLst>
              <a:ext uri="{FF2B5EF4-FFF2-40B4-BE49-F238E27FC236}">
                <a16:creationId xmlns:a16="http://schemas.microsoft.com/office/drawing/2014/main" id="{AAE558FE-9F41-CDE3-0602-291296366176}"/>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C37AC78-755C-2B83-2BBA-E02CC02C5D74}"/>
              </a:ext>
            </a:extLst>
          </p:cNvPr>
          <p:cNvSpPr>
            <a:spLocks noChangeArrowheads="1"/>
          </p:cNvSpPr>
          <p:nvPr/>
        </p:nvSpPr>
        <p:spPr bwMode="auto">
          <a:xfrm>
            <a:off x="0" y="943163"/>
            <a:ext cx="9126794"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Problem-Solving Example</a:t>
            </a:r>
            <a:r>
              <a:rPr lang="en-US" sz="2800" dirty="0">
                <a:latin typeface="+mj-lt"/>
              </a:rPr>
              <a:t>:</a:t>
            </a:r>
          </a:p>
          <a:p>
            <a:pPr marL="636588" indent="-457200">
              <a:lnSpc>
                <a:spcPct val="150000"/>
              </a:lnSpc>
              <a:buFont typeface="Arial" panose="020B0604020202020204" pitchFamily="34" charset="0"/>
              <a:buChar char="•"/>
            </a:pPr>
            <a:r>
              <a:rPr lang="en-US" sz="2800" dirty="0">
                <a:latin typeface="+mj-lt"/>
              </a:rPr>
              <a:t>Scenario: You’ve completed CSI's Intrusion Management course. A cyberattack has occurred on a client's network, and your task is to investigate and secure the system. What steps do you take?</a:t>
            </a:r>
          </a:p>
        </p:txBody>
      </p:sp>
    </p:spTree>
    <p:extLst>
      <p:ext uri="{BB962C8B-B14F-4D97-AF65-F5344CB8AC3E}">
        <p14:creationId xmlns:p14="http://schemas.microsoft.com/office/powerpoint/2010/main" val="15544164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71D9E-4E49-AD0A-17E7-5FC9A88D41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9C3A90A-8420-8103-E1E2-6C69B70C51EA}"/>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Other Security Organizations</a:t>
            </a:r>
            <a:endParaRPr spc="-25" dirty="0"/>
          </a:p>
        </p:txBody>
      </p:sp>
      <p:sp>
        <p:nvSpPr>
          <p:cNvPr id="5" name="Rectangle 1">
            <a:extLst>
              <a:ext uri="{FF2B5EF4-FFF2-40B4-BE49-F238E27FC236}">
                <a16:creationId xmlns:a16="http://schemas.microsoft.com/office/drawing/2014/main" id="{79D8BEBA-C60D-4902-2A42-CF4E50A201CA}"/>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0F47A8A-684C-3D52-0BB7-B5E4FAEBBB1F}"/>
              </a:ext>
            </a:extLst>
          </p:cNvPr>
          <p:cNvSpPr>
            <a:spLocks noChangeArrowheads="1"/>
          </p:cNvSpPr>
          <p:nvPr/>
        </p:nvSpPr>
        <p:spPr bwMode="auto">
          <a:xfrm>
            <a:off x="-4665" y="819150"/>
            <a:ext cx="9126794"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Various organizations contribute to cybersecurity knowledge and resources, such as ISSA, ISOC, CERT, and NIST.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The NIST's Cybersecurity Framework is widely adopted to ensure comprehensive, systematic protection against cyber threats.</a:t>
            </a:r>
          </a:p>
        </p:txBody>
      </p:sp>
    </p:spTree>
    <p:extLst>
      <p:ext uri="{BB962C8B-B14F-4D97-AF65-F5344CB8AC3E}">
        <p14:creationId xmlns:p14="http://schemas.microsoft.com/office/powerpoint/2010/main" val="94532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28911-71A9-6A0F-B72C-88A39EDEFE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D7FCACD-0645-5578-D5DA-8A954CC91C52}"/>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Other Security Organizations</a:t>
            </a:r>
            <a:endParaRPr spc="-25" dirty="0"/>
          </a:p>
        </p:txBody>
      </p:sp>
      <p:sp>
        <p:nvSpPr>
          <p:cNvPr id="5" name="Rectangle 1">
            <a:extLst>
              <a:ext uri="{FF2B5EF4-FFF2-40B4-BE49-F238E27FC236}">
                <a16:creationId xmlns:a16="http://schemas.microsoft.com/office/drawing/2014/main" id="{B9C312FC-DDFC-012B-B747-3EA88F3D2893}"/>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F93E594-9B69-3840-F596-D628C586DE3A}"/>
              </a:ext>
            </a:extLst>
          </p:cNvPr>
          <p:cNvSpPr>
            <a:spLocks noChangeArrowheads="1"/>
          </p:cNvSpPr>
          <p:nvPr/>
        </p:nvSpPr>
        <p:spPr bwMode="auto">
          <a:xfrm>
            <a:off x="-4665" y="495986"/>
            <a:ext cx="9126794"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Research Discussion Questions</a:t>
            </a:r>
            <a:r>
              <a:rPr lang="en-US" sz="2800" dirty="0">
                <a:latin typeface="+mj-lt"/>
              </a:rPr>
              <a:t>:</a:t>
            </a:r>
          </a:p>
          <a:p>
            <a:pPr marL="661988" indent="-457200">
              <a:lnSpc>
                <a:spcPct val="150000"/>
              </a:lnSpc>
              <a:buFont typeface="Arial" panose="020B0604020202020204" pitchFamily="34" charset="0"/>
              <a:buChar char="•"/>
            </a:pPr>
            <a:r>
              <a:rPr lang="en-US" sz="2800" dirty="0">
                <a:latin typeface="+mj-lt"/>
              </a:rPr>
              <a:t>Discuss the role of </a:t>
            </a:r>
            <a:r>
              <a:rPr lang="en-US" sz="2800" b="1" dirty="0">
                <a:latin typeface="+mj-lt"/>
              </a:rPr>
              <a:t>CERT</a:t>
            </a:r>
            <a:r>
              <a:rPr lang="en-US" sz="2800" dirty="0">
                <a:latin typeface="+mj-lt"/>
              </a:rPr>
              <a:t> (Computer Emergency Response Team) in responding to cybersecurity incidents in Australia.</a:t>
            </a:r>
          </a:p>
          <a:p>
            <a:pPr marL="661988" indent="-457200">
              <a:lnSpc>
                <a:spcPct val="150000"/>
              </a:lnSpc>
              <a:buFont typeface="Arial" panose="020B0604020202020204" pitchFamily="34" charset="0"/>
              <a:buChar char="•"/>
            </a:pPr>
            <a:r>
              <a:rPr lang="en-US" sz="2800" dirty="0">
                <a:latin typeface="+mj-lt"/>
              </a:rPr>
              <a:t>What is the impact of frameworks like NIST's Cybersecurity Framework on businesses operating in Australia?</a:t>
            </a:r>
          </a:p>
        </p:txBody>
      </p:sp>
    </p:spTree>
    <p:extLst>
      <p:ext uri="{BB962C8B-B14F-4D97-AF65-F5344CB8AC3E}">
        <p14:creationId xmlns:p14="http://schemas.microsoft.com/office/powerpoint/2010/main" val="8428032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897FF-4BE3-44F4-4E76-B070F8B3C28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ED4FDC2-A05F-41BE-143B-C3A9A27A20BC}"/>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Other Security Organizations</a:t>
            </a:r>
            <a:endParaRPr spc="-25" dirty="0"/>
          </a:p>
        </p:txBody>
      </p:sp>
      <p:sp>
        <p:nvSpPr>
          <p:cNvPr id="5" name="Rectangle 1">
            <a:extLst>
              <a:ext uri="{FF2B5EF4-FFF2-40B4-BE49-F238E27FC236}">
                <a16:creationId xmlns:a16="http://schemas.microsoft.com/office/drawing/2014/main" id="{56D50D06-19CA-2871-5B6B-09319CF35083}"/>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0FBDCE3-B8AC-84AC-EAC7-76ABC7F017FB}"/>
              </a:ext>
            </a:extLst>
          </p:cNvPr>
          <p:cNvSpPr>
            <a:spLocks noChangeArrowheads="1"/>
          </p:cNvSpPr>
          <p:nvPr/>
        </p:nvSpPr>
        <p:spPr bwMode="auto">
          <a:xfrm>
            <a:off x="-4665" y="1465482"/>
            <a:ext cx="9126794"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latin typeface="+mj-lt"/>
              </a:rPr>
              <a:t>Problem-Solving Example</a:t>
            </a:r>
            <a:r>
              <a:rPr lang="en-US" sz="2800" dirty="0">
                <a:latin typeface="+mj-lt"/>
              </a:rPr>
              <a:t>:</a:t>
            </a:r>
          </a:p>
          <a:p>
            <a:pPr marL="654050" indent="-457200">
              <a:lnSpc>
                <a:spcPct val="150000"/>
              </a:lnSpc>
              <a:buFont typeface="Arial" panose="020B0604020202020204" pitchFamily="34" charset="0"/>
              <a:buChar char="•"/>
            </a:pPr>
            <a:r>
              <a:rPr lang="en-US" sz="2800" dirty="0">
                <a:latin typeface="+mj-lt"/>
              </a:rPr>
              <a:t>Scenario: A major Australian bank is experiencing a DDoS attack. How would you use NIST’s cybersecurity guidelines to help mitigate and recover from this threat?</a:t>
            </a:r>
          </a:p>
        </p:txBody>
      </p:sp>
    </p:spTree>
    <p:extLst>
      <p:ext uri="{BB962C8B-B14F-4D97-AF65-F5344CB8AC3E}">
        <p14:creationId xmlns:p14="http://schemas.microsoft.com/office/powerpoint/2010/main" val="2831808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E320E-6B19-1A52-0B77-FB869235434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70BE6D-636E-9FEE-8885-A897331DFF27}"/>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Key (US) Federal Agencies</a:t>
            </a:r>
            <a:endParaRPr spc="-25" dirty="0"/>
          </a:p>
        </p:txBody>
      </p:sp>
      <p:sp>
        <p:nvSpPr>
          <p:cNvPr id="5" name="Rectangle 1">
            <a:extLst>
              <a:ext uri="{FF2B5EF4-FFF2-40B4-BE49-F238E27FC236}">
                <a16:creationId xmlns:a16="http://schemas.microsoft.com/office/drawing/2014/main" id="{4FDBADCD-B25D-2EC0-E8E2-C56F8B3884B8}"/>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27D7C41-9E3E-2FB2-882D-AF9C967A1ABB}"/>
              </a:ext>
            </a:extLst>
          </p:cNvPr>
          <p:cNvSpPr>
            <a:spLocks noChangeArrowheads="1"/>
          </p:cNvSpPr>
          <p:nvPr/>
        </p:nvSpPr>
        <p:spPr bwMode="auto">
          <a:xfrm>
            <a:off x="-4665" y="819151"/>
            <a:ext cx="9126794"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U.S. agencies like the </a:t>
            </a:r>
            <a:r>
              <a:rPr kumimoji="0" lang="en-US" altLang="en-US" sz="2800" b="1" i="0" u="none" strike="noStrike" cap="none" normalizeH="0" baseline="0" dirty="0">
                <a:ln>
                  <a:noFill/>
                </a:ln>
                <a:solidFill>
                  <a:schemeClr val="tx1"/>
                </a:solidFill>
                <a:effectLst/>
                <a:latin typeface="+mj-lt"/>
              </a:rPr>
              <a:t>FBI’s National Infrastructure Protection Center (NIPC)</a:t>
            </a:r>
            <a:r>
              <a:rPr kumimoji="0" lang="en-US" altLang="en-US" sz="2800" b="0" i="0" u="none" strike="noStrike" cap="none" normalizeH="0" baseline="0" dirty="0">
                <a:ln>
                  <a:noFill/>
                </a:ln>
                <a:solidFill>
                  <a:schemeClr val="tx1"/>
                </a:solidFill>
                <a:effectLst/>
                <a:latin typeface="+mj-lt"/>
              </a:rPr>
              <a:t>, </a:t>
            </a:r>
            <a:r>
              <a:rPr kumimoji="0" lang="en-US" altLang="en-US" sz="2800" b="1" i="0" u="none" strike="noStrike" cap="none" normalizeH="0" baseline="0" dirty="0">
                <a:ln>
                  <a:noFill/>
                </a:ln>
                <a:solidFill>
                  <a:schemeClr val="tx1"/>
                </a:solidFill>
                <a:effectLst/>
                <a:latin typeface="+mj-lt"/>
              </a:rPr>
              <a:t>NSA</a:t>
            </a:r>
            <a:r>
              <a:rPr kumimoji="0" lang="en-US" altLang="en-US" sz="2800" b="0" i="0" u="none" strike="noStrike" cap="none" normalizeH="0" baseline="0" dirty="0">
                <a:ln>
                  <a:noFill/>
                </a:ln>
                <a:solidFill>
                  <a:schemeClr val="tx1"/>
                </a:solidFill>
                <a:effectLst/>
                <a:latin typeface="+mj-lt"/>
              </a:rPr>
              <a:t>, and </a:t>
            </a:r>
            <a:r>
              <a:rPr kumimoji="0" lang="en-US" altLang="en-US" sz="2800" b="1" i="0" u="none" strike="noStrike" cap="none" normalizeH="0" baseline="0" dirty="0">
                <a:ln>
                  <a:noFill/>
                </a:ln>
                <a:solidFill>
                  <a:schemeClr val="tx1"/>
                </a:solidFill>
                <a:effectLst/>
                <a:latin typeface="+mj-lt"/>
              </a:rPr>
              <a:t>U.S. Secret Service</a:t>
            </a:r>
            <a:r>
              <a:rPr kumimoji="0" lang="en-US" altLang="en-US" sz="2800" b="0" i="0" u="none" strike="noStrike" cap="none" normalizeH="0" baseline="0" dirty="0">
                <a:ln>
                  <a:noFill/>
                </a:ln>
                <a:solidFill>
                  <a:schemeClr val="tx1"/>
                </a:solidFill>
                <a:effectLst/>
                <a:latin typeface="+mj-lt"/>
              </a:rPr>
              <a:t> play a key role in defending critical infrastructure.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The NIPC’s National InfraGard Program works with private sector companies to protect critical infrastructures in the U.S.</a:t>
            </a:r>
          </a:p>
        </p:txBody>
      </p:sp>
    </p:spTree>
    <p:extLst>
      <p:ext uri="{BB962C8B-B14F-4D97-AF65-F5344CB8AC3E}">
        <p14:creationId xmlns:p14="http://schemas.microsoft.com/office/powerpoint/2010/main" val="28496732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1FFB2-8DFB-1CF7-4C66-3415033023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8F360C1-CD26-D49D-3EBE-ED7250227F8D}"/>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Organizational Liability and the Need for Counsel</a:t>
            </a:r>
            <a:endParaRPr spc="-25" dirty="0"/>
          </a:p>
        </p:txBody>
      </p:sp>
      <p:sp>
        <p:nvSpPr>
          <p:cNvPr id="5" name="Rectangle 1">
            <a:extLst>
              <a:ext uri="{FF2B5EF4-FFF2-40B4-BE49-F238E27FC236}">
                <a16:creationId xmlns:a16="http://schemas.microsoft.com/office/drawing/2014/main" id="{59B0A9E9-EF59-B24D-5BC5-567DCCFB8E43}"/>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16E32EE-E066-EC21-5F4B-34CFFFFBCAB9}"/>
              </a:ext>
            </a:extLst>
          </p:cNvPr>
          <p:cNvSpPr>
            <a:spLocks noChangeArrowheads="1"/>
          </p:cNvSpPr>
          <p:nvPr/>
        </p:nvSpPr>
        <p:spPr bwMode="auto">
          <a:xfrm>
            <a:off x="0" y="742950"/>
            <a:ext cx="9126794"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Organizational liability involves legal obligations and protection against wrongful acts. Due diligence helps an organization minimize risks and maintain an ethical stance.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Example</a:t>
            </a:r>
            <a:r>
              <a:rPr kumimoji="0" lang="en-US" altLang="en-US" sz="2800" b="0" i="0" u="none" strike="noStrike" cap="none" normalizeH="0" baseline="0" dirty="0">
                <a:ln>
                  <a:noFill/>
                </a:ln>
                <a:solidFill>
                  <a:schemeClr val="tx1"/>
                </a:solidFill>
                <a:effectLst/>
                <a:latin typeface="+mj-lt"/>
              </a:rPr>
              <a:t>: A company failing to protect sensitive data may be liable for penalties under Australian data protection laws.</a:t>
            </a:r>
          </a:p>
        </p:txBody>
      </p:sp>
    </p:spTree>
    <p:extLst>
      <p:ext uri="{BB962C8B-B14F-4D97-AF65-F5344CB8AC3E}">
        <p14:creationId xmlns:p14="http://schemas.microsoft.com/office/powerpoint/2010/main" val="20899087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3DF10-150B-0BAA-692E-5C266839FD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B7E08C5-87FF-45BB-8368-2B5031AC3B22}"/>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Comparison Table: Professional Organizations and Their Codes</a:t>
            </a:r>
            <a:endParaRPr spc="-25" dirty="0"/>
          </a:p>
        </p:txBody>
      </p:sp>
      <p:sp>
        <p:nvSpPr>
          <p:cNvPr id="5" name="Rectangle 1">
            <a:extLst>
              <a:ext uri="{FF2B5EF4-FFF2-40B4-BE49-F238E27FC236}">
                <a16:creationId xmlns:a16="http://schemas.microsoft.com/office/drawing/2014/main" id="{27D0953F-15D0-08BF-6D50-DFFDDAF6585E}"/>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692C35C5-849B-736A-016C-5F7501DCD4ED}"/>
              </a:ext>
            </a:extLst>
          </p:cNvPr>
          <p:cNvGraphicFramePr>
            <a:graphicFrameLocks noGrp="1"/>
          </p:cNvGraphicFramePr>
          <p:nvPr>
            <p:extLst>
              <p:ext uri="{D42A27DB-BD31-4B8C-83A1-F6EECF244321}">
                <p14:modId xmlns:p14="http://schemas.microsoft.com/office/powerpoint/2010/main" val="2713787070"/>
              </p:ext>
            </p:extLst>
          </p:nvPr>
        </p:nvGraphicFramePr>
        <p:xfrm>
          <a:off x="46704" y="1200150"/>
          <a:ext cx="9109587" cy="3867702"/>
        </p:xfrm>
        <a:graphic>
          <a:graphicData uri="http://schemas.openxmlformats.org/drawingml/2006/table">
            <a:tbl>
              <a:tblPr>
                <a:tableStyleId>{ED083AE6-46FA-4A59-8FB0-9F97EB10719F}</a:tableStyleId>
              </a:tblPr>
              <a:tblGrid>
                <a:gridCol w="2116394">
                  <a:extLst>
                    <a:ext uri="{9D8B030D-6E8A-4147-A177-3AD203B41FA5}">
                      <a16:colId xmlns:a16="http://schemas.microsoft.com/office/drawing/2014/main" val="2593933990"/>
                    </a:ext>
                  </a:extLst>
                </a:gridCol>
                <a:gridCol w="3956664">
                  <a:extLst>
                    <a:ext uri="{9D8B030D-6E8A-4147-A177-3AD203B41FA5}">
                      <a16:colId xmlns:a16="http://schemas.microsoft.com/office/drawing/2014/main" val="3427760441"/>
                    </a:ext>
                  </a:extLst>
                </a:gridCol>
                <a:gridCol w="3036529">
                  <a:extLst>
                    <a:ext uri="{9D8B030D-6E8A-4147-A177-3AD203B41FA5}">
                      <a16:colId xmlns:a16="http://schemas.microsoft.com/office/drawing/2014/main" val="3680721668"/>
                    </a:ext>
                  </a:extLst>
                </a:gridCol>
              </a:tblGrid>
              <a:tr h="0">
                <a:tc>
                  <a:txBody>
                    <a:bodyPr/>
                    <a:lstStyle/>
                    <a:p>
                      <a:r>
                        <a:rPr lang="en-US" sz="2800" b="1" dirty="0"/>
                        <a:t>Organization</a:t>
                      </a:r>
                      <a:endParaRPr lang="en-US" sz="2800" dirty="0"/>
                    </a:p>
                  </a:txBody>
                  <a:tcPr marL="9073" marR="9073" marT="4537" marB="4537" anchor="ctr">
                    <a:solidFill>
                      <a:schemeClr val="accent4">
                        <a:lumMod val="20000"/>
                        <a:lumOff val="80000"/>
                      </a:schemeClr>
                    </a:solidFill>
                  </a:tcPr>
                </a:tc>
                <a:tc>
                  <a:txBody>
                    <a:bodyPr/>
                    <a:lstStyle/>
                    <a:p>
                      <a:r>
                        <a:rPr lang="en-US" sz="2800" b="1" dirty="0"/>
                        <a:t>Code Focus</a:t>
                      </a:r>
                      <a:endParaRPr lang="en-US" sz="2800" dirty="0"/>
                    </a:p>
                  </a:txBody>
                  <a:tcPr marL="9073" marR="9073" marT="4537" marB="4537" anchor="ctr">
                    <a:solidFill>
                      <a:schemeClr val="accent4">
                        <a:lumMod val="20000"/>
                        <a:lumOff val="80000"/>
                      </a:schemeClr>
                    </a:solidFill>
                  </a:tcPr>
                </a:tc>
                <a:tc>
                  <a:txBody>
                    <a:bodyPr/>
                    <a:lstStyle/>
                    <a:p>
                      <a:r>
                        <a:rPr lang="en-US" sz="2800" b="1" dirty="0"/>
                        <a:t>Example</a:t>
                      </a:r>
                      <a:endParaRPr lang="en-US" sz="2800" dirty="0"/>
                    </a:p>
                  </a:txBody>
                  <a:tcPr marL="9073" marR="9073" marT="4537" marB="4537" anchor="ctr">
                    <a:solidFill>
                      <a:schemeClr val="accent4">
                        <a:lumMod val="20000"/>
                        <a:lumOff val="80000"/>
                      </a:schemeClr>
                    </a:solidFill>
                  </a:tcPr>
                </a:tc>
                <a:extLst>
                  <a:ext uri="{0D108BD9-81ED-4DB2-BD59-A6C34878D82A}">
                    <a16:rowId xmlns:a16="http://schemas.microsoft.com/office/drawing/2014/main" val="3439047172"/>
                  </a:ext>
                </a:extLst>
              </a:tr>
              <a:tr h="790523">
                <a:tc>
                  <a:txBody>
                    <a:bodyPr/>
                    <a:lstStyle/>
                    <a:p>
                      <a:r>
                        <a:rPr lang="en-US" sz="2800" b="1"/>
                        <a:t>SANS</a:t>
                      </a:r>
                      <a:endParaRPr lang="en-US" sz="2800"/>
                    </a:p>
                  </a:txBody>
                  <a:tcPr marL="9073" marR="9073" marT="4537" marB="4537" anchor="ctr"/>
                </a:tc>
                <a:tc>
                  <a:txBody>
                    <a:bodyPr/>
                    <a:lstStyle/>
                    <a:p>
                      <a:r>
                        <a:rPr lang="en-US" sz="2800"/>
                        <a:t>Certification in information systems and security</a:t>
                      </a:r>
                    </a:p>
                  </a:txBody>
                  <a:tcPr marL="9073" marR="9073" marT="4537" marB="4537" anchor="ctr"/>
                </a:tc>
                <a:tc>
                  <a:txBody>
                    <a:bodyPr/>
                    <a:lstStyle/>
                    <a:p>
                      <a:r>
                        <a:rPr lang="en-US" sz="2800"/>
                        <a:t>GIAC certifications in security areas like web application defense</a:t>
                      </a:r>
                    </a:p>
                  </a:txBody>
                  <a:tcPr marL="9073" marR="9073" marT="4537" marB="4537" anchor="ctr"/>
                </a:tc>
                <a:extLst>
                  <a:ext uri="{0D108BD9-81ED-4DB2-BD59-A6C34878D82A}">
                    <a16:rowId xmlns:a16="http://schemas.microsoft.com/office/drawing/2014/main" val="853757222"/>
                  </a:ext>
                </a:extLst>
              </a:tr>
              <a:tr h="0">
                <a:tc>
                  <a:txBody>
                    <a:bodyPr/>
                    <a:lstStyle/>
                    <a:p>
                      <a:r>
                        <a:rPr lang="en-US" sz="2800" b="1"/>
                        <a:t>ISACA</a:t>
                      </a:r>
                      <a:endParaRPr lang="en-US" sz="2800"/>
                    </a:p>
                  </a:txBody>
                  <a:tcPr marL="9073" marR="9073" marT="4537" marB="4537" anchor="ctr"/>
                </a:tc>
                <a:tc>
                  <a:txBody>
                    <a:bodyPr/>
                    <a:lstStyle/>
                    <a:p>
                      <a:r>
                        <a:rPr lang="en-US" sz="2800"/>
                        <a:t>Governance, auditing, and control in information security</a:t>
                      </a:r>
                    </a:p>
                  </a:txBody>
                  <a:tcPr marL="9073" marR="9073" marT="4537" marB="4537" anchor="ctr"/>
                </a:tc>
                <a:tc>
                  <a:txBody>
                    <a:bodyPr/>
                    <a:lstStyle/>
                    <a:p>
                      <a:r>
                        <a:rPr lang="en-US" sz="2800" dirty="0"/>
                        <a:t>CISA certification to ensure secure information system auditing</a:t>
                      </a:r>
                    </a:p>
                  </a:txBody>
                  <a:tcPr marL="9073" marR="9073" marT="4537" marB="4537" anchor="ctr"/>
                </a:tc>
                <a:extLst>
                  <a:ext uri="{0D108BD9-81ED-4DB2-BD59-A6C34878D82A}">
                    <a16:rowId xmlns:a16="http://schemas.microsoft.com/office/drawing/2014/main" val="2417353279"/>
                  </a:ext>
                </a:extLst>
              </a:tr>
            </a:tbl>
          </a:graphicData>
        </a:graphic>
      </p:graphicFrame>
    </p:spTree>
    <p:extLst>
      <p:ext uri="{BB962C8B-B14F-4D97-AF65-F5344CB8AC3E}">
        <p14:creationId xmlns:p14="http://schemas.microsoft.com/office/powerpoint/2010/main" val="32643134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F69C6-9101-4E16-FEA5-39CCF2179B18}"/>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867245F2-7A6B-6C02-8963-7B7A5A4E79B9}"/>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EC3D164F-55A8-57F1-F80D-0C63D05F0F95}"/>
              </a:ext>
            </a:extLst>
          </p:cNvPr>
          <p:cNvGraphicFramePr>
            <a:graphicFrameLocks noGrp="1"/>
          </p:cNvGraphicFramePr>
          <p:nvPr>
            <p:extLst>
              <p:ext uri="{D42A27DB-BD31-4B8C-83A1-F6EECF244321}">
                <p14:modId xmlns:p14="http://schemas.microsoft.com/office/powerpoint/2010/main" val="2298070809"/>
              </p:ext>
            </p:extLst>
          </p:nvPr>
        </p:nvGraphicFramePr>
        <p:xfrm>
          <a:off x="34413" y="1344020"/>
          <a:ext cx="9109587" cy="3014262"/>
        </p:xfrm>
        <a:graphic>
          <a:graphicData uri="http://schemas.openxmlformats.org/drawingml/2006/table">
            <a:tbl>
              <a:tblPr>
                <a:tableStyleId>{ED083AE6-46FA-4A59-8FB0-9F97EB10719F}</a:tableStyleId>
              </a:tblPr>
              <a:tblGrid>
                <a:gridCol w="2116394">
                  <a:extLst>
                    <a:ext uri="{9D8B030D-6E8A-4147-A177-3AD203B41FA5}">
                      <a16:colId xmlns:a16="http://schemas.microsoft.com/office/drawing/2014/main" val="2593933990"/>
                    </a:ext>
                  </a:extLst>
                </a:gridCol>
                <a:gridCol w="3106993">
                  <a:extLst>
                    <a:ext uri="{9D8B030D-6E8A-4147-A177-3AD203B41FA5}">
                      <a16:colId xmlns:a16="http://schemas.microsoft.com/office/drawing/2014/main" val="3427760441"/>
                    </a:ext>
                  </a:extLst>
                </a:gridCol>
                <a:gridCol w="3886200">
                  <a:extLst>
                    <a:ext uri="{9D8B030D-6E8A-4147-A177-3AD203B41FA5}">
                      <a16:colId xmlns:a16="http://schemas.microsoft.com/office/drawing/2014/main" val="3680721668"/>
                    </a:ext>
                  </a:extLst>
                </a:gridCol>
              </a:tblGrid>
              <a:tr h="0">
                <a:tc>
                  <a:txBody>
                    <a:bodyPr/>
                    <a:lstStyle/>
                    <a:p>
                      <a:r>
                        <a:rPr lang="en-US" sz="2800" b="1" dirty="0"/>
                        <a:t>Organization</a:t>
                      </a:r>
                      <a:endParaRPr lang="en-US" sz="2800" dirty="0"/>
                    </a:p>
                  </a:txBody>
                  <a:tcPr marL="9073" marR="9073" marT="4537" marB="4537" anchor="ctr">
                    <a:solidFill>
                      <a:schemeClr val="accent4">
                        <a:lumMod val="20000"/>
                        <a:lumOff val="80000"/>
                      </a:schemeClr>
                    </a:solidFill>
                  </a:tcPr>
                </a:tc>
                <a:tc>
                  <a:txBody>
                    <a:bodyPr/>
                    <a:lstStyle/>
                    <a:p>
                      <a:r>
                        <a:rPr lang="en-US" sz="2800" b="1" dirty="0"/>
                        <a:t>Code Focus</a:t>
                      </a:r>
                      <a:endParaRPr lang="en-US" sz="2800" dirty="0"/>
                    </a:p>
                  </a:txBody>
                  <a:tcPr marL="9073" marR="9073" marT="4537" marB="4537" anchor="ctr">
                    <a:solidFill>
                      <a:schemeClr val="accent4">
                        <a:lumMod val="20000"/>
                        <a:lumOff val="80000"/>
                      </a:schemeClr>
                    </a:solidFill>
                  </a:tcPr>
                </a:tc>
                <a:tc>
                  <a:txBody>
                    <a:bodyPr/>
                    <a:lstStyle/>
                    <a:p>
                      <a:r>
                        <a:rPr lang="en-US" sz="2800" b="1" dirty="0"/>
                        <a:t>Example</a:t>
                      </a:r>
                      <a:endParaRPr lang="en-US" sz="2800" dirty="0"/>
                    </a:p>
                  </a:txBody>
                  <a:tcPr marL="9073" marR="9073" marT="4537" marB="4537" anchor="ctr">
                    <a:solidFill>
                      <a:schemeClr val="accent4">
                        <a:lumMod val="20000"/>
                        <a:lumOff val="80000"/>
                      </a:schemeClr>
                    </a:solidFill>
                  </a:tcPr>
                </a:tc>
                <a:extLst>
                  <a:ext uri="{0D108BD9-81ED-4DB2-BD59-A6C34878D82A}">
                    <a16:rowId xmlns:a16="http://schemas.microsoft.com/office/drawing/2014/main" val="3439047172"/>
                  </a:ext>
                </a:extLst>
              </a:tr>
              <a:tr h="790523">
                <a:tc>
                  <a:txBody>
                    <a:bodyPr/>
                    <a:lstStyle/>
                    <a:p>
                      <a:r>
                        <a:rPr lang="en-US" sz="2800" b="1"/>
                        <a:t>CSI</a:t>
                      </a:r>
                      <a:endParaRPr lang="en-US" sz="2800"/>
                    </a:p>
                  </a:txBody>
                  <a:tcPr marL="9073" marR="9073" marT="4537" marB="4537" anchor="ctr"/>
                </a:tc>
                <a:tc>
                  <a:txBody>
                    <a:bodyPr/>
                    <a:lstStyle/>
                    <a:p>
                      <a:r>
                        <a:rPr lang="en-US" sz="2800" dirty="0"/>
                        <a:t>Providing training in various areas of information security</a:t>
                      </a:r>
                    </a:p>
                  </a:txBody>
                  <a:tcPr marL="9073" marR="9073" marT="4537" marB="4537" anchor="ctr"/>
                </a:tc>
                <a:tc>
                  <a:txBody>
                    <a:bodyPr/>
                    <a:lstStyle/>
                    <a:p>
                      <a:r>
                        <a:rPr lang="en-US" sz="2800" dirty="0"/>
                        <a:t>Certifications and classes in internet security, forensics, and more</a:t>
                      </a:r>
                    </a:p>
                  </a:txBody>
                  <a:tcPr marL="9073" marR="9073" marT="4537" marB="4537" anchor="ctr"/>
                </a:tc>
                <a:extLst>
                  <a:ext uri="{0D108BD9-81ED-4DB2-BD59-A6C34878D82A}">
                    <a16:rowId xmlns:a16="http://schemas.microsoft.com/office/drawing/2014/main" val="853757222"/>
                  </a:ext>
                </a:extLst>
              </a:tr>
              <a:tr h="0">
                <a:tc>
                  <a:txBody>
                    <a:bodyPr/>
                    <a:lstStyle/>
                    <a:p>
                      <a:r>
                        <a:rPr lang="en-US" sz="2800" b="1"/>
                        <a:t>ISSA</a:t>
                      </a:r>
                      <a:endParaRPr lang="en-US" sz="2800"/>
                    </a:p>
                  </a:txBody>
                  <a:tcPr marL="9073" marR="9073" marT="4537" marB="4537" anchor="ctr"/>
                </a:tc>
                <a:tc>
                  <a:txBody>
                    <a:bodyPr/>
                    <a:lstStyle/>
                    <a:p>
                      <a:r>
                        <a:rPr lang="en-US" sz="2800"/>
                        <a:t>Information security knowledge sharing</a:t>
                      </a:r>
                    </a:p>
                  </a:txBody>
                  <a:tcPr marL="9073" marR="9073" marT="4537" marB="4537" anchor="ctr"/>
                </a:tc>
                <a:tc>
                  <a:txBody>
                    <a:bodyPr/>
                    <a:lstStyle/>
                    <a:p>
                      <a:r>
                        <a:rPr lang="en-US" sz="2800" dirty="0"/>
                        <a:t>Educational resources for enhancing security policies and practices</a:t>
                      </a:r>
                    </a:p>
                  </a:txBody>
                  <a:tcPr marL="9073" marR="9073" marT="4537" marB="4537" anchor="ctr"/>
                </a:tc>
                <a:extLst>
                  <a:ext uri="{0D108BD9-81ED-4DB2-BD59-A6C34878D82A}">
                    <a16:rowId xmlns:a16="http://schemas.microsoft.com/office/drawing/2014/main" val="2417353279"/>
                  </a:ext>
                </a:extLst>
              </a:tr>
            </a:tbl>
          </a:graphicData>
        </a:graphic>
      </p:graphicFrame>
      <p:sp>
        <p:nvSpPr>
          <p:cNvPr id="9" name="object 2">
            <a:extLst>
              <a:ext uri="{FF2B5EF4-FFF2-40B4-BE49-F238E27FC236}">
                <a16:creationId xmlns:a16="http://schemas.microsoft.com/office/drawing/2014/main" id="{40247697-884E-20B2-EA67-1D2B46285CE5}"/>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Comparison Table: Professional Organizations and Their Codes</a:t>
            </a:r>
            <a:endParaRPr spc="-25" dirty="0"/>
          </a:p>
        </p:txBody>
      </p:sp>
    </p:spTree>
    <p:extLst>
      <p:ext uri="{BB962C8B-B14F-4D97-AF65-F5344CB8AC3E}">
        <p14:creationId xmlns:p14="http://schemas.microsoft.com/office/powerpoint/2010/main" val="24686305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5EB6F-221D-45BD-262E-B6BFD3B05AB9}"/>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88C4C0E0-3730-ACC8-3E2E-0D8528A296DA}"/>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5947D078-6037-8C7C-CFC4-5B4D3FA3C25C}"/>
              </a:ext>
            </a:extLst>
          </p:cNvPr>
          <p:cNvGraphicFramePr>
            <a:graphicFrameLocks noGrp="1"/>
          </p:cNvGraphicFramePr>
          <p:nvPr>
            <p:extLst>
              <p:ext uri="{D42A27DB-BD31-4B8C-83A1-F6EECF244321}">
                <p14:modId xmlns:p14="http://schemas.microsoft.com/office/powerpoint/2010/main" val="3386420505"/>
              </p:ext>
            </p:extLst>
          </p:nvPr>
        </p:nvGraphicFramePr>
        <p:xfrm>
          <a:off x="17206" y="1344020"/>
          <a:ext cx="9109587" cy="3014262"/>
        </p:xfrm>
        <a:graphic>
          <a:graphicData uri="http://schemas.openxmlformats.org/drawingml/2006/table">
            <a:tbl>
              <a:tblPr>
                <a:tableStyleId>{ED083AE6-46FA-4A59-8FB0-9F97EB10719F}</a:tableStyleId>
              </a:tblPr>
              <a:tblGrid>
                <a:gridCol w="2116394">
                  <a:extLst>
                    <a:ext uri="{9D8B030D-6E8A-4147-A177-3AD203B41FA5}">
                      <a16:colId xmlns:a16="http://schemas.microsoft.com/office/drawing/2014/main" val="2593933990"/>
                    </a:ext>
                  </a:extLst>
                </a:gridCol>
                <a:gridCol w="3183193">
                  <a:extLst>
                    <a:ext uri="{9D8B030D-6E8A-4147-A177-3AD203B41FA5}">
                      <a16:colId xmlns:a16="http://schemas.microsoft.com/office/drawing/2014/main" val="3427760441"/>
                    </a:ext>
                  </a:extLst>
                </a:gridCol>
                <a:gridCol w="3810000">
                  <a:extLst>
                    <a:ext uri="{9D8B030D-6E8A-4147-A177-3AD203B41FA5}">
                      <a16:colId xmlns:a16="http://schemas.microsoft.com/office/drawing/2014/main" val="3680721668"/>
                    </a:ext>
                  </a:extLst>
                </a:gridCol>
              </a:tblGrid>
              <a:tr h="0">
                <a:tc>
                  <a:txBody>
                    <a:bodyPr/>
                    <a:lstStyle/>
                    <a:p>
                      <a:r>
                        <a:rPr lang="en-US" sz="2800" b="1" dirty="0"/>
                        <a:t>Organization</a:t>
                      </a:r>
                      <a:endParaRPr lang="en-US" sz="2800" dirty="0"/>
                    </a:p>
                  </a:txBody>
                  <a:tcPr marL="9073" marR="9073" marT="4537" marB="4537" anchor="ctr">
                    <a:solidFill>
                      <a:schemeClr val="accent4">
                        <a:lumMod val="20000"/>
                        <a:lumOff val="80000"/>
                      </a:schemeClr>
                    </a:solidFill>
                  </a:tcPr>
                </a:tc>
                <a:tc>
                  <a:txBody>
                    <a:bodyPr/>
                    <a:lstStyle/>
                    <a:p>
                      <a:r>
                        <a:rPr lang="en-US" sz="2800" b="1" dirty="0"/>
                        <a:t>Code Focus</a:t>
                      </a:r>
                      <a:endParaRPr lang="en-US" sz="2800" dirty="0"/>
                    </a:p>
                  </a:txBody>
                  <a:tcPr marL="9073" marR="9073" marT="4537" marB="4537" anchor="ctr">
                    <a:solidFill>
                      <a:schemeClr val="accent4">
                        <a:lumMod val="20000"/>
                        <a:lumOff val="80000"/>
                      </a:schemeClr>
                    </a:solidFill>
                  </a:tcPr>
                </a:tc>
                <a:tc>
                  <a:txBody>
                    <a:bodyPr/>
                    <a:lstStyle/>
                    <a:p>
                      <a:r>
                        <a:rPr lang="en-US" sz="2800" b="1" dirty="0"/>
                        <a:t>Example</a:t>
                      </a:r>
                      <a:endParaRPr lang="en-US" sz="2800" dirty="0"/>
                    </a:p>
                  </a:txBody>
                  <a:tcPr marL="9073" marR="9073" marT="4537" marB="4537" anchor="ctr">
                    <a:solidFill>
                      <a:schemeClr val="accent4">
                        <a:lumMod val="20000"/>
                        <a:lumOff val="80000"/>
                      </a:schemeClr>
                    </a:solidFill>
                  </a:tcPr>
                </a:tc>
                <a:extLst>
                  <a:ext uri="{0D108BD9-81ED-4DB2-BD59-A6C34878D82A}">
                    <a16:rowId xmlns:a16="http://schemas.microsoft.com/office/drawing/2014/main" val="3439047172"/>
                  </a:ext>
                </a:extLst>
              </a:tr>
              <a:tr h="790523">
                <a:tc>
                  <a:txBody>
                    <a:bodyPr/>
                    <a:lstStyle/>
                    <a:p>
                      <a:r>
                        <a:rPr lang="en-US" sz="2800" b="1" dirty="0"/>
                        <a:t>ISOC</a:t>
                      </a:r>
                      <a:endParaRPr lang="en-US" sz="2800" dirty="0"/>
                    </a:p>
                  </a:txBody>
                  <a:tcPr marL="9073" marR="9073" marT="4537" marB="4537" anchor="ctr"/>
                </a:tc>
                <a:tc>
                  <a:txBody>
                    <a:bodyPr/>
                    <a:lstStyle/>
                    <a:p>
                      <a:r>
                        <a:rPr lang="en-US" sz="2800" dirty="0"/>
                        <a:t>Promoting internet security and policy</a:t>
                      </a:r>
                    </a:p>
                  </a:txBody>
                  <a:tcPr marL="9073" marR="9073" marT="4537" marB="4537" anchor="ctr"/>
                </a:tc>
                <a:tc>
                  <a:txBody>
                    <a:bodyPr/>
                    <a:lstStyle/>
                    <a:p>
                      <a:r>
                        <a:rPr lang="en-US" sz="2800" dirty="0"/>
                        <a:t>Advocating for internet infrastructure security globally</a:t>
                      </a:r>
                    </a:p>
                  </a:txBody>
                  <a:tcPr marL="9073" marR="9073" marT="4537" marB="4537" anchor="ctr"/>
                </a:tc>
                <a:extLst>
                  <a:ext uri="{0D108BD9-81ED-4DB2-BD59-A6C34878D82A}">
                    <a16:rowId xmlns:a16="http://schemas.microsoft.com/office/drawing/2014/main" val="853757222"/>
                  </a:ext>
                </a:extLst>
              </a:tr>
              <a:tr h="0">
                <a:tc>
                  <a:txBody>
                    <a:bodyPr/>
                    <a:lstStyle/>
                    <a:p>
                      <a:r>
                        <a:rPr lang="en-US" sz="2800" b="1"/>
                        <a:t>NIST</a:t>
                      </a:r>
                      <a:endParaRPr lang="en-US" sz="2800"/>
                    </a:p>
                  </a:txBody>
                  <a:tcPr marL="9073" marR="9073" marT="4537" marB="4537" anchor="ctr"/>
                </a:tc>
                <a:tc>
                  <a:txBody>
                    <a:bodyPr/>
                    <a:lstStyle/>
                    <a:p>
                      <a:r>
                        <a:rPr lang="en-US" sz="2800" dirty="0"/>
                        <a:t>Developing security standards and guidelines</a:t>
                      </a:r>
                    </a:p>
                  </a:txBody>
                  <a:tcPr marL="9073" marR="9073" marT="4537" marB="4537" anchor="ctr"/>
                </a:tc>
                <a:tc>
                  <a:txBody>
                    <a:bodyPr/>
                    <a:lstStyle/>
                    <a:p>
                      <a:r>
                        <a:rPr lang="en-US" sz="2800" dirty="0"/>
                        <a:t>Implementing the Cybersecurity Framework for organizational security</a:t>
                      </a:r>
                    </a:p>
                  </a:txBody>
                  <a:tcPr marL="9073" marR="9073" marT="4537" marB="4537" anchor="ctr"/>
                </a:tc>
                <a:extLst>
                  <a:ext uri="{0D108BD9-81ED-4DB2-BD59-A6C34878D82A}">
                    <a16:rowId xmlns:a16="http://schemas.microsoft.com/office/drawing/2014/main" val="2417353279"/>
                  </a:ext>
                </a:extLst>
              </a:tr>
            </a:tbl>
          </a:graphicData>
        </a:graphic>
      </p:graphicFrame>
      <p:sp>
        <p:nvSpPr>
          <p:cNvPr id="2" name="object 2">
            <a:extLst>
              <a:ext uri="{FF2B5EF4-FFF2-40B4-BE49-F238E27FC236}">
                <a16:creationId xmlns:a16="http://schemas.microsoft.com/office/drawing/2014/main" id="{D8010B2B-FAFC-2D22-E46B-7244F55F8870}"/>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Comparison Table: Professional Organizations and Their Codes</a:t>
            </a:r>
            <a:endParaRPr spc="-25" dirty="0"/>
          </a:p>
        </p:txBody>
      </p:sp>
    </p:spTree>
    <p:extLst>
      <p:ext uri="{BB962C8B-B14F-4D97-AF65-F5344CB8AC3E}">
        <p14:creationId xmlns:p14="http://schemas.microsoft.com/office/powerpoint/2010/main" val="379608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1EEC7-DB59-C5CB-F10F-B912ADF6597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4DCC9FC-60F1-9A1B-0866-8C10C32CE83C}"/>
              </a:ext>
            </a:extLst>
          </p:cNvPr>
          <p:cNvSpPr txBox="1">
            <a:spLocks noGrp="1"/>
          </p:cNvSpPr>
          <p:nvPr>
            <p:ph type="title"/>
          </p:nvPr>
        </p:nvSpPr>
        <p:spPr>
          <a:xfrm>
            <a:off x="0"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Types of Law in Information Systems</a:t>
            </a:r>
            <a:endParaRPr spc="-25" dirty="0"/>
          </a:p>
        </p:txBody>
      </p:sp>
      <p:sp>
        <p:nvSpPr>
          <p:cNvPr id="3" name="object 3">
            <a:extLst>
              <a:ext uri="{FF2B5EF4-FFF2-40B4-BE49-F238E27FC236}">
                <a16:creationId xmlns:a16="http://schemas.microsoft.com/office/drawing/2014/main" id="{17A664C0-B934-61E1-397A-2024964B0023}"/>
              </a:ext>
            </a:extLst>
          </p:cNvPr>
          <p:cNvSpPr txBox="1"/>
          <p:nvPr/>
        </p:nvSpPr>
        <p:spPr>
          <a:xfrm>
            <a:off x="76201" y="564169"/>
            <a:ext cx="9067799" cy="3933000"/>
          </a:xfrm>
          <a:prstGeom prst="rect">
            <a:avLst/>
          </a:prstGeom>
        </p:spPr>
        <p:txBody>
          <a:bodyPr vert="horz" wrap="square" lIns="0" tIns="120650" rIns="0" bIns="0" rtlCol="0">
            <a:spAutoFit/>
          </a:bodyPr>
          <a:lstStyle/>
          <a:p>
            <a:pPr>
              <a:lnSpc>
                <a:spcPct val="150000"/>
              </a:lnSpc>
            </a:pPr>
            <a:r>
              <a:rPr lang="en-US" sz="2800" b="1" dirty="0">
                <a:latin typeface="+mj-lt"/>
              </a:rPr>
              <a:t>1. Civil Law</a:t>
            </a:r>
          </a:p>
          <a:p>
            <a:pPr marL="457200" indent="-457200">
              <a:lnSpc>
                <a:spcPct val="150000"/>
              </a:lnSpc>
              <a:buFont typeface="Arial" panose="020B0604020202020204" pitchFamily="34" charset="0"/>
              <a:buChar char="•"/>
            </a:pPr>
            <a:r>
              <a:rPr lang="en-US" sz="2800" dirty="0">
                <a:latin typeface="+mj-lt"/>
              </a:rPr>
              <a:t>Civil law addresses a wide variety of issues where a party seeks compensation for harm or injury, but it doesn’t usually result in imprisonment.</a:t>
            </a:r>
          </a:p>
          <a:p>
            <a:pPr marL="457200" indent="-457200">
              <a:lnSpc>
                <a:spcPct val="150000"/>
              </a:lnSpc>
              <a:buFont typeface="Arial" panose="020B0604020202020204" pitchFamily="34" charset="0"/>
              <a:buChar char="•"/>
            </a:pPr>
            <a:r>
              <a:rPr lang="en-US" sz="2800" b="1" dirty="0">
                <a:latin typeface="+mj-lt"/>
              </a:rPr>
              <a:t>Example</a:t>
            </a:r>
            <a:r>
              <a:rPr lang="en-US" sz="2800" dirty="0">
                <a:latin typeface="+mj-lt"/>
              </a:rPr>
              <a:t>: A company suing another for failing to meet the terms of a contract</a:t>
            </a:r>
          </a:p>
        </p:txBody>
      </p:sp>
    </p:spTree>
    <p:extLst>
      <p:ext uri="{BB962C8B-B14F-4D97-AF65-F5344CB8AC3E}">
        <p14:creationId xmlns:p14="http://schemas.microsoft.com/office/powerpoint/2010/main" val="37112225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1C4B1-5F86-FECF-6D25-0905B37872FD}"/>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7A016C8C-4112-400C-CED0-423BAB7D3B79}"/>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E51CFDD-598C-0899-9EC6-183225D466E9}"/>
              </a:ext>
            </a:extLst>
          </p:cNvPr>
          <p:cNvGraphicFramePr>
            <a:graphicFrameLocks noGrp="1"/>
          </p:cNvGraphicFramePr>
          <p:nvPr>
            <p:extLst>
              <p:ext uri="{D42A27DB-BD31-4B8C-83A1-F6EECF244321}">
                <p14:modId xmlns:p14="http://schemas.microsoft.com/office/powerpoint/2010/main" val="1077041679"/>
              </p:ext>
            </p:extLst>
          </p:nvPr>
        </p:nvGraphicFramePr>
        <p:xfrm>
          <a:off x="54857" y="1495876"/>
          <a:ext cx="9109587" cy="2151748"/>
        </p:xfrm>
        <a:graphic>
          <a:graphicData uri="http://schemas.openxmlformats.org/drawingml/2006/table">
            <a:tbl>
              <a:tblPr>
                <a:tableStyleId>{ED083AE6-46FA-4A59-8FB0-9F97EB10719F}</a:tableStyleId>
              </a:tblPr>
              <a:tblGrid>
                <a:gridCol w="2116394">
                  <a:extLst>
                    <a:ext uri="{9D8B030D-6E8A-4147-A177-3AD203B41FA5}">
                      <a16:colId xmlns:a16="http://schemas.microsoft.com/office/drawing/2014/main" val="2593933990"/>
                    </a:ext>
                  </a:extLst>
                </a:gridCol>
                <a:gridCol w="3335593">
                  <a:extLst>
                    <a:ext uri="{9D8B030D-6E8A-4147-A177-3AD203B41FA5}">
                      <a16:colId xmlns:a16="http://schemas.microsoft.com/office/drawing/2014/main" val="3427760441"/>
                    </a:ext>
                  </a:extLst>
                </a:gridCol>
                <a:gridCol w="3657600">
                  <a:extLst>
                    <a:ext uri="{9D8B030D-6E8A-4147-A177-3AD203B41FA5}">
                      <a16:colId xmlns:a16="http://schemas.microsoft.com/office/drawing/2014/main" val="3680721668"/>
                    </a:ext>
                  </a:extLst>
                </a:gridCol>
              </a:tblGrid>
              <a:tr h="0">
                <a:tc>
                  <a:txBody>
                    <a:bodyPr/>
                    <a:lstStyle/>
                    <a:p>
                      <a:r>
                        <a:rPr lang="en-US" sz="2800" b="1" dirty="0"/>
                        <a:t>Organization</a:t>
                      </a:r>
                      <a:endParaRPr lang="en-US" sz="2800" dirty="0"/>
                    </a:p>
                  </a:txBody>
                  <a:tcPr marL="9073" marR="9073" marT="4537" marB="4537" anchor="ctr">
                    <a:solidFill>
                      <a:schemeClr val="accent4">
                        <a:lumMod val="20000"/>
                        <a:lumOff val="80000"/>
                      </a:schemeClr>
                    </a:solidFill>
                  </a:tcPr>
                </a:tc>
                <a:tc>
                  <a:txBody>
                    <a:bodyPr/>
                    <a:lstStyle/>
                    <a:p>
                      <a:r>
                        <a:rPr lang="en-US" sz="2800" b="1" dirty="0"/>
                        <a:t>Code Focus</a:t>
                      </a:r>
                      <a:endParaRPr lang="en-US" sz="2800" dirty="0"/>
                    </a:p>
                  </a:txBody>
                  <a:tcPr marL="9073" marR="9073" marT="4537" marB="4537" anchor="ctr">
                    <a:solidFill>
                      <a:schemeClr val="accent4">
                        <a:lumMod val="20000"/>
                        <a:lumOff val="80000"/>
                      </a:schemeClr>
                    </a:solidFill>
                  </a:tcPr>
                </a:tc>
                <a:tc>
                  <a:txBody>
                    <a:bodyPr/>
                    <a:lstStyle/>
                    <a:p>
                      <a:r>
                        <a:rPr lang="en-US" sz="2800" b="1" dirty="0"/>
                        <a:t>Example</a:t>
                      </a:r>
                      <a:endParaRPr lang="en-US" sz="2800" dirty="0"/>
                    </a:p>
                  </a:txBody>
                  <a:tcPr marL="9073" marR="9073" marT="4537" marB="4537" anchor="ctr">
                    <a:solidFill>
                      <a:schemeClr val="accent4">
                        <a:lumMod val="20000"/>
                        <a:lumOff val="80000"/>
                      </a:schemeClr>
                    </a:solidFill>
                  </a:tcPr>
                </a:tc>
                <a:extLst>
                  <a:ext uri="{0D108BD9-81ED-4DB2-BD59-A6C34878D82A}">
                    <a16:rowId xmlns:a16="http://schemas.microsoft.com/office/drawing/2014/main" val="3439047172"/>
                  </a:ext>
                </a:extLst>
              </a:tr>
              <a:tr h="790523">
                <a:tc>
                  <a:txBody>
                    <a:bodyPr/>
                    <a:lstStyle/>
                    <a:p>
                      <a:r>
                        <a:rPr lang="en-US" sz="2800" b="1" dirty="0"/>
                        <a:t>ISC2</a:t>
                      </a:r>
                      <a:endParaRPr lang="en-US" sz="2800" dirty="0"/>
                    </a:p>
                  </a:txBody>
                  <a:tcPr marL="9073" marR="9073" marT="4537" marB="4537" anchor="ctr"/>
                </a:tc>
                <a:tc>
                  <a:txBody>
                    <a:bodyPr/>
                    <a:lstStyle/>
                    <a:p>
                      <a:r>
                        <a:rPr lang="en-US" sz="2800" dirty="0"/>
                        <a:t>Ethical conduct and professional development in cybersecurity</a:t>
                      </a:r>
                    </a:p>
                  </a:txBody>
                  <a:tcPr marL="9073" marR="9073" marT="4537" marB="4537" anchor="ctr"/>
                </a:tc>
                <a:tc>
                  <a:txBody>
                    <a:bodyPr/>
                    <a:lstStyle/>
                    <a:p>
                      <a:r>
                        <a:rPr lang="en-US" sz="2800" dirty="0"/>
                        <a:t>Certification and adherence to security best practices</a:t>
                      </a:r>
                    </a:p>
                  </a:txBody>
                  <a:tcPr marL="9073" marR="9073" marT="4537" marB="4537" anchor="ctr"/>
                </a:tc>
                <a:extLst>
                  <a:ext uri="{0D108BD9-81ED-4DB2-BD59-A6C34878D82A}">
                    <a16:rowId xmlns:a16="http://schemas.microsoft.com/office/drawing/2014/main" val="853757222"/>
                  </a:ext>
                </a:extLst>
              </a:tr>
            </a:tbl>
          </a:graphicData>
        </a:graphic>
      </p:graphicFrame>
      <p:sp>
        <p:nvSpPr>
          <p:cNvPr id="2" name="object 2">
            <a:extLst>
              <a:ext uri="{FF2B5EF4-FFF2-40B4-BE49-F238E27FC236}">
                <a16:creationId xmlns:a16="http://schemas.microsoft.com/office/drawing/2014/main" id="{9A23DFAE-A685-99E0-2E91-6C228AC25BC1}"/>
              </a:ext>
            </a:extLst>
          </p:cNvPr>
          <p:cNvSpPr txBox="1">
            <a:spLocks noGrp="1"/>
          </p:cNvSpPr>
          <p:nvPr>
            <p:ph type="title"/>
          </p:nvPr>
        </p:nvSpPr>
        <p:spPr>
          <a:xfrm>
            <a:off x="17206" y="0"/>
            <a:ext cx="8305800" cy="998350"/>
          </a:xfrm>
          <a:prstGeom prst="rect">
            <a:avLst/>
          </a:prstGeom>
        </p:spPr>
        <p:txBody>
          <a:bodyPr vert="horz" wrap="square" lIns="0" tIns="13335" rIns="0" bIns="0" rtlCol="0">
            <a:spAutoFit/>
          </a:bodyPr>
          <a:lstStyle/>
          <a:p>
            <a:pPr marL="12700">
              <a:lnSpc>
                <a:spcPct val="100000"/>
              </a:lnSpc>
              <a:spcBef>
                <a:spcPts val="105"/>
              </a:spcBef>
            </a:pPr>
            <a:r>
              <a:rPr lang="en-US" dirty="0"/>
              <a:t>Comparison Table: Professional Organizations and Their Codes</a:t>
            </a:r>
            <a:endParaRPr spc="-25" dirty="0"/>
          </a:p>
        </p:txBody>
      </p:sp>
    </p:spTree>
    <p:extLst>
      <p:ext uri="{BB962C8B-B14F-4D97-AF65-F5344CB8AC3E}">
        <p14:creationId xmlns:p14="http://schemas.microsoft.com/office/powerpoint/2010/main" val="1658178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36BBC-DF94-018F-FC95-0C2FADCBE066}"/>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C8A55161-2231-A39F-C2C5-5CCF0001D78D}"/>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object 2">
            <a:extLst>
              <a:ext uri="{FF2B5EF4-FFF2-40B4-BE49-F238E27FC236}">
                <a16:creationId xmlns:a16="http://schemas.microsoft.com/office/drawing/2014/main" id="{8A8D18A6-AC73-2443-921E-7B1DE1CAC93A}"/>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Cybersecurity Problem-Solving</a:t>
            </a:r>
            <a:endParaRPr spc="-25" dirty="0"/>
          </a:p>
        </p:txBody>
      </p:sp>
      <p:sp>
        <p:nvSpPr>
          <p:cNvPr id="6" name="TextBox 5">
            <a:extLst>
              <a:ext uri="{FF2B5EF4-FFF2-40B4-BE49-F238E27FC236}">
                <a16:creationId xmlns:a16="http://schemas.microsoft.com/office/drawing/2014/main" id="{F001D06C-98AF-D899-5642-1640C82CE810}"/>
              </a:ext>
            </a:extLst>
          </p:cNvPr>
          <p:cNvSpPr txBox="1"/>
          <p:nvPr/>
        </p:nvSpPr>
        <p:spPr>
          <a:xfrm>
            <a:off x="0" y="650548"/>
            <a:ext cx="9109588" cy="3903504"/>
          </a:xfrm>
          <a:prstGeom prst="rect">
            <a:avLst/>
          </a:prstGeom>
          <a:noFill/>
        </p:spPr>
        <p:txBody>
          <a:bodyPr wrap="square">
            <a:spAutoFit/>
          </a:bodyPr>
          <a:lstStyle/>
          <a:p>
            <a:pPr>
              <a:lnSpc>
                <a:spcPct val="150000"/>
              </a:lnSpc>
              <a:buNone/>
            </a:pPr>
            <a:r>
              <a:rPr lang="en-US" sz="2800" b="1" dirty="0">
                <a:latin typeface="+mj-lt"/>
              </a:rPr>
              <a:t>Scenario</a:t>
            </a:r>
            <a:r>
              <a:rPr lang="en-US" sz="2800" dirty="0">
                <a:latin typeface="+mj-lt"/>
              </a:rPr>
              <a:t>: You’re tasked with securing a financial institution’s system against ransomware attacks.</a:t>
            </a:r>
          </a:p>
          <a:p>
            <a:pPr marL="457200" indent="-457200">
              <a:lnSpc>
                <a:spcPct val="150000"/>
              </a:lnSpc>
              <a:buFont typeface="Arial" panose="020B0604020202020204" pitchFamily="34" charset="0"/>
              <a:buChar char="•"/>
            </a:pPr>
            <a:r>
              <a:rPr lang="en-US" sz="2800" b="1" dirty="0">
                <a:latin typeface="+mj-lt"/>
              </a:rPr>
              <a:t>Step 1</a:t>
            </a:r>
            <a:r>
              <a:rPr lang="en-US" sz="2800" dirty="0">
                <a:latin typeface="+mj-lt"/>
              </a:rPr>
              <a:t>: Perform vulnerability assessments using tools like NIST’s Cybersecurity Framework.</a:t>
            </a:r>
          </a:p>
          <a:p>
            <a:pPr marL="457200" indent="-457200">
              <a:lnSpc>
                <a:spcPct val="150000"/>
              </a:lnSpc>
              <a:buFont typeface="Arial" panose="020B0604020202020204" pitchFamily="34" charset="0"/>
              <a:buChar char="•"/>
            </a:pPr>
            <a:r>
              <a:rPr lang="en-US" sz="2800" b="1" dirty="0">
                <a:latin typeface="+mj-lt"/>
              </a:rPr>
              <a:t>Step 2</a:t>
            </a:r>
            <a:r>
              <a:rPr lang="en-US" sz="2800" dirty="0">
                <a:latin typeface="+mj-lt"/>
              </a:rPr>
              <a:t>: Implement multi-factor authentication (MFA) and regular backups.</a:t>
            </a:r>
          </a:p>
        </p:txBody>
      </p:sp>
    </p:spTree>
    <p:extLst>
      <p:ext uri="{BB962C8B-B14F-4D97-AF65-F5344CB8AC3E}">
        <p14:creationId xmlns:p14="http://schemas.microsoft.com/office/powerpoint/2010/main" val="20421410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FF4C9-385A-9C1F-4FDE-0CF047DF5D22}"/>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B3B0A983-C3FC-CECE-0F86-6EE9AA3B67CD}"/>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object 2">
            <a:extLst>
              <a:ext uri="{FF2B5EF4-FFF2-40B4-BE49-F238E27FC236}">
                <a16:creationId xmlns:a16="http://schemas.microsoft.com/office/drawing/2014/main" id="{95324B98-29EB-0B2A-BE20-3CD21C5136EC}"/>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Cybersecurity Problem-Solving</a:t>
            </a:r>
            <a:endParaRPr spc="-25" dirty="0"/>
          </a:p>
        </p:txBody>
      </p:sp>
      <p:sp>
        <p:nvSpPr>
          <p:cNvPr id="6" name="TextBox 5">
            <a:extLst>
              <a:ext uri="{FF2B5EF4-FFF2-40B4-BE49-F238E27FC236}">
                <a16:creationId xmlns:a16="http://schemas.microsoft.com/office/drawing/2014/main" id="{274561F4-0D86-DDB1-835D-6FCBD381951E}"/>
              </a:ext>
            </a:extLst>
          </p:cNvPr>
          <p:cNvSpPr txBox="1"/>
          <p:nvPr/>
        </p:nvSpPr>
        <p:spPr>
          <a:xfrm>
            <a:off x="21402" y="986928"/>
            <a:ext cx="9109588" cy="261084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mj-lt"/>
              </a:rPr>
              <a:t>Step 3</a:t>
            </a:r>
            <a:r>
              <a:rPr lang="en-US" sz="2800" dirty="0">
                <a:latin typeface="+mj-lt"/>
              </a:rPr>
              <a:t>: Train employees on recognizing phishing emails to prevent initial infections.</a:t>
            </a:r>
          </a:p>
          <a:p>
            <a:pPr marL="457200" indent="-457200">
              <a:lnSpc>
                <a:spcPct val="150000"/>
              </a:lnSpc>
              <a:buFont typeface="Arial" panose="020B0604020202020204" pitchFamily="34" charset="0"/>
              <a:buChar char="•"/>
            </a:pPr>
            <a:r>
              <a:rPr lang="en-US" sz="2800" b="1" dirty="0">
                <a:latin typeface="+mj-lt"/>
              </a:rPr>
              <a:t>Step 4</a:t>
            </a:r>
            <a:r>
              <a:rPr lang="en-US" sz="2800" dirty="0">
                <a:latin typeface="+mj-lt"/>
              </a:rPr>
              <a:t>: Establish incident response protocols with detailed procedures for ransomware containment and recovery.</a:t>
            </a:r>
          </a:p>
        </p:txBody>
      </p:sp>
    </p:spTree>
    <p:extLst>
      <p:ext uri="{BB962C8B-B14F-4D97-AF65-F5344CB8AC3E}">
        <p14:creationId xmlns:p14="http://schemas.microsoft.com/office/powerpoint/2010/main" val="463523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0A1D5-EC64-0135-00DE-1C7DCCDDB6F3}"/>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2C1193E1-4880-19EE-384E-D75931949272}"/>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object 2">
            <a:extLst>
              <a:ext uri="{FF2B5EF4-FFF2-40B4-BE49-F238E27FC236}">
                <a16:creationId xmlns:a16="http://schemas.microsoft.com/office/drawing/2014/main" id="{CED6AF6A-657A-C4F0-ED25-6EA9679FD587}"/>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Cybersecurity Problem-Solving</a:t>
            </a:r>
            <a:endParaRPr spc="-25" dirty="0"/>
          </a:p>
        </p:txBody>
      </p:sp>
      <p:sp>
        <p:nvSpPr>
          <p:cNvPr id="6" name="TextBox 5">
            <a:extLst>
              <a:ext uri="{FF2B5EF4-FFF2-40B4-BE49-F238E27FC236}">
                <a16:creationId xmlns:a16="http://schemas.microsoft.com/office/drawing/2014/main" id="{6D8A11BD-A7F9-3978-2ECE-2A1085154571}"/>
              </a:ext>
            </a:extLst>
          </p:cNvPr>
          <p:cNvSpPr txBox="1"/>
          <p:nvPr/>
        </p:nvSpPr>
        <p:spPr>
          <a:xfrm>
            <a:off x="34412" y="438150"/>
            <a:ext cx="9109588" cy="4831579"/>
          </a:xfrm>
          <a:prstGeom prst="rect">
            <a:avLst/>
          </a:prstGeom>
          <a:noFill/>
        </p:spPr>
        <p:txBody>
          <a:bodyPr wrap="square">
            <a:spAutoFit/>
          </a:bodyPr>
          <a:lstStyle/>
          <a:p>
            <a:pPr>
              <a:lnSpc>
                <a:spcPct val="150000"/>
              </a:lnSpc>
              <a:buNone/>
            </a:pPr>
            <a:r>
              <a:rPr lang="en-US" sz="2600" dirty="0">
                <a:latin typeface="+mj-lt"/>
              </a:rPr>
              <a:t>To secure a financial institution’s system against ransomware attacks:</a:t>
            </a:r>
          </a:p>
          <a:p>
            <a:pPr marL="514350" indent="-514350">
              <a:lnSpc>
                <a:spcPct val="150000"/>
              </a:lnSpc>
              <a:buFont typeface="+mj-lt"/>
              <a:buAutoNum type="arabicPeriod"/>
            </a:pPr>
            <a:r>
              <a:rPr lang="en-US" sz="2600" b="1" dirty="0">
                <a:latin typeface="+mj-lt"/>
              </a:rPr>
              <a:t>Vulnerability Assessment</a:t>
            </a:r>
            <a:r>
              <a:rPr lang="en-US" sz="2600" dirty="0">
                <a:latin typeface="+mj-lt"/>
              </a:rPr>
              <a:t>: Use frameworks like NIST to identify system weaknesses.</a:t>
            </a:r>
          </a:p>
          <a:p>
            <a:pPr marL="514350" indent="-514350">
              <a:lnSpc>
                <a:spcPct val="150000"/>
              </a:lnSpc>
              <a:buFont typeface="+mj-lt"/>
              <a:buAutoNum type="arabicPeriod"/>
            </a:pPr>
            <a:r>
              <a:rPr lang="en-US" sz="2600" b="1" dirty="0">
                <a:latin typeface="+mj-lt"/>
              </a:rPr>
              <a:t>MFA &amp; Backups</a:t>
            </a:r>
            <a:r>
              <a:rPr lang="en-US" sz="2600" dirty="0">
                <a:latin typeface="+mj-lt"/>
              </a:rPr>
              <a:t>: Implement multi-factor authentication and regular, encrypted backups.</a:t>
            </a:r>
          </a:p>
          <a:p>
            <a:pPr marL="514350" indent="-514350">
              <a:lnSpc>
                <a:spcPct val="150000"/>
              </a:lnSpc>
              <a:buFont typeface="+mj-lt"/>
              <a:buAutoNum type="arabicPeriod"/>
            </a:pPr>
            <a:r>
              <a:rPr lang="en-US" sz="2600" b="1" dirty="0">
                <a:latin typeface="+mj-lt"/>
              </a:rPr>
              <a:t>Employee Training</a:t>
            </a:r>
            <a:r>
              <a:rPr lang="en-US" sz="2600" dirty="0">
                <a:latin typeface="+mj-lt"/>
              </a:rPr>
              <a:t>: Educate staff on recognizing phishing attempts to prevent initial entry.</a:t>
            </a:r>
          </a:p>
        </p:txBody>
      </p:sp>
    </p:spTree>
    <p:extLst>
      <p:ext uri="{BB962C8B-B14F-4D97-AF65-F5344CB8AC3E}">
        <p14:creationId xmlns:p14="http://schemas.microsoft.com/office/powerpoint/2010/main" val="35223461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7677D-25AB-8355-21CC-9B1FDBC69F89}"/>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DB2408EA-D85E-DA8D-0D91-2D08FADE9036}"/>
              </a:ext>
            </a:extLst>
          </p:cNvPr>
          <p:cNvSpPr>
            <a:spLocks noChangeArrowheads="1"/>
          </p:cNvSpPr>
          <p:nvPr/>
        </p:nvSpPr>
        <p:spPr bwMode="auto">
          <a:xfrm>
            <a:off x="2620963" y="183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object 2">
            <a:extLst>
              <a:ext uri="{FF2B5EF4-FFF2-40B4-BE49-F238E27FC236}">
                <a16:creationId xmlns:a16="http://schemas.microsoft.com/office/drawing/2014/main" id="{4C757069-7285-A6E5-1B2E-4AC11AF447B2}"/>
              </a:ext>
            </a:extLst>
          </p:cNvPr>
          <p:cNvSpPr txBox="1">
            <a:spLocks noGrp="1"/>
          </p:cNvSpPr>
          <p:nvPr>
            <p:ph type="title"/>
          </p:nvPr>
        </p:nvSpPr>
        <p:spPr>
          <a:xfrm>
            <a:off x="17206" y="0"/>
            <a:ext cx="8305800" cy="505908"/>
          </a:xfrm>
          <a:prstGeom prst="rect">
            <a:avLst/>
          </a:prstGeom>
        </p:spPr>
        <p:txBody>
          <a:bodyPr vert="horz" wrap="square" lIns="0" tIns="13335" rIns="0" bIns="0" rtlCol="0">
            <a:spAutoFit/>
          </a:bodyPr>
          <a:lstStyle/>
          <a:p>
            <a:pPr marL="12700">
              <a:lnSpc>
                <a:spcPct val="100000"/>
              </a:lnSpc>
              <a:spcBef>
                <a:spcPts val="105"/>
              </a:spcBef>
            </a:pPr>
            <a:r>
              <a:rPr lang="en-US" dirty="0"/>
              <a:t>Cybersecurity Problem-Solving</a:t>
            </a:r>
            <a:endParaRPr spc="-25" dirty="0"/>
          </a:p>
        </p:txBody>
      </p:sp>
      <p:sp>
        <p:nvSpPr>
          <p:cNvPr id="6" name="TextBox 5">
            <a:extLst>
              <a:ext uri="{FF2B5EF4-FFF2-40B4-BE49-F238E27FC236}">
                <a16:creationId xmlns:a16="http://schemas.microsoft.com/office/drawing/2014/main" id="{2A4C6362-9596-43ED-312B-30674A9D773B}"/>
              </a:ext>
            </a:extLst>
          </p:cNvPr>
          <p:cNvSpPr txBox="1"/>
          <p:nvPr/>
        </p:nvSpPr>
        <p:spPr>
          <a:xfrm>
            <a:off x="17206" y="1056207"/>
            <a:ext cx="9109588" cy="3031086"/>
          </a:xfrm>
          <a:prstGeom prst="rect">
            <a:avLst/>
          </a:prstGeom>
          <a:noFill/>
        </p:spPr>
        <p:txBody>
          <a:bodyPr wrap="square">
            <a:spAutoFit/>
          </a:bodyPr>
          <a:lstStyle/>
          <a:p>
            <a:pPr marL="514350" indent="-514350">
              <a:lnSpc>
                <a:spcPct val="150000"/>
              </a:lnSpc>
              <a:buFont typeface="+mj-lt"/>
              <a:buAutoNum type="arabicPeriod" startAt="4"/>
            </a:pPr>
            <a:r>
              <a:rPr lang="en-US" sz="2600" b="1" dirty="0">
                <a:latin typeface="+mj-lt"/>
              </a:rPr>
              <a:t>Incident Response</a:t>
            </a:r>
            <a:r>
              <a:rPr lang="en-US" sz="2600" dirty="0">
                <a:latin typeface="+mj-lt"/>
              </a:rPr>
              <a:t>: Develop clear protocols for ransomware detection, containment, and recovery.</a:t>
            </a:r>
          </a:p>
          <a:p>
            <a:pPr>
              <a:lnSpc>
                <a:spcPct val="150000"/>
              </a:lnSpc>
            </a:pPr>
            <a:r>
              <a:rPr lang="en-US" sz="2600" dirty="0">
                <a:latin typeface="+mj-lt"/>
              </a:rPr>
              <a:t>These steps will reduce the likelihood and impact of a ransomware attack, ensuring system resilience and data protection.</a:t>
            </a:r>
          </a:p>
        </p:txBody>
      </p:sp>
    </p:spTree>
    <p:extLst>
      <p:ext uri="{BB962C8B-B14F-4D97-AF65-F5344CB8AC3E}">
        <p14:creationId xmlns:p14="http://schemas.microsoft.com/office/powerpoint/2010/main" val="20348272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343"/>
            <a:ext cx="7059295" cy="514350"/>
          </a:xfrm>
          <a:prstGeom prst="rect">
            <a:avLst/>
          </a:prstGeom>
        </p:spPr>
        <p:txBody>
          <a:bodyPr vert="horz" wrap="square" lIns="0" tIns="13335" rIns="0" bIns="0" rtlCol="0">
            <a:spAutoFit/>
          </a:bodyPr>
          <a:lstStyle/>
          <a:p>
            <a:pPr marL="12700">
              <a:lnSpc>
                <a:spcPct val="100000"/>
              </a:lnSpc>
              <a:spcBef>
                <a:spcPts val="105"/>
              </a:spcBef>
            </a:pPr>
            <a:r>
              <a:rPr spc="-10" dirty="0"/>
              <a:t>Summary</a:t>
            </a:r>
          </a:p>
        </p:txBody>
      </p:sp>
      <p:sp>
        <p:nvSpPr>
          <p:cNvPr id="3" name="object 3"/>
          <p:cNvSpPr txBox="1"/>
          <p:nvPr/>
        </p:nvSpPr>
        <p:spPr>
          <a:xfrm>
            <a:off x="718818" y="1341374"/>
            <a:ext cx="7282181" cy="2799356"/>
          </a:xfrm>
          <a:prstGeom prst="rect">
            <a:avLst/>
          </a:prstGeom>
        </p:spPr>
        <p:txBody>
          <a:bodyPr vert="horz" wrap="square" lIns="0" tIns="87630" rIns="0" bIns="0" rtlCol="0">
            <a:spAutoFit/>
          </a:bodyPr>
          <a:lstStyle/>
          <a:p>
            <a:pPr marL="12700">
              <a:lnSpc>
                <a:spcPct val="150000"/>
              </a:lnSpc>
              <a:spcBef>
                <a:spcPts val="690"/>
              </a:spcBef>
            </a:pPr>
            <a:r>
              <a:rPr sz="2800" spc="-65" dirty="0">
                <a:latin typeface="+mj-lt"/>
                <a:cs typeface="Times New Roman"/>
              </a:rPr>
              <a:t>We</a:t>
            </a:r>
            <a:r>
              <a:rPr sz="2800" spc="-45" dirty="0">
                <a:latin typeface="+mj-lt"/>
                <a:cs typeface="Times New Roman"/>
              </a:rPr>
              <a:t> </a:t>
            </a:r>
            <a:r>
              <a:rPr sz="2800" dirty="0">
                <a:latin typeface="+mj-lt"/>
                <a:cs typeface="Times New Roman"/>
              </a:rPr>
              <a:t>have</a:t>
            </a:r>
            <a:r>
              <a:rPr sz="2800" spc="-60" dirty="0">
                <a:latin typeface="+mj-lt"/>
                <a:cs typeface="Times New Roman"/>
              </a:rPr>
              <a:t> </a:t>
            </a:r>
            <a:r>
              <a:rPr sz="2800" spc="-10" dirty="0">
                <a:latin typeface="+mj-lt"/>
                <a:cs typeface="Times New Roman"/>
              </a:rPr>
              <a:t>covered:</a:t>
            </a:r>
            <a:endParaRPr sz="2800" dirty="0">
              <a:latin typeface="+mj-lt"/>
              <a:cs typeface="Times New Roman"/>
            </a:endParaRPr>
          </a:p>
          <a:p>
            <a:pPr marL="569595" indent="-214629">
              <a:lnSpc>
                <a:spcPct val="150000"/>
              </a:lnSpc>
              <a:spcBef>
                <a:spcPts val="520"/>
              </a:spcBef>
              <a:buClr>
                <a:srgbClr val="DF0029"/>
              </a:buClr>
              <a:buFont typeface="Wingdings"/>
              <a:buChar char=""/>
              <a:tabLst>
                <a:tab pos="569595" algn="l"/>
              </a:tabLst>
            </a:pPr>
            <a:r>
              <a:rPr sz="2800" dirty="0">
                <a:latin typeface="+mj-lt"/>
                <a:cs typeface="Times New Roman"/>
              </a:rPr>
              <a:t>Law</a:t>
            </a:r>
            <a:r>
              <a:rPr sz="2800" spc="-30" dirty="0">
                <a:latin typeface="+mj-lt"/>
                <a:cs typeface="Times New Roman"/>
              </a:rPr>
              <a:t> </a:t>
            </a:r>
            <a:r>
              <a:rPr sz="2800" dirty="0">
                <a:latin typeface="+mj-lt"/>
                <a:cs typeface="Times New Roman"/>
              </a:rPr>
              <a:t>relating</a:t>
            </a:r>
            <a:r>
              <a:rPr sz="2800" spc="-20" dirty="0">
                <a:latin typeface="+mj-lt"/>
                <a:cs typeface="Times New Roman"/>
              </a:rPr>
              <a:t> </a:t>
            </a:r>
            <a:r>
              <a:rPr sz="2800" dirty="0">
                <a:latin typeface="+mj-lt"/>
                <a:cs typeface="Times New Roman"/>
              </a:rPr>
              <a:t>to</a:t>
            </a:r>
            <a:r>
              <a:rPr sz="2800" spc="-10" dirty="0">
                <a:latin typeface="+mj-lt"/>
                <a:cs typeface="Times New Roman"/>
              </a:rPr>
              <a:t> computer</a:t>
            </a:r>
            <a:r>
              <a:rPr sz="2800" spc="-90" dirty="0">
                <a:latin typeface="+mj-lt"/>
                <a:cs typeface="Times New Roman"/>
              </a:rPr>
              <a:t> </a:t>
            </a:r>
            <a:r>
              <a:rPr sz="2800" spc="-10" dirty="0">
                <a:latin typeface="+mj-lt"/>
                <a:cs typeface="Times New Roman"/>
              </a:rPr>
              <a:t>crime</a:t>
            </a:r>
            <a:endParaRPr sz="2800" dirty="0">
              <a:latin typeface="+mj-lt"/>
              <a:cs typeface="Times New Roman"/>
            </a:endParaRPr>
          </a:p>
          <a:p>
            <a:pPr marL="569595" indent="-214629">
              <a:lnSpc>
                <a:spcPct val="150000"/>
              </a:lnSpc>
              <a:spcBef>
                <a:spcPts val="490"/>
              </a:spcBef>
              <a:buClr>
                <a:srgbClr val="DF0029"/>
              </a:buClr>
              <a:buFont typeface="Wingdings"/>
              <a:buChar char=""/>
              <a:tabLst>
                <a:tab pos="569595" algn="l"/>
              </a:tabLst>
            </a:pPr>
            <a:r>
              <a:rPr sz="2800" dirty="0">
                <a:latin typeface="+mj-lt"/>
                <a:cs typeface="Times New Roman"/>
              </a:rPr>
              <a:t>Ethics</a:t>
            </a:r>
            <a:r>
              <a:rPr sz="2800" spc="-45" dirty="0">
                <a:latin typeface="+mj-lt"/>
                <a:cs typeface="Times New Roman"/>
              </a:rPr>
              <a:t> </a:t>
            </a:r>
            <a:r>
              <a:rPr sz="2800" dirty="0">
                <a:latin typeface="+mj-lt"/>
                <a:cs typeface="Times New Roman"/>
              </a:rPr>
              <a:t>in</a:t>
            </a:r>
            <a:r>
              <a:rPr sz="2800" spc="-45" dirty="0">
                <a:latin typeface="+mj-lt"/>
                <a:cs typeface="Times New Roman"/>
              </a:rPr>
              <a:t> </a:t>
            </a:r>
            <a:r>
              <a:rPr sz="2800" spc="-10" dirty="0">
                <a:latin typeface="+mj-lt"/>
                <a:cs typeface="Times New Roman"/>
              </a:rPr>
              <a:t>InfoSec</a:t>
            </a:r>
            <a:endParaRPr sz="2800" dirty="0">
              <a:latin typeface="+mj-lt"/>
              <a:cs typeface="Times New Roman"/>
            </a:endParaRPr>
          </a:p>
          <a:p>
            <a:pPr marL="569595" indent="-214629">
              <a:lnSpc>
                <a:spcPct val="150000"/>
              </a:lnSpc>
              <a:spcBef>
                <a:spcPts val="505"/>
              </a:spcBef>
              <a:buClr>
                <a:srgbClr val="DF0029"/>
              </a:buClr>
              <a:buFont typeface="Wingdings"/>
              <a:buChar char=""/>
              <a:tabLst>
                <a:tab pos="569595" algn="l"/>
              </a:tabLst>
            </a:pPr>
            <a:r>
              <a:rPr sz="2800" dirty="0">
                <a:latin typeface="+mj-lt"/>
                <a:cs typeface="Times New Roman"/>
              </a:rPr>
              <a:t>Codes</a:t>
            </a:r>
            <a:r>
              <a:rPr sz="2800" spc="-40" dirty="0">
                <a:latin typeface="+mj-lt"/>
                <a:cs typeface="Times New Roman"/>
              </a:rPr>
              <a:t> </a:t>
            </a:r>
            <a:r>
              <a:rPr sz="2800" dirty="0">
                <a:latin typeface="+mj-lt"/>
                <a:cs typeface="Times New Roman"/>
              </a:rPr>
              <a:t>of</a:t>
            </a:r>
            <a:r>
              <a:rPr sz="2800" spc="-20" dirty="0">
                <a:latin typeface="+mj-lt"/>
                <a:cs typeface="Times New Roman"/>
              </a:rPr>
              <a:t> </a:t>
            </a:r>
            <a:r>
              <a:rPr sz="2800" spc="-10" dirty="0">
                <a:latin typeface="+mj-lt"/>
                <a:cs typeface="Times New Roman"/>
              </a:rPr>
              <a:t>ethics</a:t>
            </a:r>
            <a:endParaRPr sz="2800" dirty="0">
              <a:latin typeface="+mj-lt"/>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5875" rIns="0" bIns="0" rtlCol="0">
            <a:spAutoFit/>
          </a:bodyPr>
          <a:lstStyle/>
          <a:p>
            <a:pPr marL="12700">
              <a:lnSpc>
                <a:spcPct val="100000"/>
              </a:lnSpc>
              <a:spcBef>
                <a:spcPts val="125"/>
              </a:spcBef>
            </a:pPr>
            <a:r>
              <a:rPr dirty="0"/>
              <a:t>We</a:t>
            </a:r>
            <a:r>
              <a:rPr spc="-20" dirty="0"/>
              <a:t> </a:t>
            </a:r>
            <a:r>
              <a:rPr dirty="0"/>
              <a:t>will</a:t>
            </a:r>
            <a:r>
              <a:rPr spc="-20" dirty="0"/>
              <a:t> </a:t>
            </a:r>
            <a:r>
              <a:rPr spc="-10" dirty="0"/>
              <a:t>study</a:t>
            </a:r>
          </a:p>
          <a:p>
            <a:pPr>
              <a:lnSpc>
                <a:spcPct val="100000"/>
              </a:lnSpc>
              <a:spcBef>
                <a:spcPts val="480"/>
              </a:spcBef>
            </a:pPr>
            <a:endParaRPr spc="-10" dirty="0"/>
          </a:p>
          <a:p>
            <a:pPr marL="1769745">
              <a:lnSpc>
                <a:spcPct val="100000"/>
              </a:lnSpc>
            </a:pPr>
            <a:r>
              <a:rPr sz="2400" b="1" dirty="0">
                <a:solidFill>
                  <a:srgbClr val="006FC0"/>
                </a:solidFill>
                <a:latin typeface="Arial"/>
                <a:cs typeface="Arial"/>
              </a:rPr>
              <a:t>Impacts</a:t>
            </a:r>
            <a:r>
              <a:rPr sz="2400" b="1" spc="-65" dirty="0">
                <a:solidFill>
                  <a:srgbClr val="006FC0"/>
                </a:solidFill>
                <a:latin typeface="Arial"/>
                <a:cs typeface="Arial"/>
              </a:rPr>
              <a:t> </a:t>
            </a:r>
            <a:r>
              <a:rPr sz="2400" b="1" dirty="0">
                <a:solidFill>
                  <a:srgbClr val="006FC0"/>
                </a:solidFill>
                <a:latin typeface="Arial"/>
                <a:cs typeface="Arial"/>
              </a:rPr>
              <a:t>of</a:t>
            </a:r>
            <a:r>
              <a:rPr sz="2400" b="1" spc="-75" dirty="0">
                <a:solidFill>
                  <a:srgbClr val="006FC0"/>
                </a:solidFill>
                <a:latin typeface="Arial"/>
                <a:cs typeface="Arial"/>
              </a:rPr>
              <a:t> </a:t>
            </a:r>
            <a:r>
              <a:rPr sz="2400" b="1" spc="-10" dirty="0">
                <a:solidFill>
                  <a:srgbClr val="006FC0"/>
                </a:solidFill>
                <a:latin typeface="Arial"/>
                <a:cs typeface="Arial"/>
              </a:rPr>
              <a:t>Cyber</a:t>
            </a:r>
            <a:r>
              <a:rPr sz="2400" b="1" spc="-110" dirty="0">
                <a:solidFill>
                  <a:srgbClr val="006FC0"/>
                </a:solidFill>
                <a:latin typeface="Arial"/>
                <a:cs typeface="Arial"/>
              </a:rPr>
              <a:t> </a:t>
            </a:r>
            <a:r>
              <a:rPr sz="2400" b="1" spc="-10" dirty="0">
                <a:solidFill>
                  <a:srgbClr val="006FC0"/>
                </a:solidFill>
                <a:latin typeface="Arial"/>
                <a:cs typeface="Arial"/>
              </a:rPr>
              <a:t>Attacks</a:t>
            </a:r>
            <a:endParaRPr sz="2400">
              <a:latin typeface="Arial"/>
              <a:cs typeface="Arial"/>
            </a:endParaRPr>
          </a:p>
        </p:txBody>
      </p:sp>
      <p:sp>
        <p:nvSpPr>
          <p:cNvPr id="3" name="object 3"/>
          <p:cNvSpPr txBox="1">
            <a:spLocks noGrp="1"/>
          </p:cNvSpPr>
          <p:nvPr>
            <p:ph type="title"/>
          </p:nvPr>
        </p:nvSpPr>
        <p:spPr>
          <a:xfrm>
            <a:off x="544169" y="301828"/>
            <a:ext cx="2044064" cy="560070"/>
          </a:xfrm>
          <a:prstGeom prst="rect">
            <a:avLst/>
          </a:prstGeom>
        </p:spPr>
        <p:txBody>
          <a:bodyPr vert="horz" wrap="square" lIns="0" tIns="13335" rIns="0" bIns="0" rtlCol="0">
            <a:spAutoFit/>
          </a:bodyPr>
          <a:lstStyle/>
          <a:p>
            <a:pPr marL="12700">
              <a:lnSpc>
                <a:spcPct val="100000"/>
              </a:lnSpc>
              <a:spcBef>
                <a:spcPts val="105"/>
              </a:spcBef>
            </a:pPr>
            <a:r>
              <a:rPr sz="3500" dirty="0">
                <a:solidFill>
                  <a:srgbClr val="DA0012"/>
                </a:solidFill>
                <a:latin typeface="Calibri"/>
                <a:cs typeface="Calibri"/>
              </a:rPr>
              <a:t>Next</a:t>
            </a:r>
            <a:r>
              <a:rPr sz="3500" spc="-75" dirty="0">
                <a:solidFill>
                  <a:srgbClr val="DA0012"/>
                </a:solidFill>
                <a:latin typeface="Calibri"/>
                <a:cs typeface="Calibri"/>
              </a:rPr>
              <a:t> </a:t>
            </a:r>
            <a:r>
              <a:rPr sz="3500" spc="-20" dirty="0">
                <a:solidFill>
                  <a:srgbClr val="DA0012"/>
                </a:solidFill>
                <a:latin typeface="Calibri"/>
                <a:cs typeface="Calibri"/>
              </a:rPr>
              <a:t>Week</a:t>
            </a:r>
            <a:endParaRPr sz="3500">
              <a:latin typeface="Calibri"/>
              <a:cs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03753" y="1953378"/>
            <a:ext cx="2470795" cy="2542421"/>
          </a:xfrm>
          <a:prstGeom prst="rect">
            <a:avLst/>
          </a:prstGeom>
        </p:spPr>
      </p:pic>
      <p:sp>
        <p:nvSpPr>
          <p:cNvPr id="3" name="object 3"/>
          <p:cNvSpPr txBox="1">
            <a:spLocks noGrp="1"/>
          </p:cNvSpPr>
          <p:nvPr>
            <p:ph type="title"/>
          </p:nvPr>
        </p:nvSpPr>
        <p:spPr>
          <a:xfrm>
            <a:off x="642924" y="479806"/>
            <a:ext cx="3101340" cy="696595"/>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DA0012"/>
                </a:solidFill>
              </a:rPr>
              <a:t>Questions?</a:t>
            </a:r>
            <a:endParaRPr sz="4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4237</Words>
  <Application>Microsoft Office PowerPoint</Application>
  <PresentationFormat>On-screen Show (16:9)</PresentationFormat>
  <Paragraphs>414</Paragraphs>
  <Slides>97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Arial</vt:lpstr>
      <vt:lpstr>Calibri</vt:lpstr>
      <vt:lpstr>Times New Roman</vt:lpstr>
      <vt:lpstr>Wingdings</vt:lpstr>
      <vt:lpstr>Office Theme</vt:lpstr>
      <vt:lpstr> ITEC614 Introduction to Cyber Security</vt:lpstr>
      <vt:lpstr>Legal, Privacy and Ethical Issues</vt:lpstr>
      <vt:lpstr>Previous Lecture…</vt:lpstr>
      <vt:lpstr>Outline</vt:lpstr>
      <vt:lpstr>References</vt:lpstr>
      <vt:lpstr>Laws in Information Systems</vt:lpstr>
      <vt:lpstr>Ethics in Information Systems</vt:lpstr>
      <vt:lpstr>Cultural Mores and Ethics</vt:lpstr>
      <vt:lpstr>Types of Law in Information Systems</vt:lpstr>
      <vt:lpstr>Types of Law in Information Systems</vt:lpstr>
      <vt:lpstr>Types of Law in Information Systems</vt:lpstr>
      <vt:lpstr>Types of Law in Information Systems</vt:lpstr>
      <vt:lpstr>Types of Law in Information Systems</vt:lpstr>
      <vt:lpstr>Comparison Table: Types of Law</vt:lpstr>
      <vt:lpstr>Comparison Table: Types of Law</vt:lpstr>
      <vt:lpstr>Relevant U.S. Laws</vt:lpstr>
      <vt:lpstr>Relevant Australian Laws</vt:lpstr>
      <vt:lpstr>Research Discussion Questions</vt:lpstr>
      <vt:lpstr>Research Discussion Questions</vt:lpstr>
      <vt:lpstr>Hands-On Activity</vt:lpstr>
      <vt:lpstr>Cybercrime Act 2001 (Australia)</vt:lpstr>
      <vt:lpstr>Cybercrime Act 2001 (Australia)</vt:lpstr>
      <vt:lpstr>Privacy</vt:lpstr>
      <vt:lpstr>Privacy</vt:lpstr>
      <vt:lpstr>Privacy of Customer Information</vt:lpstr>
      <vt:lpstr>Privacy of Customer Information</vt:lpstr>
      <vt:lpstr>Copyright</vt:lpstr>
      <vt:lpstr>U.S. Copyright Law</vt:lpstr>
      <vt:lpstr>U.S. Copyright Law</vt:lpstr>
      <vt:lpstr>Freedom of Information Act (FOIA)</vt:lpstr>
      <vt:lpstr>State &amp; Local Regulations</vt:lpstr>
      <vt:lpstr>Comparison Table: Laws &amp; Regulations</vt:lpstr>
      <vt:lpstr>Comparison Table: Laws &amp; Regulations</vt:lpstr>
      <vt:lpstr>Research Discussion Questions</vt:lpstr>
      <vt:lpstr>Research Discussion Questions</vt:lpstr>
      <vt:lpstr>Problem-Solving Example</vt:lpstr>
      <vt:lpstr>International Laws and Legal Bodies</vt:lpstr>
      <vt:lpstr>International Laws and Legal Bodies</vt:lpstr>
      <vt:lpstr>International Law</vt:lpstr>
      <vt:lpstr>International Law</vt:lpstr>
      <vt:lpstr>Digital Millennium Copyright Act (DMCA)</vt:lpstr>
      <vt:lpstr>Digital Millennium Copyright Act (DMCA)</vt:lpstr>
      <vt:lpstr>United Nations Charter and Information Warfare</vt:lpstr>
      <vt:lpstr>United Nations Charter and Information Warfare</vt:lpstr>
      <vt:lpstr>Policy Versus Law</vt:lpstr>
      <vt:lpstr>Policy Versus Law</vt:lpstr>
      <vt:lpstr>Comparison Table: Key Differences Between Policy and Law</vt:lpstr>
      <vt:lpstr>Comparison Table: Key Differences Between Policy and Law</vt:lpstr>
      <vt:lpstr>Research Discussion Questions</vt:lpstr>
      <vt:lpstr>Research Discussion Questions</vt:lpstr>
      <vt:lpstr>Hands-on Activity</vt:lpstr>
      <vt:lpstr>Problem-Solving Example</vt:lpstr>
      <vt:lpstr>Problem-Solving Example</vt:lpstr>
      <vt:lpstr>Ethical Concepts in InfoSec</vt:lpstr>
      <vt:lpstr>Ethical Concepts in InfoSec</vt:lpstr>
      <vt:lpstr>Cultural Differences in Ethical Concepts</vt:lpstr>
      <vt:lpstr>Cultural Differences in Ethical Concepts</vt:lpstr>
      <vt:lpstr>Ethics and Education</vt:lpstr>
      <vt:lpstr>Ethics and Education</vt:lpstr>
      <vt:lpstr>Deterrence to Unethical and Illegal Behavior</vt:lpstr>
      <vt:lpstr>Deterrence to Unethical and Illegal Behavior</vt:lpstr>
      <vt:lpstr>Codes of Ethics, Certifications, and Professional Organizations</vt:lpstr>
      <vt:lpstr>PowerPoint Presentation</vt:lpstr>
      <vt:lpstr>Comparison Table: Professional Organizations and Their Codes</vt:lpstr>
      <vt:lpstr>PowerPoint Presentation</vt:lpstr>
      <vt:lpstr>Research Discussion Questions</vt:lpstr>
      <vt:lpstr>Research Discussion Questions</vt:lpstr>
      <vt:lpstr>Hands-on Activity</vt:lpstr>
      <vt:lpstr>Problem-Solving Example</vt:lpstr>
      <vt:lpstr>Problem-Solving Example</vt:lpstr>
      <vt:lpstr>Role-Playing Debate Questions</vt:lpstr>
      <vt:lpstr>Role-Playing Debate Questions</vt:lpstr>
      <vt:lpstr>SANS - System Administration, Networking, and Security Institute</vt:lpstr>
      <vt:lpstr>SANS - System Administration, Networking, and Security Institute</vt:lpstr>
      <vt:lpstr>SANS - System Administration, Networking, and Security Institute</vt:lpstr>
      <vt:lpstr>ISACA - Information Systems Audit and Control Association</vt:lpstr>
      <vt:lpstr>ISACA - Information Systems Audit and Control Association</vt:lpstr>
      <vt:lpstr>ISACA - Information Systems Audit and Control Association</vt:lpstr>
      <vt:lpstr>CSI - Computer Security Institute</vt:lpstr>
      <vt:lpstr>CSI - Computer Security Institute</vt:lpstr>
      <vt:lpstr>CSI - Computer Security Institute</vt:lpstr>
      <vt:lpstr>Other Security Organizations</vt:lpstr>
      <vt:lpstr>Other Security Organizations</vt:lpstr>
      <vt:lpstr>Other Security Organizations</vt:lpstr>
      <vt:lpstr>Key (US) Federal Agencies</vt:lpstr>
      <vt:lpstr>Organizational Liability and the Need for Counsel</vt:lpstr>
      <vt:lpstr>Comparison Table: Professional Organizations and Their Codes</vt:lpstr>
      <vt:lpstr>Comparison Table: Professional Organizations and Their Codes</vt:lpstr>
      <vt:lpstr>Comparison Table: Professional Organizations and Their Codes</vt:lpstr>
      <vt:lpstr>Comparison Table: Professional Organizations and Their Codes</vt:lpstr>
      <vt:lpstr>Cybersecurity Problem-Solving</vt:lpstr>
      <vt:lpstr>Cybersecurity Problem-Solving</vt:lpstr>
      <vt:lpstr>Cybersecurity Problem-Solving</vt:lpstr>
      <vt:lpstr>Cybersecurity Problem-Solving</vt:lpstr>
      <vt:lpstr>Summary</vt:lpstr>
      <vt:lpstr>Next Week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Elise Appleton</dc:creator>
  <cp:lastModifiedBy>Farshid Keivanian</cp:lastModifiedBy>
  <cp:revision>77</cp:revision>
  <dcterms:created xsi:type="dcterms:W3CDTF">2025-05-11T16:24:29Z</dcterms:created>
  <dcterms:modified xsi:type="dcterms:W3CDTF">2025-05-11T22:32:04Z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2022-04-20T00:00:00Z</vt:filetime>
  </property>
  <property fmtid="{D5CDD505-2E9C-101B-9397-08002B2CF9AE}" pid="3" name="Creator">
    <vt:lpwstr>Microsoft® PowerPoint® for Microsoft 365</vt:lpwstr>
  </property>
  <property fmtid="{D5CDD505-2E9C-101B-9397-08002B2CF9AE}" pid="4" name="LastSaved">
    <vt:filetime>2025-05-11T00:00:00Z</vt:filetime>
  </property>
  <property fmtid="{D5CDD505-2E9C-101B-9397-08002B2CF9AE}" pid="5" name="Producer">
    <vt:lpwstr>Microsoft® PowerPoint® for Microsoft 365</vt:lpwstr>
  </property>
</Properties>
</file>