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1" r:id="rId3"/>
    <p:sldId id="366" r:id="rId4"/>
    <p:sldId id="367" r:id="rId5"/>
    <p:sldId id="368" r:id="rId6"/>
    <p:sldId id="369" r:id="rId7"/>
    <p:sldId id="370" r:id="rId8"/>
    <p:sldId id="371" r:id="rId9"/>
    <p:sldId id="372" r:id="rId10"/>
    <p:sldId id="373" r:id="rId11"/>
    <p:sldId id="374" r:id="rId12"/>
    <p:sldId id="375" r:id="rId13"/>
    <p:sldId id="376" r:id="rId14"/>
    <p:sldId id="377" r:id="rId15"/>
    <p:sldId id="378" r:id="rId16"/>
    <p:sldId id="379" r:id="rId17"/>
    <p:sldId id="380" r:id="rId18"/>
    <p:sldId id="381" r:id="rId19"/>
    <p:sldId id="382" r:id="rId20"/>
    <p:sldId id="383" r:id="rId21"/>
    <p:sldId id="384" r:id="rId22"/>
    <p:sldId id="385" r:id="rId23"/>
    <p:sldId id="386" r:id="rId24"/>
    <p:sldId id="387" r:id="rId25"/>
    <p:sldId id="388" r:id="rId26"/>
    <p:sldId id="389" r:id="rId27"/>
    <p:sldId id="390" r:id="rId28"/>
    <p:sldId id="391" r:id="rId29"/>
    <p:sldId id="392" r:id="rId30"/>
    <p:sldId id="393" r:id="rId31"/>
    <p:sldId id="394" r:id="rId32"/>
    <p:sldId id="395" r:id="rId33"/>
    <p:sldId id="396" r:id="rId34"/>
    <p:sldId id="29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50" d="100"/>
          <a:sy n="50" d="100"/>
        </p:scale>
        <p:origin x="1723" y="4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C711B-CF8C-4D29-044D-D73613D03E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EFC7A202-7882-D8CB-AD68-C806E64177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5945CC93-2512-ADFE-41EE-FC538FD31D74}"/>
              </a:ext>
            </a:extLst>
          </p:cNvPr>
          <p:cNvSpPr>
            <a:spLocks noGrp="1"/>
          </p:cNvSpPr>
          <p:nvPr>
            <p:ph type="dt" sz="half" idx="10"/>
          </p:nvPr>
        </p:nvSpPr>
        <p:spPr/>
        <p:txBody>
          <a:bodyPr/>
          <a:lstStyle/>
          <a:p>
            <a:fld id="{88CE2767-FAF7-435E-AAB6-B341013E0D7B}" type="datetimeFigureOut">
              <a:rPr lang="en-AU" smtClean="0"/>
              <a:t>9/08/2024</a:t>
            </a:fld>
            <a:endParaRPr lang="en-AU"/>
          </a:p>
        </p:txBody>
      </p:sp>
      <p:sp>
        <p:nvSpPr>
          <p:cNvPr id="5" name="Footer Placeholder 4">
            <a:extLst>
              <a:ext uri="{FF2B5EF4-FFF2-40B4-BE49-F238E27FC236}">
                <a16:creationId xmlns:a16="http://schemas.microsoft.com/office/drawing/2014/main" id="{B34613DE-1436-5241-925A-5BD5A354DAC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C19204E-09A2-F8BD-DDC0-33C284DFC158}"/>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3732527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4CCB-1C30-8EFA-3A65-E424D82DDF55}"/>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1DB5931-A702-BC9D-45C0-53877E3C0F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9A7752C-559C-B6DA-3EF7-362FD13B3C22}"/>
              </a:ext>
            </a:extLst>
          </p:cNvPr>
          <p:cNvSpPr>
            <a:spLocks noGrp="1"/>
          </p:cNvSpPr>
          <p:nvPr>
            <p:ph type="dt" sz="half" idx="10"/>
          </p:nvPr>
        </p:nvSpPr>
        <p:spPr/>
        <p:txBody>
          <a:bodyPr/>
          <a:lstStyle/>
          <a:p>
            <a:fld id="{88CE2767-FAF7-435E-AAB6-B341013E0D7B}" type="datetimeFigureOut">
              <a:rPr lang="en-AU" smtClean="0"/>
              <a:t>9/08/2024</a:t>
            </a:fld>
            <a:endParaRPr lang="en-AU"/>
          </a:p>
        </p:txBody>
      </p:sp>
      <p:sp>
        <p:nvSpPr>
          <p:cNvPr id="5" name="Footer Placeholder 4">
            <a:extLst>
              <a:ext uri="{FF2B5EF4-FFF2-40B4-BE49-F238E27FC236}">
                <a16:creationId xmlns:a16="http://schemas.microsoft.com/office/drawing/2014/main" id="{38679113-138C-18D1-9F14-4D9DBC5F9E1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DC37FE7-867F-9C70-ACD9-35700381756C}"/>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2862753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CEC449-285B-5D3E-2A7C-0BDCE03220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267C529-8378-AF89-52F7-CC3FF75510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FC4A6BE-F1F6-42A1-45A5-5A64C28DB60B}"/>
              </a:ext>
            </a:extLst>
          </p:cNvPr>
          <p:cNvSpPr>
            <a:spLocks noGrp="1"/>
          </p:cNvSpPr>
          <p:nvPr>
            <p:ph type="dt" sz="half" idx="10"/>
          </p:nvPr>
        </p:nvSpPr>
        <p:spPr/>
        <p:txBody>
          <a:bodyPr/>
          <a:lstStyle/>
          <a:p>
            <a:fld id="{88CE2767-FAF7-435E-AAB6-B341013E0D7B}" type="datetimeFigureOut">
              <a:rPr lang="en-AU" smtClean="0"/>
              <a:t>9/08/2024</a:t>
            </a:fld>
            <a:endParaRPr lang="en-AU"/>
          </a:p>
        </p:txBody>
      </p:sp>
      <p:sp>
        <p:nvSpPr>
          <p:cNvPr id="5" name="Footer Placeholder 4">
            <a:extLst>
              <a:ext uri="{FF2B5EF4-FFF2-40B4-BE49-F238E27FC236}">
                <a16:creationId xmlns:a16="http://schemas.microsoft.com/office/drawing/2014/main" id="{FDC3CE5F-A838-47E6-7A4B-A9291A004AE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42A525B-7E14-7C43-5062-69C75DCC16AD}"/>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375480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943F3-5D14-05EA-DA35-25E0AFEC653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89D1369-CCA4-4081-0BAC-7FBCF3F2A7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5644742-E79D-0702-F56B-42F867564621}"/>
              </a:ext>
            </a:extLst>
          </p:cNvPr>
          <p:cNvSpPr>
            <a:spLocks noGrp="1"/>
          </p:cNvSpPr>
          <p:nvPr>
            <p:ph type="dt" sz="half" idx="10"/>
          </p:nvPr>
        </p:nvSpPr>
        <p:spPr/>
        <p:txBody>
          <a:bodyPr/>
          <a:lstStyle/>
          <a:p>
            <a:fld id="{88CE2767-FAF7-435E-AAB6-B341013E0D7B}" type="datetimeFigureOut">
              <a:rPr lang="en-AU" smtClean="0"/>
              <a:t>9/08/2024</a:t>
            </a:fld>
            <a:endParaRPr lang="en-AU"/>
          </a:p>
        </p:txBody>
      </p:sp>
      <p:sp>
        <p:nvSpPr>
          <p:cNvPr id="5" name="Footer Placeholder 4">
            <a:extLst>
              <a:ext uri="{FF2B5EF4-FFF2-40B4-BE49-F238E27FC236}">
                <a16:creationId xmlns:a16="http://schemas.microsoft.com/office/drawing/2014/main" id="{5D4BAA7D-8C0B-40BC-65AE-B75785F04EA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F52EAF6-AE5A-B703-BE13-C422A17C1D80}"/>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3504763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43954-AF0B-8F1D-D198-45343D8AC3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471303C-7578-C504-E0F5-A2E89626EFD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D56B5E-F3A4-C4E9-9D8A-806881D082A3}"/>
              </a:ext>
            </a:extLst>
          </p:cNvPr>
          <p:cNvSpPr>
            <a:spLocks noGrp="1"/>
          </p:cNvSpPr>
          <p:nvPr>
            <p:ph type="dt" sz="half" idx="10"/>
          </p:nvPr>
        </p:nvSpPr>
        <p:spPr/>
        <p:txBody>
          <a:bodyPr/>
          <a:lstStyle/>
          <a:p>
            <a:fld id="{88CE2767-FAF7-435E-AAB6-B341013E0D7B}" type="datetimeFigureOut">
              <a:rPr lang="en-AU" smtClean="0"/>
              <a:t>9/08/2024</a:t>
            </a:fld>
            <a:endParaRPr lang="en-AU"/>
          </a:p>
        </p:txBody>
      </p:sp>
      <p:sp>
        <p:nvSpPr>
          <p:cNvPr id="5" name="Footer Placeholder 4">
            <a:extLst>
              <a:ext uri="{FF2B5EF4-FFF2-40B4-BE49-F238E27FC236}">
                <a16:creationId xmlns:a16="http://schemas.microsoft.com/office/drawing/2014/main" id="{49AEBFAD-B1ED-1C8A-760F-E54E64C97DA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3C1418A-C627-933F-D9FA-FF38FC50A182}"/>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1128295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F856-3E9E-59AD-9603-10E6D1A104D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27F0686-2D77-4BED-0CF8-DCAA872B21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93AF043-1B08-145F-9D44-625F0AAAA6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C6089B1-184B-B2E6-4582-9DD9D406F9C3}"/>
              </a:ext>
            </a:extLst>
          </p:cNvPr>
          <p:cNvSpPr>
            <a:spLocks noGrp="1"/>
          </p:cNvSpPr>
          <p:nvPr>
            <p:ph type="dt" sz="half" idx="10"/>
          </p:nvPr>
        </p:nvSpPr>
        <p:spPr/>
        <p:txBody>
          <a:bodyPr/>
          <a:lstStyle/>
          <a:p>
            <a:fld id="{88CE2767-FAF7-435E-AAB6-B341013E0D7B}" type="datetimeFigureOut">
              <a:rPr lang="en-AU" smtClean="0"/>
              <a:t>9/08/2024</a:t>
            </a:fld>
            <a:endParaRPr lang="en-AU"/>
          </a:p>
        </p:txBody>
      </p:sp>
      <p:sp>
        <p:nvSpPr>
          <p:cNvPr id="6" name="Footer Placeholder 5">
            <a:extLst>
              <a:ext uri="{FF2B5EF4-FFF2-40B4-BE49-F238E27FC236}">
                <a16:creationId xmlns:a16="http://schemas.microsoft.com/office/drawing/2014/main" id="{E6A1F3B0-7F47-8708-AEF0-0E7A3227757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5DD0F6A-05EA-7976-F135-D2AC6942AEFA}"/>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2214658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A82E5-9716-F0CE-C4AC-A0B48D2222C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8CD004A-7B35-32C0-4A92-E4E3213C02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A7531F-2679-39E3-CC5B-2A8968F73F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9E31470-E66D-BBEA-B2AC-EFF7356505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FDCFE7-705A-C120-68F7-87CCE38692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BCB2A480-1AF7-D81A-64FC-5B02A85FD61A}"/>
              </a:ext>
            </a:extLst>
          </p:cNvPr>
          <p:cNvSpPr>
            <a:spLocks noGrp="1"/>
          </p:cNvSpPr>
          <p:nvPr>
            <p:ph type="dt" sz="half" idx="10"/>
          </p:nvPr>
        </p:nvSpPr>
        <p:spPr/>
        <p:txBody>
          <a:bodyPr/>
          <a:lstStyle/>
          <a:p>
            <a:fld id="{88CE2767-FAF7-435E-AAB6-B341013E0D7B}" type="datetimeFigureOut">
              <a:rPr lang="en-AU" smtClean="0"/>
              <a:t>9/08/2024</a:t>
            </a:fld>
            <a:endParaRPr lang="en-AU"/>
          </a:p>
        </p:txBody>
      </p:sp>
      <p:sp>
        <p:nvSpPr>
          <p:cNvPr id="8" name="Footer Placeholder 7">
            <a:extLst>
              <a:ext uri="{FF2B5EF4-FFF2-40B4-BE49-F238E27FC236}">
                <a16:creationId xmlns:a16="http://schemas.microsoft.com/office/drawing/2014/main" id="{56B7674E-4E93-F3EE-8D8E-B92248E35EC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178EE5B-F19A-3FA0-C2A9-7983871422B7}"/>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2768185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06B4-EEC5-FED3-E061-B94804A3015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317A045-A989-4261-A532-D40F6437313D}"/>
              </a:ext>
            </a:extLst>
          </p:cNvPr>
          <p:cNvSpPr>
            <a:spLocks noGrp="1"/>
          </p:cNvSpPr>
          <p:nvPr>
            <p:ph type="dt" sz="half" idx="10"/>
          </p:nvPr>
        </p:nvSpPr>
        <p:spPr/>
        <p:txBody>
          <a:bodyPr/>
          <a:lstStyle/>
          <a:p>
            <a:fld id="{88CE2767-FAF7-435E-AAB6-B341013E0D7B}" type="datetimeFigureOut">
              <a:rPr lang="en-AU" smtClean="0"/>
              <a:t>9/08/2024</a:t>
            </a:fld>
            <a:endParaRPr lang="en-AU"/>
          </a:p>
        </p:txBody>
      </p:sp>
      <p:sp>
        <p:nvSpPr>
          <p:cNvPr id="4" name="Footer Placeholder 3">
            <a:extLst>
              <a:ext uri="{FF2B5EF4-FFF2-40B4-BE49-F238E27FC236}">
                <a16:creationId xmlns:a16="http://schemas.microsoft.com/office/drawing/2014/main" id="{F91BF0EB-C068-7257-9141-F3CD3133AA05}"/>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5489B76B-1FDB-3B24-A3DD-8D60723AC41F}"/>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3721206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58E85D-8CF6-F824-CFD0-11F71BBF5586}"/>
              </a:ext>
            </a:extLst>
          </p:cNvPr>
          <p:cNvSpPr>
            <a:spLocks noGrp="1"/>
          </p:cNvSpPr>
          <p:nvPr>
            <p:ph type="dt" sz="half" idx="10"/>
          </p:nvPr>
        </p:nvSpPr>
        <p:spPr/>
        <p:txBody>
          <a:bodyPr/>
          <a:lstStyle/>
          <a:p>
            <a:fld id="{88CE2767-FAF7-435E-AAB6-B341013E0D7B}" type="datetimeFigureOut">
              <a:rPr lang="en-AU" smtClean="0"/>
              <a:t>9/08/2024</a:t>
            </a:fld>
            <a:endParaRPr lang="en-AU"/>
          </a:p>
        </p:txBody>
      </p:sp>
      <p:sp>
        <p:nvSpPr>
          <p:cNvPr id="3" name="Footer Placeholder 2">
            <a:extLst>
              <a:ext uri="{FF2B5EF4-FFF2-40B4-BE49-F238E27FC236}">
                <a16:creationId xmlns:a16="http://schemas.microsoft.com/office/drawing/2014/main" id="{723D5B69-434F-1938-F2A6-C45BD4D06F12}"/>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730E0F3-ED28-0CF2-7501-715FA250B3A4}"/>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1416094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0B1B6-2D55-5ABE-08C4-91A4DADEF7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C5B40F2-FAA0-E4EC-9279-A2B779C65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50A4C4DF-4291-ACC9-7D14-6B980C9FF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C6603A-CE6B-3FB7-8619-44C6F378F2F4}"/>
              </a:ext>
            </a:extLst>
          </p:cNvPr>
          <p:cNvSpPr>
            <a:spLocks noGrp="1"/>
          </p:cNvSpPr>
          <p:nvPr>
            <p:ph type="dt" sz="half" idx="10"/>
          </p:nvPr>
        </p:nvSpPr>
        <p:spPr/>
        <p:txBody>
          <a:bodyPr/>
          <a:lstStyle/>
          <a:p>
            <a:fld id="{88CE2767-FAF7-435E-AAB6-B341013E0D7B}" type="datetimeFigureOut">
              <a:rPr lang="en-AU" smtClean="0"/>
              <a:t>9/08/2024</a:t>
            </a:fld>
            <a:endParaRPr lang="en-AU"/>
          </a:p>
        </p:txBody>
      </p:sp>
      <p:sp>
        <p:nvSpPr>
          <p:cNvPr id="6" name="Footer Placeholder 5">
            <a:extLst>
              <a:ext uri="{FF2B5EF4-FFF2-40B4-BE49-F238E27FC236}">
                <a16:creationId xmlns:a16="http://schemas.microsoft.com/office/drawing/2014/main" id="{438E5383-111F-A8AC-BA9C-10DD1989AE6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C9EEA8A-4869-AF9B-9BBB-4BB032341CA0}"/>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2709233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2DA61-E6EB-F589-C37D-C3C3558257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ABC7CC8-974A-4766-95CC-B5E827C304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17A4648-47FD-A403-57BE-8B992F7452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CCD0D4-70C0-F7D0-FB40-BC6F9B6D00A3}"/>
              </a:ext>
            </a:extLst>
          </p:cNvPr>
          <p:cNvSpPr>
            <a:spLocks noGrp="1"/>
          </p:cNvSpPr>
          <p:nvPr>
            <p:ph type="dt" sz="half" idx="10"/>
          </p:nvPr>
        </p:nvSpPr>
        <p:spPr/>
        <p:txBody>
          <a:bodyPr/>
          <a:lstStyle/>
          <a:p>
            <a:fld id="{88CE2767-FAF7-435E-AAB6-B341013E0D7B}" type="datetimeFigureOut">
              <a:rPr lang="en-AU" smtClean="0"/>
              <a:t>9/08/2024</a:t>
            </a:fld>
            <a:endParaRPr lang="en-AU"/>
          </a:p>
        </p:txBody>
      </p:sp>
      <p:sp>
        <p:nvSpPr>
          <p:cNvPr id="6" name="Footer Placeholder 5">
            <a:extLst>
              <a:ext uri="{FF2B5EF4-FFF2-40B4-BE49-F238E27FC236}">
                <a16:creationId xmlns:a16="http://schemas.microsoft.com/office/drawing/2014/main" id="{97AA75CD-668C-075E-82F0-DF41EF19BD9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B111957-BDCD-F410-AE50-DCC380386673}"/>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418483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AC75ED-3B91-3B62-E4EE-D2B2F0D3B2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C178DFB-1C7C-E4A0-472A-DDF6931ADE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5F0C62E-0EDF-25FD-6828-50C67E7CBB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CE2767-FAF7-435E-AAB6-B341013E0D7B}" type="datetimeFigureOut">
              <a:rPr lang="en-AU" smtClean="0"/>
              <a:t>9/08/2024</a:t>
            </a:fld>
            <a:endParaRPr lang="en-AU"/>
          </a:p>
        </p:txBody>
      </p:sp>
      <p:sp>
        <p:nvSpPr>
          <p:cNvPr id="5" name="Footer Placeholder 4">
            <a:extLst>
              <a:ext uri="{FF2B5EF4-FFF2-40B4-BE49-F238E27FC236}">
                <a16:creationId xmlns:a16="http://schemas.microsoft.com/office/drawing/2014/main" id="{72BFD14B-0811-B588-B3E5-E61C49E466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14CE7CD0-262E-73DB-6D0B-70A6E0676C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317C6C-8D8D-4ABD-99B3-40A8EEB61AE8}" type="slidenum">
              <a:rPr lang="en-AU" smtClean="0"/>
              <a:t>‹#›</a:t>
            </a:fld>
            <a:endParaRPr lang="en-AU"/>
          </a:p>
        </p:txBody>
      </p:sp>
    </p:spTree>
    <p:extLst>
      <p:ext uri="{BB962C8B-B14F-4D97-AF65-F5344CB8AC3E}">
        <p14:creationId xmlns:p14="http://schemas.microsoft.com/office/powerpoint/2010/main" val="767507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914B-D665-2ABD-B609-497C3D53433A}"/>
              </a:ext>
            </a:extLst>
          </p:cNvPr>
          <p:cNvSpPr>
            <a:spLocks noGrp="1"/>
          </p:cNvSpPr>
          <p:nvPr>
            <p:ph type="ctrTitle"/>
          </p:nvPr>
        </p:nvSpPr>
        <p:spPr/>
        <p:txBody>
          <a:bodyPr>
            <a:normAutofit fontScale="90000"/>
          </a:bodyPr>
          <a:lstStyle/>
          <a:p>
            <a:r>
              <a:rPr lang="en-AU" sz="7000" dirty="0">
                <a:latin typeface="Calibri" panose="020F0502020204030204" pitchFamily="34" charset="0"/>
                <a:cs typeface="Calibri" panose="020F0502020204030204" pitchFamily="34" charset="0"/>
              </a:rPr>
              <a:t>ITEC100 – Preparation for Domain 2 Post-Assessment</a:t>
            </a:r>
          </a:p>
        </p:txBody>
      </p:sp>
      <p:sp>
        <p:nvSpPr>
          <p:cNvPr id="3" name="Subtitle 2">
            <a:extLst>
              <a:ext uri="{FF2B5EF4-FFF2-40B4-BE49-F238E27FC236}">
                <a16:creationId xmlns:a16="http://schemas.microsoft.com/office/drawing/2014/main" id="{95F5AD97-A697-08E8-A42C-D263E899CD10}"/>
              </a:ext>
            </a:extLst>
          </p:cNvPr>
          <p:cNvSpPr>
            <a:spLocks noGrp="1"/>
          </p:cNvSpPr>
          <p:nvPr>
            <p:ph type="subTitle" idx="1"/>
          </p:nvPr>
        </p:nvSpPr>
        <p:spPr/>
        <p:txBody>
          <a:bodyPr>
            <a:normAutofit/>
          </a:bodyPr>
          <a:lstStyle/>
          <a:p>
            <a:r>
              <a:rPr lang="en-AU" sz="3600" dirty="0">
                <a:latin typeface="Calibri" panose="020F0502020204030204" pitchFamily="34" charset="0"/>
                <a:cs typeface="Calibri" panose="020F0502020204030204" pitchFamily="34" charset="0"/>
              </a:rPr>
              <a:t>Tutor: Dr. Farshid Keivanian</a:t>
            </a:r>
          </a:p>
        </p:txBody>
      </p:sp>
    </p:spTree>
    <p:extLst>
      <p:ext uri="{BB962C8B-B14F-4D97-AF65-F5344CB8AC3E}">
        <p14:creationId xmlns:p14="http://schemas.microsoft.com/office/powerpoint/2010/main" val="523888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44D7D4-C25A-0D21-3CD6-4D49ADA4AEDE}"/>
              </a:ext>
            </a:extLst>
          </p:cNvPr>
          <p:cNvSpPr txBox="1"/>
          <p:nvPr/>
        </p:nvSpPr>
        <p:spPr>
          <a:xfrm>
            <a:off x="-1" y="1510744"/>
            <a:ext cx="12192000" cy="5196166"/>
          </a:xfrm>
          <a:prstGeom prst="rect">
            <a:avLst/>
          </a:prstGeom>
          <a:solidFill>
            <a:schemeClr val="bg1"/>
          </a:solidFill>
          <a:ln>
            <a:solidFill>
              <a:srgbClr val="FF0000"/>
            </a:solidFill>
          </a:ln>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To apply the Bold font style to all numbers with a value of at least 8 in cells B3 through E6 using Conditional Formatting, follow these steps:</a:t>
            </a: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Select the Range: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cells B3 through E6 by clicking and dragging over the cells.</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Open Conditional Formatting:</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Home tab in the Ribbon.</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Styles group, click on Conditional Formatting.</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From the drop-down menu, select New Rule....</a:t>
            </a:r>
          </a:p>
        </p:txBody>
      </p:sp>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769441"/>
          </a:xfrm>
          <a:prstGeom prst="rect">
            <a:avLst/>
          </a:prstGeom>
          <a:noFill/>
        </p:spPr>
        <p:txBody>
          <a:bodyPr wrap="square" rtlCol="0">
            <a:spAutoFit/>
          </a:bodyPr>
          <a:lstStyle/>
          <a:p>
            <a:r>
              <a:rPr lang="en-AU" sz="2200" b="1" dirty="0">
                <a:highlight>
                  <a:srgbClr val="00FF00"/>
                </a:highlight>
                <a:latin typeface="Calibri" panose="020F0502020204030204" pitchFamily="34" charset="0"/>
                <a:cs typeface="Calibri" panose="020F0502020204030204" pitchFamily="34" charset="0"/>
              </a:rPr>
              <a:t>5. Steps to apply the Bold font style to all numbers with a value of at least 8 in cells B3 through E6 using Conditional Formatting.</a:t>
            </a:r>
          </a:p>
        </p:txBody>
      </p:sp>
      <p:pic>
        <p:nvPicPr>
          <p:cNvPr id="8" name="Picture 7">
            <a:extLst>
              <a:ext uri="{FF2B5EF4-FFF2-40B4-BE49-F238E27FC236}">
                <a16:creationId xmlns:a16="http://schemas.microsoft.com/office/drawing/2014/main" id="{65992985-4AB2-C6F5-5100-9DB9EABF2CC6}"/>
              </a:ext>
            </a:extLst>
          </p:cNvPr>
          <p:cNvPicPr>
            <a:picLocks noChangeAspect="1"/>
          </p:cNvPicPr>
          <p:nvPr/>
        </p:nvPicPr>
        <p:blipFill>
          <a:blip r:embed="rId2"/>
          <a:stretch>
            <a:fillRect/>
          </a:stretch>
        </p:blipFill>
        <p:spPr>
          <a:xfrm>
            <a:off x="-1" y="770105"/>
            <a:ext cx="12191999" cy="657786"/>
          </a:xfrm>
          <a:prstGeom prst="rect">
            <a:avLst/>
          </a:prstGeom>
        </p:spPr>
      </p:pic>
    </p:spTree>
    <p:extLst>
      <p:ext uri="{BB962C8B-B14F-4D97-AF65-F5344CB8AC3E}">
        <p14:creationId xmlns:p14="http://schemas.microsoft.com/office/powerpoint/2010/main" val="1028719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44D7D4-C25A-0D21-3CD6-4D49ADA4AEDE}"/>
              </a:ext>
            </a:extLst>
          </p:cNvPr>
          <p:cNvSpPr txBox="1"/>
          <p:nvPr/>
        </p:nvSpPr>
        <p:spPr>
          <a:xfrm>
            <a:off x="-1" y="1510744"/>
            <a:ext cx="12192000" cy="4549835"/>
          </a:xfrm>
          <a:prstGeom prst="rect">
            <a:avLst/>
          </a:prstGeom>
          <a:solidFill>
            <a:schemeClr val="bg1"/>
          </a:solidFill>
          <a:ln>
            <a:solidFill>
              <a:srgbClr val="FF0000"/>
            </a:solidFill>
          </a:ln>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Create a New Rule: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New Formatting Rule dialog box, select Use a formula to determine which cells to format.</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Format values where this formula is true: field, enter the following formula:</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lang="en-US" altLang="en-US" sz="2800" dirty="0">
              <a:latin typeface="Calibri" panose="020F0502020204030204" pitchFamily="34" charset="0"/>
              <a:cs typeface="Calibri" panose="020F0502020204030204" pitchFamily="34" charset="0"/>
            </a:endParaRPr>
          </a:p>
          <a:p>
            <a:pPr marL="457200" indent="-45720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the Format... button to open the Format Cells dialog box. </a:t>
            </a:r>
          </a:p>
        </p:txBody>
      </p:sp>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769441"/>
          </a:xfrm>
          <a:prstGeom prst="rect">
            <a:avLst/>
          </a:prstGeom>
          <a:noFill/>
        </p:spPr>
        <p:txBody>
          <a:bodyPr wrap="square" rtlCol="0">
            <a:spAutoFit/>
          </a:bodyPr>
          <a:lstStyle/>
          <a:p>
            <a:r>
              <a:rPr lang="en-AU" sz="2200" b="1" dirty="0">
                <a:highlight>
                  <a:srgbClr val="00FF00"/>
                </a:highlight>
                <a:latin typeface="Calibri" panose="020F0502020204030204" pitchFamily="34" charset="0"/>
                <a:cs typeface="Calibri" panose="020F0502020204030204" pitchFamily="34" charset="0"/>
              </a:rPr>
              <a:t>5. Steps to apply the Bold font style to all numbers with a value of at least 8 in cells B3 through E6 using Conditional Formatting.</a:t>
            </a:r>
          </a:p>
        </p:txBody>
      </p:sp>
      <p:pic>
        <p:nvPicPr>
          <p:cNvPr id="8" name="Picture 7">
            <a:extLst>
              <a:ext uri="{FF2B5EF4-FFF2-40B4-BE49-F238E27FC236}">
                <a16:creationId xmlns:a16="http://schemas.microsoft.com/office/drawing/2014/main" id="{65992985-4AB2-C6F5-5100-9DB9EABF2CC6}"/>
              </a:ext>
            </a:extLst>
          </p:cNvPr>
          <p:cNvPicPr>
            <a:picLocks noChangeAspect="1"/>
          </p:cNvPicPr>
          <p:nvPr/>
        </p:nvPicPr>
        <p:blipFill>
          <a:blip r:embed="rId2"/>
          <a:stretch>
            <a:fillRect/>
          </a:stretch>
        </p:blipFill>
        <p:spPr>
          <a:xfrm>
            <a:off x="-1" y="770105"/>
            <a:ext cx="12191999" cy="657786"/>
          </a:xfrm>
          <a:prstGeom prst="rect">
            <a:avLst/>
          </a:prstGeom>
        </p:spPr>
      </p:pic>
      <p:sp>
        <p:nvSpPr>
          <p:cNvPr id="5" name="TextBox 4">
            <a:extLst>
              <a:ext uri="{FF2B5EF4-FFF2-40B4-BE49-F238E27FC236}">
                <a16:creationId xmlns:a16="http://schemas.microsoft.com/office/drawing/2014/main" id="{89965E66-F07A-B7D1-33DD-B943A68D56C9}"/>
              </a:ext>
            </a:extLst>
          </p:cNvPr>
          <p:cNvSpPr txBox="1"/>
          <p:nvPr/>
        </p:nvSpPr>
        <p:spPr>
          <a:xfrm>
            <a:off x="507381" y="4850771"/>
            <a:ext cx="6255834" cy="523220"/>
          </a:xfrm>
          <a:prstGeom prst="rect">
            <a:avLst/>
          </a:prstGeom>
          <a:noFill/>
          <a:ln>
            <a:solidFill>
              <a:srgbClr val="FF0000"/>
            </a:solidFill>
          </a:ln>
        </p:spPr>
        <p:txBody>
          <a:bodyPr wrap="square">
            <a:spAutoFit/>
          </a:bodyPr>
          <a:lstStyle/>
          <a:p>
            <a:r>
              <a:rPr lang="en-AU" sz="2800" dirty="0"/>
              <a:t>=B3&gt;=8</a:t>
            </a:r>
          </a:p>
        </p:txBody>
      </p:sp>
    </p:spTree>
    <p:extLst>
      <p:ext uri="{BB962C8B-B14F-4D97-AF65-F5344CB8AC3E}">
        <p14:creationId xmlns:p14="http://schemas.microsoft.com/office/powerpoint/2010/main" val="4262084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44D7D4-C25A-0D21-3CD6-4D49ADA4AEDE}"/>
              </a:ext>
            </a:extLst>
          </p:cNvPr>
          <p:cNvSpPr txBox="1"/>
          <p:nvPr/>
        </p:nvSpPr>
        <p:spPr>
          <a:xfrm>
            <a:off x="0" y="1662273"/>
            <a:ext cx="12192000" cy="5013873"/>
          </a:xfrm>
          <a:prstGeom prst="rect">
            <a:avLst/>
          </a:prstGeom>
          <a:solidFill>
            <a:schemeClr val="bg1"/>
          </a:solidFill>
          <a:ln>
            <a:solidFill>
              <a:srgbClr val="FF0000"/>
            </a:solidFill>
          </a:ln>
        </p:spPr>
        <p:txBody>
          <a:bodyPr wrap="square">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7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Set the Bold Font Style:</a:t>
            </a:r>
            <a:endPar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914400" marR="0" lvl="1"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Format Cells dialog box, go to the Font tab.</a:t>
            </a:r>
          </a:p>
          <a:p>
            <a:pPr marL="914400" marR="0" lvl="1"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Bold in the Font style: list.</a:t>
            </a:r>
          </a:p>
          <a:p>
            <a:pPr marL="914400" marR="0" lvl="1"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OK to close the Format Cells dialog box.</a:t>
            </a:r>
          </a:p>
          <a:p>
            <a:pPr marL="0" marR="0" lvl="0" indent="0" algn="l" defTabSz="914400" rtl="0" eaLnBrk="0" fontAlgn="base" latinLnBrk="0" hangingPunct="0">
              <a:lnSpc>
                <a:spcPct val="150000"/>
              </a:lnSpc>
              <a:spcBef>
                <a:spcPct val="0"/>
              </a:spcBef>
              <a:spcAft>
                <a:spcPct val="0"/>
              </a:spcAft>
              <a:buClrTx/>
              <a:buSzTx/>
              <a:tabLst/>
            </a:pPr>
            <a:r>
              <a:rPr kumimoji="0" lang="en-US" altLang="en-US" sz="27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 Apply the Rule:</a:t>
            </a:r>
            <a:endPar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914400" marR="0" lvl="1"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OK again to close the New Formatting Rule dialog box and apply the rule.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These steps will apply the Bold font style to all numbers with a value of at least 8 in the specified range</a:t>
            </a:r>
          </a:p>
        </p:txBody>
      </p:sp>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769441"/>
          </a:xfrm>
          <a:prstGeom prst="rect">
            <a:avLst/>
          </a:prstGeom>
          <a:noFill/>
        </p:spPr>
        <p:txBody>
          <a:bodyPr wrap="square" rtlCol="0">
            <a:spAutoFit/>
          </a:bodyPr>
          <a:lstStyle/>
          <a:p>
            <a:r>
              <a:rPr lang="en-AU" sz="2200" b="1" dirty="0">
                <a:highlight>
                  <a:srgbClr val="00FF00"/>
                </a:highlight>
                <a:latin typeface="Calibri" panose="020F0502020204030204" pitchFamily="34" charset="0"/>
                <a:cs typeface="Calibri" panose="020F0502020204030204" pitchFamily="34" charset="0"/>
              </a:rPr>
              <a:t>5. Steps to apply the Bold font style to all numbers with a value of at least 8 in cells B3 through E6 using Conditional Formatting.</a:t>
            </a:r>
          </a:p>
        </p:txBody>
      </p:sp>
      <p:pic>
        <p:nvPicPr>
          <p:cNvPr id="8" name="Picture 7">
            <a:extLst>
              <a:ext uri="{FF2B5EF4-FFF2-40B4-BE49-F238E27FC236}">
                <a16:creationId xmlns:a16="http://schemas.microsoft.com/office/drawing/2014/main" id="{65992985-4AB2-C6F5-5100-9DB9EABF2CC6}"/>
              </a:ext>
            </a:extLst>
          </p:cNvPr>
          <p:cNvPicPr>
            <a:picLocks noChangeAspect="1"/>
          </p:cNvPicPr>
          <p:nvPr/>
        </p:nvPicPr>
        <p:blipFill>
          <a:blip r:embed="rId2"/>
          <a:stretch>
            <a:fillRect/>
          </a:stretch>
        </p:blipFill>
        <p:spPr>
          <a:xfrm>
            <a:off x="-1" y="770105"/>
            <a:ext cx="12191999" cy="657786"/>
          </a:xfrm>
          <a:prstGeom prst="rect">
            <a:avLst/>
          </a:prstGeom>
        </p:spPr>
      </p:pic>
    </p:spTree>
    <p:extLst>
      <p:ext uri="{BB962C8B-B14F-4D97-AF65-F5344CB8AC3E}">
        <p14:creationId xmlns:p14="http://schemas.microsoft.com/office/powerpoint/2010/main" val="320758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44D7D4-C25A-0D21-3CD6-4D49ADA4AEDE}"/>
              </a:ext>
            </a:extLst>
          </p:cNvPr>
          <p:cNvSpPr txBox="1"/>
          <p:nvPr/>
        </p:nvSpPr>
        <p:spPr>
          <a:xfrm>
            <a:off x="0" y="1985659"/>
            <a:ext cx="12192000" cy="4401205"/>
          </a:xfrm>
          <a:prstGeom prst="rect">
            <a:avLst/>
          </a:prstGeom>
          <a:solidFill>
            <a:schemeClr val="bg1"/>
          </a:solidFill>
          <a:ln>
            <a:solidFill>
              <a:srgbClr val="FF0000"/>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Transpose Cells from the Current Worksheet to the Summary Worksheet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Copy the Cells:</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cells B2 through K2 on the Current worksheet.</a:t>
            </a: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Right-click and choose Copy, or press Ctrl + C.</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Transpose and Paste in the Summary Worksheet:</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Summary worksheet.</a:t>
            </a: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cell A5.</a:t>
            </a: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Right-click and choose Paste Special....</a:t>
            </a: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Paste Special dialog box, check the Transpose box.</a:t>
            </a: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OK.</a:t>
            </a:r>
          </a:p>
        </p:txBody>
      </p:sp>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1107996"/>
          </a:xfrm>
          <a:prstGeom prst="rect">
            <a:avLst/>
          </a:prstGeom>
          <a:noFill/>
        </p:spPr>
        <p:txBody>
          <a:bodyPr wrap="square" rtlCol="0">
            <a:spAutoFit/>
          </a:bodyPr>
          <a:lstStyle/>
          <a:p>
            <a:r>
              <a:rPr lang="en-AU" sz="2200" b="1" dirty="0">
                <a:highlight>
                  <a:srgbClr val="00FF00"/>
                </a:highlight>
                <a:latin typeface="Calibri" panose="020F0502020204030204" pitchFamily="34" charset="0"/>
                <a:cs typeface="Calibri" panose="020F0502020204030204" pitchFamily="34" charset="0"/>
              </a:rPr>
              <a:t>6. Steps to </a:t>
            </a:r>
            <a:r>
              <a:rPr lang="en-US" sz="2200" b="1" dirty="0">
                <a:highlight>
                  <a:srgbClr val="00FF00"/>
                </a:highlight>
                <a:latin typeface="Calibri" panose="020F0502020204030204" pitchFamily="34" charset="0"/>
                <a:cs typeface="Calibri" panose="020F0502020204030204" pitchFamily="34" charset="0"/>
              </a:rPr>
              <a:t>transpose cells B2 through K2 from the Current worksheet to the Summary worksheet starting in cell A5, and then paste the data starting in cell O2 in the Current worksheet while maintaining the column widths.</a:t>
            </a:r>
            <a:endParaRPr lang="en-AU" sz="2200" b="1" dirty="0">
              <a:highlight>
                <a:srgbClr val="00FF00"/>
              </a:highlight>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FFBADB56-25E5-FF7F-F711-F58BB2054AE8}"/>
              </a:ext>
            </a:extLst>
          </p:cNvPr>
          <p:cNvPicPr>
            <a:picLocks noChangeAspect="1"/>
          </p:cNvPicPr>
          <p:nvPr/>
        </p:nvPicPr>
        <p:blipFill>
          <a:blip r:embed="rId2"/>
          <a:stretch>
            <a:fillRect/>
          </a:stretch>
        </p:blipFill>
        <p:spPr>
          <a:xfrm>
            <a:off x="0" y="1108660"/>
            <a:ext cx="12192000" cy="769441"/>
          </a:xfrm>
          <a:prstGeom prst="rect">
            <a:avLst/>
          </a:prstGeom>
        </p:spPr>
      </p:pic>
    </p:spTree>
    <p:extLst>
      <p:ext uri="{BB962C8B-B14F-4D97-AF65-F5344CB8AC3E}">
        <p14:creationId xmlns:p14="http://schemas.microsoft.com/office/powerpoint/2010/main" val="3189138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44D7D4-C25A-0D21-3CD6-4D49ADA4AEDE}"/>
              </a:ext>
            </a:extLst>
          </p:cNvPr>
          <p:cNvSpPr txBox="1"/>
          <p:nvPr/>
        </p:nvSpPr>
        <p:spPr>
          <a:xfrm>
            <a:off x="0" y="1985659"/>
            <a:ext cx="12192000" cy="4401205"/>
          </a:xfrm>
          <a:prstGeom prst="rect">
            <a:avLst/>
          </a:prstGeom>
          <a:solidFill>
            <a:schemeClr val="bg1"/>
          </a:solidFill>
          <a:ln>
            <a:solidFill>
              <a:srgbClr val="FF0000"/>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Paste the Data in the Current Worksheet Maintaining Column Widths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Paste the Data:</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Return to the Current worksheet.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cell O2.</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Right-click and choose Paste Special....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Paste Special dialog box, check the Column widths box.</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These steps will transpose the data from the Current worksheet to the Summary worksheet, and then paste the data back into the Current worksheet while maintaining the column widths. </a:t>
            </a:r>
          </a:p>
        </p:txBody>
      </p:sp>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1107996"/>
          </a:xfrm>
          <a:prstGeom prst="rect">
            <a:avLst/>
          </a:prstGeom>
          <a:noFill/>
        </p:spPr>
        <p:txBody>
          <a:bodyPr wrap="square" rtlCol="0">
            <a:spAutoFit/>
          </a:bodyPr>
          <a:lstStyle/>
          <a:p>
            <a:r>
              <a:rPr lang="en-AU" sz="2200" b="1" dirty="0">
                <a:highlight>
                  <a:srgbClr val="00FF00"/>
                </a:highlight>
                <a:latin typeface="Calibri" panose="020F0502020204030204" pitchFamily="34" charset="0"/>
                <a:cs typeface="Calibri" panose="020F0502020204030204" pitchFamily="34" charset="0"/>
              </a:rPr>
              <a:t>6. Steps to </a:t>
            </a:r>
            <a:r>
              <a:rPr lang="en-US" sz="2200" b="1" dirty="0">
                <a:highlight>
                  <a:srgbClr val="00FF00"/>
                </a:highlight>
                <a:latin typeface="Calibri" panose="020F0502020204030204" pitchFamily="34" charset="0"/>
                <a:cs typeface="Calibri" panose="020F0502020204030204" pitchFamily="34" charset="0"/>
              </a:rPr>
              <a:t>transpose cells B2 through K2 from the Current worksheet to the Summary worksheet starting in cell A5, and then paste the data starting in cell O2 in the Current worksheet while maintaining the column widths.</a:t>
            </a:r>
            <a:endParaRPr lang="en-AU" sz="2200" b="1" dirty="0">
              <a:highlight>
                <a:srgbClr val="00FF00"/>
              </a:highlight>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FFBADB56-25E5-FF7F-F711-F58BB2054AE8}"/>
              </a:ext>
            </a:extLst>
          </p:cNvPr>
          <p:cNvPicPr>
            <a:picLocks noChangeAspect="1"/>
          </p:cNvPicPr>
          <p:nvPr/>
        </p:nvPicPr>
        <p:blipFill>
          <a:blip r:embed="rId2"/>
          <a:stretch>
            <a:fillRect/>
          </a:stretch>
        </p:blipFill>
        <p:spPr>
          <a:xfrm>
            <a:off x="0" y="1108660"/>
            <a:ext cx="12192000" cy="769441"/>
          </a:xfrm>
          <a:prstGeom prst="rect">
            <a:avLst/>
          </a:prstGeom>
        </p:spPr>
      </p:pic>
    </p:spTree>
    <p:extLst>
      <p:ext uri="{BB962C8B-B14F-4D97-AF65-F5344CB8AC3E}">
        <p14:creationId xmlns:p14="http://schemas.microsoft.com/office/powerpoint/2010/main" val="985696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44D7D4-C25A-0D21-3CD6-4D49ADA4AEDE}"/>
              </a:ext>
            </a:extLst>
          </p:cNvPr>
          <p:cNvSpPr txBox="1"/>
          <p:nvPr/>
        </p:nvSpPr>
        <p:spPr>
          <a:xfrm>
            <a:off x="0" y="1985659"/>
            <a:ext cx="12192000" cy="4401205"/>
          </a:xfrm>
          <a:prstGeom prst="rect">
            <a:avLst/>
          </a:prstGeom>
          <a:solidFill>
            <a:schemeClr val="bg1"/>
          </a:solidFill>
          <a:ln>
            <a:solidFill>
              <a:srgbClr val="FF0000"/>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Insert a Win/Loss Sparkline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Select the Data Range: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cells B5 through E5.</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Insert Sparkline: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Insert tab in the Ribbon.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Sparklines group, click on Win/Loss.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Create Sparklines dialog box, ensure the Data Range field shows Sheet1!$B$5:$E$5.</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Location Range field, enter F5.</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OK.</a:t>
            </a:r>
          </a:p>
        </p:txBody>
      </p:sp>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769441"/>
          </a:xfrm>
          <a:prstGeom prst="rect">
            <a:avLst/>
          </a:prstGeom>
          <a:noFill/>
        </p:spPr>
        <p:txBody>
          <a:bodyPr wrap="square" rtlCol="0">
            <a:spAutoFit/>
          </a:bodyPr>
          <a:lstStyle/>
          <a:p>
            <a:r>
              <a:rPr lang="en-AU" sz="2200" b="1" dirty="0">
                <a:highlight>
                  <a:srgbClr val="00FF00"/>
                </a:highlight>
                <a:latin typeface="Calibri" panose="020F0502020204030204" pitchFamily="34" charset="0"/>
                <a:cs typeface="Calibri" panose="020F0502020204030204" pitchFamily="34" charset="0"/>
              </a:rPr>
              <a:t>7. Steps to </a:t>
            </a:r>
            <a:r>
              <a:rPr lang="en-US" sz="2200" b="1" dirty="0">
                <a:highlight>
                  <a:srgbClr val="00FF00"/>
                </a:highlight>
                <a:latin typeface="Calibri" panose="020F0502020204030204" pitchFamily="34" charset="0"/>
                <a:cs typeface="Calibri" panose="020F0502020204030204" pitchFamily="34" charset="0"/>
              </a:rPr>
              <a:t>insert a Win/Loss Sparkline in cell F5 to represent the data range in cells B5 through E5, then change it to a Column sparkline and make the high point on the sparkline the Orange, Accent 2 color.</a:t>
            </a:r>
            <a:endParaRPr lang="en-AU" sz="2200" b="1" dirty="0">
              <a:highlight>
                <a:srgbClr val="00FF00"/>
              </a:highlight>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0C81DA0-8D81-E22F-151A-E9F434CC3AEE}"/>
              </a:ext>
            </a:extLst>
          </p:cNvPr>
          <p:cNvPicPr>
            <a:picLocks noChangeAspect="1"/>
          </p:cNvPicPr>
          <p:nvPr/>
        </p:nvPicPr>
        <p:blipFill>
          <a:blip r:embed="rId2"/>
          <a:stretch>
            <a:fillRect/>
          </a:stretch>
        </p:blipFill>
        <p:spPr>
          <a:xfrm>
            <a:off x="-1" y="829834"/>
            <a:ext cx="12191999" cy="548048"/>
          </a:xfrm>
          <a:prstGeom prst="rect">
            <a:avLst/>
          </a:prstGeom>
        </p:spPr>
      </p:pic>
    </p:spTree>
    <p:extLst>
      <p:ext uri="{BB962C8B-B14F-4D97-AF65-F5344CB8AC3E}">
        <p14:creationId xmlns:p14="http://schemas.microsoft.com/office/powerpoint/2010/main" val="2738433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44D7D4-C25A-0D21-3CD6-4D49ADA4AEDE}"/>
              </a:ext>
            </a:extLst>
          </p:cNvPr>
          <p:cNvSpPr txBox="1"/>
          <p:nvPr/>
        </p:nvSpPr>
        <p:spPr>
          <a:xfrm>
            <a:off x="-2" y="1377882"/>
            <a:ext cx="12192000" cy="5262979"/>
          </a:xfrm>
          <a:prstGeom prst="rect">
            <a:avLst/>
          </a:prstGeom>
          <a:solidFill>
            <a:schemeClr val="bg1"/>
          </a:solidFill>
          <a:ln>
            <a:solidFill>
              <a:srgbClr val="FF0000"/>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Change to a Column Sparkline and Format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Select the Sparkline: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cell F5 to select the inserted Win/Loss sparkline.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Change to Column Sparkline: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Sparkline tab in the Ribbon (this tab appears when a sparkline is selected).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Type group, click on Column.</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Set High Point Color:</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Show group, check the High Point box.</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Style group, click on the Marker Color drop-down.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High Point and then choose Orange, Accent 2 from the color options.</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769441"/>
          </a:xfrm>
          <a:prstGeom prst="rect">
            <a:avLst/>
          </a:prstGeom>
          <a:noFill/>
        </p:spPr>
        <p:txBody>
          <a:bodyPr wrap="square" rtlCol="0">
            <a:spAutoFit/>
          </a:bodyPr>
          <a:lstStyle/>
          <a:p>
            <a:r>
              <a:rPr lang="en-AU" sz="2200" b="1" dirty="0">
                <a:highlight>
                  <a:srgbClr val="00FF00"/>
                </a:highlight>
                <a:latin typeface="Calibri" panose="020F0502020204030204" pitchFamily="34" charset="0"/>
                <a:cs typeface="Calibri" panose="020F0502020204030204" pitchFamily="34" charset="0"/>
              </a:rPr>
              <a:t>7. Steps to </a:t>
            </a:r>
            <a:r>
              <a:rPr lang="en-US" sz="2200" b="1" dirty="0">
                <a:highlight>
                  <a:srgbClr val="00FF00"/>
                </a:highlight>
                <a:latin typeface="Calibri" panose="020F0502020204030204" pitchFamily="34" charset="0"/>
                <a:cs typeface="Calibri" panose="020F0502020204030204" pitchFamily="34" charset="0"/>
              </a:rPr>
              <a:t>insert a Win/Loss Sparkline in cell F5 to represent the data range in cells B5 through E5, then change it to a Column sparkline and make the high point on the sparkline the Orange, Accent 2 color.</a:t>
            </a:r>
            <a:endParaRPr lang="en-AU" sz="2200" b="1" dirty="0">
              <a:highlight>
                <a:srgbClr val="00FF00"/>
              </a:highlight>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0C81DA0-8D81-E22F-151A-E9F434CC3AEE}"/>
              </a:ext>
            </a:extLst>
          </p:cNvPr>
          <p:cNvPicPr>
            <a:picLocks noChangeAspect="1"/>
          </p:cNvPicPr>
          <p:nvPr/>
        </p:nvPicPr>
        <p:blipFill>
          <a:blip r:embed="rId2"/>
          <a:stretch>
            <a:fillRect/>
          </a:stretch>
        </p:blipFill>
        <p:spPr>
          <a:xfrm>
            <a:off x="-1" y="829834"/>
            <a:ext cx="12191999" cy="548048"/>
          </a:xfrm>
          <a:prstGeom prst="rect">
            <a:avLst/>
          </a:prstGeom>
        </p:spPr>
      </p:pic>
      <p:sp>
        <p:nvSpPr>
          <p:cNvPr id="8" name="TextBox 7">
            <a:extLst>
              <a:ext uri="{FF2B5EF4-FFF2-40B4-BE49-F238E27FC236}">
                <a16:creationId xmlns:a16="http://schemas.microsoft.com/office/drawing/2014/main" id="{F9F3BFA2-C8BC-FC78-E19B-2CE0C4B8866D}"/>
              </a:ext>
            </a:extLst>
          </p:cNvPr>
          <p:cNvSpPr txBox="1"/>
          <p:nvPr/>
        </p:nvSpPr>
        <p:spPr>
          <a:xfrm>
            <a:off x="0" y="6209974"/>
            <a:ext cx="12191998" cy="430887"/>
          </a:xfrm>
          <a:prstGeom prst="rect">
            <a:avLst/>
          </a:prstGeom>
          <a:noFill/>
        </p:spPr>
        <p:txBody>
          <a:bodyPr wrap="square">
            <a:spAutoFit/>
          </a:bodyPr>
          <a:lstStyle/>
          <a:p>
            <a:r>
              <a:rPr lang="en-US" sz="2200" dirty="0">
                <a:latin typeface="Calibri" panose="020F0502020204030204" pitchFamily="34" charset="0"/>
                <a:cs typeface="Calibri" panose="020F0502020204030204" pitchFamily="34" charset="0"/>
              </a:rPr>
              <a:t>These steps will create the sparkline, change its type, and format the high point color as specified.</a:t>
            </a:r>
            <a:endParaRPr lang="en-AU"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5185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4CA368-925F-8A47-9D9D-F4BB084EE6B0}"/>
              </a:ext>
            </a:extLst>
          </p:cNvPr>
          <p:cNvPicPr>
            <a:picLocks noChangeAspect="1"/>
          </p:cNvPicPr>
          <p:nvPr/>
        </p:nvPicPr>
        <p:blipFill>
          <a:blip r:embed="rId2"/>
          <a:stretch>
            <a:fillRect/>
          </a:stretch>
        </p:blipFill>
        <p:spPr>
          <a:xfrm>
            <a:off x="583944" y="402989"/>
            <a:ext cx="11024110" cy="616252"/>
          </a:xfrm>
          <a:prstGeom prst="rect">
            <a:avLst/>
          </a:prstGeom>
        </p:spPr>
      </p:pic>
      <p:sp>
        <p:nvSpPr>
          <p:cNvPr id="7" name="TextBox 6">
            <a:extLst>
              <a:ext uri="{FF2B5EF4-FFF2-40B4-BE49-F238E27FC236}">
                <a16:creationId xmlns:a16="http://schemas.microsoft.com/office/drawing/2014/main" id="{1744D7D4-C25A-0D21-3CD6-4D49ADA4AEDE}"/>
              </a:ext>
            </a:extLst>
          </p:cNvPr>
          <p:cNvSpPr txBox="1"/>
          <p:nvPr/>
        </p:nvSpPr>
        <p:spPr>
          <a:xfrm>
            <a:off x="0" y="990678"/>
            <a:ext cx="12192000" cy="5842497"/>
          </a:xfrm>
          <a:prstGeom prst="rect">
            <a:avLst/>
          </a:prstGeom>
          <a:solidFill>
            <a:schemeClr val="bg1"/>
          </a:solidFill>
          <a:ln>
            <a:solidFill>
              <a:srgbClr val="FF0000"/>
            </a:solidFill>
          </a:ln>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To remove the conditional formatting rule applied to the worksheet, follow these steps:</a:t>
            </a: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Select the Entire Worksheet:</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the square at the top left corner of the worksheet where the row numbers and column letters intersect to select the entire worksheet.</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Open Conditional Formatting Rules Manager:</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Home tab in the Ribbon.</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Styles group, click on Conditional Formatting.</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From the drop-down menu, choose Manage Rules....</a:t>
            </a:r>
          </a:p>
        </p:txBody>
      </p:sp>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430887"/>
          </a:xfrm>
          <a:prstGeom prst="rect">
            <a:avLst/>
          </a:prstGeom>
          <a:noFill/>
        </p:spPr>
        <p:txBody>
          <a:bodyPr wrap="square" rtlCol="0">
            <a:spAutoFit/>
          </a:bodyPr>
          <a:lstStyle/>
          <a:p>
            <a:r>
              <a:rPr lang="en-AU" sz="2200" b="1" dirty="0">
                <a:highlight>
                  <a:srgbClr val="00FF00"/>
                </a:highlight>
                <a:latin typeface="Calibri" panose="020F0502020204030204" pitchFamily="34" charset="0"/>
                <a:cs typeface="Calibri" panose="020F0502020204030204" pitchFamily="34" charset="0"/>
              </a:rPr>
              <a:t>8. Steps to </a:t>
            </a:r>
            <a:r>
              <a:rPr lang="en-US" sz="2200" b="1" dirty="0">
                <a:highlight>
                  <a:srgbClr val="00FF00"/>
                </a:highlight>
                <a:latin typeface="Calibri" panose="020F0502020204030204" pitchFamily="34" charset="0"/>
                <a:cs typeface="Calibri" panose="020F0502020204030204" pitchFamily="34" charset="0"/>
              </a:rPr>
              <a:t>remove the conditional formatting rule that is applied to this worksheet.</a:t>
            </a:r>
            <a:endParaRPr lang="en-AU" sz="2200" b="1" dirty="0">
              <a:highlight>
                <a:srgbClr val="00FF0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2184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4CA368-925F-8A47-9D9D-F4BB084EE6B0}"/>
              </a:ext>
            </a:extLst>
          </p:cNvPr>
          <p:cNvPicPr>
            <a:picLocks noChangeAspect="1"/>
          </p:cNvPicPr>
          <p:nvPr/>
        </p:nvPicPr>
        <p:blipFill>
          <a:blip r:embed="rId2"/>
          <a:stretch>
            <a:fillRect/>
          </a:stretch>
        </p:blipFill>
        <p:spPr>
          <a:xfrm>
            <a:off x="583944" y="402989"/>
            <a:ext cx="11024110" cy="616252"/>
          </a:xfrm>
          <a:prstGeom prst="rect">
            <a:avLst/>
          </a:prstGeom>
        </p:spPr>
      </p:pic>
      <p:sp>
        <p:nvSpPr>
          <p:cNvPr id="7" name="TextBox 6">
            <a:extLst>
              <a:ext uri="{FF2B5EF4-FFF2-40B4-BE49-F238E27FC236}">
                <a16:creationId xmlns:a16="http://schemas.microsoft.com/office/drawing/2014/main" id="{1744D7D4-C25A-0D21-3CD6-4D49ADA4AEDE}"/>
              </a:ext>
            </a:extLst>
          </p:cNvPr>
          <p:cNvSpPr txBox="1"/>
          <p:nvPr/>
        </p:nvSpPr>
        <p:spPr>
          <a:xfrm>
            <a:off x="0" y="990678"/>
            <a:ext cx="12192000" cy="5196166"/>
          </a:xfrm>
          <a:prstGeom prst="rect">
            <a:avLst/>
          </a:prstGeom>
          <a:solidFill>
            <a:schemeClr val="bg1"/>
          </a:solidFill>
          <a:ln>
            <a:solidFill>
              <a:srgbClr val="FF0000"/>
            </a:solidFill>
          </a:ln>
        </p:spPr>
        <p:txBody>
          <a:bodyPr wrap="square">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Remove the Conditional Formatting Rule: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Conditional Formatting Rules Manager dialog box, ensure the Show formatting rules for: dropdown is set to This Worksheet.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the rule you want to remove.</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the Delete Rule button to remove the selected rule.</a:t>
            </a:r>
          </a:p>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Apply and Close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OK to apply the changes and close the dialog box.</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These steps will remove any conditional formatting rules applied to the worksheet. </a:t>
            </a:r>
          </a:p>
        </p:txBody>
      </p:sp>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430887"/>
          </a:xfrm>
          <a:prstGeom prst="rect">
            <a:avLst/>
          </a:prstGeom>
          <a:noFill/>
        </p:spPr>
        <p:txBody>
          <a:bodyPr wrap="square" rtlCol="0">
            <a:spAutoFit/>
          </a:bodyPr>
          <a:lstStyle/>
          <a:p>
            <a:r>
              <a:rPr lang="en-AU" sz="2200" b="1" dirty="0">
                <a:highlight>
                  <a:srgbClr val="00FF00"/>
                </a:highlight>
                <a:latin typeface="Calibri" panose="020F0502020204030204" pitchFamily="34" charset="0"/>
                <a:cs typeface="Calibri" panose="020F0502020204030204" pitchFamily="34" charset="0"/>
              </a:rPr>
              <a:t>8. Steps to </a:t>
            </a:r>
            <a:r>
              <a:rPr lang="en-US" sz="2200" b="1" dirty="0">
                <a:highlight>
                  <a:srgbClr val="00FF00"/>
                </a:highlight>
                <a:latin typeface="Calibri" panose="020F0502020204030204" pitchFamily="34" charset="0"/>
                <a:cs typeface="Calibri" panose="020F0502020204030204" pitchFamily="34" charset="0"/>
              </a:rPr>
              <a:t>remove the conditional formatting rule that is applied to this worksheet.</a:t>
            </a:r>
            <a:endParaRPr lang="en-AU" sz="2200" b="1" dirty="0">
              <a:highlight>
                <a:srgbClr val="00FF0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9757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44D7D4-C25A-0D21-3CD6-4D49ADA4AEDE}"/>
              </a:ext>
            </a:extLst>
          </p:cNvPr>
          <p:cNvSpPr txBox="1"/>
          <p:nvPr/>
        </p:nvSpPr>
        <p:spPr>
          <a:xfrm>
            <a:off x="0" y="1291761"/>
            <a:ext cx="12192000" cy="5196166"/>
          </a:xfrm>
          <a:prstGeom prst="rect">
            <a:avLst/>
          </a:prstGeom>
          <a:solidFill>
            <a:schemeClr val="bg1"/>
          </a:solidFill>
          <a:ln>
            <a:solidFill>
              <a:srgbClr val="FF0000"/>
            </a:solidFill>
          </a:ln>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Apply the 20%-Accent1 Style to Cells with Dollar Amounts</a:t>
            </a: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the Cells with Dollar Amounts:</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and drag to select the cells with dollar amounts. In this case, it appears to be the range C5:M7.</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Apply the 20%-Accent1 Style: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Home tab in the Ribbon.</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Styles group, click on Cell Styles.</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the 20%-Accent1 style from the list.</a:t>
            </a:r>
          </a:p>
        </p:txBody>
      </p:sp>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769441"/>
          </a:xfrm>
          <a:prstGeom prst="rect">
            <a:avLst/>
          </a:prstGeom>
          <a:noFill/>
        </p:spPr>
        <p:txBody>
          <a:bodyPr wrap="square" rtlCol="0">
            <a:spAutoFit/>
          </a:bodyPr>
          <a:lstStyle/>
          <a:p>
            <a:r>
              <a:rPr lang="en-AU" sz="2200" b="1" dirty="0">
                <a:highlight>
                  <a:srgbClr val="00FF00"/>
                </a:highlight>
                <a:latin typeface="Calibri" panose="020F0502020204030204" pitchFamily="34" charset="0"/>
                <a:cs typeface="Calibri" panose="020F0502020204030204" pitchFamily="34" charset="0"/>
              </a:rPr>
              <a:t>9. Steps to </a:t>
            </a:r>
            <a:r>
              <a:rPr lang="en-US" sz="2200" b="1" dirty="0">
                <a:highlight>
                  <a:srgbClr val="00FF00"/>
                </a:highlight>
                <a:latin typeface="Calibri" panose="020F0502020204030204" pitchFamily="34" charset="0"/>
                <a:cs typeface="Calibri" panose="020F0502020204030204" pitchFamily="34" charset="0"/>
              </a:rPr>
              <a:t>apply the 20%-Accent1 style to cells with dollar amounts, apply the Note style to cell A12, and clear the formatting from cell A3</a:t>
            </a:r>
            <a:endParaRPr lang="en-AU" sz="2200" b="1" dirty="0">
              <a:highlight>
                <a:srgbClr val="00FF00"/>
              </a:highlight>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A9FCC201-7908-BE77-DDD0-7B8A9CC9B045}"/>
              </a:ext>
            </a:extLst>
          </p:cNvPr>
          <p:cNvPicPr>
            <a:picLocks noChangeAspect="1"/>
          </p:cNvPicPr>
          <p:nvPr/>
        </p:nvPicPr>
        <p:blipFill>
          <a:blip r:embed="rId2"/>
          <a:stretch>
            <a:fillRect/>
          </a:stretch>
        </p:blipFill>
        <p:spPr>
          <a:xfrm>
            <a:off x="4" y="772593"/>
            <a:ext cx="12191996" cy="436170"/>
          </a:xfrm>
          <a:prstGeom prst="rect">
            <a:avLst/>
          </a:prstGeom>
        </p:spPr>
      </p:pic>
    </p:spTree>
    <p:extLst>
      <p:ext uri="{BB962C8B-B14F-4D97-AF65-F5344CB8AC3E}">
        <p14:creationId xmlns:p14="http://schemas.microsoft.com/office/powerpoint/2010/main" val="280096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44D7D4-C25A-0D21-3CD6-4D49ADA4AEDE}"/>
              </a:ext>
            </a:extLst>
          </p:cNvPr>
          <p:cNvSpPr txBox="1"/>
          <p:nvPr/>
        </p:nvSpPr>
        <p:spPr>
          <a:xfrm>
            <a:off x="0" y="1640924"/>
            <a:ext cx="12192000" cy="4831579"/>
          </a:xfrm>
          <a:prstGeom prst="rect">
            <a:avLst/>
          </a:prstGeom>
          <a:solidFill>
            <a:schemeClr val="bg1"/>
          </a:solidFill>
          <a:ln>
            <a:solidFill>
              <a:srgbClr val="FF0000"/>
            </a:solidFill>
          </a:ln>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Generate a Random Number Between 1 and 10</a:t>
            </a: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Enter the Random Number Formula:</a:t>
            </a:r>
            <a:endPar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914400" marR="0" lvl="1"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current cell (in this case, cell C5), enter the formula =RANDBETWEEN(1,10).</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Convert the Formula to a Static Value:</a:t>
            </a:r>
            <a:endPar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914400" marR="0" lvl="1"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After the random number is generated, copy the cell (Ctrl + C).</a:t>
            </a:r>
          </a:p>
          <a:p>
            <a:pPr marL="914400" marR="0" lvl="1"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Right-click on the same cell and choose Paste Special....</a:t>
            </a:r>
          </a:p>
          <a:p>
            <a:pPr marL="914400" marR="0" lvl="1"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Paste Special dialog box, select Values and click OK. This will convert the formula result to a static number that doesn't change.</a:t>
            </a:r>
          </a:p>
        </p:txBody>
      </p:sp>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1107996"/>
          </a:xfrm>
          <a:prstGeom prst="rect">
            <a:avLst/>
          </a:prstGeom>
          <a:noFill/>
        </p:spPr>
        <p:txBody>
          <a:bodyPr wrap="square" rtlCol="0">
            <a:spAutoFit/>
          </a:bodyPr>
          <a:lstStyle/>
          <a:p>
            <a:r>
              <a:rPr lang="en-AU" sz="2200" b="1" dirty="0">
                <a:highlight>
                  <a:srgbClr val="00FF00"/>
                </a:highlight>
                <a:latin typeface="Calibri" panose="020F0502020204030204" pitchFamily="34" charset="0"/>
                <a:cs typeface="Calibri" panose="020F0502020204030204" pitchFamily="34" charset="0"/>
              </a:rPr>
              <a:t>1. Steps to </a:t>
            </a:r>
            <a:r>
              <a:rPr lang="en-US" sz="2200" b="1" dirty="0">
                <a:highlight>
                  <a:srgbClr val="00FF00"/>
                </a:highlight>
                <a:latin typeface="Calibri" panose="020F0502020204030204" pitchFamily="34" charset="0"/>
                <a:cs typeface="Calibri" panose="020F0502020204030204" pitchFamily="34" charset="0"/>
              </a:rPr>
              <a:t>generate a random number between 1 and 10 in the current cell without changing on worksheet activity and then create a sequence of numbers starting with 10 and increasing by 10 for each month through December starting in cell C3</a:t>
            </a:r>
            <a:endParaRPr lang="en-AU" sz="2200" b="1" dirty="0">
              <a:highlight>
                <a:srgbClr val="00FF00"/>
              </a:highlight>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926F2006-8B04-7F37-6230-ACB03E9197F5}"/>
              </a:ext>
            </a:extLst>
          </p:cNvPr>
          <p:cNvPicPr>
            <a:picLocks noChangeAspect="1"/>
          </p:cNvPicPr>
          <p:nvPr/>
        </p:nvPicPr>
        <p:blipFill>
          <a:blip r:embed="rId2"/>
          <a:stretch>
            <a:fillRect/>
          </a:stretch>
        </p:blipFill>
        <p:spPr>
          <a:xfrm>
            <a:off x="0" y="1094386"/>
            <a:ext cx="12192000" cy="546538"/>
          </a:xfrm>
          <a:prstGeom prst="rect">
            <a:avLst/>
          </a:prstGeom>
        </p:spPr>
      </p:pic>
    </p:spTree>
    <p:extLst>
      <p:ext uri="{BB962C8B-B14F-4D97-AF65-F5344CB8AC3E}">
        <p14:creationId xmlns:p14="http://schemas.microsoft.com/office/powerpoint/2010/main" val="786313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44D7D4-C25A-0D21-3CD6-4D49ADA4AEDE}"/>
              </a:ext>
            </a:extLst>
          </p:cNvPr>
          <p:cNvSpPr txBox="1"/>
          <p:nvPr/>
        </p:nvSpPr>
        <p:spPr>
          <a:xfrm>
            <a:off x="0" y="1291761"/>
            <a:ext cx="12192000" cy="4549835"/>
          </a:xfrm>
          <a:prstGeom prst="rect">
            <a:avLst/>
          </a:prstGeom>
          <a:solidFill>
            <a:schemeClr val="bg1"/>
          </a:solidFill>
          <a:ln>
            <a:solidFill>
              <a:srgbClr val="FF0000"/>
            </a:solidFill>
          </a:ln>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Apply the Note Style to Cell A12</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Select Cell A12:</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cell A12.</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Apply the Note Style: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Home tab in the Ribbon.</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Styles group, click on Cell Styles.</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the Note style from the list.</a:t>
            </a:r>
          </a:p>
        </p:txBody>
      </p:sp>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769441"/>
          </a:xfrm>
          <a:prstGeom prst="rect">
            <a:avLst/>
          </a:prstGeom>
          <a:noFill/>
        </p:spPr>
        <p:txBody>
          <a:bodyPr wrap="square" rtlCol="0">
            <a:spAutoFit/>
          </a:bodyPr>
          <a:lstStyle/>
          <a:p>
            <a:r>
              <a:rPr lang="en-AU" sz="2200" b="1" dirty="0">
                <a:highlight>
                  <a:srgbClr val="00FF00"/>
                </a:highlight>
                <a:latin typeface="Calibri" panose="020F0502020204030204" pitchFamily="34" charset="0"/>
                <a:cs typeface="Calibri" panose="020F0502020204030204" pitchFamily="34" charset="0"/>
              </a:rPr>
              <a:t>9. Steps to </a:t>
            </a:r>
            <a:r>
              <a:rPr lang="en-US" sz="2200" b="1" dirty="0">
                <a:highlight>
                  <a:srgbClr val="00FF00"/>
                </a:highlight>
                <a:latin typeface="Calibri" panose="020F0502020204030204" pitchFamily="34" charset="0"/>
                <a:cs typeface="Calibri" panose="020F0502020204030204" pitchFamily="34" charset="0"/>
              </a:rPr>
              <a:t>apply the 20%-Accent1 style to cells with dollar amounts, apply the Note style to cell A12, and clear the formatting from cell A3</a:t>
            </a:r>
            <a:endParaRPr lang="en-AU" sz="2200" b="1" dirty="0">
              <a:highlight>
                <a:srgbClr val="00FF00"/>
              </a:highlight>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A9FCC201-7908-BE77-DDD0-7B8A9CC9B045}"/>
              </a:ext>
            </a:extLst>
          </p:cNvPr>
          <p:cNvPicPr>
            <a:picLocks noChangeAspect="1"/>
          </p:cNvPicPr>
          <p:nvPr/>
        </p:nvPicPr>
        <p:blipFill>
          <a:blip r:embed="rId2"/>
          <a:stretch>
            <a:fillRect/>
          </a:stretch>
        </p:blipFill>
        <p:spPr>
          <a:xfrm>
            <a:off x="4" y="772593"/>
            <a:ext cx="12191996" cy="436170"/>
          </a:xfrm>
          <a:prstGeom prst="rect">
            <a:avLst/>
          </a:prstGeom>
        </p:spPr>
      </p:pic>
    </p:spTree>
    <p:extLst>
      <p:ext uri="{BB962C8B-B14F-4D97-AF65-F5344CB8AC3E}">
        <p14:creationId xmlns:p14="http://schemas.microsoft.com/office/powerpoint/2010/main" val="1371034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44D7D4-C25A-0D21-3CD6-4D49ADA4AEDE}"/>
              </a:ext>
            </a:extLst>
          </p:cNvPr>
          <p:cNvSpPr txBox="1"/>
          <p:nvPr/>
        </p:nvSpPr>
        <p:spPr>
          <a:xfrm>
            <a:off x="0" y="1291761"/>
            <a:ext cx="12192000" cy="5196166"/>
          </a:xfrm>
          <a:prstGeom prst="rect">
            <a:avLst/>
          </a:prstGeom>
          <a:solidFill>
            <a:schemeClr val="bg1"/>
          </a:solidFill>
          <a:ln>
            <a:solidFill>
              <a:srgbClr val="FF0000"/>
            </a:solidFill>
          </a:ln>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Clear Formatting from Cell A3</a:t>
            </a:r>
          </a:p>
          <a:p>
            <a:pPr marL="0" marR="0" lvl="0" indent="0" algn="l" defTabSz="914400" rtl="0" eaLnBrk="0" fontAlgn="base" latinLnBrk="0" hangingPunct="0">
              <a:lnSpc>
                <a:spcPct val="150000"/>
              </a:lnSpc>
              <a:spcBef>
                <a:spcPct val="0"/>
              </a:spcBef>
              <a:spcAft>
                <a:spcPct val="0"/>
              </a:spcAft>
              <a:buClrTx/>
              <a:buSzTx/>
              <a:buFontTx/>
              <a:buAutoNum type="arabicPeriod" startAt="5"/>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Select Cell A3:</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cell A3.</a:t>
            </a:r>
          </a:p>
          <a:p>
            <a:pPr marL="0" marR="0" lvl="0" indent="0" algn="l" defTabSz="914400" rtl="0" eaLnBrk="0" fontAlgn="base" latinLnBrk="0" hangingPunct="0">
              <a:lnSpc>
                <a:spcPct val="150000"/>
              </a:lnSpc>
              <a:spcBef>
                <a:spcPct val="0"/>
              </a:spcBef>
              <a:spcAft>
                <a:spcPct val="0"/>
              </a:spcAft>
              <a:buClrTx/>
              <a:buSzTx/>
              <a:buFontTx/>
              <a:buAutoNum type="arabicPeriod" startAt="6"/>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Clear Formatting:</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Home tab in the Ribbon.</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Editing group, click on Clear.</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From the drop-down menu, select Clear Formats.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These steps will format the cells as specified in your instructions.</a:t>
            </a:r>
          </a:p>
        </p:txBody>
      </p:sp>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769441"/>
          </a:xfrm>
          <a:prstGeom prst="rect">
            <a:avLst/>
          </a:prstGeom>
          <a:noFill/>
        </p:spPr>
        <p:txBody>
          <a:bodyPr wrap="square" rtlCol="0">
            <a:spAutoFit/>
          </a:bodyPr>
          <a:lstStyle/>
          <a:p>
            <a:r>
              <a:rPr lang="en-AU" sz="2200" b="1" dirty="0">
                <a:highlight>
                  <a:srgbClr val="00FF00"/>
                </a:highlight>
                <a:latin typeface="Calibri" panose="020F0502020204030204" pitchFamily="34" charset="0"/>
                <a:cs typeface="Calibri" panose="020F0502020204030204" pitchFamily="34" charset="0"/>
              </a:rPr>
              <a:t>9. Steps to </a:t>
            </a:r>
            <a:r>
              <a:rPr lang="en-US" sz="2200" b="1" dirty="0">
                <a:highlight>
                  <a:srgbClr val="00FF00"/>
                </a:highlight>
                <a:latin typeface="Calibri" panose="020F0502020204030204" pitchFamily="34" charset="0"/>
                <a:cs typeface="Calibri" panose="020F0502020204030204" pitchFamily="34" charset="0"/>
              </a:rPr>
              <a:t>apply the 20%-Accent1 style to cells with dollar amounts, apply the Note style to cell A12, and clear the formatting from cell A3</a:t>
            </a:r>
            <a:endParaRPr lang="en-AU" sz="2200" b="1" dirty="0">
              <a:highlight>
                <a:srgbClr val="00FF00"/>
              </a:highlight>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A9FCC201-7908-BE77-DDD0-7B8A9CC9B045}"/>
              </a:ext>
            </a:extLst>
          </p:cNvPr>
          <p:cNvPicPr>
            <a:picLocks noChangeAspect="1"/>
          </p:cNvPicPr>
          <p:nvPr/>
        </p:nvPicPr>
        <p:blipFill>
          <a:blip r:embed="rId2"/>
          <a:stretch>
            <a:fillRect/>
          </a:stretch>
        </p:blipFill>
        <p:spPr>
          <a:xfrm>
            <a:off x="4" y="772593"/>
            <a:ext cx="12191996" cy="436170"/>
          </a:xfrm>
          <a:prstGeom prst="rect">
            <a:avLst/>
          </a:prstGeom>
        </p:spPr>
      </p:pic>
    </p:spTree>
    <p:extLst>
      <p:ext uri="{BB962C8B-B14F-4D97-AF65-F5344CB8AC3E}">
        <p14:creationId xmlns:p14="http://schemas.microsoft.com/office/powerpoint/2010/main" val="2407773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44D7D4-C25A-0D21-3CD6-4D49ADA4AEDE}"/>
              </a:ext>
            </a:extLst>
          </p:cNvPr>
          <p:cNvSpPr txBox="1"/>
          <p:nvPr/>
        </p:nvSpPr>
        <p:spPr>
          <a:xfrm>
            <a:off x="0" y="1291761"/>
            <a:ext cx="12192000" cy="3257174"/>
          </a:xfrm>
          <a:prstGeom prst="rect">
            <a:avLst/>
          </a:prstGeom>
          <a:solidFill>
            <a:schemeClr val="bg1"/>
          </a:solidFill>
          <a:ln>
            <a:solidFill>
              <a:srgbClr val="FF0000"/>
            </a:solidFill>
          </a:ln>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Move January and February Data Down</a:t>
            </a: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Insert New Rows:</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the range B2:C2 (January and February headers).</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Right-click the selection and choose Insert.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Insert dialog box, select Shift cells down and click OK.</a:t>
            </a:r>
          </a:p>
        </p:txBody>
      </p:sp>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769441"/>
          </a:xfrm>
          <a:prstGeom prst="rect">
            <a:avLst/>
          </a:prstGeom>
          <a:noFill/>
        </p:spPr>
        <p:txBody>
          <a:bodyPr wrap="square" rtlCol="0">
            <a:spAutoFit/>
          </a:bodyPr>
          <a:lstStyle/>
          <a:p>
            <a:r>
              <a:rPr lang="en-AU" sz="2200" b="1" dirty="0">
                <a:highlight>
                  <a:srgbClr val="00FF00"/>
                </a:highlight>
                <a:latin typeface="Calibri" panose="020F0502020204030204" pitchFamily="34" charset="0"/>
                <a:cs typeface="Calibri" panose="020F0502020204030204" pitchFamily="34" charset="0"/>
              </a:rPr>
              <a:t>10. Steps to </a:t>
            </a:r>
            <a:r>
              <a:rPr lang="en-US" sz="2200" b="1" dirty="0">
                <a:highlight>
                  <a:srgbClr val="00FF00"/>
                </a:highlight>
                <a:latin typeface="Calibri" panose="020F0502020204030204" pitchFamily="34" charset="0"/>
                <a:cs typeface="Calibri" panose="020F0502020204030204" pitchFamily="34" charset="0"/>
              </a:rPr>
              <a:t>move the January and February data down by inserting two new cells above the months and adjust the December data accordingly</a:t>
            </a:r>
            <a:endParaRPr lang="en-AU" sz="2200" b="1" dirty="0">
              <a:highlight>
                <a:srgbClr val="00FF00"/>
              </a:highlight>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D0042804-63C7-E71E-DCFC-48DC3121D2DE}"/>
              </a:ext>
            </a:extLst>
          </p:cNvPr>
          <p:cNvPicPr>
            <a:picLocks noChangeAspect="1"/>
          </p:cNvPicPr>
          <p:nvPr/>
        </p:nvPicPr>
        <p:blipFill>
          <a:blip r:embed="rId2"/>
          <a:stretch>
            <a:fillRect/>
          </a:stretch>
        </p:blipFill>
        <p:spPr>
          <a:xfrm>
            <a:off x="-2" y="731076"/>
            <a:ext cx="12192002" cy="548669"/>
          </a:xfrm>
          <a:prstGeom prst="rect">
            <a:avLst/>
          </a:prstGeom>
        </p:spPr>
      </p:pic>
    </p:spTree>
    <p:extLst>
      <p:ext uri="{BB962C8B-B14F-4D97-AF65-F5344CB8AC3E}">
        <p14:creationId xmlns:p14="http://schemas.microsoft.com/office/powerpoint/2010/main" val="3960015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44D7D4-C25A-0D21-3CD6-4D49ADA4AEDE}"/>
              </a:ext>
            </a:extLst>
          </p:cNvPr>
          <p:cNvSpPr txBox="1"/>
          <p:nvPr/>
        </p:nvSpPr>
        <p:spPr>
          <a:xfrm>
            <a:off x="0" y="1291761"/>
            <a:ext cx="12192000" cy="5196166"/>
          </a:xfrm>
          <a:prstGeom prst="rect">
            <a:avLst/>
          </a:prstGeom>
          <a:solidFill>
            <a:schemeClr val="bg1"/>
          </a:solidFill>
          <a:ln>
            <a:solidFill>
              <a:srgbClr val="FF0000"/>
            </a:solidFill>
          </a:ln>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Delete Cell N3 to Move December Data Backup to Be Even with the Rest of the Months</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Delete Cell N3:</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cell N3 (December header).</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Right-click the selection and choose Delete.</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Delete dialog box, select Shift cells left and click OK.</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These steps will correctly move the January and February data down and align the December data with the other months.</a:t>
            </a:r>
          </a:p>
        </p:txBody>
      </p:sp>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769441"/>
          </a:xfrm>
          <a:prstGeom prst="rect">
            <a:avLst/>
          </a:prstGeom>
          <a:noFill/>
        </p:spPr>
        <p:txBody>
          <a:bodyPr wrap="square" rtlCol="0">
            <a:spAutoFit/>
          </a:bodyPr>
          <a:lstStyle/>
          <a:p>
            <a:r>
              <a:rPr lang="en-AU" sz="2200" b="1" dirty="0">
                <a:highlight>
                  <a:srgbClr val="00FF00"/>
                </a:highlight>
                <a:latin typeface="Calibri" panose="020F0502020204030204" pitchFamily="34" charset="0"/>
                <a:cs typeface="Calibri" panose="020F0502020204030204" pitchFamily="34" charset="0"/>
              </a:rPr>
              <a:t>10. Steps to </a:t>
            </a:r>
            <a:r>
              <a:rPr lang="en-US" sz="2200" b="1" dirty="0">
                <a:highlight>
                  <a:srgbClr val="00FF00"/>
                </a:highlight>
                <a:latin typeface="Calibri" panose="020F0502020204030204" pitchFamily="34" charset="0"/>
                <a:cs typeface="Calibri" panose="020F0502020204030204" pitchFamily="34" charset="0"/>
              </a:rPr>
              <a:t>move the January and February data down by inserting two new cells above the months and adjust the December data accordingly</a:t>
            </a:r>
            <a:endParaRPr lang="en-AU" sz="2200" b="1" dirty="0">
              <a:highlight>
                <a:srgbClr val="00FF00"/>
              </a:highlight>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D0042804-63C7-E71E-DCFC-48DC3121D2DE}"/>
              </a:ext>
            </a:extLst>
          </p:cNvPr>
          <p:cNvPicPr>
            <a:picLocks noChangeAspect="1"/>
          </p:cNvPicPr>
          <p:nvPr/>
        </p:nvPicPr>
        <p:blipFill>
          <a:blip r:embed="rId2"/>
          <a:stretch>
            <a:fillRect/>
          </a:stretch>
        </p:blipFill>
        <p:spPr>
          <a:xfrm>
            <a:off x="-2" y="731076"/>
            <a:ext cx="12192002" cy="548669"/>
          </a:xfrm>
          <a:prstGeom prst="rect">
            <a:avLst/>
          </a:prstGeom>
        </p:spPr>
      </p:pic>
    </p:spTree>
    <p:extLst>
      <p:ext uri="{BB962C8B-B14F-4D97-AF65-F5344CB8AC3E}">
        <p14:creationId xmlns:p14="http://schemas.microsoft.com/office/powerpoint/2010/main" val="213556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44D7D4-C25A-0D21-3CD6-4D49ADA4AEDE}"/>
              </a:ext>
            </a:extLst>
          </p:cNvPr>
          <p:cNvSpPr txBox="1"/>
          <p:nvPr/>
        </p:nvSpPr>
        <p:spPr>
          <a:xfrm>
            <a:off x="0" y="1291761"/>
            <a:ext cx="12192000" cy="4549835"/>
          </a:xfrm>
          <a:prstGeom prst="rect">
            <a:avLst/>
          </a:prstGeom>
          <a:solidFill>
            <a:schemeClr val="bg1"/>
          </a:solidFill>
          <a:ln>
            <a:solidFill>
              <a:srgbClr val="FF0000"/>
            </a:solidFill>
          </a:ln>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Apply Bold Formatting to Cells A3 through M3</a:t>
            </a: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Select the Range: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and drag to select cells A3 through M3 on the grouped worksheet.</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Apply Bold Formatting:</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Home tab in the Ribbon.</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Font group, click on the Bold button (B), or press Ctrl + B on your keyboard.</a:t>
            </a:r>
          </a:p>
        </p:txBody>
      </p:sp>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769441"/>
          </a:xfrm>
          <a:prstGeom prst="rect">
            <a:avLst/>
          </a:prstGeom>
          <a:noFill/>
        </p:spPr>
        <p:txBody>
          <a:bodyPr wrap="square" rtlCol="0">
            <a:spAutoFit/>
          </a:bodyPr>
          <a:lstStyle/>
          <a:p>
            <a:r>
              <a:rPr lang="en-AU" sz="2200" b="1" dirty="0">
                <a:highlight>
                  <a:srgbClr val="00FF00"/>
                </a:highlight>
                <a:latin typeface="Calibri" panose="020F0502020204030204" pitchFamily="34" charset="0"/>
                <a:cs typeface="Calibri" panose="020F0502020204030204" pitchFamily="34" charset="0"/>
              </a:rPr>
              <a:t>11. Steps to </a:t>
            </a:r>
            <a:r>
              <a:rPr lang="en-US" sz="2200" b="1" dirty="0">
                <a:highlight>
                  <a:srgbClr val="00FF00"/>
                </a:highlight>
                <a:latin typeface="Calibri" panose="020F0502020204030204" pitchFamily="34" charset="0"/>
                <a:cs typeface="Calibri" panose="020F0502020204030204" pitchFamily="34" charset="0"/>
              </a:rPr>
              <a:t>apply bold formatting to cells A3 through M3 in the grouped worksheets and then ungroup the worksheets</a:t>
            </a:r>
            <a:endParaRPr lang="en-AU" sz="2200" b="1" dirty="0">
              <a:highlight>
                <a:srgbClr val="00FF00"/>
              </a:highlight>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4741312D-BCA1-1470-86AE-407B27597A22}"/>
              </a:ext>
            </a:extLst>
          </p:cNvPr>
          <p:cNvPicPr>
            <a:picLocks noChangeAspect="1"/>
          </p:cNvPicPr>
          <p:nvPr/>
        </p:nvPicPr>
        <p:blipFill>
          <a:blip r:embed="rId2"/>
          <a:stretch>
            <a:fillRect/>
          </a:stretch>
        </p:blipFill>
        <p:spPr>
          <a:xfrm>
            <a:off x="-3" y="739158"/>
            <a:ext cx="12192004" cy="395642"/>
          </a:xfrm>
          <a:prstGeom prst="rect">
            <a:avLst/>
          </a:prstGeom>
        </p:spPr>
      </p:pic>
    </p:spTree>
    <p:extLst>
      <p:ext uri="{BB962C8B-B14F-4D97-AF65-F5344CB8AC3E}">
        <p14:creationId xmlns:p14="http://schemas.microsoft.com/office/powerpoint/2010/main" val="3808944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44D7D4-C25A-0D21-3CD6-4D49ADA4AEDE}"/>
              </a:ext>
            </a:extLst>
          </p:cNvPr>
          <p:cNvSpPr txBox="1"/>
          <p:nvPr/>
        </p:nvSpPr>
        <p:spPr>
          <a:xfrm>
            <a:off x="0" y="1291761"/>
            <a:ext cx="12192000" cy="3903504"/>
          </a:xfrm>
          <a:prstGeom prst="rect">
            <a:avLst/>
          </a:prstGeom>
          <a:solidFill>
            <a:schemeClr val="bg1"/>
          </a:solidFill>
          <a:ln>
            <a:solidFill>
              <a:srgbClr val="FF0000"/>
            </a:solidFill>
          </a:ln>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Ungroup the Worksheets</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Ungroup the Worksheets:</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Right-click on one of the worksheet tabs (e.g., Sheet1 or Sheet2).</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Ungroup Sheets from the context menu.</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These steps will apply bold formatting to the specified range in the grouped worksheets and then ungroup the worksheets.</a:t>
            </a:r>
          </a:p>
        </p:txBody>
      </p:sp>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769441"/>
          </a:xfrm>
          <a:prstGeom prst="rect">
            <a:avLst/>
          </a:prstGeom>
          <a:noFill/>
        </p:spPr>
        <p:txBody>
          <a:bodyPr wrap="square" rtlCol="0">
            <a:spAutoFit/>
          </a:bodyPr>
          <a:lstStyle/>
          <a:p>
            <a:r>
              <a:rPr lang="en-AU" sz="2200" b="1" dirty="0">
                <a:highlight>
                  <a:srgbClr val="00FF00"/>
                </a:highlight>
                <a:latin typeface="Calibri" panose="020F0502020204030204" pitchFamily="34" charset="0"/>
                <a:cs typeface="Calibri" panose="020F0502020204030204" pitchFamily="34" charset="0"/>
              </a:rPr>
              <a:t>11. Steps to </a:t>
            </a:r>
            <a:r>
              <a:rPr lang="en-US" sz="2200" b="1" dirty="0">
                <a:highlight>
                  <a:srgbClr val="00FF00"/>
                </a:highlight>
                <a:latin typeface="Calibri" panose="020F0502020204030204" pitchFamily="34" charset="0"/>
                <a:cs typeface="Calibri" panose="020F0502020204030204" pitchFamily="34" charset="0"/>
              </a:rPr>
              <a:t>apply bold formatting to cells A3 through M3 in the grouped worksheets and then ungroup the worksheets</a:t>
            </a:r>
            <a:endParaRPr lang="en-AU" sz="2200" b="1" dirty="0">
              <a:highlight>
                <a:srgbClr val="00FF00"/>
              </a:highlight>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4741312D-BCA1-1470-86AE-407B27597A22}"/>
              </a:ext>
            </a:extLst>
          </p:cNvPr>
          <p:cNvPicPr>
            <a:picLocks noChangeAspect="1"/>
          </p:cNvPicPr>
          <p:nvPr/>
        </p:nvPicPr>
        <p:blipFill>
          <a:blip r:embed="rId2"/>
          <a:stretch>
            <a:fillRect/>
          </a:stretch>
        </p:blipFill>
        <p:spPr>
          <a:xfrm>
            <a:off x="-3" y="739158"/>
            <a:ext cx="12192004" cy="395642"/>
          </a:xfrm>
          <a:prstGeom prst="rect">
            <a:avLst/>
          </a:prstGeom>
        </p:spPr>
      </p:pic>
    </p:spTree>
    <p:extLst>
      <p:ext uri="{BB962C8B-B14F-4D97-AF65-F5344CB8AC3E}">
        <p14:creationId xmlns:p14="http://schemas.microsoft.com/office/powerpoint/2010/main" val="864700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1107996"/>
          </a:xfrm>
          <a:prstGeom prst="rect">
            <a:avLst/>
          </a:prstGeom>
          <a:noFill/>
        </p:spPr>
        <p:txBody>
          <a:bodyPr wrap="square" rtlCol="0">
            <a:spAutoFit/>
          </a:bodyPr>
          <a:lstStyle/>
          <a:p>
            <a:r>
              <a:rPr lang="en-AU" sz="2200" b="1" dirty="0">
                <a:highlight>
                  <a:srgbClr val="00FF00"/>
                </a:highlight>
                <a:latin typeface="Calibri" panose="020F0502020204030204" pitchFamily="34" charset="0"/>
                <a:cs typeface="Calibri" panose="020F0502020204030204" pitchFamily="34" charset="0"/>
              </a:rPr>
              <a:t>12. Steps to </a:t>
            </a:r>
            <a:r>
              <a:rPr lang="en-US" sz="2200" b="1" dirty="0">
                <a:highlight>
                  <a:srgbClr val="00FF00"/>
                </a:highlight>
                <a:latin typeface="Calibri" panose="020F0502020204030204" pitchFamily="34" charset="0"/>
                <a:cs typeface="Calibri" panose="020F0502020204030204" pitchFamily="34" charset="0"/>
              </a:rPr>
              <a:t>create a named range named </a:t>
            </a:r>
            <a:r>
              <a:rPr lang="en-US" sz="2200" b="1" dirty="0" err="1">
                <a:highlight>
                  <a:srgbClr val="00FF00"/>
                </a:highlight>
                <a:latin typeface="Calibri" panose="020F0502020204030204" pitchFamily="34" charset="0"/>
                <a:cs typeface="Calibri" panose="020F0502020204030204" pitchFamily="34" charset="0"/>
              </a:rPr>
              <a:t>Tax_Rate</a:t>
            </a:r>
            <a:r>
              <a:rPr lang="en-US" sz="2200" b="1" dirty="0">
                <a:highlight>
                  <a:srgbClr val="00FF00"/>
                </a:highlight>
                <a:latin typeface="Calibri" panose="020F0502020204030204" pitchFamily="34" charset="0"/>
                <a:cs typeface="Calibri" panose="020F0502020204030204" pitchFamily="34" charset="0"/>
              </a:rPr>
              <a:t> using cell P2 as the reference point, use named ranges to navigate to the range named </a:t>
            </a:r>
            <a:r>
              <a:rPr lang="en-US" sz="2200" b="1" dirty="0" err="1">
                <a:highlight>
                  <a:srgbClr val="00FF00"/>
                </a:highlight>
                <a:latin typeface="Calibri" panose="020F0502020204030204" pitchFamily="34" charset="0"/>
                <a:cs typeface="Calibri" panose="020F0502020204030204" pitchFamily="34" charset="0"/>
              </a:rPr>
              <a:t>Future_Amounts</a:t>
            </a:r>
            <a:r>
              <a:rPr lang="en-US" sz="2200" b="1" dirty="0">
                <a:highlight>
                  <a:srgbClr val="00FF00"/>
                </a:highlight>
                <a:latin typeface="Calibri" panose="020F0502020204030204" pitchFamily="34" charset="0"/>
                <a:cs typeface="Calibri" panose="020F0502020204030204" pitchFamily="34" charset="0"/>
              </a:rPr>
              <a:t>, and finally use the Go To feature to navigate to the </a:t>
            </a:r>
            <a:r>
              <a:rPr lang="en-US" sz="2200" b="1" dirty="0" err="1">
                <a:highlight>
                  <a:srgbClr val="00FF00"/>
                </a:highlight>
                <a:latin typeface="Calibri" panose="020F0502020204030204" pitchFamily="34" charset="0"/>
                <a:cs typeface="Calibri" panose="020F0502020204030204" pitchFamily="34" charset="0"/>
              </a:rPr>
              <a:t>Tax_Rate</a:t>
            </a:r>
            <a:r>
              <a:rPr lang="en-US" sz="2200" b="1" dirty="0">
                <a:highlight>
                  <a:srgbClr val="00FF00"/>
                </a:highlight>
                <a:latin typeface="Calibri" panose="020F0502020204030204" pitchFamily="34" charset="0"/>
                <a:cs typeface="Calibri" panose="020F0502020204030204" pitchFamily="34" charset="0"/>
              </a:rPr>
              <a:t> named range</a:t>
            </a:r>
            <a:endParaRPr lang="en-AU" sz="2200" b="1" dirty="0">
              <a:highlight>
                <a:srgbClr val="00FF00"/>
              </a:highlight>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19B92CCB-C24A-B10E-8EF8-4CD290F23A36}"/>
              </a:ext>
            </a:extLst>
          </p:cNvPr>
          <p:cNvPicPr>
            <a:picLocks noChangeAspect="1"/>
          </p:cNvPicPr>
          <p:nvPr/>
        </p:nvPicPr>
        <p:blipFill>
          <a:blip r:embed="rId2"/>
          <a:stretch>
            <a:fillRect/>
          </a:stretch>
        </p:blipFill>
        <p:spPr>
          <a:xfrm>
            <a:off x="-3" y="1108660"/>
            <a:ext cx="12192002" cy="581374"/>
          </a:xfrm>
          <a:prstGeom prst="rect">
            <a:avLst/>
          </a:prstGeom>
        </p:spPr>
      </p:pic>
      <p:sp>
        <p:nvSpPr>
          <p:cNvPr id="7" name="TextBox 6">
            <a:extLst>
              <a:ext uri="{FF2B5EF4-FFF2-40B4-BE49-F238E27FC236}">
                <a16:creationId xmlns:a16="http://schemas.microsoft.com/office/drawing/2014/main" id="{1744D7D4-C25A-0D21-3CD6-4D49ADA4AEDE}"/>
              </a:ext>
            </a:extLst>
          </p:cNvPr>
          <p:cNvSpPr txBox="1"/>
          <p:nvPr/>
        </p:nvSpPr>
        <p:spPr>
          <a:xfrm>
            <a:off x="-29500" y="1650187"/>
            <a:ext cx="12192000" cy="5226431"/>
          </a:xfrm>
          <a:prstGeom prst="rect">
            <a:avLst/>
          </a:prstGeom>
          <a:solidFill>
            <a:schemeClr val="bg1"/>
          </a:solidFill>
          <a:ln>
            <a:solidFill>
              <a:srgbClr val="FF0000"/>
            </a:solidFill>
          </a:ln>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Create a Named Range Named </a:t>
            </a:r>
            <a:r>
              <a:rPr kumimoji="0" lang="en-US" altLang="en-US" sz="25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Tax_Rate</a:t>
            </a:r>
            <a:endPar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Select Cell P2:</a:t>
            </a:r>
            <a:endPar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cell P2 (Tax Rate).</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Create Named Range:</a:t>
            </a:r>
            <a:endPar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Formulas tab in the Ribbon.</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Defined Names group, click on Define Name.</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New Name dialog box, enter </a:t>
            </a:r>
            <a:r>
              <a:rPr kumimoji="0" lang="en-US" altLang="en-US" sz="25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Tax_Rate</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 the Name field.</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Ensure the Refers to: field shows =Sheet1!$P$2.</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OK.</a:t>
            </a:r>
          </a:p>
        </p:txBody>
      </p:sp>
    </p:spTree>
    <p:extLst>
      <p:ext uri="{BB962C8B-B14F-4D97-AF65-F5344CB8AC3E}">
        <p14:creationId xmlns:p14="http://schemas.microsoft.com/office/powerpoint/2010/main" val="604661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1107996"/>
          </a:xfrm>
          <a:prstGeom prst="rect">
            <a:avLst/>
          </a:prstGeom>
          <a:noFill/>
        </p:spPr>
        <p:txBody>
          <a:bodyPr wrap="square" rtlCol="0">
            <a:spAutoFit/>
          </a:bodyPr>
          <a:lstStyle/>
          <a:p>
            <a:r>
              <a:rPr lang="en-AU" sz="2200" b="1" dirty="0">
                <a:highlight>
                  <a:srgbClr val="00FF00"/>
                </a:highlight>
                <a:latin typeface="Calibri" panose="020F0502020204030204" pitchFamily="34" charset="0"/>
                <a:cs typeface="Calibri" panose="020F0502020204030204" pitchFamily="34" charset="0"/>
              </a:rPr>
              <a:t>12. Steps to </a:t>
            </a:r>
            <a:r>
              <a:rPr lang="en-US" sz="2200" b="1" dirty="0">
                <a:highlight>
                  <a:srgbClr val="00FF00"/>
                </a:highlight>
                <a:latin typeface="Calibri" panose="020F0502020204030204" pitchFamily="34" charset="0"/>
                <a:cs typeface="Calibri" panose="020F0502020204030204" pitchFamily="34" charset="0"/>
              </a:rPr>
              <a:t>create a named range named </a:t>
            </a:r>
            <a:r>
              <a:rPr lang="en-US" sz="2200" b="1" dirty="0" err="1">
                <a:highlight>
                  <a:srgbClr val="00FF00"/>
                </a:highlight>
                <a:latin typeface="Calibri" panose="020F0502020204030204" pitchFamily="34" charset="0"/>
                <a:cs typeface="Calibri" panose="020F0502020204030204" pitchFamily="34" charset="0"/>
              </a:rPr>
              <a:t>Tax_Rate</a:t>
            </a:r>
            <a:r>
              <a:rPr lang="en-US" sz="2200" b="1" dirty="0">
                <a:highlight>
                  <a:srgbClr val="00FF00"/>
                </a:highlight>
                <a:latin typeface="Calibri" panose="020F0502020204030204" pitchFamily="34" charset="0"/>
                <a:cs typeface="Calibri" panose="020F0502020204030204" pitchFamily="34" charset="0"/>
              </a:rPr>
              <a:t> using cell P2 as the reference point, use named ranges to navigate to the range named </a:t>
            </a:r>
            <a:r>
              <a:rPr lang="en-US" sz="2200" b="1" dirty="0" err="1">
                <a:highlight>
                  <a:srgbClr val="00FF00"/>
                </a:highlight>
                <a:latin typeface="Calibri" panose="020F0502020204030204" pitchFamily="34" charset="0"/>
                <a:cs typeface="Calibri" panose="020F0502020204030204" pitchFamily="34" charset="0"/>
              </a:rPr>
              <a:t>Future_Amounts</a:t>
            </a:r>
            <a:r>
              <a:rPr lang="en-US" sz="2200" b="1" dirty="0">
                <a:highlight>
                  <a:srgbClr val="00FF00"/>
                </a:highlight>
                <a:latin typeface="Calibri" panose="020F0502020204030204" pitchFamily="34" charset="0"/>
                <a:cs typeface="Calibri" panose="020F0502020204030204" pitchFamily="34" charset="0"/>
              </a:rPr>
              <a:t>, and finally use the Go To feature to navigate to the </a:t>
            </a:r>
            <a:r>
              <a:rPr lang="en-US" sz="2200" b="1" dirty="0" err="1">
                <a:highlight>
                  <a:srgbClr val="00FF00"/>
                </a:highlight>
                <a:latin typeface="Calibri" panose="020F0502020204030204" pitchFamily="34" charset="0"/>
                <a:cs typeface="Calibri" panose="020F0502020204030204" pitchFamily="34" charset="0"/>
              </a:rPr>
              <a:t>Tax_Rate</a:t>
            </a:r>
            <a:r>
              <a:rPr lang="en-US" sz="2200" b="1" dirty="0">
                <a:highlight>
                  <a:srgbClr val="00FF00"/>
                </a:highlight>
                <a:latin typeface="Calibri" panose="020F0502020204030204" pitchFamily="34" charset="0"/>
                <a:cs typeface="Calibri" panose="020F0502020204030204" pitchFamily="34" charset="0"/>
              </a:rPr>
              <a:t> named range</a:t>
            </a:r>
            <a:endParaRPr lang="en-AU" sz="2200" b="1" dirty="0">
              <a:highlight>
                <a:srgbClr val="00FF00"/>
              </a:highlight>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19B92CCB-C24A-B10E-8EF8-4CD290F23A36}"/>
              </a:ext>
            </a:extLst>
          </p:cNvPr>
          <p:cNvPicPr>
            <a:picLocks noChangeAspect="1"/>
          </p:cNvPicPr>
          <p:nvPr/>
        </p:nvPicPr>
        <p:blipFill>
          <a:blip r:embed="rId2"/>
          <a:stretch>
            <a:fillRect/>
          </a:stretch>
        </p:blipFill>
        <p:spPr>
          <a:xfrm>
            <a:off x="-3" y="1108660"/>
            <a:ext cx="12192002" cy="581374"/>
          </a:xfrm>
          <a:prstGeom prst="rect">
            <a:avLst/>
          </a:prstGeom>
        </p:spPr>
      </p:pic>
      <p:sp>
        <p:nvSpPr>
          <p:cNvPr id="7" name="TextBox 6">
            <a:extLst>
              <a:ext uri="{FF2B5EF4-FFF2-40B4-BE49-F238E27FC236}">
                <a16:creationId xmlns:a16="http://schemas.microsoft.com/office/drawing/2014/main" id="{1744D7D4-C25A-0D21-3CD6-4D49ADA4AEDE}"/>
              </a:ext>
            </a:extLst>
          </p:cNvPr>
          <p:cNvSpPr txBox="1"/>
          <p:nvPr/>
        </p:nvSpPr>
        <p:spPr>
          <a:xfrm>
            <a:off x="-29500" y="1650187"/>
            <a:ext cx="12192000" cy="4832092"/>
          </a:xfrm>
          <a:prstGeom prst="rect">
            <a:avLst/>
          </a:prstGeom>
          <a:solidFill>
            <a:schemeClr val="bg1"/>
          </a:solidFill>
          <a:ln>
            <a:solidFill>
              <a:srgbClr val="FF0000"/>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Use Named Ranges to Navigate to </a:t>
            </a:r>
            <a:r>
              <a:rPr kumimoji="0" lang="en-US" altLang="en-US" sz="28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Future_Amounts</a:t>
            </a:r>
            <a:endPar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Navigate Using Named Ranges:</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Formulas tab in the Ribbon.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Defined Names group, click on the Name Manager.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Find and select </a:t>
            </a:r>
            <a:r>
              <a:rPr kumimoji="0" lang="en-US" altLang="en-US" sz="2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Future_Amounts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 the list of named ranges.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Go To </a:t>
            </a:r>
            <a:r>
              <a:rPr kumimoji="0" lang="en-US" altLang="en-US" sz="2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to</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navigate to the </a:t>
            </a:r>
            <a:r>
              <a:rPr kumimoji="0" lang="en-US" altLang="en-US" sz="2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Future_Amounts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range.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Use the Go To Feature to Navigate to the </a:t>
            </a:r>
            <a:r>
              <a:rPr kumimoji="0" lang="en-US" altLang="en-US" sz="28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Tax_Rate</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Named Range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Use the Go To Feature: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Press Ctrl + G or F5 to open the Go To dialog box.</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Go To dialog box, enter </a:t>
            </a:r>
            <a:r>
              <a:rPr kumimoji="0" lang="en-US" altLang="en-US" sz="2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Tax_Rate</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 the Reference field.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OK to navigate to the </a:t>
            </a:r>
            <a:r>
              <a:rPr kumimoji="0" lang="en-US" altLang="en-US" sz="2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Tax_Rate</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named range.</a:t>
            </a:r>
          </a:p>
        </p:txBody>
      </p:sp>
      <p:sp>
        <p:nvSpPr>
          <p:cNvPr id="6" name="TextBox 5">
            <a:extLst>
              <a:ext uri="{FF2B5EF4-FFF2-40B4-BE49-F238E27FC236}">
                <a16:creationId xmlns:a16="http://schemas.microsoft.com/office/drawing/2014/main" id="{67E26182-A5D6-8A56-7132-6A674E67D96D}"/>
              </a:ext>
            </a:extLst>
          </p:cNvPr>
          <p:cNvSpPr txBox="1"/>
          <p:nvPr/>
        </p:nvSpPr>
        <p:spPr>
          <a:xfrm>
            <a:off x="9792929" y="1988741"/>
            <a:ext cx="2369571" cy="4154984"/>
          </a:xfrm>
          <a:prstGeom prst="rect">
            <a:avLst/>
          </a:prstGeom>
          <a:noFill/>
          <a:ln>
            <a:solidFill>
              <a:srgbClr val="FF0000"/>
            </a:solidFill>
          </a:ln>
        </p:spPr>
        <p:txBody>
          <a:bodyPr wrap="square">
            <a:spAutoFit/>
          </a:bodyPr>
          <a:lstStyle/>
          <a:p>
            <a:r>
              <a:rPr lang="en-US" sz="2200" dirty="0">
                <a:latin typeface="Calibri" panose="020F0502020204030204" pitchFamily="34" charset="0"/>
                <a:cs typeface="Calibri" panose="020F0502020204030204" pitchFamily="34" charset="0"/>
              </a:rPr>
              <a:t>These steps will create a named range for the Tax Rate, navigate to the </a:t>
            </a:r>
            <a:r>
              <a:rPr lang="en-US" sz="2200" dirty="0" err="1">
                <a:latin typeface="Calibri" panose="020F0502020204030204" pitchFamily="34" charset="0"/>
                <a:cs typeface="Calibri" panose="020F0502020204030204" pitchFamily="34" charset="0"/>
              </a:rPr>
              <a:t>Future_Amounts</a:t>
            </a:r>
            <a:r>
              <a:rPr lang="en-US" sz="2200" dirty="0">
                <a:latin typeface="Calibri" panose="020F0502020204030204" pitchFamily="34" charset="0"/>
                <a:cs typeface="Calibri" panose="020F0502020204030204" pitchFamily="34" charset="0"/>
              </a:rPr>
              <a:t> range using named ranges, and use the Go To feature to navigate to the </a:t>
            </a:r>
            <a:r>
              <a:rPr lang="en-US" sz="2200" dirty="0" err="1">
                <a:latin typeface="Calibri" panose="020F0502020204030204" pitchFamily="34" charset="0"/>
                <a:cs typeface="Calibri" panose="020F0502020204030204" pitchFamily="34" charset="0"/>
              </a:rPr>
              <a:t>Tax_Rate</a:t>
            </a:r>
            <a:r>
              <a:rPr lang="en-US" sz="2200" dirty="0">
                <a:latin typeface="Calibri" panose="020F0502020204030204" pitchFamily="34" charset="0"/>
                <a:cs typeface="Calibri" panose="020F0502020204030204" pitchFamily="34" charset="0"/>
              </a:rPr>
              <a:t> named range.</a:t>
            </a:r>
            <a:endParaRPr lang="en-AU"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289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769441"/>
          </a:xfrm>
          <a:prstGeom prst="rect">
            <a:avLst/>
          </a:prstGeom>
          <a:noFill/>
        </p:spPr>
        <p:txBody>
          <a:bodyPr wrap="square" rtlCol="0">
            <a:spAutoFit/>
          </a:bodyPr>
          <a:lstStyle/>
          <a:p>
            <a:r>
              <a:rPr lang="en-AU" sz="2200" b="1" dirty="0">
                <a:highlight>
                  <a:srgbClr val="00FF00"/>
                </a:highlight>
                <a:latin typeface="Calibri" panose="020F0502020204030204" pitchFamily="34" charset="0"/>
                <a:cs typeface="Calibri" panose="020F0502020204030204" pitchFamily="34" charset="0"/>
              </a:rPr>
              <a:t>13. Steps </a:t>
            </a:r>
            <a:r>
              <a:rPr lang="en-US" sz="2200" b="1" dirty="0">
                <a:highlight>
                  <a:srgbClr val="00FF00"/>
                </a:highlight>
                <a:latin typeface="Calibri" panose="020F0502020204030204" pitchFamily="34" charset="0"/>
                <a:cs typeface="Calibri" panose="020F0502020204030204" pitchFamily="34" charset="0"/>
              </a:rPr>
              <a:t>copy the format of "Jan" in cell B3 to the word "Month" in cell A3, and wrap the text inside cell A10</a:t>
            </a:r>
            <a:endParaRPr lang="en-AU" sz="2200" b="1" dirty="0">
              <a:highlight>
                <a:srgbClr val="00FF00"/>
              </a:highligh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1744D7D4-C25A-0D21-3CD6-4D49ADA4AEDE}"/>
              </a:ext>
            </a:extLst>
          </p:cNvPr>
          <p:cNvSpPr txBox="1"/>
          <p:nvPr/>
        </p:nvSpPr>
        <p:spPr>
          <a:xfrm>
            <a:off x="0" y="1639612"/>
            <a:ext cx="12192000" cy="5196166"/>
          </a:xfrm>
          <a:prstGeom prst="rect">
            <a:avLst/>
          </a:prstGeom>
          <a:solidFill>
            <a:schemeClr val="bg1"/>
          </a:solidFill>
          <a:ln>
            <a:solidFill>
              <a:srgbClr val="FF0000"/>
            </a:solidFill>
          </a:ln>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Copy the Format from "Jan" (B3) to "Month" (A3)</a:t>
            </a: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Select Cell B3:</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cell B3 where "Jan" is located.</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Copy the Format:</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Home tab in the Ribbon.</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Clipboard group, click on the Format Painter button.</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Apply the Format:</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cell A3 to apply the copied format to the word "Month".</a:t>
            </a:r>
          </a:p>
        </p:txBody>
      </p:sp>
      <p:pic>
        <p:nvPicPr>
          <p:cNvPr id="5" name="Picture 4">
            <a:extLst>
              <a:ext uri="{FF2B5EF4-FFF2-40B4-BE49-F238E27FC236}">
                <a16:creationId xmlns:a16="http://schemas.microsoft.com/office/drawing/2014/main" id="{004CDAF3-B3FD-8131-1AE4-5DF84BC26711}"/>
              </a:ext>
            </a:extLst>
          </p:cNvPr>
          <p:cNvPicPr>
            <a:picLocks noChangeAspect="1"/>
          </p:cNvPicPr>
          <p:nvPr/>
        </p:nvPicPr>
        <p:blipFill>
          <a:blip r:embed="rId2"/>
          <a:stretch>
            <a:fillRect/>
          </a:stretch>
        </p:blipFill>
        <p:spPr>
          <a:xfrm>
            <a:off x="-1" y="770105"/>
            <a:ext cx="12124866" cy="812058"/>
          </a:xfrm>
          <a:prstGeom prst="rect">
            <a:avLst/>
          </a:prstGeom>
        </p:spPr>
      </p:pic>
    </p:spTree>
    <p:extLst>
      <p:ext uri="{BB962C8B-B14F-4D97-AF65-F5344CB8AC3E}">
        <p14:creationId xmlns:p14="http://schemas.microsoft.com/office/powerpoint/2010/main" val="4053837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769441"/>
          </a:xfrm>
          <a:prstGeom prst="rect">
            <a:avLst/>
          </a:prstGeom>
          <a:noFill/>
        </p:spPr>
        <p:txBody>
          <a:bodyPr wrap="square" rtlCol="0">
            <a:spAutoFit/>
          </a:bodyPr>
          <a:lstStyle/>
          <a:p>
            <a:r>
              <a:rPr lang="en-AU" sz="2200" b="1" dirty="0">
                <a:highlight>
                  <a:srgbClr val="00FF00"/>
                </a:highlight>
                <a:latin typeface="Calibri" panose="020F0502020204030204" pitchFamily="34" charset="0"/>
                <a:cs typeface="Calibri" panose="020F0502020204030204" pitchFamily="34" charset="0"/>
              </a:rPr>
              <a:t>13. Steps </a:t>
            </a:r>
            <a:r>
              <a:rPr lang="en-US" sz="2200" b="1" dirty="0">
                <a:highlight>
                  <a:srgbClr val="00FF00"/>
                </a:highlight>
                <a:latin typeface="Calibri" panose="020F0502020204030204" pitchFamily="34" charset="0"/>
                <a:cs typeface="Calibri" panose="020F0502020204030204" pitchFamily="34" charset="0"/>
              </a:rPr>
              <a:t>copy the format of "Jan" in cell B3 to the word "Month" in cell A3, and wrap the text inside cell A10</a:t>
            </a:r>
            <a:endParaRPr lang="en-AU" sz="2200" b="1" dirty="0">
              <a:highlight>
                <a:srgbClr val="00FF00"/>
              </a:highligh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1744D7D4-C25A-0D21-3CD6-4D49ADA4AEDE}"/>
              </a:ext>
            </a:extLst>
          </p:cNvPr>
          <p:cNvSpPr txBox="1"/>
          <p:nvPr/>
        </p:nvSpPr>
        <p:spPr>
          <a:xfrm>
            <a:off x="0" y="1639612"/>
            <a:ext cx="12192000" cy="5196166"/>
          </a:xfrm>
          <a:prstGeom prst="rect">
            <a:avLst/>
          </a:prstGeom>
          <a:solidFill>
            <a:schemeClr val="bg1"/>
          </a:solidFill>
          <a:ln>
            <a:solidFill>
              <a:srgbClr val="FF0000"/>
            </a:solidFill>
          </a:ln>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Wrap the Text Inside Cell A10</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Select Cell A10:</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cell A10.</a:t>
            </a:r>
          </a:p>
          <a:p>
            <a:pPr marL="0" marR="0" lvl="0" indent="0" algn="l" defTabSz="914400" rtl="0" eaLnBrk="0" fontAlgn="base" latinLnBrk="0" hangingPunct="0">
              <a:lnSpc>
                <a:spcPct val="150000"/>
              </a:lnSpc>
              <a:spcBef>
                <a:spcPct val="0"/>
              </a:spcBef>
              <a:spcAft>
                <a:spcPct val="0"/>
              </a:spcAft>
              <a:buClrTx/>
              <a:buSzTx/>
              <a:buFontTx/>
              <a:buAutoNum type="arabicPeriod" startAt="5"/>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Wrap Text:</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Home tab in the Ribbon.</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Alignment group, click on the Wrap Text button.</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These steps will copy the formatting from "Jan" to "Month" and wrap the text inside cell A10.</a:t>
            </a:r>
          </a:p>
        </p:txBody>
      </p:sp>
      <p:pic>
        <p:nvPicPr>
          <p:cNvPr id="5" name="Picture 4">
            <a:extLst>
              <a:ext uri="{FF2B5EF4-FFF2-40B4-BE49-F238E27FC236}">
                <a16:creationId xmlns:a16="http://schemas.microsoft.com/office/drawing/2014/main" id="{004CDAF3-B3FD-8131-1AE4-5DF84BC26711}"/>
              </a:ext>
            </a:extLst>
          </p:cNvPr>
          <p:cNvPicPr>
            <a:picLocks noChangeAspect="1"/>
          </p:cNvPicPr>
          <p:nvPr/>
        </p:nvPicPr>
        <p:blipFill>
          <a:blip r:embed="rId2"/>
          <a:stretch>
            <a:fillRect/>
          </a:stretch>
        </p:blipFill>
        <p:spPr>
          <a:xfrm>
            <a:off x="-1" y="770105"/>
            <a:ext cx="12124866" cy="812058"/>
          </a:xfrm>
          <a:prstGeom prst="rect">
            <a:avLst/>
          </a:prstGeom>
        </p:spPr>
      </p:pic>
    </p:spTree>
    <p:extLst>
      <p:ext uri="{BB962C8B-B14F-4D97-AF65-F5344CB8AC3E}">
        <p14:creationId xmlns:p14="http://schemas.microsoft.com/office/powerpoint/2010/main" val="3611198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44D7D4-C25A-0D21-3CD6-4D49ADA4AEDE}"/>
              </a:ext>
            </a:extLst>
          </p:cNvPr>
          <p:cNvSpPr txBox="1"/>
          <p:nvPr/>
        </p:nvSpPr>
        <p:spPr>
          <a:xfrm>
            <a:off x="0" y="1640924"/>
            <a:ext cx="12192000" cy="4324261"/>
          </a:xfrm>
          <a:prstGeom prst="rect">
            <a:avLst/>
          </a:prstGeom>
          <a:solidFill>
            <a:schemeClr val="bg1"/>
          </a:solidFill>
          <a:ln>
            <a:solidFill>
              <a:srgbClr val="FF0000"/>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Add a Sequence of Numbers in Cell C3</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Enter the Starting Number:</a:t>
            </a:r>
            <a:endPar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cell C3, enter 10.</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Fill the Sequence for Each Month:</a:t>
            </a:r>
            <a:endPar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and hold the fill handle (small square at the bottom right corner of the cell) of cell C3.</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Drag the fill handle to the right across the cells for each month (from C3 to N3).</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Excel will automatically fill the cells with the sequence of numbers increasing by 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By following these steps, you will generate a static random number between 1 and 10 in the current cell and create a sequence of numbers increasing by 10 for each month from January to December starting in cell C3.</a:t>
            </a:r>
          </a:p>
        </p:txBody>
      </p:sp>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1107996"/>
          </a:xfrm>
          <a:prstGeom prst="rect">
            <a:avLst/>
          </a:prstGeom>
          <a:noFill/>
        </p:spPr>
        <p:txBody>
          <a:bodyPr wrap="square" rtlCol="0">
            <a:spAutoFit/>
          </a:bodyPr>
          <a:lstStyle/>
          <a:p>
            <a:r>
              <a:rPr lang="en-AU" sz="2200" b="1" dirty="0">
                <a:highlight>
                  <a:srgbClr val="00FF00"/>
                </a:highlight>
                <a:latin typeface="Calibri" panose="020F0502020204030204" pitchFamily="34" charset="0"/>
                <a:cs typeface="Calibri" panose="020F0502020204030204" pitchFamily="34" charset="0"/>
              </a:rPr>
              <a:t>1. Steps to </a:t>
            </a:r>
            <a:r>
              <a:rPr lang="en-US" sz="2200" b="1" dirty="0">
                <a:highlight>
                  <a:srgbClr val="00FF00"/>
                </a:highlight>
                <a:latin typeface="Calibri" panose="020F0502020204030204" pitchFamily="34" charset="0"/>
                <a:cs typeface="Calibri" panose="020F0502020204030204" pitchFamily="34" charset="0"/>
              </a:rPr>
              <a:t>generate a random number between 1 and 10 in the current cell without changing on worksheet activity and then create a sequence of numbers starting with 10 and increasing by 10 for each month through December starting in cell C3</a:t>
            </a:r>
            <a:endParaRPr lang="en-AU" sz="2200" b="1" dirty="0">
              <a:highlight>
                <a:srgbClr val="00FF00"/>
              </a:highlight>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926F2006-8B04-7F37-6230-ACB03E9197F5}"/>
              </a:ext>
            </a:extLst>
          </p:cNvPr>
          <p:cNvPicPr>
            <a:picLocks noChangeAspect="1"/>
          </p:cNvPicPr>
          <p:nvPr/>
        </p:nvPicPr>
        <p:blipFill>
          <a:blip r:embed="rId2"/>
          <a:stretch>
            <a:fillRect/>
          </a:stretch>
        </p:blipFill>
        <p:spPr>
          <a:xfrm>
            <a:off x="0" y="1094386"/>
            <a:ext cx="12192000" cy="546538"/>
          </a:xfrm>
          <a:prstGeom prst="rect">
            <a:avLst/>
          </a:prstGeom>
        </p:spPr>
      </p:pic>
    </p:spTree>
    <p:extLst>
      <p:ext uri="{BB962C8B-B14F-4D97-AF65-F5344CB8AC3E}">
        <p14:creationId xmlns:p14="http://schemas.microsoft.com/office/powerpoint/2010/main" val="2064335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769441"/>
          </a:xfrm>
          <a:prstGeom prst="rect">
            <a:avLst/>
          </a:prstGeom>
          <a:noFill/>
        </p:spPr>
        <p:txBody>
          <a:bodyPr wrap="square" rtlCol="0">
            <a:spAutoFit/>
          </a:bodyPr>
          <a:lstStyle/>
          <a:p>
            <a:r>
              <a:rPr lang="en-AU" sz="2200" b="1" dirty="0">
                <a:highlight>
                  <a:srgbClr val="00FF00"/>
                </a:highlight>
                <a:latin typeface="Calibri" panose="020F0502020204030204" pitchFamily="34" charset="0"/>
                <a:cs typeface="Calibri" panose="020F0502020204030204" pitchFamily="34" charset="0"/>
              </a:rPr>
              <a:t>14. Steps to </a:t>
            </a:r>
            <a:r>
              <a:rPr lang="en-US" sz="2200" b="1" dirty="0">
                <a:highlight>
                  <a:srgbClr val="00FF00"/>
                </a:highlight>
                <a:latin typeface="Calibri" panose="020F0502020204030204" pitchFamily="34" charset="0"/>
                <a:cs typeface="Calibri" panose="020F0502020204030204" pitchFamily="34" charset="0"/>
              </a:rPr>
              <a:t>apply the Accounting Number Format to cells B4 through M6 and format the tax rate in cell P3 as a percentage carried to one decimal point</a:t>
            </a:r>
            <a:endParaRPr lang="en-AU" sz="2200" b="1" dirty="0">
              <a:highlight>
                <a:srgbClr val="00FF00"/>
              </a:highligh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1744D7D4-C25A-0D21-3CD6-4D49ADA4AEDE}"/>
              </a:ext>
            </a:extLst>
          </p:cNvPr>
          <p:cNvSpPr txBox="1"/>
          <p:nvPr/>
        </p:nvSpPr>
        <p:spPr>
          <a:xfrm>
            <a:off x="-1" y="1661170"/>
            <a:ext cx="12192000" cy="5196166"/>
          </a:xfrm>
          <a:prstGeom prst="rect">
            <a:avLst/>
          </a:prstGeom>
          <a:solidFill>
            <a:schemeClr val="bg1"/>
          </a:solidFill>
          <a:ln>
            <a:solidFill>
              <a:srgbClr val="FF0000"/>
            </a:solidFill>
          </a:ln>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Apply the Accounting Number Format</a:t>
            </a: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Select Cells B4 through M6:</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and drag to select the range from B4 to M6.</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Apply Accounting Number Format:</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Home tab in the Ribbon.</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Number group, click on the dropdown arrow next to the Number Format box.</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Accounting from the list.</a:t>
            </a:r>
          </a:p>
        </p:txBody>
      </p:sp>
      <p:pic>
        <p:nvPicPr>
          <p:cNvPr id="4" name="Picture 3">
            <a:extLst>
              <a:ext uri="{FF2B5EF4-FFF2-40B4-BE49-F238E27FC236}">
                <a16:creationId xmlns:a16="http://schemas.microsoft.com/office/drawing/2014/main" id="{5F2F706D-E82B-B783-D034-022C49174CAB}"/>
              </a:ext>
            </a:extLst>
          </p:cNvPr>
          <p:cNvPicPr>
            <a:picLocks noChangeAspect="1"/>
          </p:cNvPicPr>
          <p:nvPr/>
        </p:nvPicPr>
        <p:blipFill>
          <a:blip r:embed="rId2"/>
          <a:stretch>
            <a:fillRect/>
          </a:stretch>
        </p:blipFill>
        <p:spPr>
          <a:xfrm>
            <a:off x="0" y="980516"/>
            <a:ext cx="12191999" cy="366426"/>
          </a:xfrm>
          <a:prstGeom prst="rect">
            <a:avLst/>
          </a:prstGeom>
        </p:spPr>
      </p:pic>
    </p:spTree>
    <p:extLst>
      <p:ext uri="{BB962C8B-B14F-4D97-AF65-F5344CB8AC3E}">
        <p14:creationId xmlns:p14="http://schemas.microsoft.com/office/powerpoint/2010/main" val="39801226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769441"/>
          </a:xfrm>
          <a:prstGeom prst="rect">
            <a:avLst/>
          </a:prstGeom>
          <a:noFill/>
        </p:spPr>
        <p:txBody>
          <a:bodyPr wrap="square" rtlCol="0">
            <a:spAutoFit/>
          </a:bodyPr>
          <a:lstStyle/>
          <a:p>
            <a:r>
              <a:rPr lang="en-AU" sz="2200" b="1" dirty="0">
                <a:highlight>
                  <a:srgbClr val="00FF00"/>
                </a:highlight>
                <a:latin typeface="Calibri" panose="020F0502020204030204" pitchFamily="34" charset="0"/>
                <a:cs typeface="Calibri" panose="020F0502020204030204" pitchFamily="34" charset="0"/>
              </a:rPr>
              <a:t>14. Steps to </a:t>
            </a:r>
            <a:r>
              <a:rPr lang="en-US" sz="2200" b="1" dirty="0">
                <a:highlight>
                  <a:srgbClr val="00FF00"/>
                </a:highlight>
                <a:latin typeface="Calibri" panose="020F0502020204030204" pitchFamily="34" charset="0"/>
                <a:cs typeface="Calibri" panose="020F0502020204030204" pitchFamily="34" charset="0"/>
              </a:rPr>
              <a:t>apply the Accounting Number Format to cells B4 through M6 and format the tax rate in cell P3 as a percentage carried to one decimal point</a:t>
            </a:r>
            <a:endParaRPr lang="en-AU" sz="2200" b="1" dirty="0">
              <a:highlight>
                <a:srgbClr val="00FF00"/>
              </a:highligh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1744D7D4-C25A-0D21-3CD6-4D49ADA4AEDE}"/>
              </a:ext>
            </a:extLst>
          </p:cNvPr>
          <p:cNvSpPr txBox="1"/>
          <p:nvPr/>
        </p:nvSpPr>
        <p:spPr>
          <a:xfrm>
            <a:off x="-1" y="1661170"/>
            <a:ext cx="12192000" cy="5196166"/>
          </a:xfrm>
          <a:prstGeom prst="rect">
            <a:avLst/>
          </a:prstGeom>
          <a:solidFill>
            <a:schemeClr val="bg1"/>
          </a:solidFill>
          <a:ln>
            <a:solidFill>
              <a:srgbClr val="FF0000"/>
            </a:solidFill>
          </a:ln>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Format the Tax Rate as a Percentage</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Select Cell P3:</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cell P3 where the tax rate is located.</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Apply Percentage Format:</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Home tab in the Ribbon.</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Number group, click on the Percentage button (%).</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With cell P3 still selected, click the Increase Decimal button to adjust the decimal places until it shows one decimal point.</a:t>
            </a:r>
          </a:p>
        </p:txBody>
      </p:sp>
      <p:pic>
        <p:nvPicPr>
          <p:cNvPr id="4" name="Picture 3">
            <a:extLst>
              <a:ext uri="{FF2B5EF4-FFF2-40B4-BE49-F238E27FC236}">
                <a16:creationId xmlns:a16="http://schemas.microsoft.com/office/drawing/2014/main" id="{5F2F706D-E82B-B783-D034-022C49174CAB}"/>
              </a:ext>
            </a:extLst>
          </p:cNvPr>
          <p:cNvPicPr>
            <a:picLocks noChangeAspect="1"/>
          </p:cNvPicPr>
          <p:nvPr/>
        </p:nvPicPr>
        <p:blipFill>
          <a:blip r:embed="rId2"/>
          <a:stretch>
            <a:fillRect/>
          </a:stretch>
        </p:blipFill>
        <p:spPr>
          <a:xfrm>
            <a:off x="0" y="980516"/>
            <a:ext cx="12191999" cy="366426"/>
          </a:xfrm>
          <a:prstGeom prst="rect">
            <a:avLst/>
          </a:prstGeom>
        </p:spPr>
      </p:pic>
      <p:sp>
        <p:nvSpPr>
          <p:cNvPr id="6" name="TextBox 5">
            <a:extLst>
              <a:ext uri="{FF2B5EF4-FFF2-40B4-BE49-F238E27FC236}">
                <a16:creationId xmlns:a16="http://schemas.microsoft.com/office/drawing/2014/main" id="{A308AD79-7B0A-C5EC-70B3-DE4F7A308309}"/>
              </a:ext>
            </a:extLst>
          </p:cNvPr>
          <p:cNvSpPr txBox="1"/>
          <p:nvPr/>
        </p:nvSpPr>
        <p:spPr>
          <a:xfrm>
            <a:off x="7315200" y="1661170"/>
            <a:ext cx="4876799" cy="2918107"/>
          </a:xfrm>
          <a:prstGeom prst="rect">
            <a:avLst/>
          </a:prstGeom>
          <a:noFill/>
          <a:ln>
            <a:solidFill>
              <a:srgbClr val="FF0000"/>
            </a:solidFill>
          </a:ln>
        </p:spPr>
        <p:txBody>
          <a:bodyPr wrap="square">
            <a:spAutoFit/>
          </a:bodyPr>
          <a:lstStyle/>
          <a:p>
            <a:pPr>
              <a:lnSpc>
                <a:spcPct val="150000"/>
              </a:lnSpc>
            </a:pPr>
            <a:r>
              <a:rPr lang="en-US" sz="2500" dirty="0">
                <a:latin typeface="Calibri" panose="020F0502020204030204" pitchFamily="34" charset="0"/>
                <a:cs typeface="Calibri" panose="020F0502020204030204" pitchFamily="34" charset="0"/>
              </a:rPr>
              <a:t>These steps will ensure that the selected cells are formatted with the Accounting Number Format and the tax rate is displayed as a percentage with one decimal point. </a:t>
            </a:r>
            <a:endParaRPr lang="en-AU" sz="25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2911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430887"/>
          </a:xfrm>
          <a:prstGeom prst="rect">
            <a:avLst/>
          </a:prstGeom>
          <a:noFill/>
        </p:spPr>
        <p:txBody>
          <a:bodyPr wrap="square" rtlCol="0">
            <a:spAutoFit/>
          </a:bodyPr>
          <a:lstStyle/>
          <a:p>
            <a:r>
              <a:rPr lang="en-AU" sz="2200" b="1" dirty="0">
                <a:highlight>
                  <a:srgbClr val="00FF00"/>
                </a:highlight>
                <a:latin typeface="Calibri" panose="020F0502020204030204" pitchFamily="34" charset="0"/>
                <a:cs typeface="Calibri" panose="020F0502020204030204" pitchFamily="34" charset="0"/>
              </a:rPr>
              <a:t>15. Steps to </a:t>
            </a:r>
            <a:r>
              <a:rPr lang="en-US" sz="2200" b="1" dirty="0">
                <a:highlight>
                  <a:srgbClr val="00FF00"/>
                </a:highlight>
                <a:latin typeface="Calibri" panose="020F0502020204030204" pitchFamily="34" charset="0"/>
                <a:cs typeface="Calibri" panose="020F0502020204030204" pitchFamily="34" charset="0"/>
              </a:rPr>
              <a:t>unmerge cell A1</a:t>
            </a:r>
            <a:endParaRPr lang="en-AU" sz="2200" b="1" dirty="0">
              <a:highlight>
                <a:srgbClr val="00FF00"/>
              </a:highligh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1744D7D4-C25A-0D21-3CD6-4D49ADA4AEDE}"/>
              </a:ext>
            </a:extLst>
          </p:cNvPr>
          <p:cNvSpPr txBox="1"/>
          <p:nvPr/>
        </p:nvSpPr>
        <p:spPr>
          <a:xfrm>
            <a:off x="-1" y="1661170"/>
            <a:ext cx="12192000" cy="4401205"/>
          </a:xfrm>
          <a:prstGeom prst="rect">
            <a:avLst/>
          </a:prstGeom>
          <a:solidFill>
            <a:schemeClr val="bg1"/>
          </a:solidFill>
          <a:ln>
            <a:solidFill>
              <a:srgbClr val="FF0000"/>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Unmerge Cell A1</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cell A1.</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Home tab on the ribbon.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the Merge &amp; Center button to unmerge the cell.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Merge and Center Selection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the range A1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columns that hold the data below the selection).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Home tab on the ribbon.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the Merge &amp; Center button to merge and center the selection.</a:t>
            </a:r>
          </a:p>
        </p:txBody>
      </p:sp>
      <p:pic>
        <p:nvPicPr>
          <p:cNvPr id="5" name="Picture 4">
            <a:extLst>
              <a:ext uri="{FF2B5EF4-FFF2-40B4-BE49-F238E27FC236}">
                <a16:creationId xmlns:a16="http://schemas.microsoft.com/office/drawing/2014/main" id="{61DE8299-D6DD-3F0B-71CD-0EF68C6AA71C}"/>
              </a:ext>
            </a:extLst>
          </p:cNvPr>
          <p:cNvPicPr>
            <a:picLocks noChangeAspect="1"/>
          </p:cNvPicPr>
          <p:nvPr/>
        </p:nvPicPr>
        <p:blipFill>
          <a:blip r:embed="rId2"/>
          <a:stretch>
            <a:fillRect/>
          </a:stretch>
        </p:blipFill>
        <p:spPr>
          <a:xfrm>
            <a:off x="0" y="930992"/>
            <a:ext cx="12239123" cy="588092"/>
          </a:xfrm>
          <a:prstGeom prst="rect">
            <a:avLst/>
          </a:prstGeom>
        </p:spPr>
      </p:pic>
    </p:spTree>
    <p:extLst>
      <p:ext uri="{BB962C8B-B14F-4D97-AF65-F5344CB8AC3E}">
        <p14:creationId xmlns:p14="http://schemas.microsoft.com/office/powerpoint/2010/main" val="2290167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430887"/>
          </a:xfrm>
          <a:prstGeom prst="rect">
            <a:avLst/>
          </a:prstGeom>
          <a:noFill/>
        </p:spPr>
        <p:txBody>
          <a:bodyPr wrap="square" rtlCol="0">
            <a:spAutoFit/>
          </a:bodyPr>
          <a:lstStyle/>
          <a:p>
            <a:r>
              <a:rPr lang="en-AU" sz="2200" b="1" dirty="0">
                <a:highlight>
                  <a:srgbClr val="00FF00"/>
                </a:highlight>
                <a:latin typeface="Calibri" panose="020F0502020204030204" pitchFamily="34" charset="0"/>
                <a:cs typeface="Calibri" panose="020F0502020204030204" pitchFamily="34" charset="0"/>
              </a:rPr>
              <a:t>15. Steps to </a:t>
            </a:r>
            <a:r>
              <a:rPr lang="en-US" sz="2200" b="1" dirty="0">
                <a:highlight>
                  <a:srgbClr val="00FF00"/>
                </a:highlight>
                <a:latin typeface="Calibri" panose="020F0502020204030204" pitchFamily="34" charset="0"/>
                <a:cs typeface="Calibri" panose="020F0502020204030204" pitchFamily="34" charset="0"/>
              </a:rPr>
              <a:t>unmerge cell A1</a:t>
            </a:r>
            <a:endParaRPr lang="en-AU" sz="2200" b="1" dirty="0">
              <a:highlight>
                <a:srgbClr val="00FF00"/>
              </a:highligh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1744D7D4-C25A-0D21-3CD6-4D49ADA4AEDE}"/>
              </a:ext>
            </a:extLst>
          </p:cNvPr>
          <p:cNvSpPr txBox="1"/>
          <p:nvPr/>
        </p:nvSpPr>
        <p:spPr>
          <a:xfrm>
            <a:off x="-1" y="1661170"/>
            <a:ext cx="12192000" cy="4832092"/>
          </a:xfrm>
          <a:prstGeom prst="rect">
            <a:avLst/>
          </a:prstGeom>
          <a:solidFill>
            <a:schemeClr val="bg1"/>
          </a:solidFill>
          <a:ln>
            <a:solidFill>
              <a:srgbClr val="FF0000"/>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Center-Align the Months and Apply Angle Counterclockwise Orientation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the range B2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cells containing the month names).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Home tab on the ribbon.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the Align Center button in the Alignment group to center-align the text.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the small arrow in the bottom-right corner of the Alignment group to open the Format Cells dialog box.</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Format Cells dialog box, go to the Alignment tab.</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Orientation section, select Angle Counterclockwise.</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OK to apply the changes.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Following these steps will complete the task as described.</a:t>
            </a:r>
          </a:p>
        </p:txBody>
      </p:sp>
      <p:pic>
        <p:nvPicPr>
          <p:cNvPr id="5" name="Picture 4">
            <a:extLst>
              <a:ext uri="{FF2B5EF4-FFF2-40B4-BE49-F238E27FC236}">
                <a16:creationId xmlns:a16="http://schemas.microsoft.com/office/drawing/2014/main" id="{61DE8299-D6DD-3F0B-71CD-0EF68C6AA71C}"/>
              </a:ext>
            </a:extLst>
          </p:cNvPr>
          <p:cNvPicPr>
            <a:picLocks noChangeAspect="1"/>
          </p:cNvPicPr>
          <p:nvPr/>
        </p:nvPicPr>
        <p:blipFill>
          <a:blip r:embed="rId2"/>
          <a:stretch>
            <a:fillRect/>
          </a:stretch>
        </p:blipFill>
        <p:spPr>
          <a:xfrm>
            <a:off x="0" y="930992"/>
            <a:ext cx="12239123" cy="588092"/>
          </a:xfrm>
          <a:prstGeom prst="rect">
            <a:avLst/>
          </a:prstGeom>
        </p:spPr>
      </p:pic>
    </p:spTree>
    <p:extLst>
      <p:ext uri="{BB962C8B-B14F-4D97-AF65-F5344CB8AC3E}">
        <p14:creationId xmlns:p14="http://schemas.microsoft.com/office/powerpoint/2010/main" val="4458335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omputer script on a screen">
            <a:extLst>
              <a:ext uri="{FF2B5EF4-FFF2-40B4-BE49-F238E27FC236}">
                <a16:creationId xmlns:a16="http://schemas.microsoft.com/office/drawing/2014/main" id="{7F99A1C5-3744-AD25-AFA2-8B1366EA62D2}"/>
              </a:ext>
            </a:extLst>
          </p:cNvPr>
          <p:cNvPicPr>
            <a:picLocks noChangeAspect="1"/>
          </p:cNvPicPr>
          <p:nvPr/>
        </p:nvPicPr>
        <p:blipFill>
          <a:blip r:embed="rId2"/>
          <a:srcRect l="481" r="40253" b="-1"/>
          <a:stretch/>
        </p:blipFill>
        <p:spPr>
          <a:xfrm>
            <a:off x="764988" y="1531783"/>
            <a:ext cx="3368969" cy="3794434"/>
          </a:xfrm>
          <a:prstGeom prst="rect">
            <a:avLst/>
          </a:prstGeom>
        </p:spPr>
      </p:pic>
      <p:sp>
        <p:nvSpPr>
          <p:cNvPr id="28" name="Freeform: Shape 27">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4" name="Title 3">
            <a:extLst>
              <a:ext uri="{FF2B5EF4-FFF2-40B4-BE49-F238E27FC236}">
                <a16:creationId xmlns:a16="http://schemas.microsoft.com/office/drawing/2014/main" id="{6B57B159-EFA5-77C6-3D96-0F80E65B34CC}"/>
              </a:ext>
            </a:extLst>
          </p:cNvPr>
          <p:cNvSpPr txBox="1">
            <a:spLocks noGrp="1"/>
          </p:cNvSpPr>
          <p:nvPr>
            <p:ph type="title"/>
          </p:nvPr>
        </p:nvSpPr>
        <p:spPr>
          <a:xfrm>
            <a:off x="5759354" y="457201"/>
            <a:ext cx="5337270" cy="1835911"/>
          </a:xfrm>
          <a:prstGeom prst="rect">
            <a:avLst/>
          </a:prstGeom>
        </p:spPr>
        <p:txBody>
          <a:bodyPr vert="horz" lIns="91440" tIns="45720" rIns="91440" bIns="45720" rtlCol="0" anchor="b">
            <a:normAutofit/>
          </a:bodyPr>
          <a:lstStyle/>
          <a:p>
            <a:pPr marL="88900"/>
            <a:r>
              <a:rPr lang="en-US" sz="5400" kern="1200">
                <a:solidFill>
                  <a:srgbClr val="FFFFFF"/>
                </a:solidFill>
                <a:effectLst/>
                <a:latin typeface="Calibri" panose="020F0502020204030204" pitchFamily="34" charset="0"/>
                <a:cs typeface="Calibri" panose="020F0502020204030204" pitchFamily="34" charset="0"/>
              </a:rPr>
              <a:t>Happy A Learning Day</a:t>
            </a:r>
            <a:endParaRPr lang="en-US" sz="5400" kern="1200">
              <a:solidFill>
                <a:srgbClr val="FFFFFF"/>
              </a:solidFill>
              <a:latin typeface="Calibri" panose="020F0502020204030204" pitchFamily="34" charset="0"/>
              <a:cs typeface="Calibri" panose="020F0502020204030204" pitchFamily="34" charset="0"/>
            </a:endParaRPr>
          </a:p>
        </p:txBody>
      </p:sp>
      <p:sp>
        <p:nvSpPr>
          <p:cNvPr id="30"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C48DEB-53CC-CA6E-995E-2C84F45A483F}"/>
              </a:ext>
            </a:extLst>
          </p:cNvPr>
          <p:cNvSpPr>
            <a:spLocks noGrp="1"/>
          </p:cNvSpPr>
          <p:nvPr>
            <p:ph idx="1"/>
          </p:nvPr>
        </p:nvSpPr>
        <p:spPr>
          <a:xfrm>
            <a:off x="5759354" y="2798064"/>
            <a:ext cx="5461095" cy="3417611"/>
          </a:xfrm>
        </p:spPr>
        <p:txBody>
          <a:bodyPr vert="horz" lIns="91440" tIns="45720" rIns="91440" bIns="45720" rtlCol="0" anchor="t">
            <a:normAutofit/>
          </a:bodyPr>
          <a:lstStyle/>
          <a:p>
            <a:pPr marL="0" indent="0">
              <a:buNone/>
            </a:pPr>
            <a:r>
              <a:rPr lang="en-US" sz="2400" kern="1200" dirty="0">
                <a:solidFill>
                  <a:srgbClr val="FFFFFF"/>
                </a:solidFill>
                <a:latin typeface="Calibri" panose="020F0502020204030204" pitchFamily="34" charset="0"/>
                <a:cs typeface="Calibri" panose="020F0502020204030204" pitchFamily="34" charset="0"/>
              </a:rPr>
              <a:t>Thank you</a:t>
            </a:r>
            <a:endParaRPr lang="en-US" sz="2400" dirty="0">
              <a:solidFill>
                <a:srgbClr val="FFFFFF"/>
              </a:solidFill>
              <a:latin typeface="Calibri" panose="020F0502020204030204" pitchFamily="34" charset="0"/>
              <a:cs typeface="Calibri" panose="020F0502020204030204" pitchFamily="34" charset="0"/>
            </a:endParaRPr>
          </a:p>
          <a:p>
            <a:pPr marL="0" indent="0">
              <a:buNone/>
            </a:pPr>
            <a:r>
              <a:rPr lang="en-US" sz="2400" kern="1200" dirty="0">
                <a:solidFill>
                  <a:srgbClr val="FFFFFF"/>
                </a:solidFill>
                <a:latin typeface="Calibri" panose="020F0502020204030204" pitchFamily="34" charset="0"/>
                <a:cs typeface="Calibri" panose="020F0502020204030204" pitchFamily="34" charset="0"/>
              </a:rPr>
              <a:t>Dr. Farshid Keivanian</a:t>
            </a:r>
          </a:p>
        </p:txBody>
      </p:sp>
    </p:spTree>
    <p:extLst>
      <p:ext uri="{BB962C8B-B14F-4D97-AF65-F5344CB8AC3E}">
        <p14:creationId xmlns:p14="http://schemas.microsoft.com/office/powerpoint/2010/main" val="1710340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44D7D4-C25A-0D21-3CD6-4D49ADA4AEDE}"/>
              </a:ext>
            </a:extLst>
          </p:cNvPr>
          <p:cNvSpPr txBox="1"/>
          <p:nvPr/>
        </p:nvSpPr>
        <p:spPr>
          <a:xfrm>
            <a:off x="0" y="1589329"/>
            <a:ext cx="12192000" cy="5226431"/>
          </a:xfrm>
          <a:prstGeom prst="rect">
            <a:avLst/>
          </a:prstGeom>
          <a:solidFill>
            <a:schemeClr val="bg1"/>
          </a:solidFill>
          <a:ln>
            <a:solidFill>
              <a:srgbClr val="FF0000"/>
            </a:solidFill>
          </a:ln>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To center cell A3 vertically with the text set to Arial, bold, size 14 using the Format Cells dialog box, follow these steps:</a:t>
            </a:r>
            <a:endPar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Center Cell A3 Vertically</a:t>
            </a: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Open the Format Cells Dialog Box:</a:t>
            </a:r>
            <a:endPar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914400" marR="0" lvl="1"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Right-click on cell A3.</a:t>
            </a:r>
          </a:p>
          <a:p>
            <a:pPr marL="914400" marR="0" lvl="1"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Format Cells... from the context menu.</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Align Vertically:</a:t>
            </a:r>
            <a:endPar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914400" marR="0" lvl="1"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Format Cells dialog box, go to the Alignment tab.</a:t>
            </a:r>
          </a:p>
          <a:p>
            <a:pPr marL="914400" marR="0" lvl="1"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Text alignment section, select Center from the Vertical dropdown menu.</a:t>
            </a:r>
          </a:p>
        </p:txBody>
      </p:sp>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769441"/>
          </a:xfrm>
          <a:prstGeom prst="rect">
            <a:avLst/>
          </a:prstGeom>
          <a:noFill/>
        </p:spPr>
        <p:txBody>
          <a:bodyPr wrap="square" rtlCol="0">
            <a:spAutoFit/>
          </a:bodyPr>
          <a:lstStyle/>
          <a:p>
            <a:r>
              <a:rPr lang="en-AU" sz="2200" b="1" dirty="0">
                <a:highlight>
                  <a:srgbClr val="00FF00"/>
                </a:highlight>
                <a:latin typeface="Calibri" panose="020F0502020204030204" pitchFamily="34" charset="0"/>
                <a:cs typeface="Calibri" panose="020F0502020204030204" pitchFamily="34" charset="0"/>
              </a:rPr>
              <a:t>2. Steps to </a:t>
            </a:r>
            <a:r>
              <a:rPr lang="en-US" sz="2200" b="1" dirty="0">
                <a:highlight>
                  <a:srgbClr val="00FF00"/>
                </a:highlight>
                <a:latin typeface="Calibri" panose="020F0502020204030204" pitchFamily="34" charset="0"/>
                <a:cs typeface="Calibri" panose="020F0502020204030204" pitchFamily="34" charset="0"/>
              </a:rPr>
              <a:t>center cell A3 vertically with the text set to Arial, bold, size 14 using the Format Cells dialog box</a:t>
            </a:r>
            <a:endParaRPr lang="en-AU" sz="2200" b="1" dirty="0">
              <a:highlight>
                <a:srgbClr val="00FF00"/>
              </a:highlight>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C875F79-9C65-57A7-AAC4-32A1CF67A418}"/>
              </a:ext>
            </a:extLst>
          </p:cNvPr>
          <p:cNvPicPr>
            <a:picLocks noChangeAspect="1"/>
          </p:cNvPicPr>
          <p:nvPr/>
        </p:nvPicPr>
        <p:blipFill>
          <a:blip r:embed="rId2"/>
          <a:stretch>
            <a:fillRect/>
          </a:stretch>
        </p:blipFill>
        <p:spPr>
          <a:xfrm>
            <a:off x="0" y="935067"/>
            <a:ext cx="12192000" cy="540894"/>
          </a:xfrm>
          <a:prstGeom prst="rect">
            <a:avLst/>
          </a:prstGeom>
        </p:spPr>
      </p:pic>
    </p:spTree>
    <p:extLst>
      <p:ext uri="{BB962C8B-B14F-4D97-AF65-F5344CB8AC3E}">
        <p14:creationId xmlns:p14="http://schemas.microsoft.com/office/powerpoint/2010/main" val="766331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44D7D4-C25A-0D21-3CD6-4D49ADA4AEDE}"/>
              </a:ext>
            </a:extLst>
          </p:cNvPr>
          <p:cNvSpPr txBox="1"/>
          <p:nvPr/>
        </p:nvSpPr>
        <p:spPr>
          <a:xfrm>
            <a:off x="-1" y="1510744"/>
            <a:ext cx="12192000" cy="4815677"/>
          </a:xfrm>
          <a:prstGeom prst="rect">
            <a:avLst/>
          </a:prstGeom>
          <a:solidFill>
            <a:schemeClr val="bg1"/>
          </a:solidFill>
          <a:ln>
            <a:solidFill>
              <a:srgbClr val="FF0000"/>
            </a:solidFill>
          </a:ln>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3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Set Text to Arial, Bold, Size 14</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23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Set Font:</a:t>
            </a:r>
            <a:endPar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800100" marR="0" lvl="1"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Format Cells dialog box, go to the Font tab.</a:t>
            </a:r>
          </a:p>
          <a:p>
            <a:pPr marL="800100" marR="0" lvl="1"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Arial from the Font: list.</a:t>
            </a:r>
          </a:p>
          <a:p>
            <a:pPr marL="800100" marR="0" lvl="1"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Bold from the Font style: list.</a:t>
            </a:r>
          </a:p>
          <a:p>
            <a:pPr marL="800100" marR="0" lvl="1"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Set the Size: to 14.</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sz="23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Apply and Close:</a:t>
            </a:r>
            <a:endPar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800100" marR="0" lvl="1"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OK to apply the changes and close the dialog box.</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These steps will vertically center the content in cell A3 and set the font to Arial, bold, size 14.</a:t>
            </a:r>
          </a:p>
        </p:txBody>
      </p:sp>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769441"/>
          </a:xfrm>
          <a:prstGeom prst="rect">
            <a:avLst/>
          </a:prstGeom>
          <a:noFill/>
        </p:spPr>
        <p:txBody>
          <a:bodyPr wrap="square" rtlCol="0">
            <a:spAutoFit/>
          </a:bodyPr>
          <a:lstStyle/>
          <a:p>
            <a:r>
              <a:rPr lang="en-AU" sz="2200" b="1" dirty="0">
                <a:highlight>
                  <a:srgbClr val="00FF00"/>
                </a:highlight>
                <a:latin typeface="Calibri" panose="020F0502020204030204" pitchFamily="34" charset="0"/>
                <a:cs typeface="Calibri" panose="020F0502020204030204" pitchFamily="34" charset="0"/>
              </a:rPr>
              <a:t>2. Steps to </a:t>
            </a:r>
            <a:r>
              <a:rPr lang="en-US" sz="2200" b="1" dirty="0">
                <a:highlight>
                  <a:srgbClr val="00FF00"/>
                </a:highlight>
                <a:latin typeface="Calibri" panose="020F0502020204030204" pitchFamily="34" charset="0"/>
                <a:cs typeface="Calibri" panose="020F0502020204030204" pitchFamily="34" charset="0"/>
              </a:rPr>
              <a:t>center cell A3 vertically with the text set to Arial, bold, size 14 using the Format Cells dialog box</a:t>
            </a:r>
            <a:endParaRPr lang="en-AU" sz="2200" b="1" dirty="0">
              <a:highlight>
                <a:srgbClr val="00FF00"/>
              </a:highlight>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C875F79-9C65-57A7-AAC4-32A1CF67A418}"/>
              </a:ext>
            </a:extLst>
          </p:cNvPr>
          <p:cNvPicPr>
            <a:picLocks noChangeAspect="1"/>
          </p:cNvPicPr>
          <p:nvPr/>
        </p:nvPicPr>
        <p:blipFill>
          <a:blip r:embed="rId2"/>
          <a:stretch>
            <a:fillRect/>
          </a:stretch>
        </p:blipFill>
        <p:spPr>
          <a:xfrm>
            <a:off x="0" y="935067"/>
            <a:ext cx="12192000" cy="540894"/>
          </a:xfrm>
          <a:prstGeom prst="rect">
            <a:avLst/>
          </a:prstGeom>
        </p:spPr>
      </p:pic>
    </p:spTree>
    <p:extLst>
      <p:ext uri="{BB962C8B-B14F-4D97-AF65-F5344CB8AC3E}">
        <p14:creationId xmlns:p14="http://schemas.microsoft.com/office/powerpoint/2010/main" val="22843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44D7D4-C25A-0D21-3CD6-4D49ADA4AEDE}"/>
              </a:ext>
            </a:extLst>
          </p:cNvPr>
          <p:cNvSpPr txBox="1"/>
          <p:nvPr/>
        </p:nvSpPr>
        <p:spPr>
          <a:xfrm>
            <a:off x="-1" y="1510744"/>
            <a:ext cx="12192000" cy="5693866"/>
          </a:xfrm>
          <a:prstGeom prst="rect">
            <a:avLst/>
          </a:prstGeom>
          <a:solidFill>
            <a:schemeClr val="bg1"/>
          </a:solidFill>
          <a:ln>
            <a:solidFill>
              <a:srgbClr val="FF0000"/>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Use AutoFill to Fill the Drinks Total for March through December</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Select the Starting Cells:</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cell D5 (the Drinks total for March).</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AutoFill to December:</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Drag the fill handle (small square at the bottom right corner of the cell) from cell D5 to cell M5 (through December). The values will be copied across these cells.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Add a Blank Column Between Columns A and B</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Insert a Blank Column:</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the header of column B to select the entire column.</a:t>
            </a: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Right-click on the selected column header and choose Insert. This will insert a new blank column between columns A and B.</a:t>
            </a:r>
          </a:p>
        </p:txBody>
      </p:sp>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430887"/>
          </a:xfrm>
          <a:prstGeom prst="rect">
            <a:avLst/>
          </a:prstGeom>
          <a:noFill/>
        </p:spPr>
        <p:txBody>
          <a:bodyPr wrap="square" rtlCol="0">
            <a:spAutoFit/>
          </a:bodyPr>
          <a:lstStyle/>
          <a:p>
            <a:r>
              <a:rPr lang="en-AU" sz="2200" b="1" dirty="0">
                <a:highlight>
                  <a:srgbClr val="00FF00"/>
                </a:highlight>
                <a:latin typeface="Calibri" panose="020F0502020204030204" pitchFamily="34" charset="0"/>
                <a:cs typeface="Calibri" panose="020F0502020204030204" pitchFamily="34" charset="0"/>
              </a:rPr>
              <a:t>3. Steps to fill the Drinks total for March through December using AutoFill</a:t>
            </a:r>
          </a:p>
        </p:txBody>
      </p:sp>
      <p:pic>
        <p:nvPicPr>
          <p:cNvPr id="4" name="Picture 3">
            <a:extLst>
              <a:ext uri="{FF2B5EF4-FFF2-40B4-BE49-F238E27FC236}">
                <a16:creationId xmlns:a16="http://schemas.microsoft.com/office/drawing/2014/main" id="{E0B63ACC-9C18-A13F-926F-44C46A4488E7}"/>
              </a:ext>
            </a:extLst>
          </p:cNvPr>
          <p:cNvPicPr>
            <a:picLocks noChangeAspect="1"/>
          </p:cNvPicPr>
          <p:nvPr/>
        </p:nvPicPr>
        <p:blipFill>
          <a:blip r:embed="rId2"/>
          <a:stretch>
            <a:fillRect/>
          </a:stretch>
        </p:blipFill>
        <p:spPr>
          <a:xfrm>
            <a:off x="-3" y="531579"/>
            <a:ext cx="12192002" cy="420319"/>
          </a:xfrm>
          <a:prstGeom prst="rect">
            <a:avLst/>
          </a:prstGeom>
        </p:spPr>
      </p:pic>
    </p:spTree>
    <p:extLst>
      <p:ext uri="{BB962C8B-B14F-4D97-AF65-F5344CB8AC3E}">
        <p14:creationId xmlns:p14="http://schemas.microsoft.com/office/powerpoint/2010/main" val="1339678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44D7D4-C25A-0D21-3CD6-4D49ADA4AEDE}"/>
              </a:ext>
            </a:extLst>
          </p:cNvPr>
          <p:cNvSpPr txBox="1"/>
          <p:nvPr/>
        </p:nvSpPr>
        <p:spPr>
          <a:xfrm>
            <a:off x="-1" y="1510744"/>
            <a:ext cx="12192000" cy="4549835"/>
          </a:xfrm>
          <a:prstGeom prst="rect">
            <a:avLst/>
          </a:prstGeom>
          <a:solidFill>
            <a:schemeClr val="bg1"/>
          </a:solidFill>
          <a:ln>
            <a:solidFill>
              <a:srgbClr val="FF0000"/>
            </a:solidFill>
          </a:ln>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Delete Row 2 from the Worksheet</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Delete Row 2:</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914400" marR="0" lvl="1"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the row header of row 2 to select the entire row.</a:t>
            </a:r>
          </a:p>
          <a:p>
            <a:pPr marL="914400" marR="0" lvl="1"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Right-click on the selected row header and choose Delete. This will remove row 2 from the worksheet.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These steps will help you fill the Drinks total for March through December, insert a blank column between columns A and B, and delete row 2 from the worksheet.</a:t>
            </a:r>
          </a:p>
        </p:txBody>
      </p:sp>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430887"/>
          </a:xfrm>
          <a:prstGeom prst="rect">
            <a:avLst/>
          </a:prstGeom>
          <a:noFill/>
        </p:spPr>
        <p:txBody>
          <a:bodyPr wrap="square" rtlCol="0">
            <a:spAutoFit/>
          </a:bodyPr>
          <a:lstStyle/>
          <a:p>
            <a:r>
              <a:rPr lang="en-AU" sz="2200" b="1" dirty="0">
                <a:highlight>
                  <a:srgbClr val="00FF00"/>
                </a:highlight>
                <a:latin typeface="Calibri" panose="020F0502020204030204" pitchFamily="34" charset="0"/>
                <a:cs typeface="Calibri" panose="020F0502020204030204" pitchFamily="34" charset="0"/>
              </a:rPr>
              <a:t>3. Steps to fill the Drinks total for March through December using AutoFill</a:t>
            </a:r>
          </a:p>
        </p:txBody>
      </p:sp>
      <p:pic>
        <p:nvPicPr>
          <p:cNvPr id="4" name="Picture 3">
            <a:extLst>
              <a:ext uri="{FF2B5EF4-FFF2-40B4-BE49-F238E27FC236}">
                <a16:creationId xmlns:a16="http://schemas.microsoft.com/office/drawing/2014/main" id="{E0B63ACC-9C18-A13F-926F-44C46A4488E7}"/>
              </a:ext>
            </a:extLst>
          </p:cNvPr>
          <p:cNvPicPr>
            <a:picLocks noChangeAspect="1"/>
          </p:cNvPicPr>
          <p:nvPr/>
        </p:nvPicPr>
        <p:blipFill>
          <a:blip r:embed="rId2"/>
          <a:stretch>
            <a:fillRect/>
          </a:stretch>
        </p:blipFill>
        <p:spPr>
          <a:xfrm>
            <a:off x="-3" y="531579"/>
            <a:ext cx="12192002" cy="420319"/>
          </a:xfrm>
          <a:prstGeom prst="rect">
            <a:avLst/>
          </a:prstGeom>
        </p:spPr>
      </p:pic>
    </p:spTree>
    <p:extLst>
      <p:ext uri="{BB962C8B-B14F-4D97-AF65-F5344CB8AC3E}">
        <p14:creationId xmlns:p14="http://schemas.microsoft.com/office/powerpoint/2010/main" val="820618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44D7D4-C25A-0D21-3CD6-4D49ADA4AEDE}"/>
              </a:ext>
            </a:extLst>
          </p:cNvPr>
          <p:cNvSpPr txBox="1"/>
          <p:nvPr/>
        </p:nvSpPr>
        <p:spPr>
          <a:xfrm>
            <a:off x="-1" y="1510744"/>
            <a:ext cx="12192000" cy="4401205"/>
          </a:xfrm>
          <a:prstGeom prst="rect">
            <a:avLst/>
          </a:prstGeom>
          <a:solidFill>
            <a:schemeClr val="bg1"/>
          </a:solidFill>
          <a:ln>
            <a:solidFill>
              <a:srgbClr val="FF0000"/>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To remove the conditional formatting rule applied to the worksheet, follow these steps:</a:t>
            </a:r>
            <a:endPar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Remove Conditional Formatting Rule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Select the Entire Worksheet:</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the square at the top left corner of the worksheet where the row numbers and column letters intersect to select the entire worksheet.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Open Conditional Formatting Rules:</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Home tab in the Ribbon.</a:t>
            </a: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Styles group, click on Conditional Formatting.</a:t>
            </a: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From the drop-down menu, choose Manage Rules....</a:t>
            </a:r>
          </a:p>
        </p:txBody>
      </p:sp>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430887"/>
          </a:xfrm>
          <a:prstGeom prst="rect">
            <a:avLst/>
          </a:prstGeom>
          <a:noFill/>
        </p:spPr>
        <p:txBody>
          <a:bodyPr wrap="square" rtlCol="0">
            <a:spAutoFit/>
          </a:bodyPr>
          <a:lstStyle/>
          <a:p>
            <a:r>
              <a:rPr lang="en-AU" sz="2200" b="1" dirty="0">
                <a:highlight>
                  <a:srgbClr val="00FF00"/>
                </a:highlight>
                <a:latin typeface="Calibri" panose="020F0502020204030204" pitchFamily="34" charset="0"/>
                <a:cs typeface="Calibri" panose="020F0502020204030204" pitchFamily="34" charset="0"/>
              </a:rPr>
              <a:t>4. Steps to remove the conditional formatting rule that is applied to this worksheet</a:t>
            </a:r>
          </a:p>
        </p:txBody>
      </p:sp>
      <p:pic>
        <p:nvPicPr>
          <p:cNvPr id="5" name="Picture 4">
            <a:extLst>
              <a:ext uri="{FF2B5EF4-FFF2-40B4-BE49-F238E27FC236}">
                <a16:creationId xmlns:a16="http://schemas.microsoft.com/office/drawing/2014/main" id="{7AE44E2E-7A2E-EE33-2759-E4C097F627D8}"/>
              </a:ext>
            </a:extLst>
          </p:cNvPr>
          <p:cNvPicPr>
            <a:picLocks noChangeAspect="1"/>
          </p:cNvPicPr>
          <p:nvPr/>
        </p:nvPicPr>
        <p:blipFill>
          <a:blip r:embed="rId2"/>
          <a:stretch>
            <a:fillRect/>
          </a:stretch>
        </p:blipFill>
        <p:spPr>
          <a:xfrm>
            <a:off x="-3" y="509420"/>
            <a:ext cx="12192002" cy="576002"/>
          </a:xfrm>
          <a:prstGeom prst="rect">
            <a:avLst/>
          </a:prstGeom>
        </p:spPr>
      </p:pic>
    </p:spTree>
    <p:extLst>
      <p:ext uri="{BB962C8B-B14F-4D97-AF65-F5344CB8AC3E}">
        <p14:creationId xmlns:p14="http://schemas.microsoft.com/office/powerpoint/2010/main" val="2814571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44D7D4-C25A-0D21-3CD6-4D49ADA4AEDE}"/>
              </a:ext>
            </a:extLst>
          </p:cNvPr>
          <p:cNvSpPr txBox="1"/>
          <p:nvPr/>
        </p:nvSpPr>
        <p:spPr>
          <a:xfrm>
            <a:off x="-1" y="1510744"/>
            <a:ext cx="12192000" cy="3539430"/>
          </a:xfrm>
          <a:prstGeom prst="rect">
            <a:avLst/>
          </a:prstGeom>
          <a:solidFill>
            <a:schemeClr val="bg1"/>
          </a:solidFill>
          <a:ln>
            <a:solidFill>
              <a:srgbClr val="FF0000"/>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Manage Rules:</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Conditional Formatting Rules Manager dialog box, ensure the Show formatting rules for: dropdown is set to This Worksheet.</a:t>
            </a: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the rule(s) you want to remove.</a:t>
            </a: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the Delete Rule button to remove the selected rule(s).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Apply and Close: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OK to apply the changes and close the dialog box.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These steps will remove any conditional formatting rules applied to the worksheet.</a:t>
            </a:r>
          </a:p>
        </p:txBody>
      </p:sp>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430887"/>
          </a:xfrm>
          <a:prstGeom prst="rect">
            <a:avLst/>
          </a:prstGeom>
          <a:noFill/>
        </p:spPr>
        <p:txBody>
          <a:bodyPr wrap="square" rtlCol="0">
            <a:spAutoFit/>
          </a:bodyPr>
          <a:lstStyle/>
          <a:p>
            <a:r>
              <a:rPr lang="en-AU" sz="2200" b="1" dirty="0">
                <a:highlight>
                  <a:srgbClr val="00FF00"/>
                </a:highlight>
                <a:latin typeface="Calibri" panose="020F0502020204030204" pitchFamily="34" charset="0"/>
                <a:cs typeface="Calibri" panose="020F0502020204030204" pitchFamily="34" charset="0"/>
              </a:rPr>
              <a:t>4. Steps to remove the conditional formatting rule that is applied to this worksheet</a:t>
            </a:r>
          </a:p>
        </p:txBody>
      </p:sp>
      <p:pic>
        <p:nvPicPr>
          <p:cNvPr id="5" name="Picture 4">
            <a:extLst>
              <a:ext uri="{FF2B5EF4-FFF2-40B4-BE49-F238E27FC236}">
                <a16:creationId xmlns:a16="http://schemas.microsoft.com/office/drawing/2014/main" id="{7AE44E2E-7A2E-EE33-2759-E4C097F627D8}"/>
              </a:ext>
            </a:extLst>
          </p:cNvPr>
          <p:cNvPicPr>
            <a:picLocks noChangeAspect="1"/>
          </p:cNvPicPr>
          <p:nvPr/>
        </p:nvPicPr>
        <p:blipFill>
          <a:blip r:embed="rId2"/>
          <a:stretch>
            <a:fillRect/>
          </a:stretch>
        </p:blipFill>
        <p:spPr>
          <a:xfrm>
            <a:off x="-3" y="509420"/>
            <a:ext cx="12192002" cy="576002"/>
          </a:xfrm>
          <a:prstGeom prst="rect">
            <a:avLst/>
          </a:prstGeom>
        </p:spPr>
      </p:pic>
    </p:spTree>
    <p:extLst>
      <p:ext uri="{BB962C8B-B14F-4D97-AF65-F5344CB8AC3E}">
        <p14:creationId xmlns:p14="http://schemas.microsoft.com/office/powerpoint/2010/main" val="292237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858</TotalTime>
  <Words>3558</Words>
  <Application>Microsoft Office PowerPoint</Application>
  <PresentationFormat>Widescreen</PresentationFormat>
  <Paragraphs>286</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Aptos</vt:lpstr>
      <vt:lpstr>Aptos Display</vt:lpstr>
      <vt:lpstr>Arial</vt:lpstr>
      <vt:lpstr>Calibri</vt:lpstr>
      <vt:lpstr>Office Theme</vt:lpstr>
      <vt:lpstr>ITEC100 – Preparation for Domain 2 Post-Assessment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Happy A Learning 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237</cp:revision>
  <dcterms:created xsi:type="dcterms:W3CDTF">2024-07-30T23:10:44Z</dcterms:created>
  <dcterms:modified xsi:type="dcterms:W3CDTF">2024-08-08T20:55:26Z</dcterms:modified>
</cp:coreProperties>
</file>