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2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9/08/2024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9/08/2024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1122363"/>
            <a:ext cx="12192000" cy="2387600"/>
          </a:xfrm>
        </p:spPr>
        <p:txBody>
          <a:bodyPr>
            <a:normAutofit/>
          </a:bodyPr>
          <a:lstStyle/>
          <a:p>
            <a:r>
              <a:rPr lang="en-AU" sz="7000" dirty="0">
                <a:latin typeface="Calibri" panose="020F0502020204030204" pitchFamily="34" charset="0"/>
                <a:cs typeface="Calibri" panose="020F0502020204030204" pitchFamily="34" charset="0"/>
              </a:rPr>
              <a:t>ITEC100 – Domain 2: Manage Data Cells and Ranges</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2EBFF-6B5F-F84C-9C15-0306F7C6D603}"/>
              </a:ext>
            </a:extLst>
          </p:cNvPr>
          <p:cNvPicPr>
            <a:picLocks noChangeAspect="1"/>
          </p:cNvPicPr>
          <p:nvPr/>
        </p:nvPicPr>
        <p:blipFill>
          <a:blip r:embed="rId2"/>
          <a:stretch>
            <a:fillRect/>
          </a:stretch>
        </p:blipFill>
        <p:spPr>
          <a:xfrm>
            <a:off x="5562362" y="693683"/>
            <a:ext cx="6605057" cy="511718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672659"/>
            <a:ext cx="567813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as 213-snack bar budget completed.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should help you complete the project as outlined in the instructions.</a:t>
            </a:r>
          </a:p>
        </p:txBody>
      </p:sp>
    </p:spTree>
    <p:extLst>
      <p:ext uri="{BB962C8B-B14F-4D97-AF65-F5344CB8AC3E}">
        <p14:creationId xmlns:p14="http://schemas.microsoft.com/office/powerpoint/2010/main" val="33457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19479"/>
            <a:ext cx="51619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Here are the steps to complete the project as described in the attached document: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214-snack bar budget.xlsx file from your Domain 2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 Two Cells in Columns C and D:</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C2:D2.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select Insert from the context menu.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Insert dialog box, choose Shift cells down and click OK.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will insert two new cells above the current data in columns C and D.</a:t>
            </a:r>
          </a:p>
        </p:txBody>
      </p:sp>
      <p:pic>
        <p:nvPicPr>
          <p:cNvPr id="4" name="Picture 3">
            <a:extLst>
              <a:ext uri="{FF2B5EF4-FFF2-40B4-BE49-F238E27FC236}">
                <a16:creationId xmlns:a16="http://schemas.microsoft.com/office/drawing/2014/main" id="{6BA6972E-A9D2-BC12-40EB-92D28F43229D}"/>
              </a:ext>
            </a:extLst>
          </p:cNvPr>
          <p:cNvPicPr>
            <a:picLocks noChangeAspect="1"/>
          </p:cNvPicPr>
          <p:nvPr/>
        </p:nvPicPr>
        <p:blipFill>
          <a:blip r:embed="rId2"/>
          <a:stretch>
            <a:fillRect/>
          </a:stretch>
        </p:blipFill>
        <p:spPr>
          <a:xfrm>
            <a:off x="5161934" y="1216385"/>
            <a:ext cx="7030066" cy="4838500"/>
          </a:xfrm>
          <a:prstGeom prst="rect">
            <a:avLst/>
          </a:prstGeom>
        </p:spPr>
      </p:pic>
    </p:spTree>
    <p:extLst>
      <p:ext uri="{BB962C8B-B14F-4D97-AF65-F5344CB8AC3E}">
        <p14:creationId xmlns:p14="http://schemas.microsoft.com/office/powerpoint/2010/main" val="388468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1435031"/>
            <a:ext cx="486696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Move Jan and Feb Data Down: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Move the data for January and February down to the newly created cells.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Cut and paste the January data into the new cell in column C, and the February data into the new cell in column D.</a:t>
            </a:r>
          </a:p>
        </p:txBody>
      </p:sp>
      <p:pic>
        <p:nvPicPr>
          <p:cNvPr id="4" name="Picture 3">
            <a:extLst>
              <a:ext uri="{FF2B5EF4-FFF2-40B4-BE49-F238E27FC236}">
                <a16:creationId xmlns:a16="http://schemas.microsoft.com/office/drawing/2014/main" id="{6BA6972E-A9D2-BC12-40EB-92D28F43229D}"/>
              </a:ext>
            </a:extLst>
          </p:cNvPr>
          <p:cNvPicPr>
            <a:picLocks noChangeAspect="1"/>
          </p:cNvPicPr>
          <p:nvPr/>
        </p:nvPicPr>
        <p:blipFill>
          <a:blip r:embed="rId2"/>
          <a:stretch>
            <a:fillRect/>
          </a:stretch>
        </p:blipFill>
        <p:spPr>
          <a:xfrm>
            <a:off x="5161934" y="1216385"/>
            <a:ext cx="7030066" cy="4838500"/>
          </a:xfrm>
          <a:prstGeom prst="rect">
            <a:avLst/>
          </a:prstGeom>
        </p:spPr>
      </p:pic>
    </p:spTree>
    <p:extLst>
      <p:ext uri="{BB962C8B-B14F-4D97-AF65-F5344CB8AC3E}">
        <p14:creationId xmlns:p14="http://schemas.microsoft.com/office/powerpoint/2010/main" val="325525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11702"/>
            <a:ext cx="486696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Delete Cell N3:</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N3 (which should contain the December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and select Delete.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Delete dialog box, choose Shift cells up and click OK.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will move the December data to be even with the rest of the months.</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as 214-snack bar budget completed.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ensure that you correctly follow the instructions provided in the project guide.</a:t>
            </a:r>
          </a:p>
        </p:txBody>
      </p:sp>
      <p:pic>
        <p:nvPicPr>
          <p:cNvPr id="4" name="Picture 3">
            <a:extLst>
              <a:ext uri="{FF2B5EF4-FFF2-40B4-BE49-F238E27FC236}">
                <a16:creationId xmlns:a16="http://schemas.microsoft.com/office/drawing/2014/main" id="{6BA6972E-A9D2-BC12-40EB-92D28F43229D}"/>
              </a:ext>
            </a:extLst>
          </p:cNvPr>
          <p:cNvPicPr>
            <a:picLocks noChangeAspect="1"/>
          </p:cNvPicPr>
          <p:nvPr/>
        </p:nvPicPr>
        <p:blipFill>
          <a:blip r:embed="rId2"/>
          <a:stretch>
            <a:fillRect/>
          </a:stretch>
        </p:blipFill>
        <p:spPr>
          <a:xfrm>
            <a:off x="5161934" y="1216385"/>
            <a:ext cx="7030066" cy="4838500"/>
          </a:xfrm>
          <a:prstGeom prst="rect">
            <a:avLst/>
          </a:prstGeom>
        </p:spPr>
      </p:pic>
    </p:spTree>
    <p:extLst>
      <p:ext uri="{BB962C8B-B14F-4D97-AF65-F5344CB8AC3E}">
        <p14:creationId xmlns:p14="http://schemas.microsoft.com/office/powerpoint/2010/main" val="406362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1</a:t>
            </a:r>
          </a:p>
        </p:txBody>
      </p:sp>
      <p:pic>
        <p:nvPicPr>
          <p:cNvPr id="5" name="Picture 4">
            <a:extLst>
              <a:ext uri="{FF2B5EF4-FFF2-40B4-BE49-F238E27FC236}">
                <a16:creationId xmlns:a16="http://schemas.microsoft.com/office/drawing/2014/main" id="{25FA962E-8F0E-1A55-B58A-69A7367BFF3F}"/>
              </a:ext>
            </a:extLst>
          </p:cNvPr>
          <p:cNvPicPr>
            <a:picLocks noChangeAspect="1"/>
          </p:cNvPicPr>
          <p:nvPr/>
        </p:nvPicPr>
        <p:blipFill>
          <a:blip r:embed="rId2"/>
          <a:stretch>
            <a:fillRect/>
          </a:stretch>
        </p:blipFill>
        <p:spPr>
          <a:xfrm>
            <a:off x="4134070" y="0"/>
            <a:ext cx="8057930" cy="6858000"/>
          </a:xfrm>
          <a:prstGeom prst="rect">
            <a:avLst/>
          </a:prstGeom>
        </p:spPr>
      </p:pic>
      <p:sp>
        <p:nvSpPr>
          <p:cNvPr id="3" name="Rectangle 1">
            <a:extLst>
              <a:ext uri="{FF2B5EF4-FFF2-40B4-BE49-F238E27FC236}">
                <a16:creationId xmlns:a16="http://schemas.microsoft.com/office/drawing/2014/main" id="{C2984B23-6E4A-8AAC-4C28-1E585E2DE124}"/>
              </a:ext>
            </a:extLst>
          </p:cNvPr>
          <p:cNvSpPr>
            <a:spLocks noChangeArrowheads="1"/>
          </p:cNvSpPr>
          <p:nvPr/>
        </p:nvSpPr>
        <p:spPr bwMode="auto">
          <a:xfrm>
            <a:off x="91089" y="1379577"/>
            <a:ext cx="413407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215-membership drive.xlsx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 the RANDBETWEEN Function:</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cell C5 in the worksheet.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Enter the formula =RANDBETWEEN(1, 10) to generate a random number between 1 and 10 in this cell.</a:t>
            </a:r>
          </a:p>
        </p:txBody>
      </p:sp>
    </p:spTree>
    <p:extLst>
      <p:ext uri="{BB962C8B-B14F-4D97-AF65-F5344CB8AC3E}">
        <p14:creationId xmlns:p14="http://schemas.microsoft.com/office/powerpoint/2010/main" val="276396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1</a:t>
            </a:r>
          </a:p>
        </p:txBody>
      </p:sp>
      <p:pic>
        <p:nvPicPr>
          <p:cNvPr id="5" name="Picture 4">
            <a:extLst>
              <a:ext uri="{FF2B5EF4-FFF2-40B4-BE49-F238E27FC236}">
                <a16:creationId xmlns:a16="http://schemas.microsoft.com/office/drawing/2014/main" id="{25FA962E-8F0E-1A55-B58A-69A7367BFF3F}"/>
              </a:ext>
            </a:extLst>
          </p:cNvPr>
          <p:cNvPicPr>
            <a:picLocks noChangeAspect="1"/>
          </p:cNvPicPr>
          <p:nvPr/>
        </p:nvPicPr>
        <p:blipFill>
          <a:blip r:embed="rId2"/>
          <a:stretch>
            <a:fillRect/>
          </a:stretch>
        </p:blipFill>
        <p:spPr>
          <a:xfrm>
            <a:off x="4409768" y="0"/>
            <a:ext cx="7782232" cy="6858000"/>
          </a:xfrm>
          <a:prstGeom prst="rect">
            <a:avLst/>
          </a:prstGeom>
        </p:spPr>
      </p:pic>
      <p:sp>
        <p:nvSpPr>
          <p:cNvPr id="3" name="Rectangle 1">
            <a:extLst>
              <a:ext uri="{FF2B5EF4-FFF2-40B4-BE49-F238E27FC236}">
                <a16:creationId xmlns:a16="http://schemas.microsoft.com/office/drawing/2014/main" id="{C2984B23-6E4A-8AAC-4C28-1E585E2DE124}"/>
              </a:ext>
            </a:extLst>
          </p:cNvPr>
          <p:cNvSpPr>
            <a:spLocks noChangeArrowheads="1"/>
          </p:cNvSpPr>
          <p:nvPr/>
        </p:nvSpPr>
        <p:spPr bwMode="auto">
          <a:xfrm>
            <a:off x="45544" y="1527980"/>
            <a:ext cx="436422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Ensure the Number Does Not Reset:</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ensure the number does not reset when another cell is changed, you can copy the value and paste it as a value rather than a formula. To do this: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the number is generated, right-click on cell C5, select Copy.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right-click again and choose Paste Special &gt; Values. This will paste the generated number as a fixed value.</a:t>
            </a:r>
          </a:p>
        </p:txBody>
      </p:sp>
    </p:spTree>
    <p:extLst>
      <p:ext uri="{BB962C8B-B14F-4D97-AF65-F5344CB8AC3E}">
        <p14:creationId xmlns:p14="http://schemas.microsoft.com/office/powerpoint/2010/main" val="75472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1</a:t>
            </a:r>
          </a:p>
        </p:txBody>
      </p:sp>
      <p:pic>
        <p:nvPicPr>
          <p:cNvPr id="5" name="Picture 4">
            <a:extLst>
              <a:ext uri="{FF2B5EF4-FFF2-40B4-BE49-F238E27FC236}">
                <a16:creationId xmlns:a16="http://schemas.microsoft.com/office/drawing/2014/main" id="{25FA962E-8F0E-1A55-B58A-69A7367BFF3F}"/>
              </a:ext>
            </a:extLst>
          </p:cNvPr>
          <p:cNvPicPr>
            <a:picLocks noChangeAspect="1"/>
          </p:cNvPicPr>
          <p:nvPr/>
        </p:nvPicPr>
        <p:blipFill>
          <a:blip r:embed="rId2"/>
          <a:stretch>
            <a:fillRect/>
          </a:stretch>
        </p:blipFill>
        <p:spPr>
          <a:xfrm>
            <a:off x="5148486" y="0"/>
            <a:ext cx="7043514" cy="6858000"/>
          </a:xfrm>
          <a:prstGeom prst="rect">
            <a:avLst/>
          </a:prstGeom>
        </p:spPr>
      </p:pic>
      <p:sp>
        <p:nvSpPr>
          <p:cNvPr id="3" name="Rectangle 1">
            <a:extLst>
              <a:ext uri="{FF2B5EF4-FFF2-40B4-BE49-F238E27FC236}">
                <a16:creationId xmlns:a16="http://schemas.microsoft.com/office/drawing/2014/main" id="{C2984B23-6E4A-8AAC-4C28-1E585E2DE124}"/>
              </a:ext>
            </a:extLst>
          </p:cNvPr>
          <p:cNvSpPr>
            <a:spLocks noChangeArrowheads="1"/>
          </p:cNvSpPr>
          <p:nvPr/>
        </p:nvSpPr>
        <p:spPr bwMode="auto">
          <a:xfrm>
            <a:off x="45544" y="1420257"/>
            <a:ext cx="5057398"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Use the SEQUENCE Function:</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cell range C3:N3.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Enter the formula =SEQUENCE(1, 11, 10, 10) to generate a sequence of numbers beginning with 10 and increasing in increments of 10 across the selected cells.</a:t>
            </a:r>
          </a:p>
          <a:p>
            <a:pPr marL="0" marR="0" lvl="0" indent="0" algn="l" defTabSz="914400" rtl="0" eaLnBrk="0" fontAlgn="base" latinLnBrk="0" hangingPunct="0">
              <a:lnSpc>
                <a:spcPct val="100000"/>
              </a:lnSpc>
              <a:spcBef>
                <a:spcPct val="0"/>
              </a:spcBef>
              <a:spcAft>
                <a:spcPct val="0"/>
              </a:spcAft>
              <a:buClrTx/>
              <a:buSzTx/>
              <a:tabLst/>
            </a:pPr>
            <a:r>
              <a:rPr lang="en-US" altLang="en-US" sz="2500" b="1" dirty="0">
                <a:latin typeface="Calibri" panose="020F0502020204030204" pitchFamily="34" charset="0"/>
                <a:cs typeface="Calibri" panose="020F0502020204030204" pitchFamily="34" charset="0"/>
              </a:rPr>
              <a:t>5.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215-membership drive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Once you follow these steps, you will have successfully completed the task.</a:t>
            </a:r>
          </a:p>
        </p:txBody>
      </p:sp>
    </p:spTree>
    <p:extLst>
      <p:ext uri="{BB962C8B-B14F-4D97-AF65-F5344CB8AC3E}">
        <p14:creationId xmlns:p14="http://schemas.microsoft.com/office/powerpoint/2010/main" val="166609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C2984B23-6E4A-8AAC-4C28-1E585E2DE124}"/>
              </a:ext>
            </a:extLst>
          </p:cNvPr>
          <p:cNvSpPr>
            <a:spLocks noChangeArrowheads="1"/>
          </p:cNvSpPr>
          <p:nvPr/>
        </p:nvSpPr>
        <p:spPr bwMode="auto">
          <a:xfrm>
            <a:off x="0" y="1271941"/>
            <a:ext cx="5057398" cy="176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5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merging and unmerging cells in the provided Excel file</a:t>
            </a:r>
          </a:p>
        </p:txBody>
      </p:sp>
      <p:pic>
        <p:nvPicPr>
          <p:cNvPr id="6" name="Picture 5">
            <a:extLst>
              <a:ext uri="{FF2B5EF4-FFF2-40B4-BE49-F238E27FC236}">
                <a16:creationId xmlns:a16="http://schemas.microsoft.com/office/drawing/2014/main" id="{5A622A97-567D-2753-E5D1-92BF74D82E06}"/>
              </a:ext>
            </a:extLst>
          </p:cNvPr>
          <p:cNvPicPr>
            <a:picLocks noChangeAspect="1"/>
          </p:cNvPicPr>
          <p:nvPr/>
        </p:nvPicPr>
        <p:blipFill>
          <a:blip r:embed="rId2"/>
          <a:stretch>
            <a:fillRect/>
          </a:stretch>
        </p:blipFill>
        <p:spPr>
          <a:xfrm>
            <a:off x="4918571" y="1271941"/>
            <a:ext cx="7227885" cy="4314117"/>
          </a:xfrm>
          <a:prstGeom prst="rect">
            <a:avLst/>
          </a:prstGeom>
        </p:spPr>
      </p:pic>
      <p:sp>
        <p:nvSpPr>
          <p:cNvPr id="4" name="Rectangle 1">
            <a:extLst>
              <a:ext uri="{FF2B5EF4-FFF2-40B4-BE49-F238E27FC236}">
                <a16:creationId xmlns:a16="http://schemas.microsoft.com/office/drawing/2014/main" id="{FA933BF9-8DD7-3087-030E-8C2CC7FCEA16}"/>
              </a:ext>
            </a:extLst>
          </p:cNvPr>
          <p:cNvSpPr>
            <a:spLocks noChangeArrowheads="1"/>
          </p:cNvSpPr>
          <p:nvPr/>
        </p:nvSpPr>
        <p:spPr bwMode="auto">
          <a:xfrm>
            <a:off x="69413" y="3182517"/>
            <a:ext cx="4918571" cy="291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221-snack bar budget.xlsx file that you uploaded.</a:t>
            </a:r>
          </a:p>
        </p:txBody>
      </p:sp>
    </p:spTree>
    <p:extLst>
      <p:ext uri="{BB962C8B-B14F-4D97-AF65-F5344CB8AC3E}">
        <p14:creationId xmlns:p14="http://schemas.microsoft.com/office/powerpoint/2010/main" val="350853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pic>
        <p:nvPicPr>
          <p:cNvPr id="6" name="Picture 5">
            <a:extLst>
              <a:ext uri="{FF2B5EF4-FFF2-40B4-BE49-F238E27FC236}">
                <a16:creationId xmlns:a16="http://schemas.microsoft.com/office/drawing/2014/main" id="{5A622A97-567D-2753-E5D1-92BF74D82E06}"/>
              </a:ext>
            </a:extLst>
          </p:cNvPr>
          <p:cNvPicPr>
            <a:picLocks noChangeAspect="1"/>
          </p:cNvPicPr>
          <p:nvPr/>
        </p:nvPicPr>
        <p:blipFill>
          <a:blip r:embed="rId2"/>
          <a:stretch>
            <a:fillRect/>
          </a:stretch>
        </p:blipFill>
        <p:spPr>
          <a:xfrm>
            <a:off x="4918571" y="1271941"/>
            <a:ext cx="7227885" cy="4314117"/>
          </a:xfrm>
          <a:prstGeom prst="rect">
            <a:avLst/>
          </a:prstGeom>
        </p:spPr>
      </p:pic>
      <p:sp>
        <p:nvSpPr>
          <p:cNvPr id="4" name="Rectangle 1">
            <a:extLst>
              <a:ext uri="{FF2B5EF4-FFF2-40B4-BE49-F238E27FC236}">
                <a16:creationId xmlns:a16="http://schemas.microsoft.com/office/drawing/2014/main" id="{FA933BF9-8DD7-3087-030E-8C2CC7FCEA16}"/>
              </a:ext>
            </a:extLst>
          </p:cNvPr>
          <p:cNvSpPr>
            <a:spLocks noChangeArrowheads="1"/>
          </p:cNvSpPr>
          <p:nvPr/>
        </p:nvSpPr>
        <p:spPr bwMode="auto">
          <a:xfrm>
            <a:off x="45544" y="1271941"/>
            <a:ext cx="4918571" cy="52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Merge and Center Cells A1:M1:</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A1:M1 on the worksheet.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"Merge &amp; Center" button, typically found in the "Home" tab under the "Alignment" group, to merge these cells and center the content within the merged cell.</a:t>
            </a:r>
          </a:p>
        </p:txBody>
      </p:sp>
    </p:spTree>
    <p:extLst>
      <p:ext uri="{BB962C8B-B14F-4D97-AF65-F5344CB8AC3E}">
        <p14:creationId xmlns:p14="http://schemas.microsoft.com/office/powerpoint/2010/main" val="337592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pic>
        <p:nvPicPr>
          <p:cNvPr id="6" name="Picture 5">
            <a:extLst>
              <a:ext uri="{FF2B5EF4-FFF2-40B4-BE49-F238E27FC236}">
                <a16:creationId xmlns:a16="http://schemas.microsoft.com/office/drawing/2014/main" id="{5A622A97-567D-2753-E5D1-92BF74D82E06}"/>
              </a:ext>
            </a:extLst>
          </p:cNvPr>
          <p:cNvPicPr>
            <a:picLocks noChangeAspect="1"/>
          </p:cNvPicPr>
          <p:nvPr/>
        </p:nvPicPr>
        <p:blipFill>
          <a:blip r:embed="rId2"/>
          <a:stretch>
            <a:fillRect/>
          </a:stretch>
        </p:blipFill>
        <p:spPr>
          <a:xfrm>
            <a:off x="4918571" y="1271941"/>
            <a:ext cx="7227885" cy="4314117"/>
          </a:xfrm>
          <a:prstGeom prst="rect">
            <a:avLst/>
          </a:prstGeom>
        </p:spPr>
      </p:pic>
      <p:sp>
        <p:nvSpPr>
          <p:cNvPr id="5" name="Rectangle 2">
            <a:extLst>
              <a:ext uri="{FF2B5EF4-FFF2-40B4-BE49-F238E27FC236}">
                <a16:creationId xmlns:a16="http://schemas.microsoft.com/office/drawing/2014/main" id="{835A6FF2-C5C0-4E3D-CBE4-2610EFF48471}"/>
              </a:ext>
            </a:extLst>
          </p:cNvPr>
          <p:cNvSpPr>
            <a:spLocks noChangeArrowheads="1"/>
          </p:cNvSpPr>
          <p:nvPr/>
        </p:nvSpPr>
        <p:spPr bwMode="auto">
          <a:xfrm>
            <a:off x="0" y="1348800"/>
            <a:ext cx="491857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modifying cell alignment and orientation in the provided Excel file:</a:t>
            </a:r>
            <a:endPar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222-snack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Center Align the Months in Cells B3:M3:</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B3:M3 on the worksheet.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"Center" alignment option, typically found in the "Home" tab under the "Alignment" group, to center the text horizontally within these cells.</a:t>
            </a:r>
          </a:p>
        </p:txBody>
      </p:sp>
    </p:spTree>
    <p:extLst>
      <p:ext uri="{BB962C8B-B14F-4D97-AF65-F5344CB8AC3E}">
        <p14:creationId xmlns:p14="http://schemas.microsoft.com/office/powerpoint/2010/main" val="189888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pic>
        <p:nvPicPr>
          <p:cNvPr id="5" name="Picture 4">
            <a:extLst>
              <a:ext uri="{FF2B5EF4-FFF2-40B4-BE49-F238E27FC236}">
                <a16:creationId xmlns:a16="http://schemas.microsoft.com/office/drawing/2014/main" id="{A0F0CCEA-6407-016B-E9C0-17B88EB9370B}"/>
              </a:ext>
            </a:extLst>
          </p:cNvPr>
          <p:cNvPicPr>
            <a:picLocks noChangeAspect="1"/>
          </p:cNvPicPr>
          <p:nvPr/>
        </p:nvPicPr>
        <p:blipFill>
          <a:blip r:embed="rId2"/>
          <a:stretch>
            <a:fillRect/>
          </a:stretch>
        </p:blipFill>
        <p:spPr>
          <a:xfrm>
            <a:off x="5339256" y="1316808"/>
            <a:ext cx="6726620" cy="5541192"/>
          </a:xfrm>
          <a:prstGeom prst="rect">
            <a:avLst/>
          </a:prstGeom>
        </p:spPr>
      </p:pic>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693683"/>
            <a:ext cx="5339256"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complete the steps outlined in the project: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Workbook:</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file 211-semester grades.xlsx from your Domain 2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 and Paste Data with Formatting: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Copy the data from cells B36:M36 on the Current 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Summary 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Paste the data with formatting into cell B1 on the Summary sheet.</a:t>
            </a:r>
          </a:p>
        </p:txBody>
      </p:sp>
    </p:spTree>
    <p:extLst>
      <p:ext uri="{BB962C8B-B14F-4D97-AF65-F5344CB8AC3E}">
        <p14:creationId xmlns:p14="http://schemas.microsoft.com/office/powerpoint/2010/main" val="3171261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pic>
        <p:nvPicPr>
          <p:cNvPr id="6" name="Picture 5">
            <a:extLst>
              <a:ext uri="{FF2B5EF4-FFF2-40B4-BE49-F238E27FC236}">
                <a16:creationId xmlns:a16="http://schemas.microsoft.com/office/drawing/2014/main" id="{5A622A97-567D-2753-E5D1-92BF74D82E06}"/>
              </a:ext>
            </a:extLst>
          </p:cNvPr>
          <p:cNvPicPr>
            <a:picLocks noChangeAspect="1"/>
          </p:cNvPicPr>
          <p:nvPr/>
        </p:nvPicPr>
        <p:blipFill>
          <a:blip r:embed="rId2"/>
          <a:stretch>
            <a:fillRect/>
          </a:stretch>
        </p:blipFill>
        <p:spPr>
          <a:xfrm>
            <a:off x="4918571" y="1271941"/>
            <a:ext cx="7227885" cy="4314117"/>
          </a:xfrm>
          <a:prstGeom prst="rect">
            <a:avLst/>
          </a:prstGeom>
        </p:spPr>
      </p:pic>
      <p:sp>
        <p:nvSpPr>
          <p:cNvPr id="5" name="Rectangle 2">
            <a:extLst>
              <a:ext uri="{FF2B5EF4-FFF2-40B4-BE49-F238E27FC236}">
                <a16:creationId xmlns:a16="http://schemas.microsoft.com/office/drawing/2014/main" id="{835A6FF2-C5C0-4E3D-CBE4-2610EFF48471}"/>
              </a:ext>
            </a:extLst>
          </p:cNvPr>
          <p:cNvSpPr>
            <a:spLocks noChangeArrowheads="1"/>
          </p:cNvSpPr>
          <p:nvPr/>
        </p:nvSpPr>
        <p:spPr bwMode="auto">
          <a:xfrm>
            <a:off x="0" y="1748909"/>
            <a:ext cx="491857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Increase Indent in Cell A3:</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"Increase Indent" button (found in the "Home" tab under the "Alignment" group) once to add more space between the text and the left border of the cell.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Decrease Indent in Cell A3:</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While still selecting cell A3, use the "Decrease Indent" button once to remove the previously added indent.</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80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pic>
        <p:nvPicPr>
          <p:cNvPr id="6" name="Picture 5">
            <a:extLst>
              <a:ext uri="{FF2B5EF4-FFF2-40B4-BE49-F238E27FC236}">
                <a16:creationId xmlns:a16="http://schemas.microsoft.com/office/drawing/2014/main" id="{5A622A97-567D-2753-E5D1-92BF74D82E06}"/>
              </a:ext>
            </a:extLst>
          </p:cNvPr>
          <p:cNvPicPr>
            <a:picLocks noChangeAspect="1"/>
          </p:cNvPicPr>
          <p:nvPr/>
        </p:nvPicPr>
        <p:blipFill>
          <a:blip r:embed="rId2"/>
          <a:stretch>
            <a:fillRect/>
          </a:stretch>
        </p:blipFill>
        <p:spPr>
          <a:xfrm>
            <a:off x="4918571" y="1271941"/>
            <a:ext cx="7227885" cy="4314117"/>
          </a:xfrm>
          <a:prstGeom prst="rect">
            <a:avLst/>
          </a:prstGeom>
        </p:spPr>
      </p:pic>
      <p:sp>
        <p:nvSpPr>
          <p:cNvPr id="5" name="Rectangle 2">
            <a:extLst>
              <a:ext uri="{FF2B5EF4-FFF2-40B4-BE49-F238E27FC236}">
                <a16:creationId xmlns:a16="http://schemas.microsoft.com/office/drawing/2014/main" id="{835A6FF2-C5C0-4E3D-CBE4-2610EFF48471}"/>
              </a:ext>
            </a:extLst>
          </p:cNvPr>
          <p:cNvSpPr>
            <a:spLocks noChangeArrowheads="1"/>
          </p:cNvSpPr>
          <p:nvPr/>
        </p:nvSpPr>
        <p:spPr bwMode="auto">
          <a:xfrm>
            <a:off x="0" y="1256467"/>
            <a:ext cx="491857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Change the Orientation of the Months in Cells B3:M3:</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B3:M3 again.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"Orientation" button in the "Home" tab under the "Alignment" group to set the text orientation to "Angle Counterclockwise" by 30 degrees.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222-snack bar budget completed.xlsx</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DB943B0-B65F-2FF6-BE81-2E1057DC135D}"/>
              </a:ext>
            </a:extLst>
          </p:cNvPr>
          <p:cNvSpPr txBox="1"/>
          <p:nvPr/>
        </p:nvSpPr>
        <p:spPr>
          <a:xfrm>
            <a:off x="4918570" y="5841660"/>
            <a:ext cx="7057119" cy="954107"/>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Following these steps will ensure that the task is completed successfully.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92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6195EDB-5E0F-6250-9882-BFBE873D524A}"/>
              </a:ext>
            </a:extLst>
          </p:cNvPr>
          <p:cNvPicPr>
            <a:picLocks noChangeAspect="1"/>
          </p:cNvPicPr>
          <p:nvPr/>
        </p:nvPicPr>
        <p:blipFill>
          <a:blip r:embed="rId2"/>
          <a:stretch>
            <a:fillRect/>
          </a:stretch>
        </p:blipFill>
        <p:spPr>
          <a:xfrm>
            <a:off x="4389052" y="0"/>
            <a:ext cx="7802948" cy="5404908"/>
          </a:xfrm>
          <a:prstGeom prst="rect">
            <a:avLst/>
          </a:prstGeom>
        </p:spPr>
      </p:pic>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71855"/>
            <a:ext cx="4298731"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to complete the task of using the Format Painter in the provided Excel file:</a:t>
            </a:r>
            <a:endPar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File:</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223-snack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Copy the Formatting of Cell B3 to Cell A3:</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B3.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"Format Painter" button, which is located in the "Home" tab under the "Clipboard"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click on cell A3 to apply the formatting from cell B3 to A3.</a:t>
            </a:r>
          </a:p>
        </p:txBody>
      </p:sp>
    </p:spTree>
    <p:extLst>
      <p:ext uri="{BB962C8B-B14F-4D97-AF65-F5344CB8AC3E}">
        <p14:creationId xmlns:p14="http://schemas.microsoft.com/office/powerpoint/2010/main" val="209781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6195EDB-5E0F-6250-9882-BFBE873D524A}"/>
              </a:ext>
            </a:extLst>
          </p:cNvPr>
          <p:cNvPicPr>
            <a:picLocks noChangeAspect="1"/>
          </p:cNvPicPr>
          <p:nvPr/>
        </p:nvPicPr>
        <p:blipFill>
          <a:blip r:embed="rId2"/>
          <a:stretch>
            <a:fillRect/>
          </a:stretch>
        </p:blipFill>
        <p:spPr>
          <a:xfrm>
            <a:off x="4389052" y="0"/>
            <a:ext cx="7802948" cy="5404908"/>
          </a:xfrm>
          <a:prstGeom prst="rect">
            <a:avLst/>
          </a:prstGeom>
        </p:spPr>
      </p:pic>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618104"/>
            <a:ext cx="42987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Copy the Formatting of Cells A4 to Cells A5, A6, and A8:</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Double-click the "Format Painter" button to keep it active.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click on cells A5, A6, and A8 one by one to apply the formatting from cell A4 to these cells.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formatting the last cell, click the "Format Painter" button again or press the "Esc" key to turn it off</a:t>
            </a:r>
          </a:p>
        </p:txBody>
      </p:sp>
    </p:spTree>
    <p:extLst>
      <p:ext uri="{BB962C8B-B14F-4D97-AF65-F5344CB8AC3E}">
        <p14:creationId xmlns:p14="http://schemas.microsoft.com/office/powerpoint/2010/main" val="3396689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6195EDB-5E0F-6250-9882-BFBE873D524A}"/>
              </a:ext>
            </a:extLst>
          </p:cNvPr>
          <p:cNvPicPr>
            <a:picLocks noChangeAspect="1"/>
          </p:cNvPicPr>
          <p:nvPr/>
        </p:nvPicPr>
        <p:blipFill>
          <a:blip r:embed="rId2"/>
          <a:stretch>
            <a:fillRect/>
          </a:stretch>
        </p:blipFill>
        <p:spPr>
          <a:xfrm>
            <a:off x="4389052" y="0"/>
            <a:ext cx="7802948" cy="5404908"/>
          </a:xfrm>
          <a:prstGeom prst="rect">
            <a:avLst/>
          </a:prstGeom>
        </p:spPr>
      </p:pic>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64188"/>
            <a:ext cx="4298731"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223-snack bar budget completed.xlsx.</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Turning Off the Format Painter:</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When the Format Painter is active, you can turn it off by either: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Clicking the "Format Painter" button again.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Pressing the "Esc" key on your keyboard.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spTree>
    <p:extLst>
      <p:ext uri="{BB962C8B-B14F-4D97-AF65-F5344CB8AC3E}">
        <p14:creationId xmlns:p14="http://schemas.microsoft.com/office/powerpoint/2010/main" val="253169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1" y="1141049"/>
            <a:ext cx="4105712"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wrapping text within cells in the provided Excel file:</a:t>
            </a:r>
            <a:endPar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224-snack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Wrap the Text in Cell A10:</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A10.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and click on the "Wrap Text" button in the "Alignment" group. This will allow the text within the cell to wrap onto multiple lines if it's too long to fit within the column width.</a:t>
            </a:r>
          </a:p>
        </p:txBody>
      </p:sp>
      <p:pic>
        <p:nvPicPr>
          <p:cNvPr id="5" name="Picture 4">
            <a:extLst>
              <a:ext uri="{FF2B5EF4-FFF2-40B4-BE49-F238E27FC236}">
                <a16:creationId xmlns:a16="http://schemas.microsoft.com/office/drawing/2014/main" id="{6A28AA95-BC39-D2FC-0C59-D4B85C34163C}"/>
              </a:ext>
            </a:extLst>
          </p:cNvPr>
          <p:cNvPicPr>
            <a:picLocks noChangeAspect="1"/>
          </p:cNvPicPr>
          <p:nvPr/>
        </p:nvPicPr>
        <p:blipFill>
          <a:blip r:embed="rId2"/>
          <a:stretch>
            <a:fillRect/>
          </a:stretch>
        </p:blipFill>
        <p:spPr>
          <a:xfrm>
            <a:off x="4105712" y="589251"/>
            <a:ext cx="8086288" cy="5679498"/>
          </a:xfrm>
          <a:prstGeom prst="rect">
            <a:avLst/>
          </a:prstGeom>
        </p:spPr>
      </p:pic>
    </p:spTree>
    <p:extLst>
      <p:ext uri="{BB962C8B-B14F-4D97-AF65-F5344CB8AC3E}">
        <p14:creationId xmlns:p14="http://schemas.microsoft.com/office/powerpoint/2010/main" val="340443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1" y="1318020"/>
            <a:ext cx="4105712"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Type Text in Cell A12:</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cell A12 and type the following text: This is.</a:t>
            </a:r>
          </a:p>
          <a:p>
            <a:pPr marL="0" marR="0" lvl="0" indent="0" algn="l" defTabSz="914400" rtl="0" eaLnBrk="0" fontAlgn="base" latinLnBrk="0" hangingPunct="0">
              <a:lnSpc>
                <a:spcPct val="100000"/>
              </a:lnSpc>
              <a:spcBef>
                <a:spcPct val="0"/>
              </a:spcBef>
              <a:spcAft>
                <a:spcPct val="0"/>
              </a:spcAft>
              <a:buClrTx/>
              <a:buSzTx/>
              <a:tabLst/>
            </a:pPr>
            <a:r>
              <a:rPr kumimoji="0" lang="en-US" altLang="en-US" sz="2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Wrap the Text to the Next Line in Cell A12 and Add More Text:</a:t>
            </a:r>
            <a:endPar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typing This is, press Alt + Enter to move to a new line within the same cell.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type a draft to complete the text within cell A12</a:t>
            </a:r>
          </a:p>
        </p:txBody>
      </p:sp>
      <p:pic>
        <p:nvPicPr>
          <p:cNvPr id="5" name="Picture 4">
            <a:extLst>
              <a:ext uri="{FF2B5EF4-FFF2-40B4-BE49-F238E27FC236}">
                <a16:creationId xmlns:a16="http://schemas.microsoft.com/office/drawing/2014/main" id="{6A28AA95-BC39-D2FC-0C59-D4B85C34163C}"/>
              </a:ext>
            </a:extLst>
          </p:cNvPr>
          <p:cNvPicPr>
            <a:picLocks noChangeAspect="1"/>
          </p:cNvPicPr>
          <p:nvPr/>
        </p:nvPicPr>
        <p:blipFill>
          <a:blip r:embed="rId2"/>
          <a:stretch>
            <a:fillRect/>
          </a:stretch>
        </p:blipFill>
        <p:spPr>
          <a:xfrm>
            <a:off x="4105712" y="589251"/>
            <a:ext cx="8086288" cy="5679498"/>
          </a:xfrm>
          <a:prstGeom prst="rect">
            <a:avLst/>
          </a:prstGeom>
        </p:spPr>
      </p:pic>
    </p:spTree>
    <p:extLst>
      <p:ext uri="{BB962C8B-B14F-4D97-AF65-F5344CB8AC3E}">
        <p14:creationId xmlns:p14="http://schemas.microsoft.com/office/powerpoint/2010/main" val="43629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2</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25714"/>
            <a:ext cx="422515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Function of Alt + Enter:</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When typing in a cell, pressing Alt + Enter inserts a line break within the same cell, allowing you to start a new line of text within the same cell.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224-snack bar budget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5" name="Picture 4">
            <a:extLst>
              <a:ext uri="{FF2B5EF4-FFF2-40B4-BE49-F238E27FC236}">
                <a16:creationId xmlns:a16="http://schemas.microsoft.com/office/drawing/2014/main" id="{6A28AA95-BC39-D2FC-0C59-D4B85C34163C}"/>
              </a:ext>
            </a:extLst>
          </p:cNvPr>
          <p:cNvPicPr>
            <a:picLocks noChangeAspect="1"/>
          </p:cNvPicPr>
          <p:nvPr/>
        </p:nvPicPr>
        <p:blipFill>
          <a:blip r:embed="rId2"/>
          <a:stretch>
            <a:fillRect/>
          </a:stretch>
        </p:blipFill>
        <p:spPr>
          <a:xfrm>
            <a:off x="4105712" y="589251"/>
            <a:ext cx="8086288" cy="5679498"/>
          </a:xfrm>
          <a:prstGeom prst="rect">
            <a:avLst/>
          </a:prstGeom>
        </p:spPr>
      </p:pic>
    </p:spTree>
    <p:extLst>
      <p:ext uri="{BB962C8B-B14F-4D97-AF65-F5344CB8AC3E}">
        <p14:creationId xmlns:p14="http://schemas.microsoft.com/office/powerpoint/2010/main" val="204641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2079765"/>
            <a:ext cx="422515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applying number formats in the provided Excel file:</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225-snack bar budget.xlsx file that you uploaded.</a:t>
            </a:r>
          </a:p>
        </p:txBody>
      </p:sp>
      <p:pic>
        <p:nvPicPr>
          <p:cNvPr id="6" name="Picture 5">
            <a:extLst>
              <a:ext uri="{FF2B5EF4-FFF2-40B4-BE49-F238E27FC236}">
                <a16:creationId xmlns:a16="http://schemas.microsoft.com/office/drawing/2014/main" id="{B2012EFD-5893-B20F-BE07-86A150CFC31A}"/>
              </a:ext>
            </a:extLst>
          </p:cNvPr>
          <p:cNvPicPr>
            <a:picLocks noChangeAspect="1"/>
          </p:cNvPicPr>
          <p:nvPr/>
        </p:nvPicPr>
        <p:blipFill>
          <a:blip r:embed="rId2"/>
          <a:stretch>
            <a:fillRect/>
          </a:stretch>
        </p:blipFill>
        <p:spPr>
          <a:xfrm>
            <a:off x="4260415" y="604653"/>
            <a:ext cx="7931586" cy="6002624"/>
          </a:xfrm>
          <a:prstGeom prst="rect">
            <a:avLst/>
          </a:prstGeom>
        </p:spPr>
      </p:pic>
    </p:spTree>
    <p:extLst>
      <p:ext uri="{BB962C8B-B14F-4D97-AF65-F5344CB8AC3E}">
        <p14:creationId xmlns:p14="http://schemas.microsoft.com/office/powerpoint/2010/main" val="207772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25712"/>
            <a:ext cx="422515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Apply the Percent Style to Cell P2:</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P2.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and click on the "Percent Style" button in the "Number"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value in the cell is displayed as 7.5%. If not, you may need to adjust the number of decimal places by clicking on the "Increase Decimal" or "Decrease Decimal" buttons, also found in the "Number" group.</a:t>
            </a:r>
          </a:p>
        </p:txBody>
      </p:sp>
      <p:pic>
        <p:nvPicPr>
          <p:cNvPr id="6" name="Picture 5">
            <a:extLst>
              <a:ext uri="{FF2B5EF4-FFF2-40B4-BE49-F238E27FC236}">
                <a16:creationId xmlns:a16="http://schemas.microsoft.com/office/drawing/2014/main" id="{B2012EFD-5893-B20F-BE07-86A150CFC31A}"/>
              </a:ext>
            </a:extLst>
          </p:cNvPr>
          <p:cNvPicPr>
            <a:picLocks noChangeAspect="1"/>
          </p:cNvPicPr>
          <p:nvPr/>
        </p:nvPicPr>
        <p:blipFill>
          <a:blip r:embed="rId2"/>
          <a:stretch>
            <a:fillRect/>
          </a:stretch>
        </p:blipFill>
        <p:spPr>
          <a:xfrm>
            <a:off x="4260415" y="604653"/>
            <a:ext cx="7931586" cy="6002624"/>
          </a:xfrm>
          <a:prstGeom prst="rect">
            <a:avLst/>
          </a:prstGeom>
        </p:spPr>
      </p:pic>
    </p:spTree>
    <p:extLst>
      <p:ext uri="{BB962C8B-B14F-4D97-AF65-F5344CB8AC3E}">
        <p14:creationId xmlns:p14="http://schemas.microsoft.com/office/powerpoint/2010/main" val="81433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pic>
        <p:nvPicPr>
          <p:cNvPr id="5" name="Picture 4">
            <a:extLst>
              <a:ext uri="{FF2B5EF4-FFF2-40B4-BE49-F238E27FC236}">
                <a16:creationId xmlns:a16="http://schemas.microsoft.com/office/drawing/2014/main" id="{A0F0CCEA-6407-016B-E9C0-17B88EB9370B}"/>
              </a:ext>
            </a:extLst>
          </p:cNvPr>
          <p:cNvPicPr>
            <a:picLocks noChangeAspect="1"/>
          </p:cNvPicPr>
          <p:nvPr/>
        </p:nvPicPr>
        <p:blipFill>
          <a:blip r:embed="rId2"/>
          <a:stretch>
            <a:fillRect/>
          </a:stretch>
        </p:blipFill>
        <p:spPr>
          <a:xfrm>
            <a:off x="5339256" y="1316808"/>
            <a:ext cx="6726620" cy="5541192"/>
          </a:xfrm>
          <a:prstGeom prst="rect">
            <a:avLst/>
          </a:prstGeom>
        </p:spPr>
      </p:pic>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915476"/>
            <a:ext cx="5339256"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Transpose Data:</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Return to the Current sheet and copy cells B2:M2.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Summary sheet and paste the data transposed into cell A5.</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 and Paste Data with Column Widths: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back to the Current sheet and copy cells B2:M2.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Summary 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Paste the data along with the column widths into cell O2.</a:t>
            </a:r>
          </a:p>
        </p:txBody>
      </p:sp>
    </p:spTree>
    <p:extLst>
      <p:ext uri="{BB962C8B-B14F-4D97-AF65-F5344CB8AC3E}">
        <p14:creationId xmlns:p14="http://schemas.microsoft.com/office/powerpoint/2010/main" val="1534483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556543"/>
            <a:ext cx="422515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Apply the Accounting Number Format to Cells B4:M10:</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B4:M10.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"Home" tab, click on the dropdown menu in the "Number" group and choose "Accounting".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will apply the Accounting format, which aligns dollar signs ($) and formats the numbers appropriately.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225-snack bar budget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6" name="Picture 5">
            <a:extLst>
              <a:ext uri="{FF2B5EF4-FFF2-40B4-BE49-F238E27FC236}">
                <a16:creationId xmlns:a16="http://schemas.microsoft.com/office/drawing/2014/main" id="{B2012EFD-5893-B20F-BE07-86A150CFC31A}"/>
              </a:ext>
            </a:extLst>
          </p:cNvPr>
          <p:cNvPicPr>
            <a:picLocks noChangeAspect="1"/>
          </p:cNvPicPr>
          <p:nvPr/>
        </p:nvPicPr>
        <p:blipFill>
          <a:blip r:embed="rId2"/>
          <a:stretch>
            <a:fillRect/>
          </a:stretch>
        </p:blipFill>
        <p:spPr>
          <a:xfrm>
            <a:off x="4260415" y="604653"/>
            <a:ext cx="7931586" cy="6002624"/>
          </a:xfrm>
          <a:prstGeom prst="rect">
            <a:avLst/>
          </a:prstGeom>
        </p:spPr>
      </p:pic>
    </p:spTree>
    <p:extLst>
      <p:ext uri="{BB962C8B-B14F-4D97-AF65-F5344CB8AC3E}">
        <p14:creationId xmlns:p14="http://schemas.microsoft.com/office/powerpoint/2010/main" val="3532544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33432"/>
            <a:ext cx="422515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applying cell formats in the provided Excel file:</a:t>
            </a:r>
            <a:endPar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226-snack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Cell Containing the Snack Bar Budget Heading:</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Identify and select the cell in the worksheet that contains the "Snack Bar Budget" heading.</a:t>
            </a:r>
          </a:p>
        </p:txBody>
      </p:sp>
      <p:pic>
        <p:nvPicPr>
          <p:cNvPr id="5" name="Picture 4">
            <a:extLst>
              <a:ext uri="{FF2B5EF4-FFF2-40B4-BE49-F238E27FC236}">
                <a16:creationId xmlns:a16="http://schemas.microsoft.com/office/drawing/2014/main" id="{E09E4E8A-5678-BC2E-EF35-5945ECBE2F4E}"/>
              </a:ext>
            </a:extLst>
          </p:cNvPr>
          <p:cNvPicPr>
            <a:picLocks noChangeAspect="1"/>
          </p:cNvPicPr>
          <p:nvPr/>
        </p:nvPicPr>
        <p:blipFill>
          <a:blip r:embed="rId2"/>
          <a:stretch>
            <a:fillRect/>
          </a:stretch>
        </p:blipFill>
        <p:spPr>
          <a:xfrm>
            <a:off x="3946232" y="184665"/>
            <a:ext cx="8245768" cy="6039153"/>
          </a:xfrm>
          <a:prstGeom prst="rect">
            <a:avLst/>
          </a:prstGeom>
        </p:spPr>
      </p:pic>
    </p:spTree>
    <p:extLst>
      <p:ext uri="{BB962C8B-B14F-4D97-AF65-F5344CB8AC3E}">
        <p14:creationId xmlns:p14="http://schemas.microsoft.com/office/powerpoint/2010/main" val="2457243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71849"/>
            <a:ext cx="4225159"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700" b="1" dirty="0">
                <a:latin typeface="Calibri" panose="020F0502020204030204" pitchFamily="34" charset="0"/>
                <a:cs typeface="Calibri" panose="020F0502020204030204" pitchFamily="34" charset="0"/>
              </a:rPr>
              <a:t>3. Apply the Following Formatting to the Selected Cell:</a:t>
            </a:r>
            <a:endParaRPr lang="en-US" sz="1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700" b="1" dirty="0">
                <a:latin typeface="Calibri" panose="020F0502020204030204" pitchFamily="34" charset="0"/>
                <a:cs typeface="Calibri" panose="020F0502020204030204" pitchFamily="34" charset="0"/>
              </a:rPr>
              <a:t>Change the Font to 14-Point Arial:</a:t>
            </a:r>
            <a:endParaRPr lang="en-US" sz="17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With the cell selected, go to the "Home" tab.</a:t>
            </a: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In the "Font" group, select "Arial" from the font dropdown menu and set the font size to 14 points.</a:t>
            </a:r>
          </a:p>
          <a:p>
            <a:pPr>
              <a:buFont typeface="Arial" panose="020B0604020202020204" pitchFamily="34" charset="0"/>
              <a:buChar char="•"/>
            </a:pPr>
            <a:r>
              <a:rPr lang="en-US" sz="1700" b="1" dirty="0">
                <a:latin typeface="Calibri" panose="020F0502020204030204" pitchFamily="34" charset="0"/>
                <a:cs typeface="Calibri" panose="020F0502020204030204" pitchFamily="34" charset="0"/>
              </a:rPr>
              <a:t>Change the Font Color to Blue, Accent 1:</a:t>
            </a:r>
            <a:endParaRPr lang="en-US" sz="17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In the "Home" tab, click on the "Font Color" dropdown (represented by an "A" with a color underline).</a:t>
            </a: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Choose "Blue, Accent 1" from the theme colors.</a:t>
            </a:r>
          </a:p>
          <a:p>
            <a:pPr>
              <a:buFont typeface="Arial" panose="020B0604020202020204" pitchFamily="34" charset="0"/>
              <a:buChar char="•"/>
            </a:pPr>
            <a:r>
              <a:rPr lang="en-US" sz="1700" b="1" dirty="0">
                <a:latin typeface="Calibri" panose="020F0502020204030204" pitchFamily="34" charset="0"/>
                <a:cs typeface="Calibri" panose="020F0502020204030204" pitchFamily="34" charset="0"/>
              </a:rPr>
              <a:t>Center-Align the Text Vertically:</a:t>
            </a:r>
            <a:endParaRPr lang="en-US" sz="17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With the cell still selected, click on the "Align Text" button in the "Alignment" group in the "Home" tab.</a:t>
            </a:r>
          </a:p>
          <a:p>
            <a:pPr marL="742950" lvl="1" indent="-285750">
              <a:buFont typeface="Arial" panose="020B0604020202020204" pitchFamily="34" charset="0"/>
              <a:buChar char="•"/>
            </a:pPr>
            <a:r>
              <a:rPr lang="en-US" sz="1700" dirty="0">
                <a:latin typeface="Calibri" panose="020F0502020204030204" pitchFamily="34" charset="0"/>
                <a:cs typeface="Calibri" panose="020F0502020204030204" pitchFamily="34" charset="0"/>
              </a:rPr>
              <a:t>Choose the vertical alignment option to center the text within the cell.</a:t>
            </a:r>
          </a:p>
        </p:txBody>
      </p:sp>
      <p:pic>
        <p:nvPicPr>
          <p:cNvPr id="5" name="Picture 4">
            <a:extLst>
              <a:ext uri="{FF2B5EF4-FFF2-40B4-BE49-F238E27FC236}">
                <a16:creationId xmlns:a16="http://schemas.microsoft.com/office/drawing/2014/main" id="{E09E4E8A-5678-BC2E-EF35-5945ECBE2F4E}"/>
              </a:ext>
            </a:extLst>
          </p:cNvPr>
          <p:cNvPicPr>
            <a:picLocks noChangeAspect="1"/>
          </p:cNvPicPr>
          <p:nvPr/>
        </p:nvPicPr>
        <p:blipFill>
          <a:blip r:embed="rId2"/>
          <a:stretch>
            <a:fillRect/>
          </a:stretch>
        </p:blipFill>
        <p:spPr>
          <a:xfrm>
            <a:off x="3946232" y="184665"/>
            <a:ext cx="8245768" cy="6039153"/>
          </a:xfrm>
          <a:prstGeom prst="rect">
            <a:avLst/>
          </a:prstGeom>
        </p:spPr>
      </p:pic>
    </p:spTree>
    <p:extLst>
      <p:ext uri="{BB962C8B-B14F-4D97-AF65-F5344CB8AC3E}">
        <p14:creationId xmlns:p14="http://schemas.microsoft.com/office/powerpoint/2010/main" val="1572239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10320"/>
            <a:ext cx="422515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Place a Solid Line Border Around the Snack Bar Budget Cell:</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the cell selected, go to the "Home"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"Font" group, click on the "Borders" dropdown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Choose the "Outside Borders" option, which applies a solid line around the selected cell.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Add a Green Fill Color to the Cell:</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"Home" tab, click on the "Fill Color" dropdown (paint bucket icon) in the "Font"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Choose a green fill color of your choice for the cell.</a:t>
            </a:r>
          </a:p>
        </p:txBody>
      </p:sp>
      <p:pic>
        <p:nvPicPr>
          <p:cNvPr id="5" name="Picture 4">
            <a:extLst>
              <a:ext uri="{FF2B5EF4-FFF2-40B4-BE49-F238E27FC236}">
                <a16:creationId xmlns:a16="http://schemas.microsoft.com/office/drawing/2014/main" id="{E09E4E8A-5678-BC2E-EF35-5945ECBE2F4E}"/>
              </a:ext>
            </a:extLst>
          </p:cNvPr>
          <p:cNvPicPr>
            <a:picLocks noChangeAspect="1"/>
          </p:cNvPicPr>
          <p:nvPr/>
        </p:nvPicPr>
        <p:blipFill>
          <a:blip r:embed="rId2"/>
          <a:stretch>
            <a:fillRect/>
          </a:stretch>
        </p:blipFill>
        <p:spPr>
          <a:xfrm>
            <a:off x="3946232" y="184665"/>
            <a:ext cx="8245768" cy="6039153"/>
          </a:xfrm>
          <a:prstGeom prst="rect">
            <a:avLst/>
          </a:prstGeom>
        </p:spPr>
      </p:pic>
    </p:spTree>
    <p:extLst>
      <p:ext uri="{BB962C8B-B14F-4D97-AF65-F5344CB8AC3E}">
        <p14:creationId xmlns:p14="http://schemas.microsoft.com/office/powerpoint/2010/main" val="1038938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33430"/>
            <a:ext cx="422515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applying cell styles and clearing cell formatting in the provided Excel file:</a:t>
            </a:r>
            <a:endPar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227-snack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the 20% - Accent1 Style to Cells B4:M6:</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B4:M6.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"Cell Styles."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select the style named "20% - Accent1."</a:t>
            </a:r>
          </a:p>
        </p:txBody>
      </p:sp>
      <p:pic>
        <p:nvPicPr>
          <p:cNvPr id="6" name="Picture 5">
            <a:extLst>
              <a:ext uri="{FF2B5EF4-FFF2-40B4-BE49-F238E27FC236}">
                <a16:creationId xmlns:a16="http://schemas.microsoft.com/office/drawing/2014/main" id="{5F9CBD79-C5E1-D143-77D3-0527AFA96681}"/>
              </a:ext>
            </a:extLst>
          </p:cNvPr>
          <p:cNvPicPr>
            <a:picLocks noChangeAspect="1"/>
          </p:cNvPicPr>
          <p:nvPr/>
        </p:nvPicPr>
        <p:blipFill>
          <a:blip r:embed="rId2"/>
          <a:stretch>
            <a:fillRect/>
          </a:stretch>
        </p:blipFill>
        <p:spPr>
          <a:xfrm>
            <a:off x="4100053" y="0"/>
            <a:ext cx="8091948" cy="6204688"/>
          </a:xfrm>
          <a:prstGeom prst="rect">
            <a:avLst/>
          </a:prstGeom>
        </p:spPr>
      </p:pic>
    </p:spTree>
    <p:extLst>
      <p:ext uri="{BB962C8B-B14F-4D97-AF65-F5344CB8AC3E}">
        <p14:creationId xmlns:p14="http://schemas.microsoft.com/office/powerpoint/2010/main" val="2106891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79596"/>
            <a:ext cx="428403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Apply the Note Style to Cell A12:</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A12.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Again, go to the "Home"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"Cell Styles."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select the style named "Note."</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Clear All Formatting from Cells A3:M3:</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A3:M3.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"Home" tab, go to the "Editing" group and click on "Clear."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select "Clear Formats" to remove all formatting from these cells.</a:t>
            </a:r>
          </a:p>
        </p:txBody>
      </p:sp>
      <p:pic>
        <p:nvPicPr>
          <p:cNvPr id="6" name="Picture 5">
            <a:extLst>
              <a:ext uri="{FF2B5EF4-FFF2-40B4-BE49-F238E27FC236}">
                <a16:creationId xmlns:a16="http://schemas.microsoft.com/office/drawing/2014/main" id="{5F9CBD79-C5E1-D143-77D3-0527AFA96681}"/>
              </a:ext>
            </a:extLst>
          </p:cNvPr>
          <p:cNvPicPr>
            <a:picLocks noChangeAspect="1"/>
          </p:cNvPicPr>
          <p:nvPr/>
        </p:nvPicPr>
        <p:blipFill>
          <a:blip r:embed="rId2"/>
          <a:stretch>
            <a:fillRect/>
          </a:stretch>
        </p:blipFill>
        <p:spPr>
          <a:xfrm>
            <a:off x="4225159" y="38481"/>
            <a:ext cx="8091948" cy="6204688"/>
          </a:xfrm>
          <a:prstGeom prst="rect">
            <a:avLst/>
          </a:prstGeom>
        </p:spPr>
      </p:pic>
    </p:spTree>
    <p:extLst>
      <p:ext uri="{BB962C8B-B14F-4D97-AF65-F5344CB8AC3E}">
        <p14:creationId xmlns:p14="http://schemas.microsoft.com/office/powerpoint/2010/main" val="2861136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790001"/>
            <a:ext cx="428403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Save the file with the new name 227-snack bar budget completed.xlsx.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6" name="Picture 5">
            <a:extLst>
              <a:ext uri="{FF2B5EF4-FFF2-40B4-BE49-F238E27FC236}">
                <a16:creationId xmlns:a16="http://schemas.microsoft.com/office/drawing/2014/main" id="{5F9CBD79-C5E1-D143-77D3-0527AFA96681}"/>
              </a:ext>
            </a:extLst>
          </p:cNvPr>
          <p:cNvPicPr>
            <a:picLocks noChangeAspect="1"/>
          </p:cNvPicPr>
          <p:nvPr/>
        </p:nvPicPr>
        <p:blipFill>
          <a:blip r:embed="rId2"/>
          <a:stretch>
            <a:fillRect/>
          </a:stretch>
        </p:blipFill>
        <p:spPr>
          <a:xfrm>
            <a:off x="4225159" y="38481"/>
            <a:ext cx="8091948" cy="6204688"/>
          </a:xfrm>
          <a:prstGeom prst="rect">
            <a:avLst/>
          </a:prstGeom>
        </p:spPr>
      </p:pic>
    </p:spTree>
    <p:extLst>
      <p:ext uri="{BB962C8B-B14F-4D97-AF65-F5344CB8AC3E}">
        <p14:creationId xmlns:p14="http://schemas.microsoft.com/office/powerpoint/2010/main" val="3281014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16994" y="1504872"/>
            <a:ext cx="422515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grouping and formatting worksheets in the provided Excel file:</a:t>
            </a: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229-snack bar budget.xlsx file that you uploaded.</a:t>
            </a:r>
          </a:p>
        </p:txBody>
      </p:sp>
      <p:pic>
        <p:nvPicPr>
          <p:cNvPr id="5" name="Picture 4">
            <a:extLst>
              <a:ext uri="{FF2B5EF4-FFF2-40B4-BE49-F238E27FC236}">
                <a16:creationId xmlns:a16="http://schemas.microsoft.com/office/drawing/2014/main" id="{F820227C-5482-DC46-A7BE-B675C747A3BA}"/>
              </a:ext>
            </a:extLst>
          </p:cNvPr>
          <p:cNvPicPr>
            <a:picLocks noChangeAspect="1"/>
          </p:cNvPicPr>
          <p:nvPr/>
        </p:nvPicPr>
        <p:blipFill>
          <a:blip r:embed="rId2"/>
          <a:stretch>
            <a:fillRect/>
          </a:stretch>
        </p:blipFill>
        <p:spPr>
          <a:xfrm>
            <a:off x="4132301" y="0"/>
            <a:ext cx="8059700" cy="6105832"/>
          </a:xfrm>
          <a:prstGeom prst="rect">
            <a:avLst/>
          </a:prstGeom>
        </p:spPr>
      </p:pic>
    </p:spTree>
    <p:extLst>
      <p:ext uri="{BB962C8B-B14F-4D97-AF65-F5344CB8AC3E}">
        <p14:creationId xmlns:p14="http://schemas.microsoft.com/office/powerpoint/2010/main" val="463048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1" y="1248425"/>
            <a:ext cx="4225159"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Create Two Copies of Sheet1 at the End of the Workbook:</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Sheet1 tab at the bottom of the Excel window.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"Move or Copy."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dialog box, check the "Create a copy" 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"(move to end)" and click "OK."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Repeat this step to create a second copy of Sheet1.</a:t>
            </a:r>
          </a:p>
        </p:txBody>
      </p:sp>
      <p:pic>
        <p:nvPicPr>
          <p:cNvPr id="5" name="Picture 4">
            <a:extLst>
              <a:ext uri="{FF2B5EF4-FFF2-40B4-BE49-F238E27FC236}">
                <a16:creationId xmlns:a16="http://schemas.microsoft.com/office/drawing/2014/main" id="{F820227C-5482-DC46-A7BE-B675C747A3BA}"/>
              </a:ext>
            </a:extLst>
          </p:cNvPr>
          <p:cNvPicPr>
            <a:picLocks noChangeAspect="1"/>
          </p:cNvPicPr>
          <p:nvPr/>
        </p:nvPicPr>
        <p:blipFill>
          <a:blip r:embed="rId2"/>
          <a:stretch>
            <a:fillRect/>
          </a:stretch>
        </p:blipFill>
        <p:spPr>
          <a:xfrm>
            <a:off x="4132301" y="0"/>
            <a:ext cx="8059700" cy="6105832"/>
          </a:xfrm>
          <a:prstGeom prst="rect">
            <a:avLst/>
          </a:prstGeom>
        </p:spPr>
      </p:pic>
    </p:spTree>
    <p:extLst>
      <p:ext uri="{BB962C8B-B14F-4D97-AF65-F5344CB8AC3E}">
        <p14:creationId xmlns:p14="http://schemas.microsoft.com/office/powerpoint/2010/main" val="1176972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60938"/>
            <a:ext cx="422515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Group the First Two Sheets:</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Sheet1 tab (the original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Hold down the Ctrl key and click on the first copied sheet (Sheet1 (2)). Both sheets should now be selected (grouped).</a:t>
            </a:r>
          </a:p>
        </p:txBody>
      </p:sp>
      <p:pic>
        <p:nvPicPr>
          <p:cNvPr id="5" name="Picture 4">
            <a:extLst>
              <a:ext uri="{FF2B5EF4-FFF2-40B4-BE49-F238E27FC236}">
                <a16:creationId xmlns:a16="http://schemas.microsoft.com/office/drawing/2014/main" id="{F820227C-5482-DC46-A7BE-B675C747A3BA}"/>
              </a:ext>
            </a:extLst>
          </p:cNvPr>
          <p:cNvPicPr>
            <a:picLocks noChangeAspect="1"/>
          </p:cNvPicPr>
          <p:nvPr/>
        </p:nvPicPr>
        <p:blipFill>
          <a:blip r:embed="rId2"/>
          <a:stretch>
            <a:fillRect/>
          </a:stretch>
        </p:blipFill>
        <p:spPr>
          <a:xfrm>
            <a:off x="4132301" y="0"/>
            <a:ext cx="8059700" cy="6105832"/>
          </a:xfrm>
          <a:prstGeom prst="rect">
            <a:avLst/>
          </a:prstGeom>
        </p:spPr>
      </p:pic>
    </p:spTree>
    <p:extLst>
      <p:ext uri="{BB962C8B-B14F-4D97-AF65-F5344CB8AC3E}">
        <p14:creationId xmlns:p14="http://schemas.microsoft.com/office/powerpoint/2010/main" val="400312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pic>
        <p:nvPicPr>
          <p:cNvPr id="5" name="Picture 4">
            <a:extLst>
              <a:ext uri="{FF2B5EF4-FFF2-40B4-BE49-F238E27FC236}">
                <a16:creationId xmlns:a16="http://schemas.microsoft.com/office/drawing/2014/main" id="{A0F0CCEA-6407-016B-E9C0-17B88EB9370B}"/>
              </a:ext>
            </a:extLst>
          </p:cNvPr>
          <p:cNvPicPr>
            <a:picLocks noChangeAspect="1"/>
          </p:cNvPicPr>
          <p:nvPr/>
        </p:nvPicPr>
        <p:blipFill>
          <a:blip r:embed="rId2"/>
          <a:stretch>
            <a:fillRect/>
          </a:stretch>
        </p:blipFill>
        <p:spPr>
          <a:xfrm>
            <a:off x="5339256" y="1316808"/>
            <a:ext cx="6726620" cy="5541192"/>
          </a:xfrm>
          <a:prstGeom prst="rect">
            <a:avLst/>
          </a:prstGeom>
        </p:spPr>
      </p:pic>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873862"/>
            <a:ext cx="5339256"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Save the Workbook:</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workbook as 211-semester grades completed.xlsx</a:t>
            </a:r>
          </a:p>
          <a:p>
            <a:pPr marL="0" marR="0" lvl="1"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should guide you through the process of using different paste options in Excel as outlined in your project.</a:t>
            </a:r>
          </a:p>
        </p:txBody>
      </p:sp>
    </p:spTree>
    <p:extLst>
      <p:ext uri="{BB962C8B-B14F-4D97-AF65-F5344CB8AC3E}">
        <p14:creationId xmlns:p14="http://schemas.microsoft.com/office/powerpoint/2010/main" val="2318359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1" y="1448480"/>
            <a:ext cx="4225159"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Change the Font Style in Cells A3:M3 to Bold and the Font Color to Blue, Accent 1:</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While the two sheets are still grouped, select the range A3:M3.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"Bold" button in the "Font" group to make the text bold.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click on the "Font Color" dropdown in the "Font" group and choose "Blue, Accent 1" from the theme colors.</a:t>
            </a:r>
          </a:p>
        </p:txBody>
      </p:sp>
      <p:pic>
        <p:nvPicPr>
          <p:cNvPr id="5" name="Picture 4">
            <a:extLst>
              <a:ext uri="{FF2B5EF4-FFF2-40B4-BE49-F238E27FC236}">
                <a16:creationId xmlns:a16="http://schemas.microsoft.com/office/drawing/2014/main" id="{F820227C-5482-DC46-A7BE-B675C747A3BA}"/>
              </a:ext>
            </a:extLst>
          </p:cNvPr>
          <p:cNvPicPr>
            <a:picLocks noChangeAspect="1"/>
          </p:cNvPicPr>
          <p:nvPr/>
        </p:nvPicPr>
        <p:blipFill>
          <a:blip r:embed="rId2"/>
          <a:stretch>
            <a:fillRect/>
          </a:stretch>
        </p:blipFill>
        <p:spPr>
          <a:xfrm>
            <a:off x="4132301" y="0"/>
            <a:ext cx="8059700" cy="6105832"/>
          </a:xfrm>
          <a:prstGeom prst="rect">
            <a:avLst/>
          </a:prstGeom>
        </p:spPr>
      </p:pic>
    </p:spTree>
    <p:extLst>
      <p:ext uri="{BB962C8B-B14F-4D97-AF65-F5344CB8AC3E}">
        <p14:creationId xmlns:p14="http://schemas.microsoft.com/office/powerpoint/2010/main" val="1940224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3</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645604"/>
            <a:ext cx="4225159"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Ungroup Sheet1 and Sheet1 (2):</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any of the grouped sheet tabs.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"Ungroup Sheets" from the context menu.</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229-snack bar budget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5" name="Picture 4">
            <a:extLst>
              <a:ext uri="{FF2B5EF4-FFF2-40B4-BE49-F238E27FC236}">
                <a16:creationId xmlns:a16="http://schemas.microsoft.com/office/drawing/2014/main" id="{F820227C-5482-DC46-A7BE-B675C747A3BA}"/>
              </a:ext>
            </a:extLst>
          </p:cNvPr>
          <p:cNvPicPr>
            <a:picLocks noChangeAspect="1"/>
          </p:cNvPicPr>
          <p:nvPr/>
        </p:nvPicPr>
        <p:blipFill>
          <a:blip r:embed="rId2"/>
          <a:stretch>
            <a:fillRect/>
          </a:stretch>
        </p:blipFill>
        <p:spPr>
          <a:xfrm>
            <a:off x="4132301" y="0"/>
            <a:ext cx="8059700" cy="6105832"/>
          </a:xfrm>
          <a:prstGeom prst="rect">
            <a:avLst/>
          </a:prstGeom>
        </p:spPr>
      </p:pic>
    </p:spTree>
    <p:extLst>
      <p:ext uri="{BB962C8B-B14F-4D97-AF65-F5344CB8AC3E}">
        <p14:creationId xmlns:p14="http://schemas.microsoft.com/office/powerpoint/2010/main" val="1398311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46633"/>
            <a:ext cx="422515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defining and referencing a named range in the provided Excel file:</a:t>
            </a:r>
            <a:endPar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231-snack bar budget.xlsx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Name Cell P2 as </a:t>
            </a:r>
            <a:r>
              <a:rPr kumimoji="0" lang="en-US" altLang="en-US"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P2.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"Formulas" tab on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"Define Name" in the "Defined Names"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Name" dialog box, enter </a:t>
            </a:r>
            <a:r>
              <a:rPr kumimoji="0" lang="en-US" altLang="en-US"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as the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"Refers to" field correctly references =Sheet1!$P$2 (or the corresponding sheet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p:txBody>
      </p:sp>
      <p:pic>
        <p:nvPicPr>
          <p:cNvPr id="6" name="Picture 5">
            <a:extLst>
              <a:ext uri="{FF2B5EF4-FFF2-40B4-BE49-F238E27FC236}">
                <a16:creationId xmlns:a16="http://schemas.microsoft.com/office/drawing/2014/main" id="{7DB446FA-0212-9D82-1A22-51121EF9E124}"/>
              </a:ext>
            </a:extLst>
          </p:cNvPr>
          <p:cNvPicPr>
            <a:picLocks noChangeAspect="1"/>
          </p:cNvPicPr>
          <p:nvPr/>
        </p:nvPicPr>
        <p:blipFill>
          <a:blip r:embed="rId2"/>
          <a:stretch>
            <a:fillRect/>
          </a:stretch>
        </p:blipFill>
        <p:spPr>
          <a:xfrm>
            <a:off x="4225159" y="0"/>
            <a:ext cx="7966841" cy="6154352"/>
          </a:xfrm>
          <a:prstGeom prst="rect">
            <a:avLst/>
          </a:prstGeom>
        </p:spPr>
      </p:pic>
    </p:spTree>
    <p:extLst>
      <p:ext uri="{BB962C8B-B14F-4D97-AF65-F5344CB8AC3E}">
        <p14:creationId xmlns:p14="http://schemas.microsoft.com/office/powerpoint/2010/main" val="302776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08132"/>
            <a:ext cx="422515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Name Cells B4:M6 as </a:t>
            </a:r>
            <a:r>
              <a:rPr kumimoji="0" lang="en-US" altLang="en-US" sz="20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Dollar_Amounts</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B4:M6.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"Formulas"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"Define Name" in the "Defined Names"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Name" dialog box, enter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Dollar_Amounts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as the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Ensure that the "Refers to" field correctly references =Sheet1!$B$4:$M$6.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Navigate to </a:t>
            </a:r>
            <a:r>
              <a:rPr kumimoji="0" lang="en-US" altLang="en-US" sz="20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dropdown arrow next to the "Name Box" (located to the left of the formula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Tax_Rate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list to navigate directly to cell P2.</a:t>
            </a:r>
          </a:p>
        </p:txBody>
      </p:sp>
      <p:pic>
        <p:nvPicPr>
          <p:cNvPr id="6" name="Picture 5">
            <a:extLst>
              <a:ext uri="{FF2B5EF4-FFF2-40B4-BE49-F238E27FC236}">
                <a16:creationId xmlns:a16="http://schemas.microsoft.com/office/drawing/2014/main" id="{7DB446FA-0212-9D82-1A22-51121EF9E124}"/>
              </a:ext>
            </a:extLst>
          </p:cNvPr>
          <p:cNvPicPr>
            <a:picLocks noChangeAspect="1"/>
          </p:cNvPicPr>
          <p:nvPr/>
        </p:nvPicPr>
        <p:blipFill>
          <a:blip r:embed="rId2"/>
          <a:stretch>
            <a:fillRect/>
          </a:stretch>
        </p:blipFill>
        <p:spPr>
          <a:xfrm>
            <a:off x="4225159" y="0"/>
            <a:ext cx="7966841" cy="6154352"/>
          </a:xfrm>
          <a:prstGeom prst="rect">
            <a:avLst/>
          </a:prstGeom>
        </p:spPr>
      </p:pic>
    </p:spTree>
    <p:extLst>
      <p:ext uri="{BB962C8B-B14F-4D97-AF65-F5344CB8AC3E}">
        <p14:creationId xmlns:p14="http://schemas.microsoft.com/office/powerpoint/2010/main" val="1382570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92798"/>
            <a:ext cx="422515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Navigate to </a:t>
            </a:r>
            <a:r>
              <a:rPr kumimoji="0" lang="en-US" altLang="en-US" sz="24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Dollar_Amounts</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Again, click on the dropdown arrow next to the "Name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Dollar_Amounts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list to navigate directly to the range B4:M6.</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231-snack bar budget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6" name="Picture 5">
            <a:extLst>
              <a:ext uri="{FF2B5EF4-FFF2-40B4-BE49-F238E27FC236}">
                <a16:creationId xmlns:a16="http://schemas.microsoft.com/office/drawing/2014/main" id="{7DB446FA-0212-9D82-1A22-51121EF9E124}"/>
              </a:ext>
            </a:extLst>
          </p:cNvPr>
          <p:cNvPicPr>
            <a:picLocks noChangeAspect="1"/>
          </p:cNvPicPr>
          <p:nvPr/>
        </p:nvPicPr>
        <p:blipFill>
          <a:blip r:embed="rId2"/>
          <a:stretch>
            <a:fillRect/>
          </a:stretch>
        </p:blipFill>
        <p:spPr>
          <a:xfrm>
            <a:off x="4225159" y="0"/>
            <a:ext cx="7966841" cy="6154352"/>
          </a:xfrm>
          <a:prstGeom prst="rect">
            <a:avLst/>
          </a:prstGeom>
        </p:spPr>
      </p:pic>
    </p:spTree>
    <p:extLst>
      <p:ext uri="{BB962C8B-B14F-4D97-AF65-F5344CB8AC3E}">
        <p14:creationId xmlns:p14="http://schemas.microsoft.com/office/powerpoint/2010/main" val="3088920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A68DD-2D48-89BA-9695-2CA4303123D1}"/>
              </a:ext>
            </a:extLst>
          </p:cNvPr>
          <p:cNvPicPr>
            <a:picLocks noChangeAspect="1"/>
          </p:cNvPicPr>
          <p:nvPr/>
        </p:nvPicPr>
        <p:blipFill>
          <a:blip r:embed="rId2"/>
          <a:stretch>
            <a:fillRect/>
          </a:stretch>
        </p:blipFill>
        <p:spPr>
          <a:xfrm>
            <a:off x="4225159" y="-1"/>
            <a:ext cx="7966842" cy="6173469"/>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00438"/>
            <a:ext cx="4225159"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inserting sparklines in the provided Excel file:</a:t>
            </a:r>
            <a:endParaRPr kumimoji="0" lang="en-US" altLang="en-US" sz="19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9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241-golf tryout attendance.xlsx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Create a Line Sparkline in Cell F3 Using the Data from Cells B3:E3:</a:t>
            </a:r>
            <a:endPar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F3.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"Insert" tab on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"Line" in the "Sparklines"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"Create Sparklines" dialog box, select the data range B3:E3.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insert the line sparkline in cell F3</a:t>
            </a:r>
          </a:p>
        </p:txBody>
      </p:sp>
    </p:spTree>
    <p:extLst>
      <p:ext uri="{BB962C8B-B14F-4D97-AF65-F5344CB8AC3E}">
        <p14:creationId xmlns:p14="http://schemas.microsoft.com/office/powerpoint/2010/main" val="2440472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A68DD-2D48-89BA-9695-2CA4303123D1}"/>
              </a:ext>
            </a:extLst>
          </p:cNvPr>
          <p:cNvPicPr>
            <a:picLocks noChangeAspect="1"/>
          </p:cNvPicPr>
          <p:nvPr/>
        </p:nvPicPr>
        <p:blipFill>
          <a:blip r:embed="rId2"/>
          <a:stretch>
            <a:fillRect/>
          </a:stretch>
        </p:blipFill>
        <p:spPr>
          <a:xfrm>
            <a:off x="4225159" y="-1"/>
            <a:ext cx="7966842" cy="6173469"/>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08132"/>
            <a:ext cx="422515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Create a Column Sparkline in Cell F4 Using the Data from Cells B4:E4:</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F4.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"Insert"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"Column" in the "Sparklines"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"Create Sparklines" dialog box, select the data range B4:E4.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insert the column sparkline in cell F4.</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Create a Column Sparkline in Cell F5 Using the Data from Cells B5:E5:</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cell F5.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"Insert"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"Column" in the "Sparklines"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"Create Sparklines" dialog box, select the data range B5:E5.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insert the column sparkline in cell F5</a:t>
            </a:r>
          </a:p>
        </p:txBody>
      </p:sp>
    </p:spTree>
    <p:extLst>
      <p:ext uri="{BB962C8B-B14F-4D97-AF65-F5344CB8AC3E}">
        <p14:creationId xmlns:p14="http://schemas.microsoft.com/office/powerpoint/2010/main" val="3444210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A68DD-2D48-89BA-9695-2CA4303123D1}"/>
              </a:ext>
            </a:extLst>
          </p:cNvPr>
          <p:cNvPicPr>
            <a:picLocks noChangeAspect="1"/>
          </p:cNvPicPr>
          <p:nvPr/>
        </p:nvPicPr>
        <p:blipFill>
          <a:blip r:embed="rId2"/>
          <a:stretch>
            <a:fillRect/>
          </a:stretch>
        </p:blipFill>
        <p:spPr>
          <a:xfrm>
            <a:off x="4225159" y="-1"/>
            <a:ext cx="7966842" cy="6173469"/>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08132"/>
            <a:ext cx="422515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Enable Negative Points on the Chart: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sparklines in cells F4 and F5.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"Sparkline" tab on the ribbon.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Check the "Negative Points" box in the "Show" group to highlight any negative data points.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Apply the Orange, Sparkline Style Accent 1, Darker 50% Style to the Sparklines: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sparklines in cells F3, F4, and F5.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"Sparkline"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 group, choose the style named "Orange, Sparkline Style Accent 1, Darker 50%."</a:t>
            </a:r>
          </a:p>
        </p:txBody>
      </p:sp>
    </p:spTree>
    <p:extLst>
      <p:ext uri="{BB962C8B-B14F-4D97-AF65-F5344CB8AC3E}">
        <p14:creationId xmlns:p14="http://schemas.microsoft.com/office/powerpoint/2010/main" val="249082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A68DD-2D48-89BA-9695-2CA4303123D1}"/>
              </a:ext>
            </a:extLst>
          </p:cNvPr>
          <p:cNvPicPr>
            <a:picLocks noChangeAspect="1"/>
          </p:cNvPicPr>
          <p:nvPr/>
        </p:nvPicPr>
        <p:blipFill>
          <a:blip r:embed="rId2"/>
          <a:stretch>
            <a:fillRect/>
          </a:stretch>
        </p:blipFill>
        <p:spPr>
          <a:xfrm>
            <a:off x="4225159" y="-1"/>
            <a:ext cx="7966842" cy="6173469"/>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362018"/>
            <a:ext cx="422515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Calibri" panose="020F0502020204030204" pitchFamily="34" charset="0"/>
                <a:cs typeface="Calibri" panose="020F0502020204030204" pitchFamily="34" charset="0"/>
              </a:rPr>
              <a:t>7.</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Show the High Point and Emphasize It with Orange, Accent 2:</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While still in the "Sparkline" tab, check the "High Point" box in the "Show" group to display the highest data point on the sparklines.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in the "Marker Color" dropdown, select "High Point" and choose "Orange, Accent 2" to emphasize it.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Save the File:</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241-golf tryout attendance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spTree>
    <p:extLst>
      <p:ext uri="{BB962C8B-B14F-4D97-AF65-F5344CB8AC3E}">
        <p14:creationId xmlns:p14="http://schemas.microsoft.com/office/powerpoint/2010/main" val="2088499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415007-D3D7-D1E1-B246-49CB81E27EB8}"/>
              </a:ext>
            </a:extLst>
          </p:cNvPr>
          <p:cNvPicPr>
            <a:picLocks noChangeAspect="1"/>
          </p:cNvPicPr>
          <p:nvPr/>
        </p:nvPicPr>
        <p:blipFill>
          <a:blip r:embed="rId2"/>
          <a:stretch>
            <a:fillRect/>
          </a:stretch>
        </p:blipFill>
        <p:spPr>
          <a:xfrm>
            <a:off x="4010795" y="0"/>
            <a:ext cx="8181205" cy="5623034"/>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60938"/>
            <a:ext cx="42251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applying built-in conditional formatting in the provided Excel file:</a:t>
            </a:r>
            <a:endPar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242-golf tryout attendance.xlsx file that you uploaded.</a:t>
            </a:r>
          </a:p>
        </p:txBody>
      </p:sp>
    </p:spTree>
    <p:extLst>
      <p:ext uri="{BB962C8B-B14F-4D97-AF65-F5344CB8AC3E}">
        <p14:creationId xmlns:p14="http://schemas.microsoft.com/office/powerpoint/2010/main" val="70444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77425"/>
            <a:ext cx="533925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complete the task as outlined in the image, follow these steps using the attached Excel file: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File</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212-snack bar budget.xlsx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AutoFill Months</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cell with the month of March.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the fill handle (a small square at the bottom-right corner of the selected cell) to the right across the adjacent cells to fill the rest of the months for the year after March.</a:t>
            </a:r>
          </a:p>
        </p:txBody>
      </p:sp>
      <p:pic>
        <p:nvPicPr>
          <p:cNvPr id="4" name="Picture 3">
            <a:extLst>
              <a:ext uri="{FF2B5EF4-FFF2-40B4-BE49-F238E27FC236}">
                <a16:creationId xmlns:a16="http://schemas.microsoft.com/office/drawing/2014/main" id="{1F0BC7E1-84E7-E912-9673-1AE211623482}"/>
              </a:ext>
            </a:extLst>
          </p:cNvPr>
          <p:cNvPicPr>
            <a:picLocks noChangeAspect="1"/>
          </p:cNvPicPr>
          <p:nvPr/>
        </p:nvPicPr>
        <p:blipFill>
          <a:blip r:embed="rId2"/>
          <a:stretch>
            <a:fillRect/>
          </a:stretch>
        </p:blipFill>
        <p:spPr>
          <a:xfrm>
            <a:off x="5099895" y="577425"/>
            <a:ext cx="7092105" cy="4846272"/>
          </a:xfrm>
          <a:prstGeom prst="rect">
            <a:avLst/>
          </a:prstGeom>
        </p:spPr>
      </p:pic>
    </p:spTree>
    <p:extLst>
      <p:ext uri="{BB962C8B-B14F-4D97-AF65-F5344CB8AC3E}">
        <p14:creationId xmlns:p14="http://schemas.microsoft.com/office/powerpoint/2010/main" val="2910178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415007-D3D7-D1E1-B246-49CB81E27EB8}"/>
              </a:ext>
            </a:extLst>
          </p:cNvPr>
          <p:cNvPicPr>
            <a:picLocks noChangeAspect="1"/>
          </p:cNvPicPr>
          <p:nvPr/>
        </p:nvPicPr>
        <p:blipFill>
          <a:blip r:embed="rId2"/>
          <a:stretch>
            <a:fillRect/>
          </a:stretch>
        </p:blipFill>
        <p:spPr>
          <a:xfrm>
            <a:off x="4896465" y="0"/>
            <a:ext cx="7295535" cy="5623034"/>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31214"/>
            <a:ext cx="4896465"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Apply a Conditional Formatting Rule to Cells B3:E6:</a:t>
            </a:r>
            <a:endPar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range B3:E6.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on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"Conditional Formatting" in the "Styles" group.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select "New Rule."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"New Formatting Rule" dialog box, choose "Format only cells that contain."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Under "Format only cells with," set the rule as follows: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Cell Value</a:t>
            </a: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Greater than or equal to 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the "Format" button to specify the formatting.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"Format Cells" dialog box, go to the "Font" tab.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Set the font style to "Bold."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to apply the formatting and close the dialog box.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"OK" again to close the "New Formatting Rule" dialog box.</a:t>
            </a:r>
          </a:p>
        </p:txBody>
      </p:sp>
    </p:spTree>
    <p:extLst>
      <p:ext uri="{BB962C8B-B14F-4D97-AF65-F5344CB8AC3E}">
        <p14:creationId xmlns:p14="http://schemas.microsoft.com/office/powerpoint/2010/main" val="3275254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415007-D3D7-D1E1-B246-49CB81E27EB8}"/>
              </a:ext>
            </a:extLst>
          </p:cNvPr>
          <p:cNvPicPr>
            <a:picLocks noChangeAspect="1"/>
          </p:cNvPicPr>
          <p:nvPr/>
        </p:nvPicPr>
        <p:blipFill>
          <a:blip r:embed="rId2"/>
          <a:stretch>
            <a:fillRect/>
          </a:stretch>
        </p:blipFill>
        <p:spPr>
          <a:xfrm>
            <a:off x="4896465" y="0"/>
            <a:ext cx="7295535" cy="5623034"/>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422515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460938"/>
            <a:ext cx="489646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Save the File: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Save the file with the new name 242-golf tryout attendance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spTree>
    <p:extLst>
      <p:ext uri="{BB962C8B-B14F-4D97-AF65-F5344CB8AC3E}">
        <p14:creationId xmlns:p14="http://schemas.microsoft.com/office/powerpoint/2010/main" val="3600987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558963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181755"/>
            <a:ext cx="48964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 of removing conditional formatting in the provided Excel file:</a:t>
            </a:r>
            <a:endPar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Steps for Completion: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 the File:</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243-golf tryout attendance.xlsx file that you uploaded.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Remove All Conditional Formatting Rules from the Worksheet: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anywhere on the worksheet to ensure it is active.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"Home" tab on the Excel ribbon.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"Styles" group, click on "Conditional Formatting."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From the dropdown menu, select "Clear Rules" and then choose "Clear Rules from Entire Sheet."</a:t>
            </a:r>
          </a:p>
        </p:txBody>
      </p:sp>
      <p:pic>
        <p:nvPicPr>
          <p:cNvPr id="5" name="Picture 4">
            <a:extLst>
              <a:ext uri="{FF2B5EF4-FFF2-40B4-BE49-F238E27FC236}">
                <a16:creationId xmlns:a16="http://schemas.microsoft.com/office/drawing/2014/main" id="{DC11B10A-A837-EC4C-80C9-2917B09F5A85}"/>
              </a:ext>
            </a:extLst>
          </p:cNvPr>
          <p:cNvPicPr>
            <a:picLocks noChangeAspect="1"/>
          </p:cNvPicPr>
          <p:nvPr/>
        </p:nvPicPr>
        <p:blipFill>
          <a:blip r:embed="rId2"/>
          <a:stretch>
            <a:fillRect/>
          </a:stretch>
        </p:blipFill>
        <p:spPr>
          <a:xfrm>
            <a:off x="4889980" y="1181755"/>
            <a:ext cx="7302020" cy="5279923"/>
          </a:xfrm>
          <a:prstGeom prst="rect">
            <a:avLst/>
          </a:prstGeom>
        </p:spPr>
      </p:pic>
    </p:spTree>
    <p:extLst>
      <p:ext uri="{BB962C8B-B14F-4D97-AF65-F5344CB8AC3E}">
        <p14:creationId xmlns:p14="http://schemas.microsoft.com/office/powerpoint/2010/main" val="1452496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5589639" cy="1460938"/>
          </a:xfrm>
        </p:spPr>
        <p:txBody>
          <a:bodyPr>
            <a:normAutofit/>
          </a:bodyPr>
          <a:lstStyle/>
          <a:p>
            <a:r>
              <a:rPr lang="en-AU" dirty="0"/>
              <a:t>Domain 2 – Lesson 4</a:t>
            </a:r>
          </a:p>
        </p:txBody>
      </p:sp>
      <p:sp>
        <p:nvSpPr>
          <p:cNvPr id="3" name="Rectangle 1">
            <a:extLst>
              <a:ext uri="{FF2B5EF4-FFF2-40B4-BE49-F238E27FC236}">
                <a16:creationId xmlns:a16="http://schemas.microsoft.com/office/drawing/2014/main" id="{EAE93DFB-A180-444D-1E53-4AA799A4B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43F318A-737B-4938-9CD8-94B2A0C48960}"/>
              </a:ext>
            </a:extLst>
          </p:cNvPr>
          <p:cNvSpPr>
            <a:spLocks noChangeArrowheads="1"/>
          </p:cNvSpPr>
          <p:nvPr/>
        </p:nvSpPr>
        <p:spPr bwMode="auto">
          <a:xfrm>
            <a:off x="0" y="1204838"/>
            <a:ext cx="4896465"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Count How Many Conditional Formatting Rules Were Removed:</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check how many rules were removed, you can go back to "Conditional Formatting" and select "Manage Rules."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"Conditional Formatting Rules Manager" window, you should see that no rules are listed, indicating that all rules have been successfully removed.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If there were any rules before you cleared them, count them beforehand.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file with the new name 243-golf tryout attendance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Following these steps will ensure that the task is completed successfully.</a:t>
            </a:r>
          </a:p>
        </p:txBody>
      </p:sp>
      <p:pic>
        <p:nvPicPr>
          <p:cNvPr id="5" name="Picture 4">
            <a:extLst>
              <a:ext uri="{FF2B5EF4-FFF2-40B4-BE49-F238E27FC236}">
                <a16:creationId xmlns:a16="http://schemas.microsoft.com/office/drawing/2014/main" id="{DC11B10A-A837-EC4C-80C9-2917B09F5A85}"/>
              </a:ext>
            </a:extLst>
          </p:cNvPr>
          <p:cNvPicPr>
            <a:picLocks noChangeAspect="1"/>
          </p:cNvPicPr>
          <p:nvPr/>
        </p:nvPicPr>
        <p:blipFill>
          <a:blip r:embed="rId2"/>
          <a:stretch>
            <a:fillRect/>
          </a:stretch>
        </p:blipFill>
        <p:spPr>
          <a:xfrm>
            <a:off x="4889980" y="1181755"/>
            <a:ext cx="7302020" cy="5279923"/>
          </a:xfrm>
          <a:prstGeom prst="rect">
            <a:avLst/>
          </a:prstGeom>
        </p:spPr>
      </p:pic>
    </p:spTree>
    <p:extLst>
      <p:ext uri="{BB962C8B-B14F-4D97-AF65-F5344CB8AC3E}">
        <p14:creationId xmlns:p14="http://schemas.microsoft.com/office/powerpoint/2010/main" val="861536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280219" y="132735"/>
            <a:ext cx="5633884" cy="2035278"/>
          </a:xfrm>
          <a:prstGeom prst="rect">
            <a:avLst/>
          </a:prstGeom>
        </p:spPr>
        <p:txBody>
          <a:bodyPr vert="horz" lIns="91440" tIns="45720" rIns="91440" bIns="45720" rtlCol="0" anchor="ctr">
            <a:normAutofit/>
          </a:bodyPr>
          <a:lstStyle/>
          <a:p>
            <a:pPr marL="88900"/>
            <a:r>
              <a:rPr lang="en-US" sz="2800" kern="1200" dirty="0">
                <a:effectLst/>
                <a:latin typeface="Calibri" panose="020F0502020204030204" pitchFamily="34" charset="0"/>
                <a:cs typeface="Calibri" panose="020F0502020204030204" pitchFamily="34" charset="0"/>
              </a:rPr>
              <a:t>Submit the screenshot of the “Domain 2 Post Assessment" score via the week 2 submission box. Make sure your name is visible in the screenshots.</a:t>
            </a:r>
            <a:endParaRPr lang="en-US" sz="2800" kern="1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480843" y="2884929"/>
            <a:ext cx="5141338" cy="3374137"/>
          </a:xfrm>
        </p:spPr>
        <p:txBody>
          <a:bodyPr vert="horz" lIns="91440" tIns="45720" rIns="91440" bIns="45720" rtlCol="0" anchor="ctr">
            <a:normAutofit/>
          </a:bodyPr>
          <a:lstStyle/>
          <a:p>
            <a:pPr marL="0" indent="0">
              <a:buNone/>
            </a:pPr>
            <a:r>
              <a:rPr lang="en-US" sz="3800" kern="1200">
                <a:latin typeface="Calibri" panose="020F0502020204030204" pitchFamily="34" charset="0"/>
                <a:cs typeface="Calibri" panose="020F0502020204030204" pitchFamily="34" charset="0"/>
              </a:rPr>
              <a:t>Thank you</a:t>
            </a:r>
            <a:endParaRPr lang="en-US" sz="3800">
              <a:latin typeface="Calibri" panose="020F0502020204030204" pitchFamily="34" charset="0"/>
              <a:cs typeface="Calibri" panose="020F0502020204030204" pitchFamily="34" charset="0"/>
            </a:endParaRPr>
          </a:p>
          <a:p>
            <a:pPr marL="0" indent="0">
              <a:buNone/>
            </a:pPr>
            <a:r>
              <a:rPr lang="en-US" sz="3800" kern="1200">
                <a:latin typeface="Calibri" panose="020F0502020204030204" pitchFamily="34" charset="0"/>
                <a:cs typeface="Calibri" panose="020F0502020204030204" pitchFamily="34" charset="0"/>
              </a:rPr>
              <a:t>Dr. Farshid Keivanian</a:t>
            </a:r>
            <a:endParaRPr lang="en-US" sz="38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77425"/>
            <a:ext cx="533925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AutoFill Dollar Amounts for Drinks</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cell with the dollar amount for drinks in March.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the fill handle to the right across the adjacent cells to fill the rest of the year's dollar amounts for drinks.</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AutoFill Dollar Amounts for Popcorn</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Locate the cell with the dollar amount for popcorn in March.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and drag the fill handle to the right across the adjacent cells to fill the rest of the year's dollar amounts for popcorn.</a:t>
            </a:r>
          </a:p>
        </p:txBody>
      </p:sp>
      <p:pic>
        <p:nvPicPr>
          <p:cNvPr id="4" name="Picture 3">
            <a:extLst>
              <a:ext uri="{FF2B5EF4-FFF2-40B4-BE49-F238E27FC236}">
                <a16:creationId xmlns:a16="http://schemas.microsoft.com/office/drawing/2014/main" id="{1F0BC7E1-84E7-E912-9673-1AE211623482}"/>
              </a:ext>
            </a:extLst>
          </p:cNvPr>
          <p:cNvPicPr>
            <a:picLocks noChangeAspect="1"/>
          </p:cNvPicPr>
          <p:nvPr/>
        </p:nvPicPr>
        <p:blipFill>
          <a:blip r:embed="rId2"/>
          <a:stretch>
            <a:fillRect/>
          </a:stretch>
        </p:blipFill>
        <p:spPr>
          <a:xfrm>
            <a:off x="5099895" y="577425"/>
            <a:ext cx="7092105" cy="4846272"/>
          </a:xfrm>
          <a:prstGeom prst="rect">
            <a:avLst/>
          </a:prstGeom>
        </p:spPr>
      </p:pic>
    </p:spTree>
    <p:extLst>
      <p:ext uri="{BB962C8B-B14F-4D97-AF65-F5344CB8AC3E}">
        <p14:creationId xmlns:p14="http://schemas.microsoft.com/office/powerpoint/2010/main" val="225249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2070141"/>
            <a:ext cx="533925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completed file as 212-snack bar budget completed.xlsx.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steps will fulfill the requirements outlined in the project guide.</a:t>
            </a:r>
          </a:p>
        </p:txBody>
      </p:sp>
      <p:pic>
        <p:nvPicPr>
          <p:cNvPr id="4" name="Picture 3">
            <a:extLst>
              <a:ext uri="{FF2B5EF4-FFF2-40B4-BE49-F238E27FC236}">
                <a16:creationId xmlns:a16="http://schemas.microsoft.com/office/drawing/2014/main" id="{1F0BC7E1-84E7-E912-9673-1AE211623482}"/>
              </a:ext>
            </a:extLst>
          </p:cNvPr>
          <p:cNvPicPr>
            <a:picLocks noChangeAspect="1"/>
          </p:cNvPicPr>
          <p:nvPr/>
        </p:nvPicPr>
        <p:blipFill>
          <a:blip r:embed="rId2"/>
          <a:stretch>
            <a:fillRect/>
          </a:stretch>
        </p:blipFill>
        <p:spPr>
          <a:xfrm>
            <a:off x="5099895" y="577425"/>
            <a:ext cx="7092105" cy="4846272"/>
          </a:xfrm>
          <a:prstGeom prst="rect">
            <a:avLst/>
          </a:prstGeom>
        </p:spPr>
      </p:pic>
    </p:spTree>
    <p:extLst>
      <p:ext uri="{BB962C8B-B14F-4D97-AF65-F5344CB8AC3E}">
        <p14:creationId xmlns:p14="http://schemas.microsoft.com/office/powerpoint/2010/main" val="268854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2EBFF-6B5F-F84C-9C15-0306F7C6D603}"/>
              </a:ext>
            </a:extLst>
          </p:cNvPr>
          <p:cNvPicPr>
            <a:picLocks noChangeAspect="1"/>
          </p:cNvPicPr>
          <p:nvPr/>
        </p:nvPicPr>
        <p:blipFill>
          <a:blip r:embed="rId2"/>
          <a:stretch>
            <a:fillRect/>
          </a:stretch>
        </p:blipFill>
        <p:spPr>
          <a:xfrm>
            <a:off x="5562362" y="693683"/>
            <a:ext cx="6605057" cy="511718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62035"/>
            <a:ext cx="567813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steps to complete the tasks described in the "Insert and Delete Columns and Rows" project: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file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213-snack bar budget.xlsx file from your Domain 2 Student folder.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 column between the Month and January columns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column C (January).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column header and choose Insert. This will insert a blank column between the Month and January columns.</a:t>
            </a:r>
          </a:p>
        </p:txBody>
      </p:sp>
    </p:spTree>
    <p:extLst>
      <p:ext uri="{BB962C8B-B14F-4D97-AF65-F5344CB8AC3E}">
        <p14:creationId xmlns:p14="http://schemas.microsoft.com/office/powerpoint/2010/main" val="170369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2EBFF-6B5F-F84C-9C15-0306F7C6D603}"/>
              </a:ext>
            </a:extLst>
          </p:cNvPr>
          <p:cNvPicPr>
            <a:picLocks noChangeAspect="1"/>
          </p:cNvPicPr>
          <p:nvPr/>
        </p:nvPicPr>
        <p:blipFill>
          <a:blip r:embed="rId2"/>
          <a:stretch>
            <a:fillRect/>
          </a:stretch>
        </p:blipFill>
        <p:spPr>
          <a:xfrm>
            <a:off x="5562362" y="693683"/>
            <a:ext cx="6605057" cy="5117182"/>
          </a:xfrm>
          <a:prstGeom prst="rect">
            <a:avLst/>
          </a:prstGeom>
        </p:spPr>
      </p:pic>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2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992921"/>
            <a:ext cx="567813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800" b="1" dirty="0">
                <a:latin typeface="Calibri" panose="020F0502020204030204" pitchFamily="34" charset="0"/>
                <a:cs typeface="Calibri" panose="020F0502020204030204" pitchFamily="34" charset="0"/>
              </a:rPr>
              <a:t>3.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three rows below the Snack Bar Budget centered heading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row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row header and choose Insert. Repeat this two more times to add a total of three rows below the heading.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Delete rows two and three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rows 2 and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rows and choose Delete to remove them from the worksheet.</a:t>
            </a:r>
          </a:p>
        </p:txBody>
      </p:sp>
    </p:spTree>
    <p:extLst>
      <p:ext uri="{BB962C8B-B14F-4D97-AF65-F5344CB8AC3E}">
        <p14:creationId xmlns:p14="http://schemas.microsoft.com/office/powerpoint/2010/main" val="1573104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927</TotalTime>
  <Words>4456</Words>
  <Application>Microsoft Office PowerPoint</Application>
  <PresentationFormat>Widescreen</PresentationFormat>
  <Paragraphs>383</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Aptos</vt:lpstr>
      <vt:lpstr>Aptos Display</vt:lpstr>
      <vt:lpstr>Arial</vt:lpstr>
      <vt:lpstr>Calibri</vt:lpstr>
      <vt:lpstr>Office Theme</vt:lpstr>
      <vt:lpstr>ITEC100 – Domain 2: Manage Data Cells and Ranges</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1</vt:lpstr>
      <vt:lpstr>Domain 2 – Lesson 2</vt:lpstr>
      <vt:lpstr>Domain 2 – Lesson 2</vt:lpstr>
      <vt:lpstr>Domain 2 – Lesson 2</vt:lpstr>
      <vt:lpstr>Domain 2 – Lesson 2</vt:lpstr>
      <vt:lpstr>Domain 2 – Lesson 2</vt:lpstr>
      <vt:lpstr>Domain 2 – Lesson 2</vt:lpstr>
      <vt:lpstr>Domain 2 – Lesson 2</vt:lpstr>
      <vt:lpstr>Domain 2 – Lesson 2</vt:lpstr>
      <vt:lpstr>Domain 2 – Lesson 2</vt:lpstr>
      <vt:lpstr>Domain 2 – Lesson 2</vt:lpstr>
      <vt:lpstr>Domain 2 – Lesson 2</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3</vt:lpstr>
      <vt:lpstr>Domain 2 – Lesson 4</vt:lpstr>
      <vt:lpstr>Domain 2 – Lesson 4</vt:lpstr>
      <vt:lpstr>Domain 2 – Lesson 4</vt:lpstr>
      <vt:lpstr>Domain 2 – Lesson 4</vt:lpstr>
      <vt:lpstr>Domain 2 – Lesson 4</vt:lpstr>
      <vt:lpstr>Domain 2 – Lesson 4</vt:lpstr>
      <vt:lpstr>Domain 2 – Lesson 4</vt:lpstr>
      <vt:lpstr>Domain 2 – Lesson 4</vt:lpstr>
      <vt:lpstr>Domain 2 – Lesson 4</vt:lpstr>
      <vt:lpstr>Domain 2 – Lesson 4</vt:lpstr>
      <vt:lpstr>Domain 2 – Lesson 4</vt:lpstr>
      <vt:lpstr>Domain 2 – Lesson 4</vt:lpstr>
      <vt:lpstr>Submit the screenshot of the “Domain 2 Post Assessment" score via the week 2 submission box. Make sure your name is visible in the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222</cp:revision>
  <dcterms:created xsi:type="dcterms:W3CDTF">2024-07-30T23:10:44Z</dcterms:created>
  <dcterms:modified xsi:type="dcterms:W3CDTF">2024-08-09T06:36:49Z</dcterms:modified>
</cp:coreProperties>
</file>