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1"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15/08/2024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15/08/2024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p:txBody>
          <a:bodyPr>
            <a:normAutofit fontScale="90000"/>
          </a:bodyPr>
          <a:lstStyle/>
          <a:p>
            <a:r>
              <a:rPr lang="en-AU" sz="7000" dirty="0">
                <a:latin typeface="Calibri" panose="020F0502020204030204" pitchFamily="34" charset="0"/>
                <a:cs typeface="Calibri" panose="020F0502020204030204" pitchFamily="34" charset="0"/>
              </a:rPr>
              <a:t>ITEC100 – Preparation for Domain 3 Post-Assessment</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385659"/>
            <a:ext cx="12192000" cy="4493538"/>
          </a:xfrm>
          <a:prstGeom prst="rect">
            <a:avLst/>
          </a:prstGeom>
          <a:solidFill>
            <a:schemeClr val="bg1"/>
          </a:solidFill>
          <a:ln>
            <a:solidFill>
              <a:srgbClr val="FF0000"/>
            </a:solidFill>
          </a:ln>
        </p:spPr>
        <p:txBody>
          <a:bodyPr wrap="square">
            <a:spAutoFit/>
          </a:bodyPr>
          <a:lstStyle/>
          <a:p>
            <a:r>
              <a:rPr lang="en-US" sz="2600" b="1" dirty="0">
                <a:latin typeface="Calibri" panose="020F0502020204030204" pitchFamily="34" charset="0"/>
                <a:cs typeface="Calibri" panose="020F0502020204030204" pitchFamily="34" charset="0"/>
              </a:rPr>
              <a:t>Step-by-Step Solution:</a:t>
            </a:r>
          </a:p>
          <a:p>
            <a:pPr>
              <a:buFont typeface="+mj-lt"/>
              <a:buAutoNum type="arabicPeriod"/>
            </a:pPr>
            <a:r>
              <a:rPr lang="en-US" sz="2600" b="1" dirty="0">
                <a:latin typeface="Calibri" panose="020F0502020204030204" pitchFamily="34" charset="0"/>
                <a:cs typeface="Calibri" panose="020F0502020204030204" pitchFamily="34" charset="0"/>
              </a:rPr>
              <a:t> Select the Data Range:</a:t>
            </a:r>
            <a:endParaRPr lang="en-US" sz="26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Click and drag to select the entire data range you want to include in the table. Make sure to include both the row and column headings along with the numeric data.</a:t>
            </a:r>
          </a:p>
          <a:p>
            <a:pPr>
              <a:buFont typeface="+mj-lt"/>
              <a:buAutoNum type="arabicPeriod"/>
            </a:pPr>
            <a:r>
              <a:rPr lang="en-US" sz="2600" b="1" dirty="0">
                <a:latin typeface="Calibri" panose="020F0502020204030204" pitchFamily="34" charset="0"/>
                <a:cs typeface="Calibri" panose="020F0502020204030204" pitchFamily="34" charset="0"/>
              </a:rPr>
              <a:t> Create a Table:</a:t>
            </a:r>
            <a:endParaRPr lang="en-US" sz="26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With the data selected, go to the "Insert" tab on the Excel ribbon.</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Click on the "Table" option.</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Ensure the "Create Table" dialog box shows the correct range and that the "My table has headers" checkbox is selected.</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Click "OK" to create the table.</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954107"/>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4. </a:t>
            </a:r>
            <a:r>
              <a:rPr lang="en-US" sz="2800" b="1" dirty="0">
                <a:highlight>
                  <a:srgbClr val="00FF00"/>
                </a:highlight>
                <a:latin typeface="Calibri" panose="020F0502020204030204" pitchFamily="34" charset="0"/>
                <a:cs typeface="Calibri" panose="020F0502020204030204" pitchFamily="34" charset="0"/>
              </a:rPr>
              <a:t>Create a table using the numeric data on the worksheet and its row and column headings. Then, apply the Light Blue, Table Style Light 2 style to the table.</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475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425593"/>
            <a:ext cx="12192000" cy="5431743"/>
          </a:xfrm>
          <a:prstGeom prst="rect">
            <a:avLst/>
          </a:prstGeom>
          <a:solidFill>
            <a:schemeClr val="bg1"/>
          </a:solidFill>
          <a:ln>
            <a:solidFill>
              <a:srgbClr val="FF0000"/>
            </a:solidFill>
          </a:ln>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3. Apply Table Style:</a:t>
            </a:r>
            <a:endParaRPr lang="en-US" sz="26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600" dirty="0">
                <a:latin typeface="Calibri" panose="020F0502020204030204" pitchFamily="34" charset="0"/>
                <a:cs typeface="Calibri" panose="020F0502020204030204" pitchFamily="34" charset="0"/>
              </a:rPr>
              <a:t> With the table still selected, go to the "Table Design" tab that appears in the Excel ribbon (you may need to click on the table to see this tab).</a:t>
            </a:r>
          </a:p>
          <a:p>
            <a:pPr>
              <a:lnSpc>
                <a:spcPct val="150000"/>
              </a:lnSpc>
              <a:buFont typeface="Arial" panose="020B0604020202020204" pitchFamily="34" charset="0"/>
              <a:buChar char="•"/>
            </a:pPr>
            <a:r>
              <a:rPr lang="en-US" sz="2600" dirty="0">
                <a:latin typeface="Calibri" panose="020F0502020204030204" pitchFamily="34" charset="0"/>
                <a:cs typeface="Calibri" panose="020F0502020204030204" pitchFamily="34" charset="0"/>
              </a:rPr>
              <a:t> In the "Table Styles" group, click on the "More" button (a small down arrow with a line above it) to open the full list of table styles.</a:t>
            </a:r>
          </a:p>
          <a:p>
            <a:pPr>
              <a:lnSpc>
                <a:spcPct val="150000"/>
              </a:lnSpc>
              <a:buFont typeface="Arial" panose="020B0604020202020204" pitchFamily="34" charset="0"/>
              <a:buChar char="•"/>
            </a:pPr>
            <a:r>
              <a:rPr lang="en-US" sz="2600" dirty="0">
                <a:latin typeface="Calibri" panose="020F0502020204030204" pitchFamily="34" charset="0"/>
                <a:cs typeface="Calibri" panose="020F0502020204030204" pitchFamily="34" charset="0"/>
              </a:rPr>
              <a:t> Scroll down to find the "Light Blue, Table Style Light 2" style.</a:t>
            </a:r>
          </a:p>
          <a:p>
            <a:pPr>
              <a:lnSpc>
                <a:spcPct val="150000"/>
              </a:lnSpc>
              <a:buFont typeface="Arial" panose="020B0604020202020204" pitchFamily="34" charset="0"/>
              <a:buChar char="•"/>
            </a:pPr>
            <a:r>
              <a:rPr lang="en-US" sz="2600" dirty="0">
                <a:latin typeface="Calibri" panose="020F0502020204030204" pitchFamily="34" charset="0"/>
                <a:cs typeface="Calibri" panose="020F0502020204030204" pitchFamily="34" charset="0"/>
              </a:rPr>
              <a:t> Click on this style to apply it to your table.</a:t>
            </a:r>
          </a:p>
          <a:p>
            <a:pPr>
              <a:lnSpc>
                <a:spcPct val="150000"/>
              </a:lnSpc>
            </a:pPr>
            <a:r>
              <a:rPr lang="en-US" sz="2600" dirty="0">
                <a:latin typeface="Calibri" panose="020F0502020204030204" pitchFamily="34" charset="0"/>
                <a:cs typeface="Calibri" panose="020F0502020204030204" pitchFamily="34" charset="0"/>
              </a:rPr>
              <a:t>Now, the numeric data on your worksheet will be formatted as a table with the Light Blue, Table Style Light 2 style applied.</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954107"/>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4. </a:t>
            </a:r>
            <a:r>
              <a:rPr lang="en-US" sz="2800" b="1" dirty="0">
                <a:highlight>
                  <a:srgbClr val="00FF00"/>
                </a:highlight>
                <a:latin typeface="Calibri" panose="020F0502020204030204" pitchFamily="34" charset="0"/>
                <a:cs typeface="Calibri" panose="020F0502020204030204" pitchFamily="34" charset="0"/>
              </a:rPr>
              <a:t>Create a table using the numeric data on the worksheet and its row and column headings. Then, apply the Light Blue, Table Style Light 2 style to the table.</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777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425593"/>
            <a:ext cx="12192000" cy="5262979"/>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Display the Filter Buttons: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anywhere inside the table to select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"Data" tab on the Excel ribbon.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"Filter." This will display filter buttons (small drop-down arrows) next to each column header.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Apply the Filter:</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drop-down arrow in the "Senior" column header (column 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drop-down menu, select "Number Filters," and then choose "Greater Than or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dialog box that appears, enter "1000" in the field next to "is greater than or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954107"/>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5. </a:t>
            </a:r>
            <a:r>
              <a:rPr lang="en-US" sz="2800" b="1" dirty="0">
                <a:highlight>
                  <a:srgbClr val="00FF00"/>
                </a:highlight>
                <a:latin typeface="Calibri" panose="020F0502020204030204" pitchFamily="34" charset="0"/>
                <a:cs typeface="Calibri" panose="020F0502020204030204" pitchFamily="34" charset="0"/>
              </a:rPr>
              <a:t>Display the filter buttons in the current table. Then, filter the table to only show subdivisions where the Senior class raised at least $1,000.</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096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425593"/>
            <a:ext cx="12192000" cy="3903504"/>
          </a:xfrm>
          <a:prstGeom prst="rect">
            <a:avLst/>
          </a:prstGeom>
          <a:solidFill>
            <a:schemeClr val="bg1"/>
          </a:solid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Result:</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table will now display only those subdivisions where the Senior class raised at least $1,000. Any rows that do not meet this condition will be hidden.</a:t>
            </a:r>
          </a:p>
          <a:p>
            <a:pPr>
              <a:lnSpc>
                <a:spcPct val="150000"/>
              </a:lnSpc>
            </a:pPr>
            <a:r>
              <a:rPr lang="en-US" sz="2800" dirty="0">
                <a:latin typeface="Calibri" panose="020F0502020204030204" pitchFamily="34" charset="0"/>
                <a:cs typeface="Calibri" panose="020F0502020204030204" pitchFamily="34" charset="0"/>
              </a:rPr>
              <a:t>This solution will ensure that your table only shows the relevant data based on the filter criteria you set. </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954107"/>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5. </a:t>
            </a:r>
            <a:r>
              <a:rPr lang="en-US" sz="2800" b="1" dirty="0">
                <a:highlight>
                  <a:srgbClr val="00FF00"/>
                </a:highlight>
                <a:latin typeface="Calibri" panose="020F0502020204030204" pitchFamily="34" charset="0"/>
                <a:cs typeface="Calibri" panose="020F0502020204030204" pitchFamily="34" charset="0"/>
              </a:rPr>
              <a:t>Display the filter buttons in the current table. Then, filter the table to only show subdivisions where the Senior class raised at least $1,000.</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715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709214"/>
            <a:ext cx="12192000" cy="5842497"/>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Select the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anywhere inside the table to select it. When the table is selected, you should see the "Table Design" tab appear in the Excel ribbon.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Convert to Range: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Go to the "Table Design" tab (you may need to click on the table first to see this tab).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"Tools" group, click on "Convert to Range."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Excel will prompt you with a dialog box asking if you want to convert the table to a normal range. Click "Yes."</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523220"/>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6. </a:t>
            </a:r>
            <a:r>
              <a:rPr lang="en-US" sz="2800" b="1" dirty="0">
                <a:highlight>
                  <a:srgbClr val="00FF00"/>
                </a:highlight>
                <a:latin typeface="Calibri" panose="020F0502020204030204" pitchFamily="34" charset="0"/>
                <a:cs typeface="Calibri" panose="020F0502020204030204" pitchFamily="34" charset="0"/>
              </a:rPr>
              <a:t>Convert the current table into a range of cells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388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709214"/>
            <a:ext cx="12192000" cy="1964512"/>
          </a:xfrm>
          <a:prstGeom prst="rect">
            <a:avLst/>
          </a:prstGeom>
          <a:solidFill>
            <a:schemeClr val="bg1"/>
          </a:solid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Result:</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The table is now converted into a regular range of cells, and it will no longer have the special table features such as filtering, sorting, or automatic row shading.</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523220"/>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6. </a:t>
            </a:r>
            <a:r>
              <a:rPr lang="en-US" sz="2800" b="1" dirty="0">
                <a:highlight>
                  <a:srgbClr val="00FF00"/>
                </a:highlight>
                <a:latin typeface="Calibri" panose="020F0502020204030204" pitchFamily="34" charset="0"/>
                <a:cs typeface="Calibri" panose="020F0502020204030204" pitchFamily="34" charset="0"/>
              </a:rPr>
              <a:t>Convert the current table into a range of cells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542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764988" y="1531783"/>
            <a:ext cx="3368969" cy="3794434"/>
          </a:xfrm>
          <a:prstGeom prst="rect">
            <a:avLst/>
          </a:prstGeom>
        </p:spPr>
      </p:pic>
      <p:sp>
        <p:nvSpPr>
          <p:cNvPr id="28" name="Freeform: Shape 2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5759354" y="457201"/>
            <a:ext cx="5337270" cy="1835911"/>
          </a:xfrm>
          <a:prstGeom prst="rect">
            <a:avLst/>
          </a:prstGeom>
        </p:spPr>
        <p:txBody>
          <a:bodyPr vert="horz" lIns="91440" tIns="45720" rIns="91440" bIns="45720" rtlCol="0" anchor="b">
            <a:normAutofit/>
          </a:bodyPr>
          <a:lstStyle/>
          <a:p>
            <a:pPr marL="88900"/>
            <a:r>
              <a:rPr lang="en-US" sz="5400" kern="1200" dirty="0">
                <a:solidFill>
                  <a:srgbClr val="FFFFFF"/>
                </a:solidFill>
                <a:effectLst/>
                <a:latin typeface="Calibri" panose="020F0502020204030204" pitchFamily="34" charset="0"/>
                <a:cs typeface="Calibri" panose="020F0502020204030204" pitchFamily="34" charset="0"/>
              </a:rPr>
              <a:t>Happy A Learning Day</a:t>
            </a:r>
            <a:endParaRPr lang="en-US" sz="5400" kern="1200" dirty="0">
              <a:solidFill>
                <a:srgbClr val="FFFFFF"/>
              </a:solidFill>
              <a:latin typeface="Calibri" panose="020F0502020204030204" pitchFamily="34" charset="0"/>
              <a:cs typeface="Calibri" panose="020F0502020204030204" pitchFamily="34" charset="0"/>
            </a:endParaRPr>
          </a:p>
        </p:txBody>
      </p:sp>
      <p:sp>
        <p:nvSpPr>
          <p:cNvPr id="30"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5759354" y="2798064"/>
            <a:ext cx="5461095" cy="3417611"/>
          </a:xfrm>
        </p:spPr>
        <p:txBody>
          <a:bodyPr vert="horz" lIns="91440" tIns="45720" rIns="91440" bIns="45720" rtlCol="0" anchor="t">
            <a:normAutofit/>
          </a:bodyPr>
          <a:lstStyle/>
          <a:p>
            <a:pPr marL="0" indent="0">
              <a:buNone/>
            </a:pPr>
            <a:r>
              <a:rPr lang="en-US" sz="2400" kern="1200" dirty="0">
                <a:solidFill>
                  <a:srgbClr val="FFFFFF"/>
                </a:solidFill>
                <a:latin typeface="Calibri" panose="020F0502020204030204" pitchFamily="34" charset="0"/>
                <a:cs typeface="Calibri" panose="020F0502020204030204" pitchFamily="34" charset="0"/>
              </a:rPr>
              <a:t>Thank you</a:t>
            </a:r>
            <a:endParaRPr lang="en-US" sz="2400" dirty="0">
              <a:solidFill>
                <a:srgbClr val="FFFFFF"/>
              </a:solidFill>
              <a:latin typeface="Calibri" panose="020F0502020204030204" pitchFamily="34" charset="0"/>
              <a:cs typeface="Calibri" panose="020F0502020204030204" pitchFamily="34" charset="0"/>
            </a:endParaRPr>
          </a:p>
          <a:p>
            <a:pPr marL="0" indent="0">
              <a:buNone/>
            </a:pPr>
            <a:r>
              <a:rPr lang="en-US" sz="2400" kern="1200" dirty="0">
                <a:solidFill>
                  <a:srgbClr val="FFFFFF"/>
                </a:solidFill>
                <a:latin typeface="Calibri" panose="020F0502020204030204" pitchFamily="34" charset="0"/>
                <a:cs typeface="Calibri" panose="020F0502020204030204" pitchFamily="34" charset="0"/>
              </a:rPr>
              <a:t>Dr. Farshid Keivanian</a:t>
            </a:r>
          </a:p>
        </p:txBody>
      </p:sp>
    </p:spTree>
    <p:extLst>
      <p:ext uri="{BB962C8B-B14F-4D97-AF65-F5344CB8AC3E}">
        <p14:creationId xmlns:p14="http://schemas.microsoft.com/office/powerpoint/2010/main" val="171034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830917"/>
            <a:ext cx="12192000" cy="5196166"/>
          </a:xfrm>
          <a:prstGeom prst="rect">
            <a:avLst/>
          </a:prstGeom>
          <a:solidFill>
            <a:schemeClr val="bg1"/>
          </a:solid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Step-by-Step Solution: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Select the Data Range: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and drag to select the entire data range you want to sort. This includes the headers (Territory, Subdivision, Freshman, Sophomore, Junior, Senior) and all the rows with data.</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Open the Sort Dialog:</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With the data selected, go to the "Data" tab on the Excel ribbon.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Click on the "Sort" button to open the Sort dialog box.</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 Steps to </a:t>
            </a:r>
            <a:r>
              <a:rPr lang="en-US" sz="2200" b="1" dirty="0">
                <a:highlight>
                  <a:srgbClr val="00FF00"/>
                </a:highlight>
                <a:latin typeface="Calibri" panose="020F0502020204030204" pitchFamily="34" charset="0"/>
                <a:cs typeface="Calibri" panose="020F0502020204030204" pitchFamily="34" charset="0"/>
              </a:rPr>
              <a:t>sort the information in the current table, first by Territory and then by Subdivision</a:t>
            </a:r>
            <a:endParaRPr lang="en-AU" sz="22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31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830917"/>
            <a:ext cx="12192000" cy="51961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Sort by Territory:</a:t>
            </a:r>
            <a:endParaRPr lang="en-US" altLang="en-US" sz="2800" dirty="0">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Sort dialog box, under the "Column" dropdown, select "Territory".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the "Sort On" dropdown is set to "Values".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Choose "A to Z" under the "Order" dropdown to sort alphabetically.</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Add a Level for Subdivision: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"Add Level" button to add another sort criterion.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the second level, under the "Column" dropdown, select "Subdivision".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Again, ensure "Sort On" is set to "Values" and "Order" is set to "A to Z"</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 Steps to </a:t>
            </a:r>
            <a:r>
              <a:rPr lang="en-US" sz="2200" b="1" dirty="0">
                <a:highlight>
                  <a:srgbClr val="00FF00"/>
                </a:highlight>
                <a:latin typeface="Calibri" panose="020F0502020204030204" pitchFamily="34" charset="0"/>
                <a:cs typeface="Calibri" panose="020F0502020204030204" pitchFamily="34" charset="0"/>
              </a:rPr>
              <a:t>sort the information in the current table, first by Territory and then by Subdivision</a:t>
            </a:r>
            <a:endParaRPr lang="en-AU" sz="22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416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003342"/>
            <a:ext cx="12192000" cy="1318181"/>
          </a:xfrm>
          <a:prstGeom prst="rect">
            <a:avLst/>
          </a:prstGeom>
          <a:solidFill>
            <a:schemeClr val="bg1"/>
          </a:solid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Apply the Sort:</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Click "OK" to apply the sort.</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430887"/>
          </a:xfrm>
          <a:prstGeom prst="rect">
            <a:avLst/>
          </a:prstGeom>
          <a:noFill/>
        </p:spPr>
        <p:txBody>
          <a:bodyPr wrap="square" rtlCol="0">
            <a:spAutoFit/>
          </a:bodyPr>
          <a:lstStyle/>
          <a:p>
            <a:r>
              <a:rPr lang="en-AU" sz="2200" b="1" dirty="0">
                <a:highlight>
                  <a:srgbClr val="00FF00"/>
                </a:highlight>
                <a:latin typeface="Calibri" panose="020F0502020204030204" pitchFamily="34" charset="0"/>
                <a:cs typeface="Calibri" panose="020F0502020204030204" pitchFamily="34" charset="0"/>
              </a:rPr>
              <a:t>1. Steps to </a:t>
            </a:r>
            <a:r>
              <a:rPr lang="en-US" sz="2200" b="1" dirty="0">
                <a:highlight>
                  <a:srgbClr val="00FF00"/>
                </a:highlight>
                <a:latin typeface="Calibri" panose="020F0502020204030204" pitchFamily="34" charset="0"/>
                <a:cs typeface="Calibri" panose="020F0502020204030204" pitchFamily="34" charset="0"/>
              </a:rPr>
              <a:t>sort the information in the current table, first by Territory and then by Subdivision</a:t>
            </a:r>
            <a:endParaRPr lang="en-AU" sz="22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4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1830247"/>
            <a:ext cx="12192000" cy="4324261"/>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Select the Entire Table: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and drag to select the entire table, including the headers and all the rows with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Apply Column Shading:</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Go to the "Home" tab on the Excel ribbon.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"Conditional Formatting" and choose "New Rule."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New Formatting Rule dialog, select "Use a formula to determine which cells to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Enter the formula =MOD(COLUMN(),2)=0 for even columns or =MOD(COLUMN(),2)=1 for odd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"Format," choose the fill color you want to apply to every other column, and click "OK."</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815882"/>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2. Steps to </a:t>
            </a:r>
            <a:r>
              <a:rPr lang="en-US" sz="2800" b="1" dirty="0">
                <a:highlight>
                  <a:srgbClr val="00FF00"/>
                </a:highlight>
                <a:latin typeface="Calibri" panose="020F0502020204030204" pitchFamily="34" charset="0"/>
                <a:cs typeface="Calibri" panose="020F0502020204030204" pitchFamily="34" charset="0"/>
              </a:rPr>
              <a:t>Make every other column shaded instead of every other row in the current table. Emphasize the first column and remove the filter buttons. Then, display the Totals row for the table and ensure that the Freshman column total is a sum of the Freshman fundraising amounts.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060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816546"/>
            <a:ext cx="12192000" cy="4401205"/>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Emphasize the First Column: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the entire first column selected (Column A - Subdivision), go to the "Home" tab and click on "Bold" or apply any other formatting style (like a different background color) to emphasize the first column.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Remove Filter Buttons: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Click on the drop-down arrow next to any column header to open the filter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"Clear Filter from 'Column Name'" to remove any applied filters.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 want to remove the filter arrows entirely, go to the "Data" tab and click "Filter" to toggle them off.</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815882"/>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2. Steps to </a:t>
            </a:r>
            <a:r>
              <a:rPr lang="en-US" sz="2800" b="1" dirty="0">
                <a:highlight>
                  <a:srgbClr val="00FF00"/>
                </a:highlight>
                <a:latin typeface="Calibri" panose="020F0502020204030204" pitchFamily="34" charset="0"/>
                <a:cs typeface="Calibri" panose="020F0502020204030204" pitchFamily="34" charset="0"/>
              </a:rPr>
              <a:t>Make every other column shaded instead of every other row in the current table. Emphasize the first column and remove the filter buttons. Then, display the Totals row for the table and ensure that </a:t>
            </a:r>
            <a:r>
              <a:rPr lang="en-US" sz="2800" b="1" dirty="0" err="1">
                <a:highlight>
                  <a:srgbClr val="00FF00"/>
                </a:highlight>
                <a:latin typeface="Calibri" panose="020F0502020204030204" pitchFamily="34" charset="0"/>
                <a:cs typeface="Calibri" panose="020F0502020204030204" pitchFamily="34" charset="0"/>
              </a:rPr>
              <a:t>theQ</a:t>
            </a:r>
            <a:r>
              <a:rPr lang="en-US" sz="2800" b="1" dirty="0">
                <a:highlight>
                  <a:srgbClr val="00FF00"/>
                </a:highlight>
                <a:latin typeface="Calibri" panose="020F0502020204030204" pitchFamily="34" charset="0"/>
                <a:cs typeface="Calibri" panose="020F0502020204030204" pitchFamily="34" charset="0"/>
              </a:rPr>
              <a:t> Freshman column total is a sum of the Freshman fundraising amounts.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362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837474"/>
            <a:ext cx="12192000" cy="4493538"/>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Display the Totals Row:</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Go to the "Table Design" tab (this appears when you select the table).</a:t>
            </a:r>
          </a:p>
          <a:p>
            <a:pPr marL="0" marR="0" lvl="0" indent="0" algn="l" defTabSz="914400" rtl="0" eaLnBrk="0" fontAlgn="base" latinLnBrk="0" hangingPunct="0">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Check the "Total Row" checkbox in the Table Style Options group. This will add a new row at the bottom of your table to display totals.</a:t>
            </a:r>
          </a:p>
          <a:p>
            <a:pPr marL="0" marR="0" lvl="0" indent="0" algn="l" defTabSz="914400" rtl="0" eaLnBrk="0" fontAlgn="base" latinLnBrk="0" hangingPunct="0">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Total Row, click on the cell under the Freshman column, select the drop-down arrow, and choose "Sum" to ensure the total for the Freshman column reflects the sum of all the amounts in that column.</a:t>
            </a:r>
          </a:p>
          <a:p>
            <a:pPr marL="0" marR="0" lvl="0" indent="0" algn="l" defTabSz="914400" rtl="0" eaLnBrk="0" fontAlgn="base" latinLnBrk="0" hangingPunct="0">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Verify Freshman Column Total:</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Double-check that the total in the Freshman column in the Totals row accurately reflects the sum of all fundraising amounts for Freshman. If not, ensure the "Sum" function is applied.</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815882"/>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2. Steps to </a:t>
            </a:r>
            <a:r>
              <a:rPr lang="en-US" sz="2800" b="1" dirty="0">
                <a:highlight>
                  <a:srgbClr val="00FF00"/>
                </a:highlight>
                <a:latin typeface="Calibri" panose="020F0502020204030204" pitchFamily="34" charset="0"/>
                <a:cs typeface="Calibri" panose="020F0502020204030204" pitchFamily="34" charset="0"/>
              </a:rPr>
              <a:t>Make every other column shaded instead of every other row in the current table. Emphasize the first column and remove the filter buttons. Then, display the Totals row for the table and ensure that the Freshman column total is a sum of the Freshman fundraising amounts.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067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0" y="1914477"/>
            <a:ext cx="12192000" cy="3903504"/>
          </a:xfrm>
          <a:prstGeom prst="rect">
            <a:avLst/>
          </a:prstGeom>
          <a:solidFill>
            <a:schemeClr val="bg1"/>
          </a:solidFill>
          <a:ln>
            <a:solidFill>
              <a:srgbClr val="FF0000"/>
            </a:solidFill>
          </a:ln>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Final Check:</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Every other column should now be shaded.</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The first column (Subdivision) should be emphasized.</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The filter buttons should be removed.</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The Totals row should be displayed with accurate sums, especially in the Freshman column.</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1815882"/>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2. Steps to </a:t>
            </a:r>
            <a:r>
              <a:rPr lang="en-US" sz="2800" b="1" dirty="0">
                <a:highlight>
                  <a:srgbClr val="00FF00"/>
                </a:highlight>
                <a:latin typeface="Calibri" panose="020F0502020204030204" pitchFamily="34" charset="0"/>
                <a:cs typeface="Calibri" panose="020F0502020204030204" pitchFamily="34" charset="0"/>
              </a:rPr>
              <a:t>Make every other column shaded instead of every other row in the current table. Emphasize the first column and remove the filter buttons. Then, display the Totals row for the table and ensure that the Freshman column total is a sum of the Freshman fundraising amounts.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483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44D7D4-C25A-0D21-3CD6-4D49ADA4AEDE}"/>
              </a:ext>
            </a:extLst>
          </p:cNvPr>
          <p:cNvSpPr txBox="1"/>
          <p:nvPr/>
        </p:nvSpPr>
        <p:spPr>
          <a:xfrm>
            <a:off x="-1" y="954771"/>
            <a:ext cx="12192000" cy="5693866"/>
          </a:xfrm>
          <a:prstGeom prst="rect">
            <a:avLst/>
          </a:prstGeom>
          <a:solidFill>
            <a:schemeClr val="bg1"/>
          </a:solidFill>
          <a:ln>
            <a:solidFill>
              <a:srgbClr val="FF00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Step-by-Step 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Add a Column to the Right of the Senior Column: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cell in column G, which is the first cell to the right of the "Senior"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choose "Insert" from the context menu.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Choose "Entire column" to add a new blank column.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Delete the Row Containing No Dollar Amounts: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Scroll through the table to find any row that has no dollar amounts (in the columns from "Freshman" to "Senior").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this case, the row labeled "Avenue 2112" seems to be empty for all dollar amount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entire row by clicking on the row number on the left side.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row and choose "Delete" from the context menu.</a:t>
            </a:r>
          </a:p>
        </p:txBody>
      </p:sp>
      <p:sp>
        <p:nvSpPr>
          <p:cNvPr id="2" name="TextBox 1">
            <a:extLst>
              <a:ext uri="{FF2B5EF4-FFF2-40B4-BE49-F238E27FC236}">
                <a16:creationId xmlns:a16="http://schemas.microsoft.com/office/drawing/2014/main" id="{31A3A3D9-F248-4E21-4854-CB20E09ABDBA}"/>
              </a:ext>
            </a:extLst>
          </p:cNvPr>
          <p:cNvSpPr txBox="1"/>
          <p:nvPr/>
        </p:nvSpPr>
        <p:spPr>
          <a:xfrm>
            <a:off x="0" y="664"/>
            <a:ext cx="12191999" cy="954107"/>
          </a:xfrm>
          <a:prstGeom prst="rect">
            <a:avLst/>
          </a:prstGeom>
          <a:noFill/>
        </p:spPr>
        <p:txBody>
          <a:bodyPr wrap="square" rtlCol="0">
            <a:spAutoFit/>
          </a:bodyPr>
          <a:lstStyle/>
          <a:p>
            <a:r>
              <a:rPr lang="en-AU" sz="2800" b="1" dirty="0">
                <a:highlight>
                  <a:srgbClr val="00FF00"/>
                </a:highlight>
                <a:latin typeface="Calibri" panose="020F0502020204030204" pitchFamily="34" charset="0"/>
                <a:cs typeface="Calibri" panose="020F0502020204030204" pitchFamily="34" charset="0"/>
              </a:rPr>
              <a:t>3. </a:t>
            </a:r>
            <a:r>
              <a:rPr lang="en-US" sz="2800" b="1" dirty="0">
                <a:highlight>
                  <a:srgbClr val="00FF00"/>
                </a:highlight>
                <a:latin typeface="Calibri" panose="020F0502020204030204" pitchFamily="34" charset="0"/>
                <a:cs typeface="Calibri" panose="020F0502020204030204" pitchFamily="34" charset="0"/>
              </a:rPr>
              <a:t>In the current table, add a column to the right of the Senior column. Then, delete the row containing no dollar amounts.</a:t>
            </a:r>
            <a:endParaRPr lang="en-AU" sz="2800" b="1" dirty="0">
              <a:highlight>
                <a:srgbClr val="00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5113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881</TotalTime>
  <Words>1833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ITEC100 – Preparation for Domain 3 Post-Assessment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Happy A Learning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256</cp:revision>
  <dcterms:created xsi:type="dcterms:W3CDTF">2024-07-30T23:10:44Z</dcterms:created>
  <dcterms:modified xsi:type="dcterms:W3CDTF">2024-08-15T11:30:23Z</dcterms:modified>
</cp:coreProperties>
</file>