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351" r:id="rId3"/>
    <p:sldId id="389" r:id="rId4"/>
    <p:sldId id="382" r:id="rId5"/>
    <p:sldId id="383" r:id="rId6"/>
    <p:sldId id="392" r:id="rId7"/>
    <p:sldId id="391" r:id="rId8"/>
    <p:sldId id="390" r:id="rId9"/>
    <p:sldId id="386" r:id="rId10"/>
    <p:sldId id="384" r:id="rId11"/>
    <p:sldId id="387" r:id="rId12"/>
    <p:sldId id="394" r:id="rId13"/>
    <p:sldId id="395" r:id="rId14"/>
    <p:sldId id="29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9095" autoAdjust="0"/>
  </p:normalViewPr>
  <p:slideViewPr>
    <p:cSldViewPr snapToGrid="0">
      <p:cViewPr varScale="1">
        <p:scale>
          <a:sx n="58" d="100"/>
          <a:sy n="58" d="100"/>
        </p:scale>
        <p:origin x="1415" y="6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4F9D75-B815-4E16-9305-1B29558AF7B9}" type="datetimeFigureOut">
              <a:rPr lang="en-AU" smtClean="0"/>
              <a:t>13/09/2024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9EEC11-5FB5-47AF-827C-8166C2226D91}" type="slidenum">
              <a:rPr lang="en-AU" smtClean="0"/>
              <a:t>‹#›</a:t>
            </a:fld>
            <a:endParaRPr lang="en-AU"/>
          </a:p>
        </p:txBody>
      </p:sp>
    </p:spTree>
    <p:extLst>
      <p:ext uri="{BB962C8B-B14F-4D97-AF65-F5344CB8AC3E}">
        <p14:creationId xmlns:p14="http://schemas.microsoft.com/office/powerpoint/2010/main" val="906008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139EEC11-5FB5-47AF-827C-8166C2226D91}" type="slidenum">
              <a:rPr lang="en-AU" smtClean="0"/>
              <a:t>6</a:t>
            </a:fld>
            <a:endParaRPr lang="en-AU"/>
          </a:p>
        </p:txBody>
      </p:sp>
    </p:spTree>
    <p:extLst>
      <p:ext uri="{BB962C8B-B14F-4D97-AF65-F5344CB8AC3E}">
        <p14:creationId xmlns:p14="http://schemas.microsoft.com/office/powerpoint/2010/main" val="2854525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C711B-CF8C-4D29-044D-D73613D03E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EFC7A202-7882-D8CB-AD68-C806E64177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5945CC93-2512-ADFE-41EE-FC538FD31D74}"/>
              </a:ext>
            </a:extLst>
          </p:cNvPr>
          <p:cNvSpPr>
            <a:spLocks noGrp="1"/>
          </p:cNvSpPr>
          <p:nvPr>
            <p:ph type="dt" sz="half" idx="10"/>
          </p:nvPr>
        </p:nvSpPr>
        <p:spPr/>
        <p:txBody>
          <a:bodyPr/>
          <a:lstStyle/>
          <a:p>
            <a:fld id="{88CE2767-FAF7-435E-AAB6-B341013E0D7B}" type="datetimeFigureOut">
              <a:rPr lang="en-AU" smtClean="0"/>
              <a:t>13/09/2024</a:t>
            </a:fld>
            <a:endParaRPr lang="en-AU"/>
          </a:p>
        </p:txBody>
      </p:sp>
      <p:sp>
        <p:nvSpPr>
          <p:cNvPr id="5" name="Footer Placeholder 4">
            <a:extLst>
              <a:ext uri="{FF2B5EF4-FFF2-40B4-BE49-F238E27FC236}">
                <a16:creationId xmlns:a16="http://schemas.microsoft.com/office/drawing/2014/main" id="{B34613DE-1436-5241-925A-5BD5A354DAC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C19204E-09A2-F8BD-DDC0-33C284DFC158}"/>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3732527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4CCB-1C30-8EFA-3A65-E424D82DDF55}"/>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1DB5931-A702-BC9D-45C0-53877E3C0F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9A7752C-559C-B6DA-3EF7-362FD13B3C22}"/>
              </a:ext>
            </a:extLst>
          </p:cNvPr>
          <p:cNvSpPr>
            <a:spLocks noGrp="1"/>
          </p:cNvSpPr>
          <p:nvPr>
            <p:ph type="dt" sz="half" idx="10"/>
          </p:nvPr>
        </p:nvSpPr>
        <p:spPr/>
        <p:txBody>
          <a:bodyPr/>
          <a:lstStyle/>
          <a:p>
            <a:fld id="{88CE2767-FAF7-435E-AAB6-B341013E0D7B}" type="datetimeFigureOut">
              <a:rPr lang="en-AU" smtClean="0"/>
              <a:t>13/09/2024</a:t>
            </a:fld>
            <a:endParaRPr lang="en-AU"/>
          </a:p>
        </p:txBody>
      </p:sp>
      <p:sp>
        <p:nvSpPr>
          <p:cNvPr id="5" name="Footer Placeholder 4">
            <a:extLst>
              <a:ext uri="{FF2B5EF4-FFF2-40B4-BE49-F238E27FC236}">
                <a16:creationId xmlns:a16="http://schemas.microsoft.com/office/drawing/2014/main" id="{38679113-138C-18D1-9F14-4D9DBC5F9E1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DC37FE7-867F-9C70-ACD9-35700381756C}"/>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2862753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CEC449-285B-5D3E-2A7C-0BDCE03220E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8267C529-8378-AF89-52F7-CC3FF75510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FC4A6BE-F1F6-42A1-45A5-5A64C28DB60B}"/>
              </a:ext>
            </a:extLst>
          </p:cNvPr>
          <p:cNvSpPr>
            <a:spLocks noGrp="1"/>
          </p:cNvSpPr>
          <p:nvPr>
            <p:ph type="dt" sz="half" idx="10"/>
          </p:nvPr>
        </p:nvSpPr>
        <p:spPr/>
        <p:txBody>
          <a:bodyPr/>
          <a:lstStyle/>
          <a:p>
            <a:fld id="{88CE2767-FAF7-435E-AAB6-B341013E0D7B}" type="datetimeFigureOut">
              <a:rPr lang="en-AU" smtClean="0"/>
              <a:t>13/09/2024</a:t>
            </a:fld>
            <a:endParaRPr lang="en-AU"/>
          </a:p>
        </p:txBody>
      </p:sp>
      <p:sp>
        <p:nvSpPr>
          <p:cNvPr id="5" name="Footer Placeholder 4">
            <a:extLst>
              <a:ext uri="{FF2B5EF4-FFF2-40B4-BE49-F238E27FC236}">
                <a16:creationId xmlns:a16="http://schemas.microsoft.com/office/drawing/2014/main" id="{FDC3CE5F-A838-47E6-7A4B-A9291A004AE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42A525B-7E14-7C43-5062-69C75DCC16AD}"/>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375480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943F3-5D14-05EA-DA35-25E0AFEC6533}"/>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789D1369-CCA4-4081-0BAC-7FBCF3F2A7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5644742-E79D-0702-F56B-42F867564621}"/>
              </a:ext>
            </a:extLst>
          </p:cNvPr>
          <p:cNvSpPr>
            <a:spLocks noGrp="1"/>
          </p:cNvSpPr>
          <p:nvPr>
            <p:ph type="dt" sz="half" idx="10"/>
          </p:nvPr>
        </p:nvSpPr>
        <p:spPr/>
        <p:txBody>
          <a:bodyPr/>
          <a:lstStyle/>
          <a:p>
            <a:fld id="{88CE2767-FAF7-435E-AAB6-B341013E0D7B}" type="datetimeFigureOut">
              <a:rPr lang="en-AU" smtClean="0"/>
              <a:t>13/09/2024</a:t>
            </a:fld>
            <a:endParaRPr lang="en-AU"/>
          </a:p>
        </p:txBody>
      </p:sp>
      <p:sp>
        <p:nvSpPr>
          <p:cNvPr id="5" name="Footer Placeholder 4">
            <a:extLst>
              <a:ext uri="{FF2B5EF4-FFF2-40B4-BE49-F238E27FC236}">
                <a16:creationId xmlns:a16="http://schemas.microsoft.com/office/drawing/2014/main" id="{5D4BAA7D-8C0B-40BC-65AE-B75785F04EA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F52EAF6-AE5A-B703-BE13-C422A17C1D80}"/>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3504763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43954-AF0B-8F1D-D198-45343D8AC3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F471303C-7578-C504-E0F5-A2E89626EFD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D56B5E-F3A4-C4E9-9D8A-806881D082A3}"/>
              </a:ext>
            </a:extLst>
          </p:cNvPr>
          <p:cNvSpPr>
            <a:spLocks noGrp="1"/>
          </p:cNvSpPr>
          <p:nvPr>
            <p:ph type="dt" sz="half" idx="10"/>
          </p:nvPr>
        </p:nvSpPr>
        <p:spPr/>
        <p:txBody>
          <a:bodyPr/>
          <a:lstStyle/>
          <a:p>
            <a:fld id="{88CE2767-FAF7-435E-AAB6-B341013E0D7B}" type="datetimeFigureOut">
              <a:rPr lang="en-AU" smtClean="0"/>
              <a:t>13/09/2024</a:t>
            </a:fld>
            <a:endParaRPr lang="en-AU"/>
          </a:p>
        </p:txBody>
      </p:sp>
      <p:sp>
        <p:nvSpPr>
          <p:cNvPr id="5" name="Footer Placeholder 4">
            <a:extLst>
              <a:ext uri="{FF2B5EF4-FFF2-40B4-BE49-F238E27FC236}">
                <a16:creationId xmlns:a16="http://schemas.microsoft.com/office/drawing/2014/main" id="{49AEBFAD-B1ED-1C8A-760F-E54E64C97DA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3C1418A-C627-933F-D9FA-FF38FC50A182}"/>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1128295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F856-3E9E-59AD-9603-10E6D1A104D7}"/>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27F0686-2D77-4BED-0CF8-DCAA872B21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293AF043-1B08-145F-9D44-625F0AAAA6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AC6089B1-184B-B2E6-4582-9DD9D406F9C3}"/>
              </a:ext>
            </a:extLst>
          </p:cNvPr>
          <p:cNvSpPr>
            <a:spLocks noGrp="1"/>
          </p:cNvSpPr>
          <p:nvPr>
            <p:ph type="dt" sz="half" idx="10"/>
          </p:nvPr>
        </p:nvSpPr>
        <p:spPr/>
        <p:txBody>
          <a:bodyPr/>
          <a:lstStyle/>
          <a:p>
            <a:fld id="{88CE2767-FAF7-435E-AAB6-B341013E0D7B}" type="datetimeFigureOut">
              <a:rPr lang="en-AU" smtClean="0"/>
              <a:t>13/09/2024</a:t>
            </a:fld>
            <a:endParaRPr lang="en-AU"/>
          </a:p>
        </p:txBody>
      </p:sp>
      <p:sp>
        <p:nvSpPr>
          <p:cNvPr id="6" name="Footer Placeholder 5">
            <a:extLst>
              <a:ext uri="{FF2B5EF4-FFF2-40B4-BE49-F238E27FC236}">
                <a16:creationId xmlns:a16="http://schemas.microsoft.com/office/drawing/2014/main" id="{E6A1F3B0-7F47-8708-AEF0-0E7A3227757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15DD0F6A-05EA-7976-F135-D2AC6942AEFA}"/>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2214658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A82E5-9716-F0CE-C4AC-A0B48D2222CF}"/>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8CD004A-7B35-32C0-4A92-E4E3213C02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A7531F-2679-39E3-CC5B-2A8968F73F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59E31470-E66D-BBEA-B2AC-EFF7356505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FDCFE7-705A-C120-68F7-87CCE38692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BCB2A480-1AF7-D81A-64FC-5B02A85FD61A}"/>
              </a:ext>
            </a:extLst>
          </p:cNvPr>
          <p:cNvSpPr>
            <a:spLocks noGrp="1"/>
          </p:cNvSpPr>
          <p:nvPr>
            <p:ph type="dt" sz="half" idx="10"/>
          </p:nvPr>
        </p:nvSpPr>
        <p:spPr/>
        <p:txBody>
          <a:bodyPr/>
          <a:lstStyle/>
          <a:p>
            <a:fld id="{88CE2767-FAF7-435E-AAB6-B341013E0D7B}" type="datetimeFigureOut">
              <a:rPr lang="en-AU" smtClean="0"/>
              <a:t>13/09/2024</a:t>
            </a:fld>
            <a:endParaRPr lang="en-AU"/>
          </a:p>
        </p:txBody>
      </p:sp>
      <p:sp>
        <p:nvSpPr>
          <p:cNvPr id="8" name="Footer Placeholder 7">
            <a:extLst>
              <a:ext uri="{FF2B5EF4-FFF2-40B4-BE49-F238E27FC236}">
                <a16:creationId xmlns:a16="http://schemas.microsoft.com/office/drawing/2014/main" id="{56B7674E-4E93-F3EE-8D8E-B92248E35ECB}"/>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B178EE5B-F19A-3FA0-C2A9-7983871422B7}"/>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2768185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706B4-EEC5-FED3-E061-B94804A30155}"/>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C317A045-A989-4261-A532-D40F6437313D}"/>
              </a:ext>
            </a:extLst>
          </p:cNvPr>
          <p:cNvSpPr>
            <a:spLocks noGrp="1"/>
          </p:cNvSpPr>
          <p:nvPr>
            <p:ph type="dt" sz="half" idx="10"/>
          </p:nvPr>
        </p:nvSpPr>
        <p:spPr/>
        <p:txBody>
          <a:bodyPr/>
          <a:lstStyle/>
          <a:p>
            <a:fld id="{88CE2767-FAF7-435E-AAB6-B341013E0D7B}" type="datetimeFigureOut">
              <a:rPr lang="en-AU" smtClean="0"/>
              <a:t>13/09/2024</a:t>
            </a:fld>
            <a:endParaRPr lang="en-AU"/>
          </a:p>
        </p:txBody>
      </p:sp>
      <p:sp>
        <p:nvSpPr>
          <p:cNvPr id="4" name="Footer Placeholder 3">
            <a:extLst>
              <a:ext uri="{FF2B5EF4-FFF2-40B4-BE49-F238E27FC236}">
                <a16:creationId xmlns:a16="http://schemas.microsoft.com/office/drawing/2014/main" id="{F91BF0EB-C068-7257-9141-F3CD3133AA05}"/>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5489B76B-1FDB-3B24-A3DD-8D60723AC41F}"/>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3721206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58E85D-8CF6-F824-CFD0-11F71BBF5586}"/>
              </a:ext>
            </a:extLst>
          </p:cNvPr>
          <p:cNvSpPr>
            <a:spLocks noGrp="1"/>
          </p:cNvSpPr>
          <p:nvPr>
            <p:ph type="dt" sz="half" idx="10"/>
          </p:nvPr>
        </p:nvSpPr>
        <p:spPr/>
        <p:txBody>
          <a:bodyPr/>
          <a:lstStyle/>
          <a:p>
            <a:fld id="{88CE2767-FAF7-435E-AAB6-B341013E0D7B}" type="datetimeFigureOut">
              <a:rPr lang="en-AU" smtClean="0"/>
              <a:t>13/09/2024</a:t>
            </a:fld>
            <a:endParaRPr lang="en-AU"/>
          </a:p>
        </p:txBody>
      </p:sp>
      <p:sp>
        <p:nvSpPr>
          <p:cNvPr id="3" name="Footer Placeholder 2">
            <a:extLst>
              <a:ext uri="{FF2B5EF4-FFF2-40B4-BE49-F238E27FC236}">
                <a16:creationId xmlns:a16="http://schemas.microsoft.com/office/drawing/2014/main" id="{723D5B69-434F-1938-F2A6-C45BD4D06F12}"/>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1730E0F3-ED28-0CF2-7501-715FA250B3A4}"/>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1416094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0B1B6-2D55-5ABE-08C4-91A4DADEF7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3C5B40F2-FAA0-E4EC-9279-A2B779C650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50A4C4DF-4291-ACC9-7D14-6B980C9FFA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C6603A-CE6B-3FB7-8619-44C6F378F2F4}"/>
              </a:ext>
            </a:extLst>
          </p:cNvPr>
          <p:cNvSpPr>
            <a:spLocks noGrp="1"/>
          </p:cNvSpPr>
          <p:nvPr>
            <p:ph type="dt" sz="half" idx="10"/>
          </p:nvPr>
        </p:nvSpPr>
        <p:spPr/>
        <p:txBody>
          <a:bodyPr/>
          <a:lstStyle/>
          <a:p>
            <a:fld id="{88CE2767-FAF7-435E-AAB6-B341013E0D7B}" type="datetimeFigureOut">
              <a:rPr lang="en-AU" smtClean="0"/>
              <a:t>13/09/2024</a:t>
            </a:fld>
            <a:endParaRPr lang="en-AU"/>
          </a:p>
        </p:txBody>
      </p:sp>
      <p:sp>
        <p:nvSpPr>
          <p:cNvPr id="6" name="Footer Placeholder 5">
            <a:extLst>
              <a:ext uri="{FF2B5EF4-FFF2-40B4-BE49-F238E27FC236}">
                <a16:creationId xmlns:a16="http://schemas.microsoft.com/office/drawing/2014/main" id="{438E5383-111F-A8AC-BA9C-10DD1989AE68}"/>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C9EEA8A-4869-AF9B-9BBB-4BB032341CA0}"/>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2709233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2DA61-E6EB-F589-C37D-C3C3558257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DABC7CC8-974A-4766-95CC-B5E827C304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E17A4648-47FD-A403-57BE-8B992F7452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CCD0D4-70C0-F7D0-FB40-BC6F9B6D00A3}"/>
              </a:ext>
            </a:extLst>
          </p:cNvPr>
          <p:cNvSpPr>
            <a:spLocks noGrp="1"/>
          </p:cNvSpPr>
          <p:nvPr>
            <p:ph type="dt" sz="half" idx="10"/>
          </p:nvPr>
        </p:nvSpPr>
        <p:spPr/>
        <p:txBody>
          <a:bodyPr/>
          <a:lstStyle/>
          <a:p>
            <a:fld id="{88CE2767-FAF7-435E-AAB6-B341013E0D7B}" type="datetimeFigureOut">
              <a:rPr lang="en-AU" smtClean="0"/>
              <a:t>13/09/2024</a:t>
            </a:fld>
            <a:endParaRPr lang="en-AU"/>
          </a:p>
        </p:txBody>
      </p:sp>
      <p:sp>
        <p:nvSpPr>
          <p:cNvPr id="6" name="Footer Placeholder 5">
            <a:extLst>
              <a:ext uri="{FF2B5EF4-FFF2-40B4-BE49-F238E27FC236}">
                <a16:creationId xmlns:a16="http://schemas.microsoft.com/office/drawing/2014/main" id="{97AA75CD-668C-075E-82F0-DF41EF19BD9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B111957-BDCD-F410-AE50-DCC380386673}"/>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4184832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AC75ED-3B91-3B62-E4EE-D2B2F0D3B2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6C178DFB-1C7C-E4A0-472A-DDF6931ADE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5F0C62E-0EDF-25FD-6828-50C67E7CBB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8CE2767-FAF7-435E-AAB6-B341013E0D7B}" type="datetimeFigureOut">
              <a:rPr lang="en-AU" smtClean="0"/>
              <a:t>13/09/2024</a:t>
            </a:fld>
            <a:endParaRPr lang="en-AU"/>
          </a:p>
        </p:txBody>
      </p:sp>
      <p:sp>
        <p:nvSpPr>
          <p:cNvPr id="5" name="Footer Placeholder 4">
            <a:extLst>
              <a:ext uri="{FF2B5EF4-FFF2-40B4-BE49-F238E27FC236}">
                <a16:creationId xmlns:a16="http://schemas.microsoft.com/office/drawing/2014/main" id="{72BFD14B-0811-B588-B3E5-E61C49E466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14CE7CD0-262E-73DB-6D0B-70A6E0676C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F317C6C-8D8D-4ABD-99B3-40A8EEB61AE8}" type="slidenum">
              <a:rPr lang="en-AU" smtClean="0"/>
              <a:t>‹#›</a:t>
            </a:fld>
            <a:endParaRPr lang="en-AU"/>
          </a:p>
        </p:txBody>
      </p:sp>
    </p:spTree>
    <p:extLst>
      <p:ext uri="{BB962C8B-B14F-4D97-AF65-F5344CB8AC3E}">
        <p14:creationId xmlns:p14="http://schemas.microsoft.com/office/powerpoint/2010/main" val="767507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app.certiport.com/porta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gmetrix.net/Login.aspx?ReturnUrl=%2F"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app.certiport.com/portal/signu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3914B-D665-2ABD-B609-497C3D53433A}"/>
              </a:ext>
            </a:extLst>
          </p:cNvPr>
          <p:cNvSpPr>
            <a:spLocks noGrp="1"/>
          </p:cNvSpPr>
          <p:nvPr>
            <p:ph type="ctrTitle"/>
          </p:nvPr>
        </p:nvSpPr>
        <p:spPr>
          <a:xfrm>
            <a:off x="0" y="557048"/>
            <a:ext cx="12192000" cy="2871952"/>
          </a:xfrm>
        </p:spPr>
        <p:txBody>
          <a:bodyPr>
            <a:normAutofit/>
          </a:bodyPr>
          <a:lstStyle/>
          <a:p>
            <a:r>
              <a:rPr lang="en-AU" sz="7000" dirty="0">
                <a:latin typeface="Calibri" panose="020F0502020204030204" pitchFamily="34" charset="0"/>
                <a:cs typeface="Calibri" panose="020F0502020204030204" pitchFamily="34" charset="0"/>
              </a:rPr>
              <a:t>ITEC100 – Week 7</a:t>
            </a:r>
          </a:p>
        </p:txBody>
      </p:sp>
      <p:sp>
        <p:nvSpPr>
          <p:cNvPr id="3" name="Subtitle 2">
            <a:extLst>
              <a:ext uri="{FF2B5EF4-FFF2-40B4-BE49-F238E27FC236}">
                <a16:creationId xmlns:a16="http://schemas.microsoft.com/office/drawing/2014/main" id="{95F5AD97-A697-08E8-A42C-D263E899CD10}"/>
              </a:ext>
            </a:extLst>
          </p:cNvPr>
          <p:cNvSpPr>
            <a:spLocks noGrp="1"/>
          </p:cNvSpPr>
          <p:nvPr>
            <p:ph type="subTitle" idx="1"/>
          </p:nvPr>
        </p:nvSpPr>
        <p:spPr/>
        <p:txBody>
          <a:bodyPr>
            <a:normAutofit/>
          </a:bodyPr>
          <a:lstStyle/>
          <a:p>
            <a:r>
              <a:rPr lang="en-AU" sz="3600" dirty="0">
                <a:latin typeface="Calibri" panose="020F0502020204030204" pitchFamily="34" charset="0"/>
                <a:cs typeface="Calibri" panose="020F0502020204030204" pitchFamily="34" charset="0"/>
              </a:rPr>
              <a:t>Tutor: Dr. Farshid Keivanian</a:t>
            </a:r>
          </a:p>
        </p:txBody>
      </p:sp>
    </p:spTree>
    <p:extLst>
      <p:ext uri="{BB962C8B-B14F-4D97-AF65-F5344CB8AC3E}">
        <p14:creationId xmlns:p14="http://schemas.microsoft.com/office/powerpoint/2010/main" val="523888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6A71A7B-F59A-B11F-07B3-E14754C667AD}"/>
              </a:ext>
            </a:extLst>
          </p:cNvPr>
          <p:cNvSpPr txBox="1"/>
          <p:nvPr/>
        </p:nvSpPr>
        <p:spPr>
          <a:xfrm>
            <a:off x="0" y="0"/>
            <a:ext cx="4204138" cy="600164"/>
          </a:xfrm>
          <a:prstGeom prst="rect">
            <a:avLst/>
          </a:prstGeom>
          <a:noFill/>
        </p:spPr>
        <p:txBody>
          <a:bodyPr wrap="square" rtlCol="0">
            <a:spAutoFit/>
          </a:bodyPr>
          <a:lstStyle/>
          <a:p>
            <a:r>
              <a:rPr lang="en-AU" sz="3300" b="1" dirty="0" err="1">
                <a:latin typeface="Calibri" panose="020F0502020204030204" pitchFamily="34" charset="0"/>
                <a:cs typeface="Calibri" panose="020F0502020204030204" pitchFamily="34" charset="0"/>
              </a:rPr>
              <a:t>Certiport</a:t>
            </a:r>
            <a:r>
              <a:rPr lang="en-AU" sz="3300" b="1" dirty="0">
                <a:latin typeface="Calibri" panose="020F0502020204030204" pitchFamily="34" charset="0"/>
                <a:cs typeface="Calibri" panose="020F0502020204030204" pitchFamily="34" charset="0"/>
              </a:rPr>
              <a:t> Account</a:t>
            </a:r>
          </a:p>
        </p:txBody>
      </p:sp>
      <p:sp>
        <p:nvSpPr>
          <p:cNvPr id="3" name="TextBox 2">
            <a:extLst>
              <a:ext uri="{FF2B5EF4-FFF2-40B4-BE49-F238E27FC236}">
                <a16:creationId xmlns:a16="http://schemas.microsoft.com/office/drawing/2014/main" id="{15E84BF9-0C86-699B-4F66-8B63CCA768C6}"/>
              </a:ext>
            </a:extLst>
          </p:cNvPr>
          <p:cNvSpPr txBox="1"/>
          <p:nvPr/>
        </p:nvSpPr>
        <p:spPr>
          <a:xfrm>
            <a:off x="0" y="452680"/>
            <a:ext cx="12192000" cy="1964512"/>
          </a:xfrm>
          <a:prstGeom prst="rect">
            <a:avLst/>
          </a:prstGeom>
          <a:noFill/>
        </p:spPr>
        <p:txBody>
          <a:bodyPr wrap="square">
            <a:spAutoFit/>
          </a:bodyPr>
          <a:lstStyle/>
          <a:p>
            <a:pPr algn="l">
              <a:lnSpc>
                <a:spcPct val="150000"/>
              </a:lnSpc>
            </a:pPr>
            <a:r>
              <a:rPr lang="en-US" sz="2800" b="0" i="0" dirty="0">
                <a:effectLst/>
                <a:highlight>
                  <a:srgbClr val="FFFFFF"/>
                </a:highlight>
                <a:latin typeface="Calibri" panose="020F0502020204030204" pitchFamily="34" charset="0"/>
                <a:cs typeface="Calibri" panose="020F0502020204030204" pitchFamily="34" charset="0"/>
              </a:rPr>
              <a:t>5. Enter your Name and Surname displayed on your student card as these names will be displayed in your certificate.</a:t>
            </a:r>
          </a:p>
          <a:p>
            <a:pPr algn="l">
              <a:lnSpc>
                <a:spcPct val="150000"/>
              </a:lnSpc>
            </a:pPr>
            <a:r>
              <a:rPr lang="en-US" sz="2800" dirty="0">
                <a:highlight>
                  <a:srgbClr val="FFFFFF"/>
                </a:highlight>
                <a:latin typeface="Calibri" panose="020F0502020204030204" pitchFamily="34" charset="0"/>
                <a:cs typeface="Calibri" panose="020F0502020204030204" pitchFamily="34" charset="0"/>
              </a:rPr>
              <a:t>6. </a:t>
            </a:r>
            <a:r>
              <a:rPr lang="en-US" sz="2800" b="0" i="0" dirty="0">
                <a:effectLst/>
                <a:highlight>
                  <a:srgbClr val="FFFFFF"/>
                </a:highlight>
                <a:latin typeface="Calibri" panose="020F0502020204030204" pitchFamily="34" charset="0"/>
                <a:cs typeface="Calibri" panose="020F0502020204030204" pitchFamily="34" charset="0"/>
              </a:rPr>
              <a:t>Tick both boxes and press "Next".</a:t>
            </a:r>
          </a:p>
        </p:txBody>
      </p:sp>
      <p:pic>
        <p:nvPicPr>
          <p:cNvPr id="2050" name="Picture 2">
            <a:extLst>
              <a:ext uri="{FF2B5EF4-FFF2-40B4-BE49-F238E27FC236}">
                <a16:creationId xmlns:a16="http://schemas.microsoft.com/office/drawing/2014/main" id="{6833175F-BD61-AABA-0F9C-7109659786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4917" y="2321891"/>
            <a:ext cx="8222166" cy="4536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9875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6A71A7B-F59A-B11F-07B3-E14754C667AD}"/>
              </a:ext>
            </a:extLst>
          </p:cNvPr>
          <p:cNvSpPr txBox="1"/>
          <p:nvPr/>
        </p:nvSpPr>
        <p:spPr>
          <a:xfrm>
            <a:off x="0" y="0"/>
            <a:ext cx="4204138" cy="600164"/>
          </a:xfrm>
          <a:prstGeom prst="rect">
            <a:avLst/>
          </a:prstGeom>
          <a:noFill/>
        </p:spPr>
        <p:txBody>
          <a:bodyPr wrap="square" rtlCol="0">
            <a:spAutoFit/>
          </a:bodyPr>
          <a:lstStyle/>
          <a:p>
            <a:r>
              <a:rPr lang="en-AU" sz="3300" b="1" dirty="0" err="1">
                <a:latin typeface="Calibri" panose="020F0502020204030204" pitchFamily="34" charset="0"/>
                <a:cs typeface="Calibri" panose="020F0502020204030204" pitchFamily="34" charset="0"/>
              </a:rPr>
              <a:t>Certiport</a:t>
            </a:r>
            <a:r>
              <a:rPr lang="en-AU" sz="3300" b="1" dirty="0">
                <a:latin typeface="Calibri" panose="020F0502020204030204" pitchFamily="34" charset="0"/>
                <a:cs typeface="Calibri" panose="020F0502020204030204" pitchFamily="34" charset="0"/>
              </a:rPr>
              <a:t> Account</a:t>
            </a:r>
          </a:p>
        </p:txBody>
      </p:sp>
      <p:sp>
        <p:nvSpPr>
          <p:cNvPr id="3" name="TextBox 2">
            <a:extLst>
              <a:ext uri="{FF2B5EF4-FFF2-40B4-BE49-F238E27FC236}">
                <a16:creationId xmlns:a16="http://schemas.microsoft.com/office/drawing/2014/main" id="{15E84BF9-0C86-699B-4F66-8B63CCA768C6}"/>
              </a:ext>
            </a:extLst>
          </p:cNvPr>
          <p:cNvSpPr txBox="1"/>
          <p:nvPr/>
        </p:nvSpPr>
        <p:spPr>
          <a:xfrm>
            <a:off x="0" y="600164"/>
            <a:ext cx="12192000" cy="3903504"/>
          </a:xfrm>
          <a:prstGeom prst="rect">
            <a:avLst/>
          </a:prstGeom>
          <a:noFill/>
        </p:spPr>
        <p:txBody>
          <a:bodyPr wrap="square">
            <a:spAutoFit/>
          </a:bodyPr>
          <a:lstStyle/>
          <a:p>
            <a:pPr algn="l">
              <a:lnSpc>
                <a:spcPct val="150000"/>
              </a:lnSpc>
            </a:pPr>
            <a:r>
              <a:rPr lang="en-US" sz="2800" b="0" i="0" dirty="0">
                <a:effectLst/>
                <a:highlight>
                  <a:srgbClr val="FFFFFF"/>
                </a:highlight>
                <a:latin typeface="Calibri" panose="020F0502020204030204" pitchFamily="34" charset="0"/>
                <a:cs typeface="Calibri" panose="020F0502020204030204" pitchFamily="34" charset="0"/>
              </a:rPr>
              <a:t>7. Go to </a:t>
            </a:r>
            <a:r>
              <a:rPr lang="en-US" sz="2800" b="0" i="0" u="none" strike="noStrike" dirty="0">
                <a:effectLst/>
                <a:highlight>
                  <a:srgbClr val="FFFFFF"/>
                </a:highlight>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https://app.certiport.com/portal/</a:t>
            </a:r>
            <a:r>
              <a:rPr lang="en-US" sz="2800" b="0" i="0" dirty="0">
                <a:effectLst/>
                <a:highlight>
                  <a:srgbClr val="FFFFFF"/>
                </a:highlight>
                <a:latin typeface="Calibri" panose="020F0502020204030204" pitchFamily="34" charset="0"/>
                <a:cs typeface="Calibri" panose="020F0502020204030204" pitchFamily="34" charset="0"/>
              </a:rPr>
              <a:t>  and log into your </a:t>
            </a:r>
            <a:r>
              <a:rPr lang="en-US" sz="2800" b="0" i="0" dirty="0" err="1">
                <a:effectLst/>
                <a:highlight>
                  <a:srgbClr val="FFFFFF"/>
                </a:highlight>
                <a:latin typeface="Calibri" panose="020F0502020204030204" pitchFamily="34" charset="0"/>
                <a:cs typeface="Calibri" panose="020F0502020204030204" pitchFamily="34" charset="0"/>
              </a:rPr>
              <a:t>Certiport</a:t>
            </a:r>
            <a:r>
              <a:rPr lang="en-US" sz="2800" b="0" i="0" dirty="0">
                <a:effectLst/>
                <a:highlight>
                  <a:srgbClr val="FFFFFF"/>
                </a:highlight>
                <a:latin typeface="Calibri" panose="020F0502020204030204" pitchFamily="34" charset="0"/>
                <a:cs typeface="Calibri" panose="020F0502020204030204" pitchFamily="34" charset="0"/>
              </a:rPr>
              <a:t> account with your username and password that you have created in step 2.</a:t>
            </a:r>
          </a:p>
          <a:p>
            <a:pPr algn="l">
              <a:lnSpc>
                <a:spcPct val="150000"/>
              </a:lnSpc>
            </a:pPr>
            <a:r>
              <a:rPr lang="en-US" sz="2800" dirty="0">
                <a:highlight>
                  <a:srgbClr val="FFFFFF"/>
                </a:highlight>
                <a:latin typeface="Calibri" panose="020F0502020204030204" pitchFamily="34" charset="0"/>
                <a:cs typeface="Calibri" panose="020F0502020204030204" pitchFamily="34" charset="0"/>
              </a:rPr>
              <a:t>8. </a:t>
            </a:r>
            <a:r>
              <a:rPr lang="en-US" sz="2800" b="0" i="0" dirty="0">
                <a:effectLst/>
                <a:highlight>
                  <a:srgbClr val="FFFFFF"/>
                </a:highlight>
                <a:latin typeface="Calibri" panose="020F0502020204030204" pitchFamily="34" charset="0"/>
                <a:cs typeface="Calibri" panose="020F0502020204030204" pitchFamily="34" charset="0"/>
              </a:rPr>
              <a:t>Your account in </a:t>
            </a:r>
            <a:r>
              <a:rPr lang="en-US" sz="2800" b="0" i="0" dirty="0" err="1">
                <a:effectLst/>
                <a:highlight>
                  <a:srgbClr val="FFFFFF"/>
                </a:highlight>
                <a:latin typeface="Calibri" panose="020F0502020204030204" pitchFamily="34" charset="0"/>
                <a:cs typeface="Calibri" panose="020F0502020204030204" pitchFamily="34" charset="0"/>
              </a:rPr>
              <a:t>Certiport</a:t>
            </a:r>
            <a:r>
              <a:rPr lang="en-US" sz="2800" b="0" i="0" dirty="0">
                <a:effectLst/>
                <a:highlight>
                  <a:srgbClr val="FFFFFF"/>
                </a:highlight>
                <a:latin typeface="Calibri" panose="020F0502020204030204" pitchFamily="34" charset="0"/>
                <a:cs typeface="Calibri" panose="020F0502020204030204" pitchFamily="34" charset="0"/>
              </a:rPr>
              <a:t> as a "Test Candidate" ready to use for Week 8 and Week 9 and onwards. You will be provided with the relevant instruction in week 8 and week 9 about what you have to do with your </a:t>
            </a:r>
            <a:r>
              <a:rPr lang="en-US" sz="2800" b="0" i="0" dirty="0" err="1">
                <a:effectLst/>
                <a:highlight>
                  <a:srgbClr val="FFFFFF"/>
                </a:highlight>
                <a:latin typeface="Calibri" panose="020F0502020204030204" pitchFamily="34" charset="0"/>
                <a:cs typeface="Calibri" panose="020F0502020204030204" pitchFamily="34" charset="0"/>
              </a:rPr>
              <a:t>Certiport</a:t>
            </a:r>
            <a:r>
              <a:rPr lang="en-US" sz="2800" b="0" i="0" dirty="0">
                <a:effectLst/>
                <a:highlight>
                  <a:srgbClr val="FFFFFF"/>
                </a:highlight>
                <a:latin typeface="Calibri" panose="020F0502020204030204" pitchFamily="34" charset="0"/>
                <a:cs typeface="Calibri" panose="020F0502020204030204" pitchFamily="34" charset="0"/>
              </a:rPr>
              <a:t> account.</a:t>
            </a:r>
          </a:p>
          <a:p>
            <a:pPr algn="l">
              <a:lnSpc>
                <a:spcPct val="150000"/>
              </a:lnSpc>
            </a:pPr>
            <a:r>
              <a:rPr lang="en-US" sz="2800" b="0" i="0" dirty="0">
                <a:effectLst/>
                <a:highlight>
                  <a:srgbClr val="FFFFFF"/>
                </a:highlight>
                <a:latin typeface="Calibri" panose="020F0502020204030204" pitchFamily="34" charset="0"/>
                <a:cs typeface="Calibri" panose="020F0502020204030204" pitchFamily="34" charset="0"/>
              </a:rPr>
              <a:t>9. Now you have to go back to </a:t>
            </a:r>
            <a:r>
              <a:rPr lang="en-US" sz="2800" b="0" i="0" dirty="0" err="1">
                <a:effectLst/>
                <a:highlight>
                  <a:srgbClr val="FFFFFF"/>
                </a:highlight>
                <a:latin typeface="Calibri" panose="020F0502020204030204" pitchFamily="34" charset="0"/>
                <a:cs typeface="Calibri" panose="020F0502020204030204" pitchFamily="34" charset="0"/>
              </a:rPr>
              <a:t>Gmetrix</a:t>
            </a:r>
            <a:r>
              <a:rPr lang="en-US" sz="2800" b="0" i="0" dirty="0">
                <a:effectLst/>
                <a:highlight>
                  <a:srgbClr val="FFFFFF"/>
                </a:highlight>
                <a:latin typeface="Calibri" panose="020F0502020204030204" pitchFamily="34" charset="0"/>
                <a:cs typeface="Calibri" panose="020F0502020204030204" pitchFamily="34" charset="0"/>
              </a:rPr>
              <a:t> and </a:t>
            </a:r>
            <a:r>
              <a:rPr lang="en-US" sz="2800" b="0" i="0" dirty="0" err="1">
                <a:effectLst/>
                <a:highlight>
                  <a:srgbClr val="FFFFFF"/>
                </a:highlight>
                <a:latin typeface="Calibri" panose="020F0502020204030204" pitchFamily="34" charset="0"/>
                <a:cs typeface="Calibri" panose="020F0502020204030204" pitchFamily="34" charset="0"/>
              </a:rPr>
              <a:t>practise</a:t>
            </a:r>
            <a:r>
              <a:rPr lang="en-US" sz="2800" b="0" i="0" dirty="0">
                <a:effectLst/>
                <a:highlight>
                  <a:srgbClr val="FFFFFF"/>
                </a:highlight>
                <a:latin typeface="Calibri" panose="020F0502020204030204" pitchFamily="34" charset="0"/>
                <a:cs typeface="Calibri" panose="020F0502020204030204" pitchFamily="34" charset="0"/>
              </a:rPr>
              <a:t> there.</a:t>
            </a:r>
          </a:p>
        </p:txBody>
      </p:sp>
    </p:spTree>
    <p:extLst>
      <p:ext uri="{BB962C8B-B14F-4D97-AF65-F5344CB8AC3E}">
        <p14:creationId xmlns:p14="http://schemas.microsoft.com/office/powerpoint/2010/main" val="1557559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6A71A7B-F59A-B11F-07B3-E14754C667AD}"/>
              </a:ext>
            </a:extLst>
          </p:cNvPr>
          <p:cNvSpPr txBox="1"/>
          <p:nvPr/>
        </p:nvSpPr>
        <p:spPr>
          <a:xfrm>
            <a:off x="0" y="0"/>
            <a:ext cx="11620500" cy="600164"/>
          </a:xfrm>
          <a:prstGeom prst="rect">
            <a:avLst/>
          </a:prstGeom>
          <a:noFill/>
        </p:spPr>
        <p:txBody>
          <a:bodyPr wrap="square" rtlCol="0">
            <a:spAutoFit/>
          </a:bodyPr>
          <a:lstStyle/>
          <a:p>
            <a:r>
              <a:rPr lang="en-AU" sz="3300" b="1" dirty="0">
                <a:latin typeface="Calibri" panose="020F0502020204030204" pitchFamily="34" charset="0"/>
                <a:cs typeface="Calibri" panose="020F0502020204030204" pitchFamily="34" charset="0"/>
              </a:rPr>
              <a:t>Review</a:t>
            </a:r>
          </a:p>
        </p:txBody>
      </p:sp>
      <p:sp>
        <p:nvSpPr>
          <p:cNvPr id="6" name="TextBox 5">
            <a:extLst>
              <a:ext uri="{FF2B5EF4-FFF2-40B4-BE49-F238E27FC236}">
                <a16:creationId xmlns:a16="http://schemas.microsoft.com/office/drawing/2014/main" id="{79797CDD-6C38-B724-4005-70837593B8D6}"/>
              </a:ext>
            </a:extLst>
          </p:cNvPr>
          <p:cNvSpPr txBox="1"/>
          <p:nvPr/>
        </p:nvSpPr>
        <p:spPr>
          <a:xfrm>
            <a:off x="0" y="600164"/>
            <a:ext cx="12192000" cy="609397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Access the Lab</a:t>
            </a:r>
            <a:r>
              <a:rPr kumimoji="0" lang="en-US" altLang="en-US" sz="2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Make sure to attend the lab session scheduled for this week. The practice exam can only be accessed on the lab PCs, and personal devices are not allowed.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Redeem the New Code</a:t>
            </a:r>
            <a:r>
              <a:rPr kumimoji="0" lang="en-US" altLang="en-US" sz="2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Open the </a:t>
            </a:r>
            <a:r>
              <a:rPr kumimoji="0" lang="en-US" altLang="en-US" sz="26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Certiport</a:t>
            </a:r>
            <a:r>
              <a:rPr kumimoji="0" lang="en-US" altLang="en-US" sz="2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platform on the lab PC.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Log in to your account using your credentials. If you don't have an account yet, follow the instructions provided in the previous email announcement to create one.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Navigate to the section for redeeming codes and enter the new code provided during the lab session.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Complete the Practice Exam</a:t>
            </a:r>
            <a:r>
              <a:rPr kumimoji="0" lang="en-US" altLang="en-US" sz="2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After redeeming the code, proceed to take Practice Exam 3 in testing mode. This will familiarize you with the exam environment and help you prepare for the final exam.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Email Communication</a:t>
            </a:r>
            <a:r>
              <a:rPr kumimoji="0" lang="en-US" altLang="en-US" sz="2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If you cannot attend the lab or encounter any issues with redeeming the code or accessing the exam, please send an email to me as soon as possible so that alternative arrangements can be made.</a:t>
            </a:r>
          </a:p>
        </p:txBody>
      </p:sp>
    </p:spTree>
    <p:extLst>
      <p:ext uri="{BB962C8B-B14F-4D97-AF65-F5344CB8AC3E}">
        <p14:creationId xmlns:p14="http://schemas.microsoft.com/office/powerpoint/2010/main" val="3353988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6A71A7B-F59A-B11F-07B3-E14754C667AD}"/>
              </a:ext>
            </a:extLst>
          </p:cNvPr>
          <p:cNvSpPr txBox="1"/>
          <p:nvPr/>
        </p:nvSpPr>
        <p:spPr>
          <a:xfrm>
            <a:off x="0" y="0"/>
            <a:ext cx="11620500" cy="600164"/>
          </a:xfrm>
          <a:prstGeom prst="rect">
            <a:avLst/>
          </a:prstGeom>
          <a:noFill/>
        </p:spPr>
        <p:txBody>
          <a:bodyPr wrap="square" rtlCol="0">
            <a:spAutoFit/>
          </a:bodyPr>
          <a:lstStyle/>
          <a:p>
            <a:r>
              <a:rPr lang="en-AU" sz="3300" b="1" dirty="0">
                <a:latin typeface="Calibri" panose="020F0502020204030204" pitchFamily="34" charset="0"/>
                <a:cs typeface="Calibri" panose="020F0502020204030204" pitchFamily="34" charset="0"/>
              </a:rPr>
              <a:t>Q&amp;A</a:t>
            </a:r>
          </a:p>
        </p:txBody>
      </p:sp>
      <p:sp>
        <p:nvSpPr>
          <p:cNvPr id="6" name="TextBox 5">
            <a:extLst>
              <a:ext uri="{FF2B5EF4-FFF2-40B4-BE49-F238E27FC236}">
                <a16:creationId xmlns:a16="http://schemas.microsoft.com/office/drawing/2014/main" id="{79797CDD-6C38-B724-4005-70837593B8D6}"/>
              </a:ext>
            </a:extLst>
          </p:cNvPr>
          <p:cNvSpPr txBox="1"/>
          <p:nvPr/>
        </p:nvSpPr>
        <p:spPr>
          <a:xfrm>
            <a:off x="0" y="600164"/>
            <a:ext cx="12192000" cy="1964512"/>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lang="en-US" sz="2800" dirty="0">
                <a:latin typeface="Calibri" panose="020F0502020204030204" pitchFamily="34" charset="0"/>
                <a:cs typeface="Calibri" panose="020F0502020204030204" pitchFamily="34" charset="0"/>
              </a:rPr>
              <a:t> Good morning sir, I wanted to know that in week 6 submission, do I need to do that in mode training or testing? I have done the training one should I submit that one or do I have do the testing mode and submit? Thank you, Babina Shrestha</a:t>
            </a:r>
            <a:endParaRPr kumimoji="0" lang="en-US" altLang="en-US" sz="2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F02FFB5D-AF33-34A0-4C2E-AE555C3C6BA9}"/>
              </a:ext>
            </a:extLst>
          </p:cNvPr>
          <p:cNvSpPr txBox="1"/>
          <p:nvPr/>
        </p:nvSpPr>
        <p:spPr>
          <a:xfrm>
            <a:off x="0" y="3164840"/>
            <a:ext cx="12192000" cy="3539430"/>
          </a:xfrm>
          <a:prstGeom prst="rect">
            <a:avLst/>
          </a:prstGeom>
          <a:noFill/>
          <a:ln w="28575">
            <a:solidFill>
              <a:srgbClr val="FF0000"/>
            </a:solidFill>
          </a:ln>
        </p:spPr>
        <p:txBody>
          <a:bodyPr wrap="square">
            <a:spAutoFit/>
          </a:bodyPr>
          <a:lstStyle/>
          <a:p>
            <a:r>
              <a:rPr lang="en-US" sz="2800" dirty="0">
                <a:latin typeface="Calibri" panose="020F0502020204030204" pitchFamily="34" charset="0"/>
                <a:cs typeface="Calibri" panose="020F0502020204030204" pitchFamily="34" charset="0"/>
              </a:rPr>
              <a:t>Good morning,</a:t>
            </a:r>
          </a:p>
          <a:p>
            <a:r>
              <a:rPr lang="en-US" sz="2800" dirty="0">
                <a:latin typeface="Calibri" panose="020F0502020204030204" pitchFamily="34" charset="0"/>
                <a:cs typeface="Calibri" panose="020F0502020204030204" pitchFamily="34" charset="0"/>
              </a:rPr>
              <a:t>For Week 6, you only need to complete Practice Exam 1 and 2 in training mode, so you're good to go with what you've done. However, Practice Exam 3 should be done in testing mode when we get to that point.</a:t>
            </a:r>
          </a:p>
          <a:p>
            <a:r>
              <a:rPr lang="en-US" sz="2800" dirty="0">
                <a:latin typeface="Calibri" panose="020F0502020204030204" pitchFamily="34" charset="0"/>
                <a:cs typeface="Calibri" panose="020F0502020204030204" pitchFamily="34" charset="0"/>
              </a:rPr>
              <a:t>Great job on completing the training mode! If you have any other questions, feel free to reach out.</a:t>
            </a:r>
          </a:p>
          <a:p>
            <a:r>
              <a:rPr lang="en-US" sz="2800" dirty="0">
                <a:latin typeface="Calibri" panose="020F0502020204030204" pitchFamily="34" charset="0"/>
                <a:cs typeface="Calibri" panose="020F0502020204030204" pitchFamily="34" charset="0"/>
              </a:rPr>
              <a:t>Best regards,</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Farshid Keivanian</a:t>
            </a:r>
          </a:p>
        </p:txBody>
      </p:sp>
    </p:spTree>
    <p:extLst>
      <p:ext uri="{BB962C8B-B14F-4D97-AF65-F5344CB8AC3E}">
        <p14:creationId xmlns:p14="http://schemas.microsoft.com/office/powerpoint/2010/main" val="1311912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Computer script on a screen">
            <a:extLst>
              <a:ext uri="{FF2B5EF4-FFF2-40B4-BE49-F238E27FC236}">
                <a16:creationId xmlns:a16="http://schemas.microsoft.com/office/drawing/2014/main" id="{7F99A1C5-3744-AD25-AFA2-8B1366EA62D2}"/>
              </a:ext>
            </a:extLst>
          </p:cNvPr>
          <p:cNvPicPr>
            <a:picLocks noChangeAspect="1"/>
          </p:cNvPicPr>
          <p:nvPr/>
        </p:nvPicPr>
        <p:blipFill>
          <a:blip r:embed="rId2"/>
          <a:srcRect l="481" r="40253" b="-1"/>
          <a:stretch/>
        </p:blipFill>
        <p:spPr>
          <a:xfrm>
            <a:off x="6103027" y="10"/>
            <a:ext cx="6088971" cy="6857990"/>
          </a:xfrm>
          <a:prstGeom prst="rect">
            <a:avLst/>
          </a:prstGeom>
        </p:spPr>
      </p:pic>
      <p:sp useBgFill="1">
        <p:nvSpPr>
          <p:cNvPr id="19" name="Rectangle 18">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6B57B159-EFA5-77C6-3D96-0F80E65B34CC}"/>
              </a:ext>
            </a:extLst>
          </p:cNvPr>
          <p:cNvSpPr txBox="1">
            <a:spLocks noGrp="1"/>
          </p:cNvSpPr>
          <p:nvPr>
            <p:ph type="title"/>
          </p:nvPr>
        </p:nvSpPr>
        <p:spPr>
          <a:xfrm>
            <a:off x="0" y="132734"/>
            <a:ext cx="6096000" cy="2153261"/>
          </a:xfrm>
          <a:prstGeom prst="rect">
            <a:avLst/>
          </a:prstGeom>
        </p:spPr>
        <p:txBody>
          <a:bodyPr vert="horz" lIns="91440" tIns="45720" rIns="91440" bIns="45720" rtlCol="0" anchor="ctr">
            <a:normAutofit fontScale="90000"/>
          </a:bodyPr>
          <a:lstStyle/>
          <a:p>
            <a:pPr marL="88900">
              <a:lnSpc>
                <a:spcPct val="150000"/>
              </a:lnSpc>
            </a:pPr>
            <a:r>
              <a:rPr lang="en-US" sz="2800" kern="1200" dirty="0">
                <a:effectLst/>
                <a:latin typeface="Calibri" panose="020F0502020204030204" pitchFamily="34" charset="0"/>
                <a:cs typeface="Calibri" panose="020F0502020204030204" pitchFamily="34" charset="0"/>
              </a:rPr>
              <a:t>Submit the Excel Associate 365 </a:t>
            </a:r>
            <a:r>
              <a:rPr lang="en-US" sz="2800" kern="1200" dirty="0">
                <a:effectLst/>
                <a:highlight>
                  <a:srgbClr val="00FFFF"/>
                </a:highlight>
                <a:latin typeface="Calibri" panose="020F0502020204030204" pitchFamily="34" charset="0"/>
                <a:cs typeface="Calibri" panose="020F0502020204030204" pitchFamily="34" charset="0"/>
              </a:rPr>
              <a:t>'Skill Review 3 Test Mode, Practice Exam 1’.</a:t>
            </a:r>
            <a:r>
              <a:rPr lang="en-US" sz="2800" kern="1200" dirty="0">
                <a:effectLst/>
                <a:latin typeface="Calibri" panose="020F0502020204030204" pitchFamily="34" charset="0"/>
                <a:cs typeface="Calibri" panose="020F0502020204030204" pitchFamily="34" charset="0"/>
              </a:rPr>
              <a:t> Make sure your name, data, and score is visible in the screenshots.</a:t>
            </a:r>
            <a:endParaRPr lang="en-US" sz="2800" kern="12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EBC48DEB-53CC-CA6E-995E-2C84F45A483F}"/>
              </a:ext>
            </a:extLst>
          </p:cNvPr>
          <p:cNvSpPr>
            <a:spLocks noGrp="1"/>
          </p:cNvSpPr>
          <p:nvPr>
            <p:ph idx="1"/>
          </p:nvPr>
        </p:nvSpPr>
        <p:spPr>
          <a:xfrm>
            <a:off x="480843" y="2884929"/>
            <a:ext cx="5141338" cy="3374137"/>
          </a:xfrm>
        </p:spPr>
        <p:txBody>
          <a:bodyPr vert="horz" lIns="91440" tIns="45720" rIns="91440" bIns="45720" rtlCol="0" anchor="ctr">
            <a:normAutofit/>
          </a:bodyPr>
          <a:lstStyle/>
          <a:p>
            <a:pPr marL="0" indent="0">
              <a:buNone/>
            </a:pPr>
            <a:r>
              <a:rPr lang="en-US" sz="3800" kern="1200">
                <a:latin typeface="Calibri" panose="020F0502020204030204" pitchFamily="34" charset="0"/>
                <a:cs typeface="Calibri" panose="020F0502020204030204" pitchFamily="34" charset="0"/>
              </a:rPr>
              <a:t>Thank you</a:t>
            </a:r>
            <a:endParaRPr lang="en-US" sz="3800">
              <a:latin typeface="Calibri" panose="020F0502020204030204" pitchFamily="34" charset="0"/>
              <a:cs typeface="Calibri" panose="020F0502020204030204" pitchFamily="34" charset="0"/>
            </a:endParaRPr>
          </a:p>
          <a:p>
            <a:pPr marL="0" indent="0">
              <a:buNone/>
            </a:pPr>
            <a:r>
              <a:rPr lang="en-US" sz="3800" kern="1200">
                <a:latin typeface="Calibri" panose="020F0502020204030204" pitchFamily="34" charset="0"/>
                <a:cs typeface="Calibri" panose="020F0502020204030204" pitchFamily="34" charset="0"/>
              </a:rPr>
              <a:t>Dr. Farshid Keivanian</a:t>
            </a:r>
            <a:endParaRPr lang="en-US" sz="3800" kern="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10340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a:extLst>
              <a:ext uri="{FF2B5EF4-FFF2-40B4-BE49-F238E27FC236}">
                <a16:creationId xmlns:a16="http://schemas.microsoft.com/office/drawing/2014/main" id="{D88B2170-BED3-CEF2-1DA5-F695D1C55634}"/>
              </a:ext>
            </a:extLst>
          </p:cNvPr>
          <p:cNvSpPr>
            <a:spLocks noChangeArrowheads="1"/>
          </p:cNvSpPr>
          <p:nvPr/>
        </p:nvSpPr>
        <p:spPr bwMode="auto">
          <a:xfrm>
            <a:off x="0" y="600164"/>
            <a:ext cx="12192000" cy="4549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lnSpc>
                <a:spcPct val="150000"/>
              </a:lnSpc>
            </a:pPr>
            <a:r>
              <a:rPr lang="en-US" sz="2800" b="0" i="0" dirty="0">
                <a:effectLst/>
                <a:highlight>
                  <a:srgbClr val="FFFFFF"/>
                </a:highlight>
                <a:latin typeface="Calibri" panose="020F0502020204030204" pitchFamily="34" charset="0"/>
                <a:cs typeface="Calibri" panose="020F0502020204030204" pitchFamily="34" charset="0"/>
              </a:rPr>
              <a:t>Submit the screenshot properly in weekly tutorial activity.</a:t>
            </a:r>
          </a:p>
          <a:p>
            <a:pPr marL="914400" lvl="1" indent="-457200">
              <a:lnSpc>
                <a:spcPct val="150000"/>
              </a:lnSpc>
              <a:buFont typeface="Arial" panose="020B0604020202020204" pitchFamily="34" charset="0"/>
              <a:buChar char="•"/>
            </a:pPr>
            <a:r>
              <a:rPr lang="en-US" sz="2800" dirty="0">
                <a:highlight>
                  <a:srgbClr val="FFFFFF"/>
                </a:highlight>
                <a:latin typeface="Calibri" panose="020F0502020204030204" pitchFamily="34" charset="0"/>
                <a:cs typeface="Calibri" panose="020F0502020204030204" pitchFamily="34" charset="0"/>
              </a:rPr>
              <a:t>W6: </a:t>
            </a:r>
            <a:r>
              <a:rPr lang="en-US" sz="2800" b="0" i="0" dirty="0">
                <a:effectLst/>
                <a:highlight>
                  <a:srgbClr val="FFFFFF"/>
                </a:highlight>
                <a:latin typeface="Calibri" panose="020F0502020204030204" pitchFamily="34" charset="0"/>
                <a:cs typeface="Calibri" panose="020F0502020204030204" pitchFamily="34" charset="0"/>
              </a:rPr>
              <a:t>Complete 'Skill Reviews 1-2’</a:t>
            </a:r>
          </a:p>
          <a:p>
            <a:pPr marL="914400" lvl="1" indent="-457200">
              <a:lnSpc>
                <a:spcPct val="150000"/>
              </a:lnSpc>
              <a:buFont typeface="Arial" panose="020B0604020202020204" pitchFamily="34" charset="0"/>
              <a:buChar char="•"/>
            </a:pPr>
            <a:r>
              <a:rPr lang="en-US" sz="2800" b="0" i="0" dirty="0">
                <a:effectLst/>
                <a:highlight>
                  <a:srgbClr val="FFFFFF"/>
                </a:highlight>
                <a:latin typeface="Calibri" panose="020F0502020204030204" pitchFamily="34" charset="0"/>
                <a:cs typeface="Calibri" panose="020F0502020204030204" pitchFamily="34" charset="0"/>
              </a:rPr>
              <a:t>W7: Complete 'Skill Review 3, Practice Exam 1’</a:t>
            </a:r>
          </a:p>
          <a:p>
            <a:pPr marL="914400" lvl="1" indent="-457200">
              <a:lnSpc>
                <a:spcPct val="150000"/>
              </a:lnSpc>
              <a:buFont typeface="Arial" panose="020B0604020202020204" pitchFamily="34" charset="0"/>
              <a:buChar char="•"/>
            </a:pPr>
            <a:r>
              <a:rPr lang="en-US" sz="2800" b="0" i="0" dirty="0">
                <a:effectLst/>
                <a:highlight>
                  <a:srgbClr val="FFFFFF"/>
                </a:highlight>
                <a:latin typeface="Calibri" panose="020F0502020204030204" pitchFamily="34" charset="0"/>
                <a:cs typeface="Calibri" panose="020F0502020204030204" pitchFamily="34" charset="0"/>
              </a:rPr>
              <a:t>W8: Complete 'Practice Exams 2-3’ &amp;</a:t>
            </a:r>
            <a:r>
              <a:rPr lang="en-US" sz="2800" b="0" i="0" dirty="0">
                <a:effectLst/>
                <a:highlight>
                  <a:srgbClr val="FFFF00"/>
                </a:highlight>
                <a:latin typeface="Calibri" panose="020F0502020204030204" pitchFamily="34" charset="0"/>
                <a:cs typeface="Calibri" panose="020F0502020204030204" pitchFamily="34" charset="0"/>
              </a:rPr>
              <a:t> </a:t>
            </a:r>
            <a:r>
              <a:rPr lang="en-US" sz="2800" b="0" i="0" dirty="0" err="1">
                <a:effectLst/>
                <a:highlight>
                  <a:srgbClr val="FFFF00"/>
                </a:highlight>
                <a:latin typeface="Calibri" panose="020F0502020204030204" pitchFamily="34" charset="0"/>
                <a:cs typeface="Calibri" panose="020F0502020204030204" pitchFamily="34" charset="0"/>
              </a:rPr>
              <a:t>Certiport</a:t>
            </a:r>
            <a:r>
              <a:rPr lang="en-US" sz="2800" b="0" i="0" dirty="0">
                <a:effectLst/>
                <a:highlight>
                  <a:srgbClr val="FFFF00"/>
                </a:highlight>
                <a:latin typeface="Calibri" panose="020F0502020204030204" pitchFamily="34" charset="0"/>
                <a:cs typeface="Calibri" panose="020F0502020204030204" pitchFamily="34" charset="0"/>
              </a:rPr>
              <a:t> Exam check list and management</a:t>
            </a:r>
          </a:p>
          <a:p>
            <a:pPr marL="914400" lvl="1" indent="-457200">
              <a:lnSpc>
                <a:spcPct val="150000"/>
              </a:lnSpc>
              <a:buFont typeface="Arial" panose="020B0604020202020204" pitchFamily="34" charset="0"/>
              <a:buChar char="•"/>
            </a:pPr>
            <a:r>
              <a:rPr lang="en-US" sz="2800" dirty="0">
                <a:highlight>
                  <a:srgbClr val="FFFF00"/>
                </a:highlight>
                <a:latin typeface="Calibri" panose="020F0502020204030204" pitchFamily="34" charset="0"/>
                <a:cs typeface="Calibri" panose="020F0502020204030204" pitchFamily="34" charset="0"/>
              </a:rPr>
              <a:t>W9: Test</a:t>
            </a:r>
            <a:endParaRPr lang="en-US" sz="2800" b="0" i="0" dirty="0">
              <a:effectLst/>
              <a:highlight>
                <a:srgbClr val="FFFF00"/>
              </a:highlight>
              <a:latin typeface="Calibri" panose="020F0502020204030204" pitchFamily="34" charset="0"/>
              <a:cs typeface="Calibri" panose="020F0502020204030204" pitchFamily="34" charset="0"/>
            </a:endParaRPr>
          </a:p>
          <a:p>
            <a:pPr marL="444500" lvl="1" indent="-444500">
              <a:lnSpc>
                <a:spcPct val="150000"/>
              </a:lnSpc>
              <a:buFont typeface="Arial" panose="020B0604020202020204" pitchFamily="34" charset="0"/>
              <a:buChar char="•"/>
            </a:pPr>
            <a:r>
              <a:rPr lang="en-US" sz="2800" b="0" i="0" dirty="0">
                <a:effectLst/>
                <a:highlight>
                  <a:srgbClr val="00FFFF"/>
                </a:highlight>
                <a:latin typeface="Calibri" panose="020F0502020204030204" pitchFamily="34" charset="0"/>
                <a:cs typeface="Calibri" panose="020F0502020204030204" pitchFamily="34" charset="0"/>
              </a:rPr>
              <a:t>Ensure to redeem the code to take Skill Reviews &amp; Practice Exams.</a:t>
            </a:r>
          </a:p>
        </p:txBody>
      </p:sp>
      <p:sp>
        <p:nvSpPr>
          <p:cNvPr id="5" name="TextBox 4">
            <a:extLst>
              <a:ext uri="{FF2B5EF4-FFF2-40B4-BE49-F238E27FC236}">
                <a16:creationId xmlns:a16="http://schemas.microsoft.com/office/drawing/2014/main" id="{A6A71A7B-F59A-B11F-07B3-E14754C667AD}"/>
              </a:ext>
            </a:extLst>
          </p:cNvPr>
          <p:cNvSpPr txBox="1"/>
          <p:nvPr/>
        </p:nvSpPr>
        <p:spPr>
          <a:xfrm>
            <a:off x="0" y="0"/>
            <a:ext cx="4204138" cy="600164"/>
          </a:xfrm>
          <a:prstGeom prst="rect">
            <a:avLst/>
          </a:prstGeom>
          <a:noFill/>
        </p:spPr>
        <p:txBody>
          <a:bodyPr wrap="square" rtlCol="0">
            <a:spAutoFit/>
          </a:bodyPr>
          <a:lstStyle/>
          <a:p>
            <a:r>
              <a:rPr lang="en-AU" sz="3300" b="1" dirty="0">
                <a:latin typeface="Calibri" panose="020F0502020204030204" pitchFamily="34" charset="0"/>
                <a:cs typeface="Calibri" panose="020F0502020204030204" pitchFamily="34" charset="0"/>
              </a:rPr>
              <a:t>Overview Weeks 6 - 10</a:t>
            </a:r>
          </a:p>
        </p:txBody>
      </p:sp>
    </p:spTree>
    <p:extLst>
      <p:ext uri="{BB962C8B-B14F-4D97-AF65-F5344CB8AC3E}">
        <p14:creationId xmlns:p14="http://schemas.microsoft.com/office/powerpoint/2010/main" val="4232924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a:extLst>
              <a:ext uri="{FF2B5EF4-FFF2-40B4-BE49-F238E27FC236}">
                <a16:creationId xmlns:a16="http://schemas.microsoft.com/office/drawing/2014/main" id="{D88B2170-BED3-CEF2-1DA5-F695D1C55634}"/>
              </a:ext>
            </a:extLst>
          </p:cNvPr>
          <p:cNvSpPr>
            <a:spLocks noChangeArrowheads="1"/>
          </p:cNvSpPr>
          <p:nvPr/>
        </p:nvSpPr>
        <p:spPr bwMode="auto">
          <a:xfrm>
            <a:off x="0" y="644769"/>
            <a:ext cx="12192000" cy="584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lnSpc>
                <a:spcPct val="150000"/>
              </a:lnSpc>
            </a:pPr>
            <a:r>
              <a:rPr lang="en-US" sz="2800" i="0" dirty="0">
                <a:effectLst/>
                <a:highlight>
                  <a:srgbClr val="FFFFFF"/>
                </a:highlight>
                <a:latin typeface="Calibri" panose="020F0502020204030204" pitchFamily="34" charset="0"/>
                <a:cs typeface="Calibri" panose="020F0502020204030204" pitchFamily="34" charset="0"/>
              </a:rPr>
              <a:t>1. Please submit the practice tests in correct order as instructed in tutorial activity pages. A summary is provided below:</a:t>
            </a:r>
          </a:p>
          <a:p>
            <a:pPr algn="l">
              <a:lnSpc>
                <a:spcPct val="150000"/>
              </a:lnSpc>
            </a:pPr>
            <a:r>
              <a:rPr lang="en-US" sz="2800" i="0" dirty="0">
                <a:effectLst/>
                <a:highlight>
                  <a:srgbClr val="FFFFFF"/>
                </a:highlight>
                <a:latin typeface="Calibri" panose="020F0502020204030204" pitchFamily="34" charset="0"/>
                <a:cs typeface="Calibri" panose="020F0502020204030204" pitchFamily="34" charset="0"/>
              </a:rPr>
              <a:t>2. Please take a screenshot of the whole Screen making sure the </a:t>
            </a:r>
            <a:r>
              <a:rPr lang="en-US" sz="2800" i="0" u="sng" dirty="0">
                <a:effectLst/>
                <a:highlight>
                  <a:srgbClr val="FFFFFF"/>
                </a:highlight>
                <a:latin typeface="Calibri" panose="020F0502020204030204" pitchFamily="34" charset="0"/>
                <a:cs typeface="Calibri" panose="020F0502020204030204" pitchFamily="34" charset="0"/>
              </a:rPr>
              <a:t>test name, your name and your score</a:t>
            </a:r>
            <a:r>
              <a:rPr lang="en-US" sz="2800" i="0" dirty="0">
                <a:effectLst/>
                <a:highlight>
                  <a:srgbClr val="FFFFFF"/>
                </a:highlight>
                <a:latin typeface="Calibri" panose="020F0502020204030204" pitchFamily="34" charset="0"/>
                <a:cs typeface="Calibri" panose="020F0502020204030204" pitchFamily="34" charset="0"/>
              </a:rPr>
              <a:t> is clearly visible.</a:t>
            </a:r>
          </a:p>
          <a:p>
            <a:pPr algn="l">
              <a:lnSpc>
                <a:spcPct val="150000"/>
              </a:lnSpc>
            </a:pPr>
            <a:r>
              <a:rPr lang="en-US" sz="2800" i="0" dirty="0">
                <a:effectLst/>
                <a:highlight>
                  <a:srgbClr val="FFFFFF"/>
                </a:highlight>
                <a:latin typeface="Calibri" panose="020F0502020204030204" pitchFamily="34" charset="0"/>
                <a:cs typeface="Calibri" panose="020F0502020204030204" pitchFamily="34" charset="0"/>
              </a:rPr>
              <a:t>Please don't use your phone for taking screenshots.</a:t>
            </a:r>
          </a:p>
          <a:p>
            <a:pPr algn="l">
              <a:lnSpc>
                <a:spcPct val="150000"/>
              </a:lnSpc>
            </a:pPr>
            <a:endParaRPr lang="en-US" sz="2800" i="0" dirty="0">
              <a:effectLst/>
              <a:highlight>
                <a:srgbClr val="FFFFFF"/>
              </a:highlight>
              <a:latin typeface="Calibri" panose="020F0502020204030204" pitchFamily="34" charset="0"/>
              <a:cs typeface="Calibri" panose="020F0502020204030204" pitchFamily="34" charset="0"/>
            </a:endParaRPr>
          </a:p>
          <a:p>
            <a:pPr algn="l">
              <a:lnSpc>
                <a:spcPct val="150000"/>
              </a:lnSpc>
            </a:pPr>
            <a:endParaRPr lang="en-US" sz="2800" dirty="0">
              <a:highlight>
                <a:srgbClr val="FFFFFF"/>
              </a:highlight>
              <a:latin typeface="Calibri" panose="020F0502020204030204" pitchFamily="34" charset="0"/>
              <a:cs typeface="Calibri" panose="020F0502020204030204" pitchFamily="34" charset="0"/>
            </a:endParaRPr>
          </a:p>
          <a:p>
            <a:pPr algn="l">
              <a:lnSpc>
                <a:spcPct val="150000"/>
              </a:lnSpc>
            </a:pPr>
            <a:r>
              <a:rPr lang="en-US" sz="2800" i="0" dirty="0">
                <a:effectLst/>
                <a:highlight>
                  <a:srgbClr val="FFFFFF"/>
                </a:highlight>
                <a:latin typeface="Calibri" panose="020F0502020204030204" pitchFamily="34" charset="0"/>
                <a:cs typeface="Calibri" panose="020F0502020204030204" pitchFamily="34" charset="0"/>
              </a:rPr>
              <a:t>To take a clear screenshot, you can use the Snipping Tool in Windows. It can be found by typing the app name in the Windows search bar.</a:t>
            </a:r>
          </a:p>
        </p:txBody>
      </p:sp>
      <p:sp>
        <p:nvSpPr>
          <p:cNvPr id="5" name="TextBox 4">
            <a:extLst>
              <a:ext uri="{FF2B5EF4-FFF2-40B4-BE49-F238E27FC236}">
                <a16:creationId xmlns:a16="http://schemas.microsoft.com/office/drawing/2014/main" id="{A6A71A7B-F59A-B11F-07B3-E14754C667AD}"/>
              </a:ext>
            </a:extLst>
          </p:cNvPr>
          <p:cNvSpPr txBox="1"/>
          <p:nvPr/>
        </p:nvSpPr>
        <p:spPr>
          <a:xfrm>
            <a:off x="0" y="0"/>
            <a:ext cx="4204138" cy="600164"/>
          </a:xfrm>
          <a:prstGeom prst="rect">
            <a:avLst/>
          </a:prstGeom>
          <a:noFill/>
        </p:spPr>
        <p:txBody>
          <a:bodyPr wrap="square" rtlCol="0">
            <a:spAutoFit/>
          </a:bodyPr>
          <a:lstStyle/>
          <a:p>
            <a:r>
              <a:rPr lang="en-AU" sz="3300" b="1" dirty="0">
                <a:latin typeface="Calibri" panose="020F0502020204030204" pitchFamily="34" charset="0"/>
                <a:cs typeface="Calibri" panose="020F0502020204030204" pitchFamily="34" charset="0"/>
              </a:rPr>
              <a:t>Overview Weeks 6 - 10</a:t>
            </a:r>
          </a:p>
        </p:txBody>
      </p:sp>
      <p:pic>
        <p:nvPicPr>
          <p:cNvPr id="10" name="Picture 9">
            <a:extLst>
              <a:ext uri="{FF2B5EF4-FFF2-40B4-BE49-F238E27FC236}">
                <a16:creationId xmlns:a16="http://schemas.microsoft.com/office/drawing/2014/main" id="{0484947D-E0ED-7741-D9F5-5E97DB85983E}"/>
              </a:ext>
            </a:extLst>
          </p:cNvPr>
          <p:cNvPicPr>
            <a:picLocks noChangeAspect="1"/>
          </p:cNvPicPr>
          <p:nvPr/>
        </p:nvPicPr>
        <p:blipFill rotWithShape="1">
          <a:blip r:embed="rId2"/>
          <a:srcRect l="19116" t="47154" r="62134" b="32358"/>
          <a:stretch/>
        </p:blipFill>
        <p:spPr>
          <a:xfrm>
            <a:off x="7727795" y="2648416"/>
            <a:ext cx="4464205" cy="2743852"/>
          </a:xfrm>
          <a:prstGeom prst="rect">
            <a:avLst/>
          </a:prstGeom>
          <a:ln w="28575">
            <a:solidFill>
              <a:srgbClr val="FF0000"/>
            </a:solidFill>
          </a:ln>
        </p:spPr>
      </p:pic>
    </p:spTree>
    <p:extLst>
      <p:ext uri="{BB962C8B-B14F-4D97-AF65-F5344CB8AC3E}">
        <p14:creationId xmlns:p14="http://schemas.microsoft.com/office/powerpoint/2010/main" val="3096319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a:extLst>
              <a:ext uri="{FF2B5EF4-FFF2-40B4-BE49-F238E27FC236}">
                <a16:creationId xmlns:a16="http://schemas.microsoft.com/office/drawing/2014/main" id="{D88B2170-BED3-CEF2-1DA5-F695D1C55634}"/>
              </a:ext>
            </a:extLst>
          </p:cNvPr>
          <p:cNvSpPr>
            <a:spLocks noChangeArrowheads="1"/>
          </p:cNvSpPr>
          <p:nvPr/>
        </p:nvSpPr>
        <p:spPr bwMode="auto">
          <a:xfrm>
            <a:off x="0" y="600164"/>
            <a:ext cx="12192000" cy="325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lnSpc>
                <a:spcPct val="150000"/>
              </a:lnSpc>
            </a:pPr>
            <a:r>
              <a:rPr lang="en-US" sz="2800" b="0" i="0" dirty="0">
                <a:effectLst/>
                <a:highlight>
                  <a:srgbClr val="FFFFFF"/>
                </a:highlight>
                <a:latin typeface="Calibri" panose="020F0502020204030204" pitchFamily="34" charset="0"/>
                <a:cs typeface="Calibri" panose="020F0502020204030204" pitchFamily="34" charset="0"/>
              </a:rPr>
              <a:t>Some tips:</a:t>
            </a:r>
          </a:p>
          <a:p>
            <a:pPr marL="457200" indent="-457200" algn="l">
              <a:lnSpc>
                <a:spcPct val="150000"/>
              </a:lnSpc>
              <a:buFont typeface="Arial" panose="020B0604020202020204" pitchFamily="34" charset="0"/>
              <a:buChar char="•"/>
            </a:pPr>
            <a:r>
              <a:rPr lang="en-US" sz="2800" b="0" i="0" dirty="0">
                <a:effectLst/>
                <a:highlight>
                  <a:srgbClr val="FFFFFF"/>
                </a:highlight>
                <a:latin typeface="Calibri" panose="020F0502020204030204" pitchFamily="34" charset="0"/>
                <a:cs typeface="Calibri" panose="020F0502020204030204" pitchFamily="34" charset="0"/>
              </a:rPr>
              <a:t>I recommend using Training Mode first wherever it is available</a:t>
            </a:r>
          </a:p>
          <a:p>
            <a:pPr marL="457200" indent="-457200" algn="l">
              <a:lnSpc>
                <a:spcPct val="150000"/>
              </a:lnSpc>
              <a:buFont typeface="Arial" panose="020B0604020202020204" pitchFamily="34" charset="0"/>
              <a:buChar char="•"/>
            </a:pPr>
            <a:r>
              <a:rPr lang="en-US" sz="2800" b="0" i="0" dirty="0">
                <a:effectLst/>
                <a:highlight>
                  <a:srgbClr val="FFFFFF"/>
                </a:highlight>
                <a:latin typeface="Calibri" panose="020F0502020204030204" pitchFamily="34" charset="0"/>
                <a:cs typeface="Calibri" panose="020F0502020204030204" pitchFamily="34" charset="0"/>
              </a:rPr>
              <a:t>Ensure you do </a:t>
            </a:r>
            <a:r>
              <a:rPr lang="en-US" sz="2800" b="1" i="0" dirty="0">
                <a:effectLst/>
                <a:highlight>
                  <a:srgbClr val="FFFFFF"/>
                </a:highlight>
                <a:latin typeface="Calibri" panose="020F0502020204030204" pitchFamily="34" charset="0"/>
                <a:cs typeface="Calibri" panose="020F0502020204030204" pitchFamily="34" charset="0"/>
              </a:rPr>
              <a:t>AT LEAST one Practice Exam on the PC in your Tutorial room. </a:t>
            </a:r>
            <a:r>
              <a:rPr lang="en-US" sz="2800" b="0" i="0" dirty="0">
                <a:effectLst/>
                <a:highlight>
                  <a:srgbClr val="FFFFFF"/>
                </a:highlight>
                <a:latin typeface="Calibri" panose="020F0502020204030204" pitchFamily="34" charset="0"/>
                <a:cs typeface="Calibri" panose="020F0502020204030204" pitchFamily="34" charset="0"/>
              </a:rPr>
              <a:t>Because you </a:t>
            </a:r>
            <a:r>
              <a:rPr lang="en-US" sz="2800" b="1" i="0" dirty="0">
                <a:effectLst/>
                <a:highlight>
                  <a:srgbClr val="FFFFFF"/>
                </a:highlight>
                <a:latin typeface="Calibri" panose="020F0502020204030204" pitchFamily="34" charset="0"/>
                <a:cs typeface="Calibri" panose="020F0502020204030204" pitchFamily="34" charset="0"/>
              </a:rPr>
              <a:t>MUST</a:t>
            </a:r>
            <a:r>
              <a:rPr lang="en-US" sz="2800" b="0" i="0" dirty="0">
                <a:effectLst/>
                <a:highlight>
                  <a:srgbClr val="FFFFFF"/>
                </a:highlight>
                <a:latin typeface="Calibri" panose="020F0502020204030204" pitchFamily="34" charset="0"/>
                <a:cs typeface="Calibri" panose="020F0502020204030204" pitchFamily="34" charset="0"/>
              </a:rPr>
              <a:t> do the real Excel Exam on those PCs - and </a:t>
            </a:r>
            <a:r>
              <a:rPr lang="en-US" sz="2800" b="1" i="0" dirty="0">
                <a:effectLst/>
                <a:highlight>
                  <a:srgbClr val="FFFFFF"/>
                </a:highlight>
                <a:latin typeface="Calibri" panose="020F0502020204030204" pitchFamily="34" charset="0"/>
                <a:cs typeface="Calibri" panose="020F0502020204030204" pitchFamily="34" charset="0"/>
              </a:rPr>
              <a:t>CANNOT</a:t>
            </a:r>
            <a:r>
              <a:rPr lang="en-US" sz="2800" b="0" i="0" dirty="0">
                <a:effectLst/>
                <a:highlight>
                  <a:srgbClr val="FFFFFF"/>
                </a:highlight>
                <a:latin typeface="Calibri" panose="020F0502020204030204" pitchFamily="34" charset="0"/>
                <a:cs typeface="Calibri" panose="020F0502020204030204" pitchFamily="34" charset="0"/>
              </a:rPr>
              <a:t> do the real Excel Exam on your own device.</a:t>
            </a:r>
          </a:p>
        </p:txBody>
      </p:sp>
      <p:sp>
        <p:nvSpPr>
          <p:cNvPr id="5" name="TextBox 4">
            <a:extLst>
              <a:ext uri="{FF2B5EF4-FFF2-40B4-BE49-F238E27FC236}">
                <a16:creationId xmlns:a16="http://schemas.microsoft.com/office/drawing/2014/main" id="{A6A71A7B-F59A-B11F-07B3-E14754C667AD}"/>
              </a:ext>
            </a:extLst>
          </p:cNvPr>
          <p:cNvSpPr txBox="1"/>
          <p:nvPr/>
        </p:nvSpPr>
        <p:spPr>
          <a:xfrm>
            <a:off x="0" y="0"/>
            <a:ext cx="4204138" cy="600164"/>
          </a:xfrm>
          <a:prstGeom prst="rect">
            <a:avLst/>
          </a:prstGeom>
          <a:noFill/>
        </p:spPr>
        <p:txBody>
          <a:bodyPr wrap="square" rtlCol="0">
            <a:spAutoFit/>
          </a:bodyPr>
          <a:lstStyle/>
          <a:p>
            <a:r>
              <a:rPr lang="en-AU" sz="3300" b="1" dirty="0">
                <a:latin typeface="Calibri" panose="020F0502020204030204" pitchFamily="34" charset="0"/>
                <a:cs typeface="Calibri" panose="020F0502020204030204" pitchFamily="34" charset="0"/>
              </a:rPr>
              <a:t>Overview Weeks 6 - 10</a:t>
            </a:r>
          </a:p>
        </p:txBody>
      </p:sp>
    </p:spTree>
    <p:extLst>
      <p:ext uri="{BB962C8B-B14F-4D97-AF65-F5344CB8AC3E}">
        <p14:creationId xmlns:p14="http://schemas.microsoft.com/office/powerpoint/2010/main" val="3883409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6A71A7B-F59A-B11F-07B3-E14754C667AD}"/>
              </a:ext>
            </a:extLst>
          </p:cNvPr>
          <p:cNvSpPr txBox="1"/>
          <p:nvPr/>
        </p:nvSpPr>
        <p:spPr>
          <a:xfrm>
            <a:off x="0" y="0"/>
            <a:ext cx="10995102" cy="600164"/>
          </a:xfrm>
          <a:prstGeom prst="rect">
            <a:avLst/>
          </a:prstGeom>
          <a:noFill/>
        </p:spPr>
        <p:txBody>
          <a:bodyPr wrap="square" rtlCol="0">
            <a:spAutoFit/>
          </a:bodyPr>
          <a:lstStyle/>
          <a:p>
            <a:r>
              <a:rPr lang="en-AU" sz="3300" b="1" dirty="0">
                <a:latin typeface="Calibri" panose="020F0502020204030204" pitchFamily="34" charset="0"/>
                <a:cs typeface="Calibri" panose="020F0502020204030204" pitchFamily="34" charset="0"/>
              </a:rPr>
              <a:t>Unlock the New Tasks on </a:t>
            </a:r>
            <a:r>
              <a:rPr lang="en-AU" sz="3300" b="1" dirty="0" err="1">
                <a:latin typeface="Calibri" panose="020F0502020204030204" pitchFamily="34" charset="0"/>
                <a:cs typeface="Calibri" panose="020F0502020204030204" pitchFamily="34" charset="0"/>
              </a:rPr>
              <a:t>Gmetrix</a:t>
            </a:r>
            <a:r>
              <a:rPr lang="en-AU" sz="3300" b="1" dirty="0">
                <a:latin typeface="Calibri" panose="020F0502020204030204" pitchFamily="34" charset="0"/>
                <a:cs typeface="Calibri" panose="020F0502020204030204" pitchFamily="34" charset="0"/>
              </a:rPr>
              <a:t> for Week 6 to 8</a:t>
            </a:r>
          </a:p>
        </p:txBody>
      </p:sp>
      <p:sp>
        <p:nvSpPr>
          <p:cNvPr id="3" name="TextBox 2">
            <a:extLst>
              <a:ext uri="{FF2B5EF4-FFF2-40B4-BE49-F238E27FC236}">
                <a16:creationId xmlns:a16="http://schemas.microsoft.com/office/drawing/2014/main" id="{15E84BF9-0C86-699B-4F66-8B63CCA768C6}"/>
              </a:ext>
            </a:extLst>
          </p:cNvPr>
          <p:cNvSpPr txBox="1"/>
          <p:nvPr/>
        </p:nvSpPr>
        <p:spPr>
          <a:xfrm>
            <a:off x="-18585" y="510954"/>
            <a:ext cx="8716536" cy="6488828"/>
          </a:xfrm>
          <a:prstGeom prst="rect">
            <a:avLst/>
          </a:prstGeom>
          <a:noFill/>
        </p:spPr>
        <p:txBody>
          <a:bodyPr wrap="square">
            <a:spAutoFit/>
          </a:bodyPr>
          <a:lstStyle/>
          <a:p>
            <a:pPr algn="l">
              <a:lnSpc>
                <a:spcPct val="150000"/>
              </a:lnSpc>
            </a:pPr>
            <a:r>
              <a:rPr lang="en-US" sz="2800" b="0" i="0" dirty="0">
                <a:solidFill>
                  <a:srgbClr val="252320"/>
                </a:solidFill>
                <a:effectLst/>
                <a:highlight>
                  <a:srgbClr val="FFFFFF"/>
                </a:highlight>
                <a:latin typeface="Calibri" panose="020F0502020204030204" pitchFamily="34" charset="0"/>
                <a:cs typeface="Calibri" panose="020F0502020204030204" pitchFamily="34" charset="0"/>
              </a:rPr>
              <a:t>In order to do your tasks for the week 6, 7, and 8, you must get the </a:t>
            </a:r>
            <a:r>
              <a:rPr lang="en-US" sz="2800" b="1" i="0" dirty="0">
                <a:solidFill>
                  <a:srgbClr val="252320"/>
                </a:solidFill>
                <a:effectLst/>
                <a:highlight>
                  <a:srgbClr val="FFFFFF"/>
                </a:highlight>
                <a:latin typeface="Calibri" panose="020F0502020204030204" pitchFamily="34" charset="0"/>
                <a:cs typeface="Calibri" panose="020F0502020204030204" pitchFamily="34" charset="0"/>
              </a:rPr>
              <a:t>Access Code</a:t>
            </a:r>
            <a:r>
              <a:rPr lang="en-US" sz="2800" b="0" i="0" dirty="0">
                <a:solidFill>
                  <a:srgbClr val="252320"/>
                </a:solidFill>
                <a:effectLst/>
                <a:highlight>
                  <a:srgbClr val="FFFFFF"/>
                </a:highlight>
                <a:latin typeface="Calibri" panose="020F0502020204030204" pitchFamily="34" charset="0"/>
                <a:cs typeface="Calibri" panose="020F0502020204030204" pitchFamily="34" charset="0"/>
              </a:rPr>
              <a:t> and use it in "Redeem code" section on </a:t>
            </a:r>
            <a:r>
              <a:rPr lang="en-US" sz="2800" b="0" i="0" dirty="0" err="1">
                <a:solidFill>
                  <a:srgbClr val="252320"/>
                </a:solidFill>
                <a:effectLst/>
                <a:highlight>
                  <a:srgbClr val="FFFFFF"/>
                </a:highlight>
                <a:latin typeface="Calibri" panose="020F0502020204030204" pitchFamily="34" charset="0"/>
                <a:cs typeface="Calibri" panose="020F0502020204030204" pitchFamily="34" charset="0"/>
              </a:rPr>
              <a:t>Gmetrix</a:t>
            </a:r>
            <a:r>
              <a:rPr lang="en-US" sz="2800" b="0" i="0" dirty="0">
                <a:solidFill>
                  <a:srgbClr val="252320"/>
                </a:solidFill>
                <a:effectLst/>
                <a:highlight>
                  <a:srgbClr val="FFFFFF"/>
                </a:highlight>
                <a:latin typeface="Calibri" panose="020F0502020204030204" pitchFamily="34" charset="0"/>
                <a:cs typeface="Calibri" panose="020F0502020204030204" pitchFamily="34" charset="0"/>
              </a:rPr>
              <a:t> (Fig.1).  Then all the new features and the new tasks will be unlocked for you.</a:t>
            </a:r>
          </a:p>
          <a:p>
            <a:pPr marL="457200" indent="-457200" algn="l">
              <a:lnSpc>
                <a:spcPct val="150000"/>
              </a:lnSpc>
              <a:buFont typeface="Arial" panose="020B0604020202020204" pitchFamily="34" charset="0"/>
              <a:buChar char="•"/>
            </a:pPr>
            <a:r>
              <a:rPr lang="en-US" sz="2800" b="1" i="0" dirty="0">
                <a:solidFill>
                  <a:srgbClr val="252320"/>
                </a:solidFill>
                <a:effectLst/>
                <a:highlight>
                  <a:srgbClr val="FFFFFF"/>
                </a:highlight>
                <a:latin typeface="Calibri" panose="020F0502020204030204" pitchFamily="34" charset="0"/>
                <a:cs typeface="Calibri" panose="020F0502020204030204" pitchFamily="34" charset="0"/>
              </a:rPr>
              <a:t>Access Code </a:t>
            </a:r>
            <a:r>
              <a:rPr lang="en-US" sz="2800" b="0" i="0" dirty="0">
                <a:solidFill>
                  <a:srgbClr val="252320"/>
                </a:solidFill>
                <a:effectLst/>
                <a:highlight>
                  <a:srgbClr val="FFFFFF"/>
                </a:highlight>
                <a:latin typeface="Calibri" panose="020F0502020204030204" pitchFamily="34" charset="0"/>
                <a:cs typeface="Calibri" panose="020F0502020204030204" pitchFamily="34" charset="0"/>
              </a:rPr>
              <a:t>already</a:t>
            </a:r>
            <a:r>
              <a:rPr lang="en-US" sz="2800" b="1" i="0" dirty="0">
                <a:solidFill>
                  <a:srgbClr val="252320"/>
                </a:solidFill>
                <a:effectLst/>
                <a:highlight>
                  <a:srgbClr val="FFFFFF"/>
                </a:highlight>
                <a:latin typeface="Calibri" panose="020F0502020204030204" pitchFamily="34" charset="0"/>
                <a:cs typeface="Calibri" panose="020F0502020204030204" pitchFamily="34" charset="0"/>
              </a:rPr>
              <a:t> </a:t>
            </a:r>
            <a:r>
              <a:rPr lang="en-US" sz="2800" b="0" i="0" dirty="0">
                <a:solidFill>
                  <a:srgbClr val="252320"/>
                </a:solidFill>
                <a:effectLst/>
                <a:highlight>
                  <a:srgbClr val="FFFFFF"/>
                </a:highlight>
                <a:latin typeface="Calibri" panose="020F0502020204030204" pitchFamily="34" charset="0"/>
                <a:cs typeface="Calibri" panose="020F0502020204030204" pitchFamily="34" charset="0"/>
              </a:rPr>
              <a:t>provided on the announcement on Canvas titled "[ITEC100] Access Code for </a:t>
            </a:r>
            <a:r>
              <a:rPr lang="en-US" sz="2800" b="0" i="0" dirty="0" err="1">
                <a:solidFill>
                  <a:srgbClr val="252320"/>
                </a:solidFill>
                <a:effectLst/>
                <a:highlight>
                  <a:srgbClr val="FFFFFF"/>
                </a:highlight>
                <a:latin typeface="Calibri" panose="020F0502020204030204" pitchFamily="34" charset="0"/>
                <a:cs typeface="Calibri" panose="020F0502020204030204" pitchFamily="34" charset="0"/>
              </a:rPr>
              <a:t>Gmetrix</a:t>
            </a:r>
            <a:r>
              <a:rPr lang="en-US" sz="2800" b="0" i="0" dirty="0">
                <a:solidFill>
                  <a:srgbClr val="252320"/>
                </a:solidFill>
                <a:effectLst/>
                <a:highlight>
                  <a:srgbClr val="FFFFFF"/>
                </a:highlight>
                <a:latin typeface="Calibri" panose="020F0502020204030204" pitchFamily="34" charset="0"/>
                <a:cs typeface="Calibri" panose="020F0502020204030204" pitchFamily="34" charset="0"/>
              </a:rPr>
              <a:t> Practice Tests".</a:t>
            </a:r>
          </a:p>
          <a:p>
            <a:pPr marL="457200" indent="-457200" algn="l">
              <a:lnSpc>
                <a:spcPct val="150000"/>
              </a:lnSpc>
              <a:buFont typeface="Arial" panose="020B0604020202020204" pitchFamily="34" charset="0"/>
              <a:buChar char="•"/>
            </a:pPr>
            <a:r>
              <a:rPr lang="en-US" sz="2800" b="0" i="0" dirty="0">
                <a:solidFill>
                  <a:srgbClr val="252320"/>
                </a:solidFill>
                <a:effectLst/>
                <a:highlight>
                  <a:srgbClr val="FFFFFF"/>
                </a:highlight>
                <a:latin typeface="Calibri" panose="020F0502020204030204" pitchFamily="34" charset="0"/>
                <a:cs typeface="Calibri" panose="020F0502020204030204" pitchFamily="34" charset="0"/>
              </a:rPr>
              <a:t>Therefore, just copy the provided Access code and paste it in the 'Redeem code" section on </a:t>
            </a:r>
            <a:r>
              <a:rPr lang="en-US" sz="2800" b="0" i="0" dirty="0" err="1">
                <a:solidFill>
                  <a:srgbClr val="252320"/>
                </a:solidFill>
                <a:effectLst/>
                <a:highlight>
                  <a:srgbClr val="FFFFFF"/>
                </a:highlight>
                <a:latin typeface="Calibri" panose="020F0502020204030204" pitchFamily="34" charset="0"/>
                <a:cs typeface="Calibri" panose="020F0502020204030204" pitchFamily="34" charset="0"/>
              </a:rPr>
              <a:t>Gmetrix</a:t>
            </a:r>
            <a:r>
              <a:rPr lang="en-US" sz="2800" b="0" i="0" dirty="0">
                <a:solidFill>
                  <a:srgbClr val="252320"/>
                </a:solidFill>
                <a:effectLst/>
                <a:highlight>
                  <a:srgbClr val="FFFFFF"/>
                </a:highlight>
                <a:latin typeface="Calibri" panose="020F0502020204030204" pitchFamily="34" charset="0"/>
                <a:cs typeface="Calibri" panose="020F0502020204030204" pitchFamily="34" charset="0"/>
              </a:rPr>
              <a:t> (Fig.1) to unlock the new tasks.</a:t>
            </a:r>
          </a:p>
        </p:txBody>
      </p:sp>
      <p:pic>
        <p:nvPicPr>
          <p:cNvPr id="3074" name="Picture 2">
            <a:extLst>
              <a:ext uri="{FF2B5EF4-FFF2-40B4-BE49-F238E27FC236}">
                <a16:creationId xmlns:a16="http://schemas.microsoft.com/office/drawing/2014/main" id="{E315DCC1-AAD2-FFDD-E4E9-68D7AB790C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88450" y="0"/>
            <a:ext cx="30035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1298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6A71A7B-F59A-B11F-07B3-E14754C667AD}"/>
              </a:ext>
            </a:extLst>
          </p:cNvPr>
          <p:cNvSpPr txBox="1"/>
          <p:nvPr/>
        </p:nvSpPr>
        <p:spPr>
          <a:xfrm>
            <a:off x="0" y="0"/>
            <a:ext cx="10995102" cy="600164"/>
          </a:xfrm>
          <a:prstGeom prst="rect">
            <a:avLst/>
          </a:prstGeom>
          <a:noFill/>
        </p:spPr>
        <p:txBody>
          <a:bodyPr wrap="square" rtlCol="0">
            <a:spAutoFit/>
          </a:bodyPr>
          <a:lstStyle/>
          <a:p>
            <a:r>
              <a:rPr lang="en-AU" sz="3300" b="1" dirty="0">
                <a:latin typeface="Calibri" panose="020F0502020204030204" pitchFamily="34" charset="0"/>
                <a:cs typeface="Calibri" panose="020F0502020204030204" pitchFamily="34" charset="0"/>
              </a:rPr>
              <a:t>Unlock the New Tasks on </a:t>
            </a:r>
            <a:r>
              <a:rPr lang="en-AU" sz="3300" b="1" dirty="0" err="1">
                <a:latin typeface="Calibri" panose="020F0502020204030204" pitchFamily="34" charset="0"/>
                <a:cs typeface="Calibri" panose="020F0502020204030204" pitchFamily="34" charset="0"/>
              </a:rPr>
              <a:t>Gmetrix</a:t>
            </a:r>
            <a:r>
              <a:rPr lang="en-AU" sz="3300" b="1" dirty="0">
                <a:latin typeface="Calibri" panose="020F0502020204030204" pitchFamily="34" charset="0"/>
                <a:cs typeface="Calibri" panose="020F0502020204030204" pitchFamily="34" charset="0"/>
              </a:rPr>
              <a:t> for Week 6 to 8</a:t>
            </a:r>
          </a:p>
        </p:txBody>
      </p:sp>
      <p:sp>
        <p:nvSpPr>
          <p:cNvPr id="3" name="TextBox 2">
            <a:extLst>
              <a:ext uri="{FF2B5EF4-FFF2-40B4-BE49-F238E27FC236}">
                <a16:creationId xmlns:a16="http://schemas.microsoft.com/office/drawing/2014/main" id="{15E84BF9-0C86-699B-4F66-8B63CCA768C6}"/>
              </a:ext>
            </a:extLst>
          </p:cNvPr>
          <p:cNvSpPr txBox="1"/>
          <p:nvPr/>
        </p:nvSpPr>
        <p:spPr>
          <a:xfrm>
            <a:off x="-9293" y="600164"/>
            <a:ext cx="12210585" cy="4549835"/>
          </a:xfrm>
          <a:prstGeom prst="rect">
            <a:avLst/>
          </a:prstGeom>
          <a:noFill/>
        </p:spPr>
        <p:txBody>
          <a:bodyPr wrap="square">
            <a:spAutoFit/>
          </a:bodyPr>
          <a:lstStyle/>
          <a:p>
            <a:pPr algn="l">
              <a:lnSpc>
                <a:spcPct val="150000"/>
              </a:lnSpc>
            </a:pPr>
            <a:r>
              <a:rPr lang="en-US" sz="2800" b="0" i="0" dirty="0">
                <a:effectLst/>
                <a:highlight>
                  <a:srgbClr val="FFFFFF"/>
                </a:highlight>
                <a:latin typeface="Calibri" panose="020F0502020204030204" pitchFamily="34" charset="0"/>
                <a:cs typeface="Calibri" panose="020F0502020204030204" pitchFamily="34" charset="0"/>
              </a:rPr>
              <a:t>Please redeem the Access Code during the Lab Tutorial to get access to </a:t>
            </a:r>
            <a:r>
              <a:rPr lang="en-US" sz="2800" b="0" i="0" dirty="0" err="1">
                <a:effectLst/>
                <a:highlight>
                  <a:srgbClr val="FFFFFF"/>
                </a:highlight>
                <a:latin typeface="Calibri" panose="020F0502020204030204" pitchFamily="34" charset="0"/>
                <a:cs typeface="Calibri" panose="020F0502020204030204" pitchFamily="34" charset="0"/>
              </a:rPr>
              <a:t>Gmetrix</a:t>
            </a:r>
            <a:r>
              <a:rPr lang="en-US" sz="2800" b="0" i="0" dirty="0">
                <a:effectLst/>
                <a:highlight>
                  <a:srgbClr val="FFFFFF"/>
                </a:highlight>
                <a:latin typeface="Calibri" panose="020F0502020204030204" pitchFamily="34" charset="0"/>
                <a:cs typeface="Calibri" panose="020F0502020204030204" pitchFamily="34" charset="0"/>
              </a:rPr>
              <a:t> Practice Tests : </a:t>
            </a:r>
          </a:p>
          <a:p>
            <a:pPr marL="457200" indent="-457200" algn="l">
              <a:lnSpc>
                <a:spcPct val="150000"/>
              </a:lnSpc>
              <a:buFont typeface="Arial" panose="020B0604020202020204" pitchFamily="34" charset="0"/>
              <a:buChar char="•"/>
            </a:pPr>
            <a:r>
              <a:rPr lang="en-US" sz="2800" b="0" i="0" dirty="0">
                <a:effectLst/>
                <a:highlight>
                  <a:srgbClr val="FFFFFF"/>
                </a:highlight>
                <a:latin typeface="Calibri" panose="020F0502020204030204" pitchFamily="34" charset="0"/>
                <a:cs typeface="Calibri" panose="020F0502020204030204" pitchFamily="34" charset="0"/>
              </a:rPr>
              <a:t>To redeem the access key, you should sign in to </a:t>
            </a:r>
            <a:r>
              <a:rPr lang="en-US" sz="2800" b="0" i="0" u="none" strike="noStrike" dirty="0" err="1">
                <a:solidFill>
                  <a:srgbClr val="467886"/>
                </a:solidFill>
                <a:effectLst/>
                <a:highlight>
                  <a:srgbClr val="FFFFFF"/>
                </a:highlight>
                <a:latin typeface="Calibri" panose="020F0502020204030204" pitchFamily="34" charset="0"/>
                <a:cs typeface="Calibri" panose="020F0502020204030204" pitchFamily="34" charset="0"/>
                <a:hlinkClick r:id="rId3"/>
              </a:rPr>
              <a:t>Gmetrix</a:t>
            </a:r>
            <a:r>
              <a:rPr lang="en-US" sz="2800" b="0" i="0" dirty="0">
                <a:effectLst/>
                <a:highlight>
                  <a:srgbClr val="FFFFFF"/>
                </a:highlight>
                <a:latin typeface="Calibri" panose="020F0502020204030204" pitchFamily="34" charset="0"/>
                <a:cs typeface="Calibri" panose="020F0502020204030204" pitchFamily="34" charset="0"/>
              </a:rPr>
              <a:t> using the username and password you created earlier.</a:t>
            </a:r>
          </a:p>
          <a:p>
            <a:pPr marL="457200" indent="-457200" algn="l">
              <a:lnSpc>
                <a:spcPct val="150000"/>
              </a:lnSpc>
              <a:buFont typeface="Arial" panose="020B0604020202020204" pitchFamily="34" charset="0"/>
              <a:buChar char="•"/>
            </a:pPr>
            <a:r>
              <a:rPr lang="en-US" sz="2800" b="0" i="0" dirty="0">
                <a:effectLst/>
                <a:highlight>
                  <a:srgbClr val="FFFFFF"/>
                </a:highlight>
                <a:latin typeface="Calibri" panose="020F0502020204030204" pitchFamily="34" charset="0"/>
                <a:cs typeface="Calibri" panose="020F0502020204030204" pitchFamily="34" charset="0"/>
              </a:rPr>
              <a:t>Please note the access code provided earlier, was for using the Excel course on </a:t>
            </a:r>
            <a:r>
              <a:rPr lang="en-US" sz="2800" b="0" i="0" dirty="0" err="1">
                <a:effectLst/>
                <a:highlight>
                  <a:srgbClr val="FFFFFF"/>
                </a:highlight>
                <a:latin typeface="Calibri" panose="020F0502020204030204" pitchFamily="34" charset="0"/>
                <a:cs typeface="Calibri" panose="020F0502020204030204" pitchFamily="34" charset="0"/>
              </a:rPr>
              <a:t>Gmetrix</a:t>
            </a:r>
            <a:r>
              <a:rPr lang="en-US" sz="2800" b="0" i="0" dirty="0">
                <a:effectLst/>
                <a:highlight>
                  <a:srgbClr val="FFFFFF"/>
                </a:highlight>
                <a:latin typeface="Calibri" panose="020F0502020204030204" pitchFamily="34" charset="0"/>
                <a:cs typeface="Calibri" panose="020F0502020204030204" pitchFamily="34" charset="0"/>
              </a:rPr>
              <a:t>, but this one is for the Practice Tests which should be done in week 6 to 8 tutorials.</a:t>
            </a:r>
          </a:p>
        </p:txBody>
      </p:sp>
    </p:spTree>
    <p:extLst>
      <p:ext uri="{BB962C8B-B14F-4D97-AF65-F5344CB8AC3E}">
        <p14:creationId xmlns:p14="http://schemas.microsoft.com/office/powerpoint/2010/main" val="3191624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6A71A7B-F59A-B11F-07B3-E14754C667AD}"/>
              </a:ext>
            </a:extLst>
          </p:cNvPr>
          <p:cNvSpPr txBox="1"/>
          <p:nvPr/>
        </p:nvSpPr>
        <p:spPr>
          <a:xfrm>
            <a:off x="0" y="0"/>
            <a:ext cx="10995102" cy="600164"/>
          </a:xfrm>
          <a:prstGeom prst="rect">
            <a:avLst/>
          </a:prstGeom>
          <a:noFill/>
        </p:spPr>
        <p:txBody>
          <a:bodyPr wrap="square" rtlCol="0">
            <a:spAutoFit/>
          </a:bodyPr>
          <a:lstStyle/>
          <a:p>
            <a:r>
              <a:rPr lang="en-AU" sz="3300" b="1" dirty="0">
                <a:latin typeface="Calibri" panose="020F0502020204030204" pitchFamily="34" charset="0"/>
                <a:cs typeface="Calibri" panose="020F0502020204030204" pitchFamily="34" charset="0"/>
              </a:rPr>
              <a:t>Unlock the New Tasks on </a:t>
            </a:r>
            <a:r>
              <a:rPr lang="en-AU" sz="3300" b="1" dirty="0" err="1">
                <a:latin typeface="Calibri" panose="020F0502020204030204" pitchFamily="34" charset="0"/>
                <a:cs typeface="Calibri" panose="020F0502020204030204" pitchFamily="34" charset="0"/>
              </a:rPr>
              <a:t>Gmetrix</a:t>
            </a:r>
            <a:r>
              <a:rPr lang="en-AU" sz="3300" b="1" dirty="0">
                <a:latin typeface="Calibri" panose="020F0502020204030204" pitchFamily="34" charset="0"/>
                <a:cs typeface="Calibri" panose="020F0502020204030204" pitchFamily="34" charset="0"/>
              </a:rPr>
              <a:t> for Week 6 to 8</a:t>
            </a:r>
          </a:p>
        </p:txBody>
      </p:sp>
      <p:sp>
        <p:nvSpPr>
          <p:cNvPr id="3" name="TextBox 2">
            <a:extLst>
              <a:ext uri="{FF2B5EF4-FFF2-40B4-BE49-F238E27FC236}">
                <a16:creationId xmlns:a16="http://schemas.microsoft.com/office/drawing/2014/main" id="{15E84BF9-0C86-699B-4F66-8B63CCA768C6}"/>
              </a:ext>
            </a:extLst>
          </p:cNvPr>
          <p:cNvSpPr txBox="1"/>
          <p:nvPr/>
        </p:nvSpPr>
        <p:spPr>
          <a:xfrm>
            <a:off x="-1" y="458101"/>
            <a:ext cx="12191999" cy="1964512"/>
          </a:xfrm>
          <a:prstGeom prst="rect">
            <a:avLst/>
          </a:prstGeom>
          <a:noFill/>
        </p:spPr>
        <p:txBody>
          <a:bodyPr wrap="square">
            <a:spAutoFit/>
          </a:bodyPr>
          <a:lstStyle/>
          <a:p>
            <a:pPr algn="l">
              <a:lnSpc>
                <a:spcPct val="150000"/>
              </a:lnSpc>
            </a:pPr>
            <a:r>
              <a:rPr lang="en-US" sz="2800" b="0" i="0" dirty="0">
                <a:solidFill>
                  <a:srgbClr val="252320"/>
                </a:solidFill>
                <a:effectLst/>
                <a:highlight>
                  <a:srgbClr val="FFFFFF"/>
                </a:highlight>
                <a:latin typeface="Calibri" panose="020F0502020204030204" pitchFamily="34" charset="0"/>
                <a:cs typeface="Calibri" panose="020F0502020204030204" pitchFamily="34" charset="0"/>
              </a:rPr>
              <a:t>After that simply click on "Excel 365" (Fig.2) to see the populated tasks. You can find information about what you have to submit for week 6 and week 7 in the relevant published announcement.</a:t>
            </a:r>
          </a:p>
        </p:txBody>
      </p:sp>
      <p:pic>
        <p:nvPicPr>
          <p:cNvPr id="4098" name="Picture 2">
            <a:extLst>
              <a:ext uri="{FF2B5EF4-FFF2-40B4-BE49-F238E27FC236}">
                <a16:creationId xmlns:a16="http://schemas.microsoft.com/office/drawing/2014/main" id="{419F93DF-AAB8-2CAF-B009-19039F3F6E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916" y="2422613"/>
            <a:ext cx="11110167" cy="4435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988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a:extLst>
              <a:ext uri="{FF2B5EF4-FFF2-40B4-BE49-F238E27FC236}">
                <a16:creationId xmlns:a16="http://schemas.microsoft.com/office/drawing/2014/main" id="{D88B2170-BED3-CEF2-1DA5-F695D1C55634}"/>
              </a:ext>
            </a:extLst>
          </p:cNvPr>
          <p:cNvSpPr>
            <a:spLocks noChangeArrowheads="1"/>
          </p:cNvSpPr>
          <p:nvPr/>
        </p:nvSpPr>
        <p:spPr bwMode="auto">
          <a:xfrm>
            <a:off x="0" y="600164"/>
            <a:ext cx="12192000" cy="1318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lnSpc>
                <a:spcPct val="150000"/>
              </a:lnSpc>
            </a:pPr>
            <a:r>
              <a:rPr lang="en-US" sz="2800" b="0" i="0" dirty="0">
                <a:effectLst/>
                <a:highlight>
                  <a:srgbClr val="FFFFFF"/>
                </a:highlight>
                <a:latin typeface="Calibri" panose="020F0502020204030204" pitchFamily="34" charset="0"/>
                <a:cs typeface="Calibri" panose="020F0502020204030204" pitchFamily="34" charset="0"/>
              </a:rPr>
              <a:t>You also need to </a:t>
            </a:r>
            <a:r>
              <a:rPr lang="en-US" sz="2800" b="1" i="0" dirty="0">
                <a:effectLst/>
                <a:highlight>
                  <a:srgbClr val="FFFFFF"/>
                </a:highlight>
                <a:latin typeface="Calibri" panose="020F0502020204030204" pitchFamily="34" charset="0"/>
                <a:cs typeface="Calibri" panose="020F0502020204030204" pitchFamily="34" charset="0"/>
              </a:rPr>
              <a:t>register a </a:t>
            </a:r>
            <a:r>
              <a:rPr lang="en-US" sz="2800" b="1" i="0" dirty="0" err="1">
                <a:effectLst/>
                <a:highlight>
                  <a:srgbClr val="FFFFFF"/>
                </a:highlight>
                <a:latin typeface="Calibri" panose="020F0502020204030204" pitchFamily="34" charset="0"/>
                <a:cs typeface="Calibri" panose="020F0502020204030204" pitchFamily="34" charset="0"/>
              </a:rPr>
              <a:t>Certiport</a:t>
            </a:r>
            <a:r>
              <a:rPr lang="en-US" sz="2800" b="1" i="0" dirty="0">
                <a:effectLst/>
                <a:highlight>
                  <a:srgbClr val="FFFFFF"/>
                </a:highlight>
                <a:latin typeface="Calibri" panose="020F0502020204030204" pitchFamily="34" charset="0"/>
                <a:cs typeface="Calibri" panose="020F0502020204030204" pitchFamily="34" charset="0"/>
              </a:rPr>
              <a:t> account this week</a:t>
            </a:r>
            <a:r>
              <a:rPr lang="en-US" sz="2800" b="0" i="0" dirty="0">
                <a:effectLst/>
                <a:highlight>
                  <a:srgbClr val="FFFFFF"/>
                </a:highlight>
                <a:latin typeface="Calibri" panose="020F0502020204030204" pitchFamily="34" charset="0"/>
                <a:cs typeface="Calibri" panose="020F0502020204030204" pitchFamily="34" charset="0"/>
              </a:rPr>
              <a:t> (to prepare for the upcoming </a:t>
            </a:r>
            <a:r>
              <a:rPr lang="en-US" sz="2800" b="1" i="0" dirty="0">
                <a:effectLst/>
                <a:highlight>
                  <a:srgbClr val="FFFFFF"/>
                </a:highlight>
                <a:latin typeface="Calibri" panose="020F0502020204030204" pitchFamily="34" charset="0"/>
                <a:cs typeface="Calibri" panose="020F0502020204030204" pitchFamily="34" charset="0"/>
              </a:rPr>
              <a:t>Excel Exam in Week 9 in your Tutorial</a:t>
            </a:r>
            <a:r>
              <a:rPr lang="en-US" sz="2800" b="0" i="0" dirty="0">
                <a:effectLst/>
                <a:highlight>
                  <a:srgbClr val="FFFFFF"/>
                </a:highlight>
                <a:latin typeface="Calibri" panose="020F0502020204030204" pitchFamily="34" charset="0"/>
                <a:cs typeface="Calibri" panose="020F0502020204030204" pitchFamily="34" charset="0"/>
              </a:rPr>
              <a:t>). Please follow these instructions:</a:t>
            </a:r>
          </a:p>
        </p:txBody>
      </p:sp>
      <p:sp>
        <p:nvSpPr>
          <p:cNvPr id="5" name="TextBox 4">
            <a:extLst>
              <a:ext uri="{FF2B5EF4-FFF2-40B4-BE49-F238E27FC236}">
                <a16:creationId xmlns:a16="http://schemas.microsoft.com/office/drawing/2014/main" id="{A6A71A7B-F59A-B11F-07B3-E14754C667AD}"/>
              </a:ext>
            </a:extLst>
          </p:cNvPr>
          <p:cNvSpPr txBox="1"/>
          <p:nvPr/>
        </p:nvSpPr>
        <p:spPr>
          <a:xfrm>
            <a:off x="0" y="0"/>
            <a:ext cx="4204138" cy="600164"/>
          </a:xfrm>
          <a:prstGeom prst="rect">
            <a:avLst/>
          </a:prstGeom>
          <a:noFill/>
        </p:spPr>
        <p:txBody>
          <a:bodyPr wrap="square" rtlCol="0">
            <a:spAutoFit/>
          </a:bodyPr>
          <a:lstStyle/>
          <a:p>
            <a:r>
              <a:rPr lang="en-AU" sz="3300" b="1" dirty="0" err="1">
                <a:latin typeface="Calibri" panose="020F0502020204030204" pitchFamily="34" charset="0"/>
                <a:cs typeface="Calibri" panose="020F0502020204030204" pitchFamily="34" charset="0"/>
              </a:rPr>
              <a:t>Certiport</a:t>
            </a:r>
            <a:r>
              <a:rPr lang="en-AU" sz="3300" b="1" dirty="0">
                <a:latin typeface="Calibri" panose="020F0502020204030204" pitchFamily="34" charset="0"/>
                <a:cs typeface="Calibri" panose="020F0502020204030204" pitchFamily="34" charset="0"/>
              </a:rPr>
              <a:t> Account</a:t>
            </a:r>
          </a:p>
        </p:txBody>
      </p:sp>
      <p:sp>
        <p:nvSpPr>
          <p:cNvPr id="3" name="TextBox 2">
            <a:extLst>
              <a:ext uri="{FF2B5EF4-FFF2-40B4-BE49-F238E27FC236}">
                <a16:creationId xmlns:a16="http://schemas.microsoft.com/office/drawing/2014/main" id="{15E84BF9-0C86-699B-4F66-8B63CCA768C6}"/>
              </a:ext>
            </a:extLst>
          </p:cNvPr>
          <p:cNvSpPr txBox="1"/>
          <p:nvPr/>
        </p:nvSpPr>
        <p:spPr>
          <a:xfrm>
            <a:off x="0" y="2123365"/>
            <a:ext cx="12192000" cy="4549835"/>
          </a:xfrm>
          <a:prstGeom prst="rect">
            <a:avLst/>
          </a:prstGeom>
          <a:noFill/>
        </p:spPr>
        <p:txBody>
          <a:bodyPr wrap="square">
            <a:spAutoFit/>
          </a:bodyPr>
          <a:lstStyle/>
          <a:p>
            <a:pPr algn="l">
              <a:lnSpc>
                <a:spcPct val="150000"/>
              </a:lnSpc>
            </a:pPr>
            <a:r>
              <a:rPr lang="en-US" sz="2800" b="0" i="0" dirty="0">
                <a:effectLst/>
                <a:highlight>
                  <a:srgbClr val="FFFFFF"/>
                </a:highlight>
                <a:latin typeface="Calibri" panose="020F0502020204030204" pitchFamily="34" charset="0"/>
                <a:cs typeface="Calibri" panose="020F0502020204030204" pitchFamily="34" charset="0"/>
              </a:rPr>
              <a:t>In order to create an account on </a:t>
            </a:r>
            <a:r>
              <a:rPr lang="en-US" sz="2800" b="0" i="0" dirty="0" err="1">
                <a:effectLst/>
                <a:highlight>
                  <a:srgbClr val="FFFFFF"/>
                </a:highlight>
                <a:latin typeface="Calibri" panose="020F0502020204030204" pitchFamily="34" charset="0"/>
                <a:cs typeface="Calibri" panose="020F0502020204030204" pitchFamily="34" charset="0"/>
              </a:rPr>
              <a:t>Certiport</a:t>
            </a:r>
            <a:r>
              <a:rPr lang="en-US" sz="2800" b="0" i="0" dirty="0">
                <a:effectLst/>
                <a:highlight>
                  <a:srgbClr val="FFFFFF"/>
                </a:highlight>
                <a:latin typeface="Calibri" panose="020F0502020204030204" pitchFamily="34" charset="0"/>
                <a:cs typeface="Calibri" panose="020F0502020204030204" pitchFamily="34" charset="0"/>
              </a:rPr>
              <a:t>, please follow the below instructions:</a:t>
            </a:r>
          </a:p>
          <a:p>
            <a:pPr algn="l">
              <a:lnSpc>
                <a:spcPct val="150000"/>
              </a:lnSpc>
            </a:pPr>
            <a:r>
              <a:rPr lang="en-US" sz="2800" dirty="0">
                <a:highlight>
                  <a:srgbClr val="FFFFFF"/>
                </a:highlight>
                <a:latin typeface="Calibri" panose="020F0502020204030204" pitchFamily="34" charset="0"/>
                <a:cs typeface="Calibri" panose="020F0502020204030204" pitchFamily="34" charset="0"/>
              </a:rPr>
              <a:t>1. </a:t>
            </a:r>
            <a:r>
              <a:rPr lang="en-US" sz="2800" b="0" i="0" dirty="0">
                <a:effectLst/>
                <a:highlight>
                  <a:srgbClr val="FFFFFF"/>
                </a:highlight>
                <a:latin typeface="Calibri" panose="020F0502020204030204" pitchFamily="34" charset="0"/>
                <a:cs typeface="Calibri" panose="020F0502020204030204" pitchFamily="34" charset="0"/>
              </a:rPr>
              <a:t>Go to </a:t>
            </a:r>
            <a:r>
              <a:rPr lang="en-US" sz="2800" b="0" i="0" u="none" strike="noStrike" dirty="0">
                <a:effectLst/>
                <a:highlight>
                  <a:srgbClr val="FFFFFF"/>
                </a:highlight>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https://app.certiport.com/portal/signupLinks to an external site.</a:t>
            </a:r>
            <a:endParaRPr lang="en-US" sz="2800" b="0" i="0" dirty="0">
              <a:effectLst/>
              <a:highlight>
                <a:srgbClr val="FFFFFF"/>
              </a:highlight>
              <a:latin typeface="Calibri" panose="020F0502020204030204" pitchFamily="34" charset="0"/>
              <a:cs typeface="Calibri" panose="020F0502020204030204" pitchFamily="34" charset="0"/>
            </a:endParaRPr>
          </a:p>
          <a:p>
            <a:pPr algn="l">
              <a:lnSpc>
                <a:spcPct val="150000"/>
              </a:lnSpc>
            </a:pPr>
            <a:r>
              <a:rPr lang="en-US" sz="2800" dirty="0">
                <a:highlight>
                  <a:srgbClr val="FFFFFF"/>
                </a:highlight>
                <a:latin typeface="Calibri" panose="020F0502020204030204" pitchFamily="34" charset="0"/>
                <a:cs typeface="Calibri" panose="020F0502020204030204" pitchFamily="34" charset="0"/>
              </a:rPr>
              <a:t>2. </a:t>
            </a:r>
            <a:r>
              <a:rPr lang="en-US" sz="2800" b="0" i="0" dirty="0">
                <a:effectLst/>
                <a:highlight>
                  <a:srgbClr val="FFFFFF"/>
                </a:highlight>
                <a:latin typeface="Calibri" panose="020F0502020204030204" pitchFamily="34" charset="0"/>
                <a:cs typeface="Calibri" panose="020F0502020204030204" pitchFamily="34" charset="0"/>
              </a:rPr>
              <a:t>Create an account with new username (Your student number/student email) and password. Please advised that this username and password is different with your username and password in </a:t>
            </a:r>
            <a:r>
              <a:rPr lang="en-US" sz="2800" b="0" i="0" dirty="0" err="1">
                <a:effectLst/>
                <a:highlight>
                  <a:srgbClr val="FFFFFF"/>
                </a:highlight>
                <a:latin typeface="Calibri" panose="020F0502020204030204" pitchFamily="34" charset="0"/>
                <a:cs typeface="Calibri" panose="020F0502020204030204" pitchFamily="34" charset="0"/>
              </a:rPr>
              <a:t>Geometrix</a:t>
            </a:r>
            <a:r>
              <a:rPr lang="en-US" sz="2800" b="0" i="0" dirty="0">
                <a:effectLst/>
                <a:highlight>
                  <a:srgbClr val="FFFFFF"/>
                </a:highlight>
                <a:latin typeface="Calibri" panose="020F0502020204030204" pitchFamily="34" charset="0"/>
                <a:cs typeface="Calibri" panose="020F0502020204030204" pitchFamily="34" charset="0"/>
              </a:rPr>
              <a:t>.</a:t>
            </a:r>
          </a:p>
          <a:p>
            <a:pPr algn="l">
              <a:lnSpc>
                <a:spcPct val="150000"/>
              </a:lnSpc>
            </a:pPr>
            <a:r>
              <a:rPr lang="en-US" sz="2800" dirty="0">
                <a:highlight>
                  <a:srgbClr val="FFFFFF"/>
                </a:highlight>
                <a:latin typeface="Calibri" panose="020F0502020204030204" pitchFamily="34" charset="0"/>
                <a:cs typeface="Calibri" panose="020F0502020204030204" pitchFamily="34" charset="0"/>
              </a:rPr>
              <a:t>3. </a:t>
            </a:r>
            <a:r>
              <a:rPr lang="en-US" sz="2800" b="0" i="0" dirty="0">
                <a:effectLst/>
                <a:highlight>
                  <a:srgbClr val="FFFFFF"/>
                </a:highlight>
                <a:latin typeface="Calibri" panose="020F0502020204030204" pitchFamily="34" charset="0"/>
                <a:cs typeface="Calibri" panose="020F0502020204030204" pitchFamily="34" charset="0"/>
              </a:rPr>
              <a:t>Email your username, password and any security questions and answers (or you can text them) to yourself for future reference.</a:t>
            </a:r>
          </a:p>
        </p:txBody>
      </p:sp>
    </p:spTree>
    <p:extLst>
      <p:ext uri="{BB962C8B-B14F-4D97-AF65-F5344CB8AC3E}">
        <p14:creationId xmlns:p14="http://schemas.microsoft.com/office/powerpoint/2010/main" val="1508665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6A71A7B-F59A-B11F-07B3-E14754C667AD}"/>
              </a:ext>
            </a:extLst>
          </p:cNvPr>
          <p:cNvSpPr txBox="1"/>
          <p:nvPr/>
        </p:nvSpPr>
        <p:spPr>
          <a:xfrm>
            <a:off x="0" y="0"/>
            <a:ext cx="4204138" cy="600164"/>
          </a:xfrm>
          <a:prstGeom prst="rect">
            <a:avLst/>
          </a:prstGeom>
          <a:noFill/>
        </p:spPr>
        <p:txBody>
          <a:bodyPr wrap="square" rtlCol="0">
            <a:spAutoFit/>
          </a:bodyPr>
          <a:lstStyle/>
          <a:p>
            <a:r>
              <a:rPr lang="en-AU" sz="3300" b="1" dirty="0" err="1">
                <a:latin typeface="Calibri" panose="020F0502020204030204" pitchFamily="34" charset="0"/>
                <a:cs typeface="Calibri" panose="020F0502020204030204" pitchFamily="34" charset="0"/>
              </a:rPr>
              <a:t>Certiport</a:t>
            </a:r>
            <a:r>
              <a:rPr lang="en-AU" sz="3300" b="1" dirty="0">
                <a:latin typeface="Calibri" panose="020F0502020204030204" pitchFamily="34" charset="0"/>
                <a:cs typeface="Calibri" panose="020F0502020204030204" pitchFamily="34" charset="0"/>
              </a:rPr>
              <a:t> Account</a:t>
            </a:r>
          </a:p>
        </p:txBody>
      </p:sp>
      <p:sp>
        <p:nvSpPr>
          <p:cNvPr id="3" name="TextBox 2">
            <a:extLst>
              <a:ext uri="{FF2B5EF4-FFF2-40B4-BE49-F238E27FC236}">
                <a16:creationId xmlns:a16="http://schemas.microsoft.com/office/drawing/2014/main" id="{15E84BF9-0C86-699B-4F66-8B63CCA768C6}"/>
              </a:ext>
            </a:extLst>
          </p:cNvPr>
          <p:cNvSpPr txBox="1"/>
          <p:nvPr/>
        </p:nvSpPr>
        <p:spPr>
          <a:xfrm>
            <a:off x="0" y="452680"/>
            <a:ext cx="12192000" cy="671851"/>
          </a:xfrm>
          <a:prstGeom prst="rect">
            <a:avLst/>
          </a:prstGeom>
          <a:noFill/>
        </p:spPr>
        <p:txBody>
          <a:bodyPr wrap="square">
            <a:spAutoFit/>
          </a:bodyPr>
          <a:lstStyle/>
          <a:p>
            <a:pPr algn="l">
              <a:lnSpc>
                <a:spcPct val="150000"/>
              </a:lnSpc>
            </a:pPr>
            <a:r>
              <a:rPr lang="en-US" sz="2800" dirty="0">
                <a:highlight>
                  <a:srgbClr val="FFFFFF"/>
                </a:highlight>
                <a:latin typeface="Calibri" panose="020F0502020204030204" pitchFamily="34" charset="0"/>
                <a:cs typeface="Calibri" panose="020F0502020204030204" pitchFamily="34" charset="0"/>
              </a:rPr>
              <a:t>4. </a:t>
            </a:r>
            <a:r>
              <a:rPr lang="en-US" sz="2800" b="0" i="0" dirty="0">
                <a:effectLst/>
                <a:highlight>
                  <a:srgbClr val="FFFFFF"/>
                </a:highlight>
                <a:latin typeface="Calibri" panose="020F0502020204030204" pitchFamily="34" charset="0"/>
                <a:cs typeface="Calibri" panose="020F0502020204030204" pitchFamily="34" charset="0"/>
              </a:rPr>
              <a:t>Tick the box shown below in the screenshot and click join</a:t>
            </a:r>
          </a:p>
        </p:txBody>
      </p:sp>
      <p:pic>
        <p:nvPicPr>
          <p:cNvPr id="1026" name="Picture 2">
            <a:extLst>
              <a:ext uri="{FF2B5EF4-FFF2-40B4-BE49-F238E27FC236}">
                <a16:creationId xmlns:a16="http://schemas.microsoft.com/office/drawing/2014/main" id="{A164571D-CF35-BA00-0741-089444C3E6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4572" y="1124531"/>
            <a:ext cx="9762856" cy="5618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1231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1240</TotalTime>
  <Words>1099</Words>
  <Application>Microsoft Office PowerPoint</Application>
  <PresentationFormat>Widescreen</PresentationFormat>
  <Paragraphs>64</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Aptos Display</vt:lpstr>
      <vt:lpstr>Arial</vt:lpstr>
      <vt:lpstr>Calibri</vt:lpstr>
      <vt:lpstr>Office Theme</vt:lpstr>
      <vt:lpstr>ITEC100 – Week 7</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Submit the Excel Associate 365 'Skill Review 3 Test Mode, Practice Exam 1’. Make sure your name, data, and score is visible in the screenshots.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Farshid Keivanian</dc:creator>
  <cp:lastModifiedBy>Farshid Keivanian</cp:lastModifiedBy>
  <cp:revision>330</cp:revision>
  <dcterms:created xsi:type="dcterms:W3CDTF">2024-07-30T23:10:44Z</dcterms:created>
  <dcterms:modified xsi:type="dcterms:W3CDTF">2024-09-12T23:35:00Z</dcterms:modified>
</cp:coreProperties>
</file>