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3" r:id="rId3"/>
    <p:sldId id="274" r:id="rId4"/>
    <p:sldId id="275" r:id="rId5"/>
    <p:sldId id="276" r:id="rId6"/>
    <p:sldId id="277" r:id="rId7"/>
    <p:sldId id="278" r:id="rId8"/>
    <p:sldId id="279" r:id="rId9"/>
    <p:sldId id="281" r:id="rId10"/>
    <p:sldId id="282" r:id="rId11"/>
    <p:sldId id="283" r:id="rId12"/>
    <p:sldId id="284" r:id="rId13"/>
    <p:sldId id="257" r:id="rId14"/>
    <p:sldId id="290" r:id="rId15"/>
    <p:sldId id="291" r:id="rId16"/>
    <p:sldId id="292" r:id="rId17"/>
    <p:sldId id="293" r:id="rId18"/>
    <p:sldId id="294" r:id="rId19"/>
    <p:sldId id="28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85" r:id="rId34"/>
    <p:sldId id="286" r:id="rId35"/>
    <p:sldId id="287" r:id="rId36"/>
    <p:sldId id="2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723"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5D39-99CB-40FA-D687-EAEFAD1C56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45984F1-82FB-8038-D52D-BDE2ECC1B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B5ADF9A-5191-9A7C-DACC-105D01ADBE0E}"/>
              </a:ext>
            </a:extLst>
          </p:cNvPr>
          <p:cNvSpPr>
            <a:spLocks noGrp="1"/>
          </p:cNvSpPr>
          <p:nvPr>
            <p:ph type="dt" sz="half" idx="10"/>
          </p:nvPr>
        </p:nvSpPr>
        <p:spPr/>
        <p:txBody>
          <a:bodyPr/>
          <a:lstStyle/>
          <a:p>
            <a:fld id="{2FFEE54D-9A19-4439-BD15-CE0F31A49016}" type="datetimeFigureOut">
              <a:rPr lang="en-AU" smtClean="0"/>
              <a:t>25/10/2024</a:t>
            </a:fld>
            <a:endParaRPr lang="en-AU"/>
          </a:p>
        </p:txBody>
      </p:sp>
      <p:sp>
        <p:nvSpPr>
          <p:cNvPr id="5" name="Footer Placeholder 4">
            <a:extLst>
              <a:ext uri="{FF2B5EF4-FFF2-40B4-BE49-F238E27FC236}">
                <a16:creationId xmlns:a16="http://schemas.microsoft.com/office/drawing/2014/main" id="{5A38D844-DFDE-2287-2411-110AF7F3EF3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42FAE61-0948-5B4D-8D5A-48DB4D39D823}"/>
              </a:ext>
            </a:extLst>
          </p:cNvPr>
          <p:cNvSpPr>
            <a:spLocks noGrp="1"/>
          </p:cNvSpPr>
          <p:nvPr>
            <p:ph type="sldNum" sz="quarter" idx="12"/>
          </p:nvPr>
        </p:nvSpPr>
        <p:spPr/>
        <p:txBody>
          <a:bodyPr/>
          <a:lstStyle/>
          <a:p>
            <a:fld id="{B25E28ED-F84D-4FBB-B4B4-B3573BA617A4}" type="slidenum">
              <a:rPr lang="en-AU" smtClean="0"/>
              <a:t>‹#›</a:t>
            </a:fld>
            <a:endParaRPr lang="en-AU"/>
          </a:p>
        </p:txBody>
      </p:sp>
    </p:spTree>
    <p:extLst>
      <p:ext uri="{BB962C8B-B14F-4D97-AF65-F5344CB8AC3E}">
        <p14:creationId xmlns:p14="http://schemas.microsoft.com/office/powerpoint/2010/main" val="2667512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89D28-185E-E92C-072F-5344DD4AB64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302D713-D555-3559-8AD0-0978A0B480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C9F8560-48FF-97C7-A74B-064631017570}"/>
              </a:ext>
            </a:extLst>
          </p:cNvPr>
          <p:cNvSpPr>
            <a:spLocks noGrp="1"/>
          </p:cNvSpPr>
          <p:nvPr>
            <p:ph type="dt" sz="half" idx="10"/>
          </p:nvPr>
        </p:nvSpPr>
        <p:spPr/>
        <p:txBody>
          <a:bodyPr/>
          <a:lstStyle/>
          <a:p>
            <a:fld id="{2FFEE54D-9A19-4439-BD15-CE0F31A49016}" type="datetimeFigureOut">
              <a:rPr lang="en-AU" smtClean="0"/>
              <a:t>25/10/2024</a:t>
            </a:fld>
            <a:endParaRPr lang="en-AU"/>
          </a:p>
        </p:txBody>
      </p:sp>
      <p:sp>
        <p:nvSpPr>
          <p:cNvPr id="5" name="Footer Placeholder 4">
            <a:extLst>
              <a:ext uri="{FF2B5EF4-FFF2-40B4-BE49-F238E27FC236}">
                <a16:creationId xmlns:a16="http://schemas.microsoft.com/office/drawing/2014/main" id="{0F92EDC4-2DF6-0187-67B0-D30B707F83A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5FFC4D2-4FCC-5D86-DB05-62710E3D2879}"/>
              </a:ext>
            </a:extLst>
          </p:cNvPr>
          <p:cNvSpPr>
            <a:spLocks noGrp="1"/>
          </p:cNvSpPr>
          <p:nvPr>
            <p:ph type="sldNum" sz="quarter" idx="12"/>
          </p:nvPr>
        </p:nvSpPr>
        <p:spPr/>
        <p:txBody>
          <a:bodyPr/>
          <a:lstStyle/>
          <a:p>
            <a:fld id="{B25E28ED-F84D-4FBB-B4B4-B3573BA617A4}" type="slidenum">
              <a:rPr lang="en-AU" smtClean="0"/>
              <a:t>‹#›</a:t>
            </a:fld>
            <a:endParaRPr lang="en-AU"/>
          </a:p>
        </p:txBody>
      </p:sp>
    </p:spTree>
    <p:extLst>
      <p:ext uri="{BB962C8B-B14F-4D97-AF65-F5344CB8AC3E}">
        <p14:creationId xmlns:p14="http://schemas.microsoft.com/office/powerpoint/2010/main" val="2742006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AEE13-F34D-7DBA-FA2E-71635D4F37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536D616-F7C7-9E4E-B4C6-F407FDB8CD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776C189-7A1F-432F-699E-3F7CAB386DCC}"/>
              </a:ext>
            </a:extLst>
          </p:cNvPr>
          <p:cNvSpPr>
            <a:spLocks noGrp="1"/>
          </p:cNvSpPr>
          <p:nvPr>
            <p:ph type="dt" sz="half" idx="10"/>
          </p:nvPr>
        </p:nvSpPr>
        <p:spPr/>
        <p:txBody>
          <a:bodyPr/>
          <a:lstStyle/>
          <a:p>
            <a:fld id="{2FFEE54D-9A19-4439-BD15-CE0F31A49016}" type="datetimeFigureOut">
              <a:rPr lang="en-AU" smtClean="0"/>
              <a:t>25/10/2024</a:t>
            </a:fld>
            <a:endParaRPr lang="en-AU"/>
          </a:p>
        </p:txBody>
      </p:sp>
      <p:sp>
        <p:nvSpPr>
          <p:cNvPr id="5" name="Footer Placeholder 4">
            <a:extLst>
              <a:ext uri="{FF2B5EF4-FFF2-40B4-BE49-F238E27FC236}">
                <a16:creationId xmlns:a16="http://schemas.microsoft.com/office/drawing/2014/main" id="{3C3AF3BD-E1D1-2EEA-562D-F14B1E12EF0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D294DBB-2CF3-D7D1-C08F-CC3CFE8A8184}"/>
              </a:ext>
            </a:extLst>
          </p:cNvPr>
          <p:cNvSpPr>
            <a:spLocks noGrp="1"/>
          </p:cNvSpPr>
          <p:nvPr>
            <p:ph type="sldNum" sz="quarter" idx="12"/>
          </p:nvPr>
        </p:nvSpPr>
        <p:spPr/>
        <p:txBody>
          <a:bodyPr/>
          <a:lstStyle/>
          <a:p>
            <a:fld id="{B25E28ED-F84D-4FBB-B4B4-B3573BA617A4}" type="slidenum">
              <a:rPr lang="en-AU" smtClean="0"/>
              <a:t>‹#›</a:t>
            </a:fld>
            <a:endParaRPr lang="en-AU"/>
          </a:p>
        </p:txBody>
      </p:sp>
    </p:spTree>
    <p:extLst>
      <p:ext uri="{BB962C8B-B14F-4D97-AF65-F5344CB8AC3E}">
        <p14:creationId xmlns:p14="http://schemas.microsoft.com/office/powerpoint/2010/main" val="3510342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E59DC-029C-13CD-1825-BBCE3CF6DCB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AE07716-7F8B-2B81-CB36-6E63F912BE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0E1307C-806E-C1C1-A8D8-C0E87A5CBD2A}"/>
              </a:ext>
            </a:extLst>
          </p:cNvPr>
          <p:cNvSpPr>
            <a:spLocks noGrp="1"/>
          </p:cNvSpPr>
          <p:nvPr>
            <p:ph type="dt" sz="half" idx="10"/>
          </p:nvPr>
        </p:nvSpPr>
        <p:spPr/>
        <p:txBody>
          <a:bodyPr/>
          <a:lstStyle/>
          <a:p>
            <a:fld id="{2FFEE54D-9A19-4439-BD15-CE0F31A49016}" type="datetimeFigureOut">
              <a:rPr lang="en-AU" smtClean="0"/>
              <a:t>25/10/2024</a:t>
            </a:fld>
            <a:endParaRPr lang="en-AU"/>
          </a:p>
        </p:txBody>
      </p:sp>
      <p:sp>
        <p:nvSpPr>
          <p:cNvPr id="5" name="Footer Placeholder 4">
            <a:extLst>
              <a:ext uri="{FF2B5EF4-FFF2-40B4-BE49-F238E27FC236}">
                <a16:creationId xmlns:a16="http://schemas.microsoft.com/office/drawing/2014/main" id="{38AB88C5-507D-3F00-4DCA-D6E5DD234C3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AB933-9092-A39C-B98B-9AED99855C03}"/>
              </a:ext>
            </a:extLst>
          </p:cNvPr>
          <p:cNvSpPr>
            <a:spLocks noGrp="1"/>
          </p:cNvSpPr>
          <p:nvPr>
            <p:ph type="sldNum" sz="quarter" idx="12"/>
          </p:nvPr>
        </p:nvSpPr>
        <p:spPr/>
        <p:txBody>
          <a:bodyPr/>
          <a:lstStyle/>
          <a:p>
            <a:fld id="{B25E28ED-F84D-4FBB-B4B4-B3573BA617A4}" type="slidenum">
              <a:rPr lang="en-AU" smtClean="0"/>
              <a:t>‹#›</a:t>
            </a:fld>
            <a:endParaRPr lang="en-AU"/>
          </a:p>
        </p:txBody>
      </p:sp>
    </p:spTree>
    <p:extLst>
      <p:ext uri="{BB962C8B-B14F-4D97-AF65-F5344CB8AC3E}">
        <p14:creationId xmlns:p14="http://schemas.microsoft.com/office/powerpoint/2010/main" val="4013823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7E26-E5C0-7B14-2516-AEAE86F292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A0053A9-E578-ADC2-8E9F-7DFFA3A65B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0C74BA-5F03-5140-B11C-85A1877E4FB6}"/>
              </a:ext>
            </a:extLst>
          </p:cNvPr>
          <p:cNvSpPr>
            <a:spLocks noGrp="1"/>
          </p:cNvSpPr>
          <p:nvPr>
            <p:ph type="dt" sz="half" idx="10"/>
          </p:nvPr>
        </p:nvSpPr>
        <p:spPr/>
        <p:txBody>
          <a:bodyPr/>
          <a:lstStyle/>
          <a:p>
            <a:fld id="{2FFEE54D-9A19-4439-BD15-CE0F31A49016}" type="datetimeFigureOut">
              <a:rPr lang="en-AU" smtClean="0"/>
              <a:t>25/10/2024</a:t>
            </a:fld>
            <a:endParaRPr lang="en-AU"/>
          </a:p>
        </p:txBody>
      </p:sp>
      <p:sp>
        <p:nvSpPr>
          <p:cNvPr id="5" name="Footer Placeholder 4">
            <a:extLst>
              <a:ext uri="{FF2B5EF4-FFF2-40B4-BE49-F238E27FC236}">
                <a16:creationId xmlns:a16="http://schemas.microsoft.com/office/drawing/2014/main" id="{C684D2DE-496E-B25A-2486-3D1396FB41A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CDA2E7-BDBA-DF47-894C-76B6CDA26266}"/>
              </a:ext>
            </a:extLst>
          </p:cNvPr>
          <p:cNvSpPr>
            <a:spLocks noGrp="1"/>
          </p:cNvSpPr>
          <p:nvPr>
            <p:ph type="sldNum" sz="quarter" idx="12"/>
          </p:nvPr>
        </p:nvSpPr>
        <p:spPr/>
        <p:txBody>
          <a:bodyPr/>
          <a:lstStyle/>
          <a:p>
            <a:fld id="{B25E28ED-F84D-4FBB-B4B4-B3573BA617A4}" type="slidenum">
              <a:rPr lang="en-AU" smtClean="0"/>
              <a:t>‹#›</a:t>
            </a:fld>
            <a:endParaRPr lang="en-AU"/>
          </a:p>
        </p:txBody>
      </p:sp>
    </p:spTree>
    <p:extLst>
      <p:ext uri="{BB962C8B-B14F-4D97-AF65-F5344CB8AC3E}">
        <p14:creationId xmlns:p14="http://schemas.microsoft.com/office/powerpoint/2010/main" val="58575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3B05-F48F-8248-3987-16AA0D86052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5CF0906-46C4-3682-BF27-F8896CE60A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3075A86-9FA8-E7C5-6577-EAB8F03DC5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BD7F9CE-0E52-6700-164D-6C321FE815BF}"/>
              </a:ext>
            </a:extLst>
          </p:cNvPr>
          <p:cNvSpPr>
            <a:spLocks noGrp="1"/>
          </p:cNvSpPr>
          <p:nvPr>
            <p:ph type="dt" sz="half" idx="10"/>
          </p:nvPr>
        </p:nvSpPr>
        <p:spPr/>
        <p:txBody>
          <a:bodyPr/>
          <a:lstStyle/>
          <a:p>
            <a:fld id="{2FFEE54D-9A19-4439-BD15-CE0F31A49016}" type="datetimeFigureOut">
              <a:rPr lang="en-AU" smtClean="0"/>
              <a:t>25/10/2024</a:t>
            </a:fld>
            <a:endParaRPr lang="en-AU"/>
          </a:p>
        </p:txBody>
      </p:sp>
      <p:sp>
        <p:nvSpPr>
          <p:cNvPr id="6" name="Footer Placeholder 5">
            <a:extLst>
              <a:ext uri="{FF2B5EF4-FFF2-40B4-BE49-F238E27FC236}">
                <a16:creationId xmlns:a16="http://schemas.microsoft.com/office/drawing/2014/main" id="{32D5C35A-AA3F-AC3C-0EBA-B6C904ACA77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FEB3678-9DDD-49AE-132B-854421E7C7E3}"/>
              </a:ext>
            </a:extLst>
          </p:cNvPr>
          <p:cNvSpPr>
            <a:spLocks noGrp="1"/>
          </p:cNvSpPr>
          <p:nvPr>
            <p:ph type="sldNum" sz="quarter" idx="12"/>
          </p:nvPr>
        </p:nvSpPr>
        <p:spPr/>
        <p:txBody>
          <a:bodyPr/>
          <a:lstStyle/>
          <a:p>
            <a:fld id="{B25E28ED-F84D-4FBB-B4B4-B3573BA617A4}" type="slidenum">
              <a:rPr lang="en-AU" smtClean="0"/>
              <a:t>‹#›</a:t>
            </a:fld>
            <a:endParaRPr lang="en-AU"/>
          </a:p>
        </p:txBody>
      </p:sp>
    </p:spTree>
    <p:extLst>
      <p:ext uri="{BB962C8B-B14F-4D97-AF65-F5344CB8AC3E}">
        <p14:creationId xmlns:p14="http://schemas.microsoft.com/office/powerpoint/2010/main" val="404055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1D198-C76B-EEDB-7F7D-0ADEA5E6FCB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A30D9A0-36F2-3DCF-DCF1-CD5946ACF2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F873B5-5A8E-1A0C-ECE9-651977315C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F2E9304-5751-FF10-8C73-643764864C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E501AC-26EF-8FA3-1888-1797D42D40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2AC94D0-9471-EC33-BC59-24196438526E}"/>
              </a:ext>
            </a:extLst>
          </p:cNvPr>
          <p:cNvSpPr>
            <a:spLocks noGrp="1"/>
          </p:cNvSpPr>
          <p:nvPr>
            <p:ph type="dt" sz="half" idx="10"/>
          </p:nvPr>
        </p:nvSpPr>
        <p:spPr/>
        <p:txBody>
          <a:bodyPr/>
          <a:lstStyle/>
          <a:p>
            <a:fld id="{2FFEE54D-9A19-4439-BD15-CE0F31A49016}" type="datetimeFigureOut">
              <a:rPr lang="en-AU" smtClean="0"/>
              <a:t>25/10/2024</a:t>
            </a:fld>
            <a:endParaRPr lang="en-AU"/>
          </a:p>
        </p:txBody>
      </p:sp>
      <p:sp>
        <p:nvSpPr>
          <p:cNvPr id="8" name="Footer Placeholder 7">
            <a:extLst>
              <a:ext uri="{FF2B5EF4-FFF2-40B4-BE49-F238E27FC236}">
                <a16:creationId xmlns:a16="http://schemas.microsoft.com/office/drawing/2014/main" id="{6B85CA7F-D897-5A11-7059-3DBF7EEB95A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7B953D5-EA88-4A4E-C51E-3FE1C3A2AF75}"/>
              </a:ext>
            </a:extLst>
          </p:cNvPr>
          <p:cNvSpPr>
            <a:spLocks noGrp="1"/>
          </p:cNvSpPr>
          <p:nvPr>
            <p:ph type="sldNum" sz="quarter" idx="12"/>
          </p:nvPr>
        </p:nvSpPr>
        <p:spPr/>
        <p:txBody>
          <a:bodyPr/>
          <a:lstStyle/>
          <a:p>
            <a:fld id="{B25E28ED-F84D-4FBB-B4B4-B3573BA617A4}" type="slidenum">
              <a:rPr lang="en-AU" smtClean="0"/>
              <a:t>‹#›</a:t>
            </a:fld>
            <a:endParaRPr lang="en-AU"/>
          </a:p>
        </p:txBody>
      </p:sp>
    </p:spTree>
    <p:extLst>
      <p:ext uri="{BB962C8B-B14F-4D97-AF65-F5344CB8AC3E}">
        <p14:creationId xmlns:p14="http://schemas.microsoft.com/office/powerpoint/2010/main" val="3620240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48F46-587A-A1AF-3334-38D9568FF09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5B61A66-330A-FD88-E689-28DD3CC3780B}"/>
              </a:ext>
            </a:extLst>
          </p:cNvPr>
          <p:cNvSpPr>
            <a:spLocks noGrp="1"/>
          </p:cNvSpPr>
          <p:nvPr>
            <p:ph type="dt" sz="half" idx="10"/>
          </p:nvPr>
        </p:nvSpPr>
        <p:spPr/>
        <p:txBody>
          <a:bodyPr/>
          <a:lstStyle/>
          <a:p>
            <a:fld id="{2FFEE54D-9A19-4439-BD15-CE0F31A49016}" type="datetimeFigureOut">
              <a:rPr lang="en-AU" smtClean="0"/>
              <a:t>25/10/2024</a:t>
            </a:fld>
            <a:endParaRPr lang="en-AU"/>
          </a:p>
        </p:txBody>
      </p:sp>
      <p:sp>
        <p:nvSpPr>
          <p:cNvPr id="4" name="Footer Placeholder 3">
            <a:extLst>
              <a:ext uri="{FF2B5EF4-FFF2-40B4-BE49-F238E27FC236}">
                <a16:creationId xmlns:a16="http://schemas.microsoft.com/office/drawing/2014/main" id="{33DC4CF0-D8A9-3DBA-6B71-F31ACE0CD87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EC026D3-44E4-BB7D-6CB0-C9409EBCCD04}"/>
              </a:ext>
            </a:extLst>
          </p:cNvPr>
          <p:cNvSpPr>
            <a:spLocks noGrp="1"/>
          </p:cNvSpPr>
          <p:nvPr>
            <p:ph type="sldNum" sz="quarter" idx="12"/>
          </p:nvPr>
        </p:nvSpPr>
        <p:spPr/>
        <p:txBody>
          <a:bodyPr/>
          <a:lstStyle/>
          <a:p>
            <a:fld id="{B25E28ED-F84D-4FBB-B4B4-B3573BA617A4}" type="slidenum">
              <a:rPr lang="en-AU" smtClean="0"/>
              <a:t>‹#›</a:t>
            </a:fld>
            <a:endParaRPr lang="en-AU"/>
          </a:p>
        </p:txBody>
      </p:sp>
    </p:spTree>
    <p:extLst>
      <p:ext uri="{BB962C8B-B14F-4D97-AF65-F5344CB8AC3E}">
        <p14:creationId xmlns:p14="http://schemas.microsoft.com/office/powerpoint/2010/main" val="11184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16AAC8-FBE1-DB05-EC48-012956487CD2}"/>
              </a:ext>
            </a:extLst>
          </p:cNvPr>
          <p:cNvSpPr>
            <a:spLocks noGrp="1"/>
          </p:cNvSpPr>
          <p:nvPr>
            <p:ph type="dt" sz="half" idx="10"/>
          </p:nvPr>
        </p:nvSpPr>
        <p:spPr/>
        <p:txBody>
          <a:bodyPr/>
          <a:lstStyle/>
          <a:p>
            <a:fld id="{2FFEE54D-9A19-4439-BD15-CE0F31A49016}" type="datetimeFigureOut">
              <a:rPr lang="en-AU" smtClean="0"/>
              <a:t>25/10/2024</a:t>
            </a:fld>
            <a:endParaRPr lang="en-AU"/>
          </a:p>
        </p:txBody>
      </p:sp>
      <p:sp>
        <p:nvSpPr>
          <p:cNvPr id="3" name="Footer Placeholder 2">
            <a:extLst>
              <a:ext uri="{FF2B5EF4-FFF2-40B4-BE49-F238E27FC236}">
                <a16:creationId xmlns:a16="http://schemas.microsoft.com/office/drawing/2014/main" id="{5FEAE7A4-E17C-E064-12E5-39220E9CCA6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EAAD1A0-A28F-919A-14AA-65755BB2A910}"/>
              </a:ext>
            </a:extLst>
          </p:cNvPr>
          <p:cNvSpPr>
            <a:spLocks noGrp="1"/>
          </p:cNvSpPr>
          <p:nvPr>
            <p:ph type="sldNum" sz="quarter" idx="12"/>
          </p:nvPr>
        </p:nvSpPr>
        <p:spPr/>
        <p:txBody>
          <a:bodyPr/>
          <a:lstStyle/>
          <a:p>
            <a:fld id="{B25E28ED-F84D-4FBB-B4B4-B3573BA617A4}" type="slidenum">
              <a:rPr lang="en-AU" smtClean="0"/>
              <a:t>‹#›</a:t>
            </a:fld>
            <a:endParaRPr lang="en-AU"/>
          </a:p>
        </p:txBody>
      </p:sp>
    </p:spTree>
    <p:extLst>
      <p:ext uri="{BB962C8B-B14F-4D97-AF65-F5344CB8AC3E}">
        <p14:creationId xmlns:p14="http://schemas.microsoft.com/office/powerpoint/2010/main" val="142787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8EA7-7439-C4B7-B000-2091ABB3DB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7B62BA5-7325-A0AE-18D8-78107A016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062BAAC-B546-3452-E09B-132E4F6F54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679E9B-F1F7-9175-EEA3-D28C3FB8E528}"/>
              </a:ext>
            </a:extLst>
          </p:cNvPr>
          <p:cNvSpPr>
            <a:spLocks noGrp="1"/>
          </p:cNvSpPr>
          <p:nvPr>
            <p:ph type="dt" sz="half" idx="10"/>
          </p:nvPr>
        </p:nvSpPr>
        <p:spPr/>
        <p:txBody>
          <a:bodyPr/>
          <a:lstStyle/>
          <a:p>
            <a:fld id="{2FFEE54D-9A19-4439-BD15-CE0F31A49016}" type="datetimeFigureOut">
              <a:rPr lang="en-AU" smtClean="0"/>
              <a:t>25/10/2024</a:t>
            </a:fld>
            <a:endParaRPr lang="en-AU"/>
          </a:p>
        </p:txBody>
      </p:sp>
      <p:sp>
        <p:nvSpPr>
          <p:cNvPr id="6" name="Footer Placeholder 5">
            <a:extLst>
              <a:ext uri="{FF2B5EF4-FFF2-40B4-BE49-F238E27FC236}">
                <a16:creationId xmlns:a16="http://schemas.microsoft.com/office/drawing/2014/main" id="{297A9663-8E87-E175-D36B-E8DA62A6AD1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39D2384-2B3F-FE04-BC22-F42B604EB1DE}"/>
              </a:ext>
            </a:extLst>
          </p:cNvPr>
          <p:cNvSpPr>
            <a:spLocks noGrp="1"/>
          </p:cNvSpPr>
          <p:nvPr>
            <p:ph type="sldNum" sz="quarter" idx="12"/>
          </p:nvPr>
        </p:nvSpPr>
        <p:spPr/>
        <p:txBody>
          <a:bodyPr/>
          <a:lstStyle/>
          <a:p>
            <a:fld id="{B25E28ED-F84D-4FBB-B4B4-B3573BA617A4}" type="slidenum">
              <a:rPr lang="en-AU" smtClean="0"/>
              <a:t>‹#›</a:t>
            </a:fld>
            <a:endParaRPr lang="en-AU"/>
          </a:p>
        </p:txBody>
      </p:sp>
    </p:spTree>
    <p:extLst>
      <p:ext uri="{BB962C8B-B14F-4D97-AF65-F5344CB8AC3E}">
        <p14:creationId xmlns:p14="http://schemas.microsoft.com/office/powerpoint/2010/main" val="2287859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A2E9-330C-19DB-E54A-96CD54EC2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9D0F881-DF38-5F86-0D2B-D6961E8587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31FB436-EAD1-657C-DBC1-AA8A8EA934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C0572-5887-64F9-9CD9-E07F616BF267}"/>
              </a:ext>
            </a:extLst>
          </p:cNvPr>
          <p:cNvSpPr>
            <a:spLocks noGrp="1"/>
          </p:cNvSpPr>
          <p:nvPr>
            <p:ph type="dt" sz="half" idx="10"/>
          </p:nvPr>
        </p:nvSpPr>
        <p:spPr/>
        <p:txBody>
          <a:bodyPr/>
          <a:lstStyle/>
          <a:p>
            <a:fld id="{2FFEE54D-9A19-4439-BD15-CE0F31A49016}" type="datetimeFigureOut">
              <a:rPr lang="en-AU" smtClean="0"/>
              <a:t>25/10/2024</a:t>
            </a:fld>
            <a:endParaRPr lang="en-AU"/>
          </a:p>
        </p:txBody>
      </p:sp>
      <p:sp>
        <p:nvSpPr>
          <p:cNvPr id="6" name="Footer Placeholder 5">
            <a:extLst>
              <a:ext uri="{FF2B5EF4-FFF2-40B4-BE49-F238E27FC236}">
                <a16:creationId xmlns:a16="http://schemas.microsoft.com/office/drawing/2014/main" id="{9F9D57B0-1A74-3FF6-74DE-51C35FDCFB9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003CEBD-53DF-B9FA-DD5D-A0EF9063DC9A}"/>
              </a:ext>
            </a:extLst>
          </p:cNvPr>
          <p:cNvSpPr>
            <a:spLocks noGrp="1"/>
          </p:cNvSpPr>
          <p:nvPr>
            <p:ph type="sldNum" sz="quarter" idx="12"/>
          </p:nvPr>
        </p:nvSpPr>
        <p:spPr/>
        <p:txBody>
          <a:bodyPr/>
          <a:lstStyle/>
          <a:p>
            <a:fld id="{B25E28ED-F84D-4FBB-B4B4-B3573BA617A4}" type="slidenum">
              <a:rPr lang="en-AU" smtClean="0"/>
              <a:t>‹#›</a:t>
            </a:fld>
            <a:endParaRPr lang="en-AU"/>
          </a:p>
        </p:txBody>
      </p:sp>
    </p:spTree>
    <p:extLst>
      <p:ext uri="{BB962C8B-B14F-4D97-AF65-F5344CB8AC3E}">
        <p14:creationId xmlns:p14="http://schemas.microsoft.com/office/powerpoint/2010/main" val="336367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B2A566-50FC-FBDC-C804-33738B4DC3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B9237AF-944F-E1F7-D36A-90713498D3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259FF40-72A3-55F9-F6D0-237F27A0D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FEE54D-9A19-4439-BD15-CE0F31A49016}" type="datetimeFigureOut">
              <a:rPr lang="en-AU" smtClean="0"/>
              <a:t>25/10/2024</a:t>
            </a:fld>
            <a:endParaRPr lang="en-AU"/>
          </a:p>
        </p:txBody>
      </p:sp>
      <p:sp>
        <p:nvSpPr>
          <p:cNvPr id="5" name="Footer Placeholder 4">
            <a:extLst>
              <a:ext uri="{FF2B5EF4-FFF2-40B4-BE49-F238E27FC236}">
                <a16:creationId xmlns:a16="http://schemas.microsoft.com/office/drawing/2014/main" id="{EF11D0A1-F274-1595-AE8C-375B3BCAD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A63D5348-8905-EAB4-5298-9C41401DA5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5E28ED-F84D-4FBB-B4B4-B3573BA617A4}" type="slidenum">
              <a:rPr lang="en-AU" smtClean="0"/>
              <a:t>‹#›</a:t>
            </a:fld>
            <a:endParaRPr lang="en-AU"/>
          </a:p>
        </p:txBody>
      </p:sp>
    </p:spTree>
    <p:extLst>
      <p:ext uri="{BB962C8B-B14F-4D97-AF65-F5344CB8AC3E}">
        <p14:creationId xmlns:p14="http://schemas.microsoft.com/office/powerpoint/2010/main" val="2645515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linkedin.com/in/farshid-keivania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914B-D665-2ABD-B609-497C3D53433A}"/>
              </a:ext>
            </a:extLst>
          </p:cNvPr>
          <p:cNvSpPr>
            <a:spLocks noGrp="1"/>
          </p:cNvSpPr>
          <p:nvPr>
            <p:ph type="ctrTitle"/>
          </p:nvPr>
        </p:nvSpPr>
        <p:spPr>
          <a:xfrm>
            <a:off x="0" y="1122363"/>
            <a:ext cx="12192000" cy="2387600"/>
          </a:xfrm>
        </p:spPr>
        <p:txBody>
          <a:bodyPr>
            <a:normAutofit/>
          </a:bodyPr>
          <a:lstStyle/>
          <a:p>
            <a:r>
              <a:rPr lang="en-AU" sz="7000" dirty="0">
                <a:latin typeface="Calibri" panose="020F0502020204030204" pitchFamily="34" charset="0"/>
                <a:cs typeface="Calibri" panose="020F0502020204030204" pitchFamily="34" charset="0"/>
              </a:rPr>
              <a:t>ITEC100 – Preparation For </a:t>
            </a:r>
            <a:r>
              <a:rPr lang="en-AU" sz="7000" dirty="0">
                <a:highlight>
                  <a:srgbClr val="FFFF00"/>
                </a:highlight>
                <a:latin typeface="Calibri" panose="020F0502020204030204" pitchFamily="34" charset="0"/>
                <a:cs typeface="Calibri" panose="020F0502020204030204" pitchFamily="34" charset="0"/>
              </a:rPr>
              <a:t>Assessment 3 – Part B and C</a:t>
            </a:r>
          </a:p>
        </p:txBody>
      </p:sp>
      <p:sp>
        <p:nvSpPr>
          <p:cNvPr id="3" name="Subtitle 2">
            <a:extLst>
              <a:ext uri="{FF2B5EF4-FFF2-40B4-BE49-F238E27FC236}">
                <a16:creationId xmlns:a16="http://schemas.microsoft.com/office/drawing/2014/main" id="{95F5AD97-A697-08E8-A42C-D263E899CD10}"/>
              </a:ext>
            </a:extLst>
          </p:cNvPr>
          <p:cNvSpPr>
            <a:spLocks noGrp="1"/>
          </p:cNvSpPr>
          <p:nvPr>
            <p:ph type="subTitle" idx="1"/>
          </p:nvPr>
        </p:nvSpPr>
        <p:spPr>
          <a:xfrm>
            <a:off x="1524000" y="4079875"/>
            <a:ext cx="9144000" cy="1655762"/>
          </a:xfrm>
        </p:spPr>
        <p:txBody>
          <a:bodyPr>
            <a:normAutofit/>
          </a:bodyPr>
          <a:lstStyle/>
          <a:p>
            <a:r>
              <a:rPr lang="en-AU" sz="3600" dirty="0">
                <a:latin typeface="Calibri" panose="020F0502020204030204" pitchFamily="34" charset="0"/>
                <a:cs typeface="Calibri" panose="020F0502020204030204" pitchFamily="34" charset="0"/>
              </a:rPr>
              <a:t>Tutor: Dr. Farshid Keivanian</a:t>
            </a:r>
          </a:p>
        </p:txBody>
      </p:sp>
    </p:spTree>
    <p:extLst>
      <p:ext uri="{BB962C8B-B14F-4D97-AF65-F5344CB8AC3E}">
        <p14:creationId xmlns:p14="http://schemas.microsoft.com/office/powerpoint/2010/main" val="523888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6339E-DEB0-D542-369A-6863039A528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221996A-0C5C-C89A-9138-945675F267BC}"/>
              </a:ext>
            </a:extLst>
          </p:cNvPr>
          <p:cNvSpPr txBox="1"/>
          <p:nvPr/>
        </p:nvSpPr>
        <p:spPr>
          <a:xfrm>
            <a:off x="0" y="184586"/>
            <a:ext cx="12192000" cy="4553426"/>
          </a:xfrm>
          <a:prstGeom prst="rect">
            <a:avLst/>
          </a:prstGeom>
          <a:noFill/>
          <a:ln>
            <a:solidFill>
              <a:srgbClr val="FF0000"/>
            </a:solidFill>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Example</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b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b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"Ethical computing is essential in ensuring that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technologies are used to empower communities rather than exploit them. Responsible AI involves developing transparent algorithms that are free from bias and ensuring that decisions made by AI systems benefit the community.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should regularly review its AI models to ensure they align with ethical standards and serve the long-term interests of the communities it supports."</a:t>
            </a:r>
          </a:p>
        </p:txBody>
      </p:sp>
    </p:spTree>
    <p:extLst>
      <p:ext uri="{BB962C8B-B14F-4D97-AF65-F5344CB8AC3E}">
        <p14:creationId xmlns:p14="http://schemas.microsoft.com/office/powerpoint/2010/main" val="234839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56248-2749-C2F7-2BD2-17B33880964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431877E-7E32-904B-7E9C-FF78FF6A31B6}"/>
              </a:ext>
            </a:extLst>
          </p:cNvPr>
          <p:cNvSpPr txBox="1"/>
          <p:nvPr/>
        </p:nvSpPr>
        <p:spPr>
          <a:xfrm>
            <a:off x="0" y="184586"/>
            <a:ext cx="12192000" cy="5262979"/>
          </a:xfrm>
          <a:prstGeom prst="rect">
            <a:avLst/>
          </a:prstGeom>
          <a:no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Step 7: Conclusion (100-150 words)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Summarize the main points, emphasizing the role of emerging technologies in advancing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mission.</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Reinforce the importance of responsible tech practices and ethical computing.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Example</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b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b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"Emerging technologies such as AI, IoT, and 5G are poised to play a pivotal role in advancing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mission of fostering sustainable development. While these technologies bring immense social and environmental benefits, addressing challenges related to digital security and ethical computing is crucial to their responsible implementation. By maintaining a commitment to transparency, security, and ethical standards,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can ensure its solutions drive lasting, positive change in the communities it serves."</a:t>
            </a:r>
          </a:p>
        </p:txBody>
      </p:sp>
    </p:spTree>
    <p:extLst>
      <p:ext uri="{BB962C8B-B14F-4D97-AF65-F5344CB8AC3E}">
        <p14:creationId xmlns:p14="http://schemas.microsoft.com/office/powerpoint/2010/main" val="2347129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6285A-E3CF-FB92-C1E4-FD55BACF528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B32E59A-082F-350B-F34D-D48F92103416}"/>
              </a:ext>
            </a:extLst>
          </p:cNvPr>
          <p:cNvSpPr txBox="1"/>
          <p:nvPr/>
        </p:nvSpPr>
        <p:spPr>
          <a:xfrm>
            <a:off x="0" y="184586"/>
            <a:ext cx="12192000" cy="3903504"/>
          </a:xfrm>
          <a:prstGeom prst="rect">
            <a:avLst/>
          </a:prstGeom>
          <a:no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Step 8: References (5-7 sources)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Use </a:t>
            </a:r>
            <a:r>
              <a:rPr kumimoji="0" lang="en-US" alt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ACU Harvard style</a:t>
            </a: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or another standard format.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Make sure to cite peer-reviewed journals or reputable industry sources.</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Example</a:t>
            </a: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b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b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"Smith, J. (2022). ‘The Role of IoT in Environmental Monitoring’, </a:t>
            </a:r>
            <a:r>
              <a:rPr kumimoji="0" lang="en-US" altLang="en-US" sz="2800" b="0"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Journal of Sustainable Technology</a:t>
            </a: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vol. 5, no. 3, pp. 12-24."</a:t>
            </a:r>
          </a:p>
        </p:txBody>
      </p:sp>
    </p:spTree>
    <p:extLst>
      <p:ext uri="{BB962C8B-B14F-4D97-AF65-F5344CB8AC3E}">
        <p14:creationId xmlns:p14="http://schemas.microsoft.com/office/powerpoint/2010/main" val="2002355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BFFB5A-3783-DEA2-F7DD-7E1D0E18C904}"/>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Detailed Guidance on Part B: Emerging Technologies Report</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82D523B0-9D0B-61A3-ECD9-47FE24EB82CB}"/>
              </a:ext>
            </a:extLst>
          </p:cNvPr>
          <p:cNvSpPr txBox="1"/>
          <p:nvPr/>
        </p:nvSpPr>
        <p:spPr>
          <a:xfrm>
            <a:off x="0" y="671066"/>
            <a:ext cx="12192000" cy="5693866"/>
          </a:xfrm>
          <a:prstGeom prst="rect">
            <a:avLst/>
          </a:prstGeom>
          <a:noFill/>
          <a:ln>
            <a:solidFill>
              <a:srgbClr val="FF0000"/>
            </a:solidFill>
          </a:ln>
        </p:spPr>
        <p:txBody>
          <a:bodyPr wrap="square">
            <a:spAutoFit/>
          </a:bodyPr>
          <a:lstStyle/>
          <a:p>
            <a:r>
              <a:rPr lang="en-US" sz="2600" b="1" dirty="0">
                <a:latin typeface="Calibri" panose="020F0502020204030204" pitchFamily="34" charset="0"/>
                <a:cs typeface="Calibri" panose="020F0502020204030204" pitchFamily="34" charset="0"/>
              </a:rPr>
              <a:t>Objective</a:t>
            </a:r>
            <a:r>
              <a:rPr lang="en-US" sz="2600" dirty="0">
                <a:latin typeface="Calibri" panose="020F0502020204030204" pitchFamily="34" charset="0"/>
                <a:cs typeface="Calibri" panose="020F0502020204030204" pitchFamily="34" charset="0"/>
              </a:rPr>
              <a:t>: To reinforce key points for analyzing and articulating the role of emerging technologies for </a:t>
            </a:r>
            <a:r>
              <a:rPr lang="en-US" sz="2600" dirty="0" err="1">
                <a:latin typeface="Calibri" panose="020F0502020204030204" pitchFamily="34" charset="0"/>
                <a:cs typeface="Calibri" panose="020F0502020204030204" pitchFamily="34" charset="0"/>
              </a:rPr>
              <a:t>EcoNet</a:t>
            </a:r>
            <a:r>
              <a:rPr lang="en-US" sz="2600" dirty="0">
                <a:latin typeface="Calibri" panose="020F0502020204030204" pitchFamily="34" charset="0"/>
                <a:cs typeface="Calibri" panose="020F0502020204030204" pitchFamily="34" charset="0"/>
              </a:rPr>
              <a:t> Solutions.</a:t>
            </a:r>
          </a:p>
          <a:p>
            <a:r>
              <a:rPr lang="en-US" sz="2600" b="1" dirty="0">
                <a:latin typeface="Calibri" panose="020F0502020204030204" pitchFamily="34" charset="0"/>
                <a:cs typeface="Calibri" panose="020F0502020204030204" pitchFamily="34" charset="0"/>
              </a:rPr>
              <a:t>Overview of </a:t>
            </a:r>
            <a:r>
              <a:rPr lang="en-US" sz="2600" b="1" dirty="0" err="1">
                <a:latin typeface="Calibri" panose="020F0502020204030204" pitchFamily="34" charset="0"/>
                <a:cs typeface="Calibri" panose="020F0502020204030204" pitchFamily="34" charset="0"/>
              </a:rPr>
              <a:t>EcoNet</a:t>
            </a:r>
            <a:r>
              <a:rPr lang="en-US" sz="2600" b="1" dirty="0">
                <a:latin typeface="Calibri" panose="020F0502020204030204" pitchFamily="34" charset="0"/>
                <a:cs typeface="Calibri" panose="020F0502020204030204" pitchFamily="34" charset="0"/>
              </a:rPr>
              <a:t> Solutions and Emerging Technologies</a:t>
            </a:r>
          </a:p>
          <a:p>
            <a:pPr marL="457200" indent="-457200">
              <a:buFont typeface="Arial" panose="020B0604020202020204" pitchFamily="34" charset="0"/>
              <a:buChar char="•"/>
            </a:pPr>
            <a:r>
              <a:rPr lang="en-US" sz="2600" b="1" dirty="0" err="1">
                <a:latin typeface="Calibri" panose="020F0502020204030204" pitchFamily="34" charset="0"/>
                <a:cs typeface="Calibri" panose="020F0502020204030204" pitchFamily="34" charset="0"/>
              </a:rPr>
              <a:t>EcoNet</a:t>
            </a:r>
            <a:r>
              <a:rPr lang="en-US" sz="2600" b="1" dirty="0">
                <a:latin typeface="Calibri" panose="020F0502020204030204" pitchFamily="34" charset="0"/>
                <a:cs typeface="Calibri" panose="020F0502020204030204" pitchFamily="34" charset="0"/>
              </a:rPr>
              <a:t> Solutions</a:t>
            </a:r>
            <a:r>
              <a:rPr lang="en-US" sz="2600" dirty="0">
                <a:latin typeface="Calibri" panose="020F0502020204030204" pitchFamily="34" charset="0"/>
                <a:cs typeface="Calibri" panose="020F0502020204030204" pitchFamily="34" charset="0"/>
              </a:rPr>
              <a:t> is a company aiming to leverage emerging technologies for sustainable development.</a:t>
            </a:r>
          </a:p>
          <a:p>
            <a:pPr marL="457200" indent="-457200">
              <a:buFont typeface="Arial" panose="020B0604020202020204" pitchFamily="34" charset="0"/>
              <a:buChar char="•"/>
            </a:pPr>
            <a:r>
              <a:rPr lang="en-US" sz="2600" b="1" dirty="0">
                <a:latin typeface="Calibri" panose="020F0502020204030204" pitchFamily="34" charset="0"/>
                <a:cs typeface="Calibri" panose="020F0502020204030204" pitchFamily="34" charset="0"/>
              </a:rPr>
              <a:t>Emerging Technologies</a:t>
            </a:r>
            <a:r>
              <a:rPr lang="en-US" sz="2600" dirty="0">
                <a:latin typeface="Calibri" panose="020F0502020204030204" pitchFamily="34" charset="0"/>
                <a:cs typeface="Calibri" panose="020F0502020204030204" pitchFamily="34" charset="0"/>
              </a:rPr>
              <a:t> that are relevant include:</a:t>
            </a:r>
          </a:p>
          <a:p>
            <a:pPr marL="742950" lvl="1" indent="-285750">
              <a:buFont typeface="Arial" panose="020B0604020202020204" pitchFamily="34" charset="0"/>
              <a:buChar char="•"/>
            </a:pPr>
            <a:r>
              <a:rPr lang="en-US" sz="2600" b="1" dirty="0">
                <a:latin typeface="Calibri" panose="020F0502020204030204" pitchFamily="34" charset="0"/>
                <a:cs typeface="Calibri" panose="020F0502020204030204" pitchFamily="34" charset="0"/>
              </a:rPr>
              <a:t>Artificial Intelligence (AI)</a:t>
            </a:r>
            <a:r>
              <a:rPr lang="en-US" sz="2600" dirty="0">
                <a:latin typeface="Calibri" panose="020F0502020204030204" pitchFamily="34" charset="0"/>
                <a:cs typeface="Calibri" panose="020F0502020204030204" pitchFamily="34" charset="0"/>
              </a:rPr>
              <a:t>: Can be used for predictive analytics, automating processes, and improving decision-making in energy-efficient systems.</a:t>
            </a:r>
          </a:p>
          <a:p>
            <a:pPr marL="742950" lvl="1" indent="-285750">
              <a:buFont typeface="Arial" panose="020B0604020202020204" pitchFamily="34" charset="0"/>
              <a:buChar char="•"/>
            </a:pPr>
            <a:r>
              <a:rPr lang="en-US" sz="2600" b="1" dirty="0">
                <a:latin typeface="Calibri" panose="020F0502020204030204" pitchFamily="34" charset="0"/>
                <a:cs typeface="Calibri" panose="020F0502020204030204" pitchFamily="34" charset="0"/>
              </a:rPr>
              <a:t>Internet of Things (IoT)</a:t>
            </a:r>
            <a:r>
              <a:rPr lang="en-US" sz="2600" dirty="0">
                <a:latin typeface="Calibri" panose="020F0502020204030204" pitchFamily="34" charset="0"/>
                <a:cs typeface="Calibri" panose="020F0502020204030204" pitchFamily="34" charset="0"/>
              </a:rPr>
              <a:t>: Enables real-time monitoring of environmental data through connected sensors.</a:t>
            </a:r>
          </a:p>
          <a:p>
            <a:pPr marL="742950" lvl="1" indent="-285750">
              <a:buFont typeface="Arial" panose="020B0604020202020204" pitchFamily="34" charset="0"/>
              <a:buChar char="•"/>
            </a:pPr>
            <a:r>
              <a:rPr lang="en-US" sz="2600" b="1" dirty="0">
                <a:latin typeface="Calibri" panose="020F0502020204030204" pitchFamily="34" charset="0"/>
                <a:cs typeface="Calibri" panose="020F0502020204030204" pitchFamily="34" charset="0"/>
              </a:rPr>
              <a:t>5G</a:t>
            </a:r>
            <a:r>
              <a:rPr lang="en-US" sz="2600" dirty="0">
                <a:latin typeface="Calibri" panose="020F0502020204030204" pitchFamily="34" charset="0"/>
                <a:cs typeface="Calibri" panose="020F0502020204030204" pitchFamily="34" charset="0"/>
              </a:rPr>
              <a:t>: Provides faster, more reliable internet connectivity, which is crucial for supporting large-scale IoT deployments and cloud-based solutions.</a:t>
            </a:r>
          </a:p>
          <a:p>
            <a:pPr marL="742950" lvl="1" indent="-285750">
              <a:buFont typeface="Arial" panose="020B0604020202020204" pitchFamily="34" charset="0"/>
              <a:buChar char="•"/>
            </a:pPr>
            <a:r>
              <a:rPr lang="en-US" sz="2600" b="1" dirty="0">
                <a:latin typeface="Calibri" panose="020F0502020204030204" pitchFamily="34" charset="0"/>
                <a:cs typeface="Calibri" panose="020F0502020204030204" pitchFamily="34" charset="0"/>
              </a:rPr>
              <a:t>Blockchain</a:t>
            </a:r>
            <a:r>
              <a:rPr lang="en-US" sz="2600" dirty="0">
                <a:latin typeface="Calibri" panose="020F0502020204030204" pitchFamily="34" charset="0"/>
                <a:cs typeface="Calibri" panose="020F0502020204030204" pitchFamily="34" charset="0"/>
              </a:rPr>
              <a:t>: Can be applied for secure data sharing and energy trading platforms, ensuring transparency and trust in eco-friendly energy transactions.</a:t>
            </a:r>
          </a:p>
        </p:txBody>
      </p:sp>
    </p:spTree>
    <p:extLst>
      <p:ext uri="{BB962C8B-B14F-4D97-AF65-F5344CB8AC3E}">
        <p14:creationId xmlns:p14="http://schemas.microsoft.com/office/powerpoint/2010/main" val="1610781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CC854-F724-8080-3B77-0891292F1FC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EFA88CD-13F9-A417-29B1-84ECF0E8482B}"/>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Detailed Guidance on Part B: Emerging Technologies Report</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F3E3F2E-44AC-9C44-FE6E-4CF0DF4E8059}"/>
              </a:ext>
            </a:extLst>
          </p:cNvPr>
          <p:cNvSpPr txBox="1"/>
          <p:nvPr/>
        </p:nvSpPr>
        <p:spPr>
          <a:xfrm>
            <a:off x="0" y="671066"/>
            <a:ext cx="12192000" cy="5196166"/>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Discussing Benefits and Challenges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Social and Environmental Benefits</a:t>
            </a:r>
            <a:r>
              <a:rPr lang="en-US" sz="2800" dirty="0">
                <a:latin typeface="Calibri" panose="020F0502020204030204" pitchFamily="34" charset="0"/>
                <a:cs typeface="Calibri" panose="020F0502020204030204" pitchFamily="34" charset="0"/>
              </a:rPr>
              <a:t>:</a:t>
            </a:r>
          </a:p>
          <a:p>
            <a:pPr marL="742950" lvl="1" indent="-28575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AI</a:t>
            </a:r>
            <a:r>
              <a:rPr lang="en-US" sz="2800" dirty="0">
                <a:latin typeface="Calibri" panose="020F0502020204030204" pitchFamily="34" charset="0"/>
                <a:cs typeface="Calibri" panose="020F0502020204030204" pitchFamily="34" charset="0"/>
              </a:rPr>
              <a:t> and </a:t>
            </a:r>
            <a:r>
              <a:rPr lang="en-US" sz="2800" b="1" dirty="0">
                <a:latin typeface="Calibri" panose="020F0502020204030204" pitchFamily="34" charset="0"/>
                <a:cs typeface="Calibri" panose="020F0502020204030204" pitchFamily="34" charset="0"/>
              </a:rPr>
              <a:t>IoT</a:t>
            </a:r>
            <a:r>
              <a:rPr lang="en-US" sz="2800" dirty="0">
                <a:latin typeface="Calibri" panose="020F0502020204030204" pitchFamily="34" charset="0"/>
                <a:cs typeface="Calibri" panose="020F0502020204030204" pitchFamily="34" charset="0"/>
              </a:rPr>
              <a:t> can lead to improved energy management, resulting in lower carbon emissions.</a:t>
            </a:r>
          </a:p>
          <a:p>
            <a:pPr marL="742950" lvl="1" indent="-28575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Blockchain</a:t>
            </a:r>
            <a:r>
              <a:rPr lang="en-US" sz="2800" dirty="0">
                <a:latin typeface="Calibri" panose="020F0502020204030204" pitchFamily="34" charset="0"/>
                <a:cs typeface="Calibri" panose="020F0502020204030204" pitchFamily="34" charset="0"/>
              </a:rPr>
              <a:t> ensures data integrity, promoting trust in energy transactions and improving transparency for consumers.</a:t>
            </a:r>
          </a:p>
          <a:p>
            <a:pPr marL="742950" lvl="1" indent="-28575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5G</a:t>
            </a:r>
            <a:r>
              <a:rPr lang="en-US" sz="2800" dirty="0">
                <a:latin typeface="Calibri" panose="020F0502020204030204" pitchFamily="34" charset="0"/>
                <a:cs typeface="Calibri" panose="020F0502020204030204" pitchFamily="34" charset="0"/>
              </a:rPr>
              <a:t> enables smart cities with real-time environmental monitoring, promoting more responsive and sustainable urban development.</a:t>
            </a:r>
          </a:p>
        </p:txBody>
      </p:sp>
    </p:spTree>
    <p:extLst>
      <p:ext uri="{BB962C8B-B14F-4D97-AF65-F5344CB8AC3E}">
        <p14:creationId xmlns:p14="http://schemas.microsoft.com/office/powerpoint/2010/main" val="1341851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93FC1-DC9B-FB6B-DC97-2441CE391D4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9F15881-5814-7681-463D-3DC49C8C819D}"/>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Detailed Guidance on Part B: Emerging Technologies Report</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E93EEF6-EB61-0953-7D6A-620C3C254087}"/>
              </a:ext>
            </a:extLst>
          </p:cNvPr>
          <p:cNvSpPr txBox="1"/>
          <p:nvPr/>
        </p:nvSpPr>
        <p:spPr>
          <a:xfrm>
            <a:off x="0" y="671066"/>
            <a:ext cx="12192000" cy="4549835"/>
          </a:xfrm>
          <a:prstGeom prst="rect">
            <a:avLst/>
          </a:prstGeom>
          <a:noFill/>
          <a:ln>
            <a:solidFill>
              <a:srgbClr val="FF0000"/>
            </a:solidFill>
          </a:ln>
        </p:spPr>
        <p:txBody>
          <a:bodyPr wrap="square">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Technical and Social Challenges</a:t>
            </a:r>
            <a:r>
              <a:rPr lang="en-US" sz="2800" dirty="0">
                <a:latin typeface="Calibri" panose="020F0502020204030204" pitchFamily="34" charset="0"/>
                <a:cs typeface="Calibri" panose="020F0502020204030204" pitchFamily="34" charset="0"/>
              </a:rPr>
              <a:t>:</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AI</a:t>
            </a:r>
            <a:r>
              <a:rPr lang="en-US" sz="2800" dirty="0">
                <a:latin typeface="Calibri" panose="020F0502020204030204" pitchFamily="34" charset="0"/>
                <a:cs typeface="Calibri" panose="020F0502020204030204" pitchFamily="34" charset="0"/>
              </a:rPr>
              <a:t> and </a:t>
            </a:r>
            <a:r>
              <a:rPr lang="en-US" sz="2800" b="1" dirty="0">
                <a:latin typeface="Calibri" panose="020F0502020204030204" pitchFamily="34" charset="0"/>
                <a:cs typeface="Calibri" panose="020F0502020204030204" pitchFamily="34" charset="0"/>
              </a:rPr>
              <a:t>IoT</a:t>
            </a:r>
            <a:r>
              <a:rPr lang="en-US" sz="2800" dirty="0">
                <a:latin typeface="Calibri" panose="020F0502020204030204" pitchFamily="34" charset="0"/>
                <a:cs typeface="Calibri" panose="020F0502020204030204" pitchFamily="34" charset="0"/>
              </a:rPr>
              <a:t> raise concerns about data privacy and cybersecurity vulnerabilities, particularly in smart grids and connected energy solutions.</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a:t>
            </a:r>
            <a:r>
              <a:rPr lang="en-US" sz="2800" b="1" dirty="0">
                <a:latin typeface="Calibri" panose="020F0502020204030204" pitchFamily="34" charset="0"/>
                <a:cs typeface="Calibri" panose="020F0502020204030204" pitchFamily="34" charset="0"/>
              </a:rPr>
              <a:t>high cost</a:t>
            </a:r>
            <a:r>
              <a:rPr lang="en-US" sz="2800" dirty="0">
                <a:latin typeface="Calibri" panose="020F0502020204030204" pitchFamily="34" charset="0"/>
                <a:cs typeface="Calibri" panose="020F0502020204030204" pitchFamily="34" charset="0"/>
              </a:rPr>
              <a:t> of 5G infrastructure and </a:t>
            </a:r>
            <a:r>
              <a:rPr lang="en-US" sz="2800" b="1" dirty="0">
                <a:latin typeface="Calibri" panose="020F0502020204030204" pitchFamily="34" charset="0"/>
                <a:cs typeface="Calibri" panose="020F0502020204030204" pitchFamily="34" charset="0"/>
              </a:rPr>
              <a:t>regulatory hurdles</a:t>
            </a:r>
            <a:r>
              <a:rPr lang="en-US" sz="2800" dirty="0">
                <a:latin typeface="Calibri" panose="020F0502020204030204" pitchFamily="34" charset="0"/>
                <a:cs typeface="Calibri" panose="020F0502020204030204" pitchFamily="34" charset="0"/>
              </a:rPr>
              <a:t> related to data management and AI ethics can slow adoption.</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Social acceptance</a:t>
            </a:r>
            <a:r>
              <a:rPr lang="en-US" sz="2800" dirty="0">
                <a:latin typeface="Calibri" panose="020F0502020204030204" pitchFamily="34" charset="0"/>
                <a:cs typeface="Calibri" panose="020F0502020204030204" pitchFamily="34" charset="0"/>
              </a:rPr>
              <a:t>: Public understanding and trust in emerging technologies, especially AI, might affect widespread implementation.</a:t>
            </a:r>
          </a:p>
        </p:txBody>
      </p:sp>
    </p:spTree>
    <p:extLst>
      <p:ext uri="{BB962C8B-B14F-4D97-AF65-F5344CB8AC3E}">
        <p14:creationId xmlns:p14="http://schemas.microsoft.com/office/powerpoint/2010/main" val="2300693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C15CB-FCAC-CB43-94BE-B3EBC65CF37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70285C7-9361-FA0B-FC2B-D1225CD448C2}"/>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Detailed Guidance on Part B: Emerging Technologies Report</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D7AB802-097D-874B-80AF-E04956C1072D}"/>
              </a:ext>
            </a:extLst>
          </p:cNvPr>
          <p:cNvSpPr txBox="1"/>
          <p:nvPr/>
        </p:nvSpPr>
        <p:spPr>
          <a:xfrm>
            <a:off x="0" y="671066"/>
            <a:ext cx="12192000" cy="3903504"/>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Ethical Considerations, Data Security, and Privacy</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Ethical Considerations</a:t>
            </a:r>
            <a:r>
              <a:rPr lang="en-US" sz="2800" dirty="0">
                <a:latin typeface="Calibri" panose="020F0502020204030204" pitchFamily="34" charset="0"/>
                <a:cs typeface="Calibri" panose="020F0502020204030204" pitchFamily="34" charset="0"/>
              </a:rPr>
              <a:t>:</a:t>
            </a:r>
          </a:p>
          <a:p>
            <a:pPr marL="742950" lvl="1" indent="-28575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How do these technologies affect employment? The automation of jobs using AI may require retraining or displacement of workers.</a:t>
            </a:r>
          </a:p>
          <a:p>
            <a:pPr marL="742950" lvl="1" indent="-28575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What environmental impacts could arise from deploying large-scale IoT networks (e.g., electronic waste)?</a:t>
            </a:r>
          </a:p>
        </p:txBody>
      </p:sp>
    </p:spTree>
    <p:extLst>
      <p:ext uri="{BB962C8B-B14F-4D97-AF65-F5344CB8AC3E}">
        <p14:creationId xmlns:p14="http://schemas.microsoft.com/office/powerpoint/2010/main" val="2646076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3D7B72-2701-5875-789F-F23B4C2CC81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879B82D-6051-0587-762B-47D9BCCA8BEC}"/>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Detailed Guidance on Part B: Emerging Technologies Report</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41CF671-BBD9-C3BA-5F0B-C97356797D68}"/>
              </a:ext>
            </a:extLst>
          </p:cNvPr>
          <p:cNvSpPr txBox="1"/>
          <p:nvPr/>
        </p:nvSpPr>
        <p:spPr>
          <a:xfrm>
            <a:off x="0" y="671066"/>
            <a:ext cx="12192000" cy="3257174"/>
          </a:xfrm>
          <a:prstGeom prst="rect">
            <a:avLst/>
          </a:prstGeom>
          <a:noFill/>
          <a:ln>
            <a:solidFill>
              <a:srgbClr val="FF0000"/>
            </a:solidFill>
          </a:ln>
        </p:spPr>
        <p:txBody>
          <a:bodyPr wrap="square">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Data Security and </a:t>
            </a:r>
            <a:r>
              <a:rPr lang="en-US" sz="2800" b="1" dirty="0" err="1">
                <a:latin typeface="Calibri" panose="020F0502020204030204" pitchFamily="34" charset="0"/>
                <a:cs typeface="Calibri" panose="020F0502020204030204" pitchFamily="34" charset="0"/>
              </a:rPr>
              <a:t>Privacy</a:t>
            </a:r>
            <a:r>
              <a:rPr lang="en-US" sz="2800" dirty="0" err="1">
                <a:latin typeface="Calibri" panose="020F0502020204030204" pitchFamily="34" charset="0"/>
                <a:cs typeface="Calibri" panose="020F0502020204030204" pitchFamily="34" charset="0"/>
              </a:rPr>
              <a:t>:</a:t>
            </a:r>
            <a:r>
              <a:rPr lang="en-US" sz="2800" b="1" dirty="0" err="1">
                <a:latin typeface="Calibri" panose="020F0502020204030204" pitchFamily="34" charset="0"/>
                <a:cs typeface="Calibri" panose="020F0502020204030204" pitchFamily="34" charset="0"/>
              </a:rPr>
              <a:t>Data</a:t>
            </a:r>
            <a:r>
              <a:rPr lang="en-US" sz="2800" b="1" dirty="0">
                <a:latin typeface="Calibri" panose="020F0502020204030204" pitchFamily="34" charset="0"/>
                <a:cs typeface="Calibri" panose="020F0502020204030204" pitchFamily="34" charset="0"/>
              </a:rPr>
              <a:t> Privacy</a:t>
            </a:r>
            <a:r>
              <a:rPr lang="en-US" sz="2800" dirty="0">
                <a:latin typeface="Calibri" panose="020F0502020204030204" pitchFamily="34" charset="0"/>
                <a:cs typeface="Calibri" panose="020F0502020204030204" pitchFamily="34" charset="0"/>
              </a:rPr>
              <a:t>: Ensure secure data collection and sharing through technologies like blockchain and AI.</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Cybersecurity</a:t>
            </a:r>
            <a:r>
              <a:rPr lang="en-US" sz="2800" dirty="0">
                <a:latin typeface="Calibri" panose="020F0502020204030204" pitchFamily="34" charset="0"/>
                <a:cs typeface="Calibri" panose="020F0502020204030204" pitchFamily="34" charset="0"/>
              </a:rPr>
              <a:t>: Protect IoT devices and AI systems from malicious attacks. This is especially crucial for energy infrastructures that rely on data-sensitive operations.</a:t>
            </a:r>
          </a:p>
        </p:txBody>
      </p:sp>
    </p:spTree>
    <p:extLst>
      <p:ext uri="{BB962C8B-B14F-4D97-AF65-F5344CB8AC3E}">
        <p14:creationId xmlns:p14="http://schemas.microsoft.com/office/powerpoint/2010/main" val="167632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D04B0-E55F-4AC6-5005-8E52CAAD601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06ADFC9-77B6-9847-D503-63DDEC56F0F1}"/>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Detailed Guidance on Part B: Emerging Technologies Report</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0B1C0C7-152E-BCBD-721B-727A01378F60}"/>
              </a:ext>
            </a:extLst>
          </p:cNvPr>
          <p:cNvSpPr txBox="1"/>
          <p:nvPr/>
        </p:nvSpPr>
        <p:spPr>
          <a:xfrm>
            <a:off x="0" y="671066"/>
            <a:ext cx="12192000" cy="5693866"/>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Structuring the Report</a:t>
            </a: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Briefly introduce </a:t>
            </a:r>
            <a:r>
              <a:rPr lang="en-US" sz="2800" dirty="0" err="1">
                <a:latin typeface="Calibri" panose="020F0502020204030204" pitchFamily="34" charset="0"/>
                <a:cs typeface="Calibri" panose="020F0502020204030204" pitchFamily="34" charset="0"/>
              </a:rPr>
              <a:t>EcoNet</a:t>
            </a:r>
            <a:r>
              <a:rPr lang="en-US" sz="2800" dirty="0">
                <a:latin typeface="Calibri" panose="020F0502020204030204" pitchFamily="34" charset="0"/>
                <a:cs typeface="Calibri" panose="020F0502020204030204" pitchFamily="34" charset="0"/>
              </a:rPr>
              <a:t> Solutions and the goal of integrating emerging technologies.</a:t>
            </a: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Technology Overview</a:t>
            </a:r>
            <a:r>
              <a:rPr lang="en-US" sz="2800" dirty="0">
                <a:latin typeface="Calibri" panose="020F0502020204030204" pitchFamily="34" charset="0"/>
                <a:cs typeface="Calibri" panose="020F0502020204030204" pitchFamily="34" charset="0"/>
              </a:rPr>
              <a:t>: Provide a clear description of the technologies (AI, IoT, 5G, etc.).</a:t>
            </a: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Application to </a:t>
            </a:r>
            <a:r>
              <a:rPr lang="en-US" sz="2800" b="1" dirty="0" err="1">
                <a:latin typeface="Calibri" panose="020F0502020204030204" pitchFamily="34" charset="0"/>
                <a:cs typeface="Calibri" panose="020F0502020204030204" pitchFamily="34" charset="0"/>
              </a:rPr>
              <a:t>EcoNet</a:t>
            </a:r>
            <a:r>
              <a:rPr lang="en-US" sz="2800" dirty="0">
                <a:latin typeface="Calibri" panose="020F0502020204030204" pitchFamily="34" charset="0"/>
                <a:cs typeface="Calibri" panose="020F0502020204030204" pitchFamily="34" charset="0"/>
              </a:rPr>
              <a:t>: Highlight specific ways each technology will support sustainability goals.</a:t>
            </a: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Benefits and Challenges</a:t>
            </a:r>
            <a:r>
              <a:rPr lang="en-US" sz="2800" dirty="0">
                <a:latin typeface="Calibri" panose="020F0502020204030204" pitchFamily="34" charset="0"/>
                <a:cs typeface="Calibri" panose="020F0502020204030204" pitchFamily="34" charset="0"/>
              </a:rPr>
              <a:t>: Discuss both the social/environmental benefits and the technical/social challenges as outlined.</a:t>
            </a: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Ethical Considerations</a:t>
            </a:r>
            <a:r>
              <a:rPr lang="en-US" sz="2800" dirty="0">
                <a:latin typeface="Calibri" panose="020F0502020204030204" pitchFamily="34" charset="0"/>
                <a:cs typeface="Calibri" panose="020F0502020204030204" pitchFamily="34" charset="0"/>
              </a:rPr>
              <a:t>: Address the ethical implications of implementing these technologies.</a:t>
            </a: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Conclusion</a:t>
            </a:r>
            <a:r>
              <a:rPr lang="en-US" sz="2800" dirty="0">
                <a:latin typeface="Calibri" panose="020F0502020204030204" pitchFamily="34" charset="0"/>
                <a:cs typeface="Calibri" panose="020F0502020204030204" pitchFamily="34" charset="0"/>
              </a:rPr>
              <a:t>: Summarize key points, emphasizing the potential for </a:t>
            </a:r>
            <a:r>
              <a:rPr lang="en-US" sz="2800" dirty="0" err="1">
                <a:latin typeface="Calibri" panose="020F0502020204030204" pitchFamily="34" charset="0"/>
                <a:cs typeface="Calibri" panose="020F0502020204030204" pitchFamily="34" charset="0"/>
              </a:rPr>
              <a:t>EcoNet</a:t>
            </a:r>
            <a:r>
              <a:rPr lang="en-US" sz="2800" dirty="0">
                <a:latin typeface="Calibri" panose="020F0502020204030204" pitchFamily="34" charset="0"/>
                <a:cs typeface="Calibri" panose="020F0502020204030204" pitchFamily="34" charset="0"/>
              </a:rPr>
              <a:t> to lead in sustainability through tech integration.</a:t>
            </a:r>
          </a:p>
        </p:txBody>
      </p:sp>
    </p:spTree>
    <p:extLst>
      <p:ext uri="{BB962C8B-B14F-4D97-AF65-F5344CB8AC3E}">
        <p14:creationId xmlns:p14="http://schemas.microsoft.com/office/powerpoint/2010/main" val="3496077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6BC51-E49C-F0C5-F669-C9E36F1CC3C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803ADB5-8A0D-A973-2BB1-EA68F1F5BCAD}"/>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E25FAF4-EBA2-AE6C-01C5-B301F12959B2}"/>
              </a:ext>
            </a:extLst>
          </p:cNvPr>
          <p:cNvSpPr txBox="1"/>
          <p:nvPr/>
        </p:nvSpPr>
        <p:spPr>
          <a:xfrm>
            <a:off x="0" y="671066"/>
            <a:ext cx="12192000" cy="6173998"/>
          </a:xfrm>
          <a:prstGeom prst="rect">
            <a:avLst/>
          </a:prstGeom>
          <a:noFill/>
          <a:ln>
            <a:solidFill>
              <a:srgbClr val="FF0000"/>
            </a:solidFill>
          </a:ln>
        </p:spPr>
        <p:txBody>
          <a:bodyPr wrap="square">
            <a:spAutoFit/>
          </a:bodyPr>
          <a:lstStyle/>
          <a:p>
            <a:r>
              <a:rPr lang="en-US" sz="2470" b="1" dirty="0">
                <a:latin typeface="Calibri" panose="020F0502020204030204" pitchFamily="34" charset="0"/>
                <a:cs typeface="Calibri" panose="020F0502020204030204" pitchFamily="34" charset="0"/>
              </a:rPr>
              <a:t>1. Setting Up Your LinkedIn Profile</a:t>
            </a:r>
          </a:p>
          <a:p>
            <a:pPr marL="342900" indent="-342900">
              <a:buFont typeface="Arial" panose="020B0604020202020204" pitchFamily="34" charset="0"/>
              <a:buChar char="•"/>
            </a:pPr>
            <a:r>
              <a:rPr lang="en-US" sz="2470" b="1" dirty="0">
                <a:latin typeface="Calibri" panose="020F0502020204030204" pitchFamily="34" charset="0"/>
                <a:cs typeface="Calibri" panose="020F0502020204030204" pitchFamily="34" charset="0"/>
              </a:rPr>
              <a:t>Create an account</a:t>
            </a:r>
            <a:r>
              <a:rPr lang="en-US" sz="2470" dirty="0">
                <a:latin typeface="Calibri" panose="020F0502020204030204" pitchFamily="34" charset="0"/>
                <a:cs typeface="Calibri" panose="020F0502020204030204" pitchFamily="34" charset="0"/>
              </a:rPr>
              <a:t> on LinkedIn if you do not already have one.</a:t>
            </a:r>
          </a:p>
          <a:p>
            <a:pPr marL="342900" indent="-342900">
              <a:buFont typeface="Arial" panose="020B0604020202020204" pitchFamily="34" charset="0"/>
              <a:buChar char="•"/>
            </a:pPr>
            <a:r>
              <a:rPr lang="en-US" sz="2470" b="1" dirty="0">
                <a:latin typeface="Calibri" panose="020F0502020204030204" pitchFamily="34" charset="0"/>
                <a:cs typeface="Calibri" panose="020F0502020204030204" pitchFamily="34" charset="0"/>
              </a:rPr>
              <a:t>Complete your profile</a:t>
            </a:r>
            <a:r>
              <a:rPr lang="en-US" sz="2470" dirty="0">
                <a:latin typeface="Calibri" panose="020F0502020204030204" pitchFamily="34" charset="0"/>
                <a:cs typeface="Calibri" panose="020F0502020204030204" pitchFamily="34" charset="0"/>
              </a:rPr>
              <a:t> by adding the following:</a:t>
            </a:r>
          </a:p>
          <a:p>
            <a:pPr marL="800100" lvl="1" indent="-342900">
              <a:buFont typeface="Arial" panose="020B0604020202020204" pitchFamily="34" charset="0"/>
              <a:buChar char="•"/>
            </a:pPr>
            <a:r>
              <a:rPr lang="en-US" sz="2470" dirty="0">
                <a:latin typeface="Calibri" panose="020F0502020204030204" pitchFamily="34" charset="0"/>
                <a:cs typeface="Calibri" panose="020F0502020204030204" pitchFamily="34" charset="0"/>
              </a:rPr>
              <a:t>A </a:t>
            </a:r>
            <a:r>
              <a:rPr lang="en-US" sz="2470" b="1" dirty="0">
                <a:latin typeface="Calibri" panose="020F0502020204030204" pitchFamily="34" charset="0"/>
                <a:cs typeface="Calibri" panose="020F0502020204030204" pitchFamily="34" charset="0"/>
              </a:rPr>
              <a:t>professional photo</a:t>
            </a:r>
            <a:r>
              <a:rPr lang="en-US" sz="247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470" b="1" dirty="0">
                <a:latin typeface="Calibri" panose="020F0502020204030204" pitchFamily="34" charset="0"/>
                <a:cs typeface="Calibri" panose="020F0502020204030204" pitchFamily="34" charset="0"/>
              </a:rPr>
              <a:t>Summary/About</a:t>
            </a:r>
            <a:r>
              <a:rPr lang="en-US" sz="2470" dirty="0">
                <a:latin typeface="Calibri" panose="020F0502020204030204" pitchFamily="34" charset="0"/>
                <a:cs typeface="Calibri" panose="020F0502020204030204" pitchFamily="34" charset="0"/>
              </a:rPr>
              <a:t>: Include a concise description of your career interests, goals, and skills.</a:t>
            </a:r>
          </a:p>
          <a:p>
            <a:pPr marL="800100" lvl="1" indent="-342900">
              <a:buFont typeface="Arial" panose="020B0604020202020204" pitchFamily="34" charset="0"/>
              <a:buChar char="•"/>
            </a:pPr>
            <a:r>
              <a:rPr lang="en-US" sz="2470" b="1" dirty="0">
                <a:latin typeface="Calibri" panose="020F0502020204030204" pitchFamily="34" charset="0"/>
                <a:cs typeface="Calibri" panose="020F0502020204030204" pitchFamily="34" charset="0"/>
              </a:rPr>
              <a:t>Work Experience</a:t>
            </a:r>
            <a:r>
              <a:rPr lang="en-US" sz="2470" dirty="0">
                <a:latin typeface="Calibri" panose="020F0502020204030204" pitchFamily="34" charset="0"/>
                <a:cs typeface="Calibri" panose="020F0502020204030204" pitchFamily="34" charset="0"/>
              </a:rPr>
              <a:t>: List any previous roles relevant to your career goals, including internships or volunteer work.</a:t>
            </a:r>
          </a:p>
          <a:p>
            <a:pPr marL="800100" lvl="1" indent="-342900">
              <a:buFont typeface="Arial" panose="020B0604020202020204" pitchFamily="34" charset="0"/>
              <a:buChar char="•"/>
            </a:pPr>
            <a:r>
              <a:rPr lang="en-US" sz="2470" b="1" dirty="0">
                <a:latin typeface="Calibri" panose="020F0502020204030204" pitchFamily="34" charset="0"/>
                <a:cs typeface="Calibri" panose="020F0502020204030204" pitchFamily="34" charset="0"/>
              </a:rPr>
              <a:t>Education</a:t>
            </a:r>
            <a:r>
              <a:rPr lang="en-US" sz="2470" dirty="0">
                <a:latin typeface="Calibri" panose="020F0502020204030204" pitchFamily="34" charset="0"/>
                <a:cs typeface="Calibri" panose="020F0502020204030204" pitchFamily="34" charset="0"/>
              </a:rPr>
              <a:t>: Add your current and past educational institutions, including any degrees or certificates.</a:t>
            </a:r>
          </a:p>
          <a:p>
            <a:pPr marL="800100" lvl="1" indent="-342900">
              <a:buFont typeface="Arial" panose="020B0604020202020204" pitchFamily="34" charset="0"/>
              <a:buChar char="•"/>
            </a:pPr>
            <a:r>
              <a:rPr lang="en-US" sz="2470" b="1" dirty="0">
                <a:latin typeface="Calibri" panose="020F0502020204030204" pitchFamily="34" charset="0"/>
                <a:cs typeface="Calibri" panose="020F0502020204030204" pitchFamily="34" charset="0"/>
              </a:rPr>
              <a:t>Skills</a:t>
            </a:r>
            <a:r>
              <a:rPr lang="en-US" sz="2470" dirty="0">
                <a:latin typeface="Calibri" panose="020F0502020204030204" pitchFamily="34" charset="0"/>
                <a:cs typeface="Calibri" panose="020F0502020204030204" pitchFamily="34" charset="0"/>
              </a:rPr>
              <a:t>: Highlight key skills that align with your chosen profession.</a:t>
            </a:r>
          </a:p>
          <a:p>
            <a:pPr marL="800100" lvl="1" indent="-342900">
              <a:buFont typeface="Arial" panose="020B0604020202020204" pitchFamily="34" charset="0"/>
              <a:buChar char="•"/>
            </a:pPr>
            <a:r>
              <a:rPr lang="en-US" sz="2470" b="1" dirty="0">
                <a:latin typeface="Calibri" panose="020F0502020204030204" pitchFamily="34" charset="0"/>
                <a:cs typeface="Calibri" panose="020F0502020204030204" pitchFamily="34" charset="0"/>
              </a:rPr>
              <a:t>Connections</a:t>
            </a:r>
            <a:r>
              <a:rPr lang="en-US" sz="2470" dirty="0">
                <a:latin typeface="Calibri" panose="020F0502020204030204" pitchFamily="34" charset="0"/>
                <a:cs typeface="Calibri" panose="020F0502020204030204" pitchFamily="34" charset="0"/>
              </a:rPr>
              <a:t>: Start building your network by connecting with peers, professors, and industry professionals. Example) </a:t>
            </a:r>
            <a:r>
              <a:rPr lang="en-US" sz="2470" dirty="0">
                <a:latin typeface="Calibri" panose="020F0502020204030204" pitchFamily="34" charset="0"/>
                <a:cs typeface="Calibri" panose="020F0502020204030204" pitchFamily="34" charset="0"/>
                <a:hlinkClick r:id="rId2"/>
              </a:rPr>
              <a:t>https://www.linkedin.com/in/farshid-keivanian/</a:t>
            </a:r>
            <a:r>
              <a:rPr lang="en-US" sz="2470"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470" b="1" dirty="0">
                <a:latin typeface="Calibri" panose="020F0502020204030204" pitchFamily="34" charset="0"/>
                <a:cs typeface="Calibri" panose="020F0502020204030204" pitchFamily="34" charset="0"/>
              </a:rPr>
              <a:t>Custom URL</a:t>
            </a:r>
            <a:r>
              <a:rPr lang="en-US" sz="2470" dirty="0">
                <a:latin typeface="Calibri" panose="020F0502020204030204" pitchFamily="34" charset="0"/>
                <a:cs typeface="Calibri" panose="020F0502020204030204" pitchFamily="34" charset="0"/>
              </a:rPr>
              <a:t>: Personalize your LinkedIn URL to make it easier to share (e.g., linkedin.com/in/</a:t>
            </a:r>
            <a:r>
              <a:rPr lang="en-US" sz="2470" dirty="0" err="1">
                <a:latin typeface="Calibri" panose="020F0502020204030204" pitchFamily="34" charset="0"/>
                <a:cs typeface="Calibri" panose="020F0502020204030204" pitchFamily="34" charset="0"/>
              </a:rPr>
              <a:t>yourname</a:t>
            </a:r>
            <a:r>
              <a:rPr lang="en-US" sz="247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470" i="1" dirty="0">
                <a:latin typeface="Calibri" panose="020F0502020204030204" pitchFamily="34" charset="0"/>
                <a:cs typeface="Calibri" panose="020F0502020204030204" pitchFamily="34" charset="0"/>
              </a:rPr>
              <a:t>Note: Ensure your profile is professional and polished, as this is part of your personal brand.</a:t>
            </a:r>
            <a:endParaRPr lang="en-US" sz="247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435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795A2-6BAF-94AF-422B-FBCE54BFB68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D15F3E5-1C10-5DD5-0527-0A5B7A915354}"/>
              </a:ext>
            </a:extLst>
          </p:cNvPr>
          <p:cNvSpPr txBox="1"/>
          <p:nvPr/>
        </p:nvSpPr>
        <p:spPr>
          <a:xfrm>
            <a:off x="0" y="184586"/>
            <a:ext cx="12192000" cy="5755422"/>
          </a:xfrm>
          <a:prstGeom prst="rect">
            <a:avLst/>
          </a:prstGeom>
          <a:no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black"/>
                </a:solidFill>
                <a:effectLst/>
                <a:highlight>
                  <a:srgbClr val="FFFF00"/>
                </a:highlight>
                <a:uLnTx/>
                <a:uFillTx/>
                <a:latin typeface="Calibri" panose="020F0502020204030204" pitchFamily="34" charset="0"/>
                <a:ea typeface="+mn-ea"/>
                <a:cs typeface="Calibri" panose="020F0502020204030204" pitchFamily="34" charset="0"/>
              </a:rPr>
              <a:t>Step-by-Step Guide to Writing the Emerging Technologies Report – Part 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000" b="1" i="0" u="none" strike="noStrike" kern="1200" cap="none" spc="0" normalizeH="0" baseline="0" noProof="0" dirty="0">
              <a:ln>
                <a:noFill/>
              </a:ln>
              <a:solidFill>
                <a:prstClr val="black"/>
              </a:solidFill>
              <a:effectLst/>
              <a:highlight>
                <a:srgbClr val="FFFF00"/>
              </a:highligh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Step 1: Understand the Case Study</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Read through the case study on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Solutions carefully. Highlight key offerings of the company, such as: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Affordable Digital Access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Technology Skills Training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Green Tech Integration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Eco-Conscious Infrastructure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Environmental Education Programs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Ecosystem Monitoring and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These will be the areas where you'll suggest how emerging technologies can be applied.</a:t>
            </a:r>
          </a:p>
        </p:txBody>
      </p:sp>
    </p:spTree>
    <p:extLst>
      <p:ext uri="{BB962C8B-B14F-4D97-AF65-F5344CB8AC3E}">
        <p14:creationId xmlns:p14="http://schemas.microsoft.com/office/powerpoint/2010/main" val="3551886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9AA3B-AC06-213C-5C86-18ECBC0CBCE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6CC87EC-56D6-BC5A-F585-041CC04B6072}"/>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6203F4E-2FD5-7283-B291-1B814A3C71E6}"/>
              </a:ext>
            </a:extLst>
          </p:cNvPr>
          <p:cNvSpPr txBox="1"/>
          <p:nvPr/>
        </p:nvSpPr>
        <p:spPr>
          <a:xfrm>
            <a:off x="0" y="840828"/>
            <a:ext cx="12192000" cy="4549835"/>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2. Researching Your Career Interests and Goals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Choose a </a:t>
            </a:r>
            <a:r>
              <a:rPr lang="en-US" sz="2800" b="1" dirty="0">
                <a:latin typeface="Calibri" panose="020F0502020204030204" pitchFamily="34" charset="0"/>
                <a:cs typeface="Calibri" panose="020F0502020204030204" pitchFamily="34" charset="0"/>
              </a:rPr>
              <a:t>professional career</a:t>
            </a:r>
            <a:r>
              <a:rPr lang="en-US" sz="2800" dirty="0">
                <a:latin typeface="Calibri" panose="020F0502020204030204" pitchFamily="34" charset="0"/>
                <a:cs typeface="Calibri" panose="020F0502020204030204" pitchFamily="34" charset="0"/>
              </a:rPr>
              <a:t> (e.g., Accountant, Business Analyst, Data Scientist, etc.).</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Research your career path</a:t>
            </a:r>
            <a:r>
              <a:rPr lang="en-US" sz="2800" dirty="0">
                <a:latin typeface="Calibri" panose="020F0502020204030204" pitchFamily="34" charset="0"/>
                <a:cs typeface="Calibri" panose="020F0502020204030204" pitchFamily="34" charset="0"/>
              </a:rPr>
              <a:t>:</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Identify what interests you in this profession.</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Find out what skills, certifications, and experiences are typically required.</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Explore potential employers or industries that align with your goals.</a:t>
            </a:r>
          </a:p>
        </p:txBody>
      </p:sp>
    </p:spTree>
    <p:extLst>
      <p:ext uri="{BB962C8B-B14F-4D97-AF65-F5344CB8AC3E}">
        <p14:creationId xmlns:p14="http://schemas.microsoft.com/office/powerpoint/2010/main" val="3837195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C7061-2133-9F6E-2C51-D133F37CA42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87AC8DB-9467-DB4D-76DA-F1639CF63DDF}"/>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709DB3F-CF48-4263-E7C9-C68BE2D48D8D}"/>
              </a:ext>
            </a:extLst>
          </p:cNvPr>
          <p:cNvSpPr txBox="1"/>
          <p:nvPr/>
        </p:nvSpPr>
        <p:spPr>
          <a:xfrm>
            <a:off x="0" y="840828"/>
            <a:ext cx="12192000" cy="3257174"/>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Researching Required Skills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Use platforms like </a:t>
            </a:r>
            <a:r>
              <a:rPr lang="en-US" sz="2800" b="1" dirty="0">
                <a:latin typeface="Calibri" panose="020F0502020204030204" pitchFamily="34" charset="0"/>
                <a:cs typeface="Calibri" panose="020F0502020204030204" pitchFamily="34" charset="0"/>
              </a:rPr>
              <a:t>LinkedIn Learning</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job boards</a:t>
            </a:r>
            <a:r>
              <a:rPr lang="en-US" sz="2800" dirty="0">
                <a:latin typeface="Calibri" panose="020F0502020204030204" pitchFamily="34" charset="0"/>
                <a:cs typeface="Calibri" panose="020F0502020204030204" pitchFamily="34" charset="0"/>
              </a:rPr>
              <a:t> (e.g., Seek, Indeed), and </a:t>
            </a:r>
            <a:r>
              <a:rPr lang="en-US" sz="2800" b="1" dirty="0">
                <a:latin typeface="Calibri" panose="020F0502020204030204" pitchFamily="34" charset="0"/>
                <a:cs typeface="Calibri" panose="020F0502020204030204" pitchFamily="34" charset="0"/>
              </a:rPr>
              <a:t>career websites</a:t>
            </a:r>
            <a:r>
              <a:rPr lang="en-US" sz="2800" dirty="0">
                <a:latin typeface="Calibri" panose="020F0502020204030204" pitchFamily="34" charset="0"/>
                <a:cs typeface="Calibri" panose="020F0502020204030204" pitchFamily="34" charset="0"/>
              </a:rPr>
              <a:t> to explore the skills needed for your chosen profession.</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Create a </a:t>
            </a:r>
            <a:r>
              <a:rPr lang="en-US" sz="2800" b="1" dirty="0">
                <a:latin typeface="Calibri" panose="020F0502020204030204" pitchFamily="34" charset="0"/>
                <a:cs typeface="Calibri" panose="020F0502020204030204" pitchFamily="34" charset="0"/>
              </a:rPr>
              <a:t>list of key skills</a:t>
            </a:r>
            <a:r>
              <a:rPr lang="en-US" sz="2800" dirty="0">
                <a:latin typeface="Calibri" panose="020F0502020204030204" pitchFamily="34" charset="0"/>
                <a:cs typeface="Calibri" panose="020F0502020204030204" pitchFamily="34" charset="0"/>
              </a:rPr>
              <a:t> you need to develop for this profession (e.g., data analysis, communication, project management).</a:t>
            </a:r>
          </a:p>
        </p:txBody>
      </p:sp>
    </p:spTree>
    <p:extLst>
      <p:ext uri="{BB962C8B-B14F-4D97-AF65-F5344CB8AC3E}">
        <p14:creationId xmlns:p14="http://schemas.microsoft.com/office/powerpoint/2010/main" val="4255009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DE87C-4E84-020E-5113-CEED1A7EB18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EEF7C3F-AEB2-0069-300F-16F3DDF5F0AE}"/>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439B742-FE2D-0AA7-0FBB-07811B8FA130}"/>
              </a:ext>
            </a:extLst>
          </p:cNvPr>
          <p:cNvSpPr txBox="1"/>
          <p:nvPr/>
        </p:nvSpPr>
        <p:spPr>
          <a:xfrm>
            <a:off x="0" y="840828"/>
            <a:ext cx="12192000" cy="4549835"/>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4. Researching Qualifications and Credentials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Identify the </a:t>
            </a:r>
            <a:r>
              <a:rPr lang="en-US" sz="2800" b="1" dirty="0">
                <a:latin typeface="Calibri" panose="020F0502020204030204" pitchFamily="34" charset="0"/>
                <a:cs typeface="Calibri" panose="020F0502020204030204" pitchFamily="34" charset="0"/>
              </a:rPr>
              <a:t>degrees, certifications, and professional memberships</a:t>
            </a:r>
            <a:r>
              <a:rPr lang="en-US" sz="2800" dirty="0">
                <a:latin typeface="Calibri" panose="020F0502020204030204" pitchFamily="34" charset="0"/>
                <a:cs typeface="Calibri" panose="020F0502020204030204" pitchFamily="34" charset="0"/>
              </a:rPr>
              <a:t> required or recommended for your chosen profession.</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For example, a Data Scientist may need certifications in data analysis tools (e.g., Python, R) and a degree in data science or computer science.</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Look for </a:t>
            </a:r>
            <a:r>
              <a:rPr lang="en-US" sz="2800" b="1" dirty="0">
                <a:latin typeface="Calibri" panose="020F0502020204030204" pitchFamily="34" charset="0"/>
                <a:cs typeface="Calibri" panose="020F0502020204030204" pitchFamily="34" charset="0"/>
              </a:rPr>
              <a:t>educational institutions</a:t>
            </a:r>
            <a:r>
              <a:rPr lang="en-US" sz="2800" dirty="0">
                <a:latin typeface="Calibri" panose="020F0502020204030204" pitchFamily="34" charset="0"/>
                <a:cs typeface="Calibri" panose="020F0502020204030204" pitchFamily="34" charset="0"/>
              </a:rPr>
              <a:t> or </a:t>
            </a:r>
            <a:r>
              <a:rPr lang="en-US" sz="2800" b="1" dirty="0">
                <a:latin typeface="Calibri" panose="020F0502020204030204" pitchFamily="34" charset="0"/>
                <a:cs typeface="Calibri" panose="020F0502020204030204" pitchFamily="34" charset="0"/>
              </a:rPr>
              <a:t>online platforms</a:t>
            </a:r>
            <a:r>
              <a:rPr lang="en-US" sz="2800" dirty="0">
                <a:latin typeface="Calibri" panose="020F0502020204030204" pitchFamily="34" charset="0"/>
                <a:cs typeface="Calibri" panose="020F0502020204030204" pitchFamily="34" charset="0"/>
              </a:rPr>
              <a:t> that offer these qualifications.</a:t>
            </a:r>
          </a:p>
        </p:txBody>
      </p:sp>
    </p:spTree>
    <p:extLst>
      <p:ext uri="{BB962C8B-B14F-4D97-AF65-F5344CB8AC3E}">
        <p14:creationId xmlns:p14="http://schemas.microsoft.com/office/powerpoint/2010/main" val="1297121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F3519-0E5A-74F7-D770-10693763D9C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D0EE2BC-715A-CF58-15DB-61BB064DAD1F}"/>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5D9E084-71F4-4FA9-7E18-2016E30AFE42}"/>
              </a:ext>
            </a:extLst>
          </p:cNvPr>
          <p:cNvSpPr txBox="1"/>
          <p:nvPr/>
        </p:nvSpPr>
        <p:spPr>
          <a:xfrm>
            <a:off x="0" y="840828"/>
            <a:ext cx="12192000" cy="4549835"/>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5. Shortlisting Courses on LinkedIn Learning</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Go to </a:t>
            </a:r>
            <a:r>
              <a:rPr lang="en-US" sz="2800" b="1" dirty="0">
                <a:latin typeface="Calibri" panose="020F0502020204030204" pitchFamily="34" charset="0"/>
                <a:cs typeface="Calibri" panose="020F0502020204030204" pitchFamily="34" charset="0"/>
              </a:rPr>
              <a:t>LinkedIn Learning</a:t>
            </a:r>
            <a:r>
              <a:rPr lang="en-US" sz="2800" dirty="0">
                <a:latin typeface="Calibri" panose="020F0502020204030204" pitchFamily="34" charset="0"/>
                <a:cs typeface="Calibri" panose="020F0502020204030204" pitchFamily="34" charset="0"/>
              </a:rPr>
              <a:t> and search for courses relevant to your career goals and required skills.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Shortlist courses</a:t>
            </a:r>
            <a:r>
              <a:rPr lang="en-US" sz="2800" dirty="0">
                <a:latin typeface="Calibri" panose="020F0502020204030204" pitchFamily="34" charset="0"/>
                <a:cs typeface="Calibri" panose="020F0502020204030204" pitchFamily="34" charset="0"/>
              </a:rPr>
              <a:t> that align with your goals and help fill in any gaps in your knowledge. For example:</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 course on </a:t>
            </a:r>
            <a:r>
              <a:rPr lang="en-US" sz="2800" b="1" dirty="0">
                <a:latin typeface="Calibri" panose="020F0502020204030204" pitchFamily="34" charset="0"/>
                <a:cs typeface="Calibri" panose="020F0502020204030204" pitchFamily="34" charset="0"/>
              </a:rPr>
              <a:t>Python programming</a:t>
            </a:r>
            <a:r>
              <a:rPr lang="en-US" sz="2800" dirty="0">
                <a:latin typeface="Calibri" panose="020F0502020204030204" pitchFamily="34" charset="0"/>
                <a:cs typeface="Calibri" panose="020F0502020204030204" pitchFamily="34" charset="0"/>
              </a:rPr>
              <a:t> for Data Scientists.</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 course on </a:t>
            </a:r>
            <a:r>
              <a:rPr lang="en-US" sz="2800" b="1" dirty="0">
                <a:latin typeface="Calibri" panose="020F0502020204030204" pitchFamily="34" charset="0"/>
                <a:cs typeface="Calibri" panose="020F0502020204030204" pitchFamily="34" charset="0"/>
              </a:rPr>
              <a:t>Project Management</a:t>
            </a:r>
            <a:r>
              <a:rPr lang="en-US" sz="2800" dirty="0">
                <a:latin typeface="Calibri" panose="020F0502020204030204" pitchFamily="34" charset="0"/>
                <a:cs typeface="Calibri" panose="020F0502020204030204" pitchFamily="34" charset="0"/>
              </a:rPr>
              <a:t> for Business Analysts.</a:t>
            </a:r>
          </a:p>
        </p:txBody>
      </p:sp>
    </p:spTree>
    <p:extLst>
      <p:ext uri="{BB962C8B-B14F-4D97-AF65-F5344CB8AC3E}">
        <p14:creationId xmlns:p14="http://schemas.microsoft.com/office/powerpoint/2010/main" val="119196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47C63-C981-9500-FBFD-5F683E5DCD0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40AA4D7-5567-448B-E94C-92CB92FCA51D}"/>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E8186FD-6D8B-9139-E978-19014BB6D5D3}"/>
              </a:ext>
            </a:extLst>
          </p:cNvPr>
          <p:cNvSpPr txBox="1"/>
          <p:nvPr/>
        </p:nvSpPr>
        <p:spPr>
          <a:xfrm>
            <a:off x="0" y="840828"/>
            <a:ext cx="12192000" cy="3903504"/>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6. Creating the PowerPoint Presentation</a:t>
            </a:r>
          </a:p>
          <a:p>
            <a:pPr>
              <a:lnSpc>
                <a:spcPct val="150000"/>
              </a:lnSpc>
            </a:pPr>
            <a:r>
              <a:rPr lang="en-US" sz="2800" dirty="0">
                <a:latin typeface="Calibri" panose="020F0502020204030204" pitchFamily="34" charset="0"/>
                <a:cs typeface="Calibri" panose="020F0502020204030204" pitchFamily="34" charset="0"/>
              </a:rPr>
              <a:t>Follow this slide structure:</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Slide 1 (Title Slide)</a:t>
            </a:r>
            <a:r>
              <a:rPr lang="en-US" sz="2800" dirty="0">
                <a:latin typeface="Calibri" panose="020F0502020204030204" pitchFamily="34" charset="0"/>
                <a:cs typeface="Calibri" panose="020F0502020204030204" pitchFamily="34" charset="0"/>
              </a:rPr>
              <a:t>:</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Unit code and title.</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Your full name and student ID.</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Your LinkedIn profile link.</a:t>
            </a:r>
          </a:p>
        </p:txBody>
      </p:sp>
    </p:spTree>
    <p:extLst>
      <p:ext uri="{BB962C8B-B14F-4D97-AF65-F5344CB8AC3E}">
        <p14:creationId xmlns:p14="http://schemas.microsoft.com/office/powerpoint/2010/main" val="1169805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E1C7F-B48F-A883-A0C3-A618EA6E31A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4E142D0-84F0-430B-23DD-B4FC9975C478}"/>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6E7AF19-89D6-19F8-992B-F743D717EA21}"/>
              </a:ext>
            </a:extLst>
          </p:cNvPr>
          <p:cNvSpPr txBox="1"/>
          <p:nvPr/>
        </p:nvSpPr>
        <p:spPr>
          <a:xfrm>
            <a:off x="0" y="840828"/>
            <a:ext cx="12192000" cy="3903504"/>
          </a:xfrm>
          <a:prstGeom prst="rect">
            <a:avLst/>
          </a:prstGeom>
          <a:noFill/>
          <a:ln>
            <a:solidFill>
              <a:srgbClr val="FF0000"/>
            </a:solidFill>
          </a:ln>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Slide 2 (Career Interests and Goals)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Clearly outline your career interests.</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Define your short-term and long-term goals within the profession.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Slide 3 (Skills Required for the Profession)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List and explain the key skills needed in your chosen profession.</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Mention why these skills are important.</a:t>
            </a:r>
          </a:p>
        </p:txBody>
      </p:sp>
    </p:spTree>
    <p:extLst>
      <p:ext uri="{BB962C8B-B14F-4D97-AF65-F5344CB8AC3E}">
        <p14:creationId xmlns:p14="http://schemas.microsoft.com/office/powerpoint/2010/main" val="2137385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21D7E-D872-80DE-915E-F671A51F559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98B9099-AF72-1802-2898-B65F73639AA3}"/>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CFBCAFC-1C32-95A9-830D-67F62DC6E6DE}"/>
              </a:ext>
            </a:extLst>
          </p:cNvPr>
          <p:cNvSpPr txBox="1"/>
          <p:nvPr/>
        </p:nvSpPr>
        <p:spPr>
          <a:xfrm>
            <a:off x="0" y="840828"/>
            <a:ext cx="12192000" cy="4549835"/>
          </a:xfrm>
          <a:prstGeom prst="rect">
            <a:avLst/>
          </a:prstGeom>
          <a:noFill/>
          <a:ln>
            <a:solidFill>
              <a:srgbClr val="FF0000"/>
            </a:solidFill>
          </a:ln>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Slide 4 (Qualifications and Credentials)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Describe the qualifications and certifications you’ve researched.</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Explain how these credentials will help you advance in your career.</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Slide 5 (LinkedIn Learning Courses)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Highlight the courses you shortlisted.</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Explain how these courses align with your career goals and skill development.</a:t>
            </a:r>
          </a:p>
        </p:txBody>
      </p:sp>
    </p:spTree>
    <p:extLst>
      <p:ext uri="{BB962C8B-B14F-4D97-AF65-F5344CB8AC3E}">
        <p14:creationId xmlns:p14="http://schemas.microsoft.com/office/powerpoint/2010/main" val="2002718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C3F9F-6554-3672-4087-299B20A60FC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2F83959-C5EA-E211-539D-37245D8BEF04}"/>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F9BD1F1-D06D-9ECD-683A-098964FD4EE0}"/>
              </a:ext>
            </a:extLst>
          </p:cNvPr>
          <p:cNvSpPr txBox="1"/>
          <p:nvPr/>
        </p:nvSpPr>
        <p:spPr>
          <a:xfrm>
            <a:off x="0" y="840828"/>
            <a:ext cx="12192000" cy="3903504"/>
          </a:xfrm>
          <a:prstGeom prst="rect">
            <a:avLst/>
          </a:prstGeom>
          <a:noFill/>
          <a:ln>
            <a:solidFill>
              <a:srgbClr val="FF0000"/>
            </a:solidFill>
          </a:ln>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Slide 6 (Impact of AI on Your Profession)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Research and explain how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AI</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is impacting or will impact your profession.</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Provide examples of AI applications in your field.</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Slide 7 (Interesting/Useful Things You Learned)</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List and explain the three most interesting or useful things you’ve learned in this unit so far.</a:t>
            </a:r>
          </a:p>
        </p:txBody>
      </p:sp>
    </p:spTree>
    <p:extLst>
      <p:ext uri="{BB962C8B-B14F-4D97-AF65-F5344CB8AC3E}">
        <p14:creationId xmlns:p14="http://schemas.microsoft.com/office/powerpoint/2010/main" val="2450204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A7B0A-1739-3FDB-9586-97853CFC846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EDD5B9F-F7C8-2F70-93B4-5E3BACF6C32F}"/>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CC00634-9D45-71A6-F5FE-D410227A47F8}"/>
              </a:ext>
            </a:extLst>
          </p:cNvPr>
          <p:cNvSpPr txBox="1"/>
          <p:nvPr/>
        </p:nvSpPr>
        <p:spPr>
          <a:xfrm>
            <a:off x="0" y="840828"/>
            <a:ext cx="12192000" cy="5196166"/>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7. Using Generative AI for Slides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Use a </a:t>
            </a:r>
            <a:r>
              <a:rPr lang="en-US" sz="2800" b="1" dirty="0">
                <a:latin typeface="Calibri" panose="020F0502020204030204" pitchFamily="34" charset="0"/>
                <a:cs typeface="Calibri" panose="020F0502020204030204" pitchFamily="34" charset="0"/>
              </a:rPr>
              <a:t>generative AI tool</a:t>
            </a:r>
            <a:r>
              <a:rPr lang="en-US" sz="2800" dirty="0">
                <a:latin typeface="Calibri" panose="020F0502020204030204" pitchFamily="34" charset="0"/>
                <a:cs typeface="Calibri" panose="020F0502020204030204" pitchFamily="34" charset="0"/>
              </a:rPr>
              <a:t> (e.g., Microsoft Copilot, DALL-E) to create at least 3 images for your slides.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Insert the generated images</a:t>
            </a:r>
            <a:r>
              <a:rPr lang="en-US" sz="2800" dirty="0">
                <a:latin typeface="Calibri" panose="020F0502020204030204" pitchFamily="34" charset="0"/>
                <a:cs typeface="Calibri" panose="020F0502020204030204" pitchFamily="34" charset="0"/>
              </a:rPr>
              <a:t> on relevant slides.</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For example, use an AI-generated image for your career goals or AI’s impact on your profession.</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Add the prompt</a:t>
            </a:r>
            <a:r>
              <a:rPr lang="en-US" sz="2800" dirty="0">
                <a:latin typeface="Calibri" panose="020F0502020204030204" pitchFamily="34" charset="0"/>
                <a:cs typeface="Calibri" panose="020F0502020204030204" pitchFamily="34" charset="0"/>
              </a:rPr>
              <a:t> you used and the AI tool’s name/link in the Notes section for each slide with a generated image.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1318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BC727-CE56-3865-F943-CCAAF06C529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45FCDE0-3F15-8CE8-0001-3DA671CDB041}"/>
              </a:ext>
            </a:extLst>
          </p:cNvPr>
          <p:cNvSpPr txBox="1"/>
          <p:nvPr/>
        </p:nvSpPr>
        <p:spPr>
          <a:xfrm>
            <a:off x="0" y="369172"/>
            <a:ext cx="12192000" cy="6488828"/>
          </a:xfrm>
          <a:prstGeom prst="rect">
            <a:avLst/>
          </a:prstGeom>
          <a:noFill/>
          <a:ln>
            <a:no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8. Adding a Generative AI Logo</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Use a </a:t>
            </a:r>
            <a:r>
              <a:rPr lang="en-US" sz="2800" b="1" dirty="0">
                <a:latin typeface="Calibri" panose="020F0502020204030204" pitchFamily="34" charset="0"/>
                <a:cs typeface="Calibri" panose="020F0502020204030204" pitchFamily="34" charset="0"/>
              </a:rPr>
              <a:t>generative AI tool</a:t>
            </a:r>
            <a:r>
              <a:rPr lang="en-US" sz="2800" dirty="0">
                <a:latin typeface="Calibri" panose="020F0502020204030204" pitchFamily="34" charset="0"/>
                <a:cs typeface="Calibri" panose="020F0502020204030204" pitchFamily="34" charset="0"/>
              </a:rPr>
              <a:t> to design a logo for your presentation.</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Add the logo</a:t>
            </a:r>
            <a:r>
              <a:rPr lang="en-US" sz="2800" dirty="0">
                <a:latin typeface="Calibri" panose="020F0502020204030204" pitchFamily="34" charset="0"/>
                <a:cs typeface="Calibri" panose="020F0502020204030204" pitchFamily="34" charset="0"/>
              </a:rPr>
              <a:t> to the </a:t>
            </a:r>
            <a:r>
              <a:rPr lang="en-US" sz="2800" b="1" dirty="0">
                <a:latin typeface="Calibri" panose="020F0502020204030204" pitchFamily="34" charset="0"/>
                <a:cs typeface="Calibri" panose="020F0502020204030204" pitchFamily="34" charset="0"/>
              </a:rPr>
              <a:t>top-right corner</a:t>
            </a:r>
            <a:r>
              <a:rPr lang="en-US" sz="2800" dirty="0">
                <a:latin typeface="Calibri" panose="020F0502020204030204" pitchFamily="34" charset="0"/>
                <a:cs typeface="Calibri" panose="020F0502020204030204" pitchFamily="34" charset="0"/>
              </a:rPr>
              <a:t> of your </a:t>
            </a:r>
            <a:r>
              <a:rPr lang="en-US" sz="2800" b="1" dirty="0">
                <a:latin typeface="Calibri" panose="020F0502020204030204" pitchFamily="34" charset="0"/>
                <a:cs typeface="Calibri" panose="020F0502020204030204" pitchFamily="34" charset="0"/>
              </a:rPr>
              <a:t>Slide Master</a:t>
            </a:r>
            <a:r>
              <a:rPr lang="en-US" sz="2800" dirty="0">
                <a:latin typeface="Calibri" panose="020F0502020204030204" pitchFamily="34" charset="0"/>
                <a:cs typeface="Calibri" panose="020F0502020204030204" pitchFamily="34" charset="0"/>
              </a:rPr>
              <a:t> (this will ensure it appears on all slides).</a:t>
            </a:r>
          </a:p>
          <a:p>
            <a:pPr>
              <a:lnSpc>
                <a:spcPct val="150000"/>
              </a:lnSpc>
            </a:pPr>
            <a:r>
              <a:rPr lang="en-US" sz="2800" b="1" dirty="0">
                <a:latin typeface="Calibri" panose="020F0502020204030204" pitchFamily="34" charset="0"/>
                <a:cs typeface="Calibri" panose="020F0502020204030204" pitchFamily="34" charset="0"/>
              </a:rPr>
              <a:t>9. Professional Slide Formatting</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Ensure consistency</a:t>
            </a:r>
            <a:r>
              <a:rPr lang="en-US" sz="2800" dirty="0">
                <a:latin typeface="Calibri" panose="020F0502020204030204" pitchFamily="34" charset="0"/>
                <a:cs typeface="Calibri" panose="020F0502020204030204" pitchFamily="34" charset="0"/>
              </a:rPr>
              <a:t> in font, color, and style across all slides.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Use concise text</a:t>
            </a:r>
            <a:r>
              <a:rPr lang="en-US" sz="2800" dirty="0">
                <a:latin typeface="Calibri" panose="020F0502020204030204" pitchFamily="34" charset="0"/>
                <a:cs typeface="Calibri" panose="020F0502020204030204" pitchFamily="34" charset="0"/>
              </a:rPr>
              <a:t>—avoid clutter.</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Check for grammar and spelling errors</a:t>
            </a:r>
            <a:r>
              <a:rPr lang="en-US" sz="2800" dirty="0">
                <a:latin typeface="Calibri" panose="020F0502020204030204" pitchFamily="34" charset="0"/>
                <a:cs typeface="Calibri" panose="020F0502020204030204" pitchFamily="34" charset="0"/>
              </a:rPr>
              <a:t>—ensure everything is polished.</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Use appropriate animations and transitions</a:t>
            </a:r>
            <a:r>
              <a:rPr lang="en-US" sz="2800" dirty="0">
                <a:latin typeface="Calibri" panose="020F0502020204030204" pitchFamily="34" charset="0"/>
                <a:cs typeface="Calibri" panose="020F0502020204030204" pitchFamily="34" charset="0"/>
              </a:rPr>
              <a:t>—ensure they enhance the presentation without distracting.</a:t>
            </a:r>
          </a:p>
        </p:txBody>
      </p:sp>
      <p:sp>
        <p:nvSpPr>
          <p:cNvPr id="2" name="TextBox 1">
            <a:extLst>
              <a:ext uri="{FF2B5EF4-FFF2-40B4-BE49-F238E27FC236}">
                <a16:creationId xmlns:a16="http://schemas.microsoft.com/office/drawing/2014/main" id="{D13A8A13-E87F-52A4-E280-528E02FF2EEC}"/>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362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F817C-E4A1-F02A-099D-E736B2A08DB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507E8CF-2BCB-67D9-D279-E66171FE46A7}"/>
              </a:ext>
            </a:extLst>
          </p:cNvPr>
          <p:cNvSpPr txBox="1"/>
          <p:nvPr/>
        </p:nvSpPr>
        <p:spPr>
          <a:xfrm>
            <a:off x="0" y="184586"/>
            <a:ext cx="12192000" cy="5693866"/>
          </a:xfrm>
          <a:prstGeom prst="rect">
            <a:avLst/>
          </a:prstGeom>
          <a:no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Step 2: Introduction (100-150 words)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Start with a brief introduction of </a:t>
            </a:r>
            <a:r>
              <a:rPr kumimoji="0" lang="en-US" sz="28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a:t>
            </a: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Solutions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summarizing its mission and vision.</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Mention how emerging technologies can play a vital role in addressing both </a:t>
            </a: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social and environmental issues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Example</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Solutions is an innovative start-up focused on integrating advanced technologies to promote sustainable development in underserved communities. By leveraging technologies like AI, IoT, and Cloud Computing,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aims to bridge the digital divide while fostering environmental stewardship. This report explores how emerging technologies can be utilized to drive digital disruption, their social and environmental benefits, and how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can ensure data security and ethical computing."</a:t>
            </a:r>
          </a:p>
        </p:txBody>
      </p:sp>
    </p:spTree>
    <p:extLst>
      <p:ext uri="{BB962C8B-B14F-4D97-AF65-F5344CB8AC3E}">
        <p14:creationId xmlns:p14="http://schemas.microsoft.com/office/powerpoint/2010/main" val="105552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9F68F-FC79-8461-5CBD-57D7D4BE684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3A03910-18CC-C9AB-5492-4C17006EF02B}"/>
              </a:ext>
            </a:extLst>
          </p:cNvPr>
          <p:cNvSpPr txBox="1"/>
          <p:nvPr/>
        </p:nvSpPr>
        <p:spPr>
          <a:xfrm>
            <a:off x="0" y="184586"/>
            <a:ext cx="12192000" cy="6740307"/>
          </a:xfrm>
          <a:prstGeom prst="rect">
            <a:avLst/>
          </a:prstGeom>
          <a:noFill/>
          <a:ln>
            <a:solidFill>
              <a:srgbClr val="FF0000"/>
            </a:solidFill>
          </a:ln>
        </p:spPr>
        <p:txBody>
          <a:bodyPr wrap="square">
            <a:spAutoFit/>
          </a:bodyPr>
          <a:lstStyle/>
          <a:p>
            <a:r>
              <a:rPr lang="en-US" sz="2700" b="1" dirty="0">
                <a:latin typeface="Calibri" panose="020F0502020204030204" pitchFamily="34" charset="0"/>
                <a:cs typeface="Calibri" panose="020F0502020204030204" pitchFamily="34" charset="0"/>
              </a:rPr>
              <a:t>10. Recording and Exporting the Presentation as an MP4 File</a:t>
            </a:r>
          </a:p>
          <a:p>
            <a:pPr>
              <a:buFont typeface="+mj-lt"/>
              <a:buAutoNum type="arabicPeriod"/>
            </a:pPr>
            <a:r>
              <a:rPr lang="en-US" sz="2700" b="1" dirty="0">
                <a:latin typeface="Calibri" panose="020F0502020204030204" pitchFamily="34" charset="0"/>
                <a:cs typeface="Calibri" panose="020F0502020204030204" pitchFamily="34" charset="0"/>
              </a:rPr>
              <a:t> Open your PowerPoint presentation</a:t>
            </a:r>
            <a:r>
              <a:rPr lang="en-US" sz="2700" dirty="0">
                <a:latin typeface="Calibri" panose="020F0502020204030204" pitchFamily="34" charset="0"/>
                <a:cs typeface="Calibri" panose="020F0502020204030204" pitchFamily="34" charset="0"/>
              </a:rPr>
              <a:t>.</a:t>
            </a:r>
          </a:p>
          <a:p>
            <a:pPr>
              <a:buFont typeface="+mj-lt"/>
              <a:buAutoNum type="arabicPeriod"/>
            </a:pPr>
            <a:r>
              <a:rPr lang="en-US" sz="2700" dirty="0">
                <a:latin typeface="Calibri" panose="020F0502020204030204" pitchFamily="34" charset="0"/>
                <a:cs typeface="Calibri" panose="020F0502020204030204" pitchFamily="34" charset="0"/>
              </a:rPr>
              <a:t> Go to the </a:t>
            </a:r>
            <a:r>
              <a:rPr lang="en-US" sz="2700" b="1" dirty="0">
                <a:latin typeface="Calibri" panose="020F0502020204030204" pitchFamily="34" charset="0"/>
                <a:cs typeface="Calibri" panose="020F0502020204030204" pitchFamily="34" charset="0"/>
              </a:rPr>
              <a:t>Slide Show</a:t>
            </a:r>
            <a:r>
              <a:rPr lang="en-US" sz="2700" dirty="0">
                <a:latin typeface="Calibri" panose="020F0502020204030204" pitchFamily="34" charset="0"/>
                <a:cs typeface="Calibri" panose="020F0502020204030204" pitchFamily="34" charset="0"/>
              </a:rPr>
              <a:t> tab and click </a:t>
            </a:r>
            <a:r>
              <a:rPr lang="en-US" sz="2700" b="1" dirty="0">
                <a:latin typeface="Calibri" panose="020F0502020204030204" pitchFamily="34" charset="0"/>
                <a:cs typeface="Calibri" panose="020F0502020204030204" pitchFamily="34" charset="0"/>
              </a:rPr>
              <a:t>Record Slide Show</a:t>
            </a:r>
            <a:r>
              <a:rPr lang="en-US" sz="2700" dirty="0">
                <a:latin typeface="Calibri" panose="020F0502020204030204" pitchFamily="34" charset="0"/>
                <a:cs typeface="Calibri" panose="020F0502020204030204" pitchFamily="34" charset="0"/>
              </a:rPr>
              <a:t>.</a:t>
            </a:r>
          </a:p>
          <a:p>
            <a:pPr>
              <a:buFont typeface="+mj-lt"/>
              <a:buAutoNum type="arabicPeriod"/>
            </a:pPr>
            <a:r>
              <a:rPr lang="en-US" sz="2700" b="1" dirty="0">
                <a:latin typeface="Calibri" panose="020F0502020204030204" pitchFamily="34" charset="0"/>
                <a:cs typeface="Calibri" panose="020F0502020204030204" pitchFamily="34" charset="0"/>
              </a:rPr>
              <a:t> Set up the recording</a:t>
            </a:r>
            <a:r>
              <a:rPr lang="en-US" sz="2700" dirty="0">
                <a:latin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sz="2700" dirty="0">
                <a:latin typeface="Calibri" panose="020F0502020204030204" pitchFamily="34" charset="0"/>
                <a:cs typeface="Calibri" panose="020F0502020204030204" pitchFamily="34" charset="0"/>
              </a:rPr>
              <a:t>Ensure your </a:t>
            </a:r>
            <a:r>
              <a:rPr lang="en-US" sz="2700" b="1" dirty="0">
                <a:latin typeface="Calibri" panose="020F0502020204030204" pitchFamily="34" charset="0"/>
                <a:cs typeface="Calibri" panose="020F0502020204030204" pitchFamily="34" charset="0"/>
              </a:rPr>
              <a:t>microphone and camera</a:t>
            </a:r>
            <a:r>
              <a:rPr lang="en-US" sz="2700" dirty="0">
                <a:latin typeface="Calibri" panose="020F0502020204030204" pitchFamily="34" charset="0"/>
                <a:cs typeface="Calibri" panose="020F0502020204030204" pitchFamily="34" charset="0"/>
              </a:rPr>
              <a:t> are enabled.</a:t>
            </a:r>
          </a:p>
          <a:p>
            <a:pPr marL="914400" lvl="1" indent="-457200">
              <a:buFont typeface="Arial" panose="020B0604020202020204" pitchFamily="34" charset="0"/>
              <a:buChar char="•"/>
            </a:pPr>
            <a:r>
              <a:rPr lang="en-US" sz="2700" dirty="0">
                <a:latin typeface="Calibri" panose="020F0502020204030204" pitchFamily="34" charset="0"/>
                <a:cs typeface="Calibri" panose="020F0502020204030204" pitchFamily="34" charset="0"/>
              </a:rPr>
              <a:t>Position yourself in the </a:t>
            </a:r>
            <a:r>
              <a:rPr lang="en-US" sz="2700" b="1" dirty="0">
                <a:latin typeface="Calibri" panose="020F0502020204030204" pitchFamily="34" charset="0"/>
                <a:cs typeface="Calibri" panose="020F0502020204030204" pitchFamily="34" charset="0"/>
              </a:rPr>
              <a:t>Picture-in-Picture frame</a:t>
            </a:r>
            <a:r>
              <a:rPr lang="en-US" sz="2700" dirty="0">
                <a:latin typeface="Calibri" panose="020F0502020204030204" pitchFamily="34" charset="0"/>
                <a:cs typeface="Calibri" panose="020F0502020204030204" pitchFamily="34" charset="0"/>
              </a:rPr>
              <a:t> (bottom corner of the slides).</a:t>
            </a:r>
          </a:p>
          <a:p>
            <a:pPr>
              <a:buFont typeface="+mj-lt"/>
              <a:buAutoNum type="arabicPeriod"/>
            </a:pPr>
            <a:r>
              <a:rPr lang="en-US" sz="2700" b="1" dirty="0">
                <a:latin typeface="Calibri" panose="020F0502020204030204" pitchFamily="34" charset="0"/>
                <a:cs typeface="Calibri" panose="020F0502020204030204" pitchFamily="34" charset="0"/>
              </a:rPr>
              <a:t> Begin recording</a:t>
            </a:r>
            <a:r>
              <a:rPr lang="en-US" sz="2700" dirty="0">
                <a:latin typeface="Calibri" panose="020F0502020204030204" pitchFamily="34" charset="0"/>
                <a:cs typeface="Calibri" panose="020F0502020204030204" pitchFamily="34" charset="0"/>
              </a:rPr>
              <a:t> by narrating through each slide.</a:t>
            </a:r>
          </a:p>
          <a:p>
            <a:pPr marL="914400" lvl="1" indent="-457200">
              <a:buFont typeface="Arial" panose="020B0604020202020204" pitchFamily="34" charset="0"/>
              <a:buChar char="•"/>
            </a:pPr>
            <a:r>
              <a:rPr lang="en-US" sz="2700" dirty="0">
                <a:latin typeface="Calibri" panose="020F0502020204030204" pitchFamily="34" charset="0"/>
                <a:cs typeface="Calibri" panose="020F0502020204030204" pitchFamily="34" charset="0"/>
              </a:rPr>
              <a:t>Ensure that your presentation lasts </a:t>
            </a:r>
            <a:r>
              <a:rPr lang="en-US" sz="2700" b="1" dirty="0">
                <a:latin typeface="Calibri" panose="020F0502020204030204" pitchFamily="34" charset="0"/>
                <a:cs typeface="Calibri" panose="020F0502020204030204" pitchFamily="34" charset="0"/>
              </a:rPr>
              <a:t>5-7 minutes</a:t>
            </a:r>
            <a:r>
              <a:rPr lang="en-US" sz="2700" dirty="0">
                <a:latin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sz="2700" dirty="0">
                <a:latin typeface="Calibri" panose="020F0502020204030204" pitchFamily="34" charset="0"/>
                <a:cs typeface="Calibri" panose="020F0502020204030204" pitchFamily="34" charset="0"/>
              </a:rPr>
              <a:t>Clearly explain your slides, and refer to the images and research.</a:t>
            </a:r>
          </a:p>
          <a:p>
            <a:pPr>
              <a:buFont typeface="+mj-lt"/>
              <a:buAutoNum type="arabicPeriod"/>
            </a:pPr>
            <a:r>
              <a:rPr lang="en-US" sz="2700" dirty="0">
                <a:latin typeface="Calibri" panose="020F0502020204030204" pitchFamily="34" charset="0"/>
                <a:cs typeface="Calibri" panose="020F0502020204030204" pitchFamily="34" charset="0"/>
              </a:rPr>
              <a:t> When done, click </a:t>
            </a:r>
            <a:r>
              <a:rPr lang="en-US" sz="2700" b="1" dirty="0">
                <a:latin typeface="Calibri" panose="020F0502020204030204" pitchFamily="34" charset="0"/>
                <a:cs typeface="Calibri" panose="020F0502020204030204" pitchFamily="34" charset="0"/>
              </a:rPr>
              <a:t>Stop Recording</a:t>
            </a:r>
            <a:r>
              <a:rPr lang="en-US" sz="2700" dirty="0">
                <a:latin typeface="Calibri" panose="020F0502020204030204" pitchFamily="34" charset="0"/>
                <a:cs typeface="Calibri" panose="020F0502020204030204" pitchFamily="34" charset="0"/>
              </a:rPr>
              <a:t>.</a:t>
            </a:r>
          </a:p>
          <a:p>
            <a:pPr>
              <a:buFont typeface="+mj-lt"/>
              <a:buAutoNum type="arabicPeriod"/>
            </a:pPr>
            <a:r>
              <a:rPr lang="en-US" sz="2700" dirty="0">
                <a:latin typeface="Calibri" panose="020F0502020204030204" pitchFamily="34" charset="0"/>
                <a:cs typeface="Calibri" panose="020F0502020204030204" pitchFamily="34" charset="0"/>
              </a:rPr>
              <a:t> Review the recorded presentation to ensure clarity.</a:t>
            </a:r>
          </a:p>
          <a:p>
            <a:pPr>
              <a:buFont typeface="+mj-lt"/>
              <a:buAutoNum type="arabicPeriod"/>
            </a:pPr>
            <a:r>
              <a:rPr lang="en-US" sz="2700" b="1" dirty="0">
                <a:latin typeface="Calibri" panose="020F0502020204030204" pitchFamily="34" charset="0"/>
                <a:cs typeface="Calibri" panose="020F0502020204030204" pitchFamily="34" charset="0"/>
              </a:rPr>
              <a:t> Export as MP4</a:t>
            </a:r>
            <a:r>
              <a:rPr lang="en-US" sz="2700" dirty="0">
                <a:latin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sz="2700" dirty="0">
                <a:latin typeface="Calibri" panose="020F0502020204030204" pitchFamily="34" charset="0"/>
                <a:cs typeface="Calibri" panose="020F0502020204030204" pitchFamily="34" charset="0"/>
              </a:rPr>
              <a:t>Click </a:t>
            </a:r>
            <a:r>
              <a:rPr lang="en-US" sz="2700" b="1" dirty="0">
                <a:latin typeface="Calibri" panose="020F0502020204030204" pitchFamily="34" charset="0"/>
                <a:cs typeface="Calibri" panose="020F0502020204030204" pitchFamily="34" charset="0"/>
              </a:rPr>
              <a:t>File</a:t>
            </a:r>
            <a:r>
              <a:rPr lang="en-US" sz="2700" dirty="0">
                <a:latin typeface="Calibri" panose="020F0502020204030204" pitchFamily="34" charset="0"/>
                <a:cs typeface="Calibri" panose="020F0502020204030204" pitchFamily="34" charset="0"/>
              </a:rPr>
              <a:t> &gt; </a:t>
            </a:r>
            <a:r>
              <a:rPr lang="en-US" sz="2700" b="1" dirty="0">
                <a:latin typeface="Calibri" panose="020F0502020204030204" pitchFamily="34" charset="0"/>
                <a:cs typeface="Calibri" panose="020F0502020204030204" pitchFamily="34" charset="0"/>
              </a:rPr>
              <a:t>Export</a:t>
            </a:r>
            <a:r>
              <a:rPr lang="en-US" sz="2700" dirty="0">
                <a:latin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sz="2700" dirty="0">
                <a:latin typeface="Calibri" panose="020F0502020204030204" pitchFamily="34" charset="0"/>
                <a:cs typeface="Calibri" panose="020F0502020204030204" pitchFamily="34" charset="0"/>
              </a:rPr>
              <a:t>Select </a:t>
            </a:r>
            <a:r>
              <a:rPr lang="en-US" sz="2700" b="1" dirty="0">
                <a:latin typeface="Calibri" panose="020F0502020204030204" pitchFamily="34" charset="0"/>
                <a:cs typeface="Calibri" panose="020F0502020204030204" pitchFamily="34" charset="0"/>
              </a:rPr>
              <a:t>Create a Video</a:t>
            </a:r>
            <a:r>
              <a:rPr lang="en-US" sz="2700" dirty="0">
                <a:latin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sz="2700" dirty="0">
                <a:latin typeface="Calibri" panose="020F0502020204030204" pitchFamily="34" charset="0"/>
                <a:cs typeface="Calibri" panose="020F0502020204030204" pitchFamily="34" charset="0"/>
              </a:rPr>
              <a:t>Choose the </a:t>
            </a:r>
            <a:r>
              <a:rPr lang="en-US" sz="2700" b="1" dirty="0">
                <a:latin typeface="Calibri" panose="020F0502020204030204" pitchFamily="34" charset="0"/>
                <a:cs typeface="Calibri" panose="020F0502020204030204" pitchFamily="34" charset="0"/>
              </a:rPr>
              <a:t>resolution</a:t>
            </a:r>
            <a:r>
              <a:rPr lang="en-US" sz="2700" dirty="0">
                <a:latin typeface="Calibri" panose="020F0502020204030204" pitchFamily="34" charset="0"/>
                <a:cs typeface="Calibri" panose="020F0502020204030204" pitchFamily="34" charset="0"/>
              </a:rPr>
              <a:t> (ensure the file is under </a:t>
            </a:r>
            <a:r>
              <a:rPr lang="en-US" sz="2700" b="1" dirty="0">
                <a:latin typeface="Calibri" panose="020F0502020204030204" pitchFamily="34" charset="0"/>
                <a:cs typeface="Calibri" panose="020F0502020204030204" pitchFamily="34" charset="0"/>
              </a:rPr>
              <a:t>100 MB</a:t>
            </a:r>
            <a:r>
              <a:rPr lang="en-US" sz="2700" dirty="0">
                <a:latin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sz="2700" dirty="0">
                <a:latin typeface="Calibri" panose="020F0502020204030204" pitchFamily="34" charset="0"/>
                <a:cs typeface="Calibri" panose="020F0502020204030204" pitchFamily="34" charset="0"/>
              </a:rPr>
              <a:t>Click </a:t>
            </a:r>
            <a:r>
              <a:rPr lang="en-US" sz="2700" b="1" dirty="0">
                <a:latin typeface="Calibri" panose="020F0502020204030204" pitchFamily="34" charset="0"/>
                <a:cs typeface="Calibri" panose="020F0502020204030204" pitchFamily="34" charset="0"/>
              </a:rPr>
              <a:t>Create Video</a:t>
            </a:r>
            <a:r>
              <a:rPr lang="en-US" sz="2700" dirty="0">
                <a:latin typeface="Calibri" panose="020F0502020204030204" pitchFamily="34" charset="0"/>
                <a:cs typeface="Calibri" panose="020F0502020204030204" pitchFamily="34" charset="0"/>
              </a:rPr>
              <a:t> and save it as an MP4 file.</a:t>
            </a:r>
          </a:p>
        </p:txBody>
      </p:sp>
    </p:spTree>
    <p:extLst>
      <p:ext uri="{BB962C8B-B14F-4D97-AF65-F5344CB8AC3E}">
        <p14:creationId xmlns:p14="http://schemas.microsoft.com/office/powerpoint/2010/main" val="3753190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C1FB7-4C96-AA47-F4B7-4A3C75C6EDF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7CABDDE-6D91-35DC-4553-1E47933E0E10}"/>
              </a:ext>
            </a:extLst>
          </p:cNvPr>
          <p:cNvSpPr txBox="1"/>
          <p:nvPr/>
        </p:nvSpPr>
        <p:spPr>
          <a:xfrm>
            <a:off x="0" y="647041"/>
            <a:ext cx="12192000" cy="1964512"/>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11. Submission Guidelines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Submit</a:t>
            </a:r>
            <a:r>
              <a:rPr lang="en-US" sz="2800" dirty="0">
                <a:latin typeface="Calibri" panose="020F0502020204030204" pitchFamily="34" charset="0"/>
                <a:cs typeface="Calibri" panose="020F0502020204030204" pitchFamily="34" charset="0"/>
              </a:rPr>
              <a:t> your </a:t>
            </a:r>
            <a:r>
              <a:rPr lang="en-US" sz="2800" b="1" dirty="0">
                <a:latin typeface="Calibri" panose="020F0502020204030204" pitchFamily="34" charset="0"/>
                <a:cs typeface="Calibri" panose="020F0502020204030204" pitchFamily="34" charset="0"/>
              </a:rPr>
              <a:t>recorded presentation (MP4)</a:t>
            </a:r>
            <a:r>
              <a:rPr lang="en-US" sz="2800" dirty="0">
                <a:latin typeface="Calibri" panose="020F0502020204030204" pitchFamily="34" charset="0"/>
                <a:cs typeface="Calibri" panose="020F0502020204030204" pitchFamily="34" charset="0"/>
              </a:rPr>
              <a:t> along with your PowerPoint slides for Part C by 4 November 2024.</a:t>
            </a:r>
          </a:p>
        </p:txBody>
      </p:sp>
      <p:sp>
        <p:nvSpPr>
          <p:cNvPr id="2" name="TextBox 1">
            <a:extLst>
              <a:ext uri="{FF2B5EF4-FFF2-40B4-BE49-F238E27FC236}">
                <a16:creationId xmlns:a16="http://schemas.microsoft.com/office/drawing/2014/main" id="{B6AB930C-FEAB-A0DA-F301-FA6A9DA4930F}"/>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6661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0E69E-9988-70D0-A95C-963E9CFDF5F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0ADD196-0D87-584E-7714-07CF933C8769}"/>
              </a:ext>
            </a:extLst>
          </p:cNvPr>
          <p:cNvSpPr txBox="1"/>
          <p:nvPr/>
        </p:nvSpPr>
        <p:spPr>
          <a:xfrm>
            <a:off x="0" y="689082"/>
            <a:ext cx="12192000" cy="1964512"/>
          </a:xfrm>
          <a:prstGeom prst="rect">
            <a:avLst/>
          </a:prstGeom>
          <a:noFill/>
          <a:ln>
            <a:solidFill>
              <a:srgbClr val="FF0000"/>
            </a:solidFill>
          </a:ln>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By following these steps, you’ll effectively complete your portfolio, presentation, and report for Assessment 3 Part C while demonstrating a deep understanding of your chosen career path, essential skills, and the impact of AI on your profession.</a:t>
            </a:r>
          </a:p>
        </p:txBody>
      </p:sp>
      <p:sp>
        <p:nvSpPr>
          <p:cNvPr id="2" name="TextBox 1">
            <a:extLst>
              <a:ext uri="{FF2B5EF4-FFF2-40B4-BE49-F238E27FC236}">
                <a16:creationId xmlns:a16="http://schemas.microsoft.com/office/drawing/2014/main" id="{EF6E0BB9-B67B-93B4-A9A8-845B9A3B6541}"/>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4211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2B18A-FF6F-4A99-987F-F02E3EA2B5C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7D2A4D7-7650-CE79-9F58-56CF44E9E868}"/>
              </a:ext>
            </a:extLst>
          </p:cNvPr>
          <p:cNvSpPr txBox="1"/>
          <p:nvPr/>
        </p:nvSpPr>
        <p:spPr>
          <a:xfrm>
            <a:off x="0" y="1015663"/>
            <a:ext cx="12192000" cy="4549835"/>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1. Apply Heading Styles</a:t>
            </a:r>
            <a:r>
              <a:rPr lang="en-US" sz="2800" dirty="0">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Before creating a TOC, ensure that you’ve applied </a:t>
            </a:r>
            <a:r>
              <a:rPr lang="en-US" sz="2800" b="1" dirty="0">
                <a:latin typeface="Calibri" panose="020F0502020204030204" pitchFamily="34" charset="0"/>
                <a:cs typeface="Calibri" panose="020F0502020204030204" pitchFamily="34" charset="0"/>
              </a:rPr>
              <a:t>Heading Styles</a:t>
            </a:r>
            <a:r>
              <a:rPr lang="en-US" sz="2800" dirty="0">
                <a:latin typeface="Calibri" panose="020F0502020204030204" pitchFamily="34" charset="0"/>
                <a:cs typeface="Calibri" panose="020F0502020204030204" pitchFamily="34" charset="0"/>
              </a:rPr>
              <a:t> (Heading 1, Heading 2, etc.) to the titles and subtitles in your document.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Go to the </a:t>
            </a:r>
            <a:r>
              <a:rPr lang="en-US" sz="2800" b="1" dirty="0">
                <a:latin typeface="Calibri" panose="020F0502020204030204" pitchFamily="34" charset="0"/>
                <a:cs typeface="Calibri" panose="020F0502020204030204" pitchFamily="34" charset="0"/>
              </a:rPr>
              <a:t>Home</a:t>
            </a:r>
            <a:r>
              <a:rPr lang="en-US" sz="2800" dirty="0">
                <a:latin typeface="Calibri" panose="020F0502020204030204" pitchFamily="34" charset="0"/>
                <a:cs typeface="Calibri" panose="020F0502020204030204" pitchFamily="34" charset="0"/>
              </a:rPr>
              <a:t> tab on the Ribbon.</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Highlight the text you want to use as a heading, and select the appropriate </a:t>
            </a:r>
            <a:r>
              <a:rPr lang="en-US" sz="2800" b="1" dirty="0">
                <a:latin typeface="Calibri" panose="020F0502020204030204" pitchFamily="34" charset="0"/>
                <a:cs typeface="Calibri" panose="020F0502020204030204" pitchFamily="34" charset="0"/>
              </a:rPr>
              <a:t>Heading Style</a:t>
            </a:r>
            <a:r>
              <a:rPr lang="en-US" sz="2800" dirty="0">
                <a:latin typeface="Calibri" panose="020F0502020204030204" pitchFamily="34" charset="0"/>
                <a:cs typeface="Calibri" panose="020F0502020204030204" pitchFamily="34" charset="0"/>
              </a:rPr>
              <a:t> from the Styles group (e.g., Heading 1 for main sections, Heading 2 for subsections).</a:t>
            </a:r>
          </a:p>
        </p:txBody>
      </p:sp>
      <p:sp>
        <p:nvSpPr>
          <p:cNvPr id="2" name="TextBox 1">
            <a:extLst>
              <a:ext uri="{FF2B5EF4-FFF2-40B4-BE49-F238E27FC236}">
                <a16:creationId xmlns:a16="http://schemas.microsoft.com/office/drawing/2014/main" id="{5491971E-814C-744E-8DB7-7F435CB9B72C}"/>
              </a:ext>
            </a:extLst>
          </p:cNvPr>
          <p:cNvSpPr txBox="1"/>
          <p:nvPr/>
        </p:nvSpPr>
        <p:spPr>
          <a:xfrm>
            <a:off x="0" y="0"/>
            <a:ext cx="12192000" cy="1015663"/>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How to Create an Automatic Table of Contents (TOC) in Word – Step-by-Step Demonstration</a:t>
            </a:r>
            <a:endParaRPr lang="en-AU" sz="3000" b="1" dirty="0">
              <a:highlight>
                <a:srgbClr val="FF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1794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4084A-6E96-5273-115A-D70E1DFB7A9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DCB85B2-2155-321E-C231-427F5A641DFB}"/>
              </a:ext>
            </a:extLst>
          </p:cNvPr>
          <p:cNvSpPr txBox="1"/>
          <p:nvPr/>
        </p:nvSpPr>
        <p:spPr>
          <a:xfrm>
            <a:off x="0" y="1015663"/>
            <a:ext cx="12192000" cy="4549835"/>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2. Insert the Table of Contents</a:t>
            </a:r>
            <a:r>
              <a:rPr lang="en-US" sz="2800" dirty="0">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Place your cursor where you want to insert the TOC, typically at the beginning of your document.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Go to the </a:t>
            </a:r>
            <a:r>
              <a:rPr lang="en-US" sz="2800" b="1" dirty="0">
                <a:latin typeface="Calibri" panose="020F0502020204030204" pitchFamily="34" charset="0"/>
                <a:cs typeface="Calibri" panose="020F0502020204030204" pitchFamily="34" charset="0"/>
              </a:rPr>
              <a:t>References</a:t>
            </a:r>
            <a:r>
              <a:rPr lang="en-US" sz="2800" dirty="0">
                <a:latin typeface="Calibri" panose="020F0502020204030204" pitchFamily="34" charset="0"/>
                <a:cs typeface="Calibri" panose="020F0502020204030204" pitchFamily="34" charset="0"/>
              </a:rPr>
              <a:t> tab on the Ribbon.</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Click on </a:t>
            </a:r>
            <a:r>
              <a:rPr lang="en-US" sz="2800" b="1" dirty="0">
                <a:latin typeface="Calibri" panose="020F0502020204030204" pitchFamily="34" charset="0"/>
                <a:cs typeface="Calibri" panose="020F0502020204030204" pitchFamily="34" charset="0"/>
              </a:rPr>
              <a:t>Table of Contents</a:t>
            </a:r>
            <a:r>
              <a:rPr lang="en-US" sz="2800" dirty="0">
                <a:latin typeface="Calibri" panose="020F0502020204030204" pitchFamily="34" charset="0"/>
                <a:cs typeface="Calibri" panose="020F0502020204030204" pitchFamily="34" charset="0"/>
              </a:rPr>
              <a:t> in the Table of Contents group.</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Select an automatic TOC style from the drop-down menu (e.g., Automatic Table 1 or Automatic Table 2).</a:t>
            </a:r>
          </a:p>
        </p:txBody>
      </p:sp>
      <p:sp>
        <p:nvSpPr>
          <p:cNvPr id="2" name="TextBox 1">
            <a:extLst>
              <a:ext uri="{FF2B5EF4-FFF2-40B4-BE49-F238E27FC236}">
                <a16:creationId xmlns:a16="http://schemas.microsoft.com/office/drawing/2014/main" id="{E4D3B0AE-CF24-0EEC-C736-E2E0731324C2}"/>
              </a:ext>
            </a:extLst>
          </p:cNvPr>
          <p:cNvSpPr txBox="1"/>
          <p:nvPr/>
        </p:nvSpPr>
        <p:spPr>
          <a:xfrm>
            <a:off x="0" y="0"/>
            <a:ext cx="12192000" cy="1015663"/>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How to Create an Automatic Table of Contents (TOC) in Word – Step-by-Step Demonstration</a:t>
            </a:r>
            <a:endParaRPr lang="en-AU" sz="3000" b="1" dirty="0">
              <a:highlight>
                <a:srgbClr val="FF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6358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A1B53-A2F1-80A1-76CB-813A3C49332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0D9EEA6-C5D7-1307-97C0-B23D3E0BEB2E}"/>
              </a:ext>
            </a:extLst>
          </p:cNvPr>
          <p:cNvSpPr txBox="1"/>
          <p:nvPr/>
        </p:nvSpPr>
        <p:spPr>
          <a:xfrm>
            <a:off x="0" y="1015663"/>
            <a:ext cx="12192000" cy="3903504"/>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Customize TOC (Optional)</a:t>
            </a:r>
            <a:r>
              <a:rPr lang="en-US" sz="2800" dirty="0">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You can customize the TOC by clicking </a:t>
            </a:r>
            <a:r>
              <a:rPr lang="en-US" sz="2800" b="1" dirty="0">
                <a:latin typeface="Calibri" panose="020F0502020204030204" pitchFamily="34" charset="0"/>
                <a:cs typeface="Calibri" panose="020F0502020204030204" pitchFamily="34" charset="0"/>
              </a:rPr>
              <a:t>Custom Table of Contents</a:t>
            </a:r>
            <a:r>
              <a:rPr lang="en-US" sz="2800" dirty="0">
                <a:latin typeface="Calibri" panose="020F0502020204030204" pitchFamily="34" charset="0"/>
                <a:cs typeface="Calibri" panose="020F0502020204030204" pitchFamily="34" charset="0"/>
              </a:rPr>
              <a:t> in the Table of Contents menu.</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Choose the number of heading levels to display, change the format, or modify the tab leader.</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Click </a:t>
            </a:r>
            <a:r>
              <a:rPr lang="en-US" sz="2800" b="1" dirty="0">
                <a:latin typeface="Calibri" panose="020F0502020204030204" pitchFamily="34" charset="0"/>
                <a:cs typeface="Calibri" panose="020F0502020204030204" pitchFamily="34" charset="0"/>
              </a:rPr>
              <a:t>OK</a:t>
            </a:r>
            <a:r>
              <a:rPr lang="en-US" sz="2800" dirty="0">
                <a:latin typeface="Calibri" panose="020F0502020204030204" pitchFamily="34" charset="0"/>
                <a:cs typeface="Calibri" panose="020F0502020204030204" pitchFamily="34" charset="0"/>
              </a:rPr>
              <a:t> to insert the customized TOC.</a:t>
            </a:r>
          </a:p>
        </p:txBody>
      </p:sp>
      <p:sp>
        <p:nvSpPr>
          <p:cNvPr id="2" name="TextBox 1">
            <a:extLst>
              <a:ext uri="{FF2B5EF4-FFF2-40B4-BE49-F238E27FC236}">
                <a16:creationId xmlns:a16="http://schemas.microsoft.com/office/drawing/2014/main" id="{525AE51C-B16D-A79F-B912-D5055BC9EF2F}"/>
              </a:ext>
            </a:extLst>
          </p:cNvPr>
          <p:cNvSpPr txBox="1"/>
          <p:nvPr/>
        </p:nvSpPr>
        <p:spPr>
          <a:xfrm>
            <a:off x="0" y="0"/>
            <a:ext cx="12192000" cy="1015663"/>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How to Create an Automatic Table of Contents (TOC) in Word – Step-by-Step Demonstration</a:t>
            </a:r>
            <a:endParaRPr lang="en-AU" sz="3000" b="1" dirty="0">
              <a:highlight>
                <a:srgbClr val="FF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6854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3A258-B466-388B-16C4-69C0BEDDD4D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129D73A-38D1-CF3C-70BC-46895358F47E}"/>
              </a:ext>
            </a:extLst>
          </p:cNvPr>
          <p:cNvSpPr txBox="1"/>
          <p:nvPr/>
        </p:nvSpPr>
        <p:spPr>
          <a:xfrm>
            <a:off x="0" y="1015663"/>
            <a:ext cx="12192000" cy="4549835"/>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4. Update the Table of Contents</a:t>
            </a:r>
            <a:r>
              <a:rPr lang="en-US" sz="2800" dirty="0">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If you add more content or change any headings, you can easily update the TOC.</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Go to the </a:t>
            </a:r>
            <a:r>
              <a:rPr lang="en-US" sz="2800" b="1" dirty="0">
                <a:latin typeface="Calibri" panose="020F0502020204030204" pitchFamily="34" charset="0"/>
                <a:cs typeface="Calibri" panose="020F0502020204030204" pitchFamily="34" charset="0"/>
              </a:rPr>
              <a:t>References</a:t>
            </a:r>
            <a:r>
              <a:rPr lang="en-US" sz="2800" dirty="0">
                <a:latin typeface="Calibri" panose="020F0502020204030204" pitchFamily="34" charset="0"/>
                <a:cs typeface="Calibri" panose="020F0502020204030204" pitchFamily="34" charset="0"/>
              </a:rPr>
              <a:t> tab and click </a:t>
            </a:r>
            <a:r>
              <a:rPr lang="en-US" sz="2800" b="1" dirty="0">
                <a:latin typeface="Calibri" panose="020F0502020204030204" pitchFamily="34" charset="0"/>
                <a:cs typeface="Calibri" panose="020F0502020204030204" pitchFamily="34" charset="0"/>
              </a:rPr>
              <a:t>Update Table</a:t>
            </a:r>
            <a:r>
              <a:rPr lang="en-US" sz="2800" dirty="0">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Choose either to </a:t>
            </a:r>
            <a:r>
              <a:rPr lang="en-US" sz="2800" b="1" dirty="0">
                <a:latin typeface="Calibri" panose="020F0502020204030204" pitchFamily="34" charset="0"/>
                <a:cs typeface="Calibri" panose="020F0502020204030204" pitchFamily="34" charset="0"/>
              </a:rPr>
              <a:t>Update page numbers only</a:t>
            </a:r>
            <a:r>
              <a:rPr lang="en-US" sz="2800" dirty="0">
                <a:latin typeface="Calibri" panose="020F0502020204030204" pitchFamily="34" charset="0"/>
                <a:cs typeface="Calibri" panose="020F0502020204030204" pitchFamily="34" charset="0"/>
              </a:rPr>
              <a:t> or </a:t>
            </a:r>
            <a:r>
              <a:rPr lang="en-US" sz="2800" b="1" dirty="0">
                <a:latin typeface="Calibri" panose="020F0502020204030204" pitchFamily="34" charset="0"/>
                <a:cs typeface="Calibri" panose="020F0502020204030204" pitchFamily="34" charset="0"/>
              </a:rPr>
              <a:t>Update entire table</a:t>
            </a:r>
            <a:r>
              <a:rPr lang="en-US" sz="2800" dirty="0">
                <a:latin typeface="Calibri" panose="020F0502020204030204" pitchFamily="34" charset="0"/>
                <a:cs typeface="Calibri" panose="020F0502020204030204" pitchFamily="34" charset="0"/>
              </a:rPr>
              <a:t> (if you’ve changed headings).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Your TOC will refresh with the latest changes.</a:t>
            </a:r>
          </a:p>
        </p:txBody>
      </p:sp>
      <p:sp>
        <p:nvSpPr>
          <p:cNvPr id="2" name="TextBox 1">
            <a:extLst>
              <a:ext uri="{FF2B5EF4-FFF2-40B4-BE49-F238E27FC236}">
                <a16:creationId xmlns:a16="http://schemas.microsoft.com/office/drawing/2014/main" id="{A23983B5-0CDF-9DBB-7AC5-69CCD8BF2A23}"/>
              </a:ext>
            </a:extLst>
          </p:cNvPr>
          <p:cNvSpPr txBox="1"/>
          <p:nvPr/>
        </p:nvSpPr>
        <p:spPr>
          <a:xfrm>
            <a:off x="0" y="0"/>
            <a:ext cx="12192000" cy="1015663"/>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How to Create an Automatic Table of Contents (TOC) in Word – Step-by-Step Demonstration</a:t>
            </a:r>
            <a:endParaRPr lang="en-AU" sz="3000" b="1" dirty="0">
              <a:highlight>
                <a:srgbClr val="FF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94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4CD10-4972-D5DE-1D3C-08BAA7E6097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68B0E6A-E920-DE61-B83B-44872E3BF7B8}"/>
              </a:ext>
            </a:extLst>
          </p:cNvPr>
          <p:cNvSpPr txBox="1"/>
          <p:nvPr/>
        </p:nvSpPr>
        <p:spPr>
          <a:xfrm>
            <a:off x="0" y="184586"/>
            <a:ext cx="12192000" cy="4832092"/>
          </a:xfrm>
          <a:prstGeom prst="rect">
            <a:avLst/>
          </a:prstGeom>
          <a:no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Step 3: B1 - Identify Emerging Technologies and their Roles (400-500 words)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Identify </a:t>
            </a: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three to four key emerging technologies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that can be applied to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key offerings. These may include: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Artificial Intelligence (AI)</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Used for data analysis, predictive maintenance, and ecosystem monitoring.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Internet of Things (IoT)</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Sensors and devices to monitor environmental conditions or energy use in smart infrastructure.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5G Technology</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Provides high-speed connectivity to remote areas, improving access to online services and education.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Cloud Computing</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Powers scalable data storage and computing for community projects and educational programs.</a:t>
            </a:r>
          </a:p>
        </p:txBody>
      </p:sp>
    </p:spTree>
    <p:extLst>
      <p:ext uri="{BB962C8B-B14F-4D97-AF65-F5344CB8AC3E}">
        <p14:creationId xmlns:p14="http://schemas.microsoft.com/office/powerpoint/2010/main" val="3548828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CD61E-A947-FD09-9E92-40CE91EBF9B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875D89E-6FB2-A825-134D-21BBFF00713D}"/>
              </a:ext>
            </a:extLst>
          </p:cNvPr>
          <p:cNvSpPr txBox="1"/>
          <p:nvPr/>
        </p:nvSpPr>
        <p:spPr>
          <a:xfrm>
            <a:off x="0" y="184586"/>
            <a:ext cx="12192000" cy="5693866"/>
          </a:xfrm>
          <a:prstGeom prst="rect">
            <a:avLst/>
          </a:prstGeom>
          <a:no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For each technology:</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Explain how it can be applied within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offerings.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Describe how it can create digital disruption (e.g., through efficiency improvements, enhanced connectivity, or by providing real-time data for decision-making).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Example</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b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b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"The Internet of Things (IoT) can transform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ecosystem monitoring by enabling the continuous collection of environmental data, such as air quality or water levels, using smart sensors. This can help local authorities and communities make informed decisions about resource management, thus fostering sustainability. Meanwhile, 5G connectivity will allow these IoT systems to transmit data in real time, even from remote locations, enhancing the scalability and responsiveness of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solutions."</a:t>
            </a:r>
          </a:p>
        </p:txBody>
      </p:sp>
    </p:spTree>
    <p:extLst>
      <p:ext uri="{BB962C8B-B14F-4D97-AF65-F5344CB8AC3E}">
        <p14:creationId xmlns:p14="http://schemas.microsoft.com/office/powerpoint/2010/main" val="850277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96BF2-DE89-A15D-C192-D0A6D72A840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01BC8D3-74EF-5D6C-D1C8-18D1E743CB1E}"/>
              </a:ext>
            </a:extLst>
          </p:cNvPr>
          <p:cNvSpPr txBox="1"/>
          <p:nvPr/>
        </p:nvSpPr>
        <p:spPr>
          <a:xfrm>
            <a:off x="0" y="184586"/>
            <a:ext cx="12192000" cy="5262979"/>
          </a:xfrm>
          <a:prstGeom prst="rect">
            <a:avLst/>
          </a:prstGeom>
          <a:no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B2 - Social and Environmental Benefits and Challenges (300-400 words)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Discuss the </a:t>
            </a: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social benefits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such as providing communities with access to digital education, improving health monitoring, or encouraging eco-conscious behavior.</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Highlight the </a:t>
            </a: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environmental benefits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like improved energy efficiency through smart infrastructure or the reduction of waste via real-time ecosystem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Then, discuss potential </a:t>
            </a: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challenges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Social Challenges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Digital inequality, lack of technical skills in underserved communities.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Environmental Challenges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Potential environmental impact of new technologies, such as e-waste.</a:t>
            </a:r>
          </a:p>
        </p:txBody>
      </p:sp>
    </p:spTree>
    <p:extLst>
      <p:ext uri="{BB962C8B-B14F-4D97-AF65-F5344CB8AC3E}">
        <p14:creationId xmlns:p14="http://schemas.microsoft.com/office/powerpoint/2010/main" val="222408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48225-539F-76C9-34DD-65D334BA1B8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D81BCB2-48B4-7665-9ADF-69A9EC857479}"/>
              </a:ext>
            </a:extLst>
          </p:cNvPr>
          <p:cNvSpPr txBox="1"/>
          <p:nvPr/>
        </p:nvSpPr>
        <p:spPr>
          <a:xfrm>
            <a:off x="0" y="184586"/>
            <a:ext cx="12192000" cy="5842497"/>
          </a:xfrm>
          <a:prstGeom prst="rect">
            <a:avLst/>
          </a:prstGeom>
          <a:noFill/>
          <a:ln>
            <a:solidFill>
              <a:srgbClr val="FF0000"/>
            </a:solidFill>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Provide solutions for overcoming these challenges:</a:t>
            </a: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For social challenges, propose educational programs and local partnerships.</a:t>
            </a: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For environmental challenges, discuss sustainable tech practices like recycling programs or energy-efficient designs.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Example</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b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b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"While IoT can improve environmental monitoring, its widespread adoption may contribute to electronic waste (e-waste) if devices are not properly managed.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can mitigate this risk by implementing recycling programs for old sensors and devices and promoting eco-friendly hardware manufacturing."</a:t>
            </a:r>
          </a:p>
        </p:txBody>
      </p:sp>
    </p:spTree>
    <p:extLst>
      <p:ext uri="{BB962C8B-B14F-4D97-AF65-F5344CB8AC3E}">
        <p14:creationId xmlns:p14="http://schemas.microsoft.com/office/powerpoint/2010/main" val="2123221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31F43-37E9-D72B-6D9E-CE496C39639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46E870B-AB1F-7135-7245-B366B82F6FF0}"/>
              </a:ext>
            </a:extLst>
          </p:cNvPr>
          <p:cNvSpPr txBox="1"/>
          <p:nvPr/>
        </p:nvSpPr>
        <p:spPr>
          <a:xfrm>
            <a:off x="0" y="184586"/>
            <a:ext cx="12192000" cy="6555641"/>
          </a:xfrm>
          <a:prstGeom prst="rect">
            <a:avLst/>
          </a:prstGeom>
          <a:no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Step 5: B3 - Threats to Digital Security and Data Privacy (300-400 words)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Identify possible </a:t>
            </a: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security threats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such as data breaches, hacking of IoT devices, and misuse of personal data.</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Discuss ways to </a:t>
            </a: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protect digital property</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 Encryption</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Ensures that data collected from communities remains secure.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Regular Security Audits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Helps detect vulnerabilities in systems.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User Awareness Programs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Educates community members on the importance of safeguarding personal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Example</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b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b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"Given the vast amounts of data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collects through IoT and AI, maintaining data privacy is crucial. Encryption protocols, regular audits, and secure cloud infrastructures are key to ensuring that sensitive community data is not exposed to unauthorized access. Additionally,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must foster user awareness by teaching the importance of data security in local digital skills training programs."</a:t>
            </a:r>
          </a:p>
        </p:txBody>
      </p:sp>
    </p:spTree>
    <p:extLst>
      <p:ext uri="{BB962C8B-B14F-4D97-AF65-F5344CB8AC3E}">
        <p14:creationId xmlns:p14="http://schemas.microsoft.com/office/powerpoint/2010/main" val="276467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3BFD3-F67B-B98F-4811-A04B6B9F558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0343539-A759-1134-BE99-8DD0104A8C4D}"/>
              </a:ext>
            </a:extLst>
          </p:cNvPr>
          <p:cNvSpPr txBox="1"/>
          <p:nvPr/>
        </p:nvSpPr>
        <p:spPr>
          <a:xfrm>
            <a:off x="0" y="184586"/>
            <a:ext cx="12192000" cy="5196166"/>
          </a:xfrm>
          <a:prstGeom prst="rect">
            <a:avLst/>
          </a:prstGeom>
          <a:noFill/>
          <a:ln>
            <a:solidFill>
              <a:srgbClr val="FF0000"/>
            </a:solidFill>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Step 6: B4 - Ethical Computing and Responsible AI (300-400 words)</a:t>
            </a: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Define </a:t>
            </a: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ethical computing</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and why it’s important for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Discuss how to ensure </a:t>
            </a: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responsible AI</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use:</a:t>
            </a: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Transparency in AI algorithms to avoid bias.</a:t>
            </a: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Ensuring AI decisions are explainable and aligned with community welfare goals.</a:t>
            </a: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Highlight how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can uphold ethical computing by adhering to privacy standards, protecting data rights, and ensuring equal access to technology.</a:t>
            </a:r>
          </a:p>
        </p:txBody>
      </p:sp>
    </p:spTree>
    <p:extLst>
      <p:ext uri="{BB962C8B-B14F-4D97-AF65-F5344CB8AC3E}">
        <p14:creationId xmlns:p14="http://schemas.microsoft.com/office/powerpoint/2010/main" val="3042067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TotalTime>
  <Words>3066</Words>
  <Application>Microsoft Office PowerPoint</Application>
  <PresentationFormat>Widescreen</PresentationFormat>
  <Paragraphs>215</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Aptos</vt:lpstr>
      <vt:lpstr>Aptos Display</vt:lpstr>
      <vt:lpstr>Arial</vt:lpstr>
      <vt:lpstr>Calibri</vt:lpstr>
      <vt:lpstr>Office Theme</vt:lpstr>
      <vt:lpstr>ITEC100 – Preparation For Assessment 3 – Part B and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35</cp:revision>
  <dcterms:created xsi:type="dcterms:W3CDTF">2024-10-17T19:16:55Z</dcterms:created>
  <dcterms:modified xsi:type="dcterms:W3CDTF">2024-10-25T05:44:24Z</dcterms:modified>
</cp:coreProperties>
</file>