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12" r:id="rId3"/>
    <p:sldId id="413" r:id="rId4"/>
    <p:sldId id="414" r:id="rId5"/>
    <p:sldId id="415"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954"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11B-CF8C-4D29-044D-D73613D03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FC7A202-7882-D8CB-AD68-C806E6417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945CC93-2512-ADFE-41EE-FC538FD31D74}"/>
              </a:ext>
            </a:extLst>
          </p:cNvPr>
          <p:cNvSpPr>
            <a:spLocks noGrp="1"/>
          </p:cNvSpPr>
          <p:nvPr>
            <p:ph type="dt" sz="half" idx="10"/>
          </p:nvPr>
        </p:nvSpPr>
        <p:spPr/>
        <p:txBody>
          <a:bodyPr/>
          <a:lstStyle/>
          <a:p>
            <a:fld id="{88CE2767-FAF7-435E-AAB6-B341013E0D7B}" type="datetimeFigureOut">
              <a:rPr lang="en-AU" smtClean="0"/>
              <a:t>22/08/2024</a:t>
            </a:fld>
            <a:endParaRPr lang="en-AU"/>
          </a:p>
        </p:txBody>
      </p:sp>
      <p:sp>
        <p:nvSpPr>
          <p:cNvPr id="5" name="Footer Placeholder 4">
            <a:extLst>
              <a:ext uri="{FF2B5EF4-FFF2-40B4-BE49-F238E27FC236}">
                <a16:creationId xmlns:a16="http://schemas.microsoft.com/office/drawing/2014/main" id="{B34613DE-1436-5241-925A-5BD5A354DA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19204E-09A2-F8BD-DDC0-33C284DFC158}"/>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325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CCB-1C30-8EFA-3A65-E424D82DDF5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DB5931-A702-BC9D-45C0-53877E3C0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A7752C-559C-B6DA-3EF7-362FD13B3C22}"/>
              </a:ext>
            </a:extLst>
          </p:cNvPr>
          <p:cNvSpPr>
            <a:spLocks noGrp="1"/>
          </p:cNvSpPr>
          <p:nvPr>
            <p:ph type="dt" sz="half" idx="10"/>
          </p:nvPr>
        </p:nvSpPr>
        <p:spPr/>
        <p:txBody>
          <a:bodyPr/>
          <a:lstStyle/>
          <a:p>
            <a:fld id="{88CE2767-FAF7-435E-AAB6-B341013E0D7B}" type="datetimeFigureOut">
              <a:rPr lang="en-AU" smtClean="0"/>
              <a:t>22/08/2024</a:t>
            </a:fld>
            <a:endParaRPr lang="en-AU"/>
          </a:p>
        </p:txBody>
      </p:sp>
      <p:sp>
        <p:nvSpPr>
          <p:cNvPr id="5" name="Footer Placeholder 4">
            <a:extLst>
              <a:ext uri="{FF2B5EF4-FFF2-40B4-BE49-F238E27FC236}">
                <a16:creationId xmlns:a16="http://schemas.microsoft.com/office/drawing/2014/main" id="{38679113-138C-18D1-9F14-4D9DBC5F9E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C37FE7-867F-9C70-ACD9-35700381756C}"/>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86275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EC449-285B-5D3E-2A7C-0BDCE03220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267C529-8378-AF89-52F7-CC3FF7551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C4A6BE-F1F6-42A1-45A5-5A64C28DB60B}"/>
              </a:ext>
            </a:extLst>
          </p:cNvPr>
          <p:cNvSpPr>
            <a:spLocks noGrp="1"/>
          </p:cNvSpPr>
          <p:nvPr>
            <p:ph type="dt" sz="half" idx="10"/>
          </p:nvPr>
        </p:nvSpPr>
        <p:spPr/>
        <p:txBody>
          <a:bodyPr/>
          <a:lstStyle/>
          <a:p>
            <a:fld id="{88CE2767-FAF7-435E-AAB6-B341013E0D7B}" type="datetimeFigureOut">
              <a:rPr lang="en-AU" smtClean="0"/>
              <a:t>22/08/2024</a:t>
            </a:fld>
            <a:endParaRPr lang="en-AU"/>
          </a:p>
        </p:txBody>
      </p:sp>
      <p:sp>
        <p:nvSpPr>
          <p:cNvPr id="5" name="Footer Placeholder 4">
            <a:extLst>
              <a:ext uri="{FF2B5EF4-FFF2-40B4-BE49-F238E27FC236}">
                <a16:creationId xmlns:a16="http://schemas.microsoft.com/office/drawing/2014/main" id="{FDC3CE5F-A838-47E6-7A4B-A9291A004A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2A525B-7E14-7C43-5062-69C75DCC16AD}"/>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548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43F3-5D14-05EA-DA35-25E0AFEC653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89D1369-CCA4-4081-0BAC-7FBCF3F2A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644742-E79D-0702-F56B-42F867564621}"/>
              </a:ext>
            </a:extLst>
          </p:cNvPr>
          <p:cNvSpPr>
            <a:spLocks noGrp="1"/>
          </p:cNvSpPr>
          <p:nvPr>
            <p:ph type="dt" sz="half" idx="10"/>
          </p:nvPr>
        </p:nvSpPr>
        <p:spPr/>
        <p:txBody>
          <a:bodyPr/>
          <a:lstStyle/>
          <a:p>
            <a:fld id="{88CE2767-FAF7-435E-AAB6-B341013E0D7B}" type="datetimeFigureOut">
              <a:rPr lang="en-AU" smtClean="0"/>
              <a:t>22/08/2024</a:t>
            </a:fld>
            <a:endParaRPr lang="en-AU"/>
          </a:p>
        </p:txBody>
      </p:sp>
      <p:sp>
        <p:nvSpPr>
          <p:cNvPr id="5" name="Footer Placeholder 4">
            <a:extLst>
              <a:ext uri="{FF2B5EF4-FFF2-40B4-BE49-F238E27FC236}">
                <a16:creationId xmlns:a16="http://schemas.microsoft.com/office/drawing/2014/main" id="{5D4BAA7D-8C0B-40BC-65AE-B75785F04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52EAF6-AE5A-B703-BE13-C422A17C1D8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50476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3954-AF0B-8F1D-D198-45343D8AC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71303C-7578-C504-E0F5-A2E89626EF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56B5E-F3A4-C4E9-9D8A-806881D082A3}"/>
              </a:ext>
            </a:extLst>
          </p:cNvPr>
          <p:cNvSpPr>
            <a:spLocks noGrp="1"/>
          </p:cNvSpPr>
          <p:nvPr>
            <p:ph type="dt" sz="half" idx="10"/>
          </p:nvPr>
        </p:nvSpPr>
        <p:spPr/>
        <p:txBody>
          <a:bodyPr/>
          <a:lstStyle/>
          <a:p>
            <a:fld id="{88CE2767-FAF7-435E-AAB6-B341013E0D7B}" type="datetimeFigureOut">
              <a:rPr lang="en-AU" smtClean="0"/>
              <a:t>22/08/2024</a:t>
            </a:fld>
            <a:endParaRPr lang="en-AU"/>
          </a:p>
        </p:txBody>
      </p:sp>
      <p:sp>
        <p:nvSpPr>
          <p:cNvPr id="5" name="Footer Placeholder 4">
            <a:extLst>
              <a:ext uri="{FF2B5EF4-FFF2-40B4-BE49-F238E27FC236}">
                <a16:creationId xmlns:a16="http://schemas.microsoft.com/office/drawing/2014/main" id="{49AEBFAD-B1ED-1C8A-760F-E54E64C97D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C1418A-C627-933F-D9FA-FF38FC50A182}"/>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12829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F856-3E9E-59AD-9603-10E6D1A104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7F0686-2D77-4BED-0CF8-DCAA872B2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93AF043-1B08-145F-9D44-625F0AAAA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C6089B1-184B-B2E6-4582-9DD9D406F9C3}"/>
              </a:ext>
            </a:extLst>
          </p:cNvPr>
          <p:cNvSpPr>
            <a:spLocks noGrp="1"/>
          </p:cNvSpPr>
          <p:nvPr>
            <p:ph type="dt" sz="half" idx="10"/>
          </p:nvPr>
        </p:nvSpPr>
        <p:spPr/>
        <p:txBody>
          <a:bodyPr/>
          <a:lstStyle/>
          <a:p>
            <a:fld id="{88CE2767-FAF7-435E-AAB6-B341013E0D7B}" type="datetimeFigureOut">
              <a:rPr lang="en-AU" smtClean="0"/>
              <a:t>22/08/2024</a:t>
            </a:fld>
            <a:endParaRPr lang="en-AU"/>
          </a:p>
        </p:txBody>
      </p:sp>
      <p:sp>
        <p:nvSpPr>
          <p:cNvPr id="6" name="Footer Placeholder 5">
            <a:extLst>
              <a:ext uri="{FF2B5EF4-FFF2-40B4-BE49-F238E27FC236}">
                <a16:creationId xmlns:a16="http://schemas.microsoft.com/office/drawing/2014/main" id="{E6A1F3B0-7F47-8708-AEF0-0E7A322775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DD0F6A-05EA-7976-F135-D2AC6942AEFA}"/>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21465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82E5-9716-F0CE-C4AC-A0B48D2222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8CD004A-7B35-32C0-4A92-E4E3213C0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7531F-2679-39E3-CC5B-2A8968F73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9E31470-E66D-BBEA-B2AC-EFF735650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DCFE7-705A-C120-68F7-87CCE3869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CB2A480-1AF7-D81A-64FC-5B02A85FD61A}"/>
              </a:ext>
            </a:extLst>
          </p:cNvPr>
          <p:cNvSpPr>
            <a:spLocks noGrp="1"/>
          </p:cNvSpPr>
          <p:nvPr>
            <p:ph type="dt" sz="half" idx="10"/>
          </p:nvPr>
        </p:nvSpPr>
        <p:spPr/>
        <p:txBody>
          <a:bodyPr/>
          <a:lstStyle/>
          <a:p>
            <a:fld id="{88CE2767-FAF7-435E-AAB6-B341013E0D7B}" type="datetimeFigureOut">
              <a:rPr lang="en-AU" smtClean="0"/>
              <a:t>22/08/2024</a:t>
            </a:fld>
            <a:endParaRPr lang="en-AU"/>
          </a:p>
        </p:txBody>
      </p:sp>
      <p:sp>
        <p:nvSpPr>
          <p:cNvPr id="8" name="Footer Placeholder 7">
            <a:extLst>
              <a:ext uri="{FF2B5EF4-FFF2-40B4-BE49-F238E27FC236}">
                <a16:creationId xmlns:a16="http://schemas.microsoft.com/office/drawing/2014/main" id="{56B7674E-4E93-F3EE-8D8E-B92248E35EC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78EE5B-F19A-3FA0-C2A9-7983871422B7}"/>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6818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06B4-EEC5-FED3-E061-B94804A3015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317A045-A989-4261-A532-D40F6437313D}"/>
              </a:ext>
            </a:extLst>
          </p:cNvPr>
          <p:cNvSpPr>
            <a:spLocks noGrp="1"/>
          </p:cNvSpPr>
          <p:nvPr>
            <p:ph type="dt" sz="half" idx="10"/>
          </p:nvPr>
        </p:nvSpPr>
        <p:spPr/>
        <p:txBody>
          <a:bodyPr/>
          <a:lstStyle/>
          <a:p>
            <a:fld id="{88CE2767-FAF7-435E-AAB6-B341013E0D7B}" type="datetimeFigureOut">
              <a:rPr lang="en-AU" smtClean="0"/>
              <a:t>22/08/2024</a:t>
            </a:fld>
            <a:endParaRPr lang="en-AU"/>
          </a:p>
        </p:txBody>
      </p:sp>
      <p:sp>
        <p:nvSpPr>
          <p:cNvPr id="4" name="Footer Placeholder 3">
            <a:extLst>
              <a:ext uri="{FF2B5EF4-FFF2-40B4-BE49-F238E27FC236}">
                <a16:creationId xmlns:a16="http://schemas.microsoft.com/office/drawing/2014/main" id="{F91BF0EB-C068-7257-9141-F3CD3133AA0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489B76B-1FDB-3B24-A3DD-8D60723AC41F}"/>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21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E85D-8CF6-F824-CFD0-11F71BBF5586}"/>
              </a:ext>
            </a:extLst>
          </p:cNvPr>
          <p:cNvSpPr>
            <a:spLocks noGrp="1"/>
          </p:cNvSpPr>
          <p:nvPr>
            <p:ph type="dt" sz="half" idx="10"/>
          </p:nvPr>
        </p:nvSpPr>
        <p:spPr/>
        <p:txBody>
          <a:bodyPr/>
          <a:lstStyle/>
          <a:p>
            <a:fld id="{88CE2767-FAF7-435E-AAB6-B341013E0D7B}" type="datetimeFigureOut">
              <a:rPr lang="en-AU" smtClean="0"/>
              <a:t>22/08/2024</a:t>
            </a:fld>
            <a:endParaRPr lang="en-AU"/>
          </a:p>
        </p:txBody>
      </p:sp>
      <p:sp>
        <p:nvSpPr>
          <p:cNvPr id="3" name="Footer Placeholder 2">
            <a:extLst>
              <a:ext uri="{FF2B5EF4-FFF2-40B4-BE49-F238E27FC236}">
                <a16:creationId xmlns:a16="http://schemas.microsoft.com/office/drawing/2014/main" id="{723D5B69-434F-1938-F2A6-C45BD4D06F1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730E0F3-ED28-0CF2-7501-715FA250B3A4}"/>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4160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B1B6-2D55-5ABE-08C4-91A4DADEF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C5B40F2-FAA0-E4EC-9279-A2B779C65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0A4C4DF-4291-ACC9-7D14-6B980C9F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6603A-CE6B-3FB7-8619-44C6F378F2F4}"/>
              </a:ext>
            </a:extLst>
          </p:cNvPr>
          <p:cNvSpPr>
            <a:spLocks noGrp="1"/>
          </p:cNvSpPr>
          <p:nvPr>
            <p:ph type="dt" sz="half" idx="10"/>
          </p:nvPr>
        </p:nvSpPr>
        <p:spPr/>
        <p:txBody>
          <a:bodyPr/>
          <a:lstStyle/>
          <a:p>
            <a:fld id="{88CE2767-FAF7-435E-AAB6-B341013E0D7B}" type="datetimeFigureOut">
              <a:rPr lang="en-AU" smtClean="0"/>
              <a:t>22/08/2024</a:t>
            </a:fld>
            <a:endParaRPr lang="en-AU"/>
          </a:p>
        </p:txBody>
      </p:sp>
      <p:sp>
        <p:nvSpPr>
          <p:cNvPr id="6" name="Footer Placeholder 5">
            <a:extLst>
              <a:ext uri="{FF2B5EF4-FFF2-40B4-BE49-F238E27FC236}">
                <a16:creationId xmlns:a16="http://schemas.microsoft.com/office/drawing/2014/main" id="{438E5383-111F-A8AC-BA9C-10DD1989AE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9EEA8A-4869-AF9B-9BBB-4BB032341CA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0923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A61-E6EB-F589-C37D-C3C355825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ABC7CC8-974A-4766-95CC-B5E827C30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17A4648-47FD-A403-57BE-8B992F745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D0D4-70C0-F7D0-FB40-BC6F9B6D00A3}"/>
              </a:ext>
            </a:extLst>
          </p:cNvPr>
          <p:cNvSpPr>
            <a:spLocks noGrp="1"/>
          </p:cNvSpPr>
          <p:nvPr>
            <p:ph type="dt" sz="half" idx="10"/>
          </p:nvPr>
        </p:nvSpPr>
        <p:spPr/>
        <p:txBody>
          <a:bodyPr/>
          <a:lstStyle/>
          <a:p>
            <a:fld id="{88CE2767-FAF7-435E-AAB6-B341013E0D7B}" type="datetimeFigureOut">
              <a:rPr lang="en-AU" smtClean="0"/>
              <a:t>22/08/2024</a:t>
            </a:fld>
            <a:endParaRPr lang="en-AU"/>
          </a:p>
        </p:txBody>
      </p:sp>
      <p:sp>
        <p:nvSpPr>
          <p:cNvPr id="6" name="Footer Placeholder 5">
            <a:extLst>
              <a:ext uri="{FF2B5EF4-FFF2-40B4-BE49-F238E27FC236}">
                <a16:creationId xmlns:a16="http://schemas.microsoft.com/office/drawing/2014/main" id="{97AA75CD-668C-075E-82F0-DF41EF19BD9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111957-BDCD-F410-AE50-DCC380386673}"/>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418483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C75ED-3B91-3B62-E4EE-D2B2F0D3B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178DFB-1C7C-E4A0-472A-DDF6931AD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F0C62E-0EDF-25FD-6828-50C67E7C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E2767-FAF7-435E-AAB6-B341013E0D7B}" type="datetimeFigureOut">
              <a:rPr lang="en-AU" smtClean="0"/>
              <a:t>22/08/2024</a:t>
            </a:fld>
            <a:endParaRPr lang="en-AU"/>
          </a:p>
        </p:txBody>
      </p:sp>
      <p:sp>
        <p:nvSpPr>
          <p:cNvPr id="5" name="Footer Placeholder 4">
            <a:extLst>
              <a:ext uri="{FF2B5EF4-FFF2-40B4-BE49-F238E27FC236}">
                <a16:creationId xmlns:a16="http://schemas.microsoft.com/office/drawing/2014/main" id="{72BFD14B-0811-B588-B3E5-E61C49E46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14CE7CD0-262E-73DB-6D0B-70A6E0676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317C6C-8D8D-4ABD-99B3-40A8EEB61AE8}" type="slidenum">
              <a:rPr lang="en-AU" smtClean="0"/>
              <a:t>‹#›</a:t>
            </a:fld>
            <a:endParaRPr lang="en-AU"/>
          </a:p>
        </p:txBody>
      </p:sp>
    </p:spTree>
    <p:extLst>
      <p:ext uri="{BB962C8B-B14F-4D97-AF65-F5344CB8AC3E}">
        <p14:creationId xmlns:p14="http://schemas.microsoft.com/office/powerpoint/2010/main" val="76750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914B-D665-2ABD-B609-497C3D53433A}"/>
              </a:ext>
            </a:extLst>
          </p:cNvPr>
          <p:cNvSpPr>
            <a:spLocks noGrp="1"/>
          </p:cNvSpPr>
          <p:nvPr>
            <p:ph type="ctrTitle"/>
          </p:nvPr>
        </p:nvSpPr>
        <p:spPr/>
        <p:txBody>
          <a:bodyPr>
            <a:normAutofit fontScale="90000"/>
          </a:bodyPr>
          <a:lstStyle/>
          <a:p>
            <a:r>
              <a:rPr lang="en-AU" sz="7000" dirty="0">
                <a:latin typeface="Calibri" panose="020F0502020204030204" pitchFamily="34" charset="0"/>
                <a:cs typeface="Calibri" panose="020F0502020204030204" pitchFamily="34" charset="0"/>
              </a:rPr>
              <a:t>ITEC100 – Preparation for Domain 4 Post-Assessment</a:t>
            </a:r>
          </a:p>
        </p:txBody>
      </p:sp>
      <p:sp>
        <p:nvSpPr>
          <p:cNvPr id="3" name="Subtitle 2">
            <a:extLst>
              <a:ext uri="{FF2B5EF4-FFF2-40B4-BE49-F238E27FC236}">
                <a16:creationId xmlns:a16="http://schemas.microsoft.com/office/drawing/2014/main" id="{95F5AD97-A697-08E8-A42C-D263E899CD10}"/>
              </a:ext>
            </a:extLst>
          </p:cNvPr>
          <p:cNvSpPr>
            <a:spLocks noGrp="1"/>
          </p:cNvSpPr>
          <p:nvPr>
            <p:ph type="subTitle" idx="1"/>
          </p:nvPr>
        </p:nvSpPr>
        <p:spPr/>
        <p:txBody>
          <a:bodyPr>
            <a:normAutofit/>
          </a:bodyPr>
          <a:lstStyle/>
          <a:p>
            <a:r>
              <a:rPr lang="en-AU" sz="3600" dirty="0">
                <a:latin typeface="Calibri" panose="020F0502020204030204" pitchFamily="34" charset="0"/>
                <a:cs typeface="Calibri" panose="020F0502020204030204" pitchFamily="34" charset="0"/>
              </a:rPr>
              <a:t>Tutor: Dr. Farshid Keivanian</a:t>
            </a:r>
          </a:p>
        </p:txBody>
      </p:sp>
    </p:spTree>
    <p:extLst>
      <p:ext uri="{BB962C8B-B14F-4D97-AF65-F5344CB8AC3E}">
        <p14:creationId xmlns:p14="http://schemas.microsoft.com/office/powerpoint/2010/main" val="52388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O4, type the function that will add up the total scores in cells B4 through M4. Then, in cell R4, use the Function Library to obtain and add the function that will display the highest score in cells B4 through M4.</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1" y="1045782"/>
            <a:ext cx="5687123" cy="57554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2: Display the Highest Score in Cells B4 through M4</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Cell R4</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on cell R4 to make it active.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Go to the "Formulas" Tab in the Ribbon</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on the "Formulas" tab at the top of Excel.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Insert the MAX Function</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"Function Library" group, click on "More Functions" if necessary, then select "Statistical" and choose "MAX" from the list.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"Function Arguments" dialog box:</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For "Number1," select the range B4 by either typing B4:M4 or by dragging to select these cells.</a:t>
            </a:r>
          </a:p>
        </p:txBody>
      </p:sp>
      <p:pic>
        <p:nvPicPr>
          <p:cNvPr id="7170" name="Picture 2" descr="Uploaded image">
            <a:extLst>
              <a:ext uri="{FF2B5EF4-FFF2-40B4-BE49-F238E27FC236}">
                <a16:creationId xmlns:a16="http://schemas.microsoft.com/office/drawing/2014/main" id="{3C7CFB98-E524-304C-6BD7-19794F5CC3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24" b="3908"/>
          <a:stretch/>
        </p:blipFill>
        <p:spPr bwMode="auto">
          <a:xfrm>
            <a:off x="5687122" y="1108662"/>
            <a:ext cx="6504878" cy="330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37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O4, type the function that will add up the total scores in cells B4 through M4. Then, in cell R4, use the Function Library to obtain and add the function that will display the highest score in cells B4 through M4.</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1" y="1045782"/>
            <a:ext cx="5454869" cy="1569660"/>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4. Click OK</a:t>
            </a:r>
            <a:r>
              <a:rPr lang="en-US" sz="2400" dirty="0">
                <a:latin typeface="Calibri" panose="020F0502020204030204" pitchFamily="34" charset="0"/>
                <a:cs typeface="Calibri" panose="020F0502020204030204" pitchFamily="34" charset="0"/>
              </a:rPr>
              <a:t>: After configuring the function, click "OK."</a:t>
            </a:r>
          </a:p>
          <a:p>
            <a:r>
              <a:rPr lang="en-US" sz="2400" dirty="0">
                <a:latin typeface="Calibri" panose="020F0502020204030204" pitchFamily="34" charset="0"/>
                <a:cs typeface="Calibri" panose="020F0502020204030204" pitchFamily="34" charset="0"/>
              </a:rPr>
              <a:t>Now, cell R4 will display the highest score from the range B4 through M4.</a:t>
            </a:r>
          </a:p>
        </p:txBody>
      </p:sp>
      <p:pic>
        <p:nvPicPr>
          <p:cNvPr id="7170" name="Picture 2" descr="Uploaded image">
            <a:extLst>
              <a:ext uri="{FF2B5EF4-FFF2-40B4-BE49-F238E27FC236}">
                <a16:creationId xmlns:a16="http://schemas.microsoft.com/office/drawing/2014/main" id="{3C7CFB98-E524-304C-6BD7-19794F5CC3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24" b="3908"/>
          <a:stretch/>
        </p:blipFill>
        <p:spPr bwMode="auto">
          <a:xfrm>
            <a:off x="5454868" y="1108661"/>
            <a:ext cx="6737132" cy="342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01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D3 on the Instructors worksheet, add a function to combine Amy, a space, and Jones, using the cells containing Amy and Jones.</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0" y="1045782"/>
            <a:ext cx="4309242" cy="3785652"/>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Here’s a step-by-step solution to accomplish this in Excel:</a:t>
            </a:r>
          </a:p>
          <a:p>
            <a:r>
              <a:rPr lang="en-US" sz="2400" b="1" dirty="0">
                <a:latin typeface="Calibri" panose="020F0502020204030204" pitchFamily="34" charset="0"/>
                <a:cs typeface="Calibri" panose="020F0502020204030204" pitchFamily="34" charset="0"/>
              </a:rPr>
              <a:t>Step 1: Identify the Cells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 Go to the </a:t>
            </a:r>
            <a:r>
              <a:rPr lang="en-US" sz="2400" b="1" dirty="0">
                <a:latin typeface="Calibri" panose="020F0502020204030204" pitchFamily="34" charset="0"/>
                <a:cs typeface="Calibri" panose="020F0502020204030204" pitchFamily="34" charset="0"/>
              </a:rPr>
              <a:t>Instructors</a:t>
            </a:r>
            <a:r>
              <a:rPr lang="en-US" sz="2400" dirty="0">
                <a:latin typeface="Calibri" panose="020F0502020204030204" pitchFamily="34" charset="0"/>
                <a:cs typeface="Calibri" panose="020F0502020204030204" pitchFamily="34" charset="0"/>
              </a:rPr>
              <a:t> worksheet.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 Identify the cells that contain "Amy" and "Jones". For this example, let's assume:</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"Amy" is in cell </a:t>
            </a:r>
            <a:r>
              <a:rPr lang="en-US" sz="2400" b="1" dirty="0">
                <a:latin typeface="Calibri" panose="020F0502020204030204" pitchFamily="34" charset="0"/>
                <a:cs typeface="Calibri" panose="020F0502020204030204" pitchFamily="34" charset="0"/>
              </a:rPr>
              <a:t>B3</a:t>
            </a:r>
            <a:r>
              <a:rPr lang="en-US" sz="24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"Jones" is in cell </a:t>
            </a:r>
            <a:r>
              <a:rPr lang="en-US" sz="2400" b="1" dirty="0">
                <a:latin typeface="Calibri" panose="020F0502020204030204" pitchFamily="34" charset="0"/>
                <a:cs typeface="Calibri" panose="020F0502020204030204" pitchFamily="34" charset="0"/>
              </a:rPr>
              <a:t>C3</a:t>
            </a:r>
            <a:r>
              <a:rPr lang="en-US" sz="2400" dirty="0">
                <a:latin typeface="Calibri" panose="020F0502020204030204" pitchFamily="34" charset="0"/>
                <a:cs typeface="Calibri" panose="020F0502020204030204" pitchFamily="34" charset="0"/>
              </a:rPr>
              <a:t>.</a:t>
            </a:r>
          </a:p>
        </p:txBody>
      </p:sp>
      <p:pic>
        <p:nvPicPr>
          <p:cNvPr id="9" name="Picture 8">
            <a:extLst>
              <a:ext uri="{FF2B5EF4-FFF2-40B4-BE49-F238E27FC236}">
                <a16:creationId xmlns:a16="http://schemas.microsoft.com/office/drawing/2014/main" id="{BCBC576F-C4FC-7546-EBBD-A45320EBCD69}"/>
              </a:ext>
            </a:extLst>
          </p:cNvPr>
          <p:cNvPicPr>
            <a:picLocks noChangeAspect="1"/>
          </p:cNvPicPr>
          <p:nvPr/>
        </p:nvPicPr>
        <p:blipFill rotWithShape="1">
          <a:blip r:embed="rId2"/>
          <a:srcRect l="17672" t="26379" r="17672" b="13793"/>
          <a:stretch/>
        </p:blipFill>
        <p:spPr>
          <a:xfrm>
            <a:off x="4309241" y="1157428"/>
            <a:ext cx="7882758" cy="4103000"/>
          </a:xfrm>
          <a:prstGeom prst="rect">
            <a:avLst/>
          </a:prstGeom>
        </p:spPr>
      </p:pic>
    </p:spTree>
    <p:extLst>
      <p:ext uri="{BB962C8B-B14F-4D97-AF65-F5344CB8AC3E}">
        <p14:creationId xmlns:p14="http://schemas.microsoft.com/office/powerpoint/2010/main" val="29331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D3 on the Instructors worksheet, add a function to combine Amy, a space, and Jones, using the cells containing Amy and Jones.</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0" y="1045782"/>
            <a:ext cx="4309242" cy="5262979"/>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Step 2: Enter the Function</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In cell </a:t>
            </a:r>
            <a:r>
              <a:rPr lang="en-US" sz="2400" b="1" dirty="0">
                <a:latin typeface="Calibri" panose="020F0502020204030204" pitchFamily="34" charset="0"/>
                <a:cs typeface="Calibri" panose="020F0502020204030204" pitchFamily="34" charset="0"/>
              </a:rPr>
              <a:t>D3</a:t>
            </a:r>
            <a:r>
              <a:rPr lang="en-US" sz="2400" dirty="0">
                <a:latin typeface="Calibri" panose="020F0502020204030204" pitchFamily="34" charset="0"/>
                <a:cs typeface="Calibri" panose="020F0502020204030204" pitchFamily="34" charset="0"/>
              </a:rPr>
              <a:t>, enter the following formula:</a:t>
            </a:r>
          </a:p>
          <a:p>
            <a:r>
              <a:rPr lang="en-US" sz="2400" dirty="0">
                <a:latin typeface="Calibri" panose="020F0502020204030204" pitchFamily="34" charset="0"/>
                <a:cs typeface="Calibri" panose="020F0502020204030204" pitchFamily="34" charset="0"/>
              </a:rPr>
              <a:t>=B3 &amp; " " &amp; C3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Explanation: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B3 refers to the cell containing "Amy".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represents a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C3 refers to the cell containing "Jones".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&amp; operator is used to concatenate (combine) the text in the cells with the space between them.</a:t>
            </a:r>
          </a:p>
        </p:txBody>
      </p:sp>
      <p:pic>
        <p:nvPicPr>
          <p:cNvPr id="9" name="Picture 8">
            <a:extLst>
              <a:ext uri="{FF2B5EF4-FFF2-40B4-BE49-F238E27FC236}">
                <a16:creationId xmlns:a16="http://schemas.microsoft.com/office/drawing/2014/main" id="{BCBC576F-C4FC-7546-EBBD-A45320EBCD69}"/>
              </a:ext>
            </a:extLst>
          </p:cNvPr>
          <p:cNvPicPr>
            <a:picLocks noChangeAspect="1"/>
          </p:cNvPicPr>
          <p:nvPr/>
        </p:nvPicPr>
        <p:blipFill rotWithShape="1">
          <a:blip r:embed="rId2"/>
          <a:srcRect l="17672" t="26379" r="17672" b="13793"/>
          <a:stretch/>
        </p:blipFill>
        <p:spPr>
          <a:xfrm>
            <a:off x="4309241" y="1157428"/>
            <a:ext cx="7882758" cy="4103000"/>
          </a:xfrm>
          <a:prstGeom prst="rect">
            <a:avLst/>
          </a:prstGeom>
        </p:spPr>
      </p:pic>
    </p:spTree>
    <p:extLst>
      <p:ext uri="{BB962C8B-B14F-4D97-AF65-F5344CB8AC3E}">
        <p14:creationId xmlns:p14="http://schemas.microsoft.com/office/powerpoint/2010/main" val="2839195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D3 on the Instructors worksheet, add a function to combine Amy, a space, and Jones, using the cells containing Amy and Jones.</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0" y="1045782"/>
            <a:ext cx="4309242" cy="5021055"/>
          </a:xfrm>
          <a:prstGeom prst="rect">
            <a:avLst/>
          </a:prstGeom>
          <a:noFill/>
        </p:spPr>
        <p:txBody>
          <a:bodyPr wrap="square">
            <a:spAutoFit/>
          </a:bodyPr>
          <a:lstStyle/>
          <a:p>
            <a:pPr>
              <a:lnSpc>
                <a:spcPct val="150000"/>
              </a:lnSpc>
            </a:pPr>
            <a:r>
              <a:rPr lang="en-US" sz="2400" b="1" dirty="0">
                <a:latin typeface="Calibri" panose="020F0502020204030204" pitchFamily="34" charset="0"/>
                <a:cs typeface="Calibri" panose="020F0502020204030204" pitchFamily="34" charset="0"/>
              </a:rPr>
              <a:t>Step 3: Press Enter</a:t>
            </a:r>
          </a:p>
          <a:p>
            <a:pPr>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After typing the formula in cell </a:t>
            </a:r>
            <a:r>
              <a:rPr lang="en-US" sz="2400" b="1" dirty="0">
                <a:latin typeface="Calibri" panose="020F0502020204030204" pitchFamily="34" charset="0"/>
                <a:cs typeface="Calibri" panose="020F0502020204030204" pitchFamily="34" charset="0"/>
              </a:rPr>
              <a:t>D3</a:t>
            </a:r>
            <a:r>
              <a:rPr lang="en-US" sz="2400" dirty="0">
                <a:latin typeface="Calibri" panose="020F0502020204030204" pitchFamily="34" charset="0"/>
                <a:cs typeface="Calibri" panose="020F0502020204030204" pitchFamily="34" charset="0"/>
              </a:rPr>
              <a:t>, press </a:t>
            </a:r>
            <a:r>
              <a:rPr lang="en-US" sz="2400" b="1" dirty="0">
                <a:latin typeface="Calibri" panose="020F0502020204030204" pitchFamily="34" charset="0"/>
                <a:cs typeface="Calibri" panose="020F0502020204030204" pitchFamily="34" charset="0"/>
              </a:rPr>
              <a:t>Enter</a:t>
            </a:r>
            <a:r>
              <a:rPr lang="en-US" sz="2400" dirty="0">
                <a:latin typeface="Calibri" panose="020F0502020204030204" pitchFamily="34" charset="0"/>
                <a:cs typeface="Calibri" panose="020F0502020204030204" pitchFamily="34" charset="0"/>
              </a:rPr>
              <a:t>.</a:t>
            </a:r>
          </a:p>
          <a:p>
            <a:pPr>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result in cell D3 should be "Amy Jones".</a:t>
            </a:r>
          </a:p>
          <a:p>
            <a:pPr>
              <a:lnSpc>
                <a:spcPct val="150000"/>
              </a:lnSpc>
            </a:pPr>
            <a:r>
              <a:rPr lang="en-US" sz="2400" dirty="0">
                <a:latin typeface="Calibri" panose="020F0502020204030204" pitchFamily="34" charset="0"/>
                <a:cs typeface="Calibri" panose="020F0502020204030204" pitchFamily="34" charset="0"/>
              </a:rPr>
              <a:t>This completes the task of combining "Amy" and "Jones" with a space between them in cell D3.</a:t>
            </a:r>
          </a:p>
        </p:txBody>
      </p:sp>
      <p:pic>
        <p:nvPicPr>
          <p:cNvPr id="9" name="Picture 8">
            <a:extLst>
              <a:ext uri="{FF2B5EF4-FFF2-40B4-BE49-F238E27FC236}">
                <a16:creationId xmlns:a16="http://schemas.microsoft.com/office/drawing/2014/main" id="{BCBC576F-C4FC-7546-EBBD-A45320EBCD69}"/>
              </a:ext>
            </a:extLst>
          </p:cNvPr>
          <p:cNvPicPr>
            <a:picLocks noChangeAspect="1"/>
          </p:cNvPicPr>
          <p:nvPr/>
        </p:nvPicPr>
        <p:blipFill rotWithShape="1">
          <a:blip r:embed="rId2"/>
          <a:srcRect l="17672" t="26379" r="17672" b="13793"/>
          <a:stretch/>
        </p:blipFill>
        <p:spPr>
          <a:xfrm>
            <a:off x="4309241" y="1157428"/>
            <a:ext cx="7882758" cy="4103000"/>
          </a:xfrm>
          <a:prstGeom prst="rect">
            <a:avLst/>
          </a:prstGeom>
        </p:spPr>
      </p:pic>
    </p:spTree>
    <p:extLst>
      <p:ext uri="{BB962C8B-B14F-4D97-AF65-F5344CB8AC3E}">
        <p14:creationId xmlns:p14="http://schemas.microsoft.com/office/powerpoint/2010/main" val="2471142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F4 on the current worksheet, add a function that will sort the January activities in ascending order. Then, starting in cell G4, list each activity from the January activities without duplicating any activity.</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0" y="1045782"/>
            <a:ext cx="4750420" cy="489364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Solution: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1: Sort the January Activities in Ascending Order</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Identify the Range of January Activities: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January activities are listed in column A from cells A3 to A18.</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Sort the Activities Alphabetically in Column F:</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cell F4, enter the following formula to sort the January activities alphabetically:</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=SORT(A3:A18)</a:t>
            </a:r>
          </a:p>
        </p:txBody>
      </p:sp>
      <p:sp>
        <p:nvSpPr>
          <p:cNvPr id="4" name="AutoShape 2" descr="Uploaded image">
            <a:extLst>
              <a:ext uri="{FF2B5EF4-FFF2-40B4-BE49-F238E27FC236}">
                <a16:creationId xmlns:a16="http://schemas.microsoft.com/office/drawing/2014/main" id="{3302DE3D-D4D2-A4F4-A33B-5B602E1D7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Uploaded image">
            <a:extLst>
              <a:ext uri="{FF2B5EF4-FFF2-40B4-BE49-F238E27FC236}">
                <a16:creationId xmlns:a16="http://schemas.microsoft.com/office/drawing/2014/main" id="{0D1C519E-4F5A-6B55-1D0C-E7753F973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8" name="Picture 7">
            <a:extLst>
              <a:ext uri="{FF2B5EF4-FFF2-40B4-BE49-F238E27FC236}">
                <a16:creationId xmlns:a16="http://schemas.microsoft.com/office/drawing/2014/main" id="{A9DB3CD7-9908-96B4-DC98-F81014B92791}"/>
              </a:ext>
            </a:extLst>
          </p:cNvPr>
          <p:cNvPicPr>
            <a:picLocks noChangeAspect="1"/>
          </p:cNvPicPr>
          <p:nvPr/>
        </p:nvPicPr>
        <p:blipFill rotWithShape="1">
          <a:blip r:embed="rId2"/>
          <a:srcRect l="17587" t="26360" r="18017" b="12644"/>
          <a:stretch/>
        </p:blipFill>
        <p:spPr>
          <a:xfrm>
            <a:off x="4750420" y="1185041"/>
            <a:ext cx="7441580" cy="3964857"/>
          </a:xfrm>
          <a:prstGeom prst="rect">
            <a:avLst/>
          </a:prstGeom>
        </p:spPr>
      </p:pic>
      <p:sp>
        <p:nvSpPr>
          <p:cNvPr id="12" name="TextBox 11">
            <a:extLst>
              <a:ext uri="{FF2B5EF4-FFF2-40B4-BE49-F238E27FC236}">
                <a16:creationId xmlns:a16="http://schemas.microsoft.com/office/drawing/2014/main" id="{8CF9C79E-2144-3EEC-50BF-C00980D1EDBA}"/>
              </a:ext>
            </a:extLst>
          </p:cNvPr>
          <p:cNvSpPr txBox="1"/>
          <p:nvPr/>
        </p:nvSpPr>
        <p:spPr>
          <a:xfrm>
            <a:off x="-1" y="6216428"/>
            <a:ext cx="12191999" cy="461665"/>
          </a:xfrm>
          <a:prstGeom prst="rect">
            <a:avLst/>
          </a:prstGeom>
          <a:noFill/>
        </p:spPr>
        <p:txBody>
          <a:bodyPr wrap="square">
            <a:spAutoFit/>
          </a:bodyPr>
          <a:lstStyle/>
          <a:p>
            <a:r>
              <a:rPr lang="en-AU" sz="2400" dirty="0">
                <a:latin typeface="Calibri" panose="020F0502020204030204" pitchFamily="34" charset="0"/>
                <a:cs typeface="Calibri" panose="020F0502020204030204" pitchFamily="34" charset="0"/>
              </a:rPr>
              <a:t>This will automatically sort the activities in ascending alphabetical order.</a:t>
            </a:r>
          </a:p>
        </p:txBody>
      </p:sp>
    </p:spTree>
    <p:extLst>
      <p:ext uri="{BB962C8B-B14F-4D97-AF65-F5344CB8AC3E}">
        <p14:creationId xmlns:p14="http://schemas.microsoft.com/office/powerpoint/2010/main" val="423350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F4 on the current worksheet, add a function that will sort the January activities in ascending order. Then, starting in cell G4, list each activity from the January activities without duplicating any activity.</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0" y="1045782"/>
            <a:ext cx="4861932" cy="415498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2: List Each Unique January Activity Without Duplicates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List Unique Activities in Column G:</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Starting in cell G4, enter the following formula to extract unique activities from the sorted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=UNIQUE(F4:F18)</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latin typeface="Calibri" panose="020F0502020204030204" pitchFamily="34" charset="0"/>
                <a:cs typeface="Calibri" panose="020F0502020204030204" pitchFamily="34" charset="0"/>
              </a:rPr>
              <a:t>This will list each unique activity from the January activities without any duplicates.</a:t>
            </a:r>
          </a:p>
        </p:txBody>
      </p:sp>
      <p:sp>
        <p:nvSpPr>
          <p:cNvPr id="4" name="AutoShape 2" descr="Uploaded image">
            <a:extLst>
              <a:ext uri="{FF2B5EF4-FFF2-40B4-BE49-F238E27FC236}">
                <a16:creationId xmlns:a16="http://schemas.microsoft.com/office/drawing/2014/main" id="{3302DE3D-D4D2-A4F4-A33B-5B602E1D7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Uploaded image">
            <a:extLst>
              <a:ext uri="{FF2B5EF4-FFF2-40B4-BE49-F238E27FC236}">
                <a16:creationId xmlns:a16="http://schemas.microsoft.com/office/drawing/2014/main" id="{0D1C519E-4F5A-6B55-1D0C-E7753F973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8" name="Picture 7">
            <a:extLst>
              <a:ext uri="{FF2B5EF4-FFF2-40B4-BE49-F238E27FC236}">
                <a16:creationId xmlns:a16="http://schemas.microsoft.com/office/drawing/2014/main" id="{A9DB3CD7-9908-96B4-DC98-F81014B92791}"/>
              </a:ext>
            </a:extLst>
          </p:cNvPr>
          <p:cNvPicPr>
            <a:picLocks noChangeAspect="1"/>
          </p:cNvPicPr>
          <p:nvPr/>
        </p:nvPicPr>
        <p:blipFill rotWithShape="1">
          <a:blip r:embed="rId2"/>
          <a:srcRect l="17587" t="26360" r="18017" b="12644"/>
          <a:stretch/>
        </p:blipFill>
        <p:spPr>
          <a:xfrm>
            <a:off x="4861932" y="1185042"/>
            <a:ext cx="7330068" cy="3905444"/>
          </a:xfrm>
          <a:prstGeom prst="rect">
            <a:avLst/>
          </a:prstGeom>
        </p:spPr>
      </p:pic>
      <p:sp>
        <p:nvSpPr>
          <p:cNvPr id="12" name="TextBox 11">
            <a:extLst>
              <a:ext uri="{FF2B5EF4-FFF2-40B4-BE49-F238E27FC236}">
                <a16:creationId xmlns:a16="http://schemas.microsoft.com/office/drawing/2014/main" id="{8CF9C79E-2144-3EEC-50BF-C00980D1EDBA}"/>
              </a:ext>
            </a:extLst>
          </p:cNvPr>
          <p:cNvSpPr txBox="1"/>
          <p:nvPr/>
        </p:nvSpPr>
        <p:spPr>
          <a:xfrm>
            <a:off x="-1" y="5353166"/>
            <a:ext cx="12191999" cy="830997"/>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By following these steps, you will have the sorted January activities in column F and the unique activities without duplicates in column G.</a:t>
            </a:r>
          </a:p>
        </p:txBody>
      </p:sp>
    </p:spTree>
    <p:extLst>
      <p:ext uri="{BB962C8B-B14F-4D97-AF65-F5344CB8AC3E}">
        <p14:creationId xmlns:p14="http://schemas.microsoft.com/office/powerpoint/2010/main" val="493733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Using the data in cells B4 through M4, add a count function in cell T4 that counts all the scores. Using the same data, in cell U4, add a count function to count all the scores and retakes. Using the same data, in cell V4, add a count function to count all the cells containing no text or numbers.</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0" y="1045782"/>
            <a:ext cx="4861932" cy="415498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Solution:</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Count All Scores in Cell T4:</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count all the scores in the range B4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can use the COUNT function in Excel.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Formula:</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=COUNT(B4:M4)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formula will count the number of cells that contain numeric values within the range B4</a:t>
            </a:r>
          </a:p>
        </p:txBody>
      </p:sp>
      <p:sp>
        <p:nvSpPr>
          <p:cNvPr id="4" name="AutoShape 2" descr="Uploaded image">
            <a:extLst>
              <a:ext uri="{FF2B5EF4-FFF2-40B4-BE49-F238E27FC236}">
                <a16:creationId xmlns:a16="http://schemas.microsoft.com/office/drawing/2014/main" id="{3302DE3D-D4D2-A4F4-A33B-5B602E1D7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Uploaded image">
            <a:extLst>
              <a:ext uri="{FF2B5EF4-FFF2-40B4-BE49-F238E27FC236}">
                <a16:creationId xmlns:a16="http://schemas.microsoft.com/office/drawing/2014/main" id="{0D1C519E-4F5A-6B55-1D0C-E7753F973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utoShape 2" descr="Uploaded image">
            <a:extLst>
              <a:ext uri="{FF2B5EF4-FFF2-40B4-BE49-F238E27FC236}">
                <a16:creationId xmlns:a16="http://schemas.microsoft.com/office/drawing/2014/main" id="{1946D639-72A0-8F58-A4D2-EB81959AD36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 name="Picture 9">
            <a:extLst>
              <a:ext uri="{FF2B5EF4-FFF2-40B4-BE49-F238E27FC236}">
                <a16:creationId xmlns:a16="http://schemas.microsoft.com/office/drawing/2014/main" id="{C75E4CC8-6830-E518-656C-C892095ADBE7}"/>
              </a:ext>
            </a:extLst>
          </p:cNvPr>
          <p:cNvPicPr>
            <a:picLocks noChangeAspect="1"/>
          </p:cNvPicPr>
          <p:nvPr/>
        </p:nvPicPr>
        <p:blipFill rotWithShape="1">
          <a:blip r:embed="rId2"/>
          <a:srcRect l="17835" t="26569" r="18049" b="12845"/>
          <a:stretch/>
        </p:blipFill>
        <p:spPr>
          <a:xfrm>
            <a:off x="4793763" y="1108660"/>
            <a:ext cx="7375933" cy="3920540"/>
          </a:xfrm>
          <a:prstGeom prst="rect">
            <a:avLst/>
          </a:prstGeom>
        </p:spPr>
      </p:pic>
    </p:spTree>
    <p:extLst>
      <p:ext uri="{BB962C8B-B14F-4D97-AF65-F5344CB8AC3E}">
        <p14:creationId xmlns:p14="http://schemas.microsoft.com/office/powerpoint/2010/main" val="2607398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Using the data in cells B4 through M4, add a count function in cell T4 that counts all the scores. Using the same data, in cell U4, add a count function to count all the scores and retakes. Using the same data, in cell V4, add a count function to count all the cells containing no text or numbers.</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0" y="1045782"/>
            <a:ext cx="4861932"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Count All Scores and Retakes in Cell U4:</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If retakes are also numeric values, you can use the COUNT function again. However, if "Retake" is a text entry, you'll need a different 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Formula:</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=COUNTA(B4:M4)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COUNTA function counts all non-empty cells in the range, so this will include both numbers and any text like "Retake."</a:t>
            </a:r>
          </a:p>
        </p:txBody>
      </p:sp>
      <p:sp>
        <p:nvSpPr>
          <p:cNvPr id="4" name="AutoShape 2" descr="Uploaded image">
            <a:extLst>
              <a:ext uri="{FF2B5EF4-FFF2-40B4-BE49-F238E27FC236}">
                <a16:creationId xmlns:a16="http://schemas.microsoft.com/office/drawing/2014/main" id="{3302DE3D-D4D2-A4F4-A33B-5B602E1D7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Uploaded image">
            <a:extLst>
              <a:ext uri="{FF2B5EF4-FFF2-40B4-BE49-F238E27FC236}">
                <a16:creationId xmlns:a16="http://schemas.microsoft.com/office/drawing/2014/main" id="{0D1C519E-4F5A-6B55-1D0C-E7753F973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utoShape 2" descr="Uploaded image">
            <a:extLst>
              <a:ext uri="{FF2B5EF4-FFF2-40B4-BE49-F238E27FC236}">
                <a16:creationId xmlns:a16="http://schemas.microsoft.com/office/drawing/2014/main" id="{1946D639-72A0-8F58-A4D2-EB81959AD36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 name="Picture 9">
            <a:extLst>
              <a:ext uri="{FF2B5EF4-FFF2-40B4-BE49-F238E27FC236}">
                <a16:creationId xmlns:a16="http://schemas.microsoft.com/office/drawing/2014/main" id="{C75E4CC8-6830-E518-656C-C892095ADBE7}"/>
              </a:ext>
            </a:extLst>
          </p:cNvPr>
          <p:cNvPicPr>
            <a:picLocks noChangeAspect="1"/>
          </p:cNvPicPr>
          <p:nvPr/>
        </p:nvPicPr>
        <p:blipFill rotWithShape="1">
          <a:blip r:embed="rId2"/>
          <a:srcRect l="17835" t="26569" r="18049" b="12845"/>
          <a:stretch/>
        </p:blipFill>
        <p:spPr>
          <a:xfrm>
            <a:off x="4793763" y="1108660"/>
            <a:ext cx="7375933" cy="3920540"/>
          </a:xfrm>
          <a:prstGeom prst="rect">
            <a:avLst/>
          </a:prstGeom>
        </p:spPr>
      </p:pic>
    </p:spTree>
    <p:extLst>
      <p:ext uri="{BB962C8B-B14F-4D97-AF65-F5344CB8AC3E}">
        <p14:creationId xmlns:p14="http://schemas.microsoft.com/office/powerpoint/2010/main" val="249292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Using the data in cells B4 through M4, add a count function in cell T4 that counts all the scores. Using the same data, in cell U4, add a count function to count all the scores and retakes. Using the same data, in cell V4, add a count function to count all the cells containing no text or numbers.</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0" y="1045782"/>
            <a:ext cx="4861932"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Count All Cells Containing No Text or Numbers in Cell V4:</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 count the cells that are empty (contain no text or numbers), you can use the COUNTBLANK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Formula:</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=COUNTBLANK(B4:M4)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will count all the blank cells within the specified range.</a:t>
            </a:r>
          </a:p>
        </p:txBody>
      </p:sp>
      <p:sp>
        <p:nvSpPr>
          <p:cNvPr id="4" name="AutoShape 2" descr="Uploaded image">
            <a:extLst>
              <a:ext uri="{FF2B5EF4-FFF2-40B4-BE49-F238E27FC236}">
                <a16:creationId xmlns:a16="http://schemas.microsoft.com/office/drawing/2014/main" id="{3302DE3D-D4D2-A4F4-A33B-5B602E1D7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Uploaded image">
            <a:extLst>
              <a:ext uri="{FF2B5EF4-FFF2-40B4-BE49-F238E27FC236}">
                <a16:creationId xmlns:a16="http://schemas.microsoft.com/office/drawing/2014/main" id="{0D1C519E-4F5A-6B55-1D0C-E7753F973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utoShape 2" descr="Uploaded image">
            <a:extLst>
              <a:ext uri="{FF2B5EF4-FFF2-40B4-BE49-F238E27FC236}">
                <a16:creationId xmlns:a16="http://schemas.microsoft.com/office/drawing/2014/main" id="{1946D639-72A0-8F58-A4D2-EB81959AD36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 name="Picture 9">
            <a:extLst>
              <a:ext uri="{FF2B5EF4-FFF2-40B4-BE49-F238E27FC236}">
                <a16:creationId xmlns:a16="http://schemas.microsoft.com/office/drawing/2014/main" id="{C75E4CC8-6830-E518-656C-C892095ADBE7}"/>
              </a:ext>
            </a:extLst>
          </p:cNvPr>
          <p:cNvPicPr>
            <a:picLocks noChangeAspect="1"/>
          </p:cNvPicPr>
          <p:nvPr/>
        </p:nvPicPr>
        <p:blipFill rotWithShape="1">
          <a:blip r:embed="rId2"/>
          <a:srcRect l="17835" t="26569" r="18049" b="12845"/>
          <a:stretch/>
        </p:blipFill>
        <p:spPr>
          <a:xfrm>
            <a:off x="4793763" y="1108660"/>
            <a:ext cx="7375933" cy="3920540"/>
          </a:xfrm>
          <a:prstGeom prst="rect">
            <a:avLst/>
          </a:prstGeom>
        </p:spPr>
      </p:pic>
      <p:sp>
        <p:nvSpPr>
          <p:cNvPr id="11" name="TextBox 10">
            <a:extLst>
              <a:ext uri="{FF2B5EF4-FFF2-40B4-BE49-F238E27FC236}">
                <a16:creationId xmlns:a16="http://schemas.microsoft.com/office/drawing/2014/main" id="{9E534B22-472C-727F-5095-DB2D0B402409}"/>
              </a:ext>
            </a:extLst>
          </p:cNvPr>
          <p:cNvSpPr txBox="1"/>
          <p:nvPr/>
        </p:nvSpPr>
        <p:spPr>
          <a:xfrm>
            <a:off x="0" y="5137888"/>
            <a:ext cx="12169696" cy="830997"/>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By entering these formulas into the respective cells (T4, U4, and V4), you can calculate the required counts for each of the specified conditions.</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343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Q8 on the current worksheet, use the ribbon to multiply the named ranges </a:t>
            </a:r>
            <a:r>
              <a:rPr lang="en-US" sz="2200" b="1" dirty="0" err="1">
                <a:highlight>
                  <a:srgbClr val="00FF00"/>
                </a:highlight>
                <a:latin typeface="Calibri" panose="020F0502020204030204" pitchFamily="34" charset="0"/>
                <a:cs typeface="Calibri" panose="020F0502020204030204" pitchFamily="34" charset="0"/>
              </a:rPr>
              <a:t>future_budget</a:t>
            </a:r>
            <a:r>
              <a:rPr lang="en-US" sz="2200" b="1" dirty="0">
                <a:highlight>
                  <a:srgbClr val="00FF00"/>
                </a:highlight>
                <a:latin typeface="Calibri" panose="020F0502020204030204" pitchFamily="34" charset="0"/>
                <a:cs typeface="Calibri" panose="020F0502020204030204" pitchFamily="34" charset="0"/>
              </a:rPr>
              <a:t> and </a:t>
            </a:r>
            <a:r>
              <a:rPr lang="en-US" sz="2200" b="1" dirty="0" err="1">
                <a:highlight>
                  <a:srgbClr val="00FF00"/>
                </a:highlight>
                <a:latin typeface="Calibri" panose="020F0502020204030204" pitchFamily="34" charset="0"/>
                <a:cs typeface="Calibri" panose="020F0502020204030204" pitchFamily="34" charset="0"/>
              </a:rPr>
              <a:t>Tax_Rate</a:t>
            </a:r>
            <a:r>
              <a:rPr lang="en-US" sz="2200" b="1" dirty="0">
                <a:highlight>
                  <a:srgbClr val="00FF00"/>
                </a:highlight>
                <a:latin typeface="Calibri" panose="020F0502020204030204" pitchFamily="34" charset="0"/>
                <a:cs typeface="Calibri" panose="020F0502020204030204" pitchFamily="34" charset="0"/>
              </a:rPr>
              <a:t>.</a:t>
            </a:r>
            <a:endParaRPr lang="en-AU" sz="2200" b="1" dirty="0">
              <a:highlight>
                <a:srgbClr val="00FF00"/>
              </a:highlight>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BBFBA38F-F9EF-2D36-A1A7-74AC4F8E45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17" b="3294"/>
          <a:stretch/>
        </p:blipFill>
        <p:spPr bwMode="auto">
          <a:xfrm>
            <a:off x="3445726" y="2371100"/>
            <a:ext cx="8746273" cy="44862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9F08EEC-033E-DEB5-29CD-A28BD4A136F9}"/>
              </a:ext>
            </a:extLst>
          </p:cNvPr>
          <p:cNvSpPr txBox="1"/>
          <p:nvPr/>
        </p:nvSpPr>
        <p:spPr>
          <a:xfrm>
            <a:off x="0" y="988423"/>
            <a:ext cx="12192000"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Select Cell Q8</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on cell Q8 to ensure it is selected.</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Go to the "Formulas" Tab</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the top of Excel, click on the "Formulas" tab in the ribbon.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Insert Function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on the "Insert Function" button, which is typically the first button on the left of the "Formulas" tab.</a:t>
            </a:r>
          </a:p>
        </p:txBody>
      </p:sp>
    </p:spTree>
    <p:extLst>
      <p:ext uri="{BB962C8B-B14F-4D97-AF65-F5344CB8AC3E}">
        <p14:creationId xmlns:p14="http://schemas.microsoft.com/office/powerpoint/2010/main" val="3713401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Using the formula builder, in cell F3 on the Instructors worksheet, convert the data in cell A3 to all uppercase letters. Then, in cell H3, type out the formula used to convert the data in cell A3 to all lowercase letters and display the result.</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0" y="1045782"/>
            <a:ext cx="12169696"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Excel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Excel file you are working on, and navigate to the "Instructors" worksheet.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Locate Cell A3:</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Find cell A3 on the "Instructors" worksheet. This cell contains the data that needs to be converted to uppercase.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Convert Text to Uppercase in Cell F3:</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F3.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formula bar, type the following 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=UPPER(A3)</a:t>
            </a:r>
          </a:p>
          <a:p>
            <a:pPr marL="342900" indent="-3429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Press Enter. The content in cell A3 will now appear in uppercase in cell F3. </a:t>
            </a:r>
          </a:p>
        </p:txBody>
      </p:sp>
      <p:sp>
        <p:nvSpPr>
          <p:cNvPr id="4" name="AutoShape 2" descr="Uploaded image">
            <a:extLst>
              <a:ext uri="{FF2B5EF4-FFF2-40B4-BE49-F238E27FC236}">
                <a16:creationId xmlns:a16="http://schemas.microsoft.com/office/drawing/2014/main" id="{3302DE3D-D4D2-A4F4-A33B-5B602E1D7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Uploaded image">
            <a:extLst>
              <a:ext uri="{FF2B5EF4-FFF2-40B4-BE49-F238E27FC236}">
                <a16:creationId xmlns:a16="http://schemas.microsoft.com/office/drawing/2014/main" id="{0D1C519E-4F5A-6B55-1D0C-E7753F973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utoShape 2" descr="Uploaded image">
            <a:extLst>
              <a:ext uri="{FF2B5EF4-FFF2-40B4-BE49-F238E27FC236}">
                <a16:creationId xmlns:a16="http://schemas.microsoft.com/office/drawing/2014/main" id="{1946D639-72A0-8F58-A4D2-EB81959AD36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3381938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Using the formula builder, in cell F3 on the Instructors worksheet, convert the data in cell A3 to all uppercase letters. Then, in cell H3, type out the formula used to convert the data in cell A3 to all lowercase letters and display the result.</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163552" y="1228397"/>
            <a:ext cx="12169696" cy="4401205"/>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Convert Text to Lowercase in Cell H3:</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on cell H3.</a:t>
            </a:r>
          </a:p>
          <a:p>
            <a:pPr marL="0" marR="0" lvl="0" indent="0" algn="l"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formula bar, type the following formula:</a:t>
            </a:r>
          </a:p>
          <a:p>
            <a:pPr marL="0" marR="0" lvl="0" indent="0" algn="l" defTabSz="914400" rtl="0" eaLnBrk="0" fontAlgn="base" latinLnBrk="0" hangingPunct="0">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=LOWER(A3)</a:t>
            </a:r>
          </a:p>
          <a:p>
            <a:pPr marL="0" marR="0" lvl="0" indent="0" algn="l" defTabSz="914400" rtl="0" eaLnBrk="0" fontAlgn="base" latinLnBrk="0" hangingPunct="0">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Press Enter. The content in cell A3 will now appear in lowercase in cell H3.</a:t>
            </a:r>
          </a:p>
          <a:p>
            <a:pPr marL="0" marR="0" lvl="0" indent="0" algn="l" defTabSz="914400" rtl="0" eaLnBrk="0" fontAlgn="base" latinLnBrk="0" hangingPunct="0">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Explanation:</a:t>
            </a:r>
          </a:p>
          <a:p>
            <a:pPr marL="0" marR="0" lvl="0" indent="0" algn="l"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UPPER function converts all the letters in the referenced cell to uppercase.</a:t>
            </a:r>
          </a:p>
          <a:p>
            <a:pPr marL="0" marR="0" lvl="0" indent="0" algn="l"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LOWER function converts all the letters in the referenced cell to lowercase.</a:t>
            </a:r>
          </a:p>
          <a:p>
            <a:pPr marL="0" marR="0" lvl="0" indent="0" algn="l" defTabSz="914400" rtl="0" eaLnBrk="0" fontAlgn="base" latinLnBrk="0" hangingPunct="0">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By following these steps, you should be able to convert the data in cell A3 to both uppercase and lowercase in cells F3 and H3, respectively.</a:t>
            </a:r>
          </a:p>
        </p:txBody>
      </p:sp>
      <p:sp>
        <p:nvSpPr>
          <p:cNvPr id="4" name="AutoShape 2" descr="Uploaded image">
            <a:extLst>
              <a:ext uri="{FF2B5EF4-FFF2-40B4-BE49-F238E27FC236}">
                <a16:creationId xmlns:a16="http://schemas.microsoft.com/office/drawing/2014/main" id="{3302DE3D-D4D2-A4F4-A33B-5B602E1D7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Uploaded image">
            <a:extLst>
              <a:ext uri="{FF2B5EF4-FFF2-40B4-BE49-F238E27FC236}">
                <a16:creationId xmlns:a16="http://schemas.microsoft.com/office/drawing/2014/main" id="{0D1C519E-4F5A-6B55-1D0C-E7753F973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utoShape 2" descr="Uploaded image">
            <a:extLst>
              <a:ext uri="{FF2B5EF4-FFF2-40B4-BE49-F238E27FC236}">
                <a16:creationId xmlns:a16="http://schemas.microsoft.com/office/drawing/2014/main" id="{1946D639-72A0-8F58-A4D2-EB81959AD36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36654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B8 on the current worksheet, add a formula that will total the three budget items in cells B4 through B6. Then, in cell B9, type the formula that will multiply the total by the tax rate in cell Q2 and ensure that when this formula is copied using AutoFill, the tax rate cell is always Q2.</a:t>
            </a:r>
            <a:endParaRPr lang="en-AU" sz="2200" b="1" dirty="0">
              <a:highlight>
                <a:srgbClr val="00FF00"/>
              </a:highlight>
              <a:latin typeface="Calibri" panose="020F0502020204030204" pitchFamily="34" charset="0"/>
              <a:cs typeface="Calibri" panose="020F0502020204030204" pitchFamily="34" charset="0"/>
            </a:endParaRPr>
          </a:p>
        </p:txBody>
      </p:sp>
      <p:sp>
        <p:nvSpPr>
          <p:cNvPr id="4" name="AutoShape 2" descr="Uploaded image">
            <a:extLst>
              <a:ext uri="{FF2B5EF4-FFF2-40B4-BE49-F238E27FC236}">
                <a16:creationId xmlns:a16="http://schemas.microsoft.com/office/drawing/2014/main" id="{3302DE3D-D4D2-A4F4-A33B-5B602E1D7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Uploaded image">
            <a:extLst>
              <a:ext uri="{FF2B5EF4-FFF2-40B4-BE49-F238E27FC236}">
                <a16:creationId xmlns:a16="http://schemas.microsoft.com/office/drawing/2014/main" id="{0D1C519E-4F5A-6B55-1D0C-E7753F973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utoShape 2" descr="Uploaded image">
            <a:extLst>
              <a:ext uri="{FF2B5EF4-FFF2-40B4-BE49-F238E27FC236}">
                <a16:creationId xmlns:a16="http://schemas.microsoft.com/office/drawing/2014/main" id="{1946D639-72A0-8F58-A4D2-EB81959AD36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9" name="Picture 8">
            <a:extLst>
              <a:ext uri="{FF2B5EF4-FFF2-40B4-BE49-F238E27FC236}">
                <a16:creationId xmlns:a16="http://schemas.microsoft.com/office/drawing/2014/main" id="{1046F95A-8F01-1C17-6AC6-1BA84DD954D8}"/>
              </a:ext>
            </a:extLst>
          </p:cNvPr>
          <p:cNvPicPr>
            <a:picLocks noChangeAspect="1"/>
          </p:cNvPicPr>
          <p:nvPr/>
        </p:nvPicPr>
        <p:blipFill rotWithShape="1">
          <a:blip r:embed="rId2"/>
          <a:srcRect l="17561" t="26017" r="17683" b="13171"/>
          <a:stretch/>
        </p:blipFill>
        <p:spPr>
          <a:xfrm>
            <a:off x="4296936" y="1446899"/>
            <a:ext cx="7895064" cy="4170556"/>
          </a:xfrm>
          <a:prstGeom prst="rect">
            <a:avLst/>
          </a:prstGeom>
        </p:spPr>
      </p:pic>
      <p:sp>
        <p:nvSpPr>
          <p:cNvPr id="11" name="TextBox 10">
            <a:extLst>
              <a:ext uri="{FF2B5EF4-FFF2-40B4-BE49-F238E27FC236}">
                <a16:creationId xmlns:a16="http://schemas.microsoft.com/office/drawing/2014/main" id="{C50831C5-C259-E4D3-4293-0471EF56550C}"/>
              </a:ext>
            </a:extLst>
          </p:cNvPr>
          <p:cNvSpPr txBox="1"/>
          <p:nvPr/>
        </p:nvSpPr>
        <p:spPr>
          <a:xfrm>
            <a:off x="0" y="1446899"/>
            <a:ext cx="4296935" cy="4893647"/>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The task is to add formulas in Excel to achieve the following:</a:t>
            </a:r>
          </a:p>
          <a:p>
            <a:pPr>
              <a:buFont typeface="+mj-lt"/>
              <a:buAutoNum type="arabicPeriod"/>
            </a:pPr>
            <a:r>
              <a:rPr lang="en-US" sz="2400" b="1" dirty="0">
                <a:latin typeface="Calibri" panose="020F0502020204030204" pitchFamily="34" charset="0"/>
                <a:cs typeface="Calibri" panose="020F0502020204030204" pitchFamily="34" charset="0"/>
              </a:rPr>
              <a:t>Calculate the total of three budget items in cells B4 through B6</a:t>
            </a:r>
            <a:r>
              <a:rPr lang="en-US" sz="2400" dirty="0">
                <a:latin typeface="Calibri" panose="020F0502020204030204" pitchFamily="34" charset="0"/>
                <a:cs typeface="Calibri" panose="020F0502020204030204" pitchFamily="34" charset="0"/>
              </a:rPr>
              <a:t> and display the result in cell B8.</a:t>
            </a:r>
          </a:p>
          <a:p>
            <a:pPr>
              <a:buFont typeface="+mj-lt"/>
              <a:buAutoNum type="arabicPeriod"/>
            </a:pPr>
            <a:r>
              <a:rPr lang="en-US" sz="2400" b="1" dirty="0">
                <a:latin typeface="Calibri" panose="020F0502020204030204" pitchFamily="34" charset="0"/>
                <a:cs typeface="Calibri" panose="020F0502020204030204" pitchFamily="34" charset="0"/>
              </a:rPr>
              <a:t>Multiply the total in B8 by the tax rate</a:t>
            </a:r>
            <a:r>
              <a:rPr lang="en-US" sz="2400" dirty="0">
                <a:latin typeface="Calibri" panose="020F0502020204030204" pitchFamily="34" charset="0"/>
                <a:cs typeface="Calibri" panose="020F0502020204030204" pitchFamily="34" charset="0"/>
              </a:rPr>
              <a:t> in cell Q2 and display the result in cell B9, ensuring that the reference to the tax rate is absolute so that it does not change when the formula is copied using AutoFill.</a:t>
            </a:r>
          </a:p>
        </p:txBody>
      </p:sp>
    </p:spTree>
    <p:extLst>
      <p:ext uri="{BB962C8B-B14F-4D97-AF65-F5344CB8AC3E}">
        <p14:creationId xmlns:p14="http://schemas.microsoft.com/office/powerpoint/2010/main" val="3093789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B8 on the current worksheet, add a formula that will total the three budget items in cells B4 through B6. Then, in cell B9, type the formula that will multiply the total by the tax rate in cell Q2 and ensure that when this formula is copied using AutoFill, the tax rate cell is always Q2.</a:t>
            </a:r>
            <a:endParaRPr lang="en-AU" sz="2200" b="1" dirty="0">
              <a:highlight>
                <a:srgbClr val="00FF00"/>
              </a:highlight>
              <a:latin typeface="Calibri" panose="020F0502020204030204" pitchFamily="34" charset="0"/>
              <a:cs typeface="Calibri" panose="020F0502020204030204" pitchFamily="34" charset="0"/>
            </a:endParaRPr>
          </a:p>
        </p:txBody>
      </p:sp>
      <p:sp>
        <p:nvSpPr>
          <p:cNvPr id="4" name="AutoShape 2" descr="Uploaded image">
            <a:extLst>
              <a:ext uri="{FF2B5EF4-FFF2-40B4-BE49-F238E27FC236}">
                <a16:creationId xmlns:a16="http://schemas.microsoft.com/office/drawing/2014/main" id="{3302DE3D-D4D2-A4F4-A33B-5B602E1D7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Uploaded image">
            <a:extLst>
              <a:ext uri="{FF2B5EF4-FFF2-40B4-BE49-F238E27FC236}">
                <a16:creationId xmlns:a16="http://schemas.microsoft.com/office/drawing/2014/main" id="{0D1C519E-4F5A-6B55-1D0C-E7753F973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utoShape 2" descr="Uploaded image">
            <a:extLst>
              <a:ext uri="{FF2B5EF4-FFF2-40B4-BE49-F238E27FC236}">
                <a16:creationId xmlns:a16="http://schemas.microsoft.com/office/drawing/2014/main" id="{1946D639-72A0-8F58-A4D2-EB81959AD36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9" name="Picture 8">
            <a:extLst>
              <a:ext uri="{FF2B5EF4-FFF2-40B4-BE49-F238E27FC236}">
                <a16:creationId xmlns:a16="http://schemas.microsoft.com/office/drawing/2014/main" id="{1046F95A-8F01-1C17-6AC6-1BA84DD954D8}"/>
              </a:ext>
            </a:extLst>
          </p:cNvPr>
          <p:cNvPicPr>
            <a:picLocks noChangeAspect="1"/>
          </p:cNvPicPr>
          <p:nvPr/>
        </p:nvPicPr>
        <p:blipFill rotWithShape="1">
          <a:blip r:embed="rId2"/>
          <a:srcRect l="17561" t="26017" r="17683" b="13171"/>
          <a:stretch/>
        </p:blipFill>
        <p:spPr>
          <a:xfrm>
            <a:off x="6473507" y="1446900"/>
            <a:ext cx="5736899" cy="3030508"/>
          </a:xfrm>
          <a:prstGeom prst="rect">
            <a:avLst/>
          </a:prstGeom>
        </p:spPr>
      </p:pic>
      <p:sp>
        <p:nvSpPr>
          <p:cNvPr id="11" name="TextBox 10">
            <a:extLst>
              <a:ext uri="{FF2B5EF4-FFF2-40B4-BE49-F238E27FC236}">
                <a16:creationId xmlns:a16="http://schemas.microsoft.com/office/drawing/2014/main" id="{C50831C5-C259-E4D3-4293-0471EF56550C}"/>
              </a:ext>
            </a:extLst>
          </p:cNvPr>
          <p:cNvSpPr txBox="1"/>
          <p:nvPr/>
        </p:nvSpPr>
        <p:spPr>
          <a:xfrm>
            <a:off x="0" y="1348136"/>
            <a:ext cx="6553200"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Add a formula in cell B8 to sum the budget items: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cell B8, enter the formula: =SUM(B4:B6)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formula adds the values in cells B4, B5, and B6.</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Add a formula in cell B9 to multiply the total by the tax rate: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cell B9, enter the formula: =B8*$Q$2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formula multiplies the total in cell B8 by the tax rate in cell Q2.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 symbols before Q and 2 make the reference to cell Q2 absolute, so it will not change when the formula is copied to other cells.</a:t>
            </a:r>
          </a:p>
        </p:txBody>
      </p:sp>
    </p:spTree>
    <p:extLst>
      <p:ext uri="{BB962C8B-B14F-4D97-AF65-F5344CB8AC3E}">
        <p14:creationId xmlns:p14="http://schemas.microsoft.com/office/powerpoint/2010/main" val="758140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B8 on the current worksheet, add a formula that will total the three budget items in cells B4 through B6. Then, in cell B9, type the formula that will multiply the total by the tax rate in cell Q2 and ensure that when this formula is copied using AutoFill, the tax rate cell is always Q2.</a:t>
            </a:r>
            <a:endParaRPr lang="en-AU" sz="2200" b="1" dirty="0">
              <a:highlight>
                <a:srgbClr val="00FF00"/>
              </a:highlight>
              <a:latin typeface="Calibri" panose="020F0502020204030204" pitchFamily="34" charset="0"/>
              <a:cs typeface="Calibri" panose="020F0502020204030204" pitchFamily="34" charset="0"/>
            </a:endParaRPr>
          </a:p>
        </p:txBody>
      </p:sp>
      <p:sp>
        <p:nvSpPr>
          <p:cNvPr id="4" name="AutoShape 2" descr="Uploaded image">
            <a:extLst>
              <a:ext uri="{FF2B5EF4-FFF2-40B4-BE49-F238E27FC236}">
                <a16:creationId xmlns:a16="http://schemas.microsoft.com/office/drawing/2014/main" id="{3302DE3D-D4D2-A4F4-A33B-5B602E1D7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Uploaded image">
            <a:extLst>
              <a:ext uri="{FF2B5EF4-FFF2-40B4-BE49-F238E27FC236}">
                <a16:creationId xmlns:a16="http://schemas.microsoft.com/office/drawing/2014/main" id="{0D1C519E-4F5A-6B55-1D0C-E7753F9733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utoShape 2" descr="Uploaded image">
            <a:extLst>
              <a:ext uri="{FF2B5EF4-FFF2-40B4-BE49-F238E27FC236}">
                <a16:creationId xmlns:a16="http://schemas.microsoft.com/office/drawing/2014/main" id="{1946D639-72A0-8F58-A4D2-EB81959AD36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9" name="Picture 8">
            <a:extLst>
              <a:ext uri="{FF2B5EF4-FFF2-40B4-BE49-F238E27FC236}">
                <a16:creationId xmlns:a16="http://schemas.microsoft.com/office/drawing/2014/main" id="{1046F95A-8F01-1C17-6AC6-1BA84DD954D8}"/>
              </a:ext>
            </a:extLst>
          </p:cNvPr>
          <p:cNvPicPr>
            <a:picLocks noChangeAspect="1"/>
          </p:cNvPicPr>
          <p:nvPr/>
        </p:nvPicPr>
        <p:blipFill rotWithShape="1">
          <a:blip r:embed="rId2"/>
          <a:srcRect l="17561" t="26017" r="17683" b="13171"/>
          <a:stretch/>
        </p:blipFill>
        <p:spPr>
          <a:xfrm>
            <a:off x="5430644" y="1446899"/>
            <a:ext cx="6779763" cy="3581400"/>
          </a:xfrm>
          <a:prstGeom prst="rect">
            <a:avLst/>
          </a:prstGeom>
        </p:spPr>
      </p:pic>
      <p:sp>
        <p:nvSpPr>
          <p:cNvPr id="11" name="TextBox 10">
            <a:extLst>
              <a:ext uri="{FF2B5EF4-FFF2-40B4-BE49-F238E27FC236}">
                <a16:creationId xmlns:a16="http://schemas.microsoft.com/office/drawing/2014/main" id="{C50831C5-C259-E4D3-4293-0471EF56550C}"/>
              </a:ext>
            </a:extLst>
          </p:cNvPr>
          <p:cNvSpPr txBox="1"/>
          <p:nvPr/>
        </p:nvSpPr>
        <p:spPr>
          <a:xfrm>
            <a:off x="0" y="1348136"/>
            <a:ext cx="5475249" cy="249299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By following these steps, the formulas will correctly calculate the total and apply the tax rate, ensuring that the tax rate reference remains constant even when the formula is copied to other cells using AutoFill.</a:t>
            </a:r>
          </a:p>
        </p:txBody>
      </p:sp>
    </p:spTree>
    <p:extLst>
      <p:ext uri="{BB962C8B-B14F-4D97-AF65-F5344CB8AC3E}">
        <p14:creationId xmlns:p14="http://schemas.microsoft.com/office/powerpoint/2010/main" val="1174753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7F99A1C5-3744-AD25-AFA2-8B1366EA62D2}"/>
              </a:ext>
            </a:extLst>
          </p:cNvPr>
          <p:cNvPicPr>
            <a:picLocks noChangeAspect="1"/>
          </p:cNvPicPr>
          <p:nvPr/>
        </p:nvPicPr>
        <p:blipFill>
          <a:blip r:embed="rId2"/>
          <a:srcRect l="481" r="40253" b="-1"/>
          <a:stretch/>
        </p:blipFill>
        <p:spPr>
          <a:xfrm>
            <a:off x="764988" y="1531783"/>
            <a:ext cx="3368969" cy="3794434"/>
          </a:xfrm>
          <a:prstGeom prst="rect">
            <a:avLst/>
          </a:prstGeom>
        </p:spPr>
      </p:pic>
      <p:sp>
        <p:nvSpPr>
          <p:cNvPr id="28" name="Freeform: Shape 27">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4" name="Title 3">
            <a:extLst>
              <a:ext uri="{FF2B5EF4-FFF2-40B4-BE49-F238E27FC236}">
                <a16:creationId xmlns:a16="http://schemas.microsoft.com/office/drawing/2014/main" id="{6B57B159-EFA5-77C6-3D96-0F80E65B34CC}"/>
              </a:ext>
            </a:extLst>
          </p:cNvPr>
          <p:cNvSpPr txBox="1">
            <a:spLocks noGrp="1"/>
          </p:cNvSpPr>
          <p:nvPr>
            <p:ph type="title"/>
          </p:nvPr>
        </p:nvSpPr>
        <p:spPr>
          <a:xfrm>
            <a:off x="5759354" y="457201"/>
            <a:ext cx="5337270" cy="1835911"/>
          </a:xfrm>
          <a:prstGeom prst="rect">
            <a:avLst/>
          </a:prstGeom>
        </p:spPr>
        <p:txBody>
          <a:bodyPr vert="horz" lIns="91440" tIns="45720" rIns="91440" bIns="45720" rtlCol="0" anchor="b">
            <a:normAutofit/>
          </a:bodyPr>
          <a:lstStyle/>
          <a:p>
            <a:pPr marL="88900"/>
            <a:r>
              <a:rPr lang="en-US" sz="5400" kern="1200" dirty="0">
                <a:solidFill>
                  <a:srgbClr val="FFFFFF"/>
                </a:solidFill>
                <a:effectLst/>
                <a:latin typeface="Calibri" panose="020F0502020204030204" pitchFamily="34" charset="0"/>
                <a:cs typeface="Calibri" panose="020F0502020204030204" pitchFamily="34" charset="0"/>
              </a:rPr>
              <a:t>Happy A Learning Day</a:t>
            </a:r>
            <a:endParaRPr lang="en-US" sz="5400" kern="1200" dirty="0">
              <a:solidFill>
                <a:srgbClr val="FFFFFF"/>
              </a:solidFill>
              <a:latin typeface="Calibri" panose="020F0502020204030204" pitchFamily="34" charset="0"/>
              <a:cs typeface="Calibri" panose="020F0502020204030204" pitchFamily="34" charset="0"/>
            </a:endParaRPr>
          </a:p>
        </p:txBody>
      </p:sp>
      <p:sp>
        <p:nvSpPr>
          <p:cNvPr id="30"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C48DEB-53CC-CA6E-995E-2C84F45A483F}"/>
              </a:ext>
            </a:extLst>
          </p:cNvPr>
          <p:cNvSpPr>
            <a:spLocks noGrp="1"/>
          </p:cNvSpPr>
          <p:nvPr>
            <p:ph idx="1"/>
          </p:nvPr>
        </p:nvSpPr>
        <p:spPr>
          <a:xfrm>
            <a:off x="5759354" y="2798064"/>
            <a:ext cx="5461095" cy="3417611"/>
          </a:xfrm>
        </p:spPr>
        <p:txBody>
          <a:bodyPr vert="horz" lIns="91440" tIns="45720" rIns="91440" bIns="45720" rtlCol="0" anchor="t">
            <a:normAutofit/>
          </a:bodyPr>
          <a:lstStyle/>
          <a:p>
            <a:pPr marL="0" indent="0">
              <a:buNone/>
            </a:pPr>
            <a:r>
              <a:rPr lang="en-US" sz="2400" kern="1200" dirty="0">
                <a:solidFill>
                  <a:srgbClr val="FFFFFF"/>
                </a:solidFill>
                <a:latin typeface="Calibri" panose="020F0502020204030204" pitchFamily="34" charset="0"/>
                <a:cs typeface="Calibri" panose="020F0502020204030204" pitchFamily="34" charset="0"/>
              </a:rPr>
              <a:t>Thank you</a:t>
            </a:r>
            <a:endParaRPr lang="en-US" sz="2400" dirty="0">
              <a:solidFill>
                <a:srgbClr val="FFFFFF"/>
              </a:solidFill>
              <a:latin typeface="Calibri" panose="020F0502020204030204" pitchFamily="34" charset="0"/>
              <a:cs typeface="Calibri" panose="020F0502020204030204" pitchFamily="34" charset="0"/>
            </a:endParaRPr>
          </a:p>
          <a:p>
            <a:pPr marL="0" indent="0">
              <a:buNone/>
            </a:pPr>
            <a:r>
              <a:rPr lang="en-US" sz="2400" kern="1200" dirty="0">
                <a:solidFill>
                  <a:srgbClr val="FFFFFF"/>
                </a:solidFill>
                <a:latin typeface="Calibri" panose="020F0502020204030204" pitchFamily="34" charset="0"/>
                <a:cs typeface="Calibri" panose="020F0502020204030204" pitchFamily="34" charset="0"/>
              </a:rPr>
              <a:t>Dr. Farshid Keivanian</a:t>
            </a:r>
          </a:p>
        </p:txBody>
      </p:sp>
    </p:spTree>
    <p:extLst>
      <p:ext uri="{BB962C8B-B14F-4D97-AF65-F5344CB8AC3E}">
        <p14:creationId xmlns:p14="http://schemas.microsoft.com/office/powerpoint/2010/main" val="171034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Q8 on the current worksheet, use the ribbon to multiply the named ranges </a:t>
            </a:r>
            <a:r>
              <a:rPr lang="en-US" sz="2200" b="1" dirty="0" err="1">
                <a:highlight>
                  <a:srgbClr val="00FF00"/>
                </a:highlight>
                <a:latin typeface="Calibri" panose="020F0502020204030204" pitchFamily="34" charset="0"/>
                <a:cs typeface="Calibri" panose="020F0502020204030204" pitchFamily="34" charset="0"/>
              </a:rPr>
              <a:t>future_budget</a:t>
            </a:r>
            <a:r>
              <a:rPr lang="en-US" sz="2200" b="1" dirty="0">
                <a:highlight>
                  <a:srgbClr val="00FF00"/>
                </a:highlight>
                <a:latin typeface="Calibri" panose="020F0502020204030204" pitchFamily="34" charset="0"/>
                <a:cs typeface="Calibri" panose="020F0502020204030204" pitchFamily="34" charset="0"/>
              </a:rPr>
              <a:t> and </a:t>
            </a:r>
            <a:r>
              <a:rPr lang="en-US" sz="2200" b="1" dirty="0" err="1">
                <a:highlight>
                  <a:srgbClr val="00FF00"/>
                </a:highlight>
                <a:latin typeface="Calibri" panose="020F0502020204030204" pitchFamily="34" charset="0"/>
                <a:cs typeface="Calibri" panose="020F0502020204030204" pitchFamily="34" charset="0"/>
              </a:rPr>
              <a:t>Tax_Rate</a:t>
            </a:r>
            <a:r>
              <a:rPr lang="en-US" sz="2200" b="1" dirty="0">
                <a:highlight>
                  <a:srgbClr val="00FF00"/>
                </a:highlight>
                <a:latin typeface="Calibri" panose="020F0502020204030204" pitchFamily="34" charset="0"/>
                <a:cs typeface="Calibri" panose="020F0502020204030204" pitchFamily="34" charset="0"/>
              </a:rPr>
              <a:t>.</a:t>
            </a:r>
            <a:endParaRPr lang="en-AU" sz="2200" b="1" dirty="0">
              <a:highlight>
                <a:srgbClr val="00FF00"/>
              </a:highlight>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BBFBA38F-F9EF-2D36-A1A7-74AC4F8E45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17" b="3294"/>
          <a:stretch/>
        </p:blipFill>
        <p:spPr bwMode="auto">
          <a:xfrm>
            <a:off x="6096000" y="955435"/>
            <a:ext cx="5980386" cy="3067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9F08EEC-033E-DEB5-29CD-A28BD4A136F9}"/>
              </a:ext>
            </a:extLst>
          </p:cNvPr>
          <p:cNvSpPr txBox="1"/>
          <p:nvPr/>
        </p:nvSpPr>
        <p:spPr>
          <a:xfrm>
            <a:off x="-1" y="955435"/>
            <a:ext cx="6389649" cy="489364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Select the Multiply Operation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"Insert Function" dialog, choose a simple multiplication operation by typing = in cell Q8 directly.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Alternatively, you can write the formula manually if you prefer.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Type the Formula</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cell Q8, type = and then type or select the named ranges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future_budget</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Tax_Rate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final formula should look like this: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future_budget</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Tax_Rate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Press Enter</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After entering the formula, press Enter to complete the operation.</a:t>
            </a:r>
          </a:p>
        </p:txBody>
      </p:sp>
      <p:sp>
        <p:nvSpPr>
          <p:cNvPr id="5" name="TextBox 4">
            <a:extLst>
              <a:ext uri="{FF2B5EF4-FFF2-40B4-BE49-F238E27FC236}">
                <a16:creationId xmlns:a16="http://schemas.microsoft.com/office/drawing/2014/main" id="{304259BC-3F5C-D726-EC9F-6CC56EA92DF5}"/>
              </a:ext>
            </a:extLst>
          </p:cNvPr>
          <p:cNvSpPr txBox="1"/>
          <p:nvPr/>
        </p:nvSpPr>
        <p:spPr>
          <a:xfrm>
            <a:off x="-1" y="5849082"/>
            <a:ext cx="12192000" cy="830997"/>
          </a:xfrm>
          <a:prstGeom prst="rect">
            <a:avLst/>
          </a:prstGeom>
          <a:noFill/>
        </p:spPr>
        <p:txBody>
          <a:bodyPr wrap="square">
            <a:spAutoFit/>
          </a:bodyPr>
          <a:lstStyle/>
          <a:p>
            <a:r>
              <a:rPr lang="en-AU" sz="2400" dirty="0">
                <a:latin typeface="Calibri" panose="020F0502020204030204" pitchFamily="34" charset="0"/>
                <a:cs typeface="Calibri" panose="020F0502020204030204" pitchFamily="34" charset="0"/>
              </a:rPr>
              <a:t>The result in cell Q8 will be the product of the values from the named ranges </a:t>
            </a:r>
            <a:r>
              <a:rPr lang="en-AU" sz="2400" dirty="0" err="1">
                <a:latin typeface="Calibri" panose="020F0502020204030204" pitchFamily="34" charset="0"/>
                <a:cs typeface="Calibri" panose="020F0502020204030204" pitchFamily="34" charset="0"/>
              </a:rPr>
              <a:t>future_budget</a:t>
            </a:r>
            <a:r>
              <a:rPr lang="en-AU" sz="2400" dirty="0">
                <a:latin typeface="Calibri" panose="020F0502020204030204" pitchFamily="34" charset="0"/>
                <a:cs typeface="Calibri" panose="020F0502020204030204" pitchFamily="34" charset="0"/>
              </a:rPr>
              <a:t> and </a:t>
            </a:r>
            <a:r>
              <a:rPr lang="en-AU" sz="2400" dirty="0" err="1">
                <a:latin typeface="Calibri" panose="020F0502020204030204" pitchFamily="34" charset="0"/>
                <a:cs typeface="Calibri" panose="020F0502020204030204" pitchFamily="34" charset="0"/>
              </a:rPr>
              <a:t>Tax_Rate</a:t>
            </a:r>
            <a:r>
              <a:rPr lang="en-AU"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7160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769441"/>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X4, add a function that will display the word YES if cell V4 is greater than zero; if not, the cell should remain blank.</a:t>
            </a:r>
            <a:endParaRPr lang="en-AU" sz="2200" b="1" dirty="0">
              <a:highlight>
                <a:srgbClr val="00FF00"/>
              </a:highligh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9F08EEC-033E-DEB5-29CD-A28BD4A136F9}"/>
              </a:ext>
            </a:extLst>
          </p:cNvPr>
          <p:cNvSpPr txBox="1"/>
          <p:nvPr/>
        </p:nvSpPr>
        <p:spPr>
          <a:xfrm>
            <a:off x="0" y="955435"/>
            <a:ext cx="12192000" cy="3046988"/>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To add a function in cell X4 that will display the word "YES" if cell V4 is greater than zero, and remain blank if it is not, follow these steps:</a:t>
            </a:r>
          </a:p>
          <a:p>
            <a:pPr>
              <a:buFont typeface="+mj-lt"/>
              <a:buAutoNum type="arabicPeriod"/>
            </a:pPr>
            <a:r>
              <a:rPr lang="en-US" sz="2400" b="1" dirty="0">
                <a:latin typeface="Calibri" panose="020F0502020204030204" pitchFamily="34" charset="0"/>
                <a:cs typeface="Calibri" panose="020F0502020204030204" pitchFamily="34" charset="0"/>
              </a:rPr>
              <a:t> Select Cell X4</a:t>
            </a:r>
            <a:r>
              <a:rPr lang="en-US" sz="2400" dirty="0">
                <a:latin typeface="Calibri" panose="020F0502020204030204" pitchFamily="34" charset="0"/>
                <a:cs typeface="Calibri" panose="020F0502020204030204" pitchFamily="34" charset="0"/>
              </a:rPr>
              <a:t>: Click on cell X4 to ensure it is active.</a:t>
            </a:r>
          </a:p>
          <a:p>
            <a:pPr>
              <a:buFont typeface="+mj-lt"/>
              <a:buAutoNum type="arabicPeriod"/>
            </a:pPr>
            <a:r>
              <a:rPr lang="en-US" sz="2400" b="1" dirty="0">
                <a:latin typeface="Calibri" panose="020F0502020204030204" pitchFamily="34" charset="0"/>
                <a:cs typeface="Calibri" panose="020F0502020204030204" pitchFamily="34" charset="0"/>
              </a:rPr>
              <a:t> Enter the Formula</a:t>
            </a:r>
            <a:r>
              <a:rPr lang="en-US" sz="24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In the formula bar, type the following formula:</a:t>
            </a:r>
          </a:p>
          <a:p>
            <a:pPr lvl="1"/>
            <a:r>
              <a:rPr lang="en-US" sz="2400" dirty="0">
                <a:latin typeface="Calibri" panose="020F0502020204030204" pitchFamily="34" charset="0"/>
                <a:cs typeface="Calibri" panose="020F0502020204030204" pitchFamily="34" charset="0"/>
              </a:rPr>
              <a:t>=IF(V4&gt;0,"YES","")</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This formula checks if the value in cell V4 is greater than zero. If it is, the function returns "YES". If not, it returns an empty string, which will leave the cell blank.</a:t>
            </a:r>
          </a:p>
        </p:txBody>
      </p:sp>
      <p:pic>
        <p:nvPicPr>
          <p:cNvPr id="3074" name="Picture 2">
            <a:extLst>
              <a:ext uri="{FF2B5EF4-FFF2-40B4-BE49-F238E27FC236}">
                <a16:creationId xmlns:a16="http://schemas.microsoft.com/office/drawing/2014/main" id="{87BDE2FC-623A-AE14-A221-2C1B11D516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24"/>
          <a:stretch/>
        </p:blipFill>
        <p:spPr bwMode="auto">
          <a:xfrm>
            <a:off x="6602390" y="3922105"/>
            <a:ext cx="5589609" cy="293589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78F0BB7-6B95-939C-DADE-E5CF267F2BF8}"/>
              </a:ext>
            </a:extLst>
          </p:cNvPr>
          <p:cNvSpPr txBox="1"/>
          <p:nvPr/>
        </p:nvSpPr>
        <p:spPr>
          <a:xfrm>
            <a:off x="0" y="3922105"/>
            <a:ext cx="6290440"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Press Enter</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After typing the formula, press Enter to apply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Now, cell X4 will display "YES" if the value in V4 is greater than zero, otherwise, it will remain blank.</a:t>
            </a:r>
          </a:p>
        </p:txBody>
      </p:sp>
    </p:spTree>
    <p:extLst>
      <p:ext uri="{BB962C8B-B14F-4D97-AF65-F5344CB8AC3E}">
        <p14:creationId xmlns:p14="http://schemas.microsoft.com/office/powerpoint/2010/main" val="158314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On the Inventory worksheet, use the ribbon to extract the two leftmost characters from cell B3 into cell D3. Then, in cell F3, type the formula needed to extract the rightmost two characters from cell B3 and display the results.</a:t>
            </a:r>
            <a:endParaRPr lang="en-AU" sz="2200" b="1" dirty="0">
              <a:highlight>
                <a:srgbClr val="00FF00"/>
              </a:highlight>
              <a:latin typeface="Calibri" panose="020F0502020204030204" pitchFamily="34" charset="0"/>
              <a:cs typeface="Calibri" panose="020F0502020204030204" pitchFamily="34" charset="0"/>
            </a:endParaRPr>
          </a:p>
        </p:txBody>
      </p:sp>
      <p:pic>
        <p:nvPicPr>
          <p:cNvPr id="4098" name="Picture 2">
            <a:extLst>
              <a:ext uri="{FF2B5EF4-FFF2-40B4-BE49-F238E27FC236}">
                <a16:creationId xmlns:a16="http://schemas.microsoft.com/office/drawing/2014/main" id="{61F87280-F8E1-A46B-8F46-3936250CE4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70" b="4368"/>
          <a:stretch/>
        </p:blipFill>
        <p:spPr bwMode="auto">
          <a:xfrm>
            <a:off x="5264837" y="1108660"/>
            <a:ext cx="6927161" cy="35053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F07256-790B-C33E-7D64-A22E03033AC4}"/>
              </a:ext>
            </a:extLst>
          </p:cNvPr>
          <p:cNvSpPr txBox="1"/>
          <p:nvPr/>
        </p:nvSpPr>
        <p:spPr>
          <a:xfrm>
            <a:off x="0" y="1045782"/>
            <a:ext cx="5264836" cy="5632311"/>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To accomplish the tasks described on the Inventory worksheet, follow these steps:</a:t>
            </a:r>
          </a:p>
          <a:p>
            <a:r>
              <a:rPr lang="en-US" sz="2400" b="1" dirty="0">
                <a:latin typeface="Calibri" panose="020F0502020204030204" pitchFamily="34" charset="0"/>
                <a:cs typeface="Calibri" panose="020F0502020204030204" pitchFamily="34" charset="0"/>
              </a:rPr>
              <a:t>Step 1: Extract the Two Leftmost Characters from Cell B3 into Cell D3</a:t>
            </a:r>
          </a:p>
          <a:p>
            <a:pPr>
              <a:buFont typeface="+mj-lt"/>
              <a:buAutoNum type="arabicPeriod"/>
            </a:pPr>
            <a:r>
              <a:rPr lang="en-US" sz="2400" b="1" dirty="0">
                <a:latin typeface="Calibri" panose="020F0502020204030204" pitchFamily="34" charset="0"/>
                <a:cs typeface="Calibri" panose="020F0502020204030204" pitchFamily="34" charset="0"/>
              </a:rPr>
              <a:t>Select Cell D3</a:t>
            </a:r>
            <a:r>
              <a:rPr lang="en-US" sz="2400" dirty="0">
                <a:latin typeface="Calibri" panose="020F0502020204030204" pitchFamily="34" charset="0"/>
                <a:cs typeface="Calibri" panose="020F0502020204030204" pitchFamily="34" charset="0"/>
              </a:rPr>
              <a:t>: Click on cell D3 to make it active.</a:t>
            </a:r>
          </a:p>
          <a:p>
            <a:pPr>
              <a:buFont typeface="+mj-lt"/>
              <a:buAutoNum type="arabicPeriod"/>
            </a:pPr>
            <a:r>
              <a:rPr lang="en-US" sz="2400" b="1" dirty="0">
                <a:latin typeface="Calibri" panose="020F0502020204030204" pitchFamily="34" charset="0"/>
                <a:cs typeface="Calibri" panose="020F0502020204030204" pitchFamily="34" charset="0"/>
              </a:rPr>
              <a:t>Go to the "Formulas" Tab in the Ribbon</a:t>
            </a:r>
            <a:r>
              <a:rPr lang="en-US" sz="24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Click on the "Formulas" tab at the top of Excel.</a:t>
            </a:r>
          </a:p>
          <a:p>
            <a:pPr>
              <a:buFont typeface="+mj-lt"/>
              <a:buAutoNum type="arabicPeriod"/>
            </a:pPr>
            <a:r>
              <a:rPr lang="en-US" sz="2400" b="1" dirty="0">
                <a:latin typeface="Calibri" panose="020F0502020204030204" pitchFamily="34" charset="0"/>
                <a:cs typeface="Calibri" panose="020F0502020204030204" pitchFamily="34" charset="0"/>
              </a:rPr>
              <a:t>Insert the LEFT Function</a:t>
            </a:r>
            <a:r>
              <a:rPr lang="en-US" sz="24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In the "Function Library" group, click on "Text" to open the drop-down menu.</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Choose "LEFT" from the list.</a:t>
            </a:r>
          </a:p>
        </p:txBody>
      </p:sp>
    </p:spTree>
    <p:extLst>
      <p:ext uri="{BB962C8B-B14F-4D97-AF65-F5344CB8AC3E}">
        <p14:creationId xmlns:p14="http://schemas.microsoft.com/office/powerpoint/2010/main" val="66406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On the Inventory worksheet, use the ribbon to extract the two leftmost characters from cell B3 into cell D3. Then, in cell F3, type the formula needed to extract the rightmost two characters from cell B3 and display the results.</a:t>
            </a:r>
            <a:endParaRPr lang="en-AU" sz="2200" b="1" dirty="0">
              <a:highlight>
                <a:srgbClr val="00FF00"/>
              </a:highlight>
              <a:latin typeface="Calibri" panose="020F0502020204030204" pitchFamily="34" charset="0"/>
              <a:cs typeface="Calibri" panose="020F0502020204030204" pitchFamily="34" charset="0"/>
            </a:endParaRPr>
          </a:p>
        </p:txBody>
      </p:sp>
      <p:pic>
        <p:nvPicPr>
          <p:cNvPr id="4098" name="Picture 2">
            <a:extLst>
              <a:ext uri="{FF2B5EF4-FFF2-40B4-BE49-F238E27FC236}">
                <a16:creationId xmlns:a16="http://schemas.microsoft.com/office/drawing/2014/main" id="{61F87280-F8E1-A46B-8F46-3936250CE4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70" b="4368"/>
          <a:stretch/>
        </p:blipFill>
        <p:spPr bwMode="auto">
          <a:xfrm>
            <a:off x="5264837" y="1108660"/>
            <a:ext cx="6927161" cy="35053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F07256-790B-C33E-7D64-A22E03033AC4}"/>
              </a:ext>
            </a:extLst>
          </p:cNvPr>
          <p:cNvSpPr txBox="1"/>
          <p:nvPr/>
        </p:nvSpPr>
        <p:spPr>
          <a:xfrm>
            <a:off x="0" y="1045782"/>
            <a:ext cx="5264836"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Calibri" panose="020F0502020204030204" pitchFamily="34" charset="0"/>
                <a:cs typeface="Calibri" panose="020F0502020204030204" pitchFamily="34" charset="0"/>
              </a:rPr>
              <a:t>4.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Configure the LEFT Function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"Function Arguments" dialog box: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 "Text," select cell B3 by clicking on it or typing B3.</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Num_chars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type 2 to extract the first two characters.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Now, cell D3 should display the two leftmost characters from cell B3.</a:t>
            </a:r>
          </a:p>
        </p:txBody>
      </p:sp>
    </p:spTree>
    <p:extLst>
      <p:ext uri="{BB962C8B-B14F-4D97-AF65-F5344CB8AC3E}">
        <p14:creationId xmlns:p14="http://schemas.microsoft.com/office/powerpoint/2010/main" val="89348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On the Inventory worksheet, use the ribbon to extract the two leftmost characters from cell B3 into cell D3. Then, in cell F3, type the formula needed to extract the rightmost two characters from cell B3 and display the results.</a:t>
            </a:r>
            <a:endParaRPr lang="en-AU" sz="2200" b="1" dirty="0">
              <a:highlight>
                <a:srgbClr val="00FF00"/>
              </a:highlight>
              <a:latin typeface="Calibri" panose="020F0502020204030204" pitchFamily="34" charset="0"/>
              <a:cs typeface="Calibri" panose="020F0502020204030204" pitchFamily="34" charset="0"/>
            </a:endParaRPr>
          </a:p>
        </p:txBody>
      </p:sp>
      <p:pic>
        <p:nvPicPr>
          <p:cNvPr id="4098" name="Picture 2">
            <a:extLst>
              <a:ext uri="{FF2B5EF4-FFF2-40B4-BE49-F238E27FC236}">
                <a16:creationId xmlns:a16="http://schemas.microsoft.com/office/drawing/2014/main" id="{61F87280-F8E1-A46B-8F46-3936250CE4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70" b="4368"/>
          <a:stretch/>
        </p:blipFill>
        <p:spPr bwMode="auto">
          <a:xfrm>
            <a:off x="5264837" y="1108660"/>
            <a:ext cx="6927161" cy="35053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F07256-790B-C33E-7D64-A22E03033AC4}"/>
              </a:ext>
            </a:extLst>
          </p:cNvPr>
          <p:cNvSpPr txBox="1"/>
          <p:nvPr/>
        </p:nvSpPr>
        <p:spPr>
          <a:xfrm>
            <a:off x="0" y="1045782"/>
            <a:ext cx="5264836" cy="4467057"/>
          </a:xfrm>
          <a:prstGeom prst="rect">
            <a:avLst/>
          </a:prstGeom>
          <a:noFill/>
        </p:spPr>
        <p:txBody>
          <a:bodyPr wrap="square">
            <a:spAutoFit/>
          </a:bodyPr>
          <a:lstStyle/>
          <a:p>
            <a:pPr>
              <a:lnSpc>
                <a:spcPct val="150000"/>
              </a:lnSpc>
            </a:pPr>
            <a:r>
              <a:rPr lang="en-US" sz="2400" b="1" dirty="0">
                <a:latin typeface="Calibri" panose="020F0502020204030204" pitchFamily="34" charset="0"/>
                <a:cs typeface="Calibri" panose="020F0502020204030204" pitchFamily="34" charset="0"/>
              </a:rPr>
              <a:t>Step 2: Extract the Rightmost Two Characters from Cell B3 into Cell F3</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Select Cell F3</a:t>
            </a:r>
            <a:r>
              <a:rPr lang="en-US" sz="2400" dirty="0">
                <a:latin typeface="Calibri" panose="020F0502020204030204" pitchFamily="34" charset="0"/>
                <a:cs typeface="Calibri" panose="020F0502020204030204" pitchFamily="34" charset="0"/>
              </a:rPr>
              <a:t>: Click on cell F3 to make it active.</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Enter the Formula</a:t>
            </a:r>
            <a:r>
              <a:rPr lang="en-US" sz="2400" dirty="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In the formula bar, type the following formula:</a:t>
            </a:r>
          </a:p>
          <a:p>
            <a:pPr lvl="1">
              <a:lnSpc>
                <a:spcPct val="150000"/>
              </a:lnSpc>
            </a:pPr>
            <a:r>
              <a:rPr lang="en-US" sz="2400" dirty="0">
                <a:latin typeface="Calibri" panose="020F0502020204030204" pitchFamily="34" charset="0"/>
                <a:cs typeface="Calibri" panose="020F0502020204030204" pitchFamily="34" charset="0"/>
              </a:rPr>
              <a:t>=RIGHT(B3,2)</a:t>
            </a:r>
          </a:p>
        </p:txBody>
      </p:sp>
    </p:spTree>
    <p:extLst>
      <p:ext uri="{BB962C8B-B14F-4D97-AF65-F5344CB8AC3E}">
        <p14:creationId xmlns:p14="http://schemas.microsoft.com/office/powerpoint/2010/main" val="54208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On the Inventory worksheet, use the ribbon to extract the two leftmost characters from cell B3 into cell D3. Then, in cell F3, type the formula needed to extract the rightmost two characters from cell B3 and display the results.</a:t>
            </a:r>
            <a:endParaRPr lang="en-AU" sz="2200" b="1" dirty="0">
              <a:highlight>
                <a:srgbClr val="00FF00"/>
              </a:highlight>
              <a:latin typeface="Calibri" panose="020F0502020204030204" pitchFamily="34" charset="0"/>
              <a:cs typeface="Calibri" panose="020F0502020204030204" pitchFamily="34" charset="0"/>
            </a:endParaRPr>
          </a:p>
        </p:txBody>
      </p:sp>
      <p:pic>
        <p:nvPicPr>
          <p:cNvPr id="4098" name="Picture 2">
            <a:extLst>
              <a:ext uri="{FF2B5EF4-FFF2-40B4-BE49-F238E27FC236}">
                <a16:creationId xmlns:a16="http://schemas.microsoft.com/office/drawing/2014/main" id="{61F87280-F8E1-A46B-8F46-3936250CE4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70" b="4368"/>
          <a:stretch/>
        </p:blipFill>
        <p:spPr bwMode="auto">
          <a:xfrm>
            <a:off x="5264837" y="1108660"/>
            <a:ext cx="6927161" cy="35053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F07256-790B-C33E-7D64-A22E03033AC4}"/>
              </a:ext>
            </a:extLst>
          </p:cNvPr>
          <p:cNvSpPr txBox="1"/>
          <p:nvPr/>
        </p:nvSpPr>
        <p:spPr>
          <a:xfrm>
            <a:off x="0" y="1045782"/>
            <a:ext cx="5264836" cy="3359061"/>
          </a:xfrm>
          <a:prstGeom prst="rect">
            <a:avLst/>
          </a:prstGeom>
          <a:noFill/>
        </p:spPr>
        <p:txBody>
          <a:bodyPr wrap="square">
            <a:spAutoFit/>
          </a:bodyPr>
          <a:lstStyle/>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formula extracts the two rightmost characters from cell B3.</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Press Enter</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After typing the formula, press Enter to apply it.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Now, cell F3 should display the two rightmost characters from cell B3.</a:t>
            </a:r>
          </a:p>
        </p:txBody>
      </p:sp>
    </p:spTree>
    <p:extLst>
      <p:ext uri="{BB962C8B-B14F-4D97-AF65-F5344CB8AC3E}">
        <p14:creationId xmlns:p14="http://schemas.microsoft.com/office/powerpoint/2010/main" val="156701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107996"/>
          </a:xfrm>
          <a:prstGeom prst="rect">
            <a:avLst/>
          </a:prstGeom>
          <a:noFill/>
        </p:spPr>
        <p:txBody>
          <a:bodyPr wrap="square" rtlCol="0">
            <a:spAutoFit/>
          </a:bodyPr>
          <a:lstStyle/>
          <a:p>
            <a:pPr marL="342900" indent="-342900">
              <a:buFont typeface="Arial" panose="020B0604020202020204" pitchFamily="34" charset="0"/>
              <a:buChar char="•"/>
            </a:pPr>
            <a:r>
              <a:rPr lang="en-US" sz="2200" b="1" dirty="0">
                <a:highlight>
                  <a:srgbClr val="00FF00"/>
                </a:highlight>
                <a:latin typeface="Calibri" panose="020F0502020204030204" pitchFamily="34" charset="0"/>
                <a:cs typeface="Calibri" panose="020F0502020204030204" pitchFamily="34" charset="0"/>
              </a:rPr>
              <a:t>In cell O4, type the function that will add up the total scores in cells B4 through M4. Then, in cell R4, use the Function Library to obtain and add the function that will display the highest score in cells B4 through M4.</a:t>
            </a:r>
            <a:endParaRPr lang="en-AU" sz="2200" b="1" dirty="0">
              <a:highlight>
                <a:srgbClr val="00FF00"/>
              </a:highligh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8F07256-790B-C33E-7D64-A22E03033AC4}"/>
              </a:ext>
            </a:extLst>
          </p:cNvPr>
          <p:cNvSpPr txBox="1"/>
          <p:nvPr/>
        </p:nvSpPr>
        <p:spPr>
          <a:xfrm>
            <a:off x="0" y="1045782"/>
            <a:ext cx="4367592" cy="5755422"/>
          </a:xfrm>
          <a:prstGeom prst="rect">
            <a:avLst/>
          </a:prstGeom>
          <a:noFill/>
        </p:spPr>
        <p:txBody>
          <a:bodyPr wrap="square">
            <a:spAutoFit/>
          </a:bodyPr>
          <a:lstStyle/>
          <a:p>
            <a:r>
              <a:rPr lang="en-US" sz="2300" b="1" dirty="0">
                <a:latin typeface="Calibri" panose="020F0502020204030204" pitchFamily="34" charset="0"/>
                <a:cs typeface="Calibri" panose="020F0502020204030204" pitchFamily="34" charset="0"/>
              </a:rPr>
              <a:t>Step-by-Step Solution</a:t>
            </a:r>
          </a:p>
          <a:p>
            <a:r>
              <a:rPr lang="en-US" sz="2300" b="1" dirty="0">
                <a:latin typeface="Calibri" panose="020F0502020204030204" pitchFamily="34" charset="0"/>
                <a:cs typeface="Calibri" panose="020F0502020204030204" pitchFamily="34" charset="0"/>
              </a:rPr>
              <a:t>Step 1: Add Up the Total Scores in Cells B4 through M4</a:t>
            </a:r>
          </a:p>
          <a:p>
            <a:pPr>
              <a:buFont typeface="+mj-lt"/>
              <a:buAutoNum type="arabicPeriod"/>
            </a:pPr>
            <a:r>
              <a:rPr lang="en-US" sz="2300" b="1" dirty="0">
                <a:latin typeface="Calibri" panose="020F0502020204030204" pitchFamily="34" charset="0"/>
                <a:cs typeface="Calibri" panose="020F0502020204030204" pitchFamily="34" charset="0"/>
              </a:rPr>
              <a:t> Select Cell O4</a:t>
            </a:r>
            <a:r>
              <a:rPr lang="en-US" sz="2300" dirty="0">
                <a:latin typeface="Calibri" panose="020F0502020204030204" pitchFamily="34" charset="0"/>
                <a:cs typeface="Calibri" panose="020F0502020204030204" pitchFamily="34" charset="0"/>
              </a:rPr>
              <a:t>: Click on cell O4 to make it active.</a:t>
            </a:r>
          </a:p>
          <a:p>
            <a:pPr>
              <a:buFont typeface="+mj-lt"/>
              <a:buAutoNum type="arabicPeriod"/>
            </a:pPr>
            <a:r>
              <a:rPr lang="en-US" sz="2300" b="1" dirty="0">
                <a:latin typeface="Calibri" panose="020F0502020204030204" pitchFamily="34" charset="0"/>
                <a:cs typeface="Calibri" panose="020F0502020204030204" pitchFamily="34" charset="0"/>
              </a:rPr>
              <a:t> Enter the SUM Function</a:t>
            </a:r>
            <a:r>
              <a:rPr lang="en-US" sz="23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300" dirty="0">
                <a:latin typeface="Calibri" panose="020F0502020204030204" pitchFamily="34" charset="0"/>
                <a:cs typeface="Calibri" panose="020F0502020204030204" pitchFamily="34" charset="0"/>
              </a:rPr>
              <a:t>In the formula bar, type the following formula:</a:t>
            </a:r>
          </a:p>
          <a:p>
            <a:pPr lvl="1"/>
            <a:r>
              <a:rPr lang="en-US" sz="2300" dirty="0">
                <a:latin typeface="Calibri" panose="020F0502020204030204" pitchFamily="34" charset="0"/>
                <a:cs typeface="Calibri" panose="020F0502020204030204" pitchFamily="34" charset="0"/>
              </a:rPr>
              <a:t>=SUM(B4:M4)</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formula adds up all the scores from cells B4 through M4.</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Press Enter</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After typing the formula, press Enter to apply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Now, cell O4 will display the total sum of the scores from B4 to M4.</a:t>
            </a:r>
          </a:p>
        </p:txBody>
      </p:sp>
      <p:pic>
        <p:nvPicPr>
          <p:cNvPr id="7170" name="Picture 2" descr="Uploaded image">
            <a:extLst>
              <a:ext uri="{FF2B5EF4-FFF2-40B4-BE49-F238E27FC236}">
                <a16:creationId xmlns:a16="http://schemas.microsoft.com/office/drawing/2014/main" id="{3C7CFB98-E524-304C-6BD7-19794F5CC3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24" b="3908"/>
          <a:stretch/>
        </p:blipFill>
        <p:spPr bwMode="auto">
          <a:xfrm>
            <a:off x="4367592" y="1108660"/>
            <a:ext cx="7824408" cy="3972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176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927</TotalTime>
  <Words>2949</Words>
  <Application>Microsoft Office PowerPoint</Application>
  <PresentationFormat>Widescreen</PresentationFormat>
  <Paragraphs>166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Calibri</vt:lpstr>
      <vt:lpstr>Office Theme</vt:lpstr>
      <vt:lpstr>ITEC100 – Preparation for Domain 4 Post-Assessment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Happy A Learning 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303</cp:revision>
  <dcterms:created xsi:type="dcterms:W3CDTF">2024-07-30T23:10:44Z</dcterms:created>
  <dcterms:modified xsi:type="dcterms:W3CDTF">2024-08-22T10:35:06Z</dcterms:modified>
</cp:coreProperties>
</file>