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1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29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5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711B-CF8C-4D29-044D-D73613D03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7A202-7882-D8CB-AD68-C806E6417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CC93-2512-ADFE-41EE-FC538FD3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13DE-1436-5241-925A-5BD5A354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204E-09A2-F8BD-DDC0-33C284D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52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4CCB-1C30-8EFA-3A65-E424D82D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B5931-A702-BC9D-45C0-53877E3C0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752C-559C-B6DA-3EF7-362FD13B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9113-138C-18D1-9F14-4D9DBC5F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7FE7-867F-9C70-ACD9-35700381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75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EC449-285B-5D3E-2A7C-0BDCE0322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C529-8378-AF89-52F7-CC3FF755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A6BE-F1F6-42A1-45A5-5A64C28D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CE5F-A838-47E6-7A4B-A9291A00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525B-7E14-7C43-5062-69C75DC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43F3-5D14-05EA-DA35-25E0AFEC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1369-CCA4-4081-0BAC-7FBCF3F2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4742-E79D-0702-F56B-42F86756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AA7D-8C0B-40BC-65AE-B75785F0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EAF6-AE5A-B703-BE13-C422A17C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76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3954-AF0B-8F1D-D198-45343D8A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303C-7578-C504-E0F5-A2E89626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6B5E-F3A4-C4E9-9D8A-806881D0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BFAD-B1ED-1C8A-760F-E54E64C9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418A-C627-933F-D9FA-FF38FC50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29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F856-3E9E-59AD-9603-10E6D1A1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0686-2D77-4BED-0CF8-DCAA872B2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AF043-1B08-145F-9D44-625F0AAAA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089B1-184B-B2E6-4582-9DD9D406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F3B0-7F47-8708-AEF0-0E7A3227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D0F6A-05EA-7976-F135-D2AC6942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65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82E5-9716-F0CE-C4AC-A0B48D22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D004A-7B35-32C0-4A92-E4E3213C0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7531F-2679-39E3-CC5B-2A8968F73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31470-E66D-BBEA-B2AC-EFF735650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DCFE7-705A-C120-68F7-87CCE3869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2A480-1AF7-D81A-64FC-5B02A85F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7674E-4E93-F3EE-8D8E-B92248E3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8EE5B-F19A-3FA0-C2A9-79838714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18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06B4-EEC5-FED3-E061-B94804A3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7A045-A989-4261-A532-D40F6437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BF0EB-C068-7257-9141-F3CD3133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9B76B-1FDB-3B24-A3DD-8D60723A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20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8E85D-8CF6-F824-CFD0-11F71BBF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D5B69-434F-1938-F2A6-C45BD4D0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0E0F3-ED28-0CF2-7501-715FA25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0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B1B6-2D55-5ABE-08C4-91A4DAD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40F2-FAA0-E4EC-9279-A2B779C6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4C4DF-4291-ACC9-7D14-6B980C9FF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6603A-CE6B-3FB7-8619-44C6F378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5383-111F-A8AC-BA9C-10DD1989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EA8A-4869-AF9B-9BBB-4BB0323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23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DA61-E6EB-F589-C37D-C3C35582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C7CC8-974A-4766-95CC-B5E827C30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A4648-47FD-A403-57BE-8B992F745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D0D4-70C0-F7D0-FB40-BC6F9B6D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A75CD-668C-075E-82F0-DF41EF19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1957-BDCD-F410-AE50-DCC38038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83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C75ED-3B91-3B62-E4EE-D2B2F0D3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78DFB-1C7C-E4A0-472A-DDF6931A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C62E-0EDF-25FD-6828-50C67E7CB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E2767-FAF7-435E-AAB6-B341013E0D7B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D14B-0811-B588-B3E5-E61C49E46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E7CD0-262E-73DB-6D0B-70A6E0676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50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914B-D665-2ABD-B609-497C3D534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7048"/>
            <a:ext cx="12192000" cy="2871952"/>
          </a:xfrm>
        </p:spPr>
        <p:txBody>
          <a:bodyPr>
            <a:normAutofit fontScale="90000"/>
          </a:bodyPr>
          <a:lstStyle/>
          <a:p>
            <a:r>
              <a:rPr lang="en-AU" sz="7000" dirty="0">
                <a:latin typeface="Calibri" panose="020F0502020204030204" pitchFamily="34" charset="0"/>
                <a:cs typeface="Calibri" panose="020F0502020204030204" pitchFamily="34" charset="0"/>
              </a:rPr>
              <a:t>ITEC100 – Domain 4: Perform Operations Using Formulas and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AD97-A697-08E8-A42C-D263E899C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600" dirty="0">
                <a:latin typeface="Calibri" panose="020F0502020204030204" pitchFamily="34" charset="0"/>
                <a:cs typeface="Calibri" panose="020F0502020204030204" pitchFamily="34" charset="0"/>
              </a:rPr>
              <a:t>Tutor: Dr. Farshid Keivanian</a:t>
            </a:r>
          </a:p>
        </p:txBody>
      </p:sp>
    </p:spTree>
    <p:extLst>
      <p:ext uri="{BB962C8B-B14F-4D97-AF65-F5344CB8AC3E}">
        <p14:creationId xmlns:p14="http://schemas.microsoft.com/office/powerpoint/2010/main" val="52388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6340264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Autofill AVERAGE Formula: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P4 down to cells P5.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P4, hover over the fill handle, and drag it down to P18.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Use MIN Function: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basic function (MIN) in cell O4 to calculate the lowest grade of cells B4.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=MIN(B4:M4) in cell O4.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7. Autofill MIN Formula: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O4 down to cells O5.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O4, hover over the fill handle, and drag it down to O18.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5F9CC-E0E8-4767-B9CC-2E4233BE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64" y="34158"/>
            <a:ext cx="5854263" cy="647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9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634026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 Use MAX Function: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basic function (MAX) in cell R4 to calculate the highest grade of cells B4.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=MAX(B4:M4) in cell R4.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9. Autofill MAX Formula: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R4 down to cells R5.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R4, hover over the fill handle, and drag it down to R18.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 Save the File: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 the file as 421-semester grades completed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5F9CC-E0E8-4767-B9CC-2E4233BE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64" y="34158"/>
            <a:ext cx="5854263" cy="647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63402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11. Review the Following Statement: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Blank cells and zeros do not count against an average.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Ensure this setting is true or false depending on the project instructions.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successfully complete the project on using basic functions in Excel.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5F9CC-E0E8-4767-B9CC-2E4233BE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64" y="34158"/>
            <a:ext cx="5854263" cy="647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0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634026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Step-by-Step 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Open the File: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file named 422-semester grades.xlsx from your Domain 4 Student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 COUNT Function: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COUNT function in cell T4 to count the number of completed grades in cells B4.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=COUNT(B4:M4) in cell T4.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95B5E-30C5-005E-E77B-32A538B7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57" y="0"/>
            <a:ext cx="5977943" cy="52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7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634026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Autofill COUNT Formula: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T4 down to cells T5.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T4, hover over the small square at the bottom-right corner of the cell (the fill handle), and drag it down to T18.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Use COUNTA Function: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COUNTA function in cell U4 to count the number of grades and retakes in cells B4.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=COUNTA(B4:M4) in cell U4.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95B5E-30C5-005E-E77B-32A538B7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57" y="0"/>
            <a:ext cx="5977943" cy="52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9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634026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Autofill COUNTA Formula: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U4 down to cells U5.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U4, hover over the fill handle, and drag it down to U18.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Use COUNTBLANK Function: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COUNTBLANK function in cell V4 to count the missing scores for cells B4.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=COUNTBLANK(B4:M4) in cell V4.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95B5E-30C5-005E-E77B-32A538B7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57" y="0"/>
            <a:ext cx="5977943" cy="52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9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634026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7. Autofill COUNTBLANK Formula: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V4 down to cells V5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V4, hover over the fill handle, and drag it down to V18.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 the File: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 the file as 422-semester grades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successfully complete the project on using count functions in Excel.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95B5E-30C5-005E-E77B-32A538B7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57" y="0"/>
            <a:ext cx="5977943" cy="52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49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634026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Step-by-Step 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Open the File: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file named 423-semester grades.xlsx from your Domain 4 Student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 IF Function: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an IF function in cells W4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tests for missing scores.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=IF(COUNTBLANK(B4:M4) &gt; 0, "YES", "") in cell W4.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formula checks if there are any missing scores in the range B4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If there are missing scores, it displays "YES". If there are no missing scores, it leaves the cell blank.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8AE14-FE91-6C9B-4A90-1233171E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417" y="0"/>
            <a:ext cx="6074583" cy="442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3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634026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Ensure the IF Function Displays "YES":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formula should display "YES" if the student has missing scores. Ensure this is working correctly by verifying the output in cells W4.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 the IF Function Leaves the Cell Blank: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formula should leave the cell blank if there are no missing scores. Ensure this is working correctly by verifying the output in cells W4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8AE14-FE91-6C9B-4A90-1233171E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417" y="0"/>
            <a:ext cx="6074583" cy="442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70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634026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Save the File: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 the file as 423-semester grades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Question to Consider: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default, what appears in a cell that meets the FALSE condition of an IF function?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Answer: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By default, the IF function can leave the cell blank or display an alternative value if specified (e.g., "" for blank or another text).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successfully complete the project on using conditional functions in Excel.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8AE14-FE91-6C9B-4A90-1233171E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417" y="0"/>
            <a:ext cx="6074583" cy="442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6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007356-3664-A417-B05C-CC854B00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67" y="-1"/>
            <a:ext cx="7165733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DF230B-2834-DDE3-007B-2BC34CB5B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93683"/>
            <a:ext cx="51816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Step-by-Step 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File: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file named 411-snack bar budget.xlsx from your Domain 4 Student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Apply Relative Reference: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relative reference formula to calculate the total snack bar budget amount for January in cell B8.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If the total budget for January is calculated by summing up the values from B3 to B7, enter the formula =SUM(B3:B7) in cell B8.</a:t>
            </a:r>
          </a:p>
        </p:txBody>
      </p:sp>
    </p:spTree>
    <p:extLst>
      <p:ext uri="{BB962C8B-B14F-4D97-AF65-F5344CB8AC3E}">
        <p14:creationId xmlns:p14="http://schemas.microsoft.com/office/powerpoint/2010/main" val="4232924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5454869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Step-by-Step 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File: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file named 424-activity list.xlsx from your Domain 4 Student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SORT Function: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SORT function in cell F4 to sort the activities from cells A4.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sort the activities alphabetically or in ascending order by date, enter the formula =SORT(A4:A18) in cell F4.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you need to sort by a specific criterion, like date, adjust the formula accordingly, e.g., =SORT(A4:A18, 1, TRUE) where the 1 specifies the first column and TRUE indicates ascending order.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3F845-0A18-0FC5-1C48-F42C76B3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157" y="0"/>
            <a:ext cx="6284410" cy="40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545486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Determine the Order of January Activities: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sorting, check in what order the January activities were sorted. This will depend on the sorting criteria you applied (e.g., alphabetical, by date,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Save the File: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 the file as 424-activity list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successfully complete the project on using sort functions in Excel.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3F845-0A18-0FC5-1C48-F42C76B3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157" y="0"/>
            <a:ext cx="6284410" cy="40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8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545486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Step-by-Step 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File: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file named 425-activity list.xlsx from your Domain 4 Student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UNIQUE Function: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function in cell G4 to generate a list of unique values from cells A4.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=UNIQUE(A4:A18) in cell G4. This function will extract all unique activities from the list in cells A4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display them starting in cell G4.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2CE77-1DA0-5954-A8BA-694C9C66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37" y="0"/>
            <a:ext cx="6956564" cy="44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5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5235437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Count the Number of Unique Activities: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Determine how many unique activities are listed.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After using the UNIQUE function, count the number of items generated in the list starting from cell G4.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Save the File: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 the file as 425-activity list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successfully complete the project on using unique functions in Excel.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2CE77-1DA0-5954-A8BA-694C9C66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37" y="0"/>
            <a:ext cx="6956564" cy="44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47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5235437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Step-by-Step 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File: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file named 431-gym inventory and instructions.xlsx from your Domain 4 Student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Extract Two-Digit Year: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text function to extract the two-digit year from cell B3 and place it in cell D3.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=RIGHT(B3, 2) in cell D3. This will extract the last two characters (representing the year) from the string in cell B3.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2906E-283E-C1C4-19FD-DAA5E0A3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39" y="-1"/>
            <a:ext cx="7073462" cy="66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5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22363" y="506512"/>
            <a:ext cx="523543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Autofill the Formula: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D3 down to cells D4.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D3, hover over the small square at the bottom-right corner of the cell (the fill handle), and drag it down to D8.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Extract Three-Digit Month and Place: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text function to extract the three-digit month from cell B3 and place it in cell E3.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If the month is in the middle of the text, use the formula =MID(B3, 4, 3) in cell E3. This will extract three characters starting from the 4th position (assuming the month is located there).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2906E-283E-C1C4-19FD-DAA5E0A3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39" y="-1"/>
            <a:ext cx="7073462" cy="66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22363" y="506512"/>
            <a:ext cx="523543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Autofill the Formula: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E3 down to cells E4.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E3, hover over the fill handle, and drag it down to E8.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Extract Two-Digit Model Number: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text function to extract the two-digit model from cell B3 and place it in cell F3.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=LEFT(B3, 2) in cell F3. This will extract the first two characters from the string in cell B3.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2906E-283E-C1C4-19FD-DAA5E0A3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39" y="-1"/>
            <a:ext cx="7073462" cy="66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89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22363" y="506512"/>
            <a:ext cx="5235437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7. Autofill the Formula: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F3 down to cells F4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F3, hover over the fill handle, and drag it down to F8.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 Save the File: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 the file as 431-gym inventory and instructions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successfully complete the project on extracting text using the LEFT, RIGHT, and MID functions in Excel.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2906E-283E-C1C4-19FD-DAA5E0A3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39" y="-1"/>
            <a:ext cx="7073462" cy="66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29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22363" y="506512"/>
            <a:ext cx="523543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Step-by-Step 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Open the File: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file named 432-gym inventory and instructions.xlsx from your Domain 4 Student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Convert Text to Uppercase: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text function in cell F3 to convert all the letters in cell A3 to uppercase.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=UPPER(A3) in cell F3. This will convert all the text in cell A3 to uppercase.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D1BAF-F883-1D3D-FA21-DD88416D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22" y="0"/>
            <a:ext cx="7056337" cy="64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5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22363" y="506512"/>
            <a:ext cx="523543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Uppercase Formula: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F3 down to cells F4.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F3, hover over the small square at the bottom-right corner of the cell (the fill handle), and drag it down to G5.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Convert Text to Lowercase: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text function in cell H3 to convert all the letters in cell A3 to lowercase.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=LOWER(A3) in cell H3. This will convert all the text in cell A3 to lowercase.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D1BAF-F883-1D3D-FA21-DD88416D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22" y="0"/>
            <a:ext cx="7056337" cy="64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4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007356-3664-A417-B05C-CC854B00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67" y="-1"/>
            <a:ext cx="7165733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DF230B-2834-DDE3-007B-2BC34CB5B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109181"/>
            <a:ext cx="51816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Autofill Formula: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B8 across to cells C8.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B8, hover over the small square at the bottom-right corner of the cell (the fill handle), and drag it across to M8.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Increase Popcorn Budget: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Increase the Popcorn budget in cell B6 to $90.</a:t>
            </a:r>
          </a:p>
        </p:txBody>
      </p:sp>
    </p:spTree>
    <p:extLst>
      <p:ext uri="{BB962C8B-B14F-4D97-AF65-F5344CB8AC3E}">
        <p14:creationId xmlns:p14="http://schemas.microsoft.com/office/powerpoint/2010/main" val="2200908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22363" y="506512"/>
            <a:ext cx="523543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Autofill the Lowercase Formula: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H3 down to cells H4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H3, hover over the fill handle, and drag it down to I5.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Display Text Length: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text function in cell C3 to display the text length of the teachers’ names in cells A3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=LEN(A3) in cell C3. This will display the number of characters in the text in cell A3.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D1BAF-F883-1D3D-FA21-DD88416D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22" y="0"/>
            <a:ext cx="7056337" cy="64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89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22363" y="506512"/>
            <a:ext cx="5235437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7. Autofill the LEN Formula: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C3 down to cells C4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C3, hover over the fill handle, and drag it down to C5.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 Determine the Longest Name: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Review the text lengths displayed in column C to determine which teacher has the longest name.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D1BAF-F883-1D3D-FA21-DD88416D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22" y="0"/>
            <a:ext cx="7056337" cy="64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42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22363" y="506512"/>
            <a:ext cx="523543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9. Save the File: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 the file as 432-gym inventory and instructions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successfully complete the project on changing text casing and using the LEN function in Excel.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D1BAF-F883-1D3D-FA21-DD88416D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22" y="0"/>
            <a:ext cx="7056337" cy="64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23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22363" y="506512"/>
            <a:ext cx="523543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Step-by-Step 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Open the File: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file named 433-gym inventory and instructions.xlsx from your Domain 4 Student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Combine Text from Cells A3 and B3: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text function to combine the text from cells A3 and B3 into cell D3.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=CONCAT(A3, B3) or =TEXTJOIN("", TRUE, A3, B3) in cell D3. The CONCAT function simply joins the texts, while TEXTJOIN allows you to specify a delimiter, but in this case, no delimiter is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932FA-585B-8476-A4D4-800EBE16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48" y="-1"/>
            <a:ext cx="7040589" cy="57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75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22363" y="506512"/>
            <a:ext cx="52354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Add a Space Between the Teacher’s First and Last Names: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 the function in cell D3 to include a space between the first and last names.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Update the formula to =CONCAT(A3, " ", B3) or =TEXTJOIN(" ", TRUE, A3, B3).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Autofill the Combined Text Formula: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D3 down to cells D4.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D3, hover over the small square at the bottom-right corner of the cell (the fill handle), and drag it down to D5.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932FA-585B-8476-A4D4-800EBE16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48" y="-1"/>
            <a:ext cx="7040589" cy="57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07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22363" y="506512"/>
            <a:ext cx="52354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Combine Text from Cells H3 and I3 with a Dot Delimiter: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text function to combine the text from cells H3 and I3 into cell J3, with a dot (.) delimiter between the teacher’s first and last names.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=TEXTJOIN(".", TRUE, H3, I3) in cell J3.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Autofill the Dot-Delimited Text Formula: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J3 down to cells J4.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J3, hover over the fill handle, and drag it down to J5.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932FA-585B-8476-A4D4-800EBE16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48" y="-1"/>
            <a:ext cx="7040589" cy="57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31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22363" y="506512"/>
            <a:ext cx="5235437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7. Save the File: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 the file as 433-gym inventory and instructions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successfully complete the project on combining text using the CONCAT and TEXTJOIN functions in Excel.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932FA-585B-8476-A4D4-800EBE16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48" y="-1"/>
            <a:ext cx="7040589" cy="57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14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7F99A1C5-3744-AD25-AFA2-8B1366EA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1" r="40253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57B159-EFA5-77C6-3D96-0F80E65B34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219" y="132735"/>
            <a:ext cx="5633884" cy="2035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8900"/>
            <a:r>
              <a:rPr lang="en-US" sz="2800" kern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Submit the screenshot of the “Domain 4 Post Assessment" score via the week 4 submission box. Make sure your name is visible in the screenshots.</a:t>
            </a:r>
            <a:endParaRPr lang="en-US" sz="2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8DEB-53CC-CA6E-995E-2C84F45A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43" y="2884929"/>
            <a:ext cx="5141338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800" kern="120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3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800" kern="1200">
                <a:latin typeface="Calibri" panose="020F0502020204030204" pitchFamily="34" charset="0"/>
                <a:cs typeface="Calibri" panose="020F0502020204030204" pitchFamily="34" charset="0"/>
              </a:rPr>
              <a:t>Dr. Farshid Keivanian</a:t>
            </a:r>
            <a:endParaRPr lang="en-US" sz="3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4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007356-3664-A417-B05C-CC854B00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67" y="-1"/>
            <a:ext cx="7165733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DF230B-2834-DDE3-007B-2BC34CB5B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09098"/>
            <a:ext cx="5181600" cy="586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Create Mixed Reference Formula: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mixed reference formula in cell B9 that calculates the tax rate total for January.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If the tax rate is in cell F1, use a mixed reference formula like =B8*$F$1 in cell B9. Here, $F$1 is an absolute reference, while B8 is a relative reference.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Change Mixed Reference: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 the mixed reference formula in cell B9 to an absolute reference formula.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Modify the formula to =$B$8*$F$1.</a:t>
            </a:r>
          </a:p>
        </p:txBody>
      </p:sp>
    </p:spTree>
    <p:extLst>
      <p:ext uri="{BB962C8B-B14F-4D97-AF65-F5344CB8AC3E}">
        <p14:creationId xmlns:p14="http://schemas.microsoft.com/office/powerpoint/2010/main" val="121717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007356-3664-A417-B05C-CC854B00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67" y="-1"/>
            <a:ext cx="7165733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DF230B-2834-DDE3-007B-2BC34CB5B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93682"/>
            <a:ext cx="51816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7. Autofill the Absolute Reference Formula: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B9 to cells C9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B9, hover over the fill handle, and drag it across to M9.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 Save the File: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 the file as 411-snack bar budget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have successfully completed the project on inserting different reference types in Excel.</a:t>
            </a:r>
          </a:p>
        </p:txBody>
      </p:sp>
    </p:spTree>
    <p:extLst>
      <p:ext uri="{BB962C8B-B14F-4D97-AF65-F5344CB8AC3E}">
        <p14:creationId xmlns:p14="http://schemas.microsoft.com/office/powerpoint/2010/main" val="178615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87B75-76EB-E851-4E5C-879EA39B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559" y="0"/>
            <a:ext cx="7052440" cy="5244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5255172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Step-by-Step 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Open the File: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file named 412-snack bar budget.xlsx from your Domain 4 Student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 Structured Reference Formula: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structured reference formula in cell Q8 to calculate the total tax for the current budget.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Assuming the table is named "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BudgetTable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and the tax rate is a column within this table, you would enter a formula like =SUM(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BudgetTable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TaxRate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]*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BudgetTable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[Amount]) in cell Q8. The exact formula depends on how the table and columns are named.</a:t>
            </a:r>
          </a:p>
        </p:txBody>
      </p:sp>
    </p:spTree>
    <p:extLst>
      <p:ext uri="{BB962C8B-B14F-4D97-AF65-F5344CB8AC3E}">
        <p14:creationId xmlns:p14="http://schemas.microsoft.com/office/powerpoint/2010/main" val="339062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87B75-76EB-E851-4E5C-879EA39B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485" y="0"/>
            <a:ext cx="6529513" cy="4855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5854262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Count Named Ranges: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how many named ranges are in the Snack Bar Budget workbook.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You can check the named ranges by going to the "Formulas" tab and clicking on "Name Manager" in Excel. Count the number of named ranges listed.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Save the File: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 the file as 412-snack bar budget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successfully complete the project on using structured references in formulas in Excel.</a:t>
            </a:r>
          </a:p>
        </p:txBody>
      </p:sp>
    </p:spTree>
    <p:extLst>
      <p:ext uri="{BB962C8B-B14F-4D97-AF65-F5344CB8AC3E}">
        <p14:creationId xmlns:p14="http://schemas.microsoft.com/office/powerpoint/2010/main" val="35058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585426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Step-by-Step 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File: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 the file named 421-semester grades.xlsx from your Domain 4 Student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SUM Function: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basic function (SUM) in cell Q4 to calculate the sum of the grades in cells B4.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=SUM(B4:M4) in cell Q4.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5F9CC-E0E8-4767-B9CC-2E4233BE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262" y="34158"/>
            <a:ext cx="6340265" cy="647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1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FB5-0E32-56EA-0D55-CA44421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3683"/>
          </a:xfrm>
        </p:spPr>
        <p:txBody>
          <a:bodyPr>
            <a:normAutofit fontScale="90000"/>
          </a:bodyPr>
          <a:lstStyle/>
          <a:p>
            <a:r>
              <a:rPr lang="en-AU" dirty="0"/>
              <a:t>Domain 4 – Lesson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5979-457A-408B-FFFB-722E8850D41A}"/>
              </a:ext>
            </a:extLst>
          </p:cNvPr>
          <p:cNvSpPr txBox="1"/>
          <p:nvPr/>
        </p:nvSpPr>
        <p:spPr>
          <a:xfrm>
            <a:off x="0" y="693683"/>
            <a:ext cx="585426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Autofill SUM Formula: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Autofill the formula in cell Q4 down to cells Q5.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do this: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Q4, hover over the small square at the bottom-right corner of the cell (the fill handle), and drag it down to Q18.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Use AVERAGE Function: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basic function (AVERAGE) in cell P4 to calculate the average of cells B4.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 the formula =AVERAGE(B4:M4) in cell P4.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5F9CC-E0E8-4767-B9CC-2E4233BE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262" y="34158"/>
            <a:ext cx="6340265" cy="647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5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3200</Words>
  <Application>Microsoft Office PowerPoint</Application>
  <PresentationFormat>Widescreen</PresentationFormat>
  <Paragraphs>251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Calibri</vt:lpstr>
      <vt:lpstr>Office Theme</vt:lpstr>
      <vt:lpstr>ITEC100 – Domain 4: Perform Operations Using Formulas and Functions</vt:lpstr>
      <vt:lpstr>Domain 4 – Lesson 1</vt:lpstr>
      <vt:lpstr>Domain 4 – Lesson 1</vt:lpstr>
      <vt:lpstr>Domain 4 – Lesson 1</vt:lpstr>
      <vt:lpstr>Domain 4 – Lesson 1</vt:lpstr>
      <vt:lpstr>Domain 4 – Lesson 1</vt:lpstr>
      <vt:lpstr>Domain 4 – Lesson 1</vt:lpstr>
      <vt:lpstr>Domain 4 – Lesson 2</vt:lpstr>
      <vt:lpstr>Domain 4 – Lesson 2</vt:lpstr>
      <vt:lpstr>Domain 4 – Lesson 2</vt:lpstr>
      <vt:lpstr>Domain 4 – Lesson 2</vt:lpstr>
      <vt:lpstr>Domain 4 – Lesson 2</vt:lpstr>
      <vt:lpstr>Domain 4 – Lesson 2</vt:lpstr>
      <vt:lpstr>Domain 4 – Lesson 2</vt:lpstr>
      <vt:lpstr>Domain 4 – Lesson 2</vt:lpstr>
      <vt:lpstr>Domain 4 – Lesson 2</vt:lpstr>
      <vt:lpstr>Domain 4 – Lesson 2</vt:lpstr>
      <vt:lpstr>Domain 4 – Lesson 2</vt:lpstr>
      <vt:lpstr>Domain 4 – Lesson 2</vt:lpstr>
      <vt:lpstr>Domain 4 – Lesson 2</vt:lpstr>
      <vt:lpstr>Domain 4 – Lesson 2</vt:lpstr>
      <vt:lpstr>Domain 4 – Lesson 2</vt:lpstr>
      <vt:lpstr>Domain 4 – Lesson 2</vt:lpstr>
      <vt:lpstr>Domain 4 – Lesson 3</vt:lpstr>
      <vt:lpstr>Domain 4 – Lesson 3</vt:lpstr>
      <vt:lpstr>Domain 4 – Lesson 3</vt:lpstr>
      <vt:lpstr>Domain 4 – Lesson 3</vt:lpstr>
      <vt:lpstr>Domain 4 – Lesson 3</vt:lpstr>
      <vt:lpstr>Domain 4 – Lesson 3</vt:lpstr>
      <vt:lpstr>Domain 4 – Lesson 3</vt:lpstr>
      <vt:lpstr>Domain 4 – Lesson 3</vt:lpstr>
      <vt:lpstr>Domain 4 – Lesson 3</vt:lpstr>
      <vt:lpstr>Domain 4 – Lesson 3</vt:lpstr>
      <vt:lpstr>Domain 4 – Lesson 3</vt:lpstr>
      <vt:lpstr>Domain 4 – Lesson 3</vt:lpstr>
      <vt:lpstr>Domain 4 – Lesson 3</vt:lpstr>
      <vt:lpstr>Submit the screenshot of the “Domain 4 Post Assessment" score via the week 4 submission box. Make sure your name is visible in the screenshots.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Farshid Keivanian</dc:creator>
  <cp:lastModifiedBy>Farshid Keivanian</cp:lastModifiedBy>
  <cp:revision>271</cp:revision>
  <dcterms:created xsi:type="dcterms:W3CDTF">2024-07-30T23:10:44Z</dcterms:created>
  <dcterms:modified xsi:type="dcterms:W3CDTF">2024-08-22T22:26:55Z</dcterms:modified>
</cp:coreProperties>
</file>