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16/08/2024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16/08/2024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1122363"/>
            <a:ext cx="12192000" cy="2387600"/>
          </a:xfrm>
        </p:spPr>
        <p:txBody>
          <a:bodyPr>
            <a:normAutofit/>
          </a:bodyPr>
          <a:lstStyle/>
          <a:p>
            <a:r>
              <a:rPr lang="en-AU" sz="7000" dirty="0">
                <a:latin typeface="Calibri" panose="020F0502020204030204" pitchFamily="34" charset="0"/>
                <a:cs typeface="Calibri" panose="020F0502020204030204" pitchFamily="34" charset="0"/>
              </a:rPr>
              <a:t>ITEC100 – Domain 3: Manage Tables and Table Data</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48661"/>
            <a:ext cx="70209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5. Label the Statement:</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Consider the statement: "Converting a table to a cell range clears the formatting."</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Label this statement as false.</a:t>
            </a:r>
            <a:r>
              <a:rPr lang="en-US" sz="2800" dirty="0">
                <a:latin typeface="Calibri" panose="020F0502020204030204" pitchFamily="34" charset="0"/>
                <a:cs typeface="Calibri" panose="020F0502020204030204" pitchFamily="34" charset="0"/>
              </a:rPr>
              <a:t> Converting a table to a range does not clear the formatting; the cell styles and formatting remain intact, but the table features like filtering and structured references are removed.</a:t>
            </a:r>
          </a:p>
          <a:p>
            <a:r>
              <a:rPr lang="en-US" sz="2800" dirty="0">
                <a:latin typeface="Calibri" panose="020F0502020204030204" pitchFamily="34" charset="0"/>
                <a:cs typeface="Calibri" panose="020F0502020204030204" pitchFamily="34" charset="0"/>
              </a:rPr>
              <a:t>These steps will help you successfully convert a table to a range of cells in Excel and understand the effects of this conversion.</a:t>
            </a:r>
          </a:p>
        </p:txBody>
      </p:sp>
      <p:pic>
        <p:nvPicPr>
          <p:cNvPr id="4" name="Picture 3">
            <a:extLst>
              <a:ext uri="{FF2B5EF4-FFF2-40B4-BE49-F238E27FC236}">
                <a16:creationId xmlns:a16="http://schemas.microsoft.com/office/drawing/2014/main" id="{1129859E-D245-DEE9-23AA-CFE5DE189D8F}"/>
              </a:ext>
            </a:extLst>
          </p:cNvPr>
          <p:cNvPicPr>
            <a:picLocks noChangeAspect="1"/>
          </p:cNvPicPr>
          <p:nvPr/>
        </p:nvPicPr>
        <p:blipFill>
          <a:blip r:embed="rId2"/>
          <a:stretch>
            <a:fillRect/>
          </a:stretch>
        </p:blipFill>
        <p:spPr>
          <a:xfrm>
            <a:off x="6818855" y="1279550"/>
            <a:ext cx="5373145" cy="3483571"/>
          </a:xfrm>
          <a:prstGeom prst="rect">
            <a:avLst/>
          </a:prstGeom>
        </p:spPr>
      </p:pic>
    </p:spTree>
    <p:extLst>
      <p:ext uri="{BB962C8B-B14F-4D97-AF65-F5344CB8AC3E}">
        <p14:creationId xmlns:p14="http://schemas.microsoft.com/office/powerpoint/2010/main" val="26195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204E3-312C-2ED6-8A8A-2AF456CDCA5B}"/>
              </a:ext>
            </a:extLst>
          </p:cNvPr>
          <p:cNvPicPr>
            <a:picLocks noChangeAspect="1"/>
          </p:cNvPicPr>
          <p:nvPr/>
        </p:nvPicPr>
        <p:blipFill>
          <a:blip r:embed="rId2"/>
          <a:stretch>
            <a:fillRect/>
          </a:stretch>
        </p:blipFill>
        <p:spPr>
          <a:xfrm>
            <a:off x="6853988" y="1692899"/>
            <a:ext cx="5338012" cy="347220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48660"/>
            <a:ext cx="70209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321-fundraising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Remove the Column Named "Column1":</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column named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Column1</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header of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Column1</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select the entire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column header and choose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Delete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 This will remove the column from the table.</a:t>
            </a:r>
          </a:p>
        </p:txBody>
      </p:sp>
    </p:spTree>
    <p:extLst>
      <p:ext uri="{BB962C8B-B14F-4D97-AF65-F5344CB8AC3E}">
        <p14:creationId xmlns:p14="http://schemas.microsoft.com/office/powerpoint/2010/main" val="219434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204E3-312C-2ED6-8A8A-2AF456CDCA5B}"/>
              </a:ext>
            </a:extLst>
          </p:cNvPr>
          <p:cNvPicPr>
            <a:picLocks noChangeAspect="1"/>
          </p:cNvPicPr>
          <p:nvPr/>
        </p:nvPicPr>
        <p:blipFill>
          <a:blip r:embed="rId2"/>
          <a:stretch>
            <a:fillRect/>
          </a:stretch>
        </p:blipFill>
        <p:spPr>
          <a:xfrm>
            <a:off x="6853988" y="1692899"/>
            <a:ext cx="5338012" cy="347220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71660"/>
            <a:ext cx="698937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Remove the Row Named "Avenue 2112":</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row that contains "Avenue 2112" in your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row number to the left to select the entire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row number and choose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Delete</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 This will remove the row from the table.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Add a Row Between "Mt. Oakley" and "</a:t>
            </a:r>
            <a:r>
              <a:rPr kumimoji="0" lang="en-US" altLang="en-US" sz="25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Drumneil</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rows for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Mt. Oakley</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a:t>
            </a:r>
            <a:r>
              <a:rPr kumimoji="0" lang="en-US" altLang="en-US" sz="25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Drumneil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row number of </a:t>
            </a:r>
            <a:r>
              <a:rPr kumimoji="0" lang="en-US" altLang="en-US" sz="25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Drumneil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select the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row and choose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 A new blank row will be added above </a:t>
            </a:r>
            <a:r>
              <a:rPr kumimoji="0" lang="en-US" altLang="en-US" sz="25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Drumneil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below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Mt. Oakley</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1956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204E3-312C-2ED6-8A8A-2AF456CDCA5B}"/>
              </a:ext>
            </a:extLst>
          </p:cNvPr>
          <p:cNvPicPr>
            <a:picLocks noChangeAspect="1"/>
          </p:cNvPicPr>
          <p:nvPr/>
        </p:nvPicPr>
        <p:blipFill>
          <a:blip r:embed="rId2"/>
          <a:stretch>
            <a:fillRect/>
          </a:stretch>
        </p:blipFill>
        <p:spPr>
          <a:xfrm>
            <a:off x="6853988" y="1692899"/>
            <a:ext cx="5338012" cy="347220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71659"/>
            <a:ext cx="698937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Add a Column to the Right of the "Senior" Column:</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Senior</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column in your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header of the column immediately to the right of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Senior</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select it (or click on any cell in that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column header or cell and choose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 A new blank column will be added to the right of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Senior</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making these changes, save your work by selecting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As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Name the file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321-fundraising by subdivision completed</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choose the location where you want to save it.</a:t>
            </a:r>
          </a:p>
        </p:txBody>
      </p:sp>
    </p:spTree>
    <p:extLst>
      <p:ext uri="{BB962C8B-B14F-4D97-AF65-F5344CB8AC3E}">
        <p14:creationId xmlns:p14="http://schemas.microsoft.com/office/powerpoint/2010/main" val="287134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204E3-312C-2ED6-8A8A-2AF456CDCA5B}"/>
              </a:ext>
            </a:extLst>
          </p:cNvPr>
          <p:cNvPicPr>
            <a:picLocks noChangeAspect="1"/>
          </p:cNvPicPr>
          <p:nvPr/>
        </p:nvPicPr>
        <p:blipFill>
          <a:blip r:embed="rId2"/>
          <a:stretch>
            <a:fillRect/>
          </a:stretch>
        </p:blipFill>
        <p:spPr>
          <a:xfrm>
            <a:off x="6853988" y="1692899"/>
            <a:ext cx="5338012" cy="347220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494989"/>
            <a:ext cx="698937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7. Alternative Method for Adding a Row:</a:t>
            </a:r>
            <a:endParaRPr lang="en-US" sz="2800" dirty="0">
              <a:latin typeface="Calibri" panose="020F0502020204030204" pitchFamily="34" charset="0"/>
              <a:cs typeface="Calibri" panose="020F0502020204030204" pitchFamily="34" charset="0"/>
            </a:endParaRPr>
          </a:p>
          <a:p>
            <a:pPr marL="742950" lvl="1" indent="-285750">
              <a:buFont typeface="+mj-lt"/>
              <a:buAutoNum type="arabicPeriod"/>
            </a:pPr>
            <a:r>
              <a:rPr lang="en-US" sz="2800" dirty="0">
                <a:latin typeface="Calibri" panose="020F0502020204030204" pitchFamily="34" charset="0"/>
                <a:cs typeface="Calibri" panose="020F0502020204030204" pitchFamily="34" charset="0"/>
              </a:rPr>
              <a:t>Aside from selecting and holding or right-clicking, another way to add a row to a table is by </a:t>
            </a:r>
            <a:r>
              <a:rPr lang="en-US" sz="2800" b="1" dirty="0">
                <a:latin typeface="Calibri" panose="020F0502020204030204" pitchFamily="34" charset="0"/>
                <a:cs typeface="Calibri" panose="020F0502020204030204" pitchFamily="34" charset="0"/>
              </a:rPr>
              <a:t>clicking on the last cell in the last row of the table and pressing the Tab key. This will automatically add a new row at the bottom of the table.</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These steps will guide you through adding and removing rows and columns in an Excel table, ensuring you can manage your data effectively.</a:t>
            </a:r>
          </a:p>
        </p:txBody>
      </p:sp>
    </p:spTree>
    <p:extLst>
      <p:ext uri="{BB962C8B-B14F-4D97-AF65-F5344CB8AC3E}">
        <p14:creationId xmlns:p14="http://schemas.microsoft.com/office/powerpoint/2010/main" val="293163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633215"/>
            <a:ext cx="673362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322-fundraising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Turn Off the Table's Header Row:</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within the table to activate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Style Options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uncheck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Header Row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This will turn off the header row, making the top row look like the rest of the rows in the table.</a:t>
            </a:r>
          </a:p>
        </p:txBody>
      </p:sp>
      <p:pic>
        <p:nvPicPr>
          <p:cNvPr id="4" name="Picture 3">
            <a:extLst>
              <a:ext uri="{FF2B5EF4-FFF2-40B4-BE49-F238E27FC236}">
                <a16:creationId xmlns:a16="http://schemas.microsoft.com/office/drawing/2014/main" id="{76D878A9-0BCD-4060-FE27-80FB23EB3121}"/>
              </a:ext>
            </a:extLst>
          </p:cNvPr>
          <p:cNvPicPr>
            <a:picLocks noChangeAspect="1"/>
          </p:cNvPicPr>
          <p:nvPr/>
        </p:nvPicPr>
        <p:blipFill rotWithShape="1">
          <a:blip r:embed="rId2"/>
          <a:srcRect l="44914" t="54406" r="26811" b="10652"/>
          <a:stretch/>
        </p:blipFill>
        <p:spPr>
          <a:xfrm>
            <a:off x="6733629" y="1650124"/>
            <a:ext cx="5458371" cy="3794234"/>
          </a:xfrm>
          <a:prstGeom prst="rect">
            <a:avLst/>
          </a:prstGeom>
        </p:spPr>
      </p:pic>
    </p:spTree>
    <p:extLst>
      <p:ext uri="{BB962C8B-B14F-4D97-AF65-F5344CB8AC3E}">
        <p14:creationId xmlns:p14="http://schemas.microsoft.com/office/powerpoint/2010/main" val="159894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740936"/>
            <a:ext cx="673362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Change the Table from Banded Rows to Banded Columns:</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same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Style Options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uncheck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Banded Rows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check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Banded Columns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This will apply shading to every other column instead of every other row, making the columns more distinct.</a:t>
            </a:r>
          </a:p>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Emphasize the First Column of the Table: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Still in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Style Options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check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First Column</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This will apply a special format to the first column, typically making it bold or adding a different background color.</a:t>
            </a:r>
          </a:p>
        </p:txBody>
      </p:sp>
      <p:pic>
        <p:nvPicPr>
          <p:cNvPr id="4" name="Picture 3">
            <a:extLst>
              <a:ext uri="{FF2B5EF4-FFF2-40B4-BE49-F238E27FC236}">
                <a16:creationId xmlns:a16="http://schemas.microsoft.com/office/drawing/2014/main" id="{76D878A9-0BCD-4060-FE27-80FB23EB3121}"/>
              </a:ext>
            </a:extLst>
          </p:cNvPr>
          <p:cNvPicPr>
            <a:picLocks noChangeAspect="1"/>
          </p:cNvPicPr>
          <p:nvPr/>
        </p:nvPicPr>
        <p:blipFill rotWithShape="1">
          <a:blip r:embed="rId2"/>
          <a:srcRect l="44914" t="54406" r="26811" b="10652"/>
          <a:stretch/>
        </p:blipFill>
        <p:spPr>
          <a:xfrm>
            <a:off x="6733629" y="1650124"/>
            <a:ext cx="5458371" cy="3794234"/>
          </a:xfrm>
          <a:prstGeom prst="rect">
            <a:avLst/>
          </a:prstGeom>
        </p:spPr>
      </p:pic>
    </p:spTree>
    <p:extLst>
      <p:ext uri="{BB962C8B-B14F-4D97-AF65-F5344CB8AC3E}">
        <p14:creationId xmlns:p14="http://schemas.microsoft.com/office/powerpoint/2010/main" val="192598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774343"/>
            <a:ext cx="6733629" cy="58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5. Save the File: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After making these changes, save your work by selecting </a:t>
            </a:r>
            <a:r>
              <a:rPr lang="en-US" sz="2800" b="1" dirty="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&gt; </a:t>
            </a:r>
            <a:r>
              <a:rPr lang="en-US" sz="2800" b="1" dirty="0">
                <a:latin typeface="Calibri" panose="020F0502020204030204" pitchFamily="34" charset="0"/>
                <a:cs typeface="Calibri" panose="020F0502020204030204" pitchFamily="34" charset="0"/>
              </a:rPr>
              <a:t>Save As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Name the file </a:t>
            </a:r>
            <a:r>
              <a:rPr lang="en-US" sz="2800" b="1" dirty="0">
                <a:latin typeface="Calibri" panose="020F0502020204030204" pitchFamily="34" charset="0"/>
                <a:cs typeface="Calibri" panose="020F0502020204030204" pitchFamily="34" charset="0"/>
              </a:rPr>
              <a:t>322-fundraising by subdivision completed</a:t>
            </a:r>
            <a:r>
              <a:rPr lang="en-US" sz="2800" dirty="0">
                <a:latin typeface="Calibri" panose="020F0502020204030204" pitchFamily="34" charset="0"/>
                <a:cs typeface="Calibri" panose="020F0502020204030204" pitchFamily="34" charset="0"/>
              </a:rPr>
              <a:t> and choose the location where you want to save it.</a:t>
            </a:r>
          </a:p>
          <a:p>
            <a:pPr>
              <a:lnSpc>
                <a:spcPct val="150000"/>
              </a:lnSpc>
            </a:pPr>
            <a:r>
              <a:rPr lang="en-US" sz="2800" dirty="0">
                <a:latin typeface="Calibri" panose="020F0502020204030204" pitchFamily="34" charset="0"/>
                <a:cs typeface="Calibri" panose="020F0502020204030204" pitchFamily="34" charset="0"/>
              </a:rPr>
              <a:t>These steps will help you configure various table style options in Excel, enhancing the table's readability and presentation.</a:t>
            </a:r>
          </a:p>
        </p:txBody>
      </p:sp>
      <p:pic>
        <p:nvPicPr>
          <p:cNvPr id="4" name="Picture 3">
            <a:extLst>
              <a:ext uri="{FF2B5EF4-FFF2-40B4-BE49-F238E27FC236}">
                <a16:creationId xmlns:a16="http://schemas.microsoft.com/office/drawing/2014/main" id="{76D878A9-0BCD-4060-FE27-80FB23EB3121}"/>
              </a:ext>
            </a:extLst>
          </p:cNvPr>
          <p:cNvPicPr>
            <a:picLocks noChangeAspect="1"/>
          </p:cNvPicPr>
          <p:nvPr/>
        </p:nvPicPr>
        <p:blipFill rotWithShape="1">
          <a:blip r:embed="rId2"/>
          <a:srcRect l="44914" t="54406" r="26811" b="10652"/>
          <a:stretch/>
        </p:blipFill>
        <p:spPr>
          <a:xfrm>
            <a:off x="6733629" y="1650124"/>
            <a:ext cx="5458371" cy="3794234"/>
          </a:xfrm>
          <a:prstGeom prst="rect">
            <a:avLst/>
          </a:prstGeom>
        </p:spPr>
      </p:pic>
    </p:spTree>
    <p:extLst>
      <p:ext uri="{BB962C8B-B14F-4D97-AF65-F5344CB8AC3E}">
        <p14:creationId xmlns:p14="http://schemas.microsoft.com/office/powerpoint/2010/main" val="113625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7770C3-2F2F-FBF6-6C19-19DE4CBC826E}"/>
              </a:ext>
            </a:extLst>
          </p:cNvPr>
          <p:cNvPicPr>
            <a:picLocks noChangeAspect="1"/>
          </p:cNvPicPr>
          <p:nvPr/>
        </p:nvPicPr>
        <p:blipFill>
          <a:blip r:embed="rId2"/>
          <a:stretch>
            <a:fillRect/>
          </a:stretch>
        </p:blipFill>
        <p:spPr>
          <a:xfrm>
            <a:off x="6704237" y="1647327"/>
            <a:ext cx="5487763" cy="3563346"/>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633213"/>
            <a:ext cx="673362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323-fundraising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 a Total Row to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within the table to activate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check the box next to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Total Row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Style Options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This will add a new row at the bottom of your table that is designated as the Total Row.</a:t>
            </a:r>
          </a:p>
        </p:txBody>
      </p:sp>
    </p:spTree>
    <p:extLst>
      <p:ext uri="{BB962C8B-B14F-4D97-AF65-F5344CB8AC3E}">
        <p14:creationId xmlns:p14="http://schemas.microsoft.com/office/powerpoint/2010/main" val="254115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7770C3-2F2F-FBF6-6C19-19DE4CBC826E}"/>
              </a:ext>
            </a:extLst>
          </p:cNvPr>
          <p:cNvPicPr>
            <a:picLocks noChangeAspect="1"/>
          </p:cNvPicPr>
          <p:nvPr/>
        </p:nvPicPr>
        <p:blipFill>
          <a:blip r:embed="rId2"/>
          <a:stretch>
            <a:fillRect/>
          </a:stretch>
        </p:blipFill>
        <p:spPr>
          <a:xfrm>
            <a:off x="6704237" y="1647327"/>
            <a:ext cx="5487763" cy="3563346"/>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417769"/>
            <a:ext cx="6733629"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Add Functions to Cells B12, C12, and D12:</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B12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corresponding cell in the Total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drop-down arrow that appears in the cell and choose the function of your choice (e.g.,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Sum</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Average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Count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Repeat this process for cells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C12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D12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selecting the functions you prefer for each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configuring the total row, save your work by selecting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Name the file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323-fundraising by subdivision completed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choose the location where you want to save it.</a:t>
            </a:r>
          </a:p>
        </p:txBody>
      </p:sp>
    </p:spTree>
    <p:extLst>
      <p:ext uri="{BB962C8B-B14F-4D97-AF65-F5344CB8AC3E}">
        <p14:creationId xmlns:p14="http://schemas.microsoft.com/office/powerpoint/2010/main" val="103329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737617"/>
            <a:ext cx="533925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311-fundraising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Cell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cells from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E11</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is the range of data you want to convert into a table.</a:t>
            </a:r>
          </a:p>
        </p:txBody>
      </p:sp>
      <p:pic>
        <p:nvPicPr>
          <p:cNvPr id="4" name="Picture 3">
            <a:extLst>
              <a:ext uri="{FF2B5EF4-FFF2-40B4-BE49-F238E27FC236}">
                <a16:creationId xmlns:a16="http://schemas.microsoft.com/office/drawing/2014/main" id="{01444997-1A47-384B-F8D7-BB5000CBEC09}"/>
              </a:ext>
            </a:extLst>
          </p:cNvPr>
          <p:cNvPicPr>
            <a:picLocks noChangeAspect="1"/>
          </p:cNvPicPr>
          <p:nvPr/>
        </p:nvPicPr>
        <p:blipFill rotWithShape="1">
          <a:blip r:embed="rId2"/>
          <a:srcRect l="45173" t="51801" r="27241" b="14789"/>
          <a:stretch/>
        </p:blipFill>
        <p:spPr>
          <a:xfrm>
            <a:off x="5339256" y="737617"/>
            <a:ext cx="6852744" cy="4668432"/>
          </a:xfrm>
          <a:prstGeom prst="rect">
            <a:avLst/>
          </a:prstGeom>
        </p:spPr>
      </p:pic>
    </p:spTree>
    <p:extLst>
      <p:ext uri="{BB962C8B-B14F-4D97-AF65-F5344CB8AC3E}">
        <p14:creationId xmlns:p14="http://schemas.microsoft.com/office/powerpoint/2010/main" val="4232924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7770C3-2F2F-FBF6-6C19-19DE4CBC826E}"/>
              </a:ext>
            </a:extLst>
          </p:cNvPr>
          <p:cNvPicPr>
            <a:picLocks noChangeAspect="1"/>
          </p:cNvPicPr>
          <p:nvPr/>
        </p:nvPicPr>
        <p:blipFill>
          <a:blip r:embed="rId2"/>
          <a:stretch>
            <a:fillRect/>
          </a:stretch>
        </p:blipFill>
        <p:spPr>
          <a:xfrm>
            <a:off x="6704237" y="1647327"/>
            <a:ext cx="5487763" cy="3563346"/>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48655"/>
            <a:ext cx="673362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b="1" dirty="0">
                <a:latin typeface="Calibri" panose="020F0502020204030204" pitchFamily="34" charset="0"/>
                <a:cs typeface="Calibri" panose="020F0502020204030204" pitchFamily="34" charset="0"/>
              </a:rPr>
              <a:t>5. List Three Functions Available in the Total Row's Dropdown Arrows:</a:t>
            </a:r>
            <a:endParaRPr lang="en-US" sz="2600" dirty="0">
              <a:latin typeface="Calibri" panose="020F0502020204030204" pitchFamily="34" charset="0"/>
              <a:cs typeface="Calibri" panose="020F0502020204030204" pitchFamily="34" charset="0"/>
            </a:endParaRPr>
          </a:p>
          <a:p>
            <a:pPr marL="742950" lvl="1" indent="-285750">
              <a:buFont typeface="+mj-lt"/>
              <a:buAutoNum type="arabicPeriod"/>
            </a:pPr>
            <a:r>
              <a:rPr lang="en-US" sz="2600" dirty="0">
                <a:latin typeface="Calibri" panose="020F0502020204030204" pitchFamily="34" charset="0"/>
                <a:cs typeface="Calibri" panose="020F0502020204030204" pitchFamily="34" charset="0"/>
              </a:rPr>
              <a:t>Three common functions available in the Total Row's dropdown arrows include:</a:t>
            </a:r>
          </a:p>
          <a:p>
            <a:pPr marL="1371600" lvl="2"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Sum</a:t>
            </a:r>
            <a:r>
              <a:rPr lang="en-US" sz="2600" dirty="0">
                <a:latin typeface="Calibri" panose="020F0502020204030204" pitchFamily="34" charset="0"/>
                <a:cs typeface="Calibri" panose="020F0502020204030204" pitchFamily="34" charset="0"/>
              </a:rPr>
              <a:t>: Adds up all the values in the column.</a:t>
            </a:r>
          </a:p>
          <a:p>
            <a:pPr marL="1371600" lvl="2"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Average</a:t>
            </a:r>
            <a:r>
              <a:rPr lang="en-US" sz="2600" dirty="0">
                <a:latin typeface="Calibri" panose="020F0502020204030204" pitchFamily="34" charset="0"/>
                <a:cs typeface="Calibri" panose="020F0502020204030204" pitchFamily="34" charset="0"/>
              </a:rPr>
              <a:t>: Calculates the average of the values in the column.</a:t>
            </a:r>
          </a:p>
          <a:p>
            <a:pPr marL="1371600" lvl="2"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Count</a:t>
            </a:r>
            <a:r>
              <a:rPr lang="en-US" sz="2600" dirty="0">
                <a:latin typeface="Calibri" panose="020F0502020204030204" pitchFamily="34" charset="0"/>
                <a:cs typeface="Calibri" panose="020F0502020204030204" pitchFamily="34" charset="0"/>
              </a:rPr>
              <a:t>: Counts the number of non-empty cells in the column.</a:t>
            </a:r>
          </a:p>
          <a:p>
            <a:r>
              <a:rPr lang="en-US" sz="2600" dirty="0">
                <a:latin typeface="Calibri" panose="020F0502020204030204" pitchFamily="34" charset="0"/>
                <a:cs typeface="Calibri" panose="020F0502020204030204" pitchFamily="34" charset="0"/>
              </a:rPr>
              <a:t>These steps will guide you in adding and configuring a total row in an Excel table, making it easier to perform calculations and analyze your data.</a:t>
            </a:r>
          </a:p>
        </p:txBody>
      </p:sp>
    </p:spTree>
    <p:extLst>
      <p:ext uri="{BB962C8B-B14F-4D97-AF65-F5344CB8AC3E}">
        <p14:creationId xmlns:p14="http://schemas.microsoft.com/office/powerpoint/2010/main" val="421443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1" y="571656"/>
            <a:ext cx="657170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331-fundraising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Filter the Subdivision Column to Show Only Subdivisions Containing "bell":</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filter button (downward arrow) at the edge of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Subdivision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column header.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drop-down menu, go to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Text Filters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and select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Contains...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dialog box will appear. Type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bell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field provided and click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will filter the table to display only those subdivisions containing the word "bell."</a:t>
            </a:r>
          </a:p>
        </p:txBody>
      </p:sp>
      <p:pic>
        <p:nvPicPr>
          <p:cNvPr id="4" name="Picture 3">
            <a:extLst>
              <a:ext uri="{FF2B5EF4-FFF2-40B4-BE49-F238E27FC236}">
                <a16:creationId xmlns:a16="http://schemas.microsoft.com/office/drawing/2014/main" id="{09A9AB4B-7D82-7768-151A-A94DC984E26C}"/>
              </a:ext>
            </a:extLst>
          </p:cNvPr>
          <p:cNvPicPr>
            <a:picLocks noChangeAspect="1"/>
          </p:cNvPicPr>
          <p:nvPr/>
        </p:nvPicPr>
        <p:blipFill>
          <a:blip r:embed="rId2"/>
          <a:stretch>
            <a:fillRect/>
          </a:stretch>
        </p:blipFill>
        <p:spPr>
          <a:xfrm>
            <a:off x="6571706" y="1765737"/>
            <a:ext cx="5620293" cy="3831021"/>
          </a:xfrm>
          <a:prstGeom prst="rect">
            <a:avLst/>
          </a:prstGeom>
        </p:spPr>
      </p:pic>
    </p:spTree>
    <p:extLst>
      <p:ext uri="{BB962C8B-B14F-4D97-AF65-F5344CB8AC3E}">
        <p14:creationId xmlns:p14="http://schemas.microsoft.com/office/powerpoint/2010/main" val="189887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1" y="1064098"/>
            <a:ext cx="657170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3. Filter the Senior Column to Show Only Subdivisions That Raised More Than $1000:</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the filter button (downward arrow) at the edge of the </a:t>
            </a:r>
            <a:r>
              <a:rPr lang="en-US" sz="2800" b="1" dirty="0">
                <a:latin typeface="Calibri" panose="020F0502020204030204" pitchFamily="34" charset="0"/>
                <a:cs typeface="Calibri" panose="020F0502020204030204" pitchFamily="34" charset="0"/>
              </a:rPr>
              <a:t>Senior</a:t>
            </a:r>
            <a:r>
              <a:rPr lang="en-US" sz="2800" dirty="0">
                <a:latin typeface="Calibri" panose="020F0502020204030204" pitchFamily="34" charset="0"/>
                <a:cs typeface="Calibri" panose="020F0502020204030204" pitchFamily="34" charset="0"/>
              </a:rPr>
              <a:t> column header.</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In the drop-down menu, go to the </a:t>
            </a:r>
            <a:r>
              <a:rPr lang="en-US" sz="2800" b="1" dirty="0">
                <a:latin typeface="Calibri" panose="020F0502020204030204" pitchFamily="34" charset="0"/>
                <a:cs typeface="Calibri" panose="020F0502020204030204" pitchFamily="34" charset="0"/>
              </a:rPr>
              <a:t>Number Filters</a:t>
            </a:r>
            <a:r>
              <a:rPr lang="en-US" sz="2800" dirty="0">
                <a:latin typeface="Calibri" panose="020F0502020204030204" pitchFamily="34" charset="0"/>
                <a:cs typeface="Calibri" panose="020F0502020204030204" pitchFamily="34" charset="0"/>
              </a:rPr>
              <a:t> option and select </a:t>
            </a:r>
            <a:r>
              <a:rPr lang="en-US" sz="2800" b="1" dirty="0">
                <a:latin typeface="Calibri" panose="020F0502020204030204" pitchFamily="34" charset="0"/>
                <a:cs typeface="Calibri" panose="020F0502020204030204" pitchFamily="34" charset="0"/>
              </a:rPr>
              <a:t>Greater Than...</a:t>
            </a:r>
            <a:r>
              <a:rPr lang="en-US" sz="28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In the dialog box that appears, enter </a:t>
            </a:r>
            <a:r>
              <a:rPr lang="en-US" sz="2800" b="1" dirty="0">
                <a:latin typeface="Calibri" panose="020F0502020204030204" pitchFamily="34" charset="0"/>
                <a:cs typeface="Calibri" panose="020F0502020204030204" pitchFamily="34" charset="0"/>
              </a:rPr>
              <a:t>1000</a:t>
            </a:r>
            <a:r>
              <a:rPr lang="en-US" sz="2800" dirty="0">
                <a:latin typeface="Calibri" panose="020F0502020204030204" pitchFamily="34" charset="0"/>
                <a:cs typeface="Calibri" panose="020F0502020204030204" pitchFamily="34" charset="0"/>
              </a:rPr>
              <a:t> in the field provided and click </a:t>
            </a:r>
            <a:r>
              <a:rPr lang="en-US" sz="2800" b="1" dirty="0">
                <a:latin typeface="Calibri" panose="020F0502020204030204" pitchFamily="34" charset="0"/>
                <a:cs typeface="Calibri" panose="020F0502020204030204" pitchFamily="34" charset="0"/>
              </a:rPr>
              <a:t>OK</a:t>
            </a:r>
            <a:r>
              <a:rPr lang="en-US" sz="2800" dirty="0">
                <a:latin typeface="Calibri" panose="020F0502020204030204" pitchFamily="34" charset="0"/>
                <a:cs typeface="Calibri" panose="020F0502020204030204" pitchFamily="34" charset="0"/>
              </a:rPr>
              <a:t>. This will filter the table to display only those subdivisions that raised more than $1000.</a:t>
            </a:r>
          </a:p>
        </p:txBody>
      </p:sp>
      <p:pic>
        <p:nvPicPr>
          <p:cNvPr id="4" name="Picture 3">
            <a:extLst>
              <a:ext uri="{FF2B5EF4-FFF2-40B4-BE49-F238E27FC236}">
                <a16:creationId xmlns:a16="http://schemas.microsoft.com/office/drawing/2014/main" id="{09A9AB4B-7D82-7768-151A-A94DC984E26C}"/>
              </a:ext>
            </a:extLst>
          </p:cNvPr>
          <p:cNvPicPr>
            <a:picLocks noChangeAspect="1"/>
          </p:cNvPicPr>
          <p:nvPr/>
        </p:nvPicPr>
        <p:blipFill>
          <a:blip r:embed="rId2"/>
          <a:stretch>
            <a:fillRect/>
          </a:stretch>
        </p:blipFill>
        <p:spPr>
          <a:xfrm>
            <a:off x="6571706" y="1765737"/>
            <a:ext cx="5620293" cy="3831021"/>
          </a:xfrm>
          <a:prstGeom prst="rect">
            <a:avLst/>
          </a:prstGeom>
        </p:spPr>
      </p:pic>
    </p:spTree>
    <p:extLst>
      <p:ext uri="{BB962C8B-B14F-4D97-AF65-F5344CB8AC3E}">
        <p14:creationId xmlns:p14="http://schemas.microsoft.com/office/powerpoint/2010/main" val="216970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1" y="633210"/>
            <a:ext cx="6571706"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applying the filters, save your work by selecting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Name the file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331-fundraising by subdivision completed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choose the location where you want to save it.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How to Turn Off a Filter:</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turn off a filter, click on the filter button (downward arrow) in the column header where the filter is applied.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drop-down menu, you can choose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Clear Filter From [Column Name]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will remove the filter and display all the data in that column again.</a:t>
            </a:r>
          </a:p>
        </p:txBody>
      </p:sp>
      <p:pic>
        <p:nvPicPr>
          <p:cNvPr id="4" name="Picture 3">
            <a:extLst>
              <a:ext uri="{FF2B5EF4-FFF2-40B4-BE49-F238E27FC236}">
                <a16:creationId xmlns:a16="http://schemas.microsoft.com/office/drawing/2014/main" id="{09A9AB4B-7D82-7768-151A-A94DC984E26C}"/>
              </a:ext>
            </a:extLst>
          </p:cNvPr>
          <p:cNvPicPr>
            <a:picLocks noChangeAspect="1"/>
          </p:cNvPicPr>
          <p:nvPr/>
        </p:nvPicPr>
        <p:blipFill>
          <a:blip r:embed="rId2"/>
          <a:stretch>
            <a:fillRect/>
          </a:stretch>
        </p:blipFill>
        <p:spPr>
          <a:xfrm>
            <a:off x="6571706" y="1765737"/>
            <a:ext cx="5620293" cy="3831021"/>
          </a:xfrm>
          <a:prstGeom prst="rect">
            <a:avLst/>
          </a:prstGeom>
        </p:spPr>
      </p:pic>
    </p:spTree>
    <p:extLst>
      <p:ext uri="{BB962C8B-B14F-4D97-AF65-F5344CB8AC3E}">
        <p14:creationId xmlns:p14="http://schemas.microsoft.com/office/powerpoint/2010/main" val="44993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1" y="2390166"/>
            <a:ext cx="6571706"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help you filter records in an Excel table to focus on specific data that meets your criteria and also guide you on how to clear the filters when needed.</a:t>
            </a:r>
          </a:p>
        </p:txBody>
      </p:sp>
      <p:pic>
        <p:nvPicPr>
          <p:cNvPr id="4" name="Picture 3">
            <a:extLst>
              <a:ext uri="{FF2B5EF4-FFF2-40B4-BE49-F238E27FC236}">
                <a16:creationId xmlns:a16="http://schemas.microsoft.com/office/drawing/2014/main" id="{09A9AB4B-7D82-7768-151A-A94DC984E26C}"/>
              </a:ext>
            </a:extLst>
          </p:cNvPr>
          <p:cNvPicPr>
            <a:picLocks noChangeAspect="1"/>
          </p:cNvPicPr>
          <p:nvPr/>
        </p:nvPicPr>
        <p:blipFill>
          <a:blip r:embed="rId2"/>
          <a:stretch>
            <a:fillRect/>
          </a:stretch>
        </p:blipFill>
        <p:spPr>
          <a:xfrm>
            <a:off x="6571706" y="1765737"/>
            <a:ext cx="5620293" cy="3831021"/>
          </a:xfrm>
          <a:prstGeom prst="rect">
            <a:avLst/>
          </a:prstGeom>
        </p:spPr>
      </p:pic>
    </p:spTree>
    <p:extLst>
      <p:ext uri="{BB962C8B-B14F-4D97-AF65-F5344CB8AC3E}">
        <p14:creationId xmlns:p14="http://schemas.microsoft.com/office/powerpoint/2010/main" val="43216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948682"/>
            <a:ext cx="6337737"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332-fundraising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Access the Custom Sort Dialog:</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within the table to activate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and make sure the entire table is selected.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 &amp; Filter</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This will open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 where you can sort data by multiple columns.</a:t>
            </a:r>
          </a:p>
        </p:txBody>
      </p:sp>
      <p:pic>
        <p:nvPicPr>
          <p:cNvPr id="5" name="Picture 4">
            <a:extLst>
              <a:ext uri="{FF2B5EF4-FFF2-40B4-BE49-F238E27FC236}">
                <a16:creationId xmlns:a16="http://schemas.microsoft.com/office/drawing/2014/main" id="{BEEBF4A3-F1BA-DBCB-B4F8-C96F925718DC}"/>
              </a:ext>
            </a:extLst>
          </p:cNvPr>
          <p:cNvPicPr>
            <a:picLocks noChangeAspect="1"/>
          </p:cNvPicPr>
          <p:nvPr/>
        </p:nvPicPr>
        <p:blipFill>
          <a:blip r:embed="rId2"/>
          <a:stretch>
            <a:fillRect/>
          </a:stretch>
        </p:blipFill>
        <p:spPr>
          <a:xfrm>
            <a:off x="6241568" y="1598098"/>
            <a:ext cx="5950432" cy="3661804"/>
          </a:xfrm>
          <a:prstGeom prst="rect">
            <a:avLst/>
          </a:prstGeom>
        </p:spPr>
      </p:pic>
    </p:spTree>
    <p:extLst>
      <p:ext uri="{BB962C8B-B14F-4D97-AF65-F5344CB8AC3E}">
        <p14:creationId xmlns:p14="http://schemas.microsoft.com/office/powerpoint/2010/main" val="134800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764015"/>
            <a:ext cx="6905297"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Sort the Table First by Territory:</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 under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Column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drop-down menu, select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Territory</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as the first column to sort by.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 On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is set to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Values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Order</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set to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to Z</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(ascending) or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Z to A</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(depending on your preference).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Then Sort by Subdivision:</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Next, click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Level</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button in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row that appears, choose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Subdivision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Column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drop-down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 On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is set to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Values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Order</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Z to A</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(descending) since you want the subdivisions sorted in descending order.</a:t>
            </a:r>
          </a:p>
        </p:txBody>
      </p:sp>
      <p:pic>
        <p:nvPicPr>
          <p:cNvPr id="5" name="Picture 4">
            <a:extLst>
              <a:ext uri="{FF2B5EF4-FFF2-40B4-BE49-F238E27FC236}">
                <a16:creationId xmlns:a16="http://schemas.microsoft.com/office/drawing/2014/main" id="{BEEBF4A3-F1BA-DBCB-B4F8-C96F925718DC}"/>
              </a:ext>
            </a:extLst>
          </p:cNvPr>
          <p:cNvPicPr>
            <a:picLocks noChangeAspect="1"/>
          </p:cNvPicPr>
          <p:nvPr/>
        </p:nvPicPr>
        <p:blipFill>
          <a:blip r:embed="rId2"/>
          <a:stretch>
            <a:fillRect/>
          </a:stretch>
        </p:blipFill>
        <p:spPr>
          <a:xfrm>
            <a:off x="6905296" y="1598098"/>
            <a:ext cx="5286703" cy="3253355"/>
          </a:xfrm>
          <a:prstGeom prst="rect">
            <a:avLst/>
          </a:prstGeom>
        </p:spPr>
      </p:pic>
    </p:spTree>
    <p:extLst>
      <p:ext uri="{BB962C8B-B14F-4D97-AF65-F5344CB8AC3E}">
        <p14:creationId xmlns:p14="http://schemas.microsoft.com/office/powerpoint/2010/main" val="315145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48654"/>
            <a:ext cx="6905297"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5. Apply the Sort:</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After setting up the sort criteria, click </a:t>
            </a:r>
            <a:r>
              <a:rPr lang="en-US" sz="2800" b="1" dirty="0">
                <a:latin typeface="Calibri" panose="020F0502020204030204" pitchFamily="34" charset="0"/>
                <a:cs typeface="Calibri" panose="020F0502020204030204" pitchFamily="34" charset="0"/>
              </a:rPr>
              <a:t>OK</a:t>
            </a:r>
            <a:r>
              <a:rPr lang="en-US" sz="2800" dirty="0">
                <a:latin typeface="Calibri" panose="020F0502020204030204" pitchFamily="34" charset="0"/>
                <a:cs typeface="Calibri" panose="020F0502020204030204" pitchFamily="34" charset="0"/>
              </a:rPr>
              <a:t> to apply the sorting to your table.</a:t>
            </a:r>
          </a:p>
          <a:p>
            <a:r>
              <a:rPr lang="en-US" sz="2800" b="1" dirty="0">
                <a:latin typeface="Calibri" panose="020F0502020204030204" pitchFamily="34" charset="0"/>
                <a:cs typeface="Calibri" panose="020F0502020204030204" pitchFamily="34" charset="0"/>
              </a:rPr>
              <a:t>6. Save the File:</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After sorting the data, save your work by selecting </a:t>
            </a:r>
            <a:r>
              <a:rPr lang="en-US" sz="2800" b="1" dirty="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&gt; </a:t>
            </a:r>
            <a:r>
              <a:rPr lang="en-US" sz="2800" b="1" dirty="0">
                <a:latin typeface="Calibri" panose="020F0502020204030204" pitchFamily="34" charset="0"/>
                <a:cs typeface="Calibri" panose="020F0502020204030204" pitchFamily="34" charset="0"/>
              </a:rPr>
              <a:t>Save As</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Name the file </a:t>
            </a:r>
            <a:r>
              <a:rPr lang="en-US" sz="2800" b="1" dirty="0">
                <a:latin typeface="Calibri" panose="020F0502020204030204" pitchFamily="34" charset="0"/>
                <a:cs typeface="Calibri" panose="020F0502020204030204" pitchFamily="34" charset="0"/>
              </a:rPr>
              <a:t>332-fundraising by subdivision completed</a:t>
            </a:r>
            <a:r>
              <a:rPr lang="en-US" sz="2800" dirty="0">
                <a:latin typeface="Calibri" panose="020F0502020204030204" pitchFamily="34" charset="0"/>
                <a:cs typeface="Calibri" panose="020F0502020204030204" pitchFamily="34" charset="0"/>
              </a:rPr>
              <a:t> and choose the location where you want to save it.</a:t>
            </a:r>
          </a:p>
          <a:p>
            <a:r>
              <a:rPr lang="en-US" sz="2800" dirty="0">
                <a:latin typeface="Calibri" panose="020F0502020204030204" pitchFamily="34" charset="0"/>
                <a:cs typeface="Calibri" panose="020F0502020204030204" pitchFamily="34" charset="0"/>
              </a:rPr>
              <a:t>These steps will guide you in sorting your data by multiple columns in an Excel table, allowing you to organize and analyze your data more effectively.</a:t>
            </a:r>
          </a:p>
        </p:txBody>
      </p:sp>
      <p:pic>
        <p:nvPicPr>
          <p:cNvPr id="5" name="Picture 4">
            <a:extLst>
              <a:ext uri="{FF2B5EF4-FFF2-40B4-BE49-F238E27FC236}">
                <a16:creationId xmlns:a16="http://schemas.microsoft.com/office/drawing/2014/main" id="{BEEBF4A3-F1BA-DBCB-B4F8-C96F925718DC}"/>
              </a:ext>
            </a:extLst>
          </p:cNvPr>
          <p:cNvPicPr>
            <a:picLocks noChangeAspect="1"/>
          </p:cNvPicPr>
          <p:nvPr/>
        </p:nvPicPr>
        <p:blipFill>
          <a:blip r:embed="rId2"/>
          <a:stretch>
            <a:fillRect/>
          </a:stretch>
        </p:blipFill>
        <p:spPr>
          <a:xfrm>
            <a:off x="6905296" y="1598098"/>
            <a:ext cx="5286703" cy="3253355"/>
          </a:xfrm>
          <a:prstGeom prst="rect">
            <a:avLst/>
          </a:prstGeom>
        </p:spPr>
      </p:pic>
    </p:spTree>
    <p:extLst>
      <p:ext uri="{BB962C8B-B14F-4D97-AF65-F5344CB8AC3E}">
        <p14:creationId xmlns:p14="http://schemas.microsoft.com/office/powerpoint/2010/main" val="425021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280219" y="132735"/>
            <a:ext cx="5633884" cy="2035278"/>
          </a:xfrm>
          <a:prstGeom prst="rect">
            <a:avLst/>
          </a:prstGeom>
        </p:spPr>
        <p:txBody>
          <a:bodyPr vert="horz" lIns="91440" tIns="45720" rIns="91440" bIns="45720" rtlCol="0" anchor="ctr">
            <a:normAutofit/>
          </a:bodyPr>
          <a:lstStyle/>
          <a:p>
            <a:pPr marL="88900"/>
            <a:r>
              <a:rPr lang="en-US" sz="2800" kern="1200" dirty="0">
                <a:effectLst/>
                <a:latin typeface="Calibri" panose="020F0502020204030204" pitchFamily="34" charset="0"/>
                <a:cs typeface="Calibri" panose="020F0502020204030204" pitchFamily="34" charset="0"/>
              </a:rPr>
              <a:t>Submit the screenshot of the “Domain 3 Post Assessment" score via the week 3 submission box. Make sure your name is visible in the screenshots.</a:t>
            </a:r>
            <a:endParaRPr lang="en-US" sz="2800" kern="1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480843" y="2884929"/>
            <a:ext cx="5141338" cy="3374137"/>
          </a:xfrm>
        </p:spPr>
        <p:txBody>
          <a:bodyPr vert="horz" lIns="91440" tIns="45720" rIns="91440" bIns="45720" rtlCol="0" anchor="ctr">
            <a:normAutofit/>
          </a:bodyPr>
          <a:lstStyle/>
          <a:p>
            <a:pPr marL="0" indent="0">
              <a:buNone/>
            </a:pPr>
            <a:r>
              <a:rPr lang="en-US" sz="3800" kern="1200">
                <a:latin typeface="Calibri" panose="020F0502020204030204" pitchFamily="34" charset="0"/>
                <a:cs typeface="Calibri" panose="020F0502020204030204" pitchFamily="34" charset="0"/>
              </a:rPr>
              <a:t>Thank you</a:t>
            </a:r>
            <a:endParaRPr lang="en-US" sz="3800">
              <a:latin typeface="Calibri" panose="020F0502020204030204" pitchFamily="34" charset="0"/>
              <a:cs typeface="Calibri" panose="020F0502020204030204" pitchFamily="34" charset="0"/>
            </a:endParaRPr>
          </a:p>
          <a:p>
            <a:pPr marL="0" indent="0">
              <a:buNone/>
            </a:pPr>
            <a:r>
              <a:rPr lang="en-US" sz="3800" kern="1200">
                <a:latin typeface="Calibri" panose="020F0502020204030204" pitchFamily="34" charset="0"/>
                <a:cs typeface="Calibri" panose="020F0502020204030204" pitchFamily="34" charset="0"/>
              </a:rPr>
              <a:t>Dr. Farshid Keivanian</a:t>
            </a:r>
            <a:endParaRPr lang="en-US" sz="38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693683"/>
            <a:ext cx="533925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Insert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Go to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 at the top of the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Tables group.</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Confirm Table Settings: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dialog box will appear asking you to confirm the range of cells for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Ensure the checkbox for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"My table has headers"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checked. This will use row 2 as the table headers.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create the table.</a:t>
            </a:r>
          </a:p>
        </p:txBody>
      </p:sp>
      <p:pic>
        <p:nvPicPr>
          <p:cNvPr id="4" name="Picture 3">
            <a:extLst>
              <a:ext uri="{FF2B5EF4-FFF2-40B4-BE49-F238E27FC236}">
                <a16:creationId xmlns:a16="http://schemas.microsoft.com/office/drawing/2014/main" id="{01444997-1A47-384B-F8D7-BB5000CBEC09}"/>
              </a:ext>
            </a:extLst>
          </p:cNvPr>
          <p:cNvPicPr>
            <a:picLocks noChangeAspect="1"/>
          </p:cNvPicPr>
          <p:nvPr/>
        </p:nvPicPr>
        <p:blipFill rotWithShape="1">
          <a:blip r:embed="rId2"/>
          <a:srcRect l="45173" t="51801" r="27241" b="14789"/>
          <a:stretch/>
        </p:blipFill>
        <p:spPr>
          <a:xfrm>
            <a:off x="5339256" y="737617"/>
            <a:ext cx="6852744" cy="4668432"/>
          </a:xfrm>
          <a:prstGeom prst="rect">
            <a:avLst/>
          </a:prstGeom>
        </p:spPr>
      </p:pic>
    </p:spTree>
    <p:extLst>
      <p:ext uri="{BB962C8B-B14F-4D97-AF65-F5344CB8AC3E}">
        <p14:creationId xmlns:p14="http://schemas.microsoft.com/office/powerpoint/2010/main" val="236328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737617"/>
            <a:ext cx="533925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5. Save the File:</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After the table is created, save your work by selecting </a:t>
            </a:r>
            <a:r>
              <a:rPr lang="en-US" sz="2800" b="1" dirty="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&gt; </a:t>
            </a:r>
            <a:r>
              <a:rPr lang="en-US" sz="2800" b="1" dirty="0">
                <a:latin typeface="Calibri" panose="020F0502020204030204" pitchFamily="34" charset="0"/>
                <a:cs typeface="Calibri" panose="020F0502020204030204" pitchFamily="34" charset="0"/>
              </a:rPr>
              <a:t>Save As</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Name the file </a:t>
            </a:r>
            <a:r>
              <a:rPr lang="en-US" sz="2800" b="1" dirty="0">
                <a:latin typeface="Calibri" panose="020F0502020204030204" pitchFamily="34" charset="0"/>
                <a:cs typeface="Calibri" panose="020F0502020204030204" pitchFamily="34" charset="0"/>
              </a:rPr>
              <a:t>311-fundraising by subdivision completed</a:t>
            </a:r>
            <a:r>
              <a:rPr lang="en-US" sz="2800" dirty="0">
                <a:latin typeface="Calibri" panose="020F0502020204030204" pitchFamily="34" charset="0"/>
                <a:cs typeface="Calibri" panose="020F0502020204030204" pitchFamily="34" charset="0"/>
              </a:rPr>
              <a:t> and choose the location where you want to save it.</a:t>
            </a:r>
          </a:p>
          <a:p>
            <a:r>
              <a:rPr lang="en-US" sz="2800" dirty="0">
                <a:latin typeface="Calibri" panose="020F0502020204030204" pitchFamily="34" charset="0"/>
                <a:cs typeface="Calibri" panose="020F0502020204030204" pitchFamily="34" charset="0"/>
              </a:rPr>
              <a:t>These steps will help you convert the selected cell range into a table in Excel, making it easier to sort, filter, and analyze your data.</a:t>
            </a:r>
          </a:p>
        </p:txBody>
      </p:sp>
      <p:pic>
        <p:nvPicPr>
          <p:cNvPr id="4" name="Picture 3">
            <a:extLst>
              <a:ext uri="{FF2B5EF4-FFF2-40B4-BE49-F238E27FC236}">
                <a16:creationId xmlns:a16="http://schemas.microsoft.com/office/drawing/2014/main" id="{01444997-1A47-384B-F8D7-BB5000CBEC09}"/>
              </a:ext>
            </a:extLst>
          </p:cNvPr>
          <p:cNvPicPr>
            <a:picLocks noChangeAspect="1"/>
          </p:cNvPicPr>
          <p:nvPr/>
        </p:nvPicPr>
        <p:blipFill rotWithShape="1">
          <a:blip r:embed="rId2"/>
          <a:srcRect l="45173" t="51801" r="27241" b="14789"/>
          <a:stretch/>
        </p:blipFill>
        <p:spPr>
          <a:xfrm>
            <a:off x="5339256" y="737617"/>
            <a:ext cx="6852744" cy="4668432"/>
          </a:xfrm>
          <a:prstGeom prst="rect">
            <a:avLst/>
          </a:prstGeom>
        </p:spPr>
      </p:pic>
    </p:spTree>
    <p:extLst>
      <p:ext uri="{BB962C8B-B14F-4D97-AF65-F5344CB8AC3E}">
        <p14:creationId xmlns:p14="http://schemas.microsoft.com/office/powerpoint/2010/main" val="243096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168503"/>
            <a:ext cx="499485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Begin by opening the Excel file named 312-fundraising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anywhere within the table you want to style. This will activate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a:t>
            </a:r>
          </a:p>
        </p:txBody>
      </p:sp>
      <p:pic>
        <p:nvPicPr>
          <p:cNvPr id="5" name="Picture 4">
            <a:extLst>
              <a:ext uri="{FF2B5EF4-FFF2-40B4-BE49-F238E27FC236}">
                <a16:creationId xmlns:a16="http://schemas.microsoft.com/office/drawing/2014/main" id="{1682F5D3-4E10-93DC-9258-111F63287B7B}"/>
              </a:ext>
            </a:extLst>
          </p:cNvPr>
          <p:cNvPicPr>
            <a:picLocks noChangeAspect="1"/>
          </p:cNvPicPr>
          <p:nvPr/>
        </p:nvPicPr>
        <p:blipFill>
          <a:blip r:embed="rId2"/>
          <a:stretch>
            <a:fillRect/>
          </a:stretch>
        </p:blipFill>
        <p:spPr>
          <a:xfrm>
            <a:off x="4994850" y="1168503"/>
            <a:ext cx="7197150" cy="4204138"/>
          </a:xfrm>
          <a:prstGeom prst="rect">
            <a:avLst/>
          </a:prstGeom>
        </p:spPr>
      </p:pic>
    </p:spTree>
    <p:extLst>
      <p:ext uri="{BB962C8B-B14F-4D97-AF65-F5344CB8AC3E}">
        <p14:creationId xmlns:p14="http://schemas.microsoft.com/office/powerpoint/2010/main" val="358072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33192"/>
            <a:ext cx="7020910"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Choose a New Table Style: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at the top of the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Styles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you will see various style options. Click the drop-down arrow to see more styles.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Browse through the available styles and select one that ensures all text and data remain visible. Click on the style to apply it to your table.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applying the new style, save your work by selecting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&gt;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As</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Name the file </a:t>
            </a: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312-fundraising by subdivision completed</a:t>
            </a: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choose the location where you want to save it.</a:t>
            </a:r>
          </a:p>
        </p:txBody>
      </p:sp>
      <p:pic>
        <p:nvPicPr>
          <p:cNvPr id="5" name="Picture 4">
            <a:extLst>
              <a:ext uri="{FF2B5EF4-FFF2-40B4-BE49-F238E27FC236}">
                <a16:creationId xmlns:a16="http://schemas.microsoft.com/office/drawing/2014/main" id="{1682F5D3-4E10-93DC-9258-111F63287B7B}"/>
              </a:ext>
            </a:extLst>
          </p:cNvPr>
          <p:cNvPicPr>
            <a:picLocks noChangeAspect="1"/>
          </p:cNvPicPr>
          <p:nvPr/>
        </p:nvPicPr>
        <p:blipFill>
          <a:blip r:embed="rId2"/>
          <a:stretch>
            <a:fillRect/>
          </a:stretch>
        </p:blipFill>
        <p:spPr>
          <a:xfrm>
            <a:off x="6815306" y="1168504"/>
            <a:ext cx="5376694" cy="3140738"/>
          </a:xfrm>
          <a:prstGeom prst="rect">
            <a:avLst/>
          </a:prstGeom>
        </p:spPr>
      </p:pic>
    </p:spTree>
    <p:extLst>
      <p:ext uri="{BB962C8B-B14F-4D97-AF65-F5344CB8AC3E}">
        <p14:creationId xmlns:p14="http://schemas.microsoft.com/office/powerpoint/2010/main" val="277867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279550"/>
            <a:ext cx="702091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5. Remove a Table Style (Optional):</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To remove a style from a table, go to the </a:t>
            </a:r>
            <a:r>
              <a:rPr lang="en-US" sz="2800" b="1" dirty="0">
                <a:latin typeface="Calibri" panose="020F0502020204030204" pitchFamily="34" charset="0"/>
                <a:cs typeface="Calibri" panose="020F0502020204030204" pitchFamily="34" charset="0"/>
              </a:rPr>
              <a:t>Table Design</a:t>
            </a:r>
            <a:r>
              <a:rPr lang="en-US" sz="2800" dirty="0">
                <a:latin typeface="Calibri" panose="020F0502020204030204" pitchFamily="34" charset="0"/>
                <a:cs typeface="Calibri" panose="020F0502020204030204" pitchFamily="34" charset="0"/>
              </a:rPr>
              <a:t> tab.</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In the </a:t>
            </a:r>
            <a:r>
              <a:rPr lang="en-US" sz="2800" b="1" dirty="0">
                <a:latin typeface="Calibri" panose="020F0502020204030204" pitchFamily="34" charset="0"/>
                <a:cs typeface="Calibri" panose="020F0502020204030204" pitchFamily="34" charset="0"/>
              </a:rPr>
              <a:t>Table Styles</a:t>
            </a:r>
            <a:r>
              <a:rPr lang="en-US" sz="2800" dirty="0">
                <a:latin typeface="Calibri" panose="020F0502020204030204" pitchFamily="34" charset="0"/>
                <a:cs typeface="Calibri" panose="020F0502020204030204" pitchFamily="34" charset="0"/>
              </a:rPr>
              <a:t> group, click on the </a:t>
            </a:r>
            <a:r>
              <a:rPr lang="en-US" sz="2800" b="1" dirty="0">
                <a:latin typeface="Calibri" panose="020F0502020204030204" pitchFamily="34" charset="0"/>
                <a:cs typeface="Calibri" panose="020F0502020204030204" pitchFamily="34" charset="0"/>
              </a:rPr>
              <a:t>More</a:t>
            </a:r>
            <a:r>
              <a:rPr lang="en-US" sz="2800" dirty="0">
                <a:latin typeface="Calibri" panose="020F0502020204030204" pitchFamily="34" charset="0"/>
                <a:cs typeface="Calibri" panose="020F0502020204030204" pitchFamily="34" charset="0"/>
              </a:rPr>
              <a:t> button (downward arrow) to open the full list of styles.</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At the bottom of the list, click on </a:t>
            </a:r>
            <a:r>
              <a:rPr lang="en-US" sz="2800" b="1" dirty="0">
                <a:latin typeface="Calibri" panose="020F0502020204030204" pitchFamily="34" charset="0"/>
                <a:cs typeface="Calibri" panose="020F0502020204030204" pitchFamily="34" charset="0"/>
              </a:rPr>
              <a:t>Clear</a:t>
            </a:r>
            <a:r>
              <a:rPr lang="en-US" sz="2800" dirty="0">
                <a:latin typeface="Calibri" panose="020F0502020204030204" pitchFamily="34" charset="0"/>
                <a:cs typeface="Calibri" panose="020F0502020204030204" pitchFamily="34" charset="0"/>
              </a:rPr>
              <a:t> to remove any style applied to the table.</a:t>
            </a:r>
          </a:p>
          <a:p>
            <a:r>
              <a:rPr lang="en-US" sz="2800" dirty="0">
                <a:latin typeface="Calibri" panose="020F0502020204030204" pitchFamily="34" charset="0"/>
                <a:cs typeface="Calibri" panose="020F0502020204030204" pitchFamily="34" charset="0"/>
              </a:rPr>
              <a:t>These steps will guide you in applying and removing table styles in Excel, helping you enhance the readability of your data.</a:t>
            </a:r>
          </a:p>
        </p:txBody>
      </p:sp>
      <p:pic>
        <p:nvPicPr>
          <p:cNvPr id="5" name="Picture 4">
            <a:extLst>
              <a:ext uri="{FF2B5EF4-FFF2-40B4-BE49-F238E27FC236}">
                <a16:creationId xmlns:a16="http://schemas.microsoft.com/office/drawing/2014/main" id="{1682F5D3-4E10-93DC-9258-111F63287B7B}"/>
              </a:ext>
            </a:extLst>
          </p:cNvPr>
          <p:cNvPicPr>
            <a:picLocks noChangeAspect="1"/>
          </p:cNvPicPr>
          <p:nvPr/>
        </p:nvPicPr>
        <p:blipFill>
          <a:blip r:embed="rId2"/>
          <a:stretch>
            <a:fillRect/>
          </a:stretch>
        </p:blipFill>
        <p:spPr>
          <a:xfrm>
            <a:off x="6815306" y="1168504"/>
            <a:ext cx="5376694" cy="3140738"/>
          </a:xfrm>
          <a:prstGeom prst="rect">
            <a:avLst/>
          </a:prstGeom>
        </p:spPr>
      </p:pic>
    </p:spTree>
    <p:extLst>
      <p:ext uri="{BB962C8B-B14F-4D97-AF65-F5344CB8AC3E}">
        <p14:creationId xmlns:p14="http://schemas.microsoft.com/office/powerpoint/2010/main" val="328044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494992"/>
            <a:ext cx="702091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by opening the Excel file named 313-fundraising by subdivision.xlsx from your Domain 3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within the table you want to convert into a range of cells. This will activate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a:t>
            </a:r>
          </a:p>
        </p:txBody>
      </p:sp>
      <p:pic>
        <p:nvPicPr>
          <p:cNvPr id="4" name="Picture 3">
            <a:extLst>
              <a:ext uri="{FF2B5EF4-FFF2-40B4-BE49-F238E27FC236}">
                <a16:creationId xmlns:a16="http://schemas.microsoft.com/office/drawing/2014/main" id="{1129859E-D245-DEE9-23AA-CFE5DE189D8F}"/>
              </a:ext>
            </a:extLst>
          </p:cNvPr>
          <p:cNvPicPr>
            <a:picLocks noChangeAspect="1"/>
          </p:cNvPicPr>
          <p:nvPr/>
        </p:nvPicPr>
        <p:blipFill>
          <a:blip r:embed="rId2"/>
          <a:stretch>
            <a:fillRect/>
          </a:stretch>
        </p:blipFill>
        <p:spPr>
          <a:xfrm>
            <a:off x="6818855" y="1279550"/>
            <a:ext cx="5373145" cy="3483571"/>
          </a:xfrm>
          <a:prstGeom prst="rect">
            <a:avLst/>
          </a:prstGeom>
        </p:spPr>
      </p:pic>
    </p:spTree>
    <p:extLst>
      <p:ext uri="{BB962C8B-B14F-4D97-AF65-F5344CB8AC3E}">
        <p14:creationId xmlns:p14="http://schemas.microsoft.com/office/powerpoint/2010/main" val="405486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3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48661"/>
            <a:ext cx="70209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Convert the Table to a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Design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at the top of the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Tools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to Range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prompt will appear asking if you want to convert the table to a normal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confirm.</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converting the table to a range, save your work by selecting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Name the file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313-fundraising by subdivision completed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choose the location where you want to save it.</a:t>
            </a:r>
          </a:p>
        </p:txBody>
      </p:sp>
      <p:pic>
        <p:nvPicPr>
          <p:cNvPr id="4" name="Picture 3">
            <a:extLst>
              <a:ext uri="{FF2B5EF4-FFF2-40B4-BE49-F238E27FC236}">
                <a16:creationId xmlns:a16="http://schemas.microsoft.com/office/drawing/2014/main" id="{1129859E-D245-DEE9-23AA-CFE5DE189D8F}"/>
              </a:ext>
            </a:extLst>
          </p:cNvPr>
          <p:cNvPicPr>
            <a:picLocks noChangeAspect="1"/>
          </p:cNvPicPr>
          <p:nvPr/>
        </p:nvPicPr>
        <p:blipFill>
          <a:blip r:embed="rId2"/>
          <a:stretch>
            <a:fillRect/>
          </a:stretch>
        </p:blipFill>
        <p:spPr>
          <a:xfrm>
            <a:off x="6818855" y="1279550"/>
            <a:ext cx="5373145" cy="3483571"/>
          </a:xfrm>
          <a:prstGeom prst="rect">
            <a:avLst/>
          </a:prstGeom>
        </p:spPr>
      </p:pic>
    </p:spTree>
    <p:extLst>
      <p:ext uri="{BB962C8B-B14F-4D97-AF65-F5344CB8AC3E}">
        <p14:creationId xmlns:p14="http://schemas.microsoft.com/office/powerpoint/2010/main" val="310467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954</TotalTime>
  <Words>2479</Words>
  <Application>Microsoft Office PowerPoint</Application>
  <PresentationFormat>Widescreen</PresentationFormat>
  <Paragraphs>178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Calibri</vt:lpstr>
      <vt:lpstr>Office Theme</vt:lpstr>
      <vt:lpstr>ITEC100 – Domain 3: Manage Tables and Table Data</vt:lpstr>
      <vt:lpstr>Domain 3 – Lesson 1</vt:lpstr>
      <vt:lpstr>Domain 3 – Lesson 1</vt:lpstr>
      <vt:lpstr>Domain 3 – Lesson 1</vt:lpstr>
      <vt:lpstr>Domain 3 – Lesson 1</vt:lpstr>
      <vt:lpstr>Domain 3 – Lesson 1</vt:lpstr>
      <vt:lpstr>Domain 3 – Lesson 1</vt:lpstr>
      <vt:lpstr>Domain 3 – Lesson 1</vt:lpstr>
      <vt:lpstr>Domain 3 – Lesson 1</vt:lpstr>
      <vt:lpstr>Domain 3 – Lesson 1</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Domain 3 – Lesson 2</vt:lpstr>
      <vt:lpstr>Submit the screenshot of the “Domain 3 Post Assessment" score via the week 3 submission box. Make sure your name is visible in the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244</cp:revision>
  <dcterms:created xsi:type="dcterms:W3CDTF">2024-07-30T23:10:44Z</dcterms:created>
  <dcterms:modified xsi:type="dcterms:W3CDTF">2024-08-16T05:50:10Z</dcterms:modified>
</cp:coreProperties>
</file>