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3" r:id="rId3"/>
    <p:sldId id="274" r:id="rId4"/>
    <p:sldId id="275" r:id="rId5"/>
    <p:sldId id="276" r:id="rId6"/>
    <p:sldId id="277" r:id="rId7"/>
    <p:sldId id="278" r:id="rId8"/>
    <p:sldId id="279" r:id="rId9"/>
    <p:sldId id="281" r:id="rId10"/>
    <p:sldId id="282" r:id="rId11"/>
    <p:sldId id="283" r:id="rId12"/>
    <p:sldId id="284" r:id="rId13"/>
    <p:sldId id="257"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5D39-99CB-40FA-D687-EAEFAD1C5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45984F1-82FB-8038-D52D-BDE2ECC1B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B5ADF9A-5191-9A7C-DACC-105D01ADBE0E}"/>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5A38D844-DFDE-2287-2411-110AF7F3EF3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2FAE61-0948-5B4D-8D5A-48DB4D39D82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66751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9D28-185E-E92C-072F-5344DD4AB64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302D713-D555-3559-8AD0-0978A0B48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9F8560-48FF-97C7-A74B-064631017570}"/>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0F92EDC4-2DF6-0187-67B0-D30B707F83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FFC4D2-4FCC-5D86-DB05-62710E3D2879}"/>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74200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AEE13-F34D-7DBA-FA2E-71635D4F37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536D616-F7C7-9E4E-B4C6-F407FDB8C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76C189-7A1F-432F-699E-3F7CAB386DCC}"/>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3C3AF3BD-E1D1-2EEA-562D-F14B1E12EF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294DBB-2CF3-D7D1-C08F-CC3CFE8A8184}"/>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51034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59DC-029C-13CD-1825-BBCE3CF6DCB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AE07716-7F8B-2B81-CB36-6E63F912BE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E1307C-806E-C1C1-A8D8-C0E87A5CBD2A}"/>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38AB88C5-507D-3F00-4DCA-D6E5DD234C3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AB933-9092-A39C-B98B-9AED99855C0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401382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7E26-E5C0-7B14-2516-AEAE86F29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A0053A9-E578-ADC2-8E9F-7DFFA3A65B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C74BA-5F03-5140-B11C-85A1877E4FB6}"/>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C684D2DE-496E-B25A-2486-3D1396FB41A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CDA2E7-BDBA-DF47-894C-76B6CDA26266}"/>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58575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B05-F48F-8248-3987-16AA0D86052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CF0906-46C4-3682-BF27-F8896CE60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075A86-9FA8-E7C5-6577-EAB8F03DC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BD7F9CE-0E52-6700-164D-6C321FE815BF}"/>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6" name="Footer Placeholder 5">
            <a:extLst>
              <a:ext uri="{FF2B5EF4-FFF2-40B4-BE49-F238E27FC236}">
                <a16:creationId xmlns:a16="http://schemas.microsoft.com/office/drawing/2014/main" id="{32D5C35A-AA3F-AC3C-0EBA-B6C904ACA77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EB3678-9DDD-49AE-132B-854421E7C7E3}"/>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404055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D198-C76B-EEDB-7F7D-0ADEA5E6FC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A30D9A0-36F2-3DCF-DCF1-CD5946ACF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873B5-5A8E-1A0C-ECE9-651977315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F2E9304-5751-FF10-8C73-643764864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501AC-26EF-8FA3-1888-1797D42D40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2AC94D0-9471-EC33-BC59-24196438526E}"/>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8" name="Footer Placeholder 7">
            <a:extLst>
              <a:ext uri="{FF2B5EF4-FFF2-40B4-BE49-F238E27FC236}">
                <a16:creationId xmlns:a16="http://schemas.microsoft.com/office/drawing/2014/main" id="{6B85CA7F-D897-5A11-7059-3DBF7EEB95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7B953D5-EA88-4A4E-C51E-3FE1C3A2AF75}"/>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6202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8F46-587A-A1AF-3334-38D9568FF0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5B61A66-330A-FD88-E689-28DD3CC3780B}"/>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4" name="Footer Placeholder 3">
            <a:extLst>
              <a:ext uri="{FF2B5EF4-FFF2-40B4-BE49-F238E27FC236}">
                <a16:creationId xmlns:a16="http://schemas.microsoft.com/office/drawing/2014/main" id="{33DC4CF0-D8A9-3DBA-6B71-F31ACE0CD87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EC026D3-44E4-BB7D-6CB0-C9409EBCCD04}"/>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1118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6AAC8-FBE1-DB05-EC48-012956487CD2}"/>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3" name="Footer Placeholder 2">
            <a:extLst>
              <a:ext uri="{FF2B5EF4-FFF2-40B4-BE49-F238E27FC236}">
                <a16:creationId xmlns:a16="http://schemas.microsoft.com/office/drawing/2014/main" id="{5FEAE7A4-E17C-E064-12E5-39220E9CCA6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EAAD1A0-A28F-919A-14AA-65755BB2A910}"/>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142787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8EA7-7439-C4B7-B000-2091ABB3D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7B62BA5-7325-A0AE-18D8-78107A016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062BAAC-B546-3452-E09B-132E4F6F5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79E9B-F1F7-9175-EEA3-D28C3FB8E528}"/>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6" name="Footer Placeholder 5">
            <a:extLst>
              <a:ext uri="{FF2B5EF4-FFF2-40B4-BE49-F238E27FC236}">
                <a16:creationId xmlns:a16="http://schemas.microsoft.com/office/drawing/2014/main" id="{297A9663-8E87-E175-D36B-E8DA62A6AD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39D2384-2B3F-FE04-BC22-F42B604EB1DE}"/>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228785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A2E9-330C-19DB-E54A-96CD54EC2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9D0F881-DF38-5F86-0D2B-D6961E858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31FB436-EAD1-657C-DBC1-AA8A8EA93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C0572-5887-64F9-9CD9-E07F616BF267}"/>
              </a:ext>
            </a:extLst>
          </p:cNvPr>
          <p:cNvSpPr>
            <a:spLocks noGrp="1"/>
          </p:cNvSpPr>
          <p:nvPr>
            <p:ph type="dt" sz="half" idx="10"/>
          </p:nvPr>
        </p:nvSpPr>
        <p:spPr/>
        <p:txBody>
          <a:bodyPr/>
          <a:lstStyle/>
          <a:p>
            <a:fld id="{2FFEE54D-9A19-4439-BD15-CE0F31A49016}" type="datetimeFigureOut">
              <a:rPr lang="en-AU" smtClean="0"/>
              <a:t>18/10/2024</a:t>
            </a:fld>
            <a:endParaRPr lang="en-AU"/>
          </a:p>
        </p:txBody>
      </p:sp>
      <p:sp>
        <p:nvSpPr>
          <p:cNvPr id="6" name="Footer Placeholder 5">
            <a:extLst>
              <a:ext uri="{FF2B5EF4-FFF2-40B4-BE49-F238E27FC236}">
                <a16:creationId xmlns:a16="http://schemas.microsoft.com/office/drawing/2014/main" id="{9F9D57B0-1A74-3FF6-74DE-51C35FDCFB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03CEBD-53DF-B9FA-DD5D-A0EF9063DC9A}"/>
              </a:ext>
            </a:extLst>
          </p:cNvPr>
          <p:cNvSpPr>
            <a:spLocks noGrp="1"/>
          </p:cNvSpPr>
          <p:nvPr>
            <p:ph type="sldNum" sz="quarter" idx="12"/>
          </p:nvPr>
        </p:nvSpPr>
        <p:spPr/>
        <p:txBody>
          <a:bodyPr/>
          <a:lstStyle/>
          <a:p>
            <a:fld id="{B25E28ED-F84D-4FBB-B4B4-B3573BA617A4}" type="slidenum">
              <a:rPr lang="en-AU" smtClean="0"/>
              <a:t>‹#›</a:t>
            </a:fld>
            <a:endParaRPr lang="en-AU"/>
          </a:p>
        </p:txBody>
      </p:sp>
    </p:spTree>
    <p:extLst>
      <p:ext uri="{BB962C8B-B14F-4D97-AF65-F5344CB8AC3E}">
        <p14:creationId xmlns:p14="http://schemas.microsoft.com/office/powerpoint/2010/main" val="33636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2A566-50FC-FBDC-C804-33738B4DC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9237AF-944F-E1F7-D36A-90713498D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59FF40-72A3-55F9-F6D0-237F27A0D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FEE54D-9A19-4439-BD15-CE0F31A49016}" type="datetimeFigureOut">
              <a:rPr lang="en-AU" smtClean="0"/>
              <a:t>18/10/2024</a:t>
            </a:fld>
            <a:endParaRPr lang="en-AU"/>
          </a:p>
        </p:txBody>
      </p:sp>
      <p:sp>
        <p:nvSpPr>
          <p:cNvPr id="5" name="Footer Placeholder 4">
            <a:extLst>
              <a:ext uri="{FF2B5EF4-FFF2-40B4-BE49-F238E27FC236}">
                <a16:creationId xmlns:a16="http://schemas.microsoft.com/office/drawing/2014/main" id="{EF11D0A1-F274-1595-AE8C-375B3BCAD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A63D5348-8905-EAB4-5298-9C41401DA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5E28ED-F84D-4FBB-B4B4-B3573BA617A4}" type="slidenum">
              <a:rPr lang="en-AU" smtClean="0"/>
              <a:t>‹#›</a:t>
            </a:fld>
            <a:endParaRPr lang="en-AU"/>
          </a:p>
        </p:txBody>
      </p:sp>
    </p:spTree>
    <p:extLst>
      <p:ext uri="{BB962C8B-B14F-4D97-AF65-F5344CB8AC3E}">
        <p14:creationId xmlns:p14="http://schemas.microsoft.com/office/powerpoint/2010/main" val="2645515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inkedin.com/in/farshid-keivania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1122363"/>
            <a:ext cx="12192000" cy="2387600"/>
          </a:xfrm>
        </p:spPr>
        <p:txBody>
          <a:bodyPr>
            <a:normAutofit/>
          </a:bodyPr>
          <a:lstStyle/>
          <a:p>
            <a:r>
              <a:rPr lang="en-AU" sz="7000" dirty="0">
                <a:latin typeface="Calibri" panose="020F0502020204030204" pitchFamily="34" charset="0"/>
                <a:cs typeface="Calibri" panose="020F0502020204030204" pitchFamily="34" charset="0"/>
              </a:rPr>
              <a:t>ITEC100 – Preparation For </a:t>
            </a:r>
            <a:r>
              <a:rPr lang="en-AU" sz="7000" dirty="0">
                <a:highlight>
                  <a:srgbClr val="FFFF00"/>
                </a:highlight>
                <a:latin typeface="Calibri" panose="020F0502020204030204" pitchFamily="34" charset="0"/>
                <a:cs typeface="Calibri" panose="020F0502020204030204" pitchFamily="34" charset="0"/>
              </a:rPr>
              <a:t>Assessment 3 – Part B and C</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a:xfrm>
            <a:off x="1524000" y="4079875"/>
            <a:ext cx="9144000" cy="1655762"/>
          </a:xfrm>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6339E-DEB0-D542-369A-6863039A52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221996A-0C5C-C89A-9138-945675F267BC}"/>
              </a:ext>
            </a:extLst>
          </p:cNvPr>
          <p:cNvSpPr txBox="1"/>
          <p:nvPr/>
        </p:nvSpPr>
        <p:spPr>
          <a:xfrm>
            <a:off x="0" y="184586"/>
            <a:ext cx="12192000" cy="455342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"Ethical computing is essential in ensuring that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technologies are used to empower communities rather than exploit them. Responsible AI involves developing transparent algorithms that are free from bias and ensuring that decisions made by AI systems benefit the community.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should regularly review its AI models to ensure they align with ethical standards and serve the long-term interests of the communities it supports."</a:t>
            </a:r>
          </a:p>
        </p:txBody>
      </p:sp>
    </p:spTree>
    <p:extLst>
      <p:ext uri="{BB962C8B-B14F-4D97-AF65-F5344CB8AC3E}">
        <p14:creationId xmlns:p14="http://schemas.microsoft.com/office/powerpoint/2010/main" val="234839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56248-2749-C2F7-2BD2-17B33880964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31877E-7E32-904B-7E9C-FF78FF6A31B6}"/>
              </a:ext>
            </a:extLst>
          </p:cNvPr>
          <p:cNvSpPr txBox="1"/>
          <p:nvPr/>
        </p:nvSpPr>
        <p:spPr>
          <a:xfrm>
            <a:off x="0" y="184586"/>
            <a:ext cx="12192000" cy="5262979"/>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7: Conclusion (100-150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Summarize the main points, emphasizing the role of emerging technologies in advancing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mission.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Reinforce the importance of responsible tech practices and ethical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"Emerging technologies such as AI, IoT, and 5G are poised to play a pivotal role in advancing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mission of fostering sustainable development. While these technologies bring immense social and environmental benefits, addressing challenges related to digital security and ethical computing is crucial to their responsible implementation. By maintaining a commitment to transparency, security, and ethical standards,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ensure its solutions drive lasting, positive change in the communities it serves."</a:t>
            </a:r>
          </a:p>
        </p:txBody>
      </p:sp>
    </p:spTree>
    <p:extLst>
      <p:ext uri="{BB962C8B-B14F-4D97-AF65-F5344CB8AC3E}">
        <p14:creationId xmlns:p14="http://schemas.microsoft.com/office/powerpoint/2010/main" val="234712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6285A-E3CF-FB92-C1E4-FD55BACF528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B32E59A-082F-350B-F34D-D48F92103416}"/>
              </a:ext>
            </a:extLst>
          </p:cNvPr>
          <p:cNvSpPr txBox="1"/>
          <p:nvPr/>
        </p:nvSpPr>
        <p:spPr>
          <a:xfrm>
            <a:off x="0" y="184586"/>
            <a:ext cx="12192000" cy="3903504"/>
          </a:xfrm>
          <a:prstGeom prst="rect">
            <a:avLst/>
          </a:prstGeom>
          <a:no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8: References (5-7 sources)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 </a:t>
            </a: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ACU Harvard style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or another standard format.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Make sure to cite peer-reviewed journals or reputable industry sources.</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"Smith, J. (2022). ‘The Role of IoT in Environmental Monitoring’, </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Journal of Sustainable Technology</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vol. 5, no. 3, pp. 12-24."</a:t>
            </a:r>
          </a:p>
        </p:txBody>
      </p:sp>
    </p:spTree>
    <p:extLst>
      <p:ext uri="{BB962C8B-B14F-4D97-AF65-F5344CB8AC3E}">
        <p14:creationId xmlns:p14="http://schemas.microsoft.com/office/powerpoint/2010/main" val="200235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BFFB5A-3783-DEA2-F7DD-7E1D0E18C904}"/>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2D523B0-9D0B-61A3-ECD9-47FE24EB82CB}"/>
              </a:ext>
            </a:extLst>
          </p:cNvPr>
          <p:cNvSpPr txBox="1"/>
          <p:nvPr/>
        </p:nvSpPr>
        <p:spPr>
          <a:xfrm>
            <a:off x="0" y="671066"/>
            <a:ext cx="12192000" cy="6173998"/>
          </a:xfrm>
          <a:prstGeom prst="rect">
            <a:avLst/>
          </a:prstGeom>
          <a:noFill/>
          <a:ln>
            <a:solidFill>
              <a:srgbClr val="FF0000"/>
            </a:solidFill>
          </a:ln>
        </p:spPr>
        <p:txBody>
          <a:bodyPr wrap="square">
            <a:spAutoFit/>
          </a:bodyPr>
          <a:lstStyle/>
          <a:p>
            <a:r>
              <a:rPr lang="en-US" sz="2470" b="1" dirty="0">
                <a:latin typeface="Calibri" panose="020F0502020204030204" pitchFamily="34" charset="0"/>
                <a:cs typeface="Calibri" panose="020F0502020204030204" pitchFamily="34" charset="0"/>
              </a:rPr>
              <a:t>1. Setting Up Your LinkedIn Profile</a:t>
            </a:r>
          </a:p>
          <a:p>
            <a:pPr marL="342900"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Create an account</a:t>
            </a:r>
            <a:r>
              <a:rPr lang="en-US" sz="2470" dirty="0">
                <a:latin typeface="Calibri" panose="020F0502020204030204" pitchFamily="34" charset="0"/>
                <a:cs typeface="Calibri" panose="020F0502020204030204" pitchFamily="34" charset="0"/>
              </a:rPr>
              <a:t> on LinkedIn if you do not already have one.</a:t>
            </a:r>
          </a:p>
          <a:p>
            <a:pPr marL="342900"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Complete your profile</a:t>
            </a:r>
            <a:r>
              <a:rPr lang="en-US" sz="2470" dirty="0">
                <a:latin typeface="Calibri" panose="020F0502020204030204" pitchFamily="34" charset="0"/>
                <a:cs typeface="Calibri" panose="020F0502020204030204" pitchFamily="34" charset="0"/>
              </a:rPr>
              <a:t> by adding the following:</a:t>
            </a:r>
          </a:p>
          <a:p>
            <a:pPr marL="800100" lvl="1" indent="-342900">
              <a:buFont typeface="Arial" panose="020B0604020202020204" pitchFamily="34" charset="0"/>
              <a:buChar char="•"/>
            </a:pPr>
            <a:r>
              <a:rPr lang="en-US" sz="2470" dirty="0">
                <a:latin typeface="Calibri" panose="020F0502020204030204" pitchFamily="34" charset="0"/>
                <a:cs typeface="Calibri" panose="020F0502020204030204" pitchFamily="34" charset="0"/>
              </a:rPr>
              <a:t>A </a:t>
            </a:r>
            <a:r>
              <a:rPr lang="en-US" sz="2470" b="1" dirty="0">
                <a:latin typeface="Calibri" panose="020F0502020204030204" pitchFamily="34" charset="0"/>
                <a:cs typeface="Calibri" panose="020F0502020204030204" pitchFamily="34" charset="0"/>
              </a:rPr>
              <a:t>professional photo</a:t>
            </a:r>
            <a:r>
              <a:rPr lang="en-US" sz="247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Summary/About</a:t>
            </a:r>
            <a:r>
              <a:rPr lang="en-US" sz="2470" dirty="0">
                <a:latin typeface="Calibri" panose="020F0502020204030204" pitchFamily="34" charset="0"/>
                <a:cs typeface="Calibri" panose="020F0502020204030204" pitchFamily="34" charset="0"/>
              </a:rPr>
              <a:t>: Include a concise description of your career interests, goals, and skills.</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Work Experience</a:t>
            </a:r>
            <a:r>
              <a:rPr lang="en-US" sz="2470" dirty="0">
                <a:latin typeface="Calibri" panose="020F0502020204030204" pitchFamily="34" charset="0"/>
                <a:cs typeface="Calibri" panose="020F0502020204030204" pitchFamily="34" charset="0"/>
              </a:rPr>
              <a:t>: List any previous roles relevant to your career goals, including internships or volunteer work.</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Education</a:t>
            </a:r>
            <a:r>
              <a:rPr lang="en-US" sz="2470" dirty="0">
                <a:latin typeface="Calibri" panose="020F0502020204030204" pitchFamily="34" charset="0"/>
                <a:cs typeface="Calibri" panose="020F0502020204030204" pitchFamily="34" charset="0"/>
              </a:rPr>
              <a:t>: Add your current and past educational institutions, including any degrees or certificates.</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Skills</a:t>
            </a:r>
            <a:r>
              <a:rPr lang="en-US" sz="2470" dirty="0">
                <a:latin typeface="Calibri" panose="020F0502020204030204" pitchFamily="34" charset="0"/>
                <a:cs typeface="Calibri" panose="020F0502020204030204" pitchFamily="34" charset="0"/>
              </a:rPr>
              <a:t>: Highlight key skills that align with your chosen profession.</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Connections</a:t>
            </a:r>
            <a:r>
              <a:rPr lang="en-US" sz="2470" dirty="0">
                <a:latin typeface="Calibri" panose="020F0502020204030204" pitchFamily="34" charset="0"/>
                <a:cs typeface="Calibri" panose="020F0502020204030204" pitchFamily="34" charset="0"/>
              </a:rPr>
              <a:t>: Start building your network by connecting with peers, professors, and industry professionals. Example) </a:t>
            </a:r>
            <a:r>
              <a:rPr lang="en-US" sz="2470" dirty="0">
                <a:latin typeface="Calibri" panose="020F0502020204030204" pitchFamily="34" charset="0"/>
                <a:cs typeface="Calibri" panose="020F0502020204030204" pitchFamily="34" charset="0"/>
                <a:hlinkClick r:id="rId2"/>
              </a:rPr>
              <a:t>https://www.linkedin.com/in/farshid-keivanian/</a:t>
            </a:r>
            <a:r>
              <a:rPr lang="en-US" sz="247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470" b="1" dirty="0">
                <a:latin typeface="Calibri" panose="020F0502020204030204" pitchFamily="34" charset="0"/>
                <a:cs typeface="Calibri" panose="020F0502020204030204" pitchFamily="34" charset="0"/>
              </a:rPr>
              <a:t>Custom URL</a:t>
            </a:r>
            <a:r>
              <a:rPr lang="en-US" sz="2470" dirty="0">
                <a:latin typeface="Calibri" panose="020F0502020204030204" pitchFamily="34" charset="0"/>
                <a:cs typeface="Calibri" panose="020F0502020204030204" pitchFamily="34" charset="0"/>
              </a:rPr>
              <a:t>: Personalize your LinkedIn URL to make it easier to share (e.g., linkedin.com/in/</a:t>
            </a:r>
            <a:r>
              <a:rPr lang="en-US" sz="2470" dirty="0" err="1">
                <a:latin typeface="Calibri" panose="020F0502020204030204" pitchFamily="34" charset="0"/>
                <a:cs typeface="Calibri" panose="020F0502020204030204" pitchFamily="34" charset="0"/>
              </a:rPr>
              <a:t>yourname</a:t>
            </a:r>
            <a:r>
              <a:rPr lang="en-US" sz="247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70" i="1" dirty="0">
                <a:latin typeface="Calibri" panose="020F0502020204030204" pitchFamily="34" charset="0"/>
                <a:cs typeface="Calibri" panose="020F0502020204030204" pitchFamily="34" charset="0"/>
              </a:rPr>
              <a:t>Note: Ensure your profile is professional and polished, as this is part of your personal brand.</a:t>
            </a:r>
            <a:endParaRPr lang="en-US" sz="247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078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9AA3B-AC06-213C-5C86-18ECBC0CBC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6CC87EC-56D6-BC5A-F585-041CC04B6072}"/>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6203F4E-2FD5-7283-B291-1B814A3C71E6}"/>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Researching Your Career Interests and Goals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a </a:t>
            </a:r>
            <a:r>
              <a:rPr lang="en-US" sz="2800" b="1" dirty="0">
                <a:latin typeface="Calibri" panose="020F0502020204030204" pitchFamily="34" charset="0"/>
                <a:cs typeface="Calibri" panose="020F0502020204030204" pitchFamily="34" charset="0"/>
              </a:rPr>
              <a:t>professional career</a:t>
            </a:r>
            <a:r>
              <a:rPr lang="en-US" sz="2800" dirty="0">
                <a:latin typeface="Calibri" panose="020F0502020204030204" pitchFamily="34" charset="0"/>
                <a:cs typeface="Calibri" panose="020F0502020204030204" pitchFamily="34" charset="0"/>
              </a:rPr>
              <a:t> (e.g., Accountant, Business Analyst, Data Scientist, etc.).</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Research your career path</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what interests you in this profession.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Find out what skills, certifications, and experiences are typically required.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Explore potential employers or industries that align with your goals.</a:t>
            </a:r>
          </a:p>
        </p:txBody>
      </p:sp>
    </p:spTree>
    <p:extLst>
      <p:ext uri="{BB962C8B-B14F-4D97-AF65-F5344CB8AC3E}">
        <p14:creationId xmlns:p14="http://schemas.microsoft.com/office/powerpoint/2010/main" val="383719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7061-2133-9F6E-2C51-D133F37CA4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7AC8DB-9467-DB4D-76DA-F1639CF63DD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709DB3F-CF48-4263-E7C9-C68BE2D48D8D}"/>
              </a:ext>
            </a:extLst>
          </p:cNvPr>
          <p:cNvSpPr txBox="1"/>
          <p:nvPr/>
        </p:nvSpPr>
        <p:spPr>
          <a:xfrm>
            <a:off x="0" y="840828"/>
            <a:ext cx="12192000" cy="325717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Researching Required Skills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platforms like </a:t>
            </a:r>
            <a:r>
              <a:rPr lang="en-US" sz="2800" b="1" dirty="0">
                <a:latin typeface="Calibri" panose="020F0502020204030204" pitchFamily="34" charset="0"/>
                <a:cs typeface="Calibri" panose="020F0502020204030204" pitchFamily="34" charset="0"/>
              </a:rPr>
              <a:t>LinkedIn Learning</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job boards</a:t>
            </a:r>
            <a:r>
              <a:rPr lang="en-US" sz="2800" dirty="0">
                <a:latin typeface="Calibri" panose="020F0502020204030204" pitchFamily="34" charset="0"/>
                <a:cs typeface="Calibri" panose="020F0502020204030204" pitchFamily="34" charset="0"/>
              </a:rPr>
              <a:t> (e.g., Seek, Indeed), and </a:t>
            </a:r>
            <a:r>
              <a:rPr lang="en-US" sz="2800" b="1" dirty="0">
                <a:latin typeface="Calibri" panose="020F0502020204030204" pitchFamily="34" charset="0"/>
                <a:cs typeface="Calibri" panose="020F0502020204030204" pitchFamily="34" charset="0"/>
              </a:rPr>
              <a:t>career websites</a:t>
            </a:r>
            <a:r>
              <a:rPr lang="en-US" sz="2800" dirty="0">
                <a:latin typeface="Calibri" panose="020F0502020204030204" pitchFamily="34" charset="0"/>
                <a:cs typeface="Calibri" panose="020F0502020204030204" pitchFamily="34" charset="0"/>
              </a:rPr>
              <a:t> to explore the skills needed for your chosen profession.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Create a </a:t>
            </a:r>
            <a:r>
              <a:rPr lang="en-US" sz="2800" b="1" dirty="0">
                <a:latin typeface="Calibri" panose="020F0502020204030204" pitchFamily="34" charset="0"/>
                <a:cs typeface="Calibri" panose="020F0502020204030204" pitchFamily="34" charset="0"/>
              </a:rPr>
              <a:t>list of key skills</a:t>
            </a:r>
            <a:r>
              <a:rPr lang="en-US" sz="2800" dirty="0">
                <a:latin typeface="Calibri" panose="020F0502020204030204" pitchFamily="34" charset="0"/>
                <a:cs typeface="Calibri" panose="020F0502020204030204" pitchFamily="34" charset="0"/>
              </a:rPr>
              <a:t> you need to develop for this profession (e.g., data analysis, communication, project management).</a:t>
            </a:r>
          </a:p>
        </p:txBody>
      </p:sp>
    </p:spTree>
    <p:extLst>
      <p:ext uri="{BB962C8B-B14F-4D97-AF65-F5344CB8AC3E}">
        <p14:creationId xmlns:p14="http://schemas.microsoft.com/office/powerpoint/2010/main" val="425500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DE87C-4E84-020E-5113-CEED1A7EB18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EEF7C3F-AEB2-0069-300F-16F3DDF5F0AE}"/>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439B742-FE2D-0AA7-0FBB-07811B8FA130}"/>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Researching Qualifications and Credentials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the </a:t>
            </a:r>
            <a:r>
              <a:rPr lang="en-US" sz="2800" b="1" dirty="0">
                <a:latin typeface="Calibri" panose="020F0502020204030204" pitchFamily="34" charset="0"/>
                <a:cs typeface="Calibri" panose="020F0502020204030204" pitchFamily="34" charset="0"/>
              </a:rPr>
              <a:t>degrees, certifications, and professional memberships</a:t>
            </a:r>
            <a:r>
              <a:rPr lang="en-US" sz="2800" dirty="0">
                <a:latin typeface="Calibri" panose="020F0502020204030204" pitchFamily="34" charset="0"/>
                <a:cs typeface="Calibri" panose="020F0502020204030204" pitchFamily="34" charset="0"/>
              </a:rPr>
              <a:t> required or recommended for your chosen profession.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example, a Data Scientist may need certifications in data analysis tools (e.g., Python, R) and a degree in data science or computer science.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Look for </a:t>
            </a:r>
            <a:r>
              <a:rPr lang="en-US" sz="2800" b="1" dirty="0">
                <a:latin typeface="Calibri" panose="020F0502020204030204" pitchFamily="34" charset="0"/>
                <a:cs typeface="Calibri" panose="020F0502020204030204" pitchFamily="34" charset="0"/>
              </a:rPr>
              <a:t>educational institutions</a:t>
            </a:r>
            <a:r>
              <a:rPr lang="en-US" sz="2800" dirty="0">
                <a:latin typeface="Calibri" panose="020F0502020204030204" pitchFamily="34" charset="0"/>
                <a:cs typeface="Calibri" panose="020F0502020204030204" pitchFamily="34" charset="0"/>
              </a:rPr>
              <a:t> or </a:t>
            </a:r>
            <a:r>
              <a:rPr lang="en-US" sz="2800" b="1" dirty="0">
                <a:latin typeface="Calibri" panose="020F0502020204030204" pitchFamily="34" charset="0"/>
                <a:cs typeface="Calibri" panose="020F0502020204030204" pitchFamily="34" charset="0"/>
              </a:rPr>
              <a:t>online platforms</a:t>
            </a:r>
            <a:r>
              <a:rPr lang="en-US" sz="2800" dirty="0">
                <a:latin typeface="Calibri" panose="020F0502020204030204" pitchFamily="34" charset="0"/>
                <a:cs typeface="Calibri" panose="020F0502020204030204" pitchFamily="34" charset="0"/>
              </a:rPr>
              <a:t> that offer these qualifications.</a:t>
            </a:r>
          </a:p>
        </p:txBody>
      </p:sp>
    </p:spTree>
    <p:extLst>
      <p:ext uri="{BB962C8B-B14F-4D97-AF65-F5344CB8AC3E}">
        <p14:creationId xmlns:p14="http://schemas.microsoft.com/office/powerpoint/2010/main" val="129712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3519-0E5A-74F7-D770-10693763D9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0EE2BC-715A-CF58-15DB-61BB064DAD1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5D9E084-71F4-4FA9-7E18-2016E30AFE42}"/>
              </a:ext>
            </a:extLst>
          </p:cNvPr>
          <p:cNvSpPr txBox="1"/>
          <p:nvPr/>
        </p:nvSpPr>
        <p:spPr>
          <a:xfrm>
            <a:off x="0" y="840828"/>
            <a:ext cx="12192000" cy="454983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Shortlisting Courses on LinkedIn Learning</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Go to </a:t>
            </a:r>
            <a:r>
              <a:rPr lang="en-US" sz="2800" b="1" dirty="0">
                <a:latin typeface="Calibri" panose="020F0502020204030204" pitchFamily="34" charset="0"/>
                <a:cs typeface="Calibri" panose="020F0502020204030204" pitchFamily="34" charset="0"/>
              </a:rPr>
              <a:t>LinkedIn Learning</a:t>
            </a:r>
            <a:r>
              <a:rPr lang="en-US" sz="2800" dirty="0">
                <a:latin typeface="Calibri" panose="020F0502020204030204" pitchFamily="34" charset="0"/>
                <a:cs typeface="Calibri" panose="020F0502020204030204" pitchFamily="34" charset="0"/>
              </a:rPr>
              <a:t> and search for courses relevant to your career goals and required skills.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Shortlist courses</a:t>
            </a:r>
            <a:r>
              <a:rPr lang="en-US" sz="2800" dirty="0">
                <a:latin typeface="Calibri" panose="020F0502020204030204" pitchFamily="34" charset="0"/>
                <a:cs typeface="Calibri" panose="020F0502020204030204" pitchFamily="34" charset="0"/>
              </a:rPr>
              <a:t> that align with your goals and help fill in any gaps in your knowledge. For example: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course on </a:t>
            </a:r>
            <a:r>
              <a:rPr lang="en-US" sz="2800" b="1" dirty="0">
                <a:latin typeface="Calibri" panose="020F0502020204030204" pitchFamily="34" charset="0"/>
                <a:cs typeface="Calibri" panose="020F0502020204030204" pitchFamily="34" charset="0"/>
              </a:rPr>
              <a:t>Python programming</a:t>
            </a:r>
            <a:r>
              <a:rPr lang="en-US" sz="2800" dirty="0">
                <a:latin typeface="Calibri" panose="020F0502020204030204" pitchFamily="34" charset="0"/>
                <a:cs typeface="Calibri" panose="020F0502020204030204" pitchFamily="34" charset="0"/>
              </a:rPr>
              <a:t> for Data Scientists.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course on </a:t>
            </a:r>
            <a:r>
              <a:rPr lang="en-US" sz="2800" b="1" dirty="0">
                <a:latin typeface="Calibri" panose="020F0502020204030204" pitchFamily="34" charset="0"/>
                <a:cs typeface="Calibri" panose="020F0502020204030204" pitchFamily="34" charset="0"/>
              </a:rPr>
              <a:t>Project Management</a:t>
            </a:r>
            <a:r>
              <a:rPr lang="en-US" sz="2800" dirty="0">
                <a:latin typeface="Calibri" panose="020F0502020204030204" pitchFamily="34" charset="0"/>
                <a:cs typeface="Calibri" panose="020F0502020204030204" pitchFamily="34" charset="0"/>
              </a:rPr>
              <a:t> for Business Analysts.</a:t>
            </a:r>
          </a:p>
        </p:txBody>
      </p:sp>
    </p:spTree>
    <p:extLst>
      <p:ext uri="{BB962C8B-B14F-4D97-AF65-F5344CB8AC3E}">
        <p14:creationId xmlns:p14="http://schemas.microsoft.com/office/powerpoint/2010/main" val="11919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47C63-C981-9500-FBFD-5F683E5DCD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0AA4D7-5567-448B-E94C-92CB92FCA51D}"/>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E8186FD-6D8B-9139-E978-19014BB6D5D3}"/>
              </a:ext>
            </a:extLst>
          </p:cNvPr>
          <p:cNvSpPr txBox="1"/>
          <p:nvPr/>
        </p:nvSpPr>
        <p:spPr>
          <a:xfrm>
            <a:off x="0" y="840828"/>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6. Creating the PowerPoint Presentation</a:t>
            </a:r>
          </a:p>
          <a:p>
            <a:pPr>
              <a:lnSpc>
                <a:spcPct val="150000"/>
              </a:lnSpc>
            </a:pPr>
            <a:r>
              <a:rPr lang="en-US" sz="2800" dirty="0">
                <a:latin typeface="Calibri" panose="020F0502020204030204" pitchFamily="34" charset="0"/>
                <a:cs typeface="Calibri" panose="020F0502020204030204" pitchFamily="34" charset="0"/>
              </a:rPr>
              <a:t>Follow this slide structure: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Slide 1 (Title Slide)</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Unit code and title.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Your full name and student ID.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Your LinkedIn profile link.</a:t>
            </a:r>
          </a:p>
        </p:txBody>
      </p:sp>
    </p:spTree>
    <p:extLst>
      <p:ext uri="{BB962C8B-B14F-4D97-AF65-F5344CB8AC3E}">
        <p14:creationId xmlns:p14="http://schemas.microsoft.com/office/powerpoint/2010/main" val="116980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1C7F-B48F-A883-A0C3-A618EA6E31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E142D0-84F0-430B-23DD-B4FC9975C478}"/>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6E7AF19-89D6-19F8-992B-F743D717EA21}"/>
              </a:ext>
            </a:extLst>
          </p:cNvPr>
          <p:cNvSpPr txBox="1"/>
          <p:nvPr/>
        </p:nvSpPr>
        <p:spPr>
          <a:xfrm>
            <a:off x="0" y="840828"/>
            <a:ext cx="12192000" cy="3903504"/>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2 (Career Interests and Goals)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Clearly outline your career interests.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Define your short-term and long-term goals within the profession.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3 (Skills Required for the Profession)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List and explain the key skills needed in your chosen profession.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Mention why these skills are important.</a:t>
            </a:r>
          </a:p>
        </p:txBody>
      </p:sp>
    </p:spTree>
    <p:extLst>
      <p:ext uri="{BB962C8B-B14F-4D97-AF65-F5344CB8AC3E}">
        <p14:creationId xmlns:p14="http://schemas.microsoft.com/office/powerpoint/2010/main" val="21373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795A2-6BAF-94AF-422B-FBCE54BFB6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D15F3E5-1C10-5DD5-0527-0A5B7A915354}"/>
              </a:ext>
            </a:extLst>
          </p:cNvPr>
          <p:cNvSpPr txBox="1"/>
          <p:nvPr/>
        </p:nvSpPr>
        <p:spPr>
          <a:xfrm>
            <a:off x="0" y="184586"/>
            <a:ext cx="12192000" cy="5755422"/>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mn-ea"/>
                <a:cs typeface="Calibri" panose="020F0502020204030204" pitchFamily="34" charset="0"/>
              </a:rPr>
              <a:t>Step-by-Step Guide to Writing the Emerging Technologies Report – Part 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prstClr val="black"/>
              </a:solidFill>
              <a:effectLst/>
              <a:highlight>
                <a:srgbClr val="FFFF00"/>
              </a:highligh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1: Understand the Case Study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Read through the case study on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 carefully. Highlight key offerings of the company, such as: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Affordable Digital Access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Technology Skills Training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Green Tech Integration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Eco-Conscious Infrastructure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Education Programs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Ecosystem Monitoring and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These will be the areas where you'll suggest how emerging technologies can be applied.</a:t>
            </a:r>
          </a:p>
        </p:txBody>
      </p:sp>
    </p:spTree>
    <p:extLst>
      <p:ext uri="{BB962C8B-B14F-4D97-AF65-F5344CB8AC3E}">
        <p14:creationId xmlns:p14="http://schemas.microsoft.com/office/powerpoint/2010/main" val="3551886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21D7E-D872-80DE-915E-F671A51F559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8B9099-AF72-1802-2898-B65F73639AA3}"/>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CFBCAFC-1C32-95A9-830D-67F62DC6E6DE}"/>
              </a:ext>
            </a:extLst>
          </p:cNvPr>
          <p:cNvSpPr txBox="1"/>
          <p:nvPr/>
        </p:nvSpPr>
        <p:spPr>
          <a:xfrm>
            <a:off x="0" y="840828"/>
            <a:ext cx="12192000" cy="4549835"/>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4 (Qualifications and Credentials)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Describe the qualifications and certifications you’ve researched.</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Explain how these credentials will help you advance in your career.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5 (LinkedIn Learning Courses)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courses you shortlisted.</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Explain how these courses align with your career goals and skill development.</a:t>
            </a:r>
          </a:p>
        </p:txBody>
      </p:sp>
    </p:spTree>
    <p:extLst>
      <p:ext uri="{BB962C8B-B14F-4D97-AF65-F5344CB8AC3E}">
        <p14:creationId xmlns:p14="http://schemas.microsoft.com/office/powerpoint/2010/main" val="200271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C3F9F-6554-3672-4087-299B20A60F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F83959-C5EA-E211-539D-37245D8BEF04}"/>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F9BD1F1-D06D-9ECD-683A-098964FD4EE0}"/>
              </a:ext>
            </a:extLst>
          </p:cNvPr>
          <p:cNvSpPr txBox="1"/>
          <p:nvPr/>
        </p:nvSpPr>
        <p:spPr>
          <a:xfrm>
            <a:off x="0" y="840828"/>
            <a:ext cx="12192000" cy="3903504"/>
          </a:xfrm>
          <a:prstGeom prst="rect">
            <a:avLst/>
          </a:prstGeom>
          <a:noFill/>
          <a:ln>
            <a:solidFill>
              <a:srgbClr val="FF0000"/>
            </a:solidFill>
          </a:ln>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6 (Impact of AI on Your Profession)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Research and explain how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AI</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impacting or will impact your profession.</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Provide examples of AI applications in your field.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Slide 7 (Interesting/Useful Things You Learned)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List and explain the three most interesting or useful things you’ve learned in this unit so far.</a:t>
            </a:r>
          </a:p>
        </p:txBody>
      </p:sp>
    </p:spTree>
    <p:extLst>
      <p:ext uri="{BB962C8B-B14F-4D97-AF65-F5344CB8AC3E}">
        <p14:creationId xmlns:p14="http://schemas.microsoft.com/office/powerpoint/2010/main" val="245020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A7B0A-1739-3FDB-9586-97853CFC84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DD5B9F-F7C8-2F70-93B4-5E3BACF6C32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CC00634-9D45-71A6-F5FE-D410227A47F8}"/>
              </a:ext>
            </a:extLst>
          </p:cNvPr>
          <p:cNvSpPr txBox="1"/>
          <p:nvPr/>
        </p:nvSpPr>
        <p:spPr>
          <a:xfrm>
            <a:off x="0" y="840828"/>
            <a:ext cx="12192000" cy="5196166"/>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7. Using Generative AI for Slides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a </a:t>
            </a:r>
            <a:r>
              <a:rPr lang="en-US" sz="2800" b="1" dirty="0">
                <a:latin typeface="Calibri" panose="020F0502020204030204" pitchFamily="34" charset="0"/>
                <a:cs typeface="Calibri" panose="020F0502020204030204" pitchFamily="34" charset="0"/>
              </a:rPr>
              <a:t>generative AI tool</a:t>
            </a:r>
            <a:r>
              <a:rPr lang="en-US" sz="2800" dirty="0">
                <a:latin typeface="Calibri" panose="020F0502020204030204" pitchFamily="34" charset="0"/>
                <a:cs typeface="Calibri" panose="020F0502020204030204" pitchFamily="34" charset="0"/>
              </a:rPr>
              <a:t> (e.g., Microsoft Copilot, DALL-E) to create at least 3 images for your slides.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Insert the generated images</a:t>
            </a:r>
            <a:r>
              <a:rPr lang="en-US" sz="2800" dirty="0">
                <a:latin typeface="Calibri" panose="020F0502020204030204" pitchFamily="34" charset="0"/>
                <a:cs typeface="Calibri" panose="020F0502020204030204" pitchFamily="34" charset="0"/>
              </a:rPr>
              <a:t> on relevant slides.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 example, use an AI-generated image for your career goals or AI’s impact on your profession.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Add the prompt</a:t>
            </a:r>
            <a:r>
              <a:rPr lang="en-US" sz="2800" dirty="0">
                <a:latin typeface="Calibri" panose="020F0502020204030204" pitchFamily="34" charset="0"/>
                <a:cs typeface="Calibri" panose="020F0502020204030204" pitchFamily="34" charset="0"/>
              </a:rPr>
              <a:t> you used and the AI tool’s name/link in the Notes section for each slide with a generated image.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31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BC727-CE56-3865-F943-CCAAF06C529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5FCDE0-3F15-8CE8-0001-3DA671CDB041}"/>
              </a:ext>
            </a:extLst>
          </p:cNvPr>
          <p:cNvSpPr txBox="1"/>
          <p:nvPr/>
        </p:nvSpPr>
        <p:spPr>
          <a:xfrm>
            <a:off x="0" y="369172"/>
            <a:ext cx="12192000" cy="6488828"/>
          </a:xfrm>
          <a:prstGeom prst="rect">
            <a:avLst/>
          </a:prstGeom>
          <a:noFill/>
          <a:ln>
            <a:no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8. Adding a Generative AI Logo</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a </a:t>
            </a:r>
            <a:r>
              <a:rPr lang="en-US" sz="2800" b="1" dirty="0">
                <a:latin typeface="Calibri" panose="020F0502020204030204" pitchFamily="34" charset="0"/>
                <a:cs typeface="Calibri" panose="020F0502020204030204" pitchFamily="34" charset="0"/>
              </a:rPr>
              <a:t>generative AI tool</a:t>
            </a:r>
            <a:r>
              <a:rPr lang="en-US" sz="2800" dirty="0">
                <a:latin typeface="Calibri" panose="020F0502020204030204" pitchFamily="34" charset="0"/>
                <a:cs typeface="Calibri" panose="020F0502020204030204" pitchFamily="34" charset="0"/>
              </a:rPr>
              <a:t> to design a logo for your presentation.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Add the logo</a:t>
            </a:r>
            <a:r>
              <a:rPr lang="en-US" sz="2800" dirty="0">
                <a:latin typeface="Calibri" panose="020F0502020204030204" pitchFamily="34" charset="0"/>
                <a:cs typeface="Calibri" panose="020F0502020204030204" pitchFamily="34" charset="0"/>
              </a:rPr>
              <a:t> to the </a:t>
            </a:r>
            <a:r>
              <a:rPr lang="en-US" sz="2800" b="1" dirty="0">
                <a:latin typeface="Calibri" panose="020F0502020204030204" pitchFamily="34" charset="0"/>
                <a:cs typeface="Calibri" panose="020F0502020204030204" pitchFamily="34" charset="0"/>
              </a:rPr>
              <a:t>top-right corner</a:t>
            </a:r>
            <a:r>
              <a:rPr lang="en-US" sz="2800" dirty="0">
                <a:latin typeface="Calibri" panose="020F0502020204030204" pitchFamily="34" charset="0"/>
                <a:cs typeface="Calibri" panose="020F0502020204030204" pitchFamily="34" charset="0"/>
              </a:rPr>
              <a:t> of your </a:t>
            </a:r>
            <a:r>
              <a:rPr lang="en-US" sz="2800" b="1" dirty="0">
                <a:latin typeface="Calibri" panose="020F0502020204030204" pitchFamily="34" charset="0"/>
                <a:cs typeface="Calibri" panose="020F0502020204030204" pitchFamily="34" charset="0"/>
              </a:rPr>
              <a:t>Slide Master</a:t>
            </a:r>
            <a:r>
              <a:rPr lang="en-US" sz="2800" dirty="0">
                <a:latin typeface="Calibri" panose="020F0502020204030204" pitchFamily="34" charset="0"/>
                <a:cs typeface="Calibri" panose="020F0502020204030204" pitchFamily="34" charset="0"/>
              </a:rPr>
              <a:t> (this will ensure it appears on all slides).</a:t>
            </a:r>
          </a:p>
          <a:p>
            <a:pPr>
              <a:lnSpc>
                <a:spcPct val="150000"/>
              </a:lnSpc>
            </a:pPr>
            <a:r>
              <a:rPr lang="en-US" sz="2800" b="1" dirty="0">
                <a:latin typeface="Calibri" panose="020F0502020204030204" pitchFamily="34" charset="0"/>
                <a:cs typeface="Calibri" panose="020F0502020204030204" pitchFamily="34" charset="0"/>
              </a:rPr>
              <a:t>9. Professional Slide Formatting</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Ensure consistency</a:t>
            </a:r>
            <a:r>
              <a:rPr lang="en-US" sz="2800" dirty="0">
                <a:latin typeface="Calibri" panose="020F0502020204030204" pitchFamily="34" charset="0"/>
                <a:cs typeface="Calibri" panose="020F0502020204030204" pitchFamily="34" charset="0"/>
              </a:rPr>
              <a:t> in font, color, and style across all slides.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concise text</a:t>
            </a:r>
            <a:r>
              <a:rPr lang="en-US" sz="2800" dirty="0">
                <a:latin typeface="Calibri" panose="020F0502020204030204" pitchFamily="34" charset="0"/>
                <a:cs typeface="Calibri" panose="020F0502020204030204" pitchFamily="34" charset="0"/>
              </a:rPr>
              <a:t>—avoid clutter.</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Check for grammar and spelling errors</a:t>
            </a:r>
            <a:r>
              <a:rPr lang="en-US" sz="2800" dirty="0">
                <a:latin typeface="Calibri" panose="020F0502020204030204" pitchFamily="34" charset="0"/>
                <a:cs typeface="Calibri" panose="020F0502020204030204" pitchFamily="34" charset="0"/>
              </a:rPr>
              <a:t>—ensure everything is polished.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Use appropriate animations and transitions</a:t>
            </a:r>
            <a:r>
              <a:rPr lang="en-US" sz="2800" dirty="0">
                <a:latin typeface="Calibri" panose="020F0502020204030204" pitchFamily="34" charset="0"/>
                <a:cs typeface="Calibri" panose="020F0502020204030204" pitchFamily="34" charset="0"/>
              </a:rPr>
              <a:t>—ensure they enhance the presentation without distracting.</a:t>
            </a:r>
          </a:p>
        </p:txBody>
      </p:sp>
      <p:sp>
        <p:nvSpPr>
          <p:cNvPr id="2" name="TextBox 1">
            <a:extLst>
              <a:ext uri="{FF2B5EF4-FFF2-40B4-BE49-F238E27FC236}">
                <a16:creationId xmlns:a16="http://schemas.microsoft.com/office/drawing/2014/main" id="{D13A8A13-E87F-52A4-E280-528E02FF2EEC}"/>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62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9F68F-FC79-8461-5CBD-57D7D4BE684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3A03910-18CC-C9AB-5492-4C17006EF02B}"/>
              </a:ext>
            </a:extLst>
          </p:cNvPr>
          <p:cNvSpPr txBox="1"/>
          <p:nvPr/>
        </p:nvSpPr>
        <p:spPr>
          <a:xfrm>
            <a:off x="0" y="184586"/>
            <a:ext cx="12192000" cy="6740307"/>
          </a:xfrm>
          <a:prstGeom prst="rect">
            <a:avLst/>
          </a:prstGeom>
          <a:noFill/>
          <a:ln>
            <a:solidFill>
              <a:srgbClr val="FF0000"/>
            </a:solidFill>
          </a:ln>
        </p:spPr>
        <p:txBody>
          <a:bodyPr wrap="square">
            <a:spAutoFit/>
          </a:bodyPr>
          <a:lstStyle/>
          <a:p>
            <a:r>
              <a:rPr lang="en-US" sz="2700" b="1" dirty="0">
                <a:latin typeface="Calibri" panose="020F0502020204030204" pitchFamily="34" charset="0"/>
                <a:cs typeface="Calibri" panose="020F0502020204030204" pitchFamily="34" charset="0"/>
              </a:rPr>
              <a:t>10. Recording and Exporting the Presentation as an MP4 File</a:t>
            </a:r>
          </a:p>
          <a:p>
            <a:pPr>
              <a:buFont typeface="+mj-lt"/>
              <a:buAutoNum type="arabicPeriod"/>
            </a:pPr>
            <a:r>
              <a:rPr lang="en-US" sz="2700" b="1" dirty="0">
                <a:latin typeface="Calibri" panose="020F0502020204030204" pitchFamily="34" charset="0"/>
                <a:cs typeface="Calibri" panose="020F0502020204030204" pitchFamily="34" charset="0"/>
              </a:rPr>
              <a:t> Open your PowerPoint presentation</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dirty="0">
                <a:latin typeface="Calibri" panose="020F0502020204030204" pitchFamily="34" charset="0"/>
                <a:cs typeface="Calibri" panose="020F0502020204030204" pitchFamily="34" charset="0"/>
              </a:rPr>
              <a:t> Go to the </a:t>
            </a:r>
            <a:r>
              <a:rPr lang="en-US" sz="2700" b="1" dirty="0">
                <a:latin typeface="Calibri" panose="020F0502020204030204" pitchFamily="34" charset="0"/>
                <a:cs typeface="Calibri" panose="020F0502020204030204" pitchFamily="34" charset="0"/>
              </a:rPr>
              <a:t>Slide Show</a:t>
            </a:r>
            <a:r>
              <a:rPr lang="en-US" sz="2700" dirty="0">
                <a:latin typeface="Calibri" panose="020F0502020204030204" pitchFamily="34" charset="0"/>
                <a:cs typeface="Calibri" panose="020F0502020204030204" pitchFamily="34" charset="0"/>
              </a:rPr>
              <a:t> tab and click </a:t>
            </a:r>
            <a:r>
              <a:rPr lang="en-US" sz="2700" b="1" dirty="0">
                <a:latin typeface="Calibri" panose="020F0502020204030204" pitchFamily="34" charset="0"/>
                <a:cs typeface="Calibri" panose="020F0502020204030204" pitchFamily="34" charset="0"/>
              </a:rPr>
              <a:t>Record Slide Show</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b="1" dirty="0">
                <a:latin typeface="Calibri" panose="020F0502020204030204" pitchFamily="34" charset="0"/>
                <a:cs typeface="Calibri" panose="020F0502020204030204" pitchFamily="34" charset="0"/>
              </a:rPr>
              <a:t> Set up the recording</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Ensure your </a:t>
            </a:r>
            <a:r>
              <a:rPr lang="en-US" sz="2700" b="1" dirty="0">
                <a:latin typeface="Calibri" panose="020F0502020204030204" pitchFamily="34" charset="0"/>
                <a:cs typeface="Calibri" panose="020F0502020204030204" pitchFamily="34" charset="0"/>
              </a:rPr>
              <a:t>microphone and camera</a:t>
            </a:r>
            <a:r>
              <a:rPr lang="en-US" sz="2700" dirty="0">
                <a:latin typeface="Calibri" panose="020F0502020204030204" pitchFamily="34" charset="0"/>
                <a:cs typeface="Calibri" panose="020F0502020204030204" pitchFamily="34" charset="0"/>
              </a:rPr>
              <a:t> are enabled.</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Position yourself in the </a:t>
            </a:r>
            <a:r>
              <a:rPr lang="en-US" sz="2700" b="1" dirty="0">
                <a:latin typeface="Calibri" panose="020F0502020204030204" pitchFamily="34" charset="0"/>
                <a:cs typeface="Calibri" panose="020F0502020204030204" pitchFamily="34" charset="0"/>
              </a:rPr>
              <a:t>Picture-in-Picture frame</a:t>
            </a:r>
            <a:r>
              <a:rPr lang="en-US" sz="2700" dirty="0">
                <a:latin typeface="Calibri" panose="020F0502020204030204" pitchFamily="34" charset="0"/>
                <a:cs typeface="Calibri" panose="020F0502020204030204" pitchFamily="34" charset="0"/>
              </a:rPr>
              <a:t> (bottom corner of the slides).</a:t>
            </a:r>
          </a:p>
          <a:p>
            <a:pPr>
              <a:buFont typeface="+mj-lt"/>
              <a:buAutoNum type="arabicPeriod"/>
            </a:pPr>
            <a:r>
              <a:rPr lang="en-US" sz="2700" b="1" dirty="0">
                <a:latin typeface="Calibri" panose="020F0502020204030204" pitchFamily="34" charset="0"/>
                <a:cs typeface="Calibri" panose="020F0502020204030204" pitchFamily="34" charset="0"/>
              </a:rPr>
              <a:t> Begin recording</a:t>
            </a:r>
            <a:r>
              <a:rPr lang="en-US" sz="2700" dirty="0">
                <a:latin typeface="Calibri" panose="020F0502020204030204" pitchFamily="34" charset="0"/>
                <a:cs typeface="Calibri" panose="020F0502020204030204" pitchFamily="34" charset="0"/>
              </a:rPr>
              <a:t> by narrating through each slide.</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Ensure that your presentation lasts </a:t>
            </a:r>
            <a:r>
              <a:rPr lang="en-US" sz="2700" b="1" dirty="0">
                <a:latin typeface="Calibri" panose="020F0502020204030204" pitchFamily="34" charset="0"/>
                <a:cs typeface="Calibri" panose="020F0502020204030204" pitchFamily="34" charset="0"/>
              </a:rPr>
              <a:t>5-7 minutes</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Clearly explain your slides, and refer to the images and research.</a:t>
            </a:r>
          </a:p>
          <a:p>
            <a:pPr>
              <a:buFont typeface="+mj-lt"/>
              <a:buAutoNum type="arabicPeriod"/>
            </a:pPr>
            <a:r>
              <a:rPr lang="en-US" sz="2700" dirty="0">
                <a:latin typeface="Calibri" panose="020F0502020204030204" pitchFamily="34" charset="0"/>
                <a:cs typeface="Calibri" panose="020F0502020204030204" pitchFamily="34" charset="0"/>
              </a:rPr>
              <a:t> When done, click </a:t>
            </a:r>
            <a:r>
              <a:rPr lang="en-US" sz="2700" b="1" dirty="0">
                <a:latin typeface="Calibri" panose="020F0502020204030204" pitchFamily="34" charset="0"/>
                <a:cs typeface="Calibri" panose="020F0502020204030204" pitchFamily="34" charset="0"/>
              </a:rPr>
              <a:t>Stop Recording</a:t>
            </a:r>
            <a:r>
              <a:rPr lang="en-US" sz="2700" dirty="0">
                <a:latin typeface="Calibri" panose="020F0502020204030204" pitchFamily="34" charset="0"/>
                <a:cs typeface="Calibri" panose="020F0502020204030204" pitchFamily="34" charset="0"/>
              </a:rPr>
              <a:t>.</a:t>
            </a:r>
          </a:p>
          <a:p>
            <a:pPr>
              <a:buFont typeface="+mj-lt"/>
              <a:buAutoNum type="arabicPeriod"/>
            </a:pPr>
            <a:r>
              <a:rPr lang="en-US" sz="2700" dirty="0">
                <a:latin typeface="Calibri" panose="020F0502020204030204" pitchFamily="34" charset="0"/>
                <a:cs typeface="Calibri" panose="020F0502020204030204" pitchFamily="34" charset="0"/>
              </a:rPr>
              <a:t> Review the recorded presentation to ensure clarity.</a:t>
            </a:r>
          </a:p>
          <a:p>
            <a:pPr>
              <a:buFont typeface="+mj-lt"/>
              <a:buAutoNum type="arabicPeriod"/>
            </a:pPr>
            <a:r>
              <a:rPr lang="en-US" sz="2700" b="1" dirty="0">
                <a:latin typeface="Calibri" panose="020F0502020204030204" pitchFamily="34" charset="0"/>
                <a:cs typeface="Calibri" panose="020F0502020204030204" pitchFamily="34" charset="0"/>
              </a:rPr>
              <a:t> Export as MP4</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Click </a:t>
            </a:r>
            <a:r>
              <a:rPr lang="en-US" sz="2700" b="1" dirty="0">
                <a:latin typeface="Calibri" panose="020F0502020204030204" pitchFamily="34" charset="0"/>
                <a:cs typeface="Calibri" panose="020F0502020204030204" pitchFamily="34" charset="0"/>
              </a:rPr>
              <a:t>File</a:t>
            </a:r>
            <a:r>
              <a:rPr lang="en-US" sz="2700" dirty="0">
                <a:latin typeface="Calibri" panose="020F0502020204030204" pitchFamily="34" charset="0"/>
                <a:cs typeface="Calibri" panose="020F0502020204030204" pitchFamily="34" charset="0"/>
              </a:rPr>
              <a:t> &gt; </a:t>
            </a:r>
            <a:r>
              <a:rPr lang="en-US" sz="2700" b="1" dirty="0">
                <a:latin typeface="Calibri" panose="020F0502020204030204" pitchFamily="34" charset="0"/>
                <a:cs typeface="Calibri" panose="020F0502020204030204" pitchFamily="34" charset="0"/>
              </a:rPr>
              <a:t>Export</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Select </a:t>
            </a:r>
            <a:r>
              <a:rPr lang="en-US" sz="2700" b="1" dirty="0">
                <a:latin typeface="Calibri" panose="020F0502020204030204" pitchFamily="34" charset="0"/>
                <a:cs typeface="Calibri" panose="020F0502020204030204" pitchFamily="34" charset="0"/>
              </a:rPr>
              <a:t>Create a Video</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Choose the </a:t>
            </a:r>
            <a:r>
              <a:rPr lang="en-US" sz="2700" b="1" dirty="0">
                <a:latin typeface="Calibri" panose="020F0502020204030204" pitchFamily="34" charset="0"/>
                <a:cs typeface="Calibri" panose="020F0502020204030204" pitchFamily="34" charset="0"/>
              </a:rPr>
              <a:t>resolution</a:t>
            </a:r>
            <a:r>
              <a:rPr lang="en-US" sz="2700" dirty="0">
                <a:latin typeface="Calibri" panose="020F0502020204030204" pitchFamily="34" charset="0"/>
                <a:cs typeface="Calibri" panose="020F0502020204030204" pitchFamily="34" charset="0"/>
              </a:rPr>
              <a:t> (ensure the file is under </a:t>
            </a:r>
            <a:r>
              <a:rPr lang="en-US" sz="2700" b="1" dirty="0">
                <a:latin typeface="Calibri" panose="020F0502020204030204" pitchFamily="34" charset="0"/>
                <a:cs typeface="Calibri" panose="020F0502020204030204" pitchFamily="34" charset="0"/>
              </a:rPr>
              <a:t>100 MB</a:t>
            </a:r>
            <a:r>
              <a:rPr lang="en-US" sz="27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700" dirty="0">
                <a:latin typeface="Calibri" panose="020F0502020204030204" pitchFamily="34" charset="0"/>
                <a:cs typeface="Calibri" panose="020F0502020204030204" pitchFamily="34" charset="0"/>
              </a:rPr>
              <a:t>Click </a:t>
            </a:r>
            <a:r>
              <a:rPr lang="en-US" sz="2700" b="1" dirty="0">
                <a:latin typeface="Calibri" panose="020F0502020204030204" pitchFamily="34" charset="0"/>
                <a:cs typeface="Calibri" panose="020F0502020204030204" pitchFamily="34" charset="0"/>
              </a:rPr>
              <a:t>Create Video</a:t>
            </a:r>
            <a:r>
              <a:rPr lang="en-US" sz="2700" dirty="0">
                <a:latin typeface="Calibri" panose="020F0502020204030204" pitchFamily="34" charset="0"/>
                <a:cs typeface="Calibri" panose="020F0502020204030204" pitchFamily="34" charset="0"/>
              </a:rPr>
              <a:t> and save it as an MP4 file.</a:t>
            </a:r>
          </a:p>
        </p:txBody>
      </p:sp>
    </p:spTree>
    <p:extLst>
      <p:ext uri="{BB962C8B-B14F-4D97-AF65-F5344CB8AC3E}">
        <p14:creationId xmlns:p14="http://schemas.microsoft.com/office/powerpoint/2010/main" val="375319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C1FB7-4C96-AA47-F4B7-4A3C75C6EDF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7CABDDE-6D91-35DC-4553-1E47933E0E10}"/>
              </a:ext>
            </a:extLst>
          </p:cNvPr>
          <p:cNvSpPr txBox="1"/>
          <p:nvPr/>
        </p:nvSpPr>
        <p:spPr>
          <a:xfrm>
            <a:off x="0" y="647041"/>
            <a:ext cx="12192000" cy="1964512"/>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11. Submission Guidelines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Submit</a:t>
            </a:r>
            <a:r>
              <a:rPr lang="en-US" sz="2800" dirty="0">
                <a:latin typeface="Calibri" panose="020F0502020204030204" pitchFamily="34" charset="0"/>
                <a:cs typeface="Calibri" panose="020F0502020204030204" pitchFamily="34" charset="0"/>
              </a:rPr>
              <a:t> your </a:t>
            </a:r>
            <a:r>
              <a:rPr lang="en-US" sz="2800" b="1" dirty="0">
                <a:latin typeface="Calibri" panose="020F0502020204030204" pitchFamily="34" charset="0"/>
                <a:cs typeface="Calibri" panose="020F0502020204030204" pitchFamily="34" charset="0"/>
              </a:rPr>
              <a:t>recorded presentation (MP4)</a:t>
            </a:r>
            <a:r>
              <a:rPr lang="en-US" sz="2800" dirty="0">
                <a:latin typeface="Calibri" panose="020F0502020204030204" pitchFamily="34" charset="0"/>
                <a:cs typeface="Calibri" panose="020F0502020204030204" pitchFamily="34" charset="0"/>
              </a:rPr>
              <a:t> along with your PowerPoint slides for Part C by 4 November 2024.</a:t>
            </a:r>
          </a:p>
        </p:txBody>
      </p:sp>
      <p:sp>
        <p:nvSpPr>
          <p:cNvPr id="2" name="TextBox 1">
            <a:extLst>
              <a:ext uri="{FF2B5EF4-FFF2-40B4-BE49-F238E27FC236}">
                <a16:creationId xmlns:a16="http://schemas.microsoft.com/office/drawing/2014/main" id="{B6AB930C-FEAB-A0DA-F301-FA6A9DA4930F}"/>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661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0E69E-9988-70D0-A95C-963E9CFDF5F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0ADD196-0D87-584E-7714-07CF933C8769}"/>
              </a:ext>
            </a:extLst>
          </p:cNvPr>
          <p:cNvSpPr txBox="1"/>
          <p:nvPr/>
        </p:nvSpPr>
        <p:spPr>
          <a:xfrm>
            <a:off x="0" y="689082"/>
            <a:ext cx="12192000" cy="1964512"/>
          </a:xfrm>
          <a:prstGeom prst="rect">
            <a:avLst/>
          </a:prstGeom>
          <a:noFill/>
          <a:ln>
            <a:solidFill>
              <a:srgbClr val="FF0000"/>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following these steps, you’ll effectively complete your portfolio, presentation, and report for Assessment 3 Part C while demonstrating a deep understanding of your chosen career path, essential skills, and the impact of AI on your profession.</a:t>
            </a:r>
          </a:p>
        </p:txBody>
      </p:sp>
      <p:sp>
        <p:nvSpPr>
          <p:cNvPr id="2" name="TextBox 1">
            <a:extLst>
              <a:ext uri="{FF2B5EF4-FFF2-40B4-BE49-F238E27FC236}">
                <a16:creationId xmlns:a16="http://schemas.microsoft.com/office/drawing/2014/main" id="{EF6E0BB9-B67B-93B4-A9A8-845B9A3B6541}"/>
              </a:ext>
            </a:extLst>
          </p:cNvPr>
          <p:cNvSpPr txBox="1"/>
          <p:nvPr/>
        </p:nvSpPr>
        <p:spPr>
          <a:xfrm>
            <a:off x="0" y="0"/>
            <a:ext cx="12192000" cy="553998"/>
          </a:xfrm>
          <a:prstGeom prst="rect">
            <a:avLst/>
          </a:prstGeom>
          <a:noFill/>
          <a:ln>
            <a:solidFill>
              <a:srgbClr val="FF0000"/>
            </a:solidFill>
          </a:ln>
        </p:spPr>
        <p:txBody>
          <a:bodyPr wrap="square">
            <a:spAutoFit/>
          </a:bodyPr>
          <a:lstStyle/>
          <a:p>
            <a:r>
              <a:rPr lang="en-US" sz="3000" b="1" dirty="0">
                <a:highlight>
                  <a:srgbClr val="FFFF00"/>
                </a:highlight>
                <a:latin typeface="Calibri" panose="020F0502020204030204" pitchFamily="34" charset="0"/>
                <a:cs typeface="Calibri" panose="020F0502020204030204" pitchFamily="34" charset="0"/>
              </a:rPr>
              <a:t>Step-by-Step Instruction and Guideline for Completing Assessment 3 Part C</a:t>
            </a:r>
            <a:endParaRPr lang="en-AU" sz="3000" b="1" dirty="0">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421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F817C-E4A1-F02A-099D-E736B2A08DB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507E8CF-2BCB-67D9-D279-E66171FE46A7}"/>
              </a:ext>
            </a:extLst>
          </p:cNvPr>
          <p:cNvSpPr txBox="1"/>
          <p:nvPr/>
        </p:nvSpPr>
        <p:spPr>
          <a:xfrm>
            <a:off x="0" y="184586"/>
            <a:ext cx="12192000" cy="56938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2: Introduction (100-150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Start with a brief introduction of </a:t>
            </a:r>
            <a:r>
              <a:rPr kumimoji="0" lang="en-US" sz="28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summarizing its mission and vision.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Mention how emerging technologies can play a vital role in addressing both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and environmental issues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 is an innovative start-up focused on integrating advanced technologies to promote sustainable development in underserved communities. By leveraging technologies like AI, IoT, and Cloud Computing,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aims to bridge the digital divide while fostering environmental stewardship. This report explores how emerging technologies can be utilized to drive digital disruption, their social and environmental benefits, and how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ensure data security and ethical computing."</a:t>
            </a:r>
          </a:p>
        </p:txBody>
      </p:sp>
    </p:spTree>
    <p:extLst>
      <p:ext uri="{BB962C8B-B14F-4D97-AF65-F5344CB8AC3E}">
        <p14:creationId xmlns:p14="http://schemas.microsoft.com/office/powerpoint/2010/main" val="10555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4CD10-4972-D5DE-1D3C-08BAA7E6097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8B0E6A-E920-DE61-B83B-44872E3BF7B8}"/>
              </a:ext>
            </a:extLst>
          </p:cNvPr>
          <p:cNvSpPr txBox="1"/>
          <p:nvPr/>
        </p:nvSpPr>
        <p:spPr>
          <a:xfrm>
            <a:off x="0" y="184586"/>
            <a:ext cx="12192000" cy="4832092"/>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3: B1 - Identify Emerging Technologies and their Roles (400-500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Identify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three to four key emerging technologies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that can be applied to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key offerings. These may include: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Artificial Intelligence (AI)</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Used for data analysis, predictive maintenance, and ecosystem monitoring.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Internet of Things (IoT)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Sensors and devices to monitor environmental conditions or energy use in smart infrastructure.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5G Technology</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Provides high-speed connectivity to remote areas, improving access to online services and education.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Computing</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Powers scalable data storage and computing for community projects and educational programs.</a:t>
            </a:r>
          </a:p>
        </p:txBody>
      </p:sp>
    </p:spTree>
    <p:extLst>
      <p:ext uri="{BB962C8B-B14F-4D97-AF65-F5344CB8AC3E}">
        <p14:creationId xmlns:p14="http://schemas.microsoft.com/office/powerpoint/2010/main" val="354882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CD61E-A947-FD09-9E92-40CE91EBF9B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875D89E-6FB2-A825-134D-21BBFF00713D}"/>
              </a:ext>
            </a:extLst>
          </p:cNvPr>
          <p:cNvSpPr txBox="1"/>
          <p:nvPr/>
        </p:nvSpPr>
        <p:spPr>
          <a:xfrm>
            <a:off x="0" y="184586"/>
            <a:ext cx="12192000" cy="56938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each technology: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Explain how it can be applied within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offerings.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Describe how it can create digital disruption (e.g., through efficiency improvements, enhanced connectivity, or by providing real-time data for decision-making).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 Internet of Things (IoT) can transform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ecosystem monitoring by enabling the continuous collection of environmental data, such as air quality or water levels, using smart sensors. This can help local authorities and communities make informed decisions about resource management, thus fostering sustainability. Meanwhile, 5G connectivity will allow these IoT systems to transmit data in real time, even from remote locations, enhancing the scalability and responsiveness of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solutions."</a:t>
            </a:r>
          </a:p>
        </p:txBody>
      </p:sp>
    </p:spTree>
    <p:extLst>
      <p:ext uri="{BB962C8B-B14F-4D97-AF65-F5344CB8AC3E}">
        <p14:creationId xmlns:p14="http://schemas.microsoft.com/office/powerpoint/2010/main" val="85027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96BF2-DE89-A15D-C192-D0A6D72A840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1BC8D3-74EF-5D6C-D1C8-18D1E743CB1E}"/>
              </a:ext>
            </a:extLst>
          </p:cNvPr>
          <p:cNvSpPr txBox="1"/>
          <p:nvPr/>
        </p:nvSpPr>
        <p:spPr>
          <a:xfrm>
            <a:off x="0" y="184586"/>
            <a:ext cx="12192000" cy="5262979"/>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B2 - Social and Environmental Benefits and Challenges (300-400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the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benefits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such as providing communities with access to digital education, improving health monitoring, or encouraging eco-conscious behavior.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Highlight the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benefits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like improved energy efficiency through smart infrastructure or the reduction of waste via real-time ecosystem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Then, discuss potential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Social 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Digital inequality, lack of technical skills in underserved communities.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Environmental Challenges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Potential environmental impact of new technologies, such as e-waste.</a:t>
            </a:r>
          </a:p>
        </p:txBody>
      </p:sp>
    </p:spTree>
    <p:extLst>
      <p:ext uri="{BB962C8B-B14F-4D97-AF65-F5344CB8AC3E}">
        <p14:creationId xmlns:p14="http://schemas.microsoft.com/office/powerpoint/2010/main" val="22240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48225-539F-76C9-34DD-65D334BA1B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D81BCB2-48B4-7665-9ADF-69A9EC857479}"/>
              </a:ext>
            </a:extLst>
          </p:cNvPr>
          <p:cNvSpPr txBox="1"/>
          <p:nvPr/>
        </p:nvSpPr>
        <p:spPr>
          <a:xfrm>
            <a:off x="0" y="184586"/>
            <a:ext cx="12192000" cy="5842497"/>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 solutions for overcoming these challenges: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social challenges, propose educational programs and local partnerships.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For environmental challenges, discuss sustainable tech practices like recycling programs or energy-efficient designs.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"While IoT can improve environmental monitoring, its widespread adoption may contribute to electronic waste (e-waste) if devices are not properly managed.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mitigate this risk by implementing recycling programs for old sensors and devices and promoting eco-friendly hardware manufacturing."</a:t>
            </a:r>
          </a:p>
        </p:txBody>
      </p:sp>
    </p:spTree>
    <p:extLst>
      <p:ext uri="{BB962C8B-B14F-4D97-AF65-F5344CB8AC3E}">
        <p14:creationId xmlns:p14="http://schemas.microsoft.com/office/powerpoint/2010/main" val="212322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31F43-37E9-D72B-6D9E-CE496C3963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46E870B-AB1F-7135-7245-B366B82F6FF0}"/>
              </a:ext>
            </a:extLst>
          </p:cNvPr>
          <p:cNvSpPr txBox="1"/>
          <p:nvPr/>
        </p:nvSpPr>
        <p:spPr>
          <a:xfrm>
            <a:off x="0" y="184586"/>
            <a:ext cx="12192000" cy="6555641"/>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5: B3 - Threats to Digital Security and Data Privacy (300-400 words)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Identify possible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security threats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such as data breaches, hacking of IoT devices, and misuse of personal data.</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ways to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protect digital property</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Encryption</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Ensures that data collected from communities remains secure.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Regular Security Audits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Helps detect vulnerabilities in systems.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User Awareness Programs</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Educates community members on the importance of safeguarding personal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Example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b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"Given the vast amounts of data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collects through IoT and AI, maintaining data privacy is crucial. Encryption protocols, regular audits, and secure cloud infrastructures are key to ensuring that sensitive community data is not exposed to unauthorized access. Additionally,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must foster user awareness by teaching the importance of data security in local digital skills training programs."</a:t>
            </a:r>
          </a:p>
        </p:txBody>
      </p:sp>
    </p:spTree>
    <p:extLst>
      <p:ext uri="{BB962C8B-B14F-4D97-AF65-F5344CB8AC3E}">
        <p14:creationId xmlns:p14="http://schemas.microsoft.com/office/powerpoint/2010/main" val="276467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3BFD3-F67B-B98F-4811-A04B6B9F558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343539-A759-1134-BE99-8DD0104A8C4D}"/>
              </a:ext>
            </a:extLst>
          </p:cNvPr>
          <p:cNvSpPr txBox="1"/>
          <p:nvPr/>
        </p:nvSpPr>
        <p:spPr>
          <a:xfrm>
            <a:off x="0" y="184586"/>
            <a:ext cx="12192000" cy="51961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Step 6: B4 - Ethical Computing and Responsible AI (300-400 words)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Define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ethical computing</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why it’s important for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 how to ensure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responsible AI</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Transparency in AI algorithms to avoid bias.</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Ensuring AI decisions are explainable and aligned with community welfare goals.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Highlight how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EcoNet</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can uphold ethical computing by adhering to privacy standards, protecting data rights, and ensuring equal access to technology.</a:t>
            </a:r>
          </a:p>
        </p:txBody>
      </p:sp>
    </p:spTree>
    <p:extLst>
      <p:ext uri="{BB962C8B-B14F-4D97-AF65-F5344CB8AC3E}">
        <p14:creationId xmlns:p14="http://schemas.microsoft.com/office/powerpoint/2010/main" val="3042067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2234</Words>
  <Application>Microsoft Office PowerPoint</Application>
  <PresentationFormat>Widescreen</PresentationFormat>
  <Paragraphs>157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ITEC100 – Preparation For Assessment 3 – Part B and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32</cp:revision>
  <dcterms:created xsi:type="dcterms:W3CDTF">2024-10-17T19:16:55Z</dcterms:created>
  <dcterms:modified xsi:type="dcterms:W3CDTF">2024-10-18T07:11:36Z</dcterms:modified>
</cp:coreProperties>
</file>