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51" r:id="rId3"/>
    <p:sldId id="399" r:id="rId4"/>
    <p:sldId id="396" r:id="rId5"/>
    <p:sldId id="397" r:id="rId6"/>
    <p:sldId id="398" r:id="rId7"/>
    <p:sldId id="395" r:id="rId8"/>
    <p:sldId id="29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95" autoAdjust="0"/>
  </p:normalViewPr>
  <p:slideViewPr>
    <p:cSldViewPr snapToGrid="0">
      <p:cViewPr varScale="1">
        <p:scale>
          <a:sx n="58" d="100"/>
          <a:sy n="58" d="100"/>
        </p:scale>
        <p:origin x="1415"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F9D75-B815-4E16-9305-1B29558AF7B9}" type="datetimeFigureOut">
              <a:rPr lang="en-AU" smtClean="0"/>
              <a:t>20/09/2024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EEC11-5FB5-47AF-827C-8166C2226D91}" type="slidenum">
              <a:rPr lang="en-AU" smtClean="0"/>
              <a:t>‹#›</a:t>
            </a:fld>
            <a:endParaRPr lang="en-AU"/>
          </a:p>
        </p:txBody>
      </p:sp>
    </p:spTree>
    <p:extLst>
      <p:ext uri="{BB962C8B-B14F-4D97-AF65-F5344CB8AC3E}">
        <p14:creationId xmlns:p14="http://schemas.microsoft.com/office/powerpoint/2010/main" val="90600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certiport.com/portal/sign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ertiport.com/port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557048"/>
            <a:ext cx="12192000" cy="2871952"/>
          </a:xfrm>
        </p:spPr>
        <p:txBody>
          <a:bodyPr>
            <a:normAutofit/>
          </a:bodyPr>
          <a:lstStyle/>
          <a:p>
            <a:r>
              <a:rPr lang="en-AU" sz="7000" dirty="0">
                <a:latin typeface="Calibri" panose="020F0502020204030204" pitchFamily="34" charset="0"/>
                <a:cs typeface="Calibri" panose="020F0502020204030204" pitchFamily="34" charset="0"/>
              </a:rPr>
              <a:t>ITEC100 – Week 8</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923329"/>
            <a:ext cx="12192000"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Submit the screenshot properly in weekly tutorial activity.</a:t>
            </a:r>
          </a:p>
          <a:p>
            <a:pPr marL="914400" lvl="1" indent="-457200">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W7: Complete 'Skill Review 3, Practice Exam 1’</a:t>
            </a:r>
          </a:p>
          <a:p>
            <a:pPr marL="914400" lvl="1" indent="-457200">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W8: Complete 'Practice Exams 2-3’ &amp;</a:t>
            </a:r>
            <a:r>
              <a:rPr lang="en-US" sz="2800" b="0" i="0" dirty="0">
                <a:effectLst/>
                <a:highlight>
                  <a:srgbClr val="FFFF00"/>
                </a:highlight>
                <a:latin typeface="Calibri" panose="020F0502020204030204" pitchFamily="34" charset="0"/>
                <a:cs typeface="Calibri" panose="020F0502020204030204" pitchFamily="34" charset="0"/>
              </a:rPr>
              <a:t> </a:t>
            </a:r>
            <a:r>
              <a:rPr lang="en-US" sz="2800" b="0" i="0" dirty="0" err="1">
                <a:effectLst/>
                <a:highlight>
                  <a:srgbClr val="FFFF00"/>
                </a:highlight>
                <a:latin typeface="Calibri" panose="020F0502020204030204" pitchFamily="34" charset="0"/>
                <a:cs typeface="Calibri" panose="020F0502020204030204" pitchFamily="34" charset="0"/>
              </a:rPr>
              <a:t>Certiport</a:t>
            </a:r>
            <a:r>
              <a:rPr lang="en-US" sz="2800" b="0" i="0" dirty="0">
                <a:effectLst/>
                <a:highlight>
                  <a:srgbClr val="FFFF00"/>
                </a:highlight>
                <a:latin typeface="Calibri" panose="020F0502020204030204" pitchFamily="34" charset="0"/>
                <a:cs typeface="Calibri" panose="020F0502020204030204" pitchFamily="34" charset="0"/>
              </a:rPr>
              <a:t> Exam check list and management</a:t>
            </a:r>
          </a:p>
          <a:p>
            <a:pPr marL="914400" lvl="1" indent="-457200">
              <a:lnSpc>
                <a:spcPct val="150000"/>
              </a:lnSpc>
              <a:buFont typeface="Arial" panose="020B0604020202020204" pitchFamily="34" charset="0"/>
              <a:buChar char="•"/>
            </a:pPr>
            <a:r>
              <a:rPr lang="en-US" sz="2800" dirty="0">
                <a:highlight>
                  <a:srgbClr val="FFFF00"/>
                </a:highlight>
                <a:latin typeface="Calibri" panose="020F0502020204030204" pitchFamily="34" charset="0"/>
                <a:cs typeface="Calibri" panose="020F0502020204030204" pitchFamily="34" charset="0"/>
              </a:rPr>
              <a:t>W9 (Starting on 30</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September 2024): Test on Friday 4</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October 2024</a:t>
            </a:r>
            <a:endParaRPr lang="en-US" sz="2800" b="0" i="0" dirty="0">
              <a:effectLst/>
              <a:highlight>
                <a:srgbClr val="FFFF00"/>
              </a:highlight>
              <a:latin typeface="Calibri" panose="020F0502020204030204" pitchFamily="34" charset="0"/>
              <a:cs typeface="Calibri" panose="020F0502020204030204" pitchFamily="34" charset="0"/>
            </a:endParaRPr>
          </a:p>
          <a:p>
            <a:pPr marL="444500" lvl="1" indent="-444500">
              <a:lnSpc>
                <a:spcPct val="150000"/>
              </a:lnSpc>
              <a:buFont typeface="Arial" panose="020B0604020202020204" pitchFamily="34" charset="0"/>
              <a:buChar char="•"/>
            </a:pPr>
            <a:r>
              <a:rPr lang="en-US" sz="2800" b="0" i="0" dirty="0">
                <a:effectLst/>
                <a:highlight>
                  <a:srgbClr val="00FFFF"/>
                </a:highlight>
                <a:latin typeface="Calibri" panose="020F0502020204030204" pitchFamily="34" charset="0"/>
                <a:cs typeface="Calibri" panose="020F0502020204030204" pitchFamily="34" charset="0"/>
              </a:rPr>
              <a:t>Also please don't forget to make sure you can login to </a:t>
            </a:r>
            <a:r>
              <a:rPr lang="en-US" sz="2800" b="0" i="0" dirty="0" err="1">
                <a:effectLst/>
                <a:highlight>
                  <a:srgbClr val="00FFFF"/>
                </a:highlight>
                <a:latin typeface="Calibri" panose="020F0502020204030204" pitchFamily="34" charset="0"/>
                <a:cs typeface="Calibri" panose="020F0502020204030204" pitchFamily="34" charset="0"/>
              </a:rPr>
              <a:t>CertiportLinks</a:t>
            </a:r>
            <a:r>
              <a:rPr lang="en-US" sz="2800" b="0" i="0" dirty="0">
                <a:effectLst/>
                <a:highlight>
                  <a:srgbClr val="00FFFF"/>
                </a:highlight>
                <a:latin typeface="Calibri" panose="020F0502020204030204" pitchFamily="34" charset="0"/>
                <a:cs typeface="Calibri" panose="020F0502020204030204" pitchFamily="34" charset="0"/>
              </a:rPr>
              <a:t> to an external site. and EMAIL YOURSELF YOUR CERTIPORT USERNAME AND PASSWORD. Please arrive 5 minutes early.</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6355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Tree>
    <p:extLst>
      <p:ext uri="{BB962C8B-B14F-4D97-AF65-F5344CB8AC3E}">
        <p14:creationId xmlns:p14="http://schemas.microsoft.com/office/powerpoint/2010/main" val="42329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769909"/>
            <a:ext cx="12192000" cy="131818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1" i="0" dirty="0">
                <a:solidFill>
                  <a:srgbClr val="252320"/>
                </a:solidFill>
                <a:effectLst/>
                <a:latin typeface="Calibri" panose="020F0502020204030204" pitchFamily="34" charset="0"/>
                <a:cs typeface="Calibri" panose="020F0502020204030204" pitchFamily="34" charset="0"/>
              </a:rPr>
              <a:t>Next Week is Semester Break:</a:t>
            </a:r>
          </a:p>
          <a:p>
            <a:pPr algn="l">
              <a:lnSpc>
                <a:spcPct val="150000"/>
              </a:lnSpc>
            </a:pPr>
            <a:r>
              <a:rPr lang="en-US" sz="2800" b="0" i="0" dirty="0">
                <a:solidFill>
                  <a:srgbClr val="252320"/>
                </a:solidFill>
                <a:effectLst/>
                <a:latin typeface="Calibri" panose="020F0502020204030204" pitchFamily="34" charset="0"/>
                <a:cs typeface="Calibri" panose="020F0502020204030204" pitchFamily="34" charset="0"/>
              </a:rPr>
              <a:t>Monday 23</a:t>
            </a:r>
            <a:r>
              <a:rPr lang="en-US" sz="2800" b="0" i="0" baseline="30000" dirty="0">
                <a:solidFill>
                  <a:srgbClr val="252320"/>
                </a:solidFill>
                <a:effectLst/>
                <a:latin typeface="Calibri" panose="020F0502020204030204" pitchFamily="34" charset="0"/>
                <a:cs typeface="Calibri" panose="020F0502020204030204" pitchFamily="34" charset="0"/>
              </a:rPr>
              <a:t>rd</a:t>
            </a:r>
            <a:r>
              <a:rPr lang="en-US" sz="2800" b="0" i="0" dirty="0">
                <a:solidFill>
                  <a:srgbClr val="252320"/>
                </a:solidFill>
                <a:effectLst/>
                <a:latin typeface="Calibri" panose="020F0502020204030204" pitchFamily="34" charset="0"/>
                <a:cs typeface="Calibri" panose="020F0502020204030204" pitchFamily="34" charset="0"/>
              </a:rPr>
              <a:t> of September and will finish on Sunday 29</a:t>
            </a:r>
            <a:r>
              <a:rPr lang="en-US" sz="2800" b="0" i="0" baseline="30000" dirty="0">
                <a:solidFill>
                  <a:srgbClr val="252320"/>
                </a:solidFill>
                <a:effectLst/>
                <a:latin typeface="Calibri" panose="020F0502020204030204" pitchFamily="34" charset="0"/>
                <a:cs typeface="Calibri" panose="020F0502020204030204" pitchFamily="34" charset="0"/>
              </a:rPr>
              <a:t>th</a:t>
            </a:r>
            <a:r>
              <a:rPr lang="en-US" sz="2800" b="0" i="0" dirty="0">
                <a:solidFill>
                  <a:srgbClr val="252320"/>
                </a:solidFill>
                <a:effectLst/>
                <a:latin typeface="Calibri" panose="020F0502020204030204" pitchFamily="34" charset="0"/>
                <a:cs typeface="Calibri" panose="020F0502020204030204" pitchFamily="34" charset="0"/>
              </a:rPr>
              <a:t> of September 2024.</a:t>
            </a:r>
            <a:endParaRPr lang="en-US" sz="2800" b="0" i="0" dirty="0">
              <a:effectLst/>
              <a:highlight>
                <a:srgbClr val="00FFFF"/>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5720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Tree>
    <p:extLst>
      <p:ext uri="{BB962C8B-B14F-4D97-AF65-F5344CB8AC3E}">
        <p14:creationId xmlns:p14="http://schemas.microsoft.com/office/powerpoint/2010/main" val="861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56225"/>
            <a:ext cx="12192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l">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Make sure to create your CERTIPORT ACCOUNT by the end of week 8 (by the end of Sunday 22nd of September 2024). Any delay on creating CERTIPORT account may result in MISSING the EXAM. MAKE SURE YOUR NAME MATCHES YOUR ID.</a:t>
            </a:r>
          </a:p>
          <a:p>
            <a:pPr marL="457200" indent="-457200" algn="l">
              <a:lnSpc>
                <a:spcPct val="150000"/>
              </a:lnSpc>
              <a:buFont typeface="Arial" panose="020B0604020202020204" pitchFamily="34" charset="0"/>
              <a:buChar char="•"/>
            </a:pPr>
            <a:r>
              <a:rPr lang="en-US" sz="2800" b="0" i="0" dirty="0">
                <a:effectLst/>
                <a:highlight>
                  <a:srgbClr val="00FFFF"/>
                </a:highlight>
                <a:latin typeface="Calibri" panose="020F0502020204030204" pitchFamily="34" charset="0"/>
                <a:cs typeface="Calibri" panose="020F0502020204030204" pitchFamily="34" charset="0"/>
              </a:rPr>
              <a:t>For more details on creating CERTIPORT ACCOUNT follow these steps:</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6228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Tree>
    <p:extLst>
      <p:ext uri="{BB962C8B-B14F-4D97-AF65-F5344CB8AC3E}">
        <p14:creationId xmlns:p14="http://schemas.microsoft.com/office/powerpoint/2010/main" val="218508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308165"/>
            <a:ext cx="12192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Go to </a:t>
            </a:r>
            <a:r>
              <a:rPr lang="en-US" sz="2800" b="0" i="0" u="none" strike="noStrike" dirty="0">
                <a:solidFill>
                  <a:srgbClr val="007DDF"/>
                </a:solidFill>
                <a:effectLst/>
                <a:latin typeface="Calibri" panose="020F0502020204030204" pitchFamily="34" charset="0"/>
                <a:cs typeface="Calibri" panose="020F0502020204030204" pitchFamily="34" charset="0"/>
                <a:hlinkClick r:id="rId2"/>
              </a:rPr>
              <a:t>https://app.certiport.com/portal/signupLinks to an external site.</a:t>
            </a:r>
            <a:endParaRPr lang="en-US" sz="2800" b="0" i="0" dirty="0">
              <a:solidFill>
                <a:srgbClr val="252320"/>
              </a:solidFill>
              <a:effectLst/>
              <a:latin typeface="Calibri" panose="020F0502020204030204" pitchFamily="34" charset="0"/>
              <a:cs typeface="Calibri" panose="020F0502020204030204" pitchFamily="34" charset="0"/>
            </a:endParaRPr>
          </a:p>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Create an account with new username (Your student number/student email) and password. Please advised that this username and password is different with your username and password in </a:t>
            </a:r>
            <a:r>
              <a:rPr lang="en-US" sz="2800" b="0" i="0" dirty="0" err="1">
                <a:solidFill>
                  <a:srgbClr val="252320"/>
                </a:solidFill>
                <a:effectLst/>
                <a:latin typeface="Calibri" panose="020F0502020204030204" pitchFamily="34" charset="0"/>
                <a:cs typeface="Calibri" panose="020F0502020204030204" pitchFamily="34" charset="0"/>
              </a:rPr>
              <a:t>Geometrix</a:t>
            </a:r>
            <a:r>
              <a:rPr lang="en-US" sz="2800" b="0" i="0" dirty="0">
                <a:solidFill>
                  <a:srgbClr val="252320"/>
                </a:solidFill>
                <a:effectLst/>
                <a:latin typeface="Calibri" panose="020F0502020204030204" pitchFamily="34" charset="0"/>
                <a:cs typeface="Calibri" panose="020F0502020204030204" pitchFamily="34" charset="0"/>
              </a:rPr>
              <a:t>.</a:t>
            </a:r>
          </a:p>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Email your username, password and any security questions and answers (or you can text them) to yourself for future reference.</a:t>
            </a:r>
          </a:p>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Tick the box shown below in the screenshot and click join (Fig.1)</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pic>
        <p:nvPicPr>
          <p:cNvPr id="1026" name="Picture 2">
            <a:extLst>
              <a:ext uri="{FF2B5EF4-FFF2-40B4-BE49-F238E27FC236}">
                <a16:creationId xmlns:a16="http://schemas.microsoft.com/office/drawing/2014/main" id="{D7CE6320-E335-AC27-3FD2-49815BB7F1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4" r="8652"/>
          <a:stretch/>
        </p:blipFill>
        <p:spPr bwMode="auto">
          <a:xfrm>
            <a:off x="8140700" y="1"/>
            <a:ext cx="4051300" cy="262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2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382480"/>
            <a:ext cx="1219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800" b="0" i="0" dirty="0">
                <a:solidFill>
                  <a:srgbClr val="252320"/>
                </a:solidFill>
                <a:effectLst/>
                <a:latin typeface="Calibri" panose="020F0502020204030204" pitchFamily="34" charset="0"/>
                <a:cs typeface="Calibri" panose="020F0502020204030204" pitchFamily="34" charset="0"/>
              </a:rPr>
              <a:t>5. Enter your Name and Surname displayed on your student card (Fig.2) as these names will be displayed in your certificate.</a:t>
            </a:r>
          </a:p>
          <a:p>
            <a:pPr algn="l"/>
            <a:r>
              <a:rPr lang="en-US" sz="2800" b="0" i="0" dirty="0">
                <a:solidFill>
                  <a:srgbClr val="252320"/>
                </a:solidFill>
                <a:effectLst/>
                <a:latin typeface="Calibri" panose="020F0502020204030204" pitchFamily="34" charset="0"/>
                <a:cs typeface="Calibri" panose="020F0502020204030204" pitchFamily="34" charset="0"/>
              </a:rPr>
              <a:t>6. Tick both boxes in (Fig.2) and press "Next".</a:t>
            </a:r>
          </a:p>
          <a:p>
            <a:pPr algn="l"/>
            <a:r>
              <a:rPr lang="en-US" sz="2800" b="0" i="0" dirty="0">
                <a:solidFill>
                  <a:srgbClr val="252320"/>
                </a:solidFill>
                <a:effectLst/>
                <a:latin typeface="Calibri" panose="020F0502020204030204" pitchFamily="34" charset="0"/>
                <a:cs typeface="Calibri" panose="020F0502020204030204" pitchFamily="34" charset="0"/>
              </a:rPr>
              <a:t>7. Go to </a:t>
            </a:r>
            <a:r>
              <a:rPr lang="en-US" sz="2800" b="0" i="0" u="none" strike="noStrike" dirty="0">
                <a:solidFill>
                  <a:srgbClr val="007DDF"/>
                </a:solidFill>
                <a:effectLst/>
                <a:latin typeface="Calibri" panose="020F0502020204030204" pitchFamily="34" charset="0"/>
                <a:cs typeface="Calibri" panose="020F0502020204030204" pitchFamily="34" charset="0"/>
                <a:hlinkClick r:id="rId2"/>
              </a:rPr>
              <a:t>https://app.certiport.com/portal/Links to an external site.</a:t>
            </a:r>
            <a:r>
              <a:rPr lang="en-US" sz="2800" b="0" i="0" dirty="0">
                <a:solidFill>
                  <a:srgbClr val="252320"/>
                </a:solidFill>
                <a:effectLst/>
                <a:latin typeface="Calibri" panose="020F0502020204030204" pitchFamily="34" charset="0"/>
                <a:cs typeface="Calibri" panose="020F0502020204030204" pitchFamily="34" charset="0"/>
              </a:rPr>
              <a:t>  and log into your </a:t>
            </a:r>
            <a:r>
              <a:rPr lang="en-US" sz="2800" b="0" i="0" dirty="0" err="1">
                <a:solidFill>
                  <a:srgbClr val="252320"/>
                </a:solidFill>
                <a:effectLst/>
                <a:latin typeface="Calibri" panose="020F0502020204030204" pitchFamily="34" charset="0"/>
                <a:cs typeface="Calibri" panose="020F0502020204030204" pitchFamily="34" charset="0"/>
              </a:rPr>
              <a:t>Certiport</a:t>
            </a:r>
            <a:r>
              <a:rPr lang="en-US" sz="2800" b="0" i="0" dirty="0">
                <a:solidFill>
                  <a:srgbClr val="252320"/>
                </a:solidFill>
                <a:effectLst/>
                <a:latin typeface="Calibri" panose="020F0502020204030204" pitchFamily="34" charset="0"/>
                <a:cs typeface="Calibri" panose="020F0502020204030204" pitchFamily="34" charset="0"/>
              </a:rPr>
              <a:t> account with your username and password that you have created in step 2.</a:t>
            </a:r>
          </a:p>
          <a:p>
            <a:pPr algn="l"/>
            <a:r>
              <a:rPr lang="en-US" sz="2800" b="0" i="0" dirty="0">
                <a:solidFill>
                  <a:srgbClr val="252320"/>
                </a:solidFill>
                <a:effectLst/>
                <a:latin typeface="Calibri" panose="020F0502020204030204" pitchFamily="34" charset="0"/>
                <a:cs typeface="Calibri" panose="020F0502020204030204" pitchFamily="34" charset="0"/>
              </a:rPr>
              <a:t>8. Your account in </a:t>
            </a:r>
            <a:r>
              <a:rPr lang="en-US" sz="2800" b="0" i="0" dirty="0" err="1">
                <a:solidFill>
                  <a:srgbClr val="252320"/>
                </a:solidFill>
                <a:effectLst/>
                <a:latin typeface="Calibri" panose="020F0502020204030204" pitchFamily="34" charset="0"/>
                <a:cs typeface="Calibri" panose="020F0502020204030204" pitchFamily="34" charset="0"/>
              </a:rPr>
              <a:t>Certiport</a:t>
            </a:r>
            <a:r>
              <a:rPr lang="en-US" sz="2800" b="0" i="0" dirty="0">
                <a:solidFill>
                  <a:srgbClr val="252320"/>
                </a:solidFill>
                <a:effectLst/>
                <a:latin typeface="Calibri" panose="020F0502020204030204" pitchFamily="34" charset="0"/>
                <a:cs typeface="Calibri" panose="020F0502020204030204" pitchFamily="34" charset="0"/>
              </a:rPr>
              <a:t> as a "Test Candidate" ready to use for Week 9 and onwards. You will be provided with the relevant instruction in week 9 about what you have to do with your </a:t>
            </a:r>
            <a:r>
              <a:rPr lang="en-US" sz="2800" b="0" i="0" dirty="0" err="1">
                <a:solidFill>
                  <a:srgbClr val="252320"/>
                </a:solidFill>
                <a:effectLst/>
                <a:latin typeface="Calibri" panose="020F0502020204030204" pitchFamily="34" charset="0"/>
                <a:cs typeface="Calibri" panose="020F0502020204030204" pitchFamily="34" charset="0"/>
              </a:rPr>
              <a:t>Certiport</a:t>
            </a:r>
            <a:r>
              <a:rPr lang="en-US" sz="2800" b="0" i="0" dirty="0">
                <a:solidFill>
                  <a:srgbClr val="252320"/>
                </a:solidFill>
                <a:effectLst/>
                <a:latin typeface="Calibri" panose="020F0502020204030204" pitchFamily="34" charset="0"/>
                <a:cs typeface="Calibri" panose="020F0502020204030204" pitchFamily="34" charset="0"/>
              </a:rPr>
              <a:t> account.</a:t>
            </a:r>
          </a:p>
          <a:p>
            <a:pPr algn="l"/>
            <a:r>
              <a:rPr lang="en-US" sz="2800" b="0" i="0" dirty="0">
                <a:solidFill>
                  <a:srgbClr val="252320"/>
                </a:solidFill>
                <a:effectLst/>
                <a:latin typeface="Calibri" panose="020F0502020204030204" pitchFamily="34" charset="0"/>
                <a:cs typeface="Calibri" panose="020F0502020204030204" pitchFamily="34" charset="0"/>
              </a:rPr>
              <a:t>9. Now you have to go back to </a:t>
            </a:r>
            <a:r>
              <a:rPr lang="en-US" sz="2800" b="0" i="0" dirty="0" err="1">
                <a:solidFill>
                  <a:srgbClr val="252320"/>
                </a:solidFill>
                <a:effectLst/>
                <a:latin typeface="Calibri" panose="020F0502020204030204" pitchFamily="34" charset="0"/>
                <a:cs typeface="Calibri" panose="020F0502020204030204" pitchFamily="34" charset="0"/>
              </a:rPr>
              <a:t>Gmetrix</a:t>
            </a:r>
            <a:r>
              <a:rPr lang="en-US" sz="2800" b="0" i="0" dirty="0">
                <a:solidFill>
                  <a:srgbClr val="252320"/>
                </a:solidFill>
                <a:effectLst/>
                <a:latin typeface="Calibri" panose="020F0502020204030204" pitchFamily="34" charset="0"/>
                <a:cs typeface="Calibri" panose="020F0502020204030204" pitchFamily="34" charset="0"/>
              </a:rPr>
              <a:t> and </a:t>
            </a:r>
            <a:r>
              <a:rPr lang="en-US" sz="2800" b="0" i="0" dirty="0" err="1">
                <a:solidFill>
                  <a:srgbClr val="252320"/>
                </a:solidFill>
                <a:effectLst/>
                <a:latin typeface="Calibri" panose="020F0502020204030204" pitchFamily="34" charset="0"/>
                <a:cs typeface="Calibri" panose="020F0502020204030204" pitchFamily="34" charset="0"/>
              </a:rPr>
              <a:t>practise</a:t>
            </a:r>
            <a:r>
              <a:rPr lang="en-US" sz="2800" b="0" i="0" dirty="0">
                <a:solidFill>
                  <a:srgbClr val="252320"/>
                </a:solidFill>
                <a:effectLst/>
                <a:latin typeface="Calibri" panose="020F0502020204030204" pitchFamily="34" charset="0"/>
                <a:cs typeface="Calibri" panose="020F0502020204030204" pitchFamily="34" charset="0"/>
              </a:rPr>
              <a:t> there. </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pic>
        <p:nvPicPr>
          <p:cNvPr id="2050" name="Picture 2">
            <a:extLst>
              <a:ext uri="{FF2B5EF4-FFF2-40B4-BE49-F238E27FC236}">
                <a16:creationId xmlns:a16="http://schemas.microsoft.com/office/drawing/2014/main" id="{9ED20045-72EE-CD0E-8D8F-D347FA4EC6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7" r="3126" b="2218"/>
          <a:stretch/>
        </p:blipFill>
        <p:spPr bwMode="auto">
          <a:xfrm>
            <a:off x="7848600" y="0"/>
            <a:ext cx="4343400" cy="25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78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16205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Q&amp;A</a:t>
            </a:r>
          </a:p>
        </p:txBody>
      </p:sp>
      <p:sp>
        <p:nvSpPr>
          <p:cNvPr id="6" name="TextBox 5">
            <a:extLst>
              <a:ext uri="{FF2B5EF4-FFF2-40B4-BE49-F238E27FC236}">
                <a16:creationId xmlns:a16="http://schemas.microsoft.com/office/drawing/2014/main" id="{79797CDD-6C38-B724-4005-70837593B8D6}"/>
              </a:ext>
            </a:extLst>
          </p:cNvPr>
          <p:cNvSpPr txBox="1"/>
          <p:nvPr/>
        </p:nvSpPr>
        <p:spPr>
          <a:xfrm>
            <a:off x="0" y="600164"/>
            <a:ext cx="12192000" cy="196451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Good morning, sir, I wanted to know that in week 6 submission, do I need to do that in mode training or testing? I have done the training one should I submit that one or do I have do the testing mode and submit? Thank you, Babina Shrestha</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02FFB5D-AF33-34A0-4C2E-AE555C3C6BA9}"/>
              </a:ext>
            </a:extLst>
          </p:cNvPr>
          <p:cNvSpPr txBox="1"/>
          <p:nvPr/>
        </p:nvSpPr>
        <p:spPr>
          <a:xfrm>
            <a:off x="0" y="3164840"/>
            <a:ext cx="12192000" cy="3539430"/>
          </a:xfrm>
          <a:prstGeom prst="rect">
            <a:avLst/>
          </a:prstGeom>
          <a:noFill/>
          <a:ln w="28575">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Good morning,</a:t>
            </a:r>
          </a:p>
          <a:p>
            <a:r>
              <a:rPr lang="en-US" sz="2800" dirty="0">
                <a:latin typeface="Calibri" panose="020F0502020204030204" pitchFamily="34" charset="0"/>
                <a:cs typeface="Calibri" panose="020F0502020204030204" pitchFamily="34" charset="0"/>
              </a:rPr>
              <a:t>For Week 6, you only need to complete Practice Exam 1 and 2 in training mode, so you're good to go with what you've done. However, Practice Exam 3 should be done in testing mode when we get to that point.</a:t>
            </a:r>
          </a:p>
          <a:p>
            <a:r>
              <a:rPr lang="en-US" sz="2800" dirty="0">
                <a:latin typeface="Calibri" panose="020F0502020204030204" pitchFamily="34" charset="0"/>
                <a:cs typeface="Calibri" panose="020F0502020204030204" pitchFamily="34" charset="0"/>
              </a:rPr>
              <a:t>Great job on completing the training mode! If you have any other questions, feel free to reach out.</a:t>
            </a:r>
          </a:p>
          <a:p>
            <a:r>
              <a:rPr lang="en-US" sz="2800" dirty="0">
                <a:latin typeface="Calibri" panose="020F0502020204030204" pitchFamily="34" charset="0"/>
                <a:cs typeface="Calibri" panose="020F0502020204030204" pitchFamily="34" charset="0"/>
              </a:rPr>
              <a:t>Best regards,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Farshid Keivanian</a:t>
            </a:r>
          </a:p>
        </p:txBody>
      </p:sp>
    </p:spTree>
    <p:extLst>
      <p:ext uri="{BB962C8B-B14F-4D97-AF65-F5344CB8AC3E}">
        <p14:creationId xmlns:p14="http://schemas.microsoft.com/office/powerpoint/2010/main" val="131191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0" y="132734"/>
            <a:ext cx="6096000" cy="6725266"/>
          </a:xfrm>
          <a:prstGeom prst="rect">
            <a:avLst/>
          </a:prstGeom>
        </p:spPr>
        <p:txBody>
          <a:bodyPr vert="horz" lIns="91440" tIns="45720" rIns="91440" bIns="45720" rtlCol="0" anchor="ctr">
            <a:noAutofit/>
          </a:bodyPr>
          <a:lstStyle/>
          <a:p>
            <a:pPr marL="88900">
              <a:lnSpc>
                <a:spcPct val="150000"/>
              </a:lnSpc>
            </a:pPr>
            <a:r>
              <a:rPr lang="en-US" sz="2100" kern="1200" dirty="0">
                <a:effectLst/>
                <a:latin typeface="Calibri" panose="020F0502020204030204" pitchFamily="34" charset="0"/>
                <a:cs typeface="Calibri" panose="020F0502020204030204" pitchFamily="34" charset="0"/>
              </a:rPr>
              <a:t>A) Submit the </a:t>
            </a:r>
            <a:r>
              <a:rPr lang="en-US" sz="2100" kern="1200" dirty="0">
                <a:effectLst/>
                <a:highlight>
                  <a:srgbClr val="00FFFF"/>
                </a:highlight>
                <a:latin typeface="Calibri" panose="020F0502020204030204" pitchFamily="34" charset="0"/>
                <a:cs typeface="Calibri" panose="020F0502020204030204" pitchFamily="34" charset="0"/>
              </a:rPr>
              <a:t>Practice Exams 2 and 3.</a:t>
            </a:r>
            <a:r>
              <a:rPr lang="en-US" sz="2100" kern="1200" dirty="0">
                <a:effectLst/>
                <a:latin typeface="Calibri" panose="020F0502020204030204" pitchFamily="34" charset="0"/>
                <a:cs typeface="Calibri" panose="020F0502020204030204" pitchFamily="34" charset="0"/>
              </a:rPr>
              <a:t> Make sure your name, data, and score is visible in the screenshots.</a:t>
            </a:r>
            <a:br>
              <a:rPr lang="en-US" sz="2100" kern="1200" dirty="0">
                <a:effectLst/>
                <a:latin typeface="Calibri" panose="020F0502020204030204" pitchFamily="34" charset="0"/>
                <a:cs typeface="Calibri" panose="020F0502020204030204" pitchFamily="34" charset="0"/>
              </a:rPr>
            </a:br>
            <a:r>
              <a:rPr lang="en-US" sz="2100" kern="1200" dirty="0">
                <a:effectLst/>
                <a:latin typeface="Calibri" panose="020F0502020204030204" pitchFamily="34" charset="0"/>
                <a:cs typeface="Calibri" panose="020F0502020204030204" pitchFamily="34" charset="0"/>
              </a:rPr>
              <a:t>B) Create a </a:t>
            </a:r>
            <a:r>
              <a:rPr lang="en-US" sz="2100" kern="1200" dirty="0" err="1">
                <a:effectLst/>
                <a:latin typeface="Calibri" panose="020F0502020204030204" pitchFamily="34" charset="0"/>
                <a:cs typeface="Calibri" panose="020F0502020204030204" pitchFamily="34" charset="0"/>
              </a:rPr>
              <a:t>Certiport</a:t>
            </a:r>
            <a:r>
              <a:rPr lang="en-US" sz="2100" kern="1200" dirty="0">
                <a:effectLst/>
                <a:latin typeface="Calibri" panose="020F0502020204030204" pitchFamily="34" charset="0"/>
                <a:cs typeface="Calibri" panose="020F0502020204030204" pitchFamily="34" charset="0"/>
              </a:rPr>
              <a:t> account with your ACU email address (the ACU email that has this format Sxxxxxx@myacu.edu.au.) Your Username must be your student ID </a:t>
            </a:r>
            <a:r>
              <a:rPr lang="en-US" sz="2100" kern="1200" dirty="0" err="1">
                <a:effectLst/>
                <a:latin typeface="Calibri" panose="020F0502020204030204" pitchFamily="34" charset="0"/>
                <a:cs typeface="Calibri" panose="020F0502020204030204" pitchFamily="34" charset="0"/>
              </a:rPr>
              <a:t>Sxxxxxxxx</a:t>
            </a:r>
            <a:r>
              <a:rPr lang="en-US" sz="2100" kern="1200" dirty="0">
                <a:effectLst/>
                <a:latin typeface="Calibri" panose="020F0502020204030204" pitchFamily="34" charset="0"/>
                <a:cs typeface="Calibri" panose="020F0502020204030204" pitchFamily="34" charset="0"/>
              </a:rPr>
              <a:t>. The guideline already provided on the Canvas how to create a </a:t>
            </a:r>
            <a:r>
              <a:rPr lang="en-US" sz="2100" kern="1200" dirty="0" err="1">
                <a:effectLst/>
                <a:latin typeface="Calibri" panose="020F0502020204030204" pitchFamily="34" charset="0"/>
                <a:cs typeface="Calibri" panose="020F0502020204030204" pitchFamily="34" charset="0"/>
              </a:rPr>
              <a:t>Certiport</a:t>
            </a:r>
            <a:r>
              <a:rPr lang="en-US" sz="2100" kern="1200" dirty="0">
                <a:effectLst/>
                <a:latin typeface="Calibri" panose="020F0502020204030204" pitchFamily="34" charset="0"/>
                <a:cs typeface="Calibri" panose="020F0502020204030204" pitchFamily="34" charset="0"/>
              </a:rPr>
              <a:t> account.</a:t>
            </a:r>
            <a:br>
              <a:rPr lang="en-US" sz="2100" kern="1200" dirty="0">
                <a:effectLst/>
                <a:latin typeface="Calibri" panose="020F0502020204030204" pitchFamily="34" charset="0"/>
                <a:cs typeface="Calibri" panose="020F0502020204030204" pitchFamily="34" charset="0"/>
              </a:rPr>
            </a:br>
            <a:r>
              <a:rPr lang="en-US" sz="2100" kern="1200" dirty="0">
                <a:effectLst/>
                <a:latin typeface="Calibri" panose="020F0502020204030204" pitchFamily="34" charset="0"/>
                <a:cs typeface="Calibri" panose="020F0502020204030204" pitchFamily="34" charset="0"/>
              </a:rPr>
              <a:t>C) Email your username and password to your ACU email address. In the case of missing your username and password, you can find them.</a:t>
            </a:r>
            <a:br>
              <a:rPr lang="en-US" sz="2100" kern="1200" dirty="0">
                <a:effectLst/>
                <a:latin typeface="Calibri" panose="020F0502020204030204" pitchFamily="34" charset="0"/>
                <a:cs typeface="Calibri" panose="020F0502020204030204" pitchFamily="34" charset="0"/>
              </a:rPr>
            </a:br>
            <a:r>
              <a:rPr lang="en-US" sz="2100" kern="1200" dirty="0">
                <a:effectLst/>
                <a:latin typeface="Calibri" panose="020F0502020204030204" pitchFamily="34" charset="0"/>
                <a:cs typeface="Calibri" panose="020F0502020204030204" pitchFamily="34" charset="0"/>
              </a:rPr>
              <a:t>D) Email your </a:t>
            </a:r>
            <a:r>
              <a:rPr lang="en-US" sz="2100" kern="1200" dirty="0" err="1">
                <a:effectLst/>
                <a:latin typeface="Calibri" panose="020F0502020204030204" pitchFamily="34" charset="0"/>
                <a:cs typeface="Calibri" panose="020F0502020204030204" pitchFamily="34" charset="0"/>
              </a:rPr>
              <a:t>Certiport</a:t>
            </a:r>
            <a:r>
              <a:rPr lang="en-US" sz="2100" kern="1200" dirty="0">
                <a:effectLst/>
                <a:latin typeface="Calibri" panose="020F0502020204030204" pitchFamily="34" charset="0"/>
                <a:cs typeface="Calibri" panose="020F0502020204030204" pitchFamily="34" charset="0"/>
              </a:rPr>
              <a:t> username, </a:t>
            </a:r>
            <a:r>
              <a:rPr lang="en-US" sz="2100" kern="1200" dirty="0" err="1">
                <a:effectLst/>
                <a:latin typeface="Calibri" panose="020F0502020204030204" pitchFamily="34" charset="0"/>
                <a:cs typeface="Calibri" panose="020F0502020204030204" pitchFamily="34" charset="0"/>
              </a:rPr>
              <a:t>Firstname</a:t>
            </a:r>
            <a:r>
              <a:rPr lang="en-US" sz="2100" kern="1200" dirty="0">
                <a:effectLst/>
                <a:latin typeface="Calibri" panose="020F0502020204030204" pitchFamily="34" charset="0"/>
                <a:cs typeface="Calibri" panose="020F0502020204030204" pitchFamily="34" charset="0"/>
              </a:rPr>
              <a:t>, </a:t>
            </a:r>
            <a:r>
              <a:rPr lang="en-US" sz="2100" kern="1200" dirty="0" err="1">
                <a:effectLst/>
                <a:latin typeface="Calibri" panose="020F0502020204030204" pitchFamily="34" charset="0"/>
                <a:cs typeface="Calibri" panose="020F0502020204030204" pitchFamily="34" charset="0"/>
              </a:rPr>
              <a:t>Lastname</a:t>
            </a:r>
            <a:r>
              <a:rPr lang="en-US" sz="2100" kern="1200" dirty="0">
                <a:effectLst/>
                <a:latin typeface="Calibri" panose="020F0502020204030204" pitchFamily="34" charset="0"/>
                <a:cs typeface="Calibri" panose="020F0502020204030204" pitchFamily="34" charset="0"/>
              </a:rPr>
              <a:t>, and Student number to me</a:t>
            </a:r>
            <a:endParaRPr lang="en-US" sz="2100" kern="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34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1276</TotalTime>
  <Words>682</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ITEC100 – Week 8</vt:lpstr>
      <vt:lpstr>PowerPoint Presentation</vt:lpstr>
      <vt:lpstr>PowerPoint Presentation</vt:lpstr>
      <vt:lpstr>PowerPoint Presentation</vt:lpstr>
      <vt:lpstr>PowerPoint Presentation</vt:lpstr>
      <vt:lpstr>PowerPoint Presentation</vt:lpstr>
      <vt:lpstr>PowerPoint Presentation</vt:lpstr>
      <vt:lpstr>A) Submit the Practice Exams 2 and 3. Make sure your name, data, and score is visible in the screenshots. B) Create a Certiport account with your ACU email address (the ACU email that has this format Sxxxxxx@myacu.edu.au.) Your Username must be your student ID Sxxxxxxxx. The guideline already provided on the Canvas how to create a Certiport account. C) Email your username and password to your ACU email address. In the case of missing your username and password, you can find them. D) Email your Certiport username, Firstname, Lastname, and Student number to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349</cp:revision>
  <dcterms:created xsi:type="dcterms:W3CDTF">2024-07-30T23:10:44Z</dcterms:created>
  <dcterms:modified xsi:type="dcterms:W3CDTF">2024-09-20T02:51:13Z</dcterms:modified>
</cp:coreProperties>
</file>