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262" r:id="rId6"/>
    <p:sldId id="263" r:id="rId7"/>
    <p:sldId id="264" r:id="rId8"/>
    <p:sldId id="265" r:id="rId9"/>
    <p:sldId id="266" r:id="rId10"/>
    <p:sldId id="267" r:id="rId11"/>
    <p:sldId id="268" r:id="rId12"/>
    <p:sldId id="271" r:id="rId13"/>
    <p:sldId id="272" r:id="rId14"/>
    <p:sldId id="273" r:id="rId15"/>
    <p:sldId id="274" r:id="rId16"/>
    <p:sldId id="275" r:id="rId17"/>
    <p:sldId id="276" r:id="rId18"/>
    <p:sldId id="278" r:id="rId19"/>
    <p:sldId id="279" r:id="rId20"/>
    <p:sldId id="280" r:id="rId21"/>
    <p:sldId id="281" r:id="rId22"/>
    <p:sldId id="282" r:id="rId23"/>
    <p:sldId id="283" r:id="rId24"/>
    <p:sldId id="285"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EFAFC5-8D58-4FCF-9EBA-533CB5C4AE98}">
          <p14:sldIdLst>
            <p14:sldId id="256"/>
            <p14:sldId id="258"/>
            <p14:sldId id="259"/>
            <p14:sldId id="260"/>
            <p14:sldId id="262"/>
            <p14:sldId id="263"/>
            <p14:sldId id="264"/>
            <p14:sldId id="265"/>
            <p14:sldId id="266"/>
            <p14:sldId id="267"/>
            <p14:sldId id="268"/>
            <p14:sldId id="271"/>
            <p14:sldId id="272"/>
            <p14:sldId id="273"/>
            <p14:sldId id="274"/>
            <p14:sldId id="275"/>
            <p14:sldId id="276"/>
            <p14:sldId id="278"/>
            <p14:sldId id="279"/>
            <p14:sldId id="280"/>
            <p14:sldId id="281"/>
            <p14:sldId id="282"/>
            <p14:sldId id="283"/>
            <p14:sldId id="285"/>
            <p14:sldId id="286"/>
            <p14:sldId id="287"/>
            <p14:sldId id="288"/>
            <p14:sldId id="289"/>
            <p14:sldId id="290"/>
          </p14:sldIdLst>
        </p14:section>
        <p14:section name="Default Section" id="{B972AFC3-A40F-48B4-A904-540F3CFBAE39}">
          <p14:sldIdLst/>
        </p14:section>
        <p14:section name="Untitled Section" id="{C76BEA1D-16F1-40D2-BEE6-2DC84D08E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111"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3/10/2024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a:bodyPr>
          <a:lstStyle/>
          <a:p>
            <a:pPr>
              <a:lnSpc>
                <a:spcPct val="150000"/>
              </a:lnSpc>
            </a:pPr>
            <a:r>
              <a:rPr lang="en-US" dirty="0"/>
              <a:t>Preparation for Microsoft Exam</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Friday</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2. Client Onboarding and Billing</a:t>
            </a:r>
          </a:p>
        </p:txBody>
      </p:sp>
      <p:sp>
        <p:nvSpPr>
          <p:cNvPr id="4" name="TextBox 3">
            <a:extLst>
              <a:ext uri="{FF2B5EF4-FFF2-40B4-BE49-F238E27FC236}">
                <a16:creationId xmlns:a16="http://schemas.microsoft.com/office/drawing/2014/main" id="{5866DB0F-5593-71C1-7104-82DF74BD248B}"/>
              </a:ext>
            </a:extLst>
          </p:cNvPr>
          <p:cNvSpPr txBox="1"/>
          <p:nvPr/>
        </p:nvSpPr>
        <p:spPr>
          <a:xfrm>
            <a:off x="0" y="1690688"/>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Verify the Calculations: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Ensure the paid amounts are calculated correctly. You might need to sum or calculate values based on the project or billing requirements.</a:t>
            </a:r>
          </a:p>
        </p:txBody>
      </p:sp>
    </p:spTree>
    <p:extLst>
      <p:ext uri="{BB962C8B-B14F-4D97-AF65-F5344CB8AC3E}">
        <p14:creationId xmlns:p14="http://schemas.microsoft.com/office/powerpoint/2010/main" val="113888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2. Client Onboarding and Billing</a:t>
            </a:r>
          </a:p>
        </p:txBody>
      </p:sp>
      <p:sp>
        <p:nvSpPr>
          <p:cNvPr id="4" name="TextBox 3">
            <a:extLst>
              <a:ext uri="{FF2B5EF4-FFF2-40B4-BE49-F238E27FC236}">
                <a16:creationId xmlns:a16="http://schemas.microsoft.com/office/drawing/2014/main" id="{5866DB0F-5593-71C1-7104-82DF74BD248B}"/>
              </a:ext>
            </a:extLst>
          </p:cNvPr>
          <p:cNvSpPr txBox="1"/>
          <p:nvPr/>
        </p:nvSpPr>
        <p:spPr>
          <a:xfrm>
            <a:off x="0" y="145946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3: Review and Finalize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Double-check Data Accuracy:</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Review all entries in both the "New Clients" and "Client Billing" worksheets to make sure the information is correct and consistent.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Summarize Results (Optional):</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 might need to go to a "Summary" tab or section after completing this project. If so, ensure that the data from these sheets is linked properly to the summary.</a:t>
            </a:r>
          </a:p>
        </p:txBody>
      </p:sp>
    </p:spTree>
    <p:extLst>
      <p:ext uri="{BB962C8B-B14F-4D97-AF65-F5344CB8AC3E}">
        <p14:creationId xmlns:p14="http://schemas.microsoft.com/office/powerpoint/2010/main" val="291718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a:xfrm>
            <a:off x="1" y="0"/>
            <a:ext cx="12192000" cy="2364059"/>
          </a:xfrm>
        </p:spPr>
        <p:txBody>
          <a:bodyPr>
            <a:normAutofit fontScale="90000"/>
          </a:bodyPr>
          <a:lstStyle/>
          <a:p>
            <a:r>
              <a:rPr lang="en-AU" dirty="0"/>
              <a:t>3. </a:t>
            </a:r>
            <a:r>
              <a:rPr lang="en-US" dirty="0"/>
              <a:t>Creating a monthly income report for </a:t>
            </a:r>
            <a:r>
              <a:rPr lang="en-US" dirty="0" err="1"/>
              <a:t>Fabrikam</a:t>
            </a:r>
            <a:r>
              <a:rPr lang="en-US" dirty="0"/>
              <a:t> Residences, with some specific instructions at the bottom related to adding "Rent" as a tag in the document properties.</a:t>
            </a:r>
            <a:endParaRPr lang="en-AU" dirty="0"/>
          </a:p>
        </p:txBody>
      </p:sp>
      <p:sp>
        <p:nvSpPr>
          <p:cNvPr id="3" name="Rectangle 1">
            <a:extLst>
              <a:ext uri="{FF2B5EF4-FFF2-40B4-BE49-F238E27FC236}">
                <a16:creationId xmlns:a16="http://schemas.microsoft.com/office/drawing/2014/main" id="{D6F99CAB-E360-E9F0-279D-6696FD175259}"/>
              </a:ext>
            </a:extLst>
          </p:cNvPr>
          <p:cNvSpPr>
            <a:spLocks noChangeArrowheads="1"/>
          </p:cNvSpPr>
          <p:nvPr/>
        </p:nvSpPr>
        <p:spPr bwMode="auto">
          <a:xfrm>
            <a:off x="84082" y="2364059"/>
            <a:ext cx="12023835"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1: Ensure Data Accuracy for Monthly Rent and Rent Increase</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Review the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table contains details such as Property ID, Bedrooms, Bathrooms, Garage, Garden, Type, Monthly Rent, and Rent Increase. Double-check that the data in these columns is accurate.</a:t>
            </a:r>
          </a:p>
        </p:txBody>
      </p:sp>
    </p:spTree>
    <p:extLst>
      <p:ext uri="{BB962C8B-B14F-4D97-AF65-F5344CB8AC3E}">
        <p14:creationId xmlns:p14="http://schemas.microsoft.com/office/powerpoint/2010/main" val="297921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a:xfrm>
            <a:off x="1" y="0"/>
            <a:ext cx="12192000" cy="2364059"/>
          </a:xfrm>
        </p:spPr>
        <p:txBody>
          <a:bodyPr>
            <a:normAutofit fontScale="90000"/>
          </a:bodyPr>
          <a:lstStyle/>
          <a:p>
            <a:r>
              <a:rPr lang="en-AU" dirty="0"/>
              <a:t>3. </a:t>
            </a:r>
            <a:r>
              <a:rPr lang="en-US" dirty="0"/>
              <a:t>Creating a monthly income report for </a:t>
            </a:r>
            <a:r>
              <a:rPr lang="en-US" dirty="0" err="1"/>
              <a:t>Fabrikam</a:t>
            </a:r>
            <a:r>
              <a:rPr lang="en-US" dirty="0"/>
              <a:t> Residences, with some specific instructions at the bottom related to adding "Rent" as a tag in the document properties.</a:t>
            </a:r>
            <a:endParaRPr lang="en-AU" dirty="0"/>
          </a:p>
        </p:txBody>
      </p:sp>
      <p:sp>
        <p:nvSpPr>
          <p:cNvPr id="3" name="Rectangle 1">
            <a:extLst>
              <a:ext uri="{FF2B5EF4-FFF2-40B4-BE49-F238E27FC236}">
                <a16:creationId xmlns:a16="http://schemas.microsoft.com/office/drawing/2014/main" id="{D6F99CAB-E360-E9F0-279D-6696FD175259}"/>
              </a:ext>
            </a:extLst>
          </p:cNvPr>
          <p:cNvSpPr>
            <a:spLocks noChangeArrowheads="1"/>
          </p:cNvSpPr>
          <p:nvPr/>
        </p:nvSpPr>
        <p:spPr bwMode="auto">
          <a:xfrm>
            <a:off x="0" y="2219024"/>
            <a:ext cx="12023835"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Check Rent Data:</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that the Monthly Rent and Rent Increase columns are formatted as currency values. To do this:</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cells under Monthly Rent and Rent Increase.</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and choose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Format Cells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Under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Number</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Currency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ensure the correct currency symbol is displayed.</a:t>
            </a:r>
          </a:p>
        </p:txBody>
      </p:sp>
    </p:spTree>
    <p:extLst>
      <p:ext uri="{BB962C8B-B14F-4D97-AF65-F5344CB8AC3E}">
        <p14:creationId xmlns:p14="http://schemas.microsoft.com/office/powerpoint/2010/main" val="181276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6F99CAB-E360-E9F0-279D-6696FD175259}"/>
              </a:ext>
            </a:extLst>
          </p:cNvPr>
          <p:cNvSpPr>
            <a:spLocks noChangeArrowheads="1"/>
          </p:cNvSpPr>
          <p:nvPr/>
        </p:nvSpPr>
        <p:spPr bwMode="auto">
          <a:xfrm>
            <a:off x="84082" y="830917"/>
            <a:ext cx="12023835"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Step 2: Add Rent as a Tag to the Document Properties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Access Document Properties: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on the </a:t>
            </a:r>
            <a:r>
              <a:rPr lang="en-US" sz="2800" b="1" dirty="0">
                <a:latin typeface="Calibri" panose="020F0502020204030204" pitchFamily="34" charset="0"/>
                <a:cs typeface="Calibri" panose="020F0502020204030204" pitchFamily="34" charset="0"/>
              </a:rPr>
              <a:t>File</a:t>
            </a:r>
            <a:r>
              <a:rPr lang="en-US" sz="2800" dirty="0">
                <a:latin typeface="Calibri" panose="020F0502020204030204" pitchFamily="34" charset="0"/>
                <a:cs typeface="Calibri" panose="020F0502020204030204" pitchFamily="34" charset="0"/>
              </a:rPr>
              <a:t> tab in Excel to go to the backstage view.</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On the left sidebar, choose </a:t>
            </a:r>
            <a:r>
              <a:rPr lang="en-US" sz="2800" b="1" dirty="0">
                <a:latin typeface="Calibri" panose="020F0502020204030204" pitchFamily="34" charset="0"/>
                <a:cs typeface="Calibri" panose="020F0502020204030204" pitchFamily="34" charset="0"/>
              </a:rPr>
              <a:t>Info</a:t>
            </a:r>
            <a:r>
              <a:rPr lang="en-US" sz="2800" dirty="0">
                <a:latin typeface="Calibri" panose="020F0502020204030204" pitchFamily="34" charset="0"/>
                <a:cs typeface="Calibri" panose="020F0502020204030204" pitchFamily="34" charset="0"/>
              </a:rPr>
              <a: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Add Tags: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 the </a:t>
            </a:r>
            <a:r>
              <a:rPr lang="en-US" sz="2800" b="1" dirty="0">
                <a:latin typeface="Calibri" panose="020F0502020204030204" pitchFamily="34" charset="0"/>
                <a:cs typeface="Calibri" panose="020F0502020204030204" pitchFamily="34" charset="0"/>
              </a:rPr>
              <a:t>Properties</a:t>
            </a:r>
            <a:r>
              <a:rPr lang="en-US" sz="2800" dirty="0">
                <a:latin typeface="Calibri" panose="020F0502020204030204" pitchFamily="34" charset="0"/>
                <a:cs typeface="Calibri" panose="020F0502020204030204" pitchFamily="34" charset="0"/>
              </a:rPr>
              <a:t> section (on the right side), look for </a:t>
            </a:r>
            <a:r>
              <a:rPr lang="en-US" sz="2800" b="1" dirty="0">
                <a:latin typeface="Calibri" panose="020F0502020204030204" pitchFamily="34" charset="0"/>
                <a:cs typeface="Calibri" panose="020F0502020204030204" pitchFamily="34" charset="0"/>
              </a:rPr>
              <a:t>Tags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on </a:t>
            </a:r>
            <a:r>
              <a:rPr lang="en-US" sz="2800" b="1" dirty="0">
                <a:latin typeface="Calibri" panose="020F0502020204030204" pitchFamily="34" charset="0"/>
                <a:cs typeface="Calibri" panose="020F0502020204030204" pitchFamily="34" charset="0"/>
              </a:rPr>
              <a:t>Add a tag</a:t>
            </a:r>
            <a:r>
              <a:rPr lang="en-US" sz="2800" dirty="0">
                <a:latin typeface="Calibri" panose="020F0502020204030204" pitchFamily="34" charset="0"/>
                <a:cs typeface="Calibri" panose="020F0502020204030204" pitchFamily="34" charset="0"/>
              </a:rPr>
              <a:t>, and type in “Rent”.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Press </a:t>
            </a:r>
            <a:r>
              <a:rPr lang="en-US" sz="2800" b="1" dirty="0">
                <a:latin typeface="Calibri" panose="020F0502020204030204" pitchFamily="34" charset="0"/>
                <a:cs typeface="Calibri" panose="020F0502020204030204" pitchFamily="34" charset="0"/>
              </a:rPr>
              <a:t>Enter</a:t>
            </a:r>
            <a:r>
              <a:rPr lang="en-US" sz="2800" dirty="0">
                <a:latin typeface="Calibri" panose="020F0502020204030204" pitchFamily="34" charset="0"/>
                <a:cs typeface="Calibri" panose="020F0502020204030204" pitchFamily="34" charset="0"/>
              </a:rPr>
              <a:t> to save the tag.</a:t>
            </a:r>
          </a:p>
        </p:txBody>
      </p:sp>
    </p:spTree>
    <p:extLst>
      <p:ext uri="{BB962C8B-B14F-4D97-AF65-F5344CB8AC3E}">
        <p14:creationId xmlns:p14="http://schemas.microsoft.com/office/powerpoint/2010/main" val="375992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6F99CAB-E360-E9F0-279D-6696FD175259}"/>
              </a:ext>
            </a:extLst>
          </p:cNvPr>
          <p:cNvSpPr>
            <a:spLocks noChangeArrowheads="1"/>
          </p:cNvSpPr>
          <p:nvPr/>
        </p:nvSpPr>
        <p:spPr bwMode="auto">
          <a:xfrm>
            <a:off x="84082" y="830917"/>
            <a:ext cx="12023835"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Step 3: Optional Formatting (If Required)</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Table Formatting:</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If needed, apply table formatting for a more organized look:</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Select the entire table.</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the </a:t>
            </a:r>
            <a:r>
              <a:rPr lang="en-US" sz="2800" b="1" dirty="0">
                <a:latin typeface="Calibri" panose="020F0502020204030204" pitchFamily="34" charset="0"/>
                <a:cs typeface="Calibri" panose="020F0502020204030204" pitchFamily="34" charset="0"/>
              </a:rPr>
              <a:t>Home</a:t>
            </a:r>
            <a:r>
              <a:rPr lang="en-US" sz="2800" dirty="0">
                <a:latin typeface="Calibri" panose="020F0502020204030204" pitchFamily="34" charset="0"/>
                <a:cs typeface="Calibri" panose="020F0502020204030204" pitchFamily="34" charset="0"/>
              </a:rPr>
              <a:t> tab and click on </a:t>
            </a:r>
            <a:r>
              <a:rPr lang="en-US" sz="2800" b="1" dirty="0">
                <a:latin typeface="Calibri" panose="020F0502020204030204" pitchFamily="34" charset="0"/>
                <a:cs typeface="Calibri" panose="020F0502020204030204" pitchFamily="34" charset="0"/>
              </a:rPr>
              <a:t>Format as Table</a:t>
            </a:r>
            <a:r>
              <a:rPr lang="en-US" sz="2800" dirty="0">
                <a:latin typeface="Calibri" panose="020F0502020204030204" pitchFamily="34" charset="0"/>
                <a:cs typeface="Calibri" panose="020F0502020204030204" pitchFamily="34" charset="0"/>
              </a:rPr>
              <a:t>. Choose a table style you like.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Column Adjustments: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Adjust the column widths so that all data is visible and properly aligned.</a:t>
            </a:r>
          </a:p>
        </p:txBody>
      </p:sp>
    </p:spTree>
    <p:extLst>
      <p:ext uri="{BB962C8B-B14F-4D97-AF65-F5344CB8AC3E}">
        <p14:creationId xmlns:p14="http://schemas.microsoft.com/office/powerpoint/2010/main" val="18162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6F99CAB-E360-E9F0-279D-6696FD175259}"/>
              </a:ext>
            </a:extLst>
          </p:cNvPr>
          <p:cNvSpPr>
            <a:spLocks noChangeArrowheads="1"/>
          </p:cNvSpPr>
          <p:nvPr/>
        </p:nvSpPr>
        <p:spPr bwMode="auto">
          <a:xfrm>
            <a:off x="84082" y="1800414"/>
            <a:ext cx="12023835"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Step 4: Save the Report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Save the Excel Sheet:</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After adding the tag and ensuring the data is accurate, save the file.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 can save it as a regular Excel file (.xlsx) or, if required, export it as a PDF by going to </a:t>
            </a:r>
            <a:r>
              <a:rPr lang="en-US" sz="2800" b="1" dirty="0">
                <a:latin typeface="Calibri" panose="020F0502020204030204" pitchFamily="34" charset="0"/>
                <a:cs typeface="Calibri" panose="020F0502020204030204" pitchFamily="34" charset="0"/>
              </a:rPr>
              <a:t>File &gt; Export &gt; Create PDF/XPS Document</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5157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6F99CAB-E360-E9F0-279D-6696FD175259}"/>
              </a:ext>
            </a:extLst>
          </p:cNvPr>
          <p:cNvSpPr>
            <a:spLocks noChangeArrowheads="1"/>
          </p:cNvSpPr>
          <p:nvPr/>
        </p:nvSpPr>
        <p:spPr bwMode="auto">
          <a:xfrm>
            <a:off x="84082" y="1800414"/>
            <a:ext cx="12023835"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Step 5: Mark the Project as Complete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Complete the Project:</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Once the steps are done, return to the project interface (bottom section of the screen).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on </a:t>
            </a:r>
            <a:r>
              <a:rPr lang="en-US" sz="2800" b="1" dirty="0">
                <a:latin typeface="Calibri" panose="020F0502020204030204" pitchFamily="34" charset="0"/>
                <a:cs typeface="Calibri" panose="020F0502020204030204" pitchFamily="34" charset="0"/>
              </a:rPr>
              <a:t>Mark Complete</a:t>
            </a:r>
            <a:r>
              <a:rPr lang="en-US" sz="2800" dirty="0">
                <a:latin typeface="Calibri" panose="020F0502020204030204" pitchFamily="34" charset="0"/>
                <a:cs typeface="Calibri" panose="020F0502020204030204" pitchFamily="34" charset="0"/>
              </a:rPr>
              <a:t> to finish this project step.</a:t>
            </a:r>
          </a:p>
        </p:txBody>
      </p:sp>
    </p:spTree>
    <p:extLst>
      <p:ext uri="{BB962C8B-B14F-4D97-AF65-F5344CB8AC3E}">
        <p14:creationId xmlns:p14="http://schemas.microsoft.com/office/powerpoint/2010/main" val="275741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4. Preparing a report of student exam results. The instruction at the bottom specifies that you need to configure the "Students" worksheet so that only cells C3:E18 will print.</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62E2A90-D54E-3594-F81E-B000F4A6BA17}"/>
              </a:ext>
            </a:extLst>
          </p:cNvPr>
          <p:cNvSpPr txBox="1"/>
          <p:nvPr/>
        </p:nvSpPr>
        <p:spPr>
          <a:xfrm>
            <a:off x="103148" y="2286000"/>
            <a:ext cx="11906715"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1: Select the Range to Print</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Open the </a:t>
            </a:r>
            <a:r>
              <a:rPr lang="en-US" sz="2800" b="1" dirty="0">
                <a:latin typeface="Calibri" panose="020F0502020204030204" pitchFamily="34" charset="0"/>
                <a:cs typeface="Calibri" panose="020F0502020204030204" pitchFamily="34" charset="0"/>
              </a:rPr>
              <a:t>Students</a:t>
            </a:r>
            <a:r>
              <a:rPr lang="en-US" sz="2800" dirty="0">
                <a:latin typeface="Calibri" panose="020F0502020204030204" pitchFamily="34" charset="0"/>
                <a:cs typeface="Calibri" panose="020F0502020204030204" pitchFamily="34" charset="0"/>
              </a:rPr>
              <a:t> worksheet in Excel (as indicated in the instruction).</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Select the range </a:t>
            </a:r>
            <a:r>
              <a:rPr lang="en-US" sz="2800" b="1" dirty="0">
                <a:latin typeface="Calibri" panose="020F0502020204030204" pitchFamily="34" charset="0"/>
                <a:cs typeface="Calibri" panose="020F0502020204030204" pitchFamily="34" charset="0"/>
              </a:rPr>
              <a:t>C3</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and drag from cell C3 down to E18, highlighting the desired range.</a:t>
            </a:r>
          </a:p>
        </p:txBody>
      </p:sp>
    </p:spTree>
    <p:extLst>
      <p:ext uri="{BB962C8B-B14F-4D97-AF65-F5344CB8AC3E}">
        <p14:creationId xmlns:p14="http://schemas.microsoft.com/office/powerpoint/2010/main" val="374384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4. Preparing a report of student exam results. The instruction at the bottom specifies that you need to configure the "Students" worksheet so that only cells C3:E18 will print.</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62E2A90-D54E-3594-F81E-B000F4A6BA17}"/>
              </a:ext>
            </a:extLst>
          </p:cNvPr>
          <p:cNvSpPr txBox="1"/>
          <p:nvPr/>
        </p:nvSpPr>
        <p:spPr>
          <a:xfrm>
            <a:off x="103148" y="2286000"/>
            <a:ext cx="11906715"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2: Set Print Area</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Once you have selected the range (C3), go to the </a:t>
            </a:r>
            <a:r>
              <a:rPr lang="en-US" sz="2800" b="1" dirty="0">
                <a:latin typeface="Calibri" panose="020F0502020204030204" pitchFamily="34" charset="0"/>
                <a:cs typeface="Calibri" panose="020F0502020204030204" pitchFamily="34" charset="0"/>
              </a:rPr>
              <a:t>Page Layout</a:t>
            </a:r>
            <a:r>
              <a:rPr lang="en-US" sz="2800" dirty="0">
                <a:latin typeface="Calibri" panose="020F0502020204030204" pitchFamily="34" charset="0"/>
                <a:cs typeface="Calibri" panose="020F0502020204030204" pitchFamily="34" charset="0"/>
              </a:rPr>
              <a:t> tab on the Excel ribbon.</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In the </a:t>
            </a:r>
            <a:r>
              <a:rPr lang="en-US" sz="2800" b="1" dirty="0">
                <a:latin typeface="Calibri" panose="020F0502020204030204" pitchFamily="34" charset="0"/>
                <a:cs typeface="Calibri" panose="020F0502020204030204" pitchFamily="34" charset="0"/>
              </a:rPr>
              <a:t>Page Setup</a:t>
            </a:r>
            <a:r>
              <a:rPr lang="en-US" sz="2800" dirty="0">
                <a:latin typeface="Calibri" panose="020F0502020204030204" pitchFamily="34" charset="0"/>
                <a:cs typeface="Calibri" panose="020F0502020204030204" pitchFamily="34" charset="0"/>
              </a:rPr>
              <a:t> group, click </a:t>
            </a:r>
            <a:r>
              <a:rPr lang="en-US" sz="2800" b="1" dirty="0">
                <a:latin typeface="Calibri" panose="020F0502020204030204" pitchFamily="34" charset="0"/>
                <a:cs typeface="Calibri" panose="020F0502020204030204" pitchFamily="34" charset="0"/>
              </a:rPr>
              <a:t>Print Area</a:t>
            </a:r>
            <a:r>
              <a:rPr lang="en-US" sz="2800" dirty="0">
                <a:latin typeface="Calibri" panose="020F0502020204030204" pitchFamily="34" charset="0"/>
                <a:cs typeface="Calibri" panose="020F0502020204030204" pitchFamily="34" charset="0"/>
              </a:rPr>
              <a:t>, then choose </a:t>
            </a:r>
            <a:r>
              <a:rPr lang="en-US" sz="2800" b="1" dirty="0">
                <a:latin typeface="Calibri" panose="020F0502020204030204" pitchFamily="34" charset="0"/>
                <a:cs typeface="Calibri" panose="020F0502020204030204" pitchFamily="34" charset="0"/>
              </a:rPr>
              <a:t>Set Print Area</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This ensures that only the selected range (C3) will be printed.</a:t>
            </a:r>
          </a:p>
        </p:txBody>
      </p:sp>
    </p:spTree>
    <p:extLst>
      <p:ext uri="{BB962C8B-B14F-4D97-AF65-F5344CB8AC3E}">
        <p14:creationId xmlns:p14="http://schemas.microsoft.com/office/powerpoint/2010/main" val="305281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1. Freeze Rows 1 and 2</a:t>
            </a:r>
          </a:p>
        </p:txBody>
      </p:sp>
      <p:sp>
        <p:nvSpPr>
          <p:cNvPr id="3" name="Rectangle 1">
            <a:extLst>
              <a:ext uri="{FF2B5EF4-FFF2-40B4-BE49-F238E27FC236}">
                <a16:creationId xmlns:a16="http://schemas.microsoft.com/office/drawing/2014/main" id="{7C4EEA78-C7A9-9927-2112-26F690C44678}"/>
              </a:ext>
            </a:extLst>
          </p:cNvPr>
          <p:cNvSpPr>
            <a:spLocks noChangeArrowheads="1"/>
          </p:cNvSpPr>
          <p:nvPr/>
        </p:nvSpPr>
        <p:spPr bwMode="auto">
          <a:xfrm>
            <a:off x="0" y="1690688"/>
            <a:ext cx="12192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Excel worksheet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that contains the data you want to freeze.</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Select the row below the rows you want to freeze.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this case, the instruction asks you to freeze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rows 1 and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so you will need to select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row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tabLst/>
            </a:pPr>
            <a:r>
              <a:rPr lang="en-US" altLang="en-US" sz="2800" b="1" dirty="0">
                <a:latin typeface="Calibri" panose="020F0502020204030204" pitchFamily="34" charset="0"/>
                <a:cs typeface="Calibri" panose="020F0502020204030204" pitchFamily="34" charset="0"/>
              </a:rPr>
              <a:t>3.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Navigate to the "View" tab</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On the top bar of Excel, locate the tab labeled "View."</a:t>
            </a:r>
          </a:p>
        </p:txBody>
      </p:sp>
    </p:spTree>
    <p:extLst>
      <p:ext uri="{BB962C8B-B14F-4D97-AF65-F5344CB8AC3E}">
        <p14:creationId xmlns:p14="http://schemas.microsoft.com/office/powerpoint/2010/main" val="326035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4. Preparing a report of student exam results. The instruction at the bottom specifies that you need to configure the "Students" worksheet so that only cells C3:E18 will print.</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62E2A90-D54E-3594-F81E-B000F4A6BA17}"/>
              </a:ext>
            </a:extLst>
          </p:cNvPr>
          <p:cNvSpPr txBox="1"/>
          <p:nvPr/>
        </p:nvSpPr>
        <p:spPr>
          <a:xfrm>
            <a:off x="103148" y="2286000"/>
            <a:ext cx="11906715"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3: Preview the Print Setup (Optional)</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To ensure that the correct range has been set, you can check the print preview:</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the </a:t>
            </a:r>
            <a:r>
              <a:rPr lang="en-US" sz="2800" b="1" dirty="0">
                <a:latin typeface="Calibri" panose="020F0502020204030204" pitchFamily="34" charset="0"/>
                <a:cs typeface="Calibri" panose="020F0502020204030204" pitchFamily="34" charset="0"/>
              </a:rPr>
              <a:t>File</a:t>
            </a:r>
            <a:r>
              <a:rPr lang="en-US" sz="2800" dirty="0">
                <a:latin typeface="Calibri" panose="020F0502020204030204" pitchFamily="34" charset="0"/>
                <a:cs typeface="Calibri" panose="020F0502020204030204" pitchFamily="34" charset="0"/>
              </a:rPr>
              <a:t> tab and select </a:t>
            </a:r>
            <a:r>
              <a:rPr lang="en-US" sz="2800" b="1" dirty="0">
                <a:latin typeface="Calibri" panose="020F0502020204030204" pitchFamily="34" charset="0"/>
                <a:cs typeface="Calibri" panose="020F0502020204030204" pitchFamily="34" charset="0"/>
              </a:rPr>
              <a:t>Print</a:t>
            </a:r>
            <a:r>
              <a:rPr lang="en-US" sz="2800" dirty="0">
                <a:latin typeface="Calibri" panose="020F0502020204030204" pitchFamily="34" charset="0"/>
                <a:cs typeface="Calibri" panose="020F0502020204030204" pitchFamily="34" charset="0"/>
              </a:rPr>
              <a:t> or press </a:t>
            </a:r>
            <a:r>
              <a:rPr lang="en-US" sz="2800" b="1" dirty="0">
                <a:latin typeface="Calibri" panose="020F0502020204030204" pitchFamily="34" charset="0"/>
                <a:cs typeface="Calibri" panose="020F0502020204030204" pitchFamily="34" charset="0"/>
              </a:rPr>
              <a:t>Ctrl + P</a:t>
            </a:r>
            <a:r>
              <a:rPr lang="en-US" sz="2800" dirty="0">
                <a:latin typeface="Calibri" panose="020F0502020204030204" pitchFamily="34" charset="0"/>
                <a:cs typeface="Calibri" panose="020F0502020204030204" pitchFamily="34" charset="0"/>
              </a:rPr>
              <a:t> to open the print preview.</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Verify that only cells C3 are included in the preview.</a:t>
            </a:r>
          </a:p>
        </p:txBody>
      </p:sp>
    </p:spTree>
    <p:extLst>
      <p:ext uri="{BB962C8B-B14F-4D97-AF65-F5344CB8AC3E}">
        <p14:creationId xmlns:p14="http://schemas.microsoft.com/office/powerpoint/2010/main" val="322958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4. Preparing a report of student exam results. The instruction at the bottom specifies that you need to configure the "Students" worksheet so that only cells C3:E18 will print.</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62E2A90-D54E-3594-F81E-B000F4A6BA17}"/>
              </a:ext>
            </a:extLst>
          </p:cNvPr>
          <p:cNvSpPr txBox="1"/>
          <p:nvPr/>
        </p:nvSpPr>
        <p:spPr>
          <a:xfrm>
            <a:off x="103148" y="1918009"/>
            <a:ext cx="11906715"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4: Adjust Page Layout (If Needed)</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If the print area doesn’t fit well on the page, you can adjust the scaling or layout: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 the </a:t>
            </a:r>
            <a:r>
              <a:rPr lang="en-US" sz="2800" b="1" dirty="0">
                <a:latin typeface="Calibri" panose="020F0502020204030204" pitchFamily="34" charset="0"/>
                <a:cs typeface="Calibri" panose="020F0502020204030204" pitchFamily="34" charset="0"/>
              </a:rPr>
              <a:t>Print</a:t>
            </a:r>
            <a:r>
              <a:rPr lang="en-US" sz="2800" dirty="0">
                <a:latin typeface="Calibri" panose="020F0502020204030204" pitchFamily="34" charset="0"/>
                <a:cs typeface="Calibri" panose="020F0502020204030204" pitchFamily="34" charset="0"/>
              </a:rPr>
              <a:t> options, look for </a:t>
            </a:r>
            <a:r>
              <a:rPr lang="en-US" sz="2800" b="1" dirty="0">
                <a:latin typeface="Calibri" panose="020F0502020204030204" pitchFamily="34" charset="0"/>
                <a:cs typeface="Calibri" panose="020F0502020204030204" pitchFamily="34" charset="0"/>
              </a:rPr>
              <a:t>Scaling</a:t>
            </a:r>
            <a:r>
              <a:rPr lang="en-US" sz="2800" dirty="0">
                <a:latin typeface="Calibri" panose="020F0502020204030204" pitchFamily="34" charset="0"/>
                <a:cs typeface="Calibri" panose="020F0502020204030204" pitchFamily="34" charset="0"/>
              </a:rPr>
              <a:t> and choose </a:t>
            </a:r>
            <a:r>
              <a:rPr lang="en-US" sz="2800" b="1" dirty="0">
                <a:latin typeface="Calibri" panose="020F0502020204030204" pitchFamily="34" charset="0"/>
                <a:cs typeface="Calibri" panose="020F0502020204030204" pitchFamily="34" charset="0"/>
              </a:rPr>
              <a:t>Fit Sheet on One Page</a:t>
            </a:r>
            <a:r>
              <a:rPr lang="en-US" sz="2800" dirty="0">
                <a:latin typeface="Calibri" panose="020F0502020204030204" pitchFamily="34" charset="0"/>
                <a:cs typeface="Calibri" panose="020F0502020204030204" pitchFamily="34" charset="0"/>
              </a:rPr>
              <a:t> or another appropriate scaling option.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 can also adjust margins, orientation (Portrait or Landscape), or other layout settings under </a:t>
            </a:r>
            <a:r>
              <a:rPr lang="en-US" sz="2800" b="1" dirty="0">
                <a:latin typeface="Calibri" panose="020F0502020204030204" pitchFamily="34" charset="0"/>
                <a:cs typeface="Calibri" panose="020F0502020204030204" pitchFamily="34" charset="0"/>
              </a:rPr>
              <a:t>Page Setup</a:t>
            </a:r>
            <a:r>
              <a:rPr lang="en-US" sz="2800" dirty="0">
                <a:latin typeface="Calibri" panose="020F0502020204030204" pitchFamily="34" charset="0"/>
                <a:cs typeface="Calibri" panose="020F0502020204030204" pitchFamily="34" charset="0"/>
              </a:rPr>
              <a:t> to ensure the printout looks professional.</a:t>
            </a:r>
          </a:p>
        </p:txBody>
      </p:sp>
    </p:spTree>
    <p:extLst>
      <p:ext uri="{BB962C8B-B14F-4D97-AF65-F5344CB8AC3E}">
        <p14:creationId xmlns:p14="http://schemas.microsoft.com/office/powerpoint/2010/main" val="457845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4. Preparing a report of student exam results. The instruction at the bottom specifies that you need to configure the "Students" worksheet so that only cells C3:E18 will print.</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62E2A90-D54E-3594-F81E-B000F4A6BA17}"/>
              </a:ext>
            </a:extLst>
          </p:cNvPr>
          <p:cNvSpPr txBox="1"/>
          <p:nvPr/>
        </p:nvSpPr>
        <p:spPr>
          <a:xfrm>
            <a:off x="103148" y="1918009"/>
            <a:ext cx="11906715"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5: Save the File</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Once the print area has been set and previewed, save the file to ensure the changes are saved.</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a:t>
            </a:r>
            <a:r>
              <a:rPr lang="en-US" sz="2800" b="1" dirty="0">
                <a:latin typeface="Calibri" panose="020F0502020204030204" pitchFamily="34" charset="0"/>
                <a:cs typeface="Calibri" panose="020F0502020204030204" pitchFamily="34" charset="0"/>
              </a:rPr>
              <a:t>File &gt; Save As</a:t>
            </a:r>
            <a:r>
              <a:rPr lang="en-US" sz="2800" dirty="0">
                <a:latin typeface="Calibri" panose="020F0502020204030204" pitchFamily="34" charset="0"/>
                <a:cs typeface="Calibri" panose="020F0502020204030204" pitchFamily="34" charset="0"/>
              </a:rPr>
              <a:t>, and save the document with the appropriate name.</a:t>
            </a:r>
          </a:p>
        </p:txBody>
      </p:sp>
    </p:spTree>
    <p:extLst>
      <p:ext uri="{BB962C8B-B14F-4D97-AF65-F5344CB8AC3E}">
        <p14:creationId xmlns:p14="http://schemas.microsoft.com/office/powerpoint/2010/main" val="226874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4. Preparing a report of student exam results. The instruction at the bottom specifies that you need to configure the "Students" worksheet so that only cells C3:E18 will print.</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62E2A90-D54E-3594-F81E-B000F4A6BA17}"/>
              </a:ext>
            </a:extLst>
          </p:cNvPr>
          <p:cNvSpPr txBox="1"/>
          <p:nvPr/>
        </p:nvSpPr>
        <p:spPr>
          <a:xfrm>
            <a:off x="103148" y="1918009"/>
            <a:ext cx="11906715"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6: Mark the Project Complete</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Once the configuration is done, return to the interface and click </a:t>
            </a:r>
            <a:r>
              <a:rPr lang="en-US" sz="2800" b="1" dirty="0">
                <a:latin typeface="Calibri" panose="020F0502020204030204" pitchFamily="34" charset="0"/>
                <a:cs typeface="Calibri" panose="020F0502020204030204" pitchFamily="34" charset="0"/>
              </a:rPr>
              <a:t>Mark Complete</a:t>
            </a:r>
            <a:r>
              <a:rPr lang="en-US" sz="2800" dirty="0">
                <a:latin typeface="Calibri" panose="020F0502020204030204" pitchFamily="34" charset="0"/>
                <a:cs typeface="Calibri" panose="020F0502020204030204" pitchFamily="34" charset="0"/>
              </a:rPr>
              <a:t> at the bottom of the screen to finish this step of the project.</a:t>
            </a:r>
          </a:p>
        </p:txBody>
      </p:sp>
    </p:spTree>
    <p:extLst>
      <p:ext uri="{BB962C8B-B14F-4D97-AF65-F5344CB8AC3E}">
        <p14:creationId xmlns:p14="http://schemas.microsoft.com/office/powerpoint/2010/main" val="2538637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5. Inserting a hyperlink in Excel on the "Roasting" worksheet, specifically in cell A10, that links to the website https://www.fourthcoffee.com and displays the text "More Information" in the cell.</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74199D5-406F-9C2F-4D05-E5F63CC21135}"/>
              </a:ext>
            </a:extLst>
          </p:cNvPr>
          <p:cNvSpPr txBox="1"/>
          <p:nvPr/>
        </p:nvSpPr>
        <p:spPr>
          <a:xfrm>
            <a:off x="103148" y="1962615"/>
            <a:ext cx="12088851"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Step-by-Step Solution to Insert a Hyperlink in Excel</a:t>
            </a:r>
          </a:p>
          <a:p>
            <a:pPr>
              <a:lnSpc>
                <a:spcPct val="150000"/>
              </a:lnSpc>
            </a:pPr>
            <a:r>
              <a:rPr lang="en-US" sz="2800" b="1" dirty="0">
                <a:latin typeface="Calibri" panose="020F0502020204030204" pitchFamily="34" charset="0"/>
                <a:cs typeface="Calibri" panose="020F0502020204030204" pitchFamily="34" charset="0"/>
              </a:rPr>
              <a:t>Step 1: Open the Correct Worksheet</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Navigate to the </a:t>
            </a:r>
            <a:r>
              <a:rPr lang="en-US" sz="2800" b="1" dirty="0">
                <a:latin typeface="Calibri" panose="020F0502020204030204" pitchFamily="34" charset="0"/>
                <a:cs typeface="Calibri" panose="020F0502020204030204" pitchFamily="34" charset="0"/>
              </a:rPr>
              <a:t>Roasting</a:t>
            </a:r>
            <a:r>
              <a:rPr lang="en-US" sz="2800" dirty="0">
                <a:latin typeface="Calibri" panose="020F0502020204030204" pitchFamily="34" charset="0"/>
                <a:cs typeface="Calibri" panose="020F0502020204030204" pitchFamily="34" charset="0"/>
              </a:rPr>
              <a:t> worksheet by clicking on the "Roasting" tab at the bottom of the Excel workbook.</a:t>
            </a:r>
          </a:p>
        </p:txBody>
      </p:sp>
    </p:spTree>
    <p:extLst>
      <p:ext uri="{BB962C8B-B14F-4D97-AF65-F5344CB8AC3E}">
        <p14:creationId xmlns:p14="http://schemas.microsoft.com/office/powerpoint/2010/main" val="121126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5. Inserting a hyperlink in Excel on the "Roasting" worksheet, specifically in cell A10, that links to the website https://www.fourthcoffee.com and displays the text "More Information" in the cell.</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74199D5-406F-9C2F-4D05-E5F63CC21135}"/>
              </a:ext>
            </a:extLst>
          </p:cNvPr>
          <p:cNvSpPr txBox="1"/>
          <p:nvPr/>
        </p:nvSpPr>
        <p:spPr>
          <a:xfrm>
            <a:off x="51574" y="1617900"/>
            <a:ext cx="12088851"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2: Select Cell A10</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cell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A10</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"Roasting" worksheet where you need to insert the hyperlink.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3: Insert the Hyperlink</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cell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A10</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selected, go to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in the Excel ribbon (located at the top of the screen).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Links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Hyperlink</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can also press Ctrl + K to open the hyperlink dialog box).</a:t>
            </a:r>
          </a:p>
        </p:txBody>
      </p:sp>
    </p:spTree>
    <p:extLst>
      <p:ext uri="{BB962C8B-B14F-4D97-AF65-F5344CB8AC3E}">
        <p14:creationId xmlns:p14="http://schemas.microsoft.com/office/powerpoint/2010/main" val="933689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5. Inserting a hyperlink in Excel on the "Roasting" worksheet, specifically in cell A10, that links to the website https://www.fourthcoffee.com and displays the text "More Information" in the cell.</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74199D5-406F-9C2F-4D05-E5F63CC21135}"/>
              </a:ext>
            </a:extLst>
          </p:cNvPr>
          <p:cNvSpPr txBox="1"/>
          <p:nvPr/>
        </p:nvSpPr>
        <p:spPr>
          <a:xfrm>
            <a:off x="51574" y="1617900"/>
            <a:ext cx="12088851"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4: Set the Hyperlink URL</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"Insert Hyperlink" dialog box:</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Under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Link to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Existing File or Web Page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Address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field at the bottom of the dialog box, type or paste the URL: https://www.fourthcoffee.com.</a:t>
            </a:r>
          </a:p>
        </p:txBody>
      </p:sp>
    </p:spTree>
    <p:extLst>
      <p:ext uri="{BB962C8B-B14F-4D97-AF65-F5344CB8AC3E}">
        <p14:creationId xmlns:p14="http://schemas.microsoft.com/office/powerpoint/2010/main" val="2101930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5. Inserting a hyperlink in Excel on the "Roasting" worksheet, specifically in cell A10, that links to the website https://www.fourthcoffee.com and displays the text "More Information" in the cell.</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74199D5-406F-9C2F-4D05-E5F63CC21135}"/>
              </a:ext>
            </a:extLst>
          </p:cNvPr>
          <p:cNvSpPr txBox="1"/>
          <p:nvPr/>
        </p:nvSpPr>
        <p:spPr>
          <a:xfrm>
            <a:off x="51574" y="1617900"/>
            <a:ext cx="12088851"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5: Set the Display Text</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In the </a:t>
            </a:r>
            <a:r>
              <a:rPr lang="en-US" sz="2800" b="1" dirty="0">
                <a:latin typeface="Calibri" panose="020F0502020204030204" pitchFamily="34" charset="0"/>
                <a:cs typeface="Calibri" panose="020F0502020204030204" pitchFamily="34" charset="0"/>
              </a:rPr>
              <a:t>Text to Display</a:t>
            </a:r>
            <a:r>
              <a:rPr lang="en-US" sz="2800" dirty="0">
                <a:latin typeface="Calibri" panose="020F0502020204030204" pitchFamily="34" charset="0"/>
                <a:cs typeface="Calibri" panose="020F0502020204030204" pitchFamily="34" charset="0"/>
              </a:rPr>
              <a:t> box (at the top of the dialog), type the text </a:t>
            </a:r>
            <a:r>
              <a:rPr lang="en-US" sz="2800" b="1" dirty="0">
                <a:latin typeface="Calibri" panose="020F0502020204030204" pitchFamily="34" charset="0"/>
                <a:cs typeface="Calibri" panose="020F0502020204030204" pitchFamily="34" charset="0"/>
              </a:rPr>
              <a:t>More Information</a:t>
            </a:r>
            <a:r>
              <a:rPr lang="en-US" sz="2800" dirty="0">
                <a:latin typeface="Calibri" panose="020F0502020204030204" pitchFamily="34" charset="0"/>
                <a:cs typeface="Calibri" panose="020F0502020204030204" pitchFamily="34" charset="0"/>
              </a:rPr>
              <a:t>.</a:t>
            </a:r>
          </a:p>
          <a:p>
            <a:pPr>
              <a:lnSpc>
                <a:spcPct val="150000"/>
              </a:lnSpc>
            </a:pPr>
            <a:r>
              <a:rPr lang="en-US" sz="2800" b="1" dirty="0">
                <a:latin typeface="Calibri" panose="020F0502020204030204" pitchFamily="34" charset="0"/>
                <a:cs typeface="Calibri" panose="020F0502020204030204" pitchFamily="34" charset="0"/>
              </a:rPr>
              <a:t>Step 6: Finalize the Hyperlink</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Click </a:t>
            </a:r>
            <a:r>
              <a:rPr lang="en-US" sz="2800" b="1" dirty="0">
                <a:latin typeface="Calibri" panose="020F0502020204030204" pitchFamily="34" charset="0"/>
                <a:cs typeface="Calibri" panose="020F0502020204030204" pitchFamily="34" charset="0"/>
              </a:rPr>
              <a:t>OK</a:t>
            </a:r>
            <a:r>
              <a:rPr lang="en-US" sz="2800" dirty="0">
                <a:latin typeface="Calibri" panose="020F0502020204030204" pitchFamily="34" charset="0"/>
                <a:cs typeface="Calibri" panose="020F0502020204030204" pitchFamily="34" charset="0"/>
              </a:rPr>
              <a:t> to insert the hyperlink into cell A10.</a:t>
            </a:r>
          </a:p>
        </p:txBody>
      </p:sp>
    </p:spTree>
    <p:extLst>
      <p:ext uri="{BB962C8B-B14F-4D97-AF65-F5344CB8AC3E}">
        <p14:creationId xmlns:p14="http://schemas.microsoft.com/office/powerpoint/2010/main" val="661798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5. Inserting a hyperlink in Excel on the "Roasting" worksheet, specifically in cell A10, that links to the website https://www.fourthcoffee.com and displays the text "More Information" in the cell.</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74199D5-406F-9C2F-4D05-E5F63CC21135}"/>
              </a:ext>
            </a:extLst>
          </p:cNvPr>
          <p:cNvSpPr txBox="1"/>
          <p:nvPr/>
        </p:nvSpPr>
        <p:spPr>
          <a:xfrm>
            <a:off x="51574" y="1617900"/>
            <a:ext cx="12088851"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7: Verify the Hyperlink</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After inserting the hyperlink, hover over cell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A10</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check if the link directs to https://www.fourthcoffee.com and that the text displayed is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More Information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can click the link to test it, making sure it redirects you to the correct website.</a:t>
            </a:r>
          </a:p>
        </p:txBody>
      </p:sp>
    </p:spTree>
    <p:extLst>
      <p:ext uri="{BB962C8B-B14F-4D97-AF65-F5344CB8AC3E}">
        <p14:creationId xmlns:p14="http://schemas.microsoft.com/office/powerpoint/2010/main" val="2137558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031A5-B65E-903E-9C8B-38D9EA99E8ED}"/>
              </a:ext>
            </a:extLst>
          </p:cNvPr>
          <p:cNvSpPr txBox="1"/>
          <p:nvPr/>
        </p:nvSpPr>
        <p:spPr>
          <a:xfrm>
            <a:off x="103148" y="0"/>
            <a:ext cx="12088851" cy="1477328"/>
          </a:xfrm>
          <a:prstGeom prst="rect">
            <a:avLst/>
          </a:prstGeom>
          <a:noFill/>
        </p:spPr>
        <p:txBody>
          <a:bodyPr wrap="square">
            <a:spAutoFit/>
          </a:bodyPr>
          <a:lstStyle/>
          <a:p>
            <a:r>
              <a:rPr lang="en-US" sz="3000" dirty="0">
                <a:latin typeface="Calibri" panose="020F0502020204030204" pitchFamily="34" charset="0"/>
                <a:cs typeface="Calibri" panose="020F0502020204030204" pitchFamily="34" charset="0"/>
              </a:rPr>
              <a:t>5. Inserting a hyperlink in Excel on the "Roasting" worksheet, specifically in cell A10, that links to the website https://www.fourthcoffee.com and displays the text "More Information" in the cell.</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74199D5-406F-9C2F-4D05-E5F63CC21135}"/>
              </a:ext>
            </a:extLst>
          </p:cNvPr>
          <p:cNvSpPr txBox="1"/>
          <p:nvPr/>
        </p:nvSpPr>
        <p:spPr>
          <a:xfrm>
            <a:off x="51574" y="1617900"/>
            <a:ext cx="12088851"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8: Save the Workbook</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Once the hyperlink is correctly inserted, save the workbook by pressing </a:t>
            </a:r>
            <a:r>
              <a:rPr lang="en-US" sz="2800" b="1" dirty="0">
                <a:latin typeface="Calibri" panose="020F0502020204030204" pitchFamily="34" charset="0"/>
                <a:cs typeface="Calibri" panose="020F0502020204030204" pitchFamily="34" charset="0"/>
              </a:rPr>
              <a:t>Ctrl + S</a:t>
            </a:r>
            <a:r>
              <a:rPr lang="en-US" sz="2800" dirty="0">
                <a:latin typeface="Calibri" panose="020F0502020204030204" pitchFamily="34" charset="0"/>
                <a:cs typeface="Calibri" panose="020F0502020204030204" pitchFamily="34" charset="0"/>
              </a:rPr>
              <a:t> or going to </a:t>
            </a:r>
            <a:r>
              <a:rPr lang="en-US" sz="2800" b="1" dirty="0">
                <a:latin typeface="Calibri" panose="020F0502020204030204" pitchFamily="34" charset="0"/>
                <a:cs typeface="Calibri" panose="020F0502020204030204" pitchFamily="34" charset="0"/>
              </a:rPr>
              <a:t>File &gt; Save</a:t>
            </a:r>
            <a:r>
              <a:rPr lang="en-US" sz="2800" dirty="0">
                <a:latin typeface="Calibri" panose="020F0502020204030204" pitchFamily="34" charset="0"/>
                <a:cs typeface="Calibri" panose="020F0502020204030204" pitchFamily="34" charset="0"/>
              </a:rPr>
              <a:t>.</a:t>
            </a:r>
          </a:p>
          <a:p>
            <a:pPr>
              <a:lnSpc>
                <a:spcPct val="150000"/>
              </a:lnSpc>
            </a:pPr>
            <a:r>
              <a:rPr lang="en-US" sz="2800" b="1" dirty="0">
                <a:latin typeface="Calibri" panose="020F0502020204030204" pitchFamily="34" charset="0"/>
                <a:cs typeface="Calibri" panose="020F0502020204030204" pitchFamily="34" charset="0"/>
              </a:rPr>
              <a:t>Step 9: Mark the Project as Complete</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Once all steps are complete, go back to the project interface and click on </a:t>
            </a:r>
            <a:r>
              <a:rPr lang="en-US" sz="2800" b="1" dirty="0">
                <a:latin typeface="Calibri" panose="020F0502020204030204" pitchFamily="34" charset="0"/>
                <a:cs typeface="Calibri" panose="020F0502020204030204" pitchFamily="34" charset="0"/>
              </a:rPr>
              <a:t>Mark Complete</a:t>
            </a:r>
            <a:r>
              <a:rPr lang="en-US" sz="2800" dirty="0">
                <a:latin typeface="Calibri" panose="020F0502020204030204" pitchFamily="34" charset="0"/>
                <a:cs typeface="Calibri" panose="020F0502020204030204" pitchFamily="34" charset="0"/>
              </a:rPr>
              <a:t> or </a:t>
            </a:r>
            <a:r>
              <a:rPr lang="en-US" sz="2800" b="1" dirty="0">
                <a:latin typeface="Calibri" panose="020F0502020204030204" pitchFamily="34" charset="0"/>
                <a:cs typeface="Calibri" panose="020F0502020204030204" pitchFamily="34" charset="0"/>
              </a:rPr>
              <a:t>Submit Project</a:t>
            </a:r>
            <a:r>
              <a:rPr lang="en-US" sz="2800" dirty="0">
                <a:latin typeface="Calibri" panose="020F0502020204030204" pitchFamily="34" charset="0"/>
                <a:cs typeface="Calibri" panose="020F0502020204030204" pitchFamily="34" charset="0"/>
              </a:rPr>
              <a:t> to finish the task.</a:t>
            </a:r>
          </a:p>
        </p:txBody>
      </p:sp>
    </p:spTree>
    <p:extLst>
      <p:ext uri="{BB962C8B-B14F-4D97-AF65-F5344CB8AC3E}">
        <p14:creationId xmlns:p14="http://schemas.microsoft.com/office/powerpoint/2010/main" val="19398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1. Freeze Rows 1 and 2</a:t>
            </a:r>
          </a:p>
        </p:txBody>
      </p:sp>
      <p:sp>
        <p:nvSpPr>
          <p:cNvPr id="3" name="Rectangle 1">
            <a:extLst>
              <a:ext uri="{FF2B5EF4-FFF2-40B4-BE49-F238E27FC236}">
                <a16:creationId xmlns:a16="http://schemas.microsoft.com/office/drawing/2014/main" id="{7C4EEA78-C7A9-9927-2112-26F690C44678}"/>
              </a:ext>
            </a:extLst>
          </p:cNvPr>
          <p:cNvSpPr>
            <a:spLocks noChangeArrowheads="1"/>
          </p:cNvSpPr>
          <p:nvPr/>
        </p:nvSpPr>
        <p:spPr bwMode="auto">
          <a:xfrm>
            <a:off x="0" y="1690687"/>
            <a:ext cx="12192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Click "Freeze Panes."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"View" tab, locate the "Window" group, and click on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"Freeze Panes"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dropdown menu will appear.</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Choose "Freeze Panes" from the dropdown menu.</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select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"Freeze Panes"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first option). This will freeze both rows 1 and 2, so they remain visible as you scroll down the worksheet.</a:t>
            </a:r>
          </a:p>
        </p:txBody>
      </p:sp>
    </p:spTree>
    <p:extLst>
      <p:ext uri="{BB962C8B-B14F-4D97-AF65-F5344CB8AC3E}">
        <p14:creationId xmlns:p14="http://schemas.microsoft.com/office/powerpoint/2010/main" val="34210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1. Freeze Rows 1 and 2</a:t>
            </a:r>
          </a:p>
        </p:txBody>
      </p:sp>
      <p:sp>
        <p:nvSpPr>
          <p:cNvPr id="3" name="Rectangle 1">
            <a:extLst>
              <a:ext uri="{FF2B5EF4-FFF2-40B4-BE49-F238E27FC236}">
                <a16:creationId xmlns:a16="http://schemas.microsoft.com/office/drawing/2014/main" id="{7C4EEA78-C7A9-9927-2112-26F690C44678}"/>
              </a:ext>
            </a:extLst>
          </p:cNvPr>
          <p:cNvSpPr>
            <a:spLocks noChangeArrowheads="1"/>
          </p:cNvSpPr>
          <p:nvPr/>
        </p:nvSpPr>
        <p:spPr bwMode="auto">
          <a:xfrm>
            <a:off x="0" y="1690687"/>
            <a:ext cx="12192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Confirming the Result: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Now, if you scroll down the worksheet, </a:t>
            </a:r>
            <a:r>
              <a:rPr lang="en-US" sz="2800" b="1" dirty="0">
                <a:latin typeface="Calibri" panose="020F0502020204030204" pitchFamily="34" charset="0"/>
                <a:cs typeface="Calibri" panose="020F0502020204030204" pitchFamily="34" charset="0"/>
              </a:rPr>
              <a:t>rows 1 and 2 will stay fixed</a:t>
            </a:r>
            <a:r>
              <a:rPr lang="en-US" sz="2800" dirty="0">
                <a:latin typeface="Calibri" panose="020F0502020204030204" pitchFamily="34" charset="0"/>
                <a:cs typeface="Calibri" panose="020F0502020204030204" pitchFamily="34" charset="0"/>
              </a:rPr>
              <a:t> at the top of the sheet, making the titles and column headings always visible.</a:t>
            </a:r>
          </a:p>
          <a:p>
            <a:pPr>
              <a:lnSpc>
                <a:spcPct val="150000"/>
              </a:lnSpc>
            </a:pPr>
            <a:r>
              <a:rPr lang="en-US" sz="2800" dirty="0">
                <a:latin typeface="Calibri" panose="020F0502020204030204" pitchFamily="34" charset="0"/>
                <a:cs typeface="Calibri" panose="020F0502020204030204" pitchFamily="34" charset="0"/>
              </a:rPr>
              <a:t>This solution allows you to keep specific rows visible as you work with large datasets, improving your ability to reference important information like headers or titles while scrolling.</a:t>
            </a:r>
          </a:p>
        </p:txBody>
      </p:sp>
    </p:spTree>
    <p:extLst>
      <p:ext uri="{BB962C8B-B14F-4D97-AF65-F5344CB8AC3E}">
        <p14:creationId xmlns:p14="http://schemas.microsoft.com/office/powerpoint/2010/main" val="396548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2. Client Onboarding and Billing</a:t>
            </a:r>
          </a:p>
        </p:txBody>
      </p:sp>
      <p:sp>
        <p:nvSpPr>
          <p:cNvPr id="4" name="TextBox 3">
            <a:extLst>
              <a:ext uri="{FF2B5EF4-FFF2-40B4-BE49-F238E27FC236}">
                <a16:creationId xmlns:a16="http://schemas.microsoft.com/office/drawing/2014/main" id="{5866DB0F-5593-71C1-7104-82DF74BD248B}"/>
              </a:ext>
            </a:extLst>
          </p:cNvPr>
          <p:cNvSpPr txBox="1"/>
          <p:nvPr/>
        </p:nvSpPr>
        <p:spPr>
          <a:xfrm>
            <a:off x="0" y="1639336"/>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1: Complete the "New Clients" Worksheet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Client Information Input:</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 the first screenshot, the table lists client IDs but is missing client names and consultant assignments. You need to match the client IDs with the correct client names and assign them to the right consultants from the reference list on the right side.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Client List is in column E, and the Consultant ID and names are in columns G and H, respectively.</a:t>
            </a:r>
          </a:p>
        </p:txBody>
      </p:sp>
    </p:spTree>
    <p:extLst>
      <p:ext uri="{BB962C8B-B14F-4D97-AF65-F5344CB8AC3E}">
        <p14:creationId xmlns:p14="http://schemas.microsoft.com/office/powerpoint/2010/main" val="324038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2. Client Onboarding and Billing</a:t>
            </a:r>
          </a:p>
        </p:txBody>
      </p:sp>
      <p:sp>
        <p:nvSpPr>
          <p:cNvPr id="4" name="TextBox 3">
            <a:extLst>
              <a:ext uri="{FF2B5EF4-FFF2-40B4-BE49-F238E27FC236}">
                <a16:creationId xmlns:a16="http://schemas.microsoft.com/office/drawing/2014/main" id="{5866DB0F-5593-71C1-7104-82DF74BD248B}"/>
              </a:ext>
            </a:extLst>
          </p:cNvPr>
          <p:cNvSpPr txBox="1"/>
          <p:nvPr/>
        </p:nvSpPr>
        <p:spPr>
          <a:xfrm>
            <a:off x="0" y="1639336"/>
            <a:ext cx="12192000"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Follow this method:</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Assign each Client ID from column C (215, 216, etc.) to a corresponding client from the "Client List" in column 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Match the Consultant ID from the list of consultants in columns G and H based on the available consultants and assign one to each client.</a:t>
            </a:r>
          </a:p>
        </p:txBody>
      </p:sp>
    </p:spTree>
    <p:extLst>
      <p:ext uri="{BB962C8B-B14F-4D97-AF65-F5344CB8AC3E}">
        <p14:creationId xmlns:p14="http://schemas.microsoft.com/office/powerpoint/2010/main" val="170845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2. Client Onboarding and Billing</a:t>
            </a:r>
          </a:p>
        </p:txBody>
      </p:sp>
      <p:sp>
        <p:nvSpPr>
          <p:cNvPr id="4" name="TextBox 3">
            <a:extLst>
              <a:ext uri="{FF2B5EF4-FFF2-40B4-BE49-F238E27FC236}">
                <a16:creationId xmlns:a16="http://schemas.microsoft.com/office/drawing/2014/main" id="{5866DB0F-5593-71C1-7104-82DF74BD248B}"/>
              </a:ext>
            </a:extLst>
          </p:cNvPr>
          <p:cNvSpPr txBox="1"/>
          <p:nvPr/>
        </p:nvSpPr>
        <p:spPr>
          <a:xfrm>
            <a:off x="0" y="1639336"/>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Consultant Assignment:</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 each client (e.g., Contoso Suites), assign a consultant based on availability from the list (e.g., Sandra </a:t>
            </a:r>
            <a:r>
              <a:rPr lang="en-US" sz="2800" dirty="0" err="1">
                <a:latin typeface="Calibri" panose="020F0502020204030204" pitchFamily="34" charset="0"/>
                <a:cs typeface="Calibri" panose="020F0502020204030204" pitchFamily="34" charset="0"/>
              </a:rPr>
              <a:t>Reategui</a:t>
            </a:r>
            <a:r>
              <a:rPr lang="en-US" sz="2800" dirty="0">
                <a:latin typeface="Calibri" panose="020F0502020204030204" pitchFamily="34" charset="0"/>
                <a:cs typeface="Calibri" panose="020F0502020204030204" pitchFamily="34" charset="0"/>
              </a:rPr>
              <a:t> for Contoso Suites with Consultant ID 1). Populate the corresponding Consultant ID and Consultant Name in the appropriate columns.</a:t>
            </a:r>
          </a:p>
        </p:txBody>
      </p:sp>
    </p:spTree>
    <p:extLst>
      <p:ext uri="{BB962C8B-B14F-4D97-AF65-F5344CB8AC3E}">
        <p14:creationId xmlns:p14="http://schemas.microsoft.com/office/powerpoint/2010/main" val="242202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2. Client Onboarding and Billing</a:t>
            </a:r>
          </a:p>
        </p:txBody>
      </p:sp>
      <p:sp>
        <p:nvSpPr>
          <p:cNvPr id="4" name="TextBox 3">
            <a:extLst>
              <a:ext uri="{FF2B5EF4-FFF2-40B4-BE49-F238E27FC236}">
                <a16:creationId xmlns:a16="http://schemas.microsoft.com/office/drawing/2014/main" id="{5866DB0F-5593-71C1-7104-82DF74BD248B}"/>
              </a:ext>
            </a:extLst>
          </p:cNvPr>
          <p:cNvSpPr txBox="1"/>
          <p:nvPr/>
        </p:nvSpPr>
        <p:spPr>
          <a:xfrm>
            <a:off x="0" y="1639336"/>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2: Complete the "Client Billing" Worksheet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Data Entry:</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 the second screenshot, you are dealing with a client billing sheet. You need to fill in details like the billed amount and the paid amount for each client. If some information is already filled in (e.g., Client ID 117 has billed $4,434.00 and paid $229.00), ensure accuracy for all other clients.</a:t>
            </a:r>
          </a:p>
        </p:txBody>
      </p:sp>
    </p:spTree>
    <p:extLst>
      <p:ext uri="{BB962C8B-B14F-4D97-AF65-F5344CB8AC3E}">
        <p14:creationId xmlns:p14="http://schemas.microsoft.com/office/powerpoint/2010/main" val="411281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0F0-7796-6AA4-0582-34A53331841A}"/>
              </a:ext>
            </a:extLst>
          </p:cNvPr>
          <p:cNvSpPr>
            <a:spLocks noGrp="1"/>
          </p:cNvSpPr>
          <p:nvPr>
            <p:ph type="title"/>
          </p:nvPr>
        </p:nvSpPr>
        <p:spPr/>
        <p:txBody>
          <a:bodyPr/>
          <a:lstStyle/>
          <a:p>
            <a:r>
              <a:rPr lang="en-AU" dirty="0"/>
              <a:t>2. Client Onboarding and Billing</a:t>
            </a:r>
          </a:p>
        </p:txBody>
      </p:sp>
      <p:sp>
        <p:nvSpPr>
          <p:cNvPr id="4" name="TextBox 3">
            <a:extLst>
              <a:ext uri="{FF2B5EF4-FFF2-40B4-BE49-F238E27FC236}">
                <a16:creationId xmlns:a16="http://schemas.microsoft.com/office/drawing/2014/main" id="{5866DB0F-5593-71C1-7104-82DF74BD248B}"/>
              </a:ext>
            </a:extLst>
          </p:cNvPr>
          <p:cNvSpPr txBox="1"/>
          <p:nvPr/>
        </p:nvSpPr>
        <p:spPr>
          <a:xfrm>
            <a:off x="0" y="1639336"/>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Formatting Adjustments: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instructions at the bottom suggest changing the margins to narrow on the "Client Billing" worksheet. To do this:</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the </a:t>
            </a:r>
            <a:r>
              <a:rPr lang="en-US" sz="2800" b="1" dirty="0">
                <a:latin typeface="Calibri" panose="020F0502020204030204" pitchFamily="34" charset="0"/>
                <a:cs typeface="Calibri" panose="020F0502020204030204" pitchFamily="34" charset="0"/>
              </a:rPr>
              <a:t>Page Layout</a:t>
            </a:r>
            <a:r>
              <a:rPr lang="en-US" sz="2800" dirty="0">
                <a:latin typeface="Calibri" panose="020F0502020204030204" pitchFamily="34" charset="0"/>
                <a:cs typeface="Calibri" panose="020F0502020204030204" pitchFamily="34" charset="0"/>
              </a:rPr>
              <a:t> tab in Excel.</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on </a:t>
            </a:r>
            <a:r>
              <a:rPr lang="en-US" sz="2800" b="1" dirty="0">
                <a:latin typeface="Calibri" panose="020F0502020204030204" pitchFamily="34" charset="0"/>
                <a:cs typeface="Calibri" panose="020F0502020204030204" pitchFamily="34" charset="0"/>
              </a:rPr>
              <a:t>Margins</a:t>
            </a:r>
            <a:r>
              <a:rPr lang="en-US" sz="2800" dirty="0">
                <a:latin typeface="Calibri" panose="020F0502020204030204" pitchFamily="34" charset="0"/>
                <a:cs typeface="Calibri" panose="020F0502020204030204" pitchFamily="34" charset="0"/>
              </a:rPr>
              <a:t>.</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Select </a:t>
            </a:r>
            <a:r>
              <a:rPr lang="en-US" sz="2800" b="1" dirty="0">
                <a:latin typeface="Calibri" panose="020F0502020204030204" pitchFamily="34" charset="0"/>
                <a:cs typeface="Calibri" panose="020F0502020204030204" pitchFamily="34" charset="0"/>
              </a:rPr>
              <a:t>Narrow</a:t>
            </a:r>
            <a:r>
              <a:rPr lang="en-US" sz="2800" dirty="0">
                <a:latin typeface="Calibri" panose="020F0502020204030204" pitchFamily="34" charset="0"/>
                <a:cs typeface="Calibri" panose="020F0502020204030204" pitchFamily="34" charset="0"/>
              </a:rPr>
              <a:t> from the options.</a:t>
            </a:r>
          </a:p>
        </p:txBody>
      </p:sp>
    </p:spTree>
    <p:extLst>
      <p:ext uri="{BB962C8B-B14F-4D97-AF65-F5344CB8AC3E}">
        <p14:creationId xmlns:p14="http://schemas.microsoft.com/office/powerpoint/2010/main" val="242269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1459</TotalTime>
  <Words>2269</Words>
  <Application>Microsoft Office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Calibri</vt:lpstr>
      <vt:lpstr>Office Theme</vt:lpstr>
      <vt:lpstr>Preparation for Microsoft Exam</vt:lpstr>
      <vt:lpstr>1. Freeze Rows 1 and 2</vt:lpstr>
      <vt:lpstr>1. Freeze Rows 1 and 2</vt:lpstr>
      <vt:lpstr>1. Freeze Rows 1 and 2</vt:lpstr>
      <vt:lpstr>2. Client Onboarding and Billing</vt:lpstr>
      <vt:lpstr>2. Client Onboarding and Billing</vt:lpstr>
      <vt:lpstr>2. Client Onboarding and Billing</vt:lpstr>
      <vt:lpstr>2. Client Onboarding and Billing</vt:lpstr>
      <vt:lpstr>2. Client Onboarding and Billing</vt:lpstr>
      <vt:lpstr>2. Client Onboarding and Billing</vt:lpstr>
      <vt:lpstr>2. Client Onboarding and Billing</vt:lpstr>
      <vt:lpstr>3. Creating a monthly income report for Fabrikam Residences, with some specific instructions at the bottom related to adding "Rent" as a tag in the document properties.</vt:lpstr>
      <vt:lpstr>3. Creating a monthly income report for Fabrikam Residences, with some specific instructions at the bottom related to adding "Rent" as a tag in the document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293</cp:revision>
  <dcterms:created xsi:type="dcterms:W3CDTF">2024-08-07T00:37:24Z</dcterms:created>
  <dcterms:modified xsi:type="dcterms:W3CDTF">2024-10-03T10:04:49Z</dcterms:modified>
</cp:coreProperties>
</file>