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12" r:id="rId3"/>
    <p:sldId id="436" r:id="rId4"/>
    <p:sldId id="437" r:id="rId5"/>
    <p:sldId id="438" r:id="rId6"/>
    <p:sldId id="439" r:id="rId7"/>
    <p:sldId id="440" r:id="rId8"/>
    <p:sldId id="441" r:id="rId9"/>
    <p:sldId id="442" r:id="rId10"/>
    <p:sldId id="443" r:id="rId11"/>
    <p:sldId id="444" r:id="rId12"/>
    <p:sldId id="445" r:id="rId13"/>
    <p:sldId id="446" r:id="rId14"/>
    <p:sldId id="447" r:id="rId15"/>
    <p:sldId id="448" r:id="rId16"/>
    <p:sldId id="449" r:id="rId17"/>
    <p:sldId id="29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954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711B-CF8C-4D29-044D-D73613D03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7A202-7882-D8CB-AD68-C806E6417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5CC93-2512-ADFE-41EE-FC538FD3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30/08/2024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613DE-1436-5241-925A-5BD5A354D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9204E-09A2-F8BD-DDC0-33C284DF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252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4CCB-1C30-8EFA-3A65-E424D82D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B5931-A702-BC9D-45C0-53877E3C0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752C-559C-B6DA-3EF7-362FD13B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30/08/2024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79113-138C-18D1-9F14-4D9DBC5F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37FE7-867F-9C70-ACD9-35700381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275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EC449-285B-5D3E-2A7C-0BDCE0322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7C529-8378-AF89-52F7-CC3FF7551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4A6BE-F1F6-42A1-45A5-5A64C28DB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30/08/2024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3CE5F-A838-47E6-7A4B-A9291A00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A525B-7E14-7C43-5062-69C75DCC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48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943F3-5D14-05EA-DA35-25E0AFEC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D1369-CCA4-4081-0BAC-7FBCF3F2A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44742-E79D-0702-F56B-42F86756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30/08/2024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BAA7D-8C0B-40BC-65AE-B75785F04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2EAF6-AE5A-B703-BE13-C422A17C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476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3954-AF0B-8F1D-D198-45343D8AC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1303C-7578-C504-E0F5-A2E89626E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56B5E-F3A4-C4E9-9D8A-806881D0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30/08/2024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EBFAD-B1ED-1C8A-760F-E54E64C97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1418A-C627-933F-D9FA-FF38FC50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829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F856-3E9E-59AD-9603-10E6D1A1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F0686-2D77-4BED-0CF8-DCAA872B2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AF043-1B08-145F-9D44-625F0AAAA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089B1-184B-B2E6-4582-9DD9D406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30/08/2024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1F3B0-7F47-8708-AEF0-0E7A3227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D0F6A-05EA-7976-F135-D2AC6942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465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82E5-9716-F0CE-C4AC-A0B48D22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D004A-7B35-32C0-4A92-E4E3213C0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7531F-2679-39E3-CC5B-2A8968F73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31470-E66D-BBEA-B2AC-EFF735650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DCFE7-705A-C120-68F7-87CCE3869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B2A480-1AF7-D81A-64FC-5B02A85FD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30/08/2024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B7674E-4E93-F3EE-8D8E-B92248E3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78EE5B-F19A-3FA0-C2A9-79838714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818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06B4-EEC5-FED3-E061-B94804A30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7A045-A989-4261-A532-D40F6437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30/08/2024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BF0EB-C068-7257-9141-F3CD3133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9B76B-1FDB-3B24-A3DD-8D60723A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20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58E85D-8CF6-F824-CFD0-11F71BBF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30/08/2024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D5B69-434F-1938-F2A6-C45BD4D0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0E0F3-ED28-0CF2-7501-715FA25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09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B1B6-2D55-5ABE-08C4-91A4DADE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40F2-FAA0-E4EC-9279-A2B779C65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4C4DF-4291-ACC9-7D14-6B980C9FF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6603A-CE6B-3FB7-8619-44C6F378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30/08/2024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E5383-111F-A8AC-BA9C-10DD1989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EEA8A-4869-AF9B-9BBB-4BB03234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923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DA61-E6EB-F589-C37D-C3C355825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C7CC8-974A-4766-95CC-B5E827C30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A4648-47FD-A403-57BE-8B992F745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CD0D4-70C0-F7D0-FB40-BC6F9B6D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2767-FAF7-435E-AAB6-B341013E0D7B}" type="datetimeFigureOut">
              <a:rPr lang="en-AU" smtClean="0"/>
              <a:t>30/08/2024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A75CD-668C-075E-82F0-DF41EF19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11957-BDCD-F410-AE50-DCC38038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483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AC75ED-3B91-3B62-E4EE-D2B2F0D3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78DFB-1C7C-E4A0-472A-DDF6931AD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0C62E-0EDF-25FD-6828-50C67E7CB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CE2767-FAF7-435E-AAB6-B341013E0D7B}" type="datetimeFigureOut">
              <a:rPr lang="en-AU" smtClean="0"/>
              <a:t>30/08/2024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FD14B-0811-B588-B3E5-E61C49E46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E7CD0-262E-73DB-6D0B-70A6E0676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317C6C-8D8D-4ABD-99B3-40A8EEB61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750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914B-D665-2ABD-B609-497C3D5343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sz="7000" dirty="0">
                <a:latin typeface="Calibri" panose="020F0502020204030204" pitchFamily="34" charset="0"/>
                <a:cs typeface="Calibri" panose="020F0502020204030204" pitchFamily="34" charset="0"/>
              </a:rPr>
              <a:t>ITEC100 – Preparation for Domain 5 Post-Assessment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5AD97-A697-08E8-A42C-D263E899C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3600" dirty="0">
                <a:latin typeface="Calibri" panose="020F0502020204030204" pitchFamily="34" charset="0"/>
                <a:cs typeface="Calibri" panose="020F0502020204030204" pitchFamily="34" charset="0"/>
              </a:rPr>
              <a:t>Tutor: Dr. Farshid Keivanian</a:t>
            </a:r>
          </a:p>
        </p:txBody>
      </p:sp>
    </p:spTree>
    <p:extLst>
      <p:ext uri="{BB962C8B-B14F-4D97-AF65-F5344CB8AC3E}">
        <p14:creationId xmlns:p14="http://schemas.microsoft.com/office/powerpoint/2010/main" val="523888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3A3D9-F248-4E21-4854-CB20E09ABDBA}"/>
              </a:ext>
            </a:extLst>
          </p:cNvPr>
          <p:cNvSpPr txBox="1"/>
          <p:nvPr/>
        </p:nvSpPr>
        <p:spPr>
          <a:xfrm>
            <a:off x="0" y="664"/>
            <a:ext cx="12191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Apply the Style 2 style to the selected chart. Then, add the following alternative text to the chart: Pie chart showing money raised by month. Close the Alt Text pane when complete.</a:t>
            </a:r>
            <a:endParaRPr lang="en-AU" sz="2800" b="1" dirty="0">
              <a:highlight>
                <a:srgbClr val="00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F08EEC-033E-DEB5-29CD-A28BD4A136F9}"/>
              </a:ext>
            </a:extLst>
          </p:cNvPr>
          <p:cNvSpPr txBox="1"/>
          <p:nvPr/>
        </p:nvSpPr>
        <p:spPr>
          <a:xfrm>
            <a:off x="1" y="1385659"/>
            <a:ext cx="499241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2. Add Alternative Text to the Chart: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Right-click on the chart and select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Edit Alt Text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from the context menu.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the Alt Text pane that appears, type the following text: 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"Pie chart showing money raised by month."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Close the Alt Text pane after entering the text by clicking the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 the upper-right corner.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E456084-2575-E22A-41FF-F5523AE8B5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4"/>
          <a:stretch/>
        </p:blipFill>
        <p:spPr bwMode="auto">
          <a:xfrm>
            <a:off x="4857055" y="2953407"/>
            <a:ext cx="7334944" cy="390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233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3A3D9-F248-4E21-4854-CB20E09ABDBA}"/>
              </a:ext>
            </a:extLst>
          </p:cNvPr>
          <p:cNvSpPr txBox="1"/>
          <p:nvPr/>
        </p:nvSpPr>
        <p:spPr>
          <a:xfrm>
            <a:off x="0" y="664"/>
            <a:ext cx="12191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Apply the Style 2 style to the selected chart. Then, add the following alternative text to the chart: Pie chart showing money raised by month. Close the Alt Text pane when complete.</a:t>
            </a:r>
            <a:endParaRPr lang="en-AU" sz="2800" b="1" dirty="0">
              <a:highlight>
                <a:srgbClr val="00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F08EEC-033E-DEB5-29CD-A28BD4A136F9}"/>
              </a:ext>
            </a:extLst>
          </p:cNvPr>
          <p:cNvSpPr txBox="1"/>
          <p:nvPr/>
        </p:nvSpPr>
        <p:spPr>
          <a:xfrm>
            <a:off x="1" y="1385659"/>
            <a:ext cx="499241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By following these steps, you will successfully apply Style 2 to the chart and add the specified alternative text.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E456084-2575-E22A-41FF-F5523AE8B5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4"/>
          <a:stretch/>
        </p:blipFill>
        <p:spPr bwMode="auto">
          <a:xfrm>
            <a:off x="4185754" y="2596055"/>
            <a:ext cx="8006245" cy="426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303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3A3D9-F248-4E21-4854-CB20E09ABDBA}"/>
              </a:ext>
            </a:extLst>
          </p:cNvPr>
          <p:cNvSpPr txBox="1"/>
          <p:nvPr/>
        </p:nvSpPr>
        <p:spPr>
          <a:xfrm>
            <a:off x="0" y="664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Add the June series to the pie chart on the current worksheet.</a:t>
            </a:r>
            <a:endParaRPr lang="en-AU" sz="2800" b="1" dirty="0">
              <a:highlight>
                <a:srgbClr val="00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F08EEC-033E-DEB5-29CD-A28BD4A136F9}"/>
              </a:ext>
            </a:extLst>
          </p:cNvPr>
          <p:cNvSpPr txBox="1"/>
          <p:nvPr/>
        </p:nvSpPr>
        <p:spPr>
          <a:xfrm>
            <a:off x="1" y="660445"/>
            <a:ext cx="636926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Select the Pie Chart: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Click on the pie chart in your worksheet to select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Add the June Series to the Chart: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Right-click on the pie chart and select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from the context menu.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 Data Source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dialog box, click on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add a new series.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Series 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select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header from your data range (cell G1).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Series values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select the data range that corresponds to June (cells G2).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Click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add the June series to the pie chart.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Click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again to close the Select Data Source dialog box.</a:t>
            </a:r>
          </a:p>
        </p:txBody>
      </p:sp>
      <p:pic>
        <p:nvPicPr>
          <p:cNvPr id="5122" name="Picture 2" descr="Uploaded image">
            <a:extLst>
              <a:ext uri="{FF2B5EF4-FFF2-40B4-BE49-F238E27FC236}">
                <a16:creationId xmlns:a16="http://schemas.microsoft.com/office/drawing/2014/main" id="{D63B4BDF-D660-20E9-D58D-0FE2EADC4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4"/>
          <a:stretch/>
        </p:blipFill>
        <p:spPr bwMode="auto">
          <a:xfrm>
            <a:off x="6232634" y="3701077"/>
            <a:ext cx="5959365" cy="315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736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3A3D9-F248-4E21-4854-CB20E09ABDBA}"/>
              </a:ext>
            </a:extLst>
          </p:cNvPr>
          <p:cNvSpPr txBox="1"/>
          <p:nvPr/>
        </p:nvSpPr>
        <p:spPr>
          <a:xfrm>
            <a:off x="0" y="664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Add the June series to the pie chart on the current worksheet.</a:t>
            </a:r>
            <a:endParaRPr lang="en-AU" sz="2800" b="1" dirty="0">
              <a:highlight>
                <a:srgbClr val="00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F08EEC-033E-DEB5-29CD-A28BD4A136F9}"/>
              </a:ext>
            </a:extLst>
          </p:cNvPr>
          <p:cNvSpPr txBox="1"/>
          <p:nvPr/>
        </p:nvSpPr>
        <p:spPr>
          <a:xfrm>
            <a:off x="1" y="660445"/>
            <a:ext cx="623263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3. Adjust the Chart if Necessary: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If the chart needs adjusting (e.g., if labels or slices overlap), you can format the chart as needed by right-clicking on the chart and selecting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Format Data Series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By following these steps, the June data series will be added to the existing pie chart, reflecting the additional data for the month of June.</a:t>
            </a:r>
          </a:p>
        </p:txBody>
      </p:sp>
      <p:pic>
        <p:nvPicPr>
          <p:cNvPr id="5122" name="Picture 2" descr="Uploaded image">
            <a:extLst>
              <a:ext uri="{FF2B5EF4-FFF2-40B4-BE49-F238E27FC236}">
                <a16:creationId xmlns:a16="http://schemas.microsoft.com/office/drawing/2014/main" id="{D63B4BDF-D660-20E9-D58D-0FE2EADC4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4"/>
          <a:stretch/>
        </p:blipFill>
        <p:spPr bwMode="auto">
          <a:xfrm>
            <a:off x="5719032" y="3429000"/>
            <a:ext cx="6472968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113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3A3D9-F248-4E21-4854-CB20E09ABDBA}"/>
              </a:ext>
            </a:extLst>
          </p:cNvPr>
          <p:cNvSpPr txBox="1"/>
          <p:nvPr/>
        </p:nvSpPr>
        <p:spPr>
          <a:xfrm>
            <a:off x="0" y="664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Create a pie chart using the data and heading in the Totals row. Then, move the pie chart to its own sheet, naming the new sheet, Totals by Month.</a:t>
            </a:r>
            <a:endParaRPr lang="en-AU" sz="2800" b="1" dirty="0">
              <a:highlight>
                <a:srgbClr val="00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F08EEC-033E-DEB5-29CD-A28BD4A136F9}"/>
              </a:ext>
            </a:extLst>
          </p:cNvPr>
          <p:cNvSpPr txBox="1"/>
          <p:nvPr/>
        </p:nvSpPr>
        <p:spPr>
          <a:xfrm>
            <a:off x="0" y="954771"/>
            <a:ext cx="734673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1. Create a Pie Chart Using the Totals Row: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Highlight the data in the Totals row, including the heading (in this case, cells B7 to G7).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Go to the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Insert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tab on the Ribbon.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Charts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group, click on the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Pie Chart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icon.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Select the desired pie chart type (e.g., 2-D Pie).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4719A0-21A9-3ECD-71FA-3E7458C6DE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76"/>
          <a:stretch/>
        </p:blipFill>
        <p:spPr>
          <a:xfrm>
            <a:off x="6073074" y="3605048"/>
            <a:ext cx="6118925" cy="3198356"/>
          </a:xfrm>
          <a:prstGeom prst="rect">
            <a:avLst/>
          </a:prstGeom>
        </p:spPr>
      </p:pic>
      <p:sp>
        <p:nvSpPr>
          <p:cNvPr id="7" name="AutoShape 4" descr="Uploaded image">
            <a:extLst>
              <a:ext uri="{FF2B5EF4-FFF2-40B4-BE49-F238E27FC236}">
                <a16:creationId xmlns:a16="http://schemas.microsoft.com/office/drawing/2014/main" id="{FCF00C26-CC5E-D3D2-1FC8-67C75CF24B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8280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3A3D9-F248-4E21-4854-CB20E09ABDBA}"/>
              </a:ext>
            </a:extLst>
          </p:cNvPr>
          <p:cNvSpPr txBox="1"/>
          <p:nvPr/>
        </p:nvSpPr>
        <p:spPr>
          <a:xfrm>
            <a:off x="0" y="664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Create a pie chart using the data and heading in the Totals row. Then, move the pie chart to its own sheet, naming the new sheet, Totals by Month.</a:t>
            </a:r>
            <a:endParaRPr lang="en-AU" sz="2800" b="1" dirty="0">
              <a:highlight>
                <a:srgbClr val="00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F08EEC-033E-DEB5-29CD-A28BD4A136F9}"/>
              </a:ext>
            </a:extLst>
          </p:cNvPr>
          <p:cNvSpPr txBox="1"/>
          <p:nvPr/>
        </p:nvSpPr>
        <p:spPr>
          <a:xfrm>
            <a:off x="0" y="954771"/>
            <a:ext cx="960645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2. Move the Pie Chart to Its Own Sheet: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Right-click on the newly created pie chart.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Move Chart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from the context menu.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Move Chart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dialog box, select the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New sheet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Enter the name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"Totals by Month"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 the text box.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Click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OK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to move the chart to a new sheet.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4719A0-21A9-3ECD-71FA-3E7458C6DE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76"/>
          <a:stretch/>
        </p:blipFill>
        <p:spPr>
          <a:xfrm>
            <a:off x="6073074" y="3605048"/>
            <a:ext cx="6118925" cy="3198356"/>
          </a:xfrm>
          <a:prstGeom prst="rect">
            <a:avLst/>
          </a:prstGeom>
        </p:spPr>
      </p:pic>
      <p:sp>
        <p:nvSpPr>
          <p:cNvPr id="7" name="AutoShape 4" descr="Uploaded image">
            <a:extLst>
              <a:ext uri="{FF2B5EF4-FFF2-40B4-BE49-F238E27FC236}">
                <a16:creationId xmlns:a16="http://schemas.microsoft.com/office/drawing/2014/main" id="{FCF00C26-CC5E-D3D2-1FC8-67C75CF24B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5389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3A3D9-F248-4E21-4854-CB20E09ABDBA}"/>
              </a:ext>
            </a:extLst>
          </p:cNvPr>
          <p:cNvSpPr txBox="1"/>
          <p:nvPr/>
        </p:nvSpPr>
        <p:spPr>
          <a:xfrm>
            <a:off x="0" y="664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Create a pie chart using the data and heading in the Totals row. Then, move the pie chart to its own sheet, naming the new sheet, Totals by Month.</a:t>
            </a:r>
            <a:endParaRPr lang="en-AU" sz="2800" b="1" dirty="0">
              <a:highlight>
                <a:srgbClr val="00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F08EEC-033E-DEB5-29CD-A28BD4A136F9}"/>
              </a:ext>
            </a:extLst>
          </p:cNvPr>
          <p:cNvSpPr txBox="1"/>
          <p:nvPr/>
        </p:nvSpPr>
        <p:spPr>
          <a:xfrm>
            <a:off x="0" y="954771"/>
            <a:ext cx="9606455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By following these steps, you will successfully create a pie chart based on the Totals row data and move it to a new sheet named "Totals by Month."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4719A0-21A9-3ECD-71FA-3E7458C6DE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76"/>
          <a:stretch/>
        </p:blipFill>
        <p:spPr>
          <a:xfrm>
            <a:off x="6073074" y="3605048"/>
            <a:ext cx="6118925" cy="3198356"/>
          </a:xfrm>
          <a:prstGeom prst="rect">
            <a:avLst/>
          </a:prstGeom>
        </p:spPr>
      </p:pic>
      <p:sp>
        <p:nvSpPr>
          <p:cNvPr id="7" name="AutoShape 4" descr="Uploaded image">
            <a:extLst>
              <a:ext uri="{FF2B5EF4-FFF2-40B4-BE49-F238E27FC236}">
                <a16:creationId xmlns:a16="http://schemas.microsoft.com/office/drawing/2014/main" id="{FCF00C26-CC5E-D3D2-1FC8-67C75CF24B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0377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omputer script on a screen">
            <a:extLst>
              <a:ext uri="{FF2B5EF4-FFF2-40B4-BE49-F238E27FC236}">
                <a16:creationId xmlns:a16="http://schemas.microsoft.com/office/drawing/2014/main" id="{7F99A1C5-3744-AD25-AFA2-8B1366EA62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1" r="40253" b="-1"/>
          <a:stretch/>
        </p:blipFill>
        <p:spPr>
          <a:xfrm>
            <a:off x="764988" y="1531783"/>
            <a:ext cx="3368969" cy="3794434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57B159-EFA5-77C6-3D96-0F80E65B34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88900"/>
            <a:r>
              <a:rPr lang="en-US" sz="54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Happy A Learning Day</a:t>
            </a:r>
            <a:endParaRPr lang="en-US" sz="5400" kern="12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48DEB-53CC-CA6E-995E-2C84F45A4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354" y="2798064"/>
            <a:ext cx="5461095" cy="34176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US" sz="24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kern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Dr. Farshid Keivanian</a:t>
            </a:r>
          </a:p>
        </p:txBody>
      </p:sp>
    </p:spTree>
    <p:extLst>
      <p:ext uri="{BB962C8B-B14F-4D97-AF65-F5344CB8AC3E}">
        <p14:creationId xmlns:p14="http://schemas.microsoft.com/office/powerpoint/2010/main" val="171034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3A3D9-F248-4E21-4854-CB20E09ABDBA}"/>
              </a:ext>
            </a:extLst>
          </p:cNvPr>
          <p:cNvSpPr txBox="1"/>
          <p:nvPr/>
        </p:nvSpPr>
        <p:spPr>
          <a:xfrm>
            <a:off x="0" y="664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Change the pie chart on the current worksheet to a 3-D pie chart, apply Layout 4 to the chart, and then change the Y rotation on the chart to 50 degrees.</a:t>
            </a:r>
            <a:endParaRPr lang="en-AU" sz="2200" b="1" dirty="0">
              <a:highlight>
                <a:srgbClr val="00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F08EEC-033E-DEB5-29CD-A28BD4A136F9}"/>
              </a:ext>
            </a:extLst>
          </p:cNvPr>
          <p:cNvSpPr txBox="1"/>
          <p:nvPr/>
        </p:nvSpPr>
        <p:spPr>
          <a:xfrm>
            <a:off x="0" y="988423"/>
            <a:ext cx="1219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Select the Pie Chart: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Click on the existing pie chart in your worksheet to select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Change the Chart Type: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With the chart selected, go to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Chart Tools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on the Ribbon.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Click on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tab.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group, click on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Change Chart 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Choose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3-D Pie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from the list of available chart types and click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E8D2AD-4852-5F3B-A667-D0234CB3B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7"/>
          <a:stretch/>
        </p:blipFill>
        <p:spPr bwMode="auto">
          <a:xfrm>
            <a:off x="6100922" y="3605048"/>
            <a:ext cx="6091078" cy="32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40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3A3D9-F248-4E21-4854-CB20E09ABDBA}"/>
              </a:ext>
            </a:extLst>
          </p:cNvPr>
          <p:cNvSpPr txBox="1"/>
          <p:nvPr/>
        </p:nvSpPr>
        <p:spPr>
          <a:xfrm>
            <a:off x="0" y="664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Change the pie chart on the current worksheet to a 3-D pie chart, apply Layout 4 to the chart, and then change the Y rotation on the chart to 50 degrees.</a:t>
            </a:r>
            <a:endParaRPr lang="en-AU" sz="2200" b="1" dirty="0">
              <a:highlight>
                <a:srgbClr val="00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F08EEC-033E-DEB5-29CD-A28BD4A136F9}"/>
              </a:ext>
            </a:extLst>
          </p:cNvPr>
          <p:cNvSpPr txBox="1"/>
          <p:nvPr/>
        </p:nvSpPr>
        <p:spPr>
          <a:xfrm>
            <a:off x="0" y="988423"/>
            <a:ext cx="9059917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 Apply Layout 4: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With the chart still selected, go to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Chart Tools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on the Ribbon.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Click on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Chart Layouts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group, click on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Quick Layout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 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from the dropdown options.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 Change the Y Rotation: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Right-click on the 3-D pie chart and select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3-D Rotation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from the context menu.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Format Chart Area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pane that opens, under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3-D Rotation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find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 Rotation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setting.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Change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 Rotation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50 degrees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Click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Close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or press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apply the change.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E8D2AD-4852-5F3B-A667-D0234CB3B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7"/>
          <a:stretch/>
        </p:blipFill>
        <p:spPr bwMode="auto">
          <a:xfrm>
            <a:off x="8068962" y="4656083"/>
            <a:ext cx="4123038" cy="220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25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3A3D9-F248-4E21-4854-CB20E09ABDBA}"/>
              </a:ext>
            </a:extLst>
          </p:cNvPr>
          <p:cNvSpPr txBox="1"/>
          <p:nvPr/>
        </p:nvSpPr>
        <p:spPr>
          <a:xfrm>
            <a:off x="0" y="664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Change the pie chart on the current worksheet to a 3-D pie chart, apply Layout 4 to the chart, and then change the Y rotation on the chart to 50 degrees.</a:t>
            </a:r>
            <a:endParaRPr lang="en-AU" sz="2200" b="1" dirty="0">
              <a:highlight>
                <a:srgbClr val="00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F08EEC-033E-DEB5-29CD-A28BD4A136F9}"/>
              </a:ext>
            </a:extLst>
          </p:cNvPr>
          <p:cNvSpPr txBox="1"/>
          <p:nvPr/>
        </p:nvSpPr>
        <p:spPr>
          <a:xfrm>
            <a:off x="0" y="988423"/>
            <a:ext cx="905991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800" dirty="0"/>
              <a:t>By following these steps, you will successfully modify the pie chart according to the instructions provided.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E8D2AD-4852-5F3B-A667-D0234CB3B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7"/>
          <a:stretch/>
        </p:blipFill>
        <p:spPr bwMode="auto">
          <a:xfrm>
            <a:off x="3132083" y="2019534"/>
            <a:ext cx="9059917" cy="483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68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3A3D9-F248-4E21-4854-CB20E09ABDBA}"/>
              </a:ext>
            </a:extLst>
          </p:cNvPr>
          <p:cNvSpPr txBox="1"/>
          <p:nvPr/>
        </p:nvSpPr>
        <p:spPr>
          <a:xfrm>
            <a:off x="0" y="664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Change the column chart on the current worksheet to show the data by grade instead of by month. Then, add a Linear trendline to this chart for the Senior series and change the gridlines to the Primary Minor Horizontal setting.</a:t>
            </a:r>
            <a:endParaRPr lang="en-AU" sz="2200" b="1" dirty="0">
              <a:highlight>
                <a:srgbClr val="00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F08EEC-033E-DEB5-29CD-A28BD4A136F9}"/>
              </a:ext>
            </a:extLst>
          </p:cNvPr>
          <p:cNvSpPr txBox="1"/>
          <p:nvPr/>
        </p:nvSpPr>
        <p:spPr>
          <a:xfrm>
            <a:off x="0" y="988423"/>
            <a:ext cx="905991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1. Select the Column Chart: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Click on the existing column chart in your worksheet to select it.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C80B171-0B7B-1F96-EFCA-0B3BADBD83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1"/>
          <a:stretch/>
        </p:blipFill>
        <p:spPr bwMode="auto">
          <a:xfrm>
            <a:off x="3035680" y="1975944"/>
            <a:ext cx="9156320" cy="488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76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3A3D9-F248-4E21-4854-CB20E09ABDBA}"/>
              </a:ext>
            </a:extLst>
          </p:cNvPr>
          <p:cNvSpPr txBox="1"/>
          <p:nvPr/>
        </p:nvSpPr>
        <p:spPr>
          <a:xfrm>
            <a:off x="0" y="664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Change the column chart on the current worksheet to show the data by grade instead of by month. Then, add a Linear trendline to this chart for the Senior series and change the gridlines to the Primary Minor Horizontal setting.</a:t>
            </a:r>
            <a:endParaRPr lang="en-AU" sz="2200" b="1" dirty="0">
              <a:highlight>
                <a:srgbClr val="00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F08EEC-033E-DEB5-29CD-A28BD4A136F9}"/>
              </a:ext>
            </a:extLst>
          </p:cNvPr>
          <p:cNvSpPr txBox="1"/>
          <p:nvPr/>
        </p:nvSpPr>
        <p:spPr>
          <a:xfrm>
            <a:off x="0" y="988423"/>
            <a:ext cx="905991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2. Change the Data Series to Show by Grade: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Right-click on the chart and select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Data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Select Data Source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dialog box, you will see two lists: Legend Entries (Series) and Horizontal (Category) Axis Labels.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Click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Switch Row/Column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to change the data orientation from by month to by grade.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Review the changes to ensure that the grades are now on the X-axis, and the data series represent each month.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C80B171-0B7B-1F96-EFCA-0B3BADBD83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1"/>
          <a:stretch/>
        </p:blipFill>
        <p:spPr bwMode="auto">
          <a:xfrm>
            <a:off x="7549776" y="4382814"/>
            <a:ext cx="4642223" cy="247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638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3A3D9-F248-4E21-4854-CB20E09ABDBA}"/>
              </a:ext>
            </a:extLst>
          </p:cNvPr>
          <p:cNvSpPr txBox="1"/>
          <p:nvPr/>
        </p:nvSpPr>
        <p:spPr>
          <a:xfrm>
            <a:off x="0" y="664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Change the column chart on the current worksheet to show the data by grade instead of by month. Then, add a Linear trendline to this chart for the Senior series and change the gridlines to the Primary Minor Horizontal setting.</a:t>
            </a:r>
            <a:endParaRPr lang="en-AU" sz="2200" b="1" dirty="0">
              <a:highlight>
                <a:srgbClr val="00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F08EEC-033E-DEB5-29CD-A28BD4A136F9}"/>
              </a:ext>
            </a:extLst>
          </p:cNvPr>
          <p:cNvSpPr txBox="1"/>
          <p:nvPr/>
        </p:nvSpPr>
        <p:spPr>
          <a:xfrm>
            <a:off x="0" y="988423"/>
            <a:ext cx="905991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3. Add a Linear Trendline to the Senior Series: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Click on the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Senior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series in the chart to select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Right-click on the Senior series and select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Add Trendline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Format Trendline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pane, choose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Linear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as the trendline option.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Close the pane once the trendline is added.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C80B171-0B7B-1F96-EFCA-0B3BADBD83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1"/>
          <a:stretch/>
        </p:blipFill>
        <p:spPr bwMode="auto">
          <a:xfrm>
            <a:off x="6096000" y="3607676"/>
            <a:ext cx="6095999" cy="325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54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3A3D9-F248-4E21-4854-CB20E09ABDBA}"/>
              </a:ext>
            </a:extLst>
          </p:cNvPr>
          <p:cNvSpPr txBox="1"/>
          <p:nvPr/>
        </p:nvSpPr>
        <p:spPr>
          <a:xfrm>
            <a:off x="0" y="664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Change the column chart on the current worksheet to show the data by grade instead of by month. Then, add a Linear trendline to this chart for the Senior series and change the gridlines to the Primary Minor Horizontal setting.</a:t>
            </a:r>
            <a:endParaRPr lang="en-AU" sz="2200" b="1" dirty="0">
              <a:highlight>
                <a:srgbClr val="00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F08EEC-033E-DEB5-29CD-A28BD4A136F9}"/>
              </a:ext>
            </a:extLst>
          </p:cNvPr>
          <p:cNvSpPr txBox="1"/>
          <p:nvPr/>
        </p:nvSpPr>
        <p:spPr>
          <a:xfrm>
            <a:off x="0" y="988423"/>
            <a:ext cx="905991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4. Change the Gridlines to Primary Minor Horizontal: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Click on the chart to activate the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Chart Tools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on the Ribbon.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Go to the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Chart Elements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button (the plus sign icon next to the chart).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Check the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Gridlines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box, and then click on the arrow next to it to expand the options.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Primary Minor Horizontal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from the list of gridline options.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By following these steps, you will successfully modify the column chart according to the instructions provided.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C80B171-0B7B-1F96-EFCA-0B3BADBD83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1"/>
          <a:stretch/>
        </p:blipFill>
        <p:spPr bwMode="auto">
          <a:xfrm>
            <a:off x="8298839" y="4782207"/>
            <a:ext cx="3893160" cy="207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44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3A3D9-F248-4E21-4854-CB20E09ABDBA}"/>
              </a:ext>
            </a:extLst>
          </p:cNvPr>
          <p:cNvSpPr txBox="1"/>
          <p:nvPr/>
        </p:nvSpPr>
        <p:spPr>
          <a:xfrm>
            <a:off x="0" y="664"/>
            <a:ext cx="12191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Apply the Style 2 style to the selected chart. Then, add the following alternative text to the chart: Pie chart showing money raised by month. Close the Alt Text pane when complete.</a:t>
            </a:r>
            <a:endParaRPr lang="en-AU" sz="2800" b="1" dirty="0">
              <a:highlight>
                <a:srgbClr val="00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F08EEC-033E-DEB5-29CD-A28BD4A136F9}"/>
              </a:ext>
            </a:extLst>
          </p:cNvPr>
          <p:cNvSpPr txBox="1"/>
          <p:nvPr/>
        </p:nvSpPr>
        <p:spPr>
          <a:xfrm>
            <a:off x="1" y="1385659"/>
            <a:ext cx="499241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1. Apply Style 2 to the Selected Chart: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Click on the chart to select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Go to the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Chart Tools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on the Ribbon and click on the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tab.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Chart Styles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group, look for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Style 2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(typically the second style in the list).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Click on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Style 2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to apply it to the selected chart.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E456084-2575-E22A-41FF-F5523AE8B5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4"/>
          <a:stretch/>
        </p:blipFill>
        <p:spPr bwMode="auto">
          <a:xfrm>
            <a:off x="4857055" y="2953407"/>
            <a:ext cx="7334944" cy="390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636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1483</Words>
  <Application>Microsoft Office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Office Theme</vt:lpstr>
      <vt:lpstr>ITEC100 – Preparation for Domain 5 Post-Assessment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Happy A Learning 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Farshid Keivanian</dc:creator>
  <cp:lastModifiedBy>Farshid Keivanian</cp:lastModifiedBy>
  <cp:revision>318</cp:revision>
  <dcterms:created xsi:type="dcterms:W3CDTF">2024-07-30T23:10:44Z</dcterms:created>
  <dcterms:modified xsi:type="dcterms:W3CDTF">2024-08-30T05:33:33Z</dcterms:modified>
</cp:coreProperties>
</file>