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29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723"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11B-CF8C-4D29-044D-D73613D03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C7A202-7882-D8CB-AD68-C806E6417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945CC93-2512-ADFE-41EE-FC538FD31D74}"/>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5" name="Footer Placeholder 4">
            <a:extLst>
              <a:ext uri="{FF2B5EF4-FFF2-40B4-BE49-F238E27FC236}">
                <a16:creationId xmlns:a16="http://schemas.microsoft.com/office/drawing/2014/main" id="{B34613DE-1436-5241-925A-5BD5A354DA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19204E-09A2-F8BD-DDC0-33C284DFC158}"/>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3252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CCB-1C30-8EFA-3A65-E424D82DDF5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DB5931-A702-BC9D-45C0-53877E3C0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A7752C-559C-B6DA-3EF7-362FD13B3C22}"/>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5" name="Footer Placeholder 4">
            <a:extLst>
              <a:ext uri="{FF2B5EF4-FFF2-40B4-BE49-F238E27FC236}">
                <a16:creationId xmlns:a16="http://schemas.microsoft.com/office/drawing/2014/main" id="{38679113-138C-18D1-9F14-4D9DBC5F9E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DC37FE7-867F-9C70-ACD9-35700381756C}"/>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86275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CEC449-285B-5D3E-2A7C-0BDCE032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267C529-8378-AF89-52F7-CC3FF7551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C4A6BE-F1F6-42A1-45A5-5A64C28DB60B}"/>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5" name="Footer Placeholder 4">
            <a:extLst>
              <a:ext uri="{FF2B5EF4-FFF2-40B4-BE49-F238E27FC236}">
                <a16:creationId xmlns:a16="http://schemas.microsoft.com/office/drawing/2014/main" id="{FDC3CE5F-A838-47E6-7A4B-A9291A004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42A525B-7E14-7C43-5062-69C75DCC16AD}"/>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548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43F3-5D14-05EA-DA35-25E0AFEC653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9D1369-CCA4-4081-0BAC-7FBCF3F2A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644742-E79D-0702-F56B-42F867564621}"/>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5" name="Footer Placeholder 4">
            <a:extLst>
              <a:ext uri="{FF2B5EF4-FFF2-40B4-BE49-F238E27FC236}">
                <a16:creationId xmlns:a16="http://schemas.microsoft.com/office/drawing/2014/main" id="{5D4BAA7D-8C0B-40BC-65AE-B75785F04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52EAF6-AE5A-B703-BE13-C422A17C1D8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50476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3954-AF0B-8F1D-D198-45343D8AC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71303C-7578-C504-E0F5-A2E89626EF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56B5E-F3A4-C4E9-9D8A-806881D082A3}"/>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5" name="Footer Placeholder 4">
            <a:extLst>
              <a:ext uri="{FF2B5EF4-FFF2-40B4-BE49-F238E27FC236}">
                <a16:creationId xmlns:a16="http://schemas.microsoft.com/office/drawing/2014/main" id="{49AEBFAD-B1ED-1C8A-760F-E54E64C97D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3C1418A-C627-933F-D9FA-FF38FC50A182}"/>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12829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F856-3E9E-59AD-9603-10E6D1A1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7F0686-2D77-4BED-0CF8-DCAA872B2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93AF043-1B08-145F-9D44-625F0AAAA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C6089B1-184B-B2E6-4582-9DD9D406F9C3}"/>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6" name="Footer Placeholder 5">
            <a:extLst>
              <a:ext uri="{FF2B5EF4-FFF2-40B4-BE49-F238E27FC236}">
                <a16:creationId xmlns:a16="http://schemas.microsoft.com/office/drawing/2014/main" id="{E6A1F3B0-7F47-8708-AEF0-0E7A3227757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DD0F6A-05EA-7976-F135-D2AC6942AEFA}"/>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2146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82E5-9716-F0CE-C4AC-A0B48D2222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8CD004A-7B35-32C0-4A92-E4E3213C02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7531F-2679-39E3-CC5B-2A8968F73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9E31470-E66D-BBEA-B2AC-EFF735650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DCFE7-705A-C120-68F7-87CCE3869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CB2A480-1AF7-D81A-64FC-5B02A85FD61A}"/>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8" name="Footer Placeholder 7">
            <a:extLst>
              <a:ext uri="{FF2B5EF4-FFF2-40B4-BE49-F238E27FC236}">
                <a16:creationId xmlns:a16="http://schemas.microsoft.com/office/drawing/2014/main" id="{56B7674E-4E93-F3EE-8D8E-B92248E35E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78EE5B-F19A-3FA0-C2A9-7983871422B7}"/>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6818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06B4-EEC5-FED3-E061-B94804A301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317A045-A989-4261-A532-D40F6437313D}"/>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4" name="Footer Placeholder 3">
            <a:extLst>
              <a:ext uri="{FF2B5EF4-FFF2-40B4-BE49-F238E27FC236}">
                <a16:creationId xmlns:a16="http://schemas.microsoft.com/office/drawing/2014/main" id="{F91BF0EB-C068-7257-9141-F3CD3133AA0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489B76B-1FDB-3B24-A3DD-8D60723AC41F}"/>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372120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E85D-8CF6-F824-CFD0-11F71BBF5586}"/>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3" name="Footer Placeholder 2">
            <a:extLst>
              <a:ext uri="{FF2B5EF4-FFF2-40B4-BE49-F238E27FC236}">
                <a16:creationId xmlns:a16="http://schemas.microsoft.com/office/drawing/2014/main" id="{723D5B69-434F-1938-F2A6-C45BD4D06F1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730E0F3-ED28-0CF2-7501-715FA250B3A4}"/>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14160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B1B6-2D55-5ABE-08C4-91A4DADEF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5B40F2-FAA0-E4EC-9279-A2B779C65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0A4C4DF-4291-ACC9-7D14-6B980C9FF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6603A-CE6B-3FB7-8619-44C6F378F2F4}"/>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6" name="Footer Placeholder 5">
            <a:extLst>
              <a:ext uri="{FF2B5EF4-FFF2-40B4-BE49-F238E27FC236}">
                <a16:creationId xmlns:a16="http://schemas.microsoft.com/office/drawing/2014/main" id="{438E5383-111F-A8AC-BA9C-10DD1989A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C9EEA8A-4869-AF9B-9BBB-4BB032341CA0}"/>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2709233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A61-E6EB-F589-C37D-C3C355825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ABC7CC8-974A-4766-95CC-B5E827C30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17A4648-47FD-A403-57BE-8B992F745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D0D4-70C0-F7D0-FB40-BC6F9B6D00A3}"/>
              </a:ext>
            </a:extLst>
          </p:cNvPr>
          <p:cNvSpPr>
            <a:spLocks noGrp="1"/>
          </p:cNvSpPr>
          <p:nvPr>
            <p:ph type="dt" sz="half" idx="10"/>
          </p:nvPr>
        </p:nvSpPr>
        <p:spPr/>
        <p:txBody>
          <a:bodyPr/>
          <a:lstStyle/>
          <a:p>
            <a:fld id="{88CE2767-FAF7-435E-AAB6-B341013E0D7B}" type="datetimeFigureOut">
              <a:rPr lang="en-AU" smtClean="0"/>
              <a:t>30/08/2024</a:t>
            </a:fld>
            <a:endParaRPr lang="en-AU"/>
          </a:p>
        </p:txBody>
      </p:sp>
      <p:sp>
        <p:nvSpPr>
          <p:cNvPr id="6" name="Footer Placeholder 5">
            <a:extLst>
              <a:ext uri="{FF2B5EF4-FFF2-40B4-BE49-F238E27FC236}">
                <a16:creationId xmlns:a16="http://schemas.microsoft.com/office/drawing/2014/main" id="{97AA75CD-668C-075E-82F0-DF41EF19BD9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111957-BDCD-F410-AE50-DCC380386673}"/>
              </a:ext>
            </a:extLst>
          </p:cNvPr>
          <p:cNvSpPr>
            <a:spLocks noGrp="1"/>
          </p:cNvSpPr>
          <p:nvPr>
            <p:ph type="sldNum" sz="quarter" idx="12"/>
          </p:nvPr>
        </p:nvSpPr>
        <p:spPr/>
        <p:txBody>
          <a:bodyPr/>
          <a:lstStyle/>
          <a:p>
            <a:fld id="{2F317C6C-8D8D-4ABD-99B3-40A8EEB61AE8}" type="slidenum">
              <a:rPr lang="en-AU" smtClean="0"/>
              <a:t>‹#›</a:t>
            </a:fld>
            <a:endParaRPr lang="en-AU"/>
          </a:p>
        </p:txBody>
      </p:sp>
    </p:spTree>
    <p:extLst>
      <p:ext uri="{BB962C8B-B14F-4D97-AF65-F5344CB8AC3E}">
        <p14:creationId xmlns:p14="http://schemas.microsoft.com/office/powerpoint/2010/main" val="41848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C75ED-3B91-3B62-E4EE-D2B2F0D3B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78DFB-1C7C-E4A0-472A-DDF6931AD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F0C62E-0EDF-25FD-6828-50C67E7CB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CE2767-FAF7-435E-AAB6-B341013E0D7B}" type="datetimeFigureOut">
              <a:rPr lang="en-AU" smtClean="0"/>
              <a:t>30/08/2024</a:t>
            </a:fld>
            <a:endParaRPr lang="en-AU"/>
          </a:p>
        </p:txBody>
      </p:sp>
      <p:sp>
        <p:nvSpPr>
          <p:cNvPr id="5" name="Footer Placeholder 4">
            <a:extLst>
              <a:ext uri="{FF2B5EF4-FFF2-40B4-BE49-F238E27FC236}">
                <a16:creationId xmlns:a16="http://schemas.microsoft.com/office/drawing/2014/main" id="{72BFD14B-0811-B588-B3E5-E61C49E46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14CE7CD0-262E-73DB-6D0B-70A6E0676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17C6C-8D8D-4ABD-99B3-40A8EEB61AE8}" type="slidenum">
              <a:rPr lang="en-AU" smtClean="0"/>
              <a:t>‹#›</a:t>
            </a:fld>
            <a:endParaRPr lang="en-AU"/>
          </a:p>
        </p:txBody>
      </p:sp>
    </p:spTree>
    <p:extLst>
      <p:ext uri="{BB962C8B-B14F-4D97-AF65-F5344CB8AC3E}">
        <p14:creationId xmlns:p14="http://schemas.microsoft.com/office/powerpoint/2010/main" val="76750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914B-D665-2ABD-B609-497C3D53433A}"/>
              </a:ext>
            </a:extLst>
          </p:cNvPr>
          <p:cNvSpPr>
            <a:spLocks noGrp="1"/>
          </p:cNvSpPr>
          <p:nvPr>
            <p:ph type="ctrTitle"/>
          </p:nvPr>
        </p:nvSpPr>
        <p:spPr>
          <a:xfrm>
            <a:off x="0" y="557048"/>
            <a:ext cx="12192000" cy="2871952"/>
          </a:xfrm>
        </p:spPr>
        <p:txBody>
          <a:bodyPr>
            <a:normAutofit/>
          </a:bodyPr>
          <a:lstStyle/>
          <a:p>
            <a:r>
              <a:rPr lang="en-AU" sz="7000" dirty="0">
                <a:latin typeface="Calibri" panose="020F0502020204030204" pitchFamily="34" charset="0"/>
                <a:cs typeface="Calibri" panose="020F0502020204030204" pitchFamily="34" charset="0"/>
              </a:rPr>
              <a:t>ITEC100 – Domain 5: </a:t>
            </a:r>
            <a:br>
              <a:rPr lang="en-AU" sz="7000" dirty="0">
                <a:latin typeface="Calibri" panose="020F0502020204030204" pitchFamily="34" charset="0"/>
                <a:cs typeface="Calibri" panose="020F0502020204030204" pitchFamily="34" charset="0"/>
              </a:rPr>
            </a:br>
            <a:r>
              <a:rPr lang="en-AU" sz="7000" dirty="0">
                <a:latin typeface="Calibri" panose="020F0502020204030204" pitchFamily="34" charset="0"/>
                <a:cs typeface="Calibri" panose="020F0502020204030204" pitchFamily="34" charset="0"/>
              </a:rPr>
              <a:t>Manage Charts</a:t>
            </a:r>
          </a:p>
        </p:txBody>
      </p:sp>
      <p:sp>
        <p:nvSpPr>
          <p:cNvPr id="3" name="Subtitle 2">
            <a:extLst>
              <a:ext uri="{FF2B5EF4-FFF2-40B4-BE49-F238E27FC236}">
                <a16:creationId xmlns:a16="http://schemas.microsoft.com/office/drawing/2014/main" id="{95F5AD97-A697-08E8-A42C-D263E899CD10}"/>
              </a:ext>
            </a:extLst>
          </p:cNvPr>
          <p:cNvSpPr>
            <a:spLocks noGrp="1"/>
          </p:cNvSpPr>
          <p:nvPr>
            <p:ph type="subTitle" idx="1"/>
          </p:nvPr>
        </p:nvSpPr>
        <p:spPr/>
        <p:txBody>
          <a:bodyPr>
            <a:normAutofit/>
          </a:bodyPr>
          <a:lstStyle/>
          <a:p>
            <a:r>
              <a:rPr lang="en-AU" sz="3600" dirty="0">
                <a:latin typeface="Calibri" panose="020F0502020204030204" pitchFamily="34" charset="0"/>
                <a:cs typeface="Calibri" panose="020F0502020204030204" pitchFamily="34" charset="0"/>
              </a:rPr>
              <a:t>Tutor: Dr. Farshid Keivanian</a:t>
            </a:r>
          </a:p>
        </p:txBody>
      </p:sp>
    </p:spTree>
    <p:extLst>
      <p:ext uri="{BB962C8B-B14F-4D97-AF65-F5344CB8AC3E}">
        <p14:creationId xmlns:p14="http://schemas.microsoft.com/office/powerpoint/2010/main" val="52388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Switch Between Rows and Columns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906876"/>
            <a:ext cx="4433112"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Switch the Pie Chart’s Data Grouping on the 'Totals by Month' Chart Sheet:</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sheet named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'Totals by Month'</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where the pie chart is located.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pie chart.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Tools</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 and click on the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Switch Row/Column</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attempt to change the data grouping.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Switch the Pie Chart’s Data Grouping Again:</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pie chart again.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Switch Row/Column</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once more to try changing the data grouping back.</a:t>
            </a:r>
          </a:p>
        </p:txBody>
      </p:sp>
      <p:pic>
        <p:nvPicPr>
          <p:cNvPr id="5" name="Picture 4">
            <a:extLst>
              <a:ext uri="{FF2B5EF4-FFF2-40B4-BE49-F238E27FC236}">
                <a16:creationId xmlns:a16="http://schemas.microsoft.com/office/drawing/2014/main" id="{C67C2E6E-E167-07C0-EC88-A373A7A9D6D9}"/>
              </a:ext>
            </a:extLst>
          </p:cNvPr>
          <p:cNvPicPr>
            <a:picLocks noChangeAspect="1"/>
          </p:cNvPicPr>
          <p:nvPr/>
        </p:nvPicPr>
        <p:blipFill rotWithShape="1">
          <a:blip r:embed="rId2"/>
          <a:srcRect r="4268"/>
          <a:stretch/>
        </p:blipFill>
        <p:spPr>
          <a:xfrm>
            <a:off x="5027746" y="447460"/>
            <a:ext cx="7164254" cy="5391085"/>
          </a:xfrm>
          <a:prstGeom prst="rect">
            <a:avLst/>
          </a:prstGeom>
        </p:spPr>
      </p:pic>
    </p:spTree>
    <p:extLst>
      <p:ext uri="{BB962C8B-B14F-4D97-AF65-F5344CB8AC3E}">
        <p14:creationId xmlns:p14="http://schemas.microsoft.com/office/powerpoint/2010/main" val="33889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Switch Between Rows and Columns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014597"/>
            <a:ext cx="443311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Explain Why the Switch Row/Column Feature Did Not Work Well on the Pie Chart: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Switch Row/Column</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feature does not work well on pie charts because pie charts are designed to represent one series of data as slices of a whole. Pie charts do not handle multiple data series or row/column switching in the same way that column or line charts do. The pie chart is best suited to display the proportion of a single data series, so switching rows and columns can lead to confusing or unintended results.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Save the File:</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Excel file with the name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522-fundraising by grade completed.xlsx</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your designated folder.</a:t>
            </a:r>
          </a:p>
        </p:txBody>
      </p:sp>
      <p:pic>
        <p:nvPicPr>
          <p:cNvPr id="5" name="Picture 4">
            <a:extLst>
              <a:ext uri="{FF2B5EF4-FFF2-40B4-BE49-F238E27FC236}">
                <a16:creationId xmlns:a16="http://schemas.microsoft.com/office/drawing/2014/main" id="{C67C2E6E-E167-07C0-EC88-A373A7A9D6D9}"/>
              </a:ext>
            </a:extLst>
          </p:cNvPr>
          <p:cNvPicPr>
            <a:picLocks noChangeAspect="1"/>
          </p:cNvPicPr>
          <p:nvPr/>
        </p:nvPicPr>
        <p:blipFill rotWithShape="1">
          <a:blip r:embed="rId2"/>
          <a:srcRect r="4268"/>
          <a:stretch/>
        </p:blipFill>
        <p:spPr>
          <a:xfrm>
            <a:off x="5027746" y="447460"/>
            <a:ext cx="7164254" cy="5391085"/>
          </a:xfrm>
          <a:prstGeom prst="rect">
            <a:avLst/>
          </a:prstGeom>
        </p:spPr>
      </p:pic>
    </p:spTree>
    <p:extLst>
      <p:ext uri="{BB962C8B-B14F-4D97-AF65-F5344CB8AC3E}">
        <p14:creationId xmlns:p14="http://schemas.microsoft.com/office/powerpoint/2010/main" val="92050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Switch Between Rows and Columns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061037"/>
            <a:ext cx="443311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following these steps, you will successfully switch the data grouping in the clustered column chart, attempt to switch the data grouping in the pie chart, and save the workbook with the updated name.</a:t>
            </a:r>
          </a:p>
        </p:txBody>
      </p:sp>
      <p:pic>
        <p:nvPicPr>
          <p:cNvPr id="5" name="Picture 4">
            <a:extLst>
              <a:ext uri="{FF2B5EF4-FFF2-40B4-BE49-F238E27FC236}">
                <a16:creationId xmlns:a16="http://schemas.microsoft.com/office/drawing/2014/main" id="{C67C2E6E-E167-07C0-EC88-A373A7A9D6D9}"/>
              </a:ext>
            </a:extLst>
          </p:cNvPr>
          <p:cNvPicPr>
            <a:picLocks noChangeAspect="1"/>
          </p:cNvPicPr>
          <p:nvPr/>
        </p:nvPicPr>
        <p:blipFill rotWithShape="1">
          <a:blip r:embed="rId2"/>
          <a:srcRect r="4268"/>
          <a:stretch/>
        </p:blipFill>
        <p:spPr>
          <a:xfrm>
            <a:off x="5027746" y="447460"/>
            <a:ext cx="7164254" cy="5391085"/>
          </a:xfrm>
          <a:prstGeom prst="rect">
            <a:avLst/>
          </a:prstGeom>
        </p:spPr>
      </p:pic>
    </p:spTree>
    <p:extLst>
      <p:ext uri="{BB962C8B-B14F-4D97-AF65-F5344CB8AC3E}">
        <p14:creationId xmlns:p14="http://schemas.microsoft.com/office/powerpoint/2010/main" val="10174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and Modify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953041"/>
            <a:ext cx="4433112"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Open the File:</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523-fundraising by grade.xlsx file from your designated folder.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Add the Title "Fundraising by Month" to the Pie Chart:</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pie chart to select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Tools</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 and click on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Layouts</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click on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Chart Element</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Hover over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Title</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select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Above Chart</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title box that appears above the chart, and type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"Fundraising by Month"</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1C887711-D33D-62DF-139B-50C14D736DF6}"/>
              </a:ext>
            </a:extLst>
          </p:cNvPr>
          <p:cNvPicPr>
            <a:picLocks noChangeAspect="1"/>
          </p:cNvPicPr>
          <p:nvPr/>
        </p:nvPicPr>
        <p:blipFill>
          <a:blip r:embed="rId2"/>
          <a:stretch>
            <a:fillRect/>
          </a:stretch>
        </p:blipFill>
        <p:spPr>
          <a:xfrm>
            <a:off x="5260260" y="0"/>
            <a:ext cx="6944390" cy="6858000"/>
          </a:xfrm>
          <a:prstGeom prst="rect">
            <a:avLst/>
          </a:prstGeom>
        </p:spPr>
      </p:pic>
    </p:spTree>
    <p:extLst>
      <p:ext uri="{BB962C8B-B14F-4D97-AF65-F5344CB8AC3E}">
        <p14:creationId xmlns:p14="http://schemas.microsoft.com/office/powerpoint/2010/main" val="225622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and Modify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383928"/>
            <a:ext cx="443311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Calibri" panose="020F0502020204030204" pitchFamily="34" charset="0"/>
                <a:cs typeface="Calibri" panose="020F0502020204030204" pitchFamily="34" charset="0"/>
              </a:rPr>
              <a:t>3. Add Data Labels to the Pie Chart:</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With the pie chart still selected, go to the </a:t>
            </a:r>
            <a:r>
              <a:rPr lang="en-US" sz="2400" b="1" dirty="0">
                <a:latin typeface="Calibri" panose="020F0502020204030204" pitchFamily="34" charset="0"/>
                <a:cs typeface="Calibri" panose="020F0502020204030204" pitchFamily="34" charset="0"/>
              </a:rPr>
              <a:t>Chart Tools</a:t>
            </a:r>
            <a:r>
              <a:rPr lang="en-US" sz="2400" dirty="0">
                <a:latin typeface="Calibri" panose="020F0502020204030204" pitchFamily="34" charset="0"/>
                <a:cs typeface="Calibri" panose="020F0502020204030204" pitchFamily="34" charset="0"/>
              </a:rPr>
              <a:t> on the Ribbon.</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Click on the </a:t>
            </a:r>
            <a:r>
              <a:rPr lang="en-US" sz="2400" b="1" dirty="0">
                <a:latin typeface="Calibri" panose="020F0502020204030204" pitchFamily="34" charset="0"/>
                <a:cs typeface="Calibri" panose="020F0502020204030204" pitchFamily="34" charset="0"/>
              </a:rPr>
              <a:t>Design</a:t>
            </a:r>
            <a:r>
              <a:rPr lang="en-US" sz="2400" dirty="0">
                <a:latin typeface="Calibri" panose="020F0502020204030204" pitchFamily="34" charset="0"/>
                <a:cs typeface="Calibri" panose="020F0502020204030204" pitchFamily="34" charset="0"/>
              </a:rPr>
              <a:t> tab.</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In the </a:t>
            </a:r>
            <a:r>
              <a:rPr lang="en-US" sz="2400" b="1" dirty="0">
                <a:latin typeface="Calibri" panose="020F0502020204030204" pitchFamily="34" charset="0"/>
                <a:cs typeface="Calibri" panose="020F0502020204030204" pitchFamily="34" charset="0"/>
              </a:rPr>
              <a:t>Chart Layouts</a:t>
            </a:r>
            <a:r>
              <a:rPr lang="en-US" sz="2400" dirty="0">
                <a:latin typeface="Calibri" panose="020F0502020204030204" pitchFamily="34" charset="0"/>
                <a:cs typeface="Calibri" panose="020F0502020204030204" pitchFamily="34" charset="0"/>
              </a:rPr>
              <a:t> group, click on </a:t>
            </a:r>
            <a:r>
              <a:rPr lang="en-US" sz="2400" b="1" dirty="0">
                <a:latin typeface="Calibri" panose="020F0502020204030204" pitchFamily="34" charset="0"/>
                <a:cs typeface="Calibri" panose="020F0502020204030204" pitchFamily="34" charset="0"/>
              </a:rPr>
              <a:t>Add Chart Element</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Hover over </a:t>
            </a:r>
            <a:r>
              <a:rPr lang="en-US" sz="2400" b="1" dirty="0">
                <a:latin typeface="Calibri" panose="020F0502020204030204" pitchFamily="34" charset="0"/>
                <a:cs typeface="Calibri" panose="020F0502020204030204" pitchFamily="34" charset="0"/>
              </a:rPr>
              <a:t>Data Labels</a:t>
            </a:r>
            <a:r>
              <a:rPr lang="en-US" sz="2400" dirty="0">
                <a:latin typeface="Calibri" panose="020F0502020204030204" pitchFamily="34" charset="0"/>
                <a:cs typeface="Calibri" panose="020F0502020204030204" pitchFamily="34" charset="0"/>
              </a:rPr>
              <a:t> and choose the desired position (e.g., </a:t>
            </a:r>
            <a:r>
              <a:rPr lang="en-US" sz="2400" b="1" dirty="0">
                <a:latin typeface="Calibri" panose="020F0502020204030204" pitchFamily="34" charset="0"/>
                <a:cs typeface="Calibri" panose="020F0502020204030204" pitchFamily="34" charset="0"/>
              </a:rPr>
              <a:t>Outside End</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The data labels will now be displayed on the pie chart.</a:t>
            </a:r>
          </a:p>
        </p:txBody>
      </p:sp>
      <p:pic>
        <p:nvPicPr>
          <p:cNvPr id="4" name="Picture 3">
            <a:extLst>
              <a:ext uri="{FF2B5EF4-FFF2-40B4-BE49-F238E27FC236}">
                <a16:creationId xmlns:a16="http://schemas.microsoft.com/office/drawing/2014/main" id="{1C887711-D33D-62DF-139B-50C14D736DF6}"/>
              </a:ext>
            </a:extLst>
          </p:cNvPr>
          <p:cNvPicPr>
            <a:picLocks noChangeAspect="1"/>
          </p:cNvPicPr>
          <p:nvPr/>
        </p:nvPicPr>
        <p:blipFill>
          <a:blip r:embed="rId2"/>
          <a:stretch>
            <a:fillRect/>
          </a:stretch>
        </p:blipFill>
        <p:spPr>
          <a:xfrm>
            <a:off x="5260260" y="0"/>
            <a:ext cx="6944390" cy="6858000"/>
          </a:xfrm>
          <a:prstGeom prst="rect">
            <a:avLst/>
          </a:prstGeom>
        </p:spPr>
      </p:pic>
    </p:spTree>
    <p:extLst>
      <p:ext uri="{BB962C8B-B14F-4D97-AF65-F5344CB8AC3E}">
        <p14:creationId xmlns:p14="http://schemas.microsoft.com/office/powerpoint/2010/main" val="57734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and Modify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568594"/>
            <a:ext cx="44331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Calibri" panose="020F0502020204030204" pitchFamily="34" charset="0"/>
                <a:cs typeface="Calibri" panose="020F0502020204030204" pitchFamily="34" charset="0"/>
              </a:rPr>
              <a:t>4. Move the Legend to the Right Side of the Pie Chart:</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Click on the pie chart to select it.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Go to the </a:t>
            </a:r>
            <a:r>
              <a:rPr lang="en-US" sz="2400" b="1" dirty="0">
                <a:latin typeface="Calibri" panose="020F0502020204030204" pitchFamily="34" charset="0"/>
                <a:cs typeface="Calibri" panose="020F0502020204030204" pitchFamily="34" charset="0"/>
              </a:rPr>
              <a:t>Chart Tools</a:t>
            </a:r>
            <a:r>
              <a:rPr lang="en-US" sz="2400" dirty="0">
                <a:latin typeface="Calibri" panose="020F0502020204030204" pitchFamily="34" charset="0"/>
                <a:cs typeface="Calibri" panose="020F0502020204030204" pitchFamily="34" charset="0"/>
              </a:rPr>
              <a:t> on the Ribbon and click on the </a:t>
            </a:r>
            <a:r>
              <a:rPr lang="en-US" sz="2400" b="1" dirty="0">
                <a:latin typeface="Calibri" panose="020F0502020204030204" pitchFamily="34" charset="0"/>
                <a:cs typeface="Calibri" panose="020F0502020204030204" pitchFamily="34" charset="0"/>
              </a:rPr>
              <a:t>Design</a:t>
            </a:r>
            <a:r>
              <a:rPr lang="en-US" sz="2400" dirty="0">
                <a:latin typeface="Calibri" panose="020F0502020204030204" pitchFamily="34" charset="0"/>
                <a:cs typeface="Calibri" panose="020F0502020204030204" pitchFamily="34" charset="0"/>
              </a:rPr>
              <a:t> tab.</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In the </a:t>
            </a:r>
            <a:r>
              <a:rPr lang="en-US" sz="2400" b="1" dirty="0">
                <a:latin typeface="Calibri" panose="020F0502020204030204" pitchFamily="34" charset="0"/>
                <a:cs typeface="Calibri" panose="020F0502020204030204" pitchFamily="34" charset="0"/>
              </a:rPr>
              <a:t>Chart Layouts</a:t>
            </a:r>
            <a:r>
              <a:rPr lang="en-US" sz="2400" dirty="0">
                <a:latin typeface="Calibri" panose="020F0502020204030204" pitchFamily="34" charset="0"/>
                <a:cs typeface="Calibri" panose="020F0502020204030204" pitchFamily="34" charset="0"/>
              </a:rPr>
              <a:t> group, click on </a:t>
            </a:r>
            <a:r>
              <a:rPr lang="en-US" sz="2400" b="1" dirty="0">
                <a:latin typeface="Calibri" panose="020F0502020204030204" pitchFamily="34" charset="0"/>
                <a:cs typeface="Calibri" panose="020F0502020204030204" pitchFamily="34" charset="0"/>
              </a:rPr>
              <a:t>Add Chart Element</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Hover over </a:t>
            </a:r>
            <a:r>
              <a:rPr lang="en-US" sz="2400" b="1" dirty="0">
                <a:latin typeface="Calibri" panose="020F0502020204030204" pitchFamily="34" charset="0"/>
                <a:cs typeface="Calibri" panose="020F0502020204030204" pitchFamily="34" charset="0"/>
              </a:rPr>
              <a:t>Legend</a:t>
            </a:r>
            <a:r>
              <a:rPr lang="en-US" sz="2400" dirty="0">
                <a:latin typeface="Calibri" panose="020F0502020204030204" pitchFamily="34" charset="0"/>
                <a:cs typeface="Calibri" panose="020F0502020204030204" pitchFamily="34" charset="0"/>
              </a:rPr>
              <a:t> and select </a:t>
            </a:r>
            <a:r>
              <a:rPr lang="en-US" sz="2400" b="1" dirty="0">
                <a:latin typeface="Calibri" panose="020F0502020204030204" pitchFamily="34" charset="0"/>
                <a:cs typeface="Calibri" panose="020F0502020204030204" pitchFamily="34" charset="0"/>
              </a:rPr>
              <a:t>Right</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The legend will move to the right side of the pie chart.</a:t>
            </a:r>
          </a:p>
        </p:txBody>
      </p:sp>
      <p:pic>
        <p:nvPicPr>
          <p:cNvPr id="4" name="Picture 3">
            <a:extLst>
              <a:ext uri="{FF2B5EF4-FFF2-40B4-BE49-F238E27FC236}">
                <a16:creationId xmlns:a16="http://schemas.microsoft.com/office/drawing/2014/main" id="{1C887711-D33D-62DF-139B-50C14D736DF6}"/>
              </a:ext>
            </a:extLst>
          </p:cNvPr>
          <p:cNvPicPr>
            <a:picLocks noChangeAspect="1"/>
          </p:cNvPicPr>
          <p:nvPr/>
        </p:nvPicPr>
        <p:blipFill>
          <a:blip r:embed="rId2"/>
          <a:stretch>
            <a:fillRect/>
          </a:stretch>
        </p:blipFill>
        <p:spPr>
          <a:xfrm>
            <a:off x="5260260" y="0"/>
            <a:ext cx="6944390" cy="6858000"/>
          </a:xfrm>
          <a:prstGeom prst="rect">
            <a:avLst/>
          </a:prstGeom>
        </p:spPr>
      </p:pic>
    </p:spTree>
    <p:extLst>
      <p:ext uri="{BB962C8B-B14F-4D97-AF65-F5344CB8AC3E}">
        <p14:creationId xmlns:p14="http://schemas.microsoft.com/office/powerpoint/2010/main" val="206471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and Modify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199262"/>
            <a:ext cx="443311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Calibri" panose="020F0502020204030204" pitchFamily="34" charset="0"/>
                <a:cs typeface="Calibri" panose="020F0502020204030204" pitchFamily="34" charset="0"/>
              </a:rPr>
              <a:t>5. Add Primary Minor Horizontal Gridlines to the Column Chart:</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Click on the column chart to select it.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Go to the </a:t>
            </a:r>
            <a:r>
              <a:rPr lang="en-US" sz="2400" b="1" dirty="0">
                <a:latin typeface="Calibri" panose="020F0502020204030204" pitchFamily="34" charset="0"/>
                <a:cs typeface="Calibri" panose="020F0502020204030204" pitchFamily="34" charset="0"/>
              </a:rPr>
              <a:t>Chart Tools</a:t>
            </a:r>
            <a:r>
              <a:rPr lang="en-US" sz="2400" dirty="0">
                <a:latin typeface="Calibri" panose="020F0502020204030204" pitchFamily="34" charset="0"/>
                <a:cs typeface="Calibri" panose="020F0502020204030204" pitchFamily="34" charset="0"/>
              </a:rPr>
              <a:t> on the Ribbon and click on the </a:t>
            </a:r>
            <a:r>
              <a:rPr lang="en-US" sz="2400" b="1" dirty="0">
                <a:latin typeface="Calibri" panose="020F0502020204030204" pitchFamily="34" charset="0"/>
                <a:cs typeface="Calibri" panose="020F0502020204030204" pitchFamily="34" charset="0"/>
              </a:rPr>
              <a:t>Design</a:t>
            </a:r>
            <a:r>
              <a:rPr lang="en-US" sz="2400" dirty="0">
                <a:latin typeface="Calibri" panose="020F0502020204030204" pitchFamily="34" charset="0"/>
                <a:cs typeface="Calibri" panose="020F0502020204030204" pitchFamily="34" charset="0"/>
              </a:rPr>
              <a:t> tab.</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In the </a:t>
            </a:r>
            <a:r>
              <a:rPr lang="en-US" sz="2400" b="1" dirty="0">
                <a:latin typeface="Calibri" panose="020F0502020204030204" pitchFamily="34" charset="0"/>
                <a:cs typeface="Calibri" panose="020F0502020204030204" pitchFamily="34" charset="0"/>
              </a:rPr>
              <a:t>Chart Layouts</a:t>
            </a:r>
            <a:r>
              <a:rPr lang="en-US" sz="2400" dirty="0">
                <a:latin typeface="Calibri" panose="020F0502020204030204" pitchFamily="34" charset="0"/>
                <a:cs typeface="Calibri" panose="020F0502020204030204" pitchFamily="34" charset="0"/>
              </a:rPr>
              <a:t> group, click on </a:t>
            </a:r>
            <a:r>
              <a:rPr lang="en-US" sz="2400" b="1" dirty="0">
                <a:latin typeface="Calibri" panose="020F0502020204030204" pitchFamily="34" charset="0"/>
                <a:cs typeface="Calibri" panose="020F0502020204030204" pitchFamily="34" charset="0"/>
              </a:rPr>
              <a:t>Add Chart Element</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Hover over </a:t>
            </a:r>
            <a:r>
              <a:rPr lang="en-US" sz="2400" b="1" dirty="0">
                <a:latin typeface="Calibri" panose="020F0502020204030204" pitchFamily="34" charset="0"/>
                <a:cs typeface="Calibri" panose="020F0502020204030204" pitchFamily="34" charset="0"/>
              </a:rPr>
              <a:t>Gridlines</a:t>
            </a:r>
            <a:r>
              <a:rPr lang="en-US" sz="2400" dirty="0">
                <a:latin typeface="Calibri" panose="020F0502020204030204" pitchFamily="34" charset="0"/>
                <a:cs typeface="Calibri" panose="020F0502020204030204" pitchFamily="34" charset="0"/>
              </a:rPr>
              <a:t> and then check </a:t>
            </a:r>
            <a:r>
              <a:rPr lang="en-US" sz="2400" b="1" dirty="0">
                <a:latin typeface="Calibri" panose="020F0502020204030204" pitchFamily="34" charset="0"/>
                <a:cs typeface="Calibri" panose="020F0502020204030204" pitchFamily="34" charset="0"/>
              </a:rPr>
              <a:t>Primary Minor Horizontal</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The primary minor horizontal gridlines will be added to the column chart.</a:t>
            </a:r>
          </a:p>
        </p:txBody>
      </p:sp>
      <p:pic>
        <p:nvPicPr>
          <p:cNvPr id="4" name="Picture 3">
            <a:extLst>
              <a:ext uri="{FF2B5EF4-FFF2-40B4-BE49-F238E27FC236}">
                <a16:creationId xmlns:a16="http://schemas.microsoft.com/office/drawing/2014/main" id="{1C887711-D33D-62DF-139B-50C14D736DF6}"/>
              </a:ext>
            </a:extLst>
          </p:cNvPr>
          <p:cNvPicPr>
            <a:picLocks noChangeAspect="1"/>
          </p:cNvPicPr>
          <p:nvPr/>
        </p:nvPicPr>
        <p:blipFill>
          <a:blip r:embed="rId2"/>
          <a:stretch>
            <a:fillRect/>
          </a:stretch>
        </p:blipFill>
        <p:spPr>
          <a:xfrm>
            <a:off x="5260260" y="0"/>
            <a:ext cx="6944390" cy="6858000"/>
          </a:xfrm>
          <a:prstGeom prst="rect">
            <a:avLst/>
          </a:prstGeom>
        </p:spPr>
      </p:pic>
    </p:spTree>
    <p:extLst>
      <p:ext uri="{BB962C8B-B14F-4D97-AF65-F5344CB8AC3E}">
        <p14:creationId xmlns:p14="http://schemas.microsoft.com/office/powerpoint/2010/main" val="318665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and Modify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014596"/>
            <a:ext cx="443311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latin typeface="Calibri" panose="020F0502020204030204" pitchFamily="34" charset="0"/>
                <a:cs typeface="Calibri" panose="020F0502020204030204" pitchFamily="34" charset="0"/>
              </a:rPr>
              <a:t>6. Add the Primary Vertical Axis Title "Dollars" to the Column Chart:</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Click on the column chart to select it.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Go to the </a:t>
            </a:r>
            <a:r>
              <a:rPr lang="en-US" sz="2400" b="1" dirty="0">
                <a:latin typeface="Calibri" panose="020F0502020204030204" pitchFamily="34" charset="0"/>
                <a:cs typeface="Calibri" panose="020F0502020204030204" pitchFamily="34" charset="0"/>
              </a:rPr>
              <a:t>Chart Tools</a:t>
            </a:r>
            <a:r>
              <a:rPr lang="en-US" sz="2400" dirty="0">
                <a:latin typeface="Calibri" panose="020F0502020204030204" pitchFamily="34" charset="0"/>
                <a:cs typeface="Calibri" panose="020F0502020204030204" pitchFamily="34" charset="0"/>
              </a:rPr>
              <a:t> on the Ribbon and click on the </a:t>
            </a:r>
            <a:r>
              <a:rPr lang="en-US" sz="2400" b="1" dirty="0">
                <a:latin typeface="Calibri" panose="020F0502020204030204" pitchFamily="34" charset="0"/>
                <a:cs typeface="Calibri" panose="020F0502020204030204" pitchFamily="34" charset="0"/>
              </a:rPr>
              <a:t>Design</a:t>
            </a:r>
            <a:r>
              <a:rPr lang="en-US" sz="2400" dirty="0">
                <a:latin typeface="Calibri" panose="020F0502020204030204" pitchFamily="34" charset="0"/>
                <a:cs typeface="Calibri" panose="020F0502020204030204" pitchFamily="34" charset="0"/>
              </a:rPr>
              <a:t> tab.</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In the </a:t>
            </a:r>
            <a:r>
              <a:rPr lang="en-US" sz="2400" b="1" dirty="0">
                <a:latin typeface="Calibri" panose="020F0502020204030204" pitchFamily="34" charset="0"/>
                <a:cs typeface="Calibri" panose="020F0502020204030204" pitchFamily="34" charset="0"/>
              </a:rPr>
              <a:t>Chart Layouts</a:t>
            </a:r>
            <a:r>
              <a:rPr lang="en-US" sz="2400" dirty="0">
                <a:latin typeface="Calibri" panose="020F0502020204030204" pitchFamily="34" charset="0"/>
                <a:cs typeface="Calibri" panose="020F0502020204030204" pitchFamily="34" charset="0"/>
              </a:rPr>
              <a:t> group, click on </a:t>
            </a:r>
            <a:r>
              <a:rPr lang="en-US" sz="2400" b="1" dirty="0">
                <a:latin typeface="Calibri" panose="020F0502020204030204" pitchFamily="34" charset="0"/>
                <a:cs typeface="Calibri" panose="020F0502020204030204" pitchFamily="34" charset="0"/>
              </a:rPr>
              <a:t>Add Chart Element</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Hover over </a:t>
            </a:r>
            <a:r>
              <a:rPr lang="en-US" sz="2400" b="1" dirty="0">
                <a:latin typeface="Calibri" panose="020F0502020204030204" pitchFamily="34" charset="0"/>
                <a:cs typeface="Calibri" panose="020F0502020204030204" pitchFamily="34" charset="0"/>
              </a:rPr>
              <a:t>Axis Titles</a:t>
            </a:r>
            <a:r>
              <a:rPr lang="en-US" sz="2400" dirty="0">
                <a:latin typeface="Calibri" panose="020F0502020204030204" pitchFamily="34" charset="0"/>
                <a:cs typeface="Calibri" panose="020F0502020204030204" pitchFamily="34" charset="0"/>
              </a:rPr>
              <a:t> and select </a:t>
            </a:r>
            <a:r>
              <a:rPr lang="en-US" sz="2400" b="1" dirty="0">
                <a:latin typeface="Calibri" panose="020F0502020204030204" pitchFamily="34" charset="0"/>
                <a:cs typeface="Calibri" panose="020F0502020204030204" pitchFamily="34" charset="0"/>
              </a:rPr>
              <a:t>Primary Vertical</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Click on the vertical axis title that appears on the left side of the chart and type </a:t>
            </a:r>
            <a:r>
              <a:rPr lang="en-US" sz="2400" b="1" dirty="0">
                <a:latin typeface="Calibri" panose="020F0502020204030204" pitchFamily="34" charset="0"/>
                <a:cs typeface="Calibri" panose="020F0502020204030204" pitchFamily="34" charset="0"/>
              </a:rPr>
              <a:t>"Dollars"</a:t>
            </a:r>
            <a:r>
              <a:rPr lang="en-US" sz="2400" dirty="0">
                <a:latin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1C887711-D33D-62DF-139B-50C14D736DF6}"/>
              </a:ext>
            </a:extLst>
          </p:cNvPr>
          <p:cNvPicPr>
            <a:picLocks noChangeAspect="1"/>
          </p:cNvPicPr>
          <p:nvPr/>
        </p:nvPicPr>
        <p:blipFill>
          <a:blip r:embed="rId2"/>
          <a:stretch>
            <a:fillRect/>
          </a:stretch>
        </p:blipFill>
        <p:spPr>
          <a:xfrm>
            <a:off x="5260260" y="0"/>
            <a:ext cx="6944390" cy="6858000"/>
          </a:xfrm>
          <a:prstGeom prst="rect">
            <a:avLst/>
          </a:prstGeom>
        </p:spPr>
      </p:pic>
    </p:spTree>
    <p:extLst>
      <p:ext uri="{BB962C8B-B14F-4D97-AF65-F5344CB8AC3E}">
        <p14:creationId xmlns:p14="http://schemas.microsoft.com/office/powerpoint/2010/main" val="311595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and Modify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199262"/>
            <a:ext cx="5257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7. Add a Linear Trendline Based on the Senior Series to the Column Chart:</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Senior</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data series in the column chart to select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data series and choose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Trendline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Format Trendline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pane, select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Linear</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linear trendline will be added to the Senior series in the column chart.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8. Save the File: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Excel file with the name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523-fundraising by grade completed.xlsx</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your designated folder.</a:t>
            </a:r>
          </a:p>
        </p:txBody>
      </p:sp>
      <p:pic>
        <p:nvPicPr>
          <p:cNvPr id="4" name="Picture 3">
            <a:extLst>
              <a:ext uri="{FF2B5EF4-FFF2-40B4-BE49-F238E27FC236}">
                <a16:creationId xmlns:a16="http://schemas.microsoft.com/office/drawing/2014/main" id="{1C887711-D33D-62DF-139B-50C14D736DF6}"/>
              </a:ext>
            </a:extLst>
          </p:cNvPr>
          <p:cNvPicPr>
            <a:picLocks noChangeAspect="1"/>
          </p:cNvPicPr>
          <p:nvPr/>
        </p:nvPicPr>
        <p:blipFill>
          <a:blip r:embed="rId2"/>
          <a:stretch>
            <a:fillRect/>
          </a:stretch>
        </p:blipFill>
        <p:spPr>
          <a:xfrm>
            <a:off x="5260260" y="0"/>
            <a:ext cx="6944390" cy="6858000"/>
          </a:xfrm>
          <a:prstGeom prst="rect">
            <a:avLst/>
          </a:prstGeom>
        </p:spPr>
      </p:pic>
    </p:spTree>
    <p:extLst>
      <p:ext uri="{BB962C8B-B14F-4D97-AF65-F5344CB8AC3E}">
        <p14:creationId xmlns:p14="http://schemas.microsoft.com/office/powerpoint/2010/main" val="513839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and Modify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491923"/>
            <a:ext cx="5257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following these steps, you will successfully add and modify the necessary chart elements in both the pie and column charts and save the workbook with the updated name.</a:t>
            </a:r>
          </a:p>
        </p:txBody>
      </p:sp>
      <p:pic>
        <p:nvPicPr>
          <p:cNvPr id="4" name="Picture 3">
            <a:extLst>
              <a:ext uri="{FF2B5EF4-FFF2-40B4-BE49-F238E27FC236}">
                <a16:creationId xmlns:a16="http://schemas.microsoft.com/office/drawing/2014/main" id="{1C887711-D33D-62DF-139B-50C14D736DF6}"/>
              </a:ext>
            </a:extLst>
          </p:cNvPr>
          <p:cNvPicPr>
            <a:picLocks noChangeAspect="1"/>
          </p:cNvPicPr>
          <p:nvPr/>
        </p:nvPicPr>
        <p:blipFill>
          <a:blip r:embed="rId2"/>
          <a:stretch>
            <a:fillRect/>
          </a:stretch>
        </p:blipFill>
        <p:spPr>
          <a:xfrm>
            <a:off x="5260260" y="0"/>
            <a:ext cx="6944390" cy="6858000"/>
          </a:xfrm>
          <a:prstGeom prst="rect">
            <a:avLst/>
          </a:prstGeom>
        </p:spPr>
      </p:pic>
    </p:spTree>
    <p:extLst>
      <p:ext uri="{BB962C8B-B14F-4D97-AF65-F5344CB8AC3E}">
        <p14:creationId xmlns:p14="http://schemas.microsoft.com/office/powerpoint/2010/main" val="377033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576644"/>
            <a:ext cx="5181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 Charts and Modify Charts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81ACD9C-FE82-546B-4CA0-F826708434A0}"/>
              </a:ext>
            </a:extLst>
          </p:cNvPr>
          <p:cNvPicPr>
            <a:picLocks noChangeAspect="1"/>
          </p:cNvPicPr>
          <p:nvPr/>
        </p:nvPicPr>
        <p:blipFill rotWithShape="1">
          <a:blip r:embed="rId2"/>
          <a:srcRect l="40086" t="50000" r="27672" b="6054"/>
          <a:stretch/>
        </p:blipFill>
        <p:spPr>
          <a:xfrm>
            <a:off x="4666593" y="-1"/>
            <a:ext cx="7525407" cy="5769815"/>
          </a:xfrm>
          <a:prstGeom prst="rect">
            <a:avLst/>
          </a:prstGeom>
        </p:spPr>
      </p:pic>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063843"/>
            <a:ext cx="4813738"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Open the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511-fundraising by grade.xlsx file from your designated folder.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Create a Clustered Column Chart:</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Highlight the data in cells A2.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Insert</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on the Ribbon.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Charts</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click on the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Insert Column or Bar Chart</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icon.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Clustered Column</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dropdown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clustered column chart will be created in your worksheet.</a:t>
            </a:r>
          </a:p>
        </p:txBody>
      </p:sp>
    </p:spTree>
    <p:extLst>
      <p:ext uri="{BB962C8B-B14F-4D97-AF65-F5344CB8AC3E}">
        <p14:creationId xmlns:p14="http://schemas.microsoft.com/office/powerpoint/2010/main" val="4232924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Layouts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199262"/>
            <a:ext cx="493058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Open the File: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531-fundraising by grade.xlsx file from your designated folder.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Change the Column Chart to a 3-D Clustered Column Chart:</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existing column chart in the worksheet.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Tools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 and click on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Change Chart Type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Type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3-D Clustered Column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list of options and click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OK</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p:txBody>
      </p:sp>
      <p:pic>
        <p:nvPicPr>
          <p:cNvPr id="8" name="Picture 7">
            <a:extLst>
              <a:ext uri="{FF2B5EF4-FFF2-40B4-BE49-F238E27FC236}">
                <a16:creationId xmlns:a16="http://schemas.microsoft.com/office/drawing/2014/main" id="{6D720920-B148-3A47-71F2-00CB6F591512}"/>
              </a:ext>
            </a:extLst>
          </p:cNvPr>
          <p:cNvPicPr>
            <a:picLocks noChangeAspect="1"/>
          </p:cNvPicPr>
          <p:nvPr/>
        </p:nvPicPr>
        <p:blipFill>
          <a:blip r:embed="rId2"/>
          <a:stretch>
            <a:fillRect/>
          </a:stretch>
        </p:blipFill>
        <p:spPr>
          <a:xfrm>
            <a:off x="4930583" y="37341"/>
            <a:ext cx="7261417" cy="5419562"/>
          </a:xfrm>
          <a:prstGeom prst="rect">
            <a:avLst/>
          </a:prstGeom>
        </p:spPr>
      </p:pic>
    </p:spTree>
    <p:extLst>
      <p:ext uri="{BB962C8B-B14F-4D97-AF65-F5344CB8AC3E}">
        <p14:creationId xmlns:p14="http://schemas.microsoft.com/office/powerpoint/2010/main" val="656923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Layouts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876096"/>
            <a:ext cx="493058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Apply Layout 9 to the 3-D Column Chart:</a:t>
            </a:r>
            <a:endPar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With the 3-D clustered column chart still selected, go to the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Tools</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 and click on the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Layouts</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click on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Quick Layout</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Layout 9</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dropdown list.</a:t>
            </a:r>
          </a:p>
          <a:p>
            <a:pPr marL="0" marR="0" lvl="0" indent="0" algn="l"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Add the Axis Title "Month" to the 3-D Column Chart:</a:t>
            </a:r>
            <a:endPar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With the 3-D clustered column chart still selected, go to the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Tools</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 and click on the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Layouts</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click on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Chart Element</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Hover over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Axis Titles</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then select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Primary Horizontal</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horizontal axis title that appears and type </a:t>
            </a:r>
            <a:r>
              <a:rPr kumimoji="0" lang="en-US" altLang="en-US" sz="21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"Month"</a:t>
            </a:r>
            <a:r>
              <a:rPr kumimoji="0" lang="en-US" altLang="en-US" sz="2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p:txBody>
      </p:sp>
      <p:pic>
        <p:nvPicPr>
          <p:cNvPr id="8" name="Picture 7">
            <a:extLst>
              <a:ext uri="{FF2B5EF4-FFF2-40B4-BE49-F238E27FC236}">
                <a16:creationId xmlns:a16="http://schemas.microsoft.com/office/drawing/2014/main" id="{6D720920-B148-3A47-71F2-00CB6F591512}"/>
              </a:ext>
            </a:extLst>
          </p:cNvPr>
          <p:cNvPicPr>
            <a:picLocks noChangeAspect="1"/>
          </p:cNvPicPr>
          <p:nvPr/>
        </p:nvPicPr>
        <p:blipFill>
          <a:blip r:embed="rId2"/>
          <a:stretch>
            <a:fillRect/>
          </a:stretch>
        </p:blipFill>
        <p:spPr>
          <a:xfrm>
            <a:off x="4930583" y="37341"/>
            <a:ext cx="7261417" cy="5419562"/>
          </a:xfrm>
          <a:prstGeom prst="rect">
            <a:avLst/>
          </a:prstGeom>
        </p:spPr>
      </p:pic>
    </p:spTree>
    <p:extLst>
      <p:ext uri="{BB962C8B-B14F-4D97-AF65-F5344CB8AC3E}">
        <p14:creationId xmlns:p14="http://schemas.microsoft.com/office/powerpoint/2010/main" val="3697378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Layouts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014595"/>
            <a:ext cx="493058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Change the Pie Chart on the 'Totals by Month' Sheet to a 3-D Pie Chart: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sheet named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'Totals by Month'</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where the pie chart is located.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pie chart.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Tools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 and click on the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Change Chart Type</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Type</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3-D Pie</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list of options and click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OK</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Change the 3-D Pie Chart’s Y Rotation to 50 Degrees: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With the 3-D pie chart selected, right-click on the chart and select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3-D Rotation</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Format Chart Area</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pane that appears, adjust the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 Rotation</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50 degrees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Close the pane once the change is made.</a:t>
            </a:r>
          </a:p>
        </p:txBody>
      </p:sp>
      <p:pic>
        <p:nvPicPr>
          <p:cNvPr id="8" name="Picture 7">
            <a:extLst>
              <a:ext uri="{FF2B5EF4-FFF2-40B4-BE49-F238E27FC236}">
                <a16:creationId xmlns:a16="http://schemas.microsoft.com/office/drawing/2014/main" id="{6D720920-B148-3A47-71F2-00CB6F591512}"/>
              </a:ext>
            </a:extLst>
          </p:cNvPr>
          <p:cNvPicPr>
            <a:picLocks noChangeAspect="1"/>
          </p:cNvPicPr>
          <p:nvPr/>
        </p:nvPicPr>
        <p:blipFill>
          <a:blip r:embed="rId2"/>
          <a:stretch>
            <a:fillRect/>
          </a:stretch>
        </p:blipFill>
        <p:spPr>
          <a:xfrm>
            <a:off x="4930583" y="37341"/>
            <a:ext cx="7261417" cy="5419562"/>
          </a:xfrm>
          <a:prstGeom prst="rect">
            <a:avLst/>
          </a:prstGeom>
        </p:spPr>
      </p:pic>
    </p:spTree>
    <p:extLst>
      <p:ext uri="{BB962C8B-B14F-4D97-AF65-F5344CB8AC3E}">
        <p14:creationId xmlns:p14="http://schemas.microsoft.com/office/powerpoint/2010/main" val="426731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Layouts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783762"/>
            <a:ext cx="4930583"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7. Apply Layout 4 to the 3-D Pie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With the 3-D pie chart still selected, go to the </a:t>
            </a: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Tools</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 and click on the </a:t>
            </a: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Layouts</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click on </a:t>
            </a: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Quick Layout</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t>
            </a: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Layout 4</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dropdown list.</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8. Save the File:</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Excel file with the name </a:t>
            </a: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531-fundraising by grade completed.xlsx</a:t>
            </a:r>
            <a:r>
              <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your designated folder.</a:t>
            </a:r>
          </a:p>
        </p:txBody>
      </p:sp>
      <p:pic>
        <p:nvPicPr>
          <p:cNvPr id="8" name="Picture 7">
            <a:extLst>
              <a:ext uri="{FF2B5EF4-FFF2-40B4-BE49-F238E27FC236}">
                <a16:creationId xmlns:a16="http://schemas.microsoft.com/office/drawing/2014/main" id="{6D720920-B148-3A47-71F2-00CB6F591512}"/>
              </a:ext>
            </a:extLst>
          </p:cNvPr>
          <p:cNvPicPr>
            <a:picLocks noChangeAspect="1"/>
          </p:cNvPicPr>
          <p:nvPr/>
        </p:nvPicPr>
        <p:blipFill>
          <a:blip r:embed="rId2"/>
          <a:stretch>
            <a:fillRect/>
          </a:stretch>
        </p:blipFill>
        <p:spPr>
          <a:xfrm>
            <a:off x="4930583" y="37341"/>
            <a:ext cx="7261417" cy="5419562"/>
          </a:xfrm>
          <a:prstGeom prst="rect">
            <a:avLst/>
          </a:prstGeom>
        </p:spPr>
      </p:pic>
    </p:spTree>
    <p:extLst>
      <p:ext uri="{BB962C8B-B14F-4D97-AF65-F5344CB8AC3E}">
        <p14:creationId xmlns:p14="http://schemas.microsoft.com/office/powerpoint/2010/main" val="2545401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Layouts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199260"/>
            <a:ext cx="493058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alibri" panose="020F0502020204030204" pitchFamily="34" charset="0"/>
                <a:cs typeface="Calibri" panose="020F0502020204030204" pitchFamily="34" charset="0"/>
              </a:rPr>
              <a:t>Additional Task: How do you see a preview of each chart type, layout, or specified style?</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Answer:</a:t>
            </a:r>
            <a:r>
              <a:rPr lang="en-US" sz="2800" dirty="0">
                <a:latin typeface="Calibri" panose="020F0502020204030204" pitchFamily="34" charset="0"/>
                <a:cs typeface="Calibri" panose="020F0502020204030204" pitchFamily="34" charset="0"/>
              </a:rPr>
              <a:t> You can see a preview of each chart type, layout, or specified style by hovering over the options in the respective dropdown menus on the Ribbon. As you hover over different options, Excel provides a live preview of how the chart will look if the option is selected.</a:t>
            </a:r>
          </a:p>
        </p:txBody>
      </p:sp>
      <p:pic>
        <p:nvPicPr>
          <p:cNvPr id="8" name="Picture 7">
            <a:extLst>
              <a:ext uri="{FF2B5EF4-FFF2-40B4-BE49-F238E27FC236}">
                <a16:creationId xmlns:a16="http://schemas.microsoft.com/office/drawing/2014/main" id="{6D720920-B148-3A47-71F2-00CB6F591512}"/>
              </a:ext>
            </a:extLst>
          </p:cNvPr>
          <p:cNvPicPr>
            <a:picLocks noChangeAspect="1"/>
          </p:cNvPicPr>
          <p:nvPr/>
        </p:nvPicPr>
        <p:blipFill>
          <a:blip r:embed="rId2"/>
          <a:stretch>
            <a:fillRect/>
          </a:stretch>
        </p:blipFill>
        <p:spPr>
          <a:xfrm>
            <a:off x="4930583" y="37341"/>
            <a:ext cx="7261417" cy="5419562"/>
          </a:xfrm>
          <a:prstGeom prst="rect">
            <a:avLst/>
          </a:prstGeom>
        </p:spPr>
      </p:pic>
    </p:spTree>
    <p:extLst>
      <p:ext uri="{BB962C8B-B14F-4D97-AF65-F5344CB8AC3E}">
        <p14:creationId xmlns:p14="http://schemas.microsoft.com/office/powerpoint/2010/main" val="4127213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Layouts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276478"/>
            <a:ext cx="493058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a:latin typeface="Calibri" panose="020F0502020204030204" pitchFamily="34" charset="0"/>
                <a:cs typeface="Calibri" panose="020F0502020204030204" pitchFamily="34" charset="0"/>
              </a:rPr>
              <a:t>By following these steps, you will successfully apply the required chart layouts and modifications to both the column and pie charts, and save the workbook with the updated name.</a:t>
            </a:r>
          </a:p>
        </p:txBody>
      </p:sp>
      <p:pic>
        <p:nvPicPr>
          <p:cNvPr id="8" name="Picture 7">
            <a:extLst>
              <a:ext uri="{FF2B5EF4-FFF2-40B4-BE49-F238E27FC236}">
                <a16:creationId xmlns:a16="http://schemas.microsoft.com/office/drawing/2014/main" id="{6D720920-B148-3A47-71F2-00CB6F591512}"/>
              </a:ext>
            </a:extLst>
          </p:cNvPr>
          <p:cNvPicPr>
            <a:picLocks noChangeAspect="1"/>
          </p:cNvPicPr>
          <p:nvPr/>
        </p:nvPicPr>
        <p:blipFill>
          <a:blip r:embed="rId2"/>
          <a:stretch>
            <a:fillRect/>
          </a:stretch>
        </p:blipFill>
        <p:spPr>
          <a:xfrm>
            <a:off x="4930583" y="37341"/>
            <a:ext cx="7261417" cy="5419562"/>
          </a:xfrm>
          <a:prstGeom prst="rect">
            <a:avLst/>
          </a:prstGeom>
        </p:spPr>
      </p:pic>
    </p:spTree>
    <p:extLst>
      <p:ext uri="{BB962C8B-B14F-4D97-AF65-F5344CB8AC3E}">
        <p14:creationId xmlns:p14="http://schemas.microsoft.com/office/powerpoint/2010/main" val="499241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Styles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306981"/>
            <a:ext cx="4533187"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Open the File:</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532-fundraising by grade.xlsx file from your designated folder.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Apply Chart Style 3 to the Pie Chart:</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pie chart to select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Tools</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 and click on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Styles</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look for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Style 3</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(typically the third style in the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Style 3</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apply it to the pie chart.</a:t>
            </a:r>
          </a:p>
        </p:txBody>
      </p:sp>
      <p:pic>
        <p:nvPicPr>
          <p:cNvPr id="4" name="Picture 3">
            <a:extLst>
              <a:ext uri="{FF2B5EF4-FFF2-40B4-BE49-F238E27FC236}">
                <a16:creationId xmlns:a16="http://schemas.microsoft.com/office/drawing/2014/main" id="{746BE369-964E-71AE-354E-9BFDBAFF698F}"/>
              </a:ext>
            </a:extLst>
          </p:cNvPr>
          <p:cNvPicPr>
            <a:picLocks noChangeAspect="1"/>
          </p:cNvPicPr>
          <p:nvPr/>
        </p:nvPicPr>
        <p:blipFill>
          <a:blip r:embed="rId2"/>
          <a:stretch>
            <a:fillRect/>
          </a:stretch>
        </p:blipFill>
        <p:spPr>
          <a:xfrm>
            <a:off x="4533187" y="0"/>
            <a:ext cx="7658813" cy="4365523"/>
          </a:xfrm>
          <a:prstGeom prst="rect">
            <a:avLst/>
          </a:prstGeom>
        </p:spPr>
      </p:pic>
    </p:spTree>
    <p:extLst>
      <p:ext uri="{BB962C8B-B14F-4D97-AF65-F5344CB8AC3E}">
        <p14:creationId xmlns:p14="http://schemas.microsoft.com/office/powerpoint/2010/main" val="963227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Styles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860705"/>
            <a:ext cx="4533187"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900" b="1" dirty="0">
                <a:latin typeface="Calibri" panose="020F0502020204030204" pitchFamily="34" charset="0"/>
                <a:cs typeface="Calibri" panose="020F0502020204030204" pitchFamily="34" charset="0"/>
              </a:rPr>
              <a:t>3. Change the Color of the January 1945 Piece of the Pie Chart to Accent 6, Green, Lighter 80%:</a:t>
            </a:r>
            <a:endParaRPr lang="en-US" sz="19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900" dirty="0">
                <a:latin typeface="Calibri" panose="020F0502020204030204" pitchFamily="34" charset="0"/>
                <a:cs typeface="Calibri" panose="020F0502020204030204" pitchFamily="34" charset="0"/>
              </a:rPr>
              <a:t>Click on the January 1945 piece of the pie chart to select it. Make sure only this piece is selected.</a:t>
            </a:r>
          </a:p>
          <a:p>
            <a:pPr>
              <a:buFont typeface="Arial" panose="020B0604020202020204" pitchFamily="34" charset="0"/>
              <a:buChar char="•"/>
            </a:pPr>
            <a:r>
              <a:rPr lang="en-US" sz="1900" dirty="0">
                <a:latin typeface="Calibri" panose="020F0502020204030204" pitchFamily="34" charset="0"/>
                <a:cs typeface="Calibri" panose="020F0502020204030204" pitchFamily="34" charset="0"/>
              </a:rPr>
              <a:t>Right-click on the selected pie piece and choose </a:t>
            </a:r>
            <a:r>
              <a:rPr lang="en-US" sz="1900" b="1" dirty="0">
                <a:latin typeface="Calibri" panose="020F0502020204030204" pitchFamily="34" charset="0"/>
                <a:cs typeface="Calibri" panose="020F0502020204030204" pitchFamily="34" charset="0"/>
              </a:rPr>
              <a:t>Format Data Point</a:t>
            </a:r>
            <a:r>
              <a:rPr lang="en-US" sz="19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1900" dirty="0">
                <a:latin typeface="Calibri" panose="020F0502020204030204" pitchFamily="34" charset="0"/>
                <a:cs typeface="Calibri" panose="020F0502020204030204" pitchFamily="34" charset="0"/>
              </a:rPr>
              <a:t>In the </a:t>
            </a:r>
            <a:r>
              <a:rPr lang="en-US" sz="1900" b="1" dirty="0">
                <a:latin typeface="Calibri" panose="020F0502020204030204" pitchFamily="34" charset="0"/>
                <a:cs typeface="Calibri" panose="020F0502020204030204" pitchFamily="34" charset="0"/>
              </a:rPr>
              <a:t>Format Data Point</a:t>
            </a:r>
            <a:r>
              <a:rPr lang="en-US" sz="1900" dirty="0">
                <a:latin typeface="Calibri" panose="020F0502020204030204" pitchFamily="34" charset="0"/>
                <a:cs typeface="Calibri" panose="020F0502020204030204" pitchFamily="34" charset="0"/>
              </a:rPr>
              <a:t> pane, go to the </a:t>
            </a:r>
            <a:r>
              <a:rPr lang="en-US" sz="1900" b="1" dirty="0">
                <a:latin typeface="Calibri" panose="020F0502020204030204" pitchFamily="34" charset="0"/>
                <a:cs typeface="Calibri" panose="020F0502020204030204" pitchFamily="34" charset="0"/>
              </a:rPr>
              <a:t>Fill &amp; Line</a:t>
            </a:r>
            <a:r>
              <a:rPr lang="en-US" sz="1900" dirty="0">
                <a:latin typeface="Calibri" panose="020F0502020204030204" pitchFamily="34" charset="0"/>
                <a:cs typeface="Calibri" panose="020F0502020204030204" pitchFamily="34" charset="0"/>
              </a:rPr>
              <a:t> options (paint bucket icon).</a:t>
            </a:r>
          </a:p>
          <a:p>
            <a:pPr>
              <a:buFont typeface="Arial" panose="020B0604020202020204" pitchFamily="34" charset="0"/>
              <a:buChar char="•"/>
            </a:pPr>
            <a:r>
              <a:rPr lang="en-US" sz="1900" dirty="0">
                <a:latin typeface="Calibri" panose="020F0502020204030204" pitchFamily="34" charset="0"/>
                <a:cs typeface="Calibri" panose="020F0502020204030204" pitchFamily="34" charset="0"/>
              </a:rPr>
              <a:t>Under </a:t>
            </a:r>
            <a:r>
              <a:rPr lang="en-US" sz="1900" b="1" dirty="0">
                <a:latin typeface="Calibri" panose="020F0502020204030204" pitchFamily="34" charset="0"/>
                <a:cs typeface="Calibri" panose="020F0502020204030204" pitchFamily="34" charset="0"/>
              </a:rPr>
              <a:t>Fill</a:t>
            </a:r>
            <a:r>
              <a:rPr lang="en-US" sz="1900" dirty="0">
                <a:latin typeface="Calibri" panose="020F0502020204030204" pitchFamily="34" charset="0"/>
                <a:cs typeface="Calibri" panose="020F0502020204030204" pitchFamily="34" charset="0"/>
              </a:rPr>
              <a:t>, select </a:t>
            </a:r>
            <a:r>
              <a:rPr lang="en-US" sz="1900" b="1" dirty="0">
                <a:latin typeface="Calibri" panose="020F0502020204030204" pitchFamily="34" charset="0"/>
                <a:cs typeface="Calibri" panose="020F0502020204030204" pitchFamily="34" charset="0"/>
              </a:rPr>
              <a:t>Solid fill</a:t>
            </a:r>
            <a:r>
              <a:rPr lang="en-US" sz="19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1900" dirty="0">
                <a:latin typeface="Calibri" panose="020F0502020204030204" pitchFamily="34" charset="0"/>
                <a:cs typeface="Calibri" panose="020F0502020204030204" pitchFamily="34" charset="0"/>
              </a:rPr>
              <a:t>Click on the color dropdown and choose </a:t>
            </a:r>
            <a:r>
              <a:rPr lang="en-US" sz="1900" b="1" dirty="0">
                <a:latin typeface="Calibri" panose="020F0502020204030204" pitchFamily="34" charset="0"/>
                <a:cs typeface="Calibri" panose="020F0502020204030204" pitchFamily="34" charset="0"/>
              </a:rPr>
              <a:t>More Colors</a:t>
            </a:r>
            <a:r>
              <a:rPr lang="en-US" sz="19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1900" dirty="0">
                <a:latin typeface="Calibri" panose="020F0502020204030204" pitchFamily="34" charset="0"/>
                <a:cs typeface="Calibri" panose="020F0502020204030204" pitchFamily="34" charset="0"/>
              </a:rPr>
              <a:t>In the color selection, go to the </a:t>
            </a:r>
            <a:r>
              <a:rPr lang="en-US" sz="1900" b="1" dirty="0">
                <a:latin typeface="Calibri" panose="020F0502020204030204" pitchFamily="34" charset="0"/>
                <a:cs typeface="Calibri" panose="020F0502020204030204" pitchFamily="34" charset="0"/>
              </a:rPr>
              <a:t>Custom</a:t>
            </a:r>
            <a:r>
              <a:rPr lang="en-US" sz="1900" dirty="0">
                <a:latin typeface="Calibri" panose="020F0502020204030204" pitchFamily="34" charset="0"/>
                <a:cs typeface="Calibri" panose="020F0502020204030204" pitchFamily="34" charset="0"/>
              </a:rPr>
              <a:t> tab and enter the following values to get Accent 6, Green, Lighter 80%:</a:t>
            </a:r>
          </a:p>
          <a:p>
            <a:pPr marL="742950" lvl="1" indent="-285750">
              <a:buFont typeface="Arial" panose="020B0604020202020204" pitchFamily="34" charset="0"/>
              <a:buChar char="•"/>
            </a:pPr>
            <a:r>
              <a:rPr lang="en-US" sz="1900" b="1" dirty="0">
                <a:latin typeface="Calibri" panose="020F0502020204030204" pitchFamily="34" charset="0"/>
                <a:cs typeface="Calibri" panose="020F0502020204030204" pitchFamily="34" charset="0"/>
              </a:rPr>
              <a:t>Red:</a:t>
            </a:r>
            <a:r>
              <a:rPr lang="en-US" sz="1900" dirty="0">
                <a:latin typeface="Calibri" panose="020F0502020204030204" pitchFamily="34" charset="0"/>
                <a:cs typeface="Calibri" panose="020F0502020204030204" pitchFamily="34" charset="0"/>
              </a:rPr>
              <a:t> 204</a:t>
            </a:r>
          </a:p>
          <a:p>
            <a:pPr marL="742950" lvl="1" indent="-285750">
              <a:buFont typeface="Arial" panose="020B0604020202020204" pitchFamily="34" charset="0"/>
              <a:buChar char="•"/>
            </a:pPr>
            <a:r>
              <a:rPr lang="en-US" sz="1900" b="1" dirty="0">
                <a:latin typeface="Calibri" panose="020F0502020204030204" pitchFamily="34" charset="0"/>
                <a:cs typeface="Calibri" panose="020F0502020204030204" pitchFamily="34" charset="0"/>
              </a:rPr>
              <a:t>Green:</a:t>
            </a:r>
            <a:r>
              <a:rPr lang="en-US" sz="1900" dirty="0">
                <a:latin typeface="Calibri" panose="020F0502020204030204" pitchFamily="34" charset="0"/>
                <a:cs typeface="Calibri" panose="020F0502020204030204" pitchFamily="34" charset="0"/>
              </a:rPr>
              <a:t> 255</a:t>
            </a:r>
          </a:p>
          <a:p>
            <a:pPr marL="742950" lvl="1" indent="-285750">
              <a:buFont typeface="Arial" panose="020B0604020202020204" pitchFamily="34" charset="0"/>
              <a:buChar char="•"/>
            </a:pPr>
            <a:r>
              <a:rPr lang="en-US" sz="1900" b="1" dirty="0">
                <a:latin typeface="Calibri" panose="020F0502020204030204" pitchFamily="34" charset="0"/>
                <a:cs typeface="Calibri" panose="020F0502020204030204" pitchFamily="34" charset="0"/>
              </a:rPr>
              <a:t>Blue:</a:t>
            </a:r>
            <a:r>
              <a:rPr lang="en-US" sz="1900" dirty="0">
                <a:latin typeface="Calibri" panose="020F0502020204030204" pitchFamily="34" charset="0"/>
                <a:cs typeface="Calibri" panose="020F0502020204030204" pitchFamily="34" charset="0"/>
              </a:rPr>
              <a:t> 204</a:t>
            </a:r>
          </a:p>
          <a:p>
            <a:pPr>
              <a:buFont typeface="Arial" panose="020B0604020202020204" pitchFamily="34" charset="0"/>
              <a:buChar char="•"/>
            </a:pPr>
            <a:r>
              <a:rPr lang="en-US" sz="1900" dirty="0">
                <a:latin typeface="Calibri" panose="020F0502020204030204" pitchFamily="34" charset="0"/>
                <a:cs typeface="Calibri" panose="020F0502020204030204" pitchFamily="34" charset="0"/>
              </a:rPr>
              <a:t>Click </a:t>
            </a:r>
            <a:r>
              <a:rPr lang="en-US" sz="1900" b="1" dirty="0">
                <a:latin typeface="Calibri" panose="020F0502020204030204" pitchFamily="34" charset="0"/>
                <a:cs typeface="Calibri" panose="020F0502020204030204" pitchFamily="34" charset="0"/>
              </a:rPr>
              <a:t>OK</a:t>
            </a:r>
            <a:r>
              <a:rPr lang="en-US" sz="1900" dirty="0">
                <a:latin typeface="Calibri" panose="020F0502020204030204" pitchFamily="34" charset="0"/>
                <a:cs typeface="Calibri" panose="020F0502020204030204" pitchFamily="34" charset="0"/>
              </a:rPr>
              <a:t> to apply the color.</a:t>
            </a:r>
          </a:p>
        </p:txBody>
      </p:sp>
      <p:pic>
        <p:nvPicPr>
          <p:cNvPr id="4" name="Picture 3">
            <a:extLst>
              <a:ext uri="{FF2B5EF4-FFF2-40B4-BE49-F238E27FC236}">
                <a16:creationId xmlns:a16="http://schemas.microsoft.com/office/drawing/2014/main" id="{746BE369-964E-71AE-354E-9BFDBAFF698F}"/>
              </a:ext>
            </a:extLst>
          </p:cNvPr>
          <p:cNvPicPr>
            <a:picLocks noChangeAspect="1"/>
          </p:cNvPicPr>
          <p:nvPr/>
        </p:nvPicPr>
        <p:blipFill>
          <a:blip r:embed="rId2"/>
          <a:stretch>
            <a:fillRect/>
          </a:stretch>
        </p:blipFill>
        <p:spPr>
          <a:xfrm>
            <a:off x="4533187" y="0"/>
            <a:ext cx="7658813" cy="4365523"/>
          </a:xfrm>
          <a:prstGeom prst="rect">
            <a:avLst/>
          </a:prstGeom>
        </p:spPr>
      </p:pic>
    </p:spTree>
    <p:extLst>
      <p:ext uri="{BB962C8B-B14F-4D97-AF65-F5344CB8AC3E}">
        <p14:creationId xmlns:p14="http://schemas.microsoft.com/office/powerpoint/2010/main" val="2918445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Styles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829927"/>
            <a:ext cx="453318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Change the Font Size of All Pie Chart Piece Labels to 16:</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one of the data labels in the pie chart to select all data labels.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selected data labels and choose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Font</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Font</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dialog box, set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Font size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16</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OK</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apply the font size change.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Save the File: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Excel file with the name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532-fundraising by grade completed.xlsx</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your designated folder.</a:t>
            </a:r>
          </a:p>
        </p:txBody>
      </p:sp>
      <p:pic>
        <p:nvPicPr>
          <p:cNvPr id="4" name="Picture 3">
            <a:extLst>
              <a:ext uri="{FF2B5EF4-FFF2-40B4-BE49-F238E27FC236}">
                <a16:creationId xmlns:a16="http://schemas.microsoft.com/office/drawing/2014/main" id="{746BE369-964E-71AE-354E-9BFDBAFF698F}"/>
              </a:ext>
            </a:extLst>
          </p:cNvPr>
          <p:cNvPicPr>
            <a:picLocks noChangeAspect="1"/>
          </p:cNvPicPr>
          <p:nvPr/>
        </p:nvPicPr>
        <p:blipFill>
          <a:blip r:embed="rId2"/>
          <a:stretch>
            <a:fillRect/>
          </a:stretch>
        </p:blipFill>
        <p:spPr>
          <a:xfrm>
            <a:off x="4533187" y="0"/>
            <a:ext cx="7658813" cy="4365523"/>
          </a:xfrm>
          <a:prstGeom prst="rect">
            <a:avLst/>
          </a:prstGeom>
        </p:spPr>
      </p:pic>
    </p:spTree>
    <p:extLst>
      <p:ext uri="{BB962C8B-B14F-4D97-AF65-F5344CB8AC3E}">
        <p14:creationId xmlns:p14="http://schemas.microsoft.com/office/powerpoint/2010/main" val="379148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Apply Chart Styles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061033"/>
            <a:ext cx="453318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following these steps, you will successfully apply the specified chart style, change the color of a specific pie chart piece, adjust the font size of the data labels, and save the workbook with the updated name.</a:t>
            </a:r>
          </a:p>
        </p:txBody>
      </p:sp>
      <p:pic>
        <p:nvPicPr>
          <p:cNvPr id="4" name="Picture 3">
            <a:extLst>
              <a:ext uri="{FF2B5EF4-FFF2-40B4-BE49-F238E27FC236}">
                <a16:creationId xmlns:a16="http://schemas.microsoft.com/office/drawing/2014/main" id="{746BE369-964E-71AE-354E-9BFDBAFF698F}"/>
              </a:ext>
            </a:extLst>
          </p:cNvPr>
          <p:cNvPicPr>
            <a:picLocks noChangeAspect="1"/>
          </p:cNvPicPr>
          <p:nvPr/>
        </p:nvPicPr>
        <p:blipFill>
          <a:blip r:embed="rId2"/>
          <a:stretch>
            <a:fillRect/>
          </a:stretch>
        </p:blipFill>
        <p:spPr>
          <a:xfrm>
            <a:off x="4533187" y="0"/>
            <a:ext cx="7658813" cy="4365523"/>
          </a:xfrm>
          <a:prstGeom prst="rect">
            <a:avLst/>
          </a:prstGeom>
        </p:spPr>
      </p:pic>
    </p:spTree>
    <p:extLst>
      <p:ext uri="{BB962C8B-B14F-4D97-AF65-F5344CB8AC3E}">
        <p14:creationId xmlns:p14="http://schemas.microsoft.com/office/powerpoint/2010/main" val="201177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385906"/>
            <a:ext cx="5181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 Charts and Modify Charts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81ACD9C-FE82-546B-4CA0-F826708434A0}"/>
              </a:ext>
            </a:extLst>
          </p:cNvPr>
          <p:cNvPicPr>
            <a:picLocks noChangeAspect="1"/>
          </p:cNvPicPr>
          <p:nvPr/>
        </p:nvPicPr>
        <p:blipFill rotWithShape="1">
          <a:blip r:embed="rId2"/>
          <a:srcRect l="40086" t="50000" r="27672" b="6054"/>
          <a:stretch/>
        </p:blipFill>
        <p:spPr>
          <a:xfrm>
            <a:off x="6174035" y="0"/>
            <a:ext cx="6017965" cy="4614042"/>
          </a:xfrm>
          <a:prstGeom prst="rect">
            <a:avLst/>
          </a:prstGeom>
        </p:spPr>
      </p:pic>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776073"/>
            <a:ext cx="6474372" cy="610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Create a Pie Chart:</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Highlight the data in cells B2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and B8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(these should correspond to the months and the total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Insert</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 on the Ribbon.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Charts</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click on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Pie Chart</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icon.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desired pie chart type (e.g., 2-D Pie).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pie chart will be created using the selected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Create a Chart Sheet Named 'Totals by Month':</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newly created pie chart.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Move Chart</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context menu.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Move Chart</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dialog box, select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New sheet</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Enter the name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"Totals by Month"</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the text 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OK</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move the pie chart to a new sheet named "Totals by Month."</a:t>
            </a:r>
          </a:p>
        </p:txBody>
      </p:sp>
    </p:spTree>
    <p:extLst>
      <p:ext uri="{BB962C8B-B14F-4D97-AF65-F5344CB8AC3E}">
        <p14:creationId xmlns:p14="http://schemas.microsoft.com/office/powerpoint/2010/main" val="18036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Alternative Text to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737593"/>
            <a:ext cx="4533187"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Open the File: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533-fundraising by grade.xlsx file from your designated folder.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Add Alternative Text to the Pie Chart:</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on the pie chart to select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chart and choose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Edit Alt Text</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from the context menu.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Alt Text</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pane that appears on the right, enter a description that explains the information conveyed by the pie chart. For example, you might type: </a:t>
            </a:r>
            <a:r>
              <a:rPr kumimoji="0" lang="en-US" altLang="en-US" sz="2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pie chart shows the fundraising amounts by grade across different months."</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entering the description, close the Alt Text pane.</a:t>
            </a:r>
          </a:p>
        </p:txBody>
      </p:sp>
      <p:pic>
        <p:nvPicPr>
          <p:cNvPr id="5" name="Picture 4">
            <a:extLst>
              <a:ext uri="{FF2B5EF4-FFF2-40B4-BE49-F238E27FC236}">
                <a16:creationId xmlns:a16="http://schemas.microsoft.com/office/drawing/2014/main" id="{25A78863-54A7-62F8-5FAB-872773E4D9CD}"/>
              </a:ext>
            </a:extLst>
          </p:cNvPr>
          <p:cNvPicPr>
            <a:picLocks noChangeAspect="1"/>
          </p:cNvPicPr>
          <p:nvPr/>
        </p:nvPicPr>
        <p:blipFill>
          <a:blip r:embed="rId2"/>
          <a:stretch>
            <a:fillRect/>
          </a:stretch>
        </p:blipFill>
        <p:spPr>
          <a:xfrm>
            <a:off x="4507169" y="0"/>
            <a:ext cx="7684832" cy="4645742"/>
          </a:xfrm>
          <a:prstGeom prst="rect">
            <a:avLst/>
          </a:prstGeom>
        </p:spPr>
      </p:pic>
    </p:spTree>
    <p:extLst>
      <p:ext uri="{BB962C8B-B14F-4D97-AF65-F5344CB8AC3E}">
        <p14:creationId xmlns:p14="http://schemas.microsoft.com/office/powerpoint/2010/main" val="196947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Alternative Text to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141144"/>
            <a:ext cx="453318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Save the File: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Excel file with the name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533-fundraising by grade completed.xlsx</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your designated folder.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Additional Question: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What option lets visually impaired readers know an image is not informative?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Alt Text pane, there is an option to check a box labeled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"Mark as decorative."</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option lets screen readers know that the image is purely decorative and does not convey important information, so it can be skipped.</a:t>
            </a:r>
          </a:p>
        </p:txBody>
      </p:sp>
      <p:pic>
        <p:nvPicPr>
          <p:cNvPr id="5" name="Picture 4">
            <a:extLst>
              <a:ext uri="{FF2B5EF4-FFF2-40B4-BE49-F238E27FC236}">
                <a16:creationId xmlns:a16="http://schemas.microsoft.com/office/drawing/2014/main" id="{25A78863-54A7-62F8-5FAB-872773E4D9CD}"/>
              </a:ext>
            </a:extLst>
          </p:cNvPr>
          <p:cNvPicPr>
            <a:picLocks noChangeAspect="1"/>
          </p:cNvPicPr>
          <p:nvPr/>
        </p:nvPicPr>
        <p:blipFill>
          <a:blip r:embed="rId2"/>
          <a:stretch>
            <a:fillRect/>
          </a:stretch>
        </p:blipFill>
        <p:spPr>
          <a:xfrm>
            <a:off x="4507169" y="0"/>
            <a:ext cx="7684832" cy="4645742"/>
          </a:xfrm>
          <a:prstGeom prst="rect">
            <a:avLst/>
          </a:prstGeom>
        </p:spPr>
      </p:pic>
    </p:spTree>
    <p:extLst>
      <p:ext uri="{BB962C8B-B14F-4D97-AF65-F5344CB8AC3E}">
        <p14:creationId xmlns:p14="http://schemas.microsoft.com/office/powerpoint/2010/main" val="3734643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2</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51619" y="447461"/>
            <a:ext cx="53094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Alternative Text to Chart</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341473"/>
            <a:ext cx="453318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following these steps, you will successfully add alternative text to the pie chart to make it accessible to visually impaired users and save the workbook with the updated name.</a:t>
            </a:r>
          </a:p>
        </p:txBody>
      </p:sp>
      <p:pic>
        <p:nvPicPr>
          <p:cNvPr id="5" name="Picture 4">
            <a:extLst>
              <a:ext uri="{FF2B5EF4-FFF2-40B4-BE49-F238E27FC236}">
                <a16:creationId xmlns:a16="http://schemas.microsoft.com/office/drawing/2014/main" id="{25A78863-54A7-62F8-5FAB-872773E4D9CD}"/>
              </a:ext>
            </a:extLst>
          </p:cNvPr>
          <p:cNvPicPr>
            <a:picLocks noChangeAspect="1"/>
          </p:cNvPicPr>
          <p:nvPr/>
        </p:nvPicPr>
        <p:blipFill>
          <a:blip r:embed="rId2"/>
          <a:stretch>
            <a:fillRect/>
          </a:stretch>
        </p:blipFill>
        <p:spPr>
          <a:xfrm>
            <a:off x="4507169" y="0"/>
            <a:ext cx="7684832" cy="4645742"/>
          </a:xfrm>
          <a:prstGeom prst="rect">
            <a:avLst/>
          </a:prstGeom>
        </p:spPr>
      </p:pic>
    </p:spTree>
    <p:extLst>
      <p:ext uri="{BB962C8B-B14F-4D97-AF65-F5344CB8AC3E}">
        <p14:creationId xmlns:p14="http://schemas.microsoft.com/office/powerpoint/2010/main" val="845897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7F99A1C5-3744-AD25-AFA2-8B1366EA62D2}"/>
              </a:ext>
            </a:extLst>
          </p:cNvPr>
          <p:cNvPicPr>
            <a:picLocks noChangeAspect="1"/>
          </p:cNvPicPr>
          <p:nvPr/>
        </p:nvPicPr>
        <p:blipFill>
          <a:blip r:embed="rId2"/>
          <a:srcRect l="481" r="40253" b="-1"/>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B57B159-EFA5-77C6-3D96-0F80E65B34CC}"/>
              </a:ext>
            </a:extLst>
          </p:cNvPr>
          <p:cNvSpPr txBox="1">
            <a:spLocks noGrp="1"/>
          </p:cNvSpPr>
          <p:nvPr>
            <p:ph type="title"/>
          </p:nvPr>
        </p:nvSpPr>
        <p:spPr>
          <a:xfrm>
            <a:off x="280219" y="132735"/>
            <a:ext cx="5633884" cy="2035278"/>
          </a:xfrm>
          <a:prstGeom prst="rect">
            <a:avLst/>
          </a:prstGeom>
        </p:spPr>
        <p:txBody>
          <a:bodyPr vert="horz" lIns="91440" tIns="45720" rIns="91440" bIns="45720" rtlCol="0" anchor="ctr">
            <a:normAutofit/>
          </a:bodyPr>
          <a:lstStyle/>
          <a:p>
            <a:pPr marL="88900"/>
            <a:r>
              <a:rPr lang="en-US" sz="2800" kern="1200" dirty="0">
                <a:effectLst/>
                <a:latin typeface="Calibri" panose="020F0502020204030204" pitchFamily="34" charset="0"/>
                <a:cs typeface="Calibri" panose="020F0502020204030204" pitchFamily="34" charset="0"/>
              </a:rPr>
              <a:t>Submit the screenshot of the “Domain 5 Post Assessment" score via the </a:t>
            </a:r>
            <a:r>
              <a:rPr lang="en-US" sz="2800" kern="1200">
                <a:effectLst/>
                <a:latin typeface="Calibri" panose="020F0502020204030204" pitchFamily="34" charset="0"/>
                <a:cs typeface="Calibri" panose="020F0502020204030204" pitchFamily="34" charset="0"/>
              </a:rPr>
              <a:t>week 5 </a:t>
            </a:r>
            <a:r>
              <a:rPr lang="en-US" sz="2800" kern="1200" dirty="0">
                <a:effectLst/>
                <a:latin typeface="Calibri" panose="020F0502020204030204" pitchFamily="34" charset="0"/>
                <a:cs typeface="Calibri" panose="020F0502020204030204" pitchFamily="34" charset="0"/>
              </a:rPr>
              <a:t>submission box. Make sure your name is visible in the screenshots.</a:t>
            </a:r>
            <a:endParaRPr lang="en-US" sz="2800" kern="1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BC48DEB-53CC-CA6E-995E-2C84F45A483F}"/>
              </a:ext>
            </a:extLst>
          </p:cNvPr>
          <p:cNvSpPr>
            <a:spLocks noGrp="1"/>
          </p:cNvSpPr>
          <p:nvPr>
            <p:ph idx="1"/>
          </p:nvPr>
        </p:nvSpPr>
        <p:spPr>
          <a:xfrm>
            <a:off x="480843" y="2884929"/>
            <a:ext cx="5141338" cy="3374137"/>
          </a:xfrm>
        </p:spPr>
        <p:txBody>
          <a:bodyPr vert="horz" lIns="91440" tIns="45720" rIns="91440" bIns="45720" rtlCol="0" anchor="ctr">
            <a:normAutofit/>
          </a:bodyPr>
          <a:lstStyle/>
          <a:p>
            <a:pPr marL="0" indent="0">
              <a:buNone/>
            </a:pPr>
            <a:r>
              <a:rPr lang="en-US" sz="3800" kern="1200">
                <a:latin typeface="Calibri" panose="020F0502020204030204" pitchFamily="34" charset="0"/>
                <a:cs typeface="Calibri" panose="020F0502020204030204" pitchFamily="34" charset="0"/>
              </a:rPr>
              <a:t>Thank you</a:t>
            </a:r>
            <a:endParaRPr lang="en-US" sz="3800">
              <a:latin typeface="Calibri" panose="020F0502020204030204" pitchFamily="34" charset="0"/>
              <a:cs typeface="Calibri" panose="020F0502020204030204" pitchFamily="34" charset="0"/>
            </a:endParaRPr>
          </a:p>
          <a:p>
            <a:pPr marL="0" indent="0">
              <a:buNone/>
            </a:pPr>
            <a:r>
              <a:rPr lang="en-US" sz="3800" kern="1200">
                <a:latin typeface="Calibri" panose="020F0502020204030204" pitchFamily="34" charset="0"/>
                <a:cs typeface="Calibri" panose="020F0502020204030204" pitchFamily="34" charset="0"/>
              </a:rPr>
              <a:t>Dr. Farshid Keivanian</a:t>
            </a:r>
            <a:endParaRPr lang="en-US" sz="3800" kern="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34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385906"/>
            <a:ext cx="5181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 Charts and Modify Charts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81ACD9C-FE82-546B-4CA0-F826708434A0}"/>
              </a:ext>
            </a:extLst>
          </p:cNvPr>
          <p:cNvPicPr>
            <a:picLocks noChangeAspect="1"/>
          </p:cNvPicPr>
          <p:nvPr/>
        </p:nvPicPr>
        <p:blipFill rotWithShape="1">
          <a:blip r:embed="rId2"/>
          <a:srcRect l="40086" t="50000" r="27672" b="6054"/>
          <a:stretch/>
        </p:blipFill>
        <p:spPr>
          <a:xfrm>
            <a:off x="6474372" y="0"/>
            <a:ext cx="5717628" cy="4383770"/>
          </a:xfrm>
          <a:prstGeom prst="rect">
            <a:avLst/>
          </a:prstGeom>
        </p:spPr>
      </p:pic>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829935"/>
            <a:ext cx="6474372"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Save the File: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Excel file with the name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511-fundraising by grade completed.xlsx</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your designated folder.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Label the Statement as True or False: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statement is: "Chart types cannot be changed once you have created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statement is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False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Excel, you can change the chart type after creating a chart by selecting the chart and then choosing a new chart type from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Change Chart Type</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option in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7. Key Used for Selecting Non-Contiguous Ranges of Data:</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key used when selecting non-contiguous ranges of data in Excel is the </a:t>
            </a: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Ctrl</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key. Hold down the Ctrl key while selecting multiple ranges of data.</a:t>
            </a:r>
          </a:p>
        </p:txBody>
      </p:sp>
    </p:spTree>
    <p:extLst>
      <p:ext uri="{BB962C8B-B14F-4D97-AF65-F5344CB8AC3E}">
        <p14:creationId xmlns:p14="http://schemas.microsoft.com/office/powerpoint/2010/main" val="240368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385906"/>
            <a:ext cx="5181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 Charts and Modify Charts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81ACD9C-FE82-546B-4CA0-F826708434A0}"/>
              </a:ext>
            </a:extLst>
          </p:cNvPr>
          <p:cNvPicPr>
            <a:picLocks noChangeAspect="1"/>
          </p:cNvPicPr>
          <p:nvPr/>
        </p:nvPicPr>
        <p:blipFill rotWithShape="1">
          <a:blip r:embed="rId2"/>
          <a:srcRect l="40086" t="50000" r="27672" b="6054"/>
          <a:stretch/>
        </p:blipFill>
        <p:spPr>
          <a:xfrm>
            <a:off x="5058697" y="0"/>
            <a:ext cx="7133303" cy="5469184"/>
          </a:xfrm>
          <a:prstGeom prst="rect">
            <a:avLst/>
          </a:prstGeom>
        </p:spPr>
      </p:pic>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414710"/>
            <a:ext cx="5181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alibri" panose="020F0502020204030204" pitchFamily="34" charset="0"/>
                <a:cs typeface="Calibri" panose="020F0502020204030204" pitchFamily="34" charset="0"/>
              </a:rPr>
              <a:t>Summary:</a:t>
            </a:r>
          </a:p>
          <a:p>
            <a:r>
              <a:rPr lang="en-US" sz="2800" dirty="0">
                <a:latin typeface="Calibri" panose="020F0502020204030204" pitchFamily="34" charset="0"/>
                <a:cs typeface="Calibri" panose="020F0502020204030204" pitchFamily="34" charset="0"/>
              </a:rPr>
              <a:t>By following these steps, you will complete the required tasks, including creating charts, moving charts to their own sheets, and saving the workbook with a new name. You also now know that you can change chart types after creation and that the Ctrl key is used to select non-contiguous ranges of data.</a:t>
            </a:r>
          </a:p>
        </p:txBody>
      </p:sp>
    </p:spTree>
    <p:extLst>
      <p:ext uri="{BB962C8B-B14F-4D97-AF65-F5344CB8AC3E}">
        <p14:creationId xmlns:p14="http://schemas.microsoft.com/office/powerpoint/2010/main" val="206914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385906"/>
            <a:ext cx="5181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Data Series to Charts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737601"/>
            <a:ext cx="6096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Open the File: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521-fundraising by grade.xlsx file from your designated folder.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Add the Data Series in Column G to the Pie Chart:</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Highlight the data in column G (likely containing the data for June) that you want to add to the pie chart.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Right-click on the existing pie chart and select </a:t>
            </a:r>
            <a:r>
              <a:rPr kumimoji="0" lang="en-US" altLang="en-US" sz="22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Select</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Data</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Data Source</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dialog box, click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add a new series.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 the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Series name</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column G header (which should be the month name, like "June").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For the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Series values</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select the data range in column G that corresponds to each grade level (e.g., G2).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Click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OK</a:t>
            </a: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add the data to the pie chart.</a:t>
            </a:r>
          </a:p>
        </p:txBody>
      </p:sp>
      <p:pic>
        <p:nvPicPr>
          <p:cNvPr id="4" name="Picture 3">
            <a:extLst>
              <a:ext uri="{FF2B5EF4-FFF2-40B4-BE49-F238E27FC236}">
                <a16:creationId xmlns:a16="http://schemas.microsoft.com/office/drawing/2014/main" id="{3186FD20-340B-5D44-A3E7-07DAE5B0FB3B}"/>
              </a:ext>
            </a:extLst>
          </p:cNvPr>
          <p:cNvPicPr>
            <a:picLocks noChangeAspect="1"/>
          </p:cNvPicPr>
          <p:nvPr/>
        </p:nvPicPr>
        <p:blipFill rotWithShape="1">
          <a:blip r:embed="rId2"/>
          <a:srcRect l="39919" t="50000" r="28024" b="13119"/>
          <a:stretch/>
        </p:blipFill>
        <p:spPr>
          <a:xfrm>
            <a:off x="5973097" y="37379"/>
            <a:ext cx="6218903" cy="4024686"/>
          </a:xfrm>
          <a:prstGeom prst="rect">
            <a:avLst/>
          </a:prstGeom>
        </p:spPr>
      </p:pic>
    </p:spTree>
    <p:extLst>
      <p:ext uri="{BB962C8B-B14F-4D97-AF65-F5344CB8AC3E}">
        <p14:creationId xmlns:p14="http://schemas.microsoft.com/office/powerpoint/2010/main" val="427281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385906"/>
            <a:ext cx="5181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Data Series to Charts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091543"/>
            <a:ext cx="5368413"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Copy and Paste the Data Series in Column G to the Clustered Column Chart:</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Highlight the data in column G (the same data used in step 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Copy this data by pressing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Ctrl + C</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clustered column chart.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Paste the data into the chart by pressing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Ctrl + V</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will add the new series to the clustered column chart.</a:t>
            </a:r>
          </a:p>
          <a:p>
            <a:pPr marL="0" marR="0" lvl="0" indent="0" algn="l" defTabSz="914400" rtl="0" eaLnBrk="0" fontAlgn="base" latinLnBrk="0" hangingPunct="0">
              <a:lnSpc>
                <a:spcPct val="100000"/>
              </a:lnSpc>
              <a:spcBef>
                <a:spcPct val="0"/>
              </a:spcBef>
              <a:spcAft>
                <a:spcPct val="0"/>
              </a:spcAft>
              <a:buClrTx/>
              <a:buSzTx/>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Save the File:</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Save the Excel file with the name </a:t>
            </a: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521-fundraising by grade completed.xlsx</a:t>
            </a: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your designated folder.</a:t>
            </a:r>
          </a:p>
        </p:txBody>
      </p:sp>
      <p:pic>
        <p:nvPicPr>
          <p:cNvPr id="4" name="Picture 3">
            <a:extLst>
              <a:ext uri="{FF2B5EF4-FFF2-40B4-BE49-F238E27FC236}">
                <a16:creationId xmlns:a16="http://schemas.microsoft.com/office/drawing/2014/main" id="{3186FD20-340B-5D44-A3E7-07DAE5B0FB3B}"/>
              </a:ext>
            </a:extLst>
          </p:cNvPr>
          <p:cNvPicPr>
            <a:picLocks noChangeAspect="1"/>
          </p:cNvPicPr>
          <p:nvPr/>
        </p:nvPicPr>
        <p:blipFill rotWithShape="1">
          <a:blip r:embed="rId2"/>
          <a:srcRect l="39919" t="50000" r="28024" b="13119"/>
          <a:stretch/>
        </p:blipFill>
        <p:spPr>
          <a:xfrm>
            <a:off x="5368413" y="37379"/>
            <a:ext cx="6823587" cy="4416020"/>
          </a:xfrm>
          <a:prstGeom prst="rect">
            <a:avLst/>
          </a:prstGeom>
        </p:spPr>
      </p:pic>
    </p:spTree>
    <p:extLst>
      <p:ext uri="{BB962C8B-B14F-4D97-AF65-F5344CB8AC3E}">
        <p14:creationId xmlns:p14="http://schemas.microsoft.com/office/powerpoint/2010/main" val="41330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385906"/>
            <a:ext cx="51816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Data Series to Charts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2276483"/>
            <a:ext cx="443311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following these steps, you will successfully add the data from column G to both the pie chart and the clustered column chart, and save the workbook with the updated name.</a:t>
            </a:r>
          </a:p>
        </p:txBody>
      </p:sp>
      <p:pic>
        <p:nvPicPr>
          <p:cNvPr id="4" name="Picture 3">
            <a:extLst>
              <a:ext uri="{FF2B5EF4-FFF2-40B4-BE49-F238E27FC236}">
                <a16:creationId xmlns:a16="http://schemas.microsoft.com/office/drawing/2014/main" id="{3186FD20-340B-5D44-A3E7-07DAE5B0FB3B}"/>
              </a:ext>
            </a:extLst>
          </p:cNvPr>
          <p:cNvPicPr>
            <a:picLocks noChangeAspect="1"/>
          </p:cNvPicPr>
          <p:nvPr/>
        </p:nvPicPr>
        <p:blipFill rotWithShape="1">
          <a:blip r:embed="rId2"/>
          <a:srcRect l="39919" t="50000" r="28024" b="13119"/>
          <a:stretch/>
        </p:blipFill>
        <p:spPr>
          <a:xfrm>
            <a:off x="4433112" y="37379"/>
            <a:ext cx="7758888" cy="5021318"/>
          </a:xfrm>
          <a:prstGeom prst="rect">
            <a:avLst/>
          </a:prstGeom>
        </p:spPr>
      </p:pic>
    </p:spTree>
    <p:extLst>
      <p:ext uri="{BB962C8B-B14F-4D97-AF65-F5344CB8AC3E}">
        <p14:creationId xmlns:p14="http://schemas.microsoft.com/office/powerpoint/2010/main" val="96853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DFB5-0E32-56EA-0D55-CA4442138122}"/>
              </a:ext>
            </a:extLst>
          </p:cNvPr>
          <p:cNvSpPr>
            <a:spLocks noGrp="1"/>
          </p:cNvSpPr>
          <p:nvPr>
            <p:ph type="title"/>
          </p:nvPr>
        </p:nvSpPr>
        <p:spPr>
          <a:xfrm>
            <a:off x="0" y="-118850"/>
            <a:ext cx="10515600" cy="693683"/>
          </a:xfrm>
        </p:spPr>
        <p:txBody>
          <a:bodyPr>
            <a:normAutofit fontScale="90000"/>
          </a:bodyPr>
          <a:lstStyle/>
          <a:p>
            <a:r>
              <a:rPr lang="en-AU" dirty="0"/>
              <a:t>Domain 5 – Lesson 1</a:t>
            </a:r>
          </a:p>
        </p:txBody>
      </p:sp>
      <p:sp>
        <p:nvSpPr>
          <p:cNvPr id="7" name="Rectangle 2">
            <a:extLst>
              <a:ext uri="{FF2B5EF4-FFF2-40B4-BE49-F238E27FC236}">
                <a16:creationId xmlns:a16="http://schemas.microsoft.com/office/drawing/2014/main" id="{2CDF230B-2834-DDE3-007B-2BC34CB5BEC3}"/>
              </a:ext>
            </a:extLst>
          </p:cNvPr>
          <p:cNvSpPr>
            <a:spLocks noChangeArrowheads="1"/>
          </p:cNvSpPr>
          <p:nvPr/>
        </p:nvSpPr>
        <p:spPr bwMode="auto">
          <a:xfrm>
            <a:off x="0" y="485341"/>
            <a:ext cx="427703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Switch Between Rows and Columns</a:t>
            </a:r>
            <a:endParaRPr kumimoji="0" lang="en-US" altLang="en-US" sz="2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Rectangle 1">
            <a:extLst>
              <a:ext uri="{FF2B5EF4-FFF2-40B4-BE49-F238E27FC236}">
                <a16:creationId xmlns:a16="http://schemas.microsoft.com/office/drawing/2014/main" id="{D88B2170-BED3-CEF2-1DA5-F695D1C55634}"/>
              </a:ext>
            </a:extLst>
          </p:cNvPr>
          <p:cNvSpPr>
            <a:spLocks noChangeArrowheads="1"/>
          </p:cNvSpPr>
          <p:nvPr/>
        </p:nvSpPr>
        <p:spPr bwMode="auto">
          <a:xfrm>
            <a:off x="0" y="1306986"/>
            <a:ext cx="4433112"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Open the File:</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Open the 522-fundraising by grade.xlsx file from your designated folder.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Switch the Clustered Column Chart’s Data Grouping:</a:t>
            </a: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Select the clustered column chart in the worksheet.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 to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Chart Tools</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the Ribbon and click on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Design</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the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group, click on </a:t>
            </a:r>
            <a:r>
              <a:rPr kumimoji="0" lang="en-US" altLang="en-US" sz="23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Switch Row/Column</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will change how the data is grouped, giving you a different perspective on the data.</a:t>
            </a:r>
          </a:p>
        </p:txBody>
      </p:sp>
      <p:pic>
        <p:nvPicPr>
          <p:cNvPr id="5" name="Picture 4">
            <a:extLst>
              <a:ext uri="{FF2B5EF4-FFF2-40B4-BE49-F238E27FC236}">
                <a16:creationId xmlns:a16="http://schemas.microsoft.com/office/drawing/2014/main" id="{C67C2E6E-E167-07C0-EC88-A373A7A9D6D9}"/>
              </a:ext>
            </a:extLst>
          </p:cNvPr>
          <p:cNvPicPr>
            <a:picLocks noChangeAspect="1"/>
          </p:cNvPicPr>
          <p:nvPr/>
        </p:nvPicPr>
        <p:blipFill rotWithShape="1">
          <a:blip r:embed="rId2"/>
          <a:srcRect r="4268"/>
          <a:stretch/>
        </p:blipFill>
        <p:spPr>
          <a:xfrm>
            <a:off x="4433112" y="0"/>
            <a:ext cx="7758888" cy="5838546"/>
          </a:xfrm>
          <a:prstGeom prst="rect">
            <a:avLst/>
          </a:prstGeom>
        </p:spPr>
      </p:pic>
    </p:spTree>
    <p:extLst>
      <p:ext uri="{BB962C8B-B14F-4D97-AF65-F5344CB8AC3E}">
        <p14:creationId xmlns:p14="http://schemas.microsoft.com/office/powerpoint/2010/main" val="3847880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1025</TotalTime>
  <Words>2968</Words>
  <Application>Microsoft Office PowerPoint</Application>
  <PresentationFormat>Widescreen</PresentationFormat>
  <Paragraphs>248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Aptos</vt:lpstr>
      <vt:lpstr>Aptos Display</vt:lpstr>
      <vt:lpstr>Arial</vt:lpstr>
      <vt:lpstr>Calibri</vt:lpstr>
      <vt:lpstr>Office Theme</vt:lpstr>
      <vt:lpstr>ITEC100 – Domain 5:  Manage Charts</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1</vt:lpstr>
      <vt:lpstr>Domain 5 – Lesson 2</vt:lpstr>
      <vt:lpstr>Domain 5 – Lesson 2</vt:lpstr>
      <vt:lpstr>Domain 5 – Lesson 2</vt:lpstr>
      <vt:lpstr>Domain 5 – Lesson 2</vt:lpstr>
      <vt:lpstr>Domain 5 – Lesson 2</vt:lpstr>
      <vt:lpstr>Domain 5 – Lesson 2</vt:lpstr>
      <vt:lpstr>Domain 5 – Lesson 2</vt:lpstr>
      <vt:lpstr>Domain 5 – Lesson 2</vt:lpstr>
      <vt:lpstr>Domain 5 – Lesson 2</vt:lpstr>
      <vt:lpstr>Domain 5 – Lesson 2</vt:lpstr>
      <vt:lpstr>Domain 5 – Lesson 2</vt:lpstr>
      <vt:lpstr>Domain 5 – Lesson 2</vt:lpstr>
      <vt:lpstr>Domain 5 – Lesson 2</vt:lpstr>
      <vt:lpstr>Submit the screenshot of the “Domain 5 Post Assessment" score via the week 5 submission box. Make sure your name is visible in the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293</cp:revision>
  <dcterms:created xsi:type="dcterms:W3CDTF">2024-07-30T23:10:44Z</dcterms:created>
  <dcterms:modified xsi:type="dcterms:W3CDTF">2024-08-30T06:10:15Z</dcterms:modified>
</cp:coreProperties>
</file>