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78" r:id="rId3"/>
    <p:sldId id="1748" r:id="rId4"/>
    <p:sldId id="1749" r:id="rId5"/>
    <p:sldId id="1750" r:id="rId6"/>
    <p:sldId id="1751" r:id="rId7"/>
    <p:sldId id="1752" r:id="rId8"/>
    <p:sldId id="1753" r:id="rId9"/>
    <p:sldId id="1754" r:id="rId10"/>
    <p:sldId id="1755" r:id="rId11"/>
    <p:sldId id="1756" r:id="rId12"/>
    <p:sldId id="1757" r:id="rId13"/>
    <p:sldId id="1758" r:id="rId14"/>
    <p:sldId id="1759" r:id="rId15"/>
    <p:sldId id="1760" r:id="rId16"/>
    <p:sldId id="612" r:id="rId17"/>
  </p:sldIdLst>
  <p:sldSz cx="12192000" cy="10058400"/>
  <p:notesSz cx="121920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660"/>
  </p:normalViewPr>
  <p:slideViewPr>
    <p:cSldViewPr>
      <p:cViewPr varScale="1">
        <p:scale>
          <a:sx n="43" d="100"/>
          <a:sy n="43" d="100"/>
        </p:scale>
        <p:origin x="1258" y="2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2400" b="1" i="0">
                <a:solidFill>
                  <a:srgbClr val="0D0D0D"/>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49224"/>
          </a:xfrm>
          <a:prstGeom prst="rect">
            <a:avLst/>
          </a:prstGeom>
        </p:spPr>
      </p:pic>
      <p:pic>
        <p:nvPicPr>
          <p:cNvPr id="17" name="bg object 17"/>
          <p:cNvPicPr/>
          <p:nvPr/>
        </p:nvPicPr>
        <p:blipFill>
          <a:blip r:embed="rId3" cstate="print"/>
          <a:stretch>
            <a:fillRect/>
          </a:stretch>
        </p:blipFill>
        <p:spPr>
          <a:xfrm>
            <a:off x="192023" y="42671"/>
            <a:ext cx="1531620" cy="562355"/>
          </a:xfrm>
          <a:prstGeom prst="rect">
            <a:avLst/>
          </a:prstGeom>
        </p:spPr>
      </p:pic>
      <p:sp>
        <p:nvSpPr>
          <p:cNvPr id="2" name="Holder 2"/>
          <p:cNvSpPr>
            <a:spLocks noGrp="1"/>
          </p:cNvSpPr>
          <p:nvPr>
            <p:ph type="title"/>
          </p:nvPr>
        </p:nvSpPr>
        <p:spPr/>
        <p:txBody>
          <a:bodyPr lIns="0" tIns="0" rIns="0" bIns="0"/>
          <a:lstStyle>
            <a:lvl1pPr>
              <a:defRPr sz="2400" b="1" i="0">
                <a:solidFill>
                  <a:srgbClr val="0D0D0D"/>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D0D0D"/>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2400" b="1" i="0">
                <a:solidFill>
                  <a:srgbClr val="0D0D0D"/>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1396"/>
            <a:ext cx="12034520" cy="391160"/>
          </a:xfrm>
          <a:prstGeom prst="rect">
            <a:avLst/>
          </a:prstGeom>
        </p:spPr>
        <p:txBody>
          <a:bodyPr wrap="square" lIns="0" tIns="0" rIns="0" bIns="0">
            <a:spAutoFit/>
          </a:bodyPr>
          <a:lstStyle>
            <a:lvl1pPr>
              <a:defRPr sz="2400" b="1" i="0">
                <a:solidFill>
                  <a:srgbClr val="0D0D0D"/>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6" name="Holder 6"/>
          <p:cNvSpPr>
            <a:spLocks noGrp="1"/>
          </p:cNvSpPr>
          <p:nvPr>
            <p:ph type="sldNum" sz="quarter" idx="7"/>
          </p:nvPr>
        </p:nvSpPr>
        <p:spPr>
          <a:xfrm>
            <a:off x="5921502" y="9253759"/>
            <a:ext cx="533400" cy="187959"/>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12700">
              <a:lnSpc>
                <a:spcPct val="100000"/>
              </a:lnSpc>
            </a:pPr>
            <a:r>
              <a:rPr dirty="0"/>
              <a:t>Page</a:t>
            </a:r>
            <a:r>
              <a:rPr spc="10" dirty="0"/>
              <a:t> </a:t>
            </a:r>
            <a:fld id="{81D60167-4931-47E6-BA6A-407CBD079E47}" type="slidenum">
              <a:rPr sz="1000" spc="-25" dirty="0">
                <a:latin typeface="Verdana"/>
                <a:cs typeface="Verdana"/>
              </a:rPr>
              <a:t>‹#›</a:t>
            </a:fld>
            <a:endParaRPr sz="1000">
              <a:latin typeface="Verdana"/>
              <a:cs typeface="Verdan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msle.learnondemand.net/"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0058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1005839"/>
            <a:ext cx="5421703" cy="804672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3C8CCC5-7719-5429-9C16-F066E03793F0}"/>
              </a:ext>
            </a:extLst>
          </p:cNvPr>
          <p:cNvSpPr txBox="1"/>
          <p:nvPr/>
        </p:nvSpPr>
        <p:spPr>
          <a:xfrm>
            <a:off x="1668426" y="1840319"/>
            <a:ext cx="3444948" cy="3639869"/>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3600" b="1" kern="1200">
                <a:solidFill>
                  <a:srgbClr val="595959"/>
                </a:solidFill>
                <a:latin typeface="+mj-lt"/>
                <a:ea typeface="+mj-ea"/>
                <a:cs typeface="+mj-cs"/>
              </a:rPr>
              <a:t>HI6040 (Artificial Intelligence and Machine Learning)</a:t>
            </a:r>
          </a:p>
          <a:p>
            <a:pPr algn="ctr" rtl="0">
              <a:lnSpc>
                <a:spcPct val="90000"/>
              </a:lnSpc>
              <a:spcBef>
                <a:spcPct val="0"/>
              </a:spcBef>
              <a:spcAft>
                <a:spcPts val="600"/>
              </a:spcAft>
            </a:pPr>
            <a:r>
              <a:rPr lang="en-US" sz="3600" b="1" kern="1200">
                <a:solidFill>
                  <a:srgbClr val="595959"/>
                </a:solidFill>
                <a:latin typeface="+mj-lt"/>
                <a:ea typeface="+mj-ea"/>
                <a:cs typeface="+mj-cs"/>
              </a:rPr>
              <a:t>Dr. Farshid Keivanian</a:t>
            </a:r>
            <a:endParaRPr lang="en-US" sz="3600" kern="1200">
              <a:solidFill>
                <a:srgbClr val="595959"/>
              </a:solidFill>
              <a:latin typeface="+mj-lt"/>
              <a:ea typeface="+mj-ea"/>
              <a:cs typeface="+mj-cs"/>
            </a:endParaRPr>
          </a:p>
        </p:txBody>
      </p:sp>
      <p:pic>
        <p:nvPicPr>
          <p:cNvPr id="4" name="Picture 3">
            <a:extLst>
              <a:ext uri="{FF2B5EF4-FFF2-40B4-BE49-F238E27FC236}">
                <a16:creationId xmlns:a16="http://schemas.microsoft.com/office/drawing/2014/main" id="{37BA1B80-27DD-FC4B-43BE-F15BBB7F77C0}"/>
              </a:ext>
            </a:extLst>
          </p:cNvPr>
          <p:cNvPicPr>
            <a:picLocks noChangeAspect="1"/>
          </p:cNvPicPr>
          <p:nvPr/>
        </p:nvPicPr>
        <p:blipFill>
          <a:blip r:embed="rId2">
            <a:extLst>
              <a:ext uri="{28A0092B-C50C-407E-A947-70E740481C1C}">
                <a14:useLocalDpi xmlns:a14="http://schemas.microsoft.com/office/drawing/2010/main" val="0"/>
              </a:ext>
            </a:extLst>
          </a:blip>
          <a:srcRect l="4968" r="24813" b="1"/>
          <a:stretch>
            <a:fillRect/>
          </a:stretch>
        </p:blipFill>
        <p:spPr>
          <a:xfrm>
            <a:off x="6107503" y="1005838"/>
            <a:ext cx="5410200" cy="8046720"/>
          </a:xfrm>
          <a:prstGeom prst="rect">
            <a:avLst/>
          </a:prstGeom>
        </p:spPr>
      </p:pic>
      <p:pic>
        <p:nvPicPr>
          <p:cNvPr id="3" name="object 3"/>
          <p:cNvPicPr/>
          <p:nvPr/>
        </p:nvPicPr>
        <p:blipFill>
          <a:blip r:embed="rId3" cstate="print"/>
          <a:stretch>
            <a:fillRect/>
          </a:stretch>
        </p:blipFill>
        <p:spPr>
          <a:xfrm>
            <a:off x="10261092" y="0"/>
            <a:ext cx="1930907" cy="19019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E0B3B2-4DC8-897E-D9AC-782E4F19A8F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B7861DF-CF52-F3BF-552A-5F82C222FFCA}"/>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Week 2 Tutorial – Step-by-Step Instructions</a:t>
            </a:r>
          </a:p>
        </p:txBody>
      </p:sp>
      <p:pic>
        <p:nvPicPr>
          <p:cNvPr id="3" name="object 3">
            <a:extLst>
              <a:ext uri="{FF2B5EF4-FFF2-40B4-BE49-F238E27FC236}">
                <a16:creationId xmlns:a16="http://schemas.microsoft.com/office/drawing/2014/main" id="{5F3ADCAA-D70C-D018-2EC5-BCF9636C0C74}"/>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BECDE254-B287-ADEB-E337-E5A9826E2EA3}"/>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7" name="TextBox 6">
            <a:extLst>
              <a:ext uri="{FF2B5EF4-FFF2-40B4-BE49-F238E27FC236}">
                <a16:creationId xmlns:a16="http://schemas.microsoft.com/office/drawing/2014/main" id="{74B193CD-2389-5326-3210-5E8978488312}"/>
              </a:ext>
            </a:extLst>
          </p:cNvPr>
          <p:cNvSpPr txBox="1"/>
          <p:nvPr/>
        </p:nvSpPr>
        <p:spPr>
          <a:xfrm>
            <a:off x="214215" y="2754282"/>
            <a:ext cx="11763570" cy="390350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PART C: Azure ML Studio Setup</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Login via </a:t>
            </a:r>
            <a:r>
              <a:rPr kumimoji="0" lang="en-US" altLang="en-US" sz="2800" b="1" i="0" u="none" strike="noStrike" cap="none" normalizeH="0" baseline="0" dirty="0" err="1">
                <a:ln>
                  <a:noFill/>
                </a:ln>
                <a:solidFill>
                  <a:schemeClr val="tx1"/>
                </a:solidFill>
                <a:effectLst/>
                <a:latin typeface="+mj-lt"/>
              </a:rPr>
              <a:t>Skillable</a:t>
            </a:r>
            <a:r>
              <a:rPr kumimoji="0" lang="en-US" altLang="en-US" sz="2800" b="1" i="0" u="none" strike="noStrike" cap="none" normalizeH="0" baseline="0" dirty="0">
                <a:ln>
                  <a:noFill/>
                </a:ln>
                <a:solidFill>
                  <a:schemeClr val="tx1"/>
                </a:solidFill>
                <a:effectLst/>
                <a:latin typeface="+mj-lt"/>
              </a:rPr>
              <a:t> Labs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Go to: </a:t>
            </a:r>
            <a:r>
              <a:rPr kumimoji="0" lang="en-US" altLang="en-US" sz="2800" b="0" i="0" u="none" strike="noStrike" cap="none" normalizeH="0" baseline="0" dirty="0">
                <a:ln>
                  <a:noFill/>
                </a:ln>
                <a:solidFill>
                  <a:schemeClr val="tx1"/>
                </a:solidFill>
                <a:effectLst/>
                <a:latin typeface="+mj-lt"/>
                <a:hlinkClick r:id="rId3"/>
              </a:rPr>
              <a:t>https://msle.learnondemand.net</a:t>
            </a:r>
            <a:endParaRPr kumimoji="0" lang="en-US" altLang="en-US" sz="2800" b="0" i="0" u="none" strike="noStrike" cap="none" normalizeH="0" baseline="0" dirty="0">
              <a:ln>
                <a:noFill/>
              </a:ln>
              <a:solidFill>
                <a:schemeClr val="tx1"/>
              </a:solidFill>
              <a:effectLst/>
              <a:latin typeface="+mj-lt"/>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Sign in via </a:t>
            </a:r>
            <a:r>
              <a:rPr kumimoji="0" lang="en-US" altLang="en-US" sz="2800" b="1" i="0" u="none" strike="noStrike" cap="none" normalizeH="0" baseline="0" dirty="0" err="1">
                <a:ln>
                  <a:noFill/>
                </a:ln>
                <a:solidFill>
                  <a:schemeClr val="tx1"/>
                </a:solidFill>
                <a:effectLst/>
                <a:latin typeface="+mj-lt"/>
              </a:rPr>
              <a:t>Skillable</a:t>
            </a:r>
            <a:r>
              <a:rPr kumimoji="0" lang="en-US" altLang="en-US" sz="2800" b="1" i="0" u="none" strike="noStrike" cap="none" normalizeH="0" baseline="0" dirty="0">
                <a:ln>
                  <a:noFill/>
                </a:ln>
                <a:solidFill>
                  <a:schemeClr val="tx1"/>
                </a:solidFill>
                <a:effectLst/>
                <a:latin typeface="+mj-lt"/>
              </a:rPr>
              <a:t> Account</a:t>
            </a:r>
            <a:endParaRPr kumimoji="0" lang="en-US" altLang="en-US" sz="2800" b="0" i="0" u="none" strike="noStrike" cap="none" normalizeH="0" baseline="0" dirty="0">
              <a:ln>
                <a:noFill/>
              </a:ln>
              <a:solidFill>
                <a:schemeClr val="tx1"/>
              </a:solidFill>
              <a:effectLst/>
              <a:latin typeface="+mj-lt"/>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Username: </a:t>
            </a:r>
            <a:r>
              <a:rPr kumimoji="0" lang="en-US" altLang="en-US" sz="2800" b="0" i="1" u="none" strike="noStrike" cap="none" normalizeH="0" baseline="0" dirty="0">
                <a:ln>
                  <a:noFill/>
                </a:ln>
                <a:solidFill>
                  <a:schemeClr val="tx1"/>
                </a:solidFill>
                <a:effectLst/>
                <a:latin typeface="+mj-lt"/>
              </a:rPr>
              <a:t>your student email</a:t>
            </a:r>
            <a:endParaRPr kumimoji="0" lang="en-US" altLang="en-US" sz="2800" b="0" i="0" u="none" strike="noStrike" cap="none" normalizeH="0" baseline="0" dirty="0">
              <a:ln>
                <a:noFill/>
              </a:ln>
              <a:solidFill>
                <a:schemeClr val="tx1"/>
              </a:solidFill>
              <a:effectLst/>
              <a:latin typeface="+mj-lt"/>
            </a:endParaRPr>
          </a:p>
          <a:p>
            <a:pPr marL="914400" marR="0" lvl="1"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Password: Holmes1234&amp;</a:t>
            </a:r>
          </a:p>
        </p:txBody>
      </p:sp>
    </p:spTree>
    <p:extLst>
      <p:ext uri="{BB962C8B-B14F-4D97-AF65-F5344CB8AC3E}">
        <p14:creationId xmlns:p14="http://schemas.microsoft.com/office/powerpoint/2010/main" val="20459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CC8A183-4B51-E45D-324F-FB89D8F3E38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9907027-4A66-9585-E025-B7C355505BA0}"/>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Week 2 Tutorial – Step-by-Step Instructions</a:t>
            </a:r>
          </a:p>
        </p:txBody>
      </p:sp>
      <p:pic>
        <p:nvPicPr>
          <p:cNvPr id="3" name="object 3">
            <a:extLst>
              <a:ext uri="{FF2B5EF4-FFF2-40B4-BE49-F238E27FC236}">
                <a16:creationId xmlns:a16="http://schemas.microsoft.com/office/drawing/2014/main" id="{B9F42754-E9F9-4BF2-B494-0400BDEB41B4}"/>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4672AF25-57F7-7CA7-65B4-1284C418C348}"/>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7" name="TextBox 6">
            <a:extLst>
              <a:ext uri="{FF2B5EF4-FFF2-40B4-BE49-F238E27FC236}">
                <a16:creationId xmlns:a16="http://schemas.microsoft.com/office/drawing/2014/main" id="{B8B3A705-4B4A-D95F-0DF2-AE20820BEF7A}"/>
              </a:ext>
            </a:extLst>
          </p:cNvPr>
          <p:cNvSpPr txBox="1"/>
          <p:nvPr/>
        </p:nvSpPr>
        <p:spPr>
          <a:xfrm>
            <a:off x="214215" y="2754282"/>
            <a:ext cx="11763570" cy="5196166"/>
          </a:xfrm>
          <a:prstGeom prst="rect">
            <a:avLst/>
          </a:prstGeom>
          <a:no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2"/>
              <a:tabLst/>
            </a:pPr>
            <a:r>
              <a:rPr kumimoji="0" lang="en-US" altLang="en-US" sz="2800" b="1" i="0" u="none" strike="noStrike" cap="none" normalizeH="0" baseline="0" dirty="0">
                <a:ln>
                  <a:noFill/>
                </a:ln>
                <a:solidFill>
                  <a:schemeClr val="tx1"/>
                </a:solidFill>
                <a:effectLst/>
                <a:latin typeface="+mj-lt"/>
              </a:rPr>
              <a:t>Launch Your Lab</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Click </a:t>
            </a:r>
            <a:r>
              <a:rPr kumimoji="0" lang="en-US" altLang="en-US" sz="2800" b="1" i="0" u="none" strike="noStrike" cap="none" normalizeH="0" baseline="0" dirty="0">
                <a:ln>
                  <a:noFill/>
                </a:ln>
                <a:solidFill>
                  <a:schemeClr val="tx1"/>
                </a:solidFill>
                <a:effectLst/>
                <a:latin typeface="+mj-lt"/>
              </a:rPr>
              <a:t>"Launch"</a:t>
            </a:r>
            <a:r>
              <a:rPr kumimoji="0" lang="en-US" altLang="en-US" sz="2800" b="0" i="0" u="none" strike="noStrike" cap="none" normalizeH="0" baseline="0" dirty="0">
                <a:ln>
                  <a:noFill/>
                </a:ln>
                <a:solidFill>
                  <a:schemeClr val="tx1"/>
                </a:solidFill>
                <a:effectLst/>
                <a:latin typeface="+mj-lt"/>
              </a:rPr>
              <a:t>, then navigate to </a:t>
            </a:r>
            <a:r>
              <a:rPr kumimoji="0" lang="en-US" altLang="en-US" sz="2800" b="1" i="0" u="none" strike="noStrike" cap="none" normalizeH="0" baseline="0" dirty="0">
                <a:ln>
                  <a:noFill/>
                </a:ln>
                <a:solidFill>
                  <a:schemeClr val="tx1"/>
                </a:solidFill>
                <a:effectLst/>
                <a:latin typeface="+mj-lt"/>
              </a:rPr>
              <a:t>Resources</a:t>
            </a:r>
            <a:r>
              <a:rPr kumimoji="0" lang="en-US" altLang="en-US" sz="2800" b="0" i="0" u="none" strike="noStrike" cap="none" normalizeH="0" baseline="0" dirty="0">
                <a:ln>
                  <a:noFill/>
                </a:ln>
                <a:solidFill>
                  <a:schemeClr val="tx1"/>
                </a:solidFill>
                <a:effectLst/>
                <a:latin typeface="+mj-lt"/>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View your login credentials and workspace access.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3"/>
              <a:tabLst/>
            </a:pPr>
            <a:r>
              <a:rPr kumimoji="0" lang="en-US" altLang="en-US" sz="2800" b="1" i="0" u="none" strike="noStrike" cap="none" normalizeH="0" baseline="0" dirty="0">
                <a:ln>
                  <a:noFill/>
                </a:ln>
                <a:solidFill>
                  <a:schemeClr val="tx1"/>
                </a:solidFill>
                <a:effectLst/>
                <a:latin typeface="+mj-lt"/>
              </a:rPr>
              <a:t>Explore Azure ML Studio</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Visit: </a:t>
            </a:r>
            <a:r>
              <a:rPr kumimoji="0" lang="en-US" altLang="en-US" sz="2800" b="0" i="0" u="none" strike="noStrike" cap="none" normalizeH="0" baseline="0" dirty="0">
                <a:ln>
                  <a:noFill/>
                </a:ln>
                <a:solidFill>
                  <a:schemeClr val="tx1"/>
                </a:solidFill>
                <a:effectLst/>
                <a:latin typeface="+mj-lt"/>
                <a:hlinkClick r:id="rId3"/>
              </a:rPr>
              <a:t>https://studio.azureml.net</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Log in and create a workspace if required.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Explore three options: </a:t>
            </a:r>
            <a:r>
              <a:rPr kumimoji="0" lang="en-US" altLang="en-US" sz="2800" b="1" i="0" u="none" strike="noStrike" cap="none" normalizeH="0" baseline="0" dirty="0">
                <a:ln>
                  <a:noFill/>
                </a:ln>
                <a:solidFill>
                  <a:schemeClr val="tx1"/>
                </a:solidFill>
                <a:effectLst/>
                <a:latin typeface="+mj-lt"/>
              </a:rPr>
              <a:t>Automated ML</a:t>
            </a:r>
            <a:r>
              <a:rPr kumimoji="0" lang="en-US" altLang="en-US" sz="2800" b="0" i="0" u="none" strike="noStrike" cap="none" normalizeH="0" baseline="0" dirty="0">
                <a:ln>
                  <a:noFill/>
                </a:ln>
                <a:solidFill>
                  <a:schemeClr val="tx1"/>
                </a:solidFill>
                <a:effectLst/>
                <a:latin typeface="+mj-lt"/>
              </a:rPr>
              <a:t>, </a:t>
            </a:r>
            <a:r>
              <a:rPr kumimoji="0" lang="en-US" altLang="en-US" sz="2800" b="1" i="0" u="none" strike="noStrike" cap="none" normalizeH="0" baseline="0" dirty="0">
                <a:ln>
                  <a:noFill/>
                </a:ln>
                <a:solidFill>
                  <a:schemeClr val="tx1"/>
                </a:solidFill>
                <a:effectLst/>
                <a:latin typeface="+mj-lt"/>
              </a:rPr>
              <a:t>Designer</a:t>
            </a:r>
            <a:r>
              <a:rPr kumimoji="0" lang="en-US" altLang="en-US" sz="2800" b="0" i="0" u="none" strike="noStrike" cap="none" normalizeH="0" baseline="0" dirty="0">
                <a:ln>
                  <a:noFill/>
                </a:ln>
                <a:solidFill>
                  <a:schemeClr val="tx1"/>
                </a:solidFill>
                <a:effectLst/>
                <a:latin typeface="+mj-lt"/>
              </a:rPr>
              <a:t>, </a:t>
            </a:r>
            <a:r>
              <a:rPr kumimoji="0" lang="en-US" altLang="en-US" sz="2800" b="1" i="0" u="none" strike="noStrike" cap="none" normalizeH="0" baseline="0" dirty="0">
                <a:ln>
                  <a:noFill/>
                </a:ln>
                <a:solidFill>
                  <a:schemeClr val="tx1"/>
                </a:solidFill>
                <a:effectLst/>
                <a:latin typeface="+mj-lt"/>
              </a:rPr>
              <a:t>Notebooks</a:t>
            </a:r>
            <a:r>
              <a:rPr kumimoji="0" lang="en-US" altLang="en-US" sz="2800" b="0" i="0" u="none" strike="noStrike" cap="none" normalizeH="0" baseline="0" dirty="0">
                <a:ln>
                  <a:noFill/>
                </a:ln>
                <a:solidFill>
                  <a:schemeClr val="tx1"/>
                </a:solidFill>
                <a:effectLst/>
                <a:latin typeface="+mj-lt"/>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For Week 2, click </a:t>
            </a:r>
            <a:r>
              <a:rPr kumimoji="0" lang="en-US" altLang="en-US" sz="2800" b="1" i="0" u="none" strike="noStrike" cap="none" normalizeH="0" baseline="0" dirty="0">
                <a:ln>
                  <a:noFill/>
                </a:ln>
                <a:solidFill>
                  <a:schemeClr val="tx1"/>
                </a:solidFill>
                <a:effectLst/>
                <a:latin typeface="+mj-lt"/>
              </a:rPr>
              <a:t>Designer</a:t>
            </a:r>
            <a:r>
              <a:rPr kumimoji="0" lang="en-US" altLang="en-US" sz="2800" b="0" i="0" u="none" strike="noStrike" cap="none" normalizeH="0" baseline="0" dirty="0">
                <a:ln>
                  <a:noFill/>
                </a:ln>
                <a:solidFill>
                  <a:schemeClr val="tx1"/>
                </a:solidFill>
                <a:effectLst/>
                <a:latin typeface="+mj-lt"/>
              </a:rPr>
              <a:t> and select </a:t>
            </a:r>
            <a:r>
              <a:rPr kumimoji="0" lang="en-US" altLang="en-US" sz="2800" b="1" i="0" u="none" strike="noStrike" cap="none" normalizeH="0" baseline="0" dirty="0">
                <a:ln>
                  <a:noFill/>
                </a:ln>
                <a:solidFill>
                  <a:schemeClr val="tx1"/>
                </a:solidFill>
                <a:effectLst/>
                <a:latin typeface="+mj-lt"/>
              </a:rPr>
              <a:t>Start Now</a:t>
            </a:r>
            <a:r>
              <a:rPr kumimoji="0" lang="en-US" altLang="en-US" sz="2800" b="0" i="0" u="none" strike="noStrike" cap="none" normalizeH="0" baseline="0" dirty="0">
                <a:ln>
                  <a:noFill/>
                </a:ln>
                <a:solidFill>
                  <a:schemeClr val="tx1"/>
                </a:solidFill>
                <a:effectLst/>
                <a:latin typeface="+mj-lt"/>
              </a:rPr>
              <a:t>.</a:t>
            </a:r>
          </a:p>
        </p:txBody>
      </p:sp>
    </p:spTree>
    <p:extLst>
      <p:ext uri="{BB962C8B-B14F-4D97-AF65-F5344CB8AC3E}">
        <p14:creationId xmlns:p14="http://schemas.microsoft.com/office/powerpoint/2010/main" val="26241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C3DFE67-FF0C-514D-CBDF-78C1DCFBB4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6CB47B9-C673-C460-EB58-E57484640226}"/>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Week 2 Tutorial – Step-by-Step Instructions</a:t>
            </a:r>
          </a:p>
        </p:txBody>
      </p:sp>
      <p:pic>
        <p:nvPicPr>
          <p:cNvPr id="3" name="object 3">
            <a:extLst>
              <a:ext uri="{FF2B5EF4-FFF2-40B4-BE49-F238E27FC236}">
                <a16:creationId xmlns:a16="http://schemas.microsoft.com/office/drawing/2014/main" id="{55937CB3-5F2B-C15D-67FC-5778215CFC1E}"/>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329F7C28-5404-D783-22AA-03E8872FB3F5}"/>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7" name="TextBox 6">
            <a:extLst>
              <a:ext uri="{FF2B5EF4-FFF2-40B4-BE49-F238E27FC236}">
                <a16:creationId xmlns:a16="http://schemas.microsoft.com/office/drawing/2014/main" id="{11B48BD1-3ADC-B145-B5E4-1BE7FEEB9B52}"/>
              </a:ext>
            </a:extLst>
          </p:cNvPr>
          <p:cNvSpPr txBox="1"/>
          <p:nvPr/>
        </p:nvSpPr>
        <p:spPr>
          <a:xfrm>
            <a:off x="214215" y="2754282"/>
            <a:ext cx="11763570" cy="1964512"/>
          </a:xfrm>
          <a:prstGeom prst="rect">
            <a:avLst/>
          </a:prstGeom>
          <a:noFill/>
        </p:spPr>
        <p:txBody>
          <a:bodyPr wrap="square">
            <a:spAutoFit/>
          </a:bodyPr>
          <a:lstStyle/>
          <a:p>
            <a:pPr marL="514350" indent="-514350">
              <a:lnSpc>
                <a:spcPct val="150000"/>
              </a:lnSpc>
              <a:buFont typeface="+mj-lt"/>
              <a:buAutoNum type="arabicPeriod" startAt="4"/>
            </a:pPr>
            <a:r>
              <a:rPr lang="en-US" sz="2800" b="1" dirty="0">
                <a:latin typeface="+mj-lt"/>
              </a:rPr>
              <a:t>Navigate ML Designer</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Use drag-and-drop tools for model creation.</a:t>
            </a:r>
          </a:p>
          <a:p>
            <a:pPr marL="457200" indent="-457200">
              <a:lnSpc>
                <a:spcPct val="150000"/>
              </a:lnSpc>
              <a:buFont typeface="Arial" panose="020B0604020202020204" pitchFamily="34" charset="0"/>
              <a:buChar char="•"/>
            </a:pPr>
            <a:r>
              <a:rPr lang="en-US" sz="2800" dirty="0">
                <a:latin typeface="+mj-lt"/>
              </a:rPr>
              <a:t>Understand core elements: datasets, algorithms, evaluation blocks.</a:t>
            </a:r>
          </a:p>
        </p:txBody>
      </p:sp>
    </p:spTree>
    <p:extLst>
      <p:ext uri="{BB962C8B-B14F-4D97-AF65-F5344CB8AC3E}">
        <p14:creationId xmlns:p14="http://schemas.microsoft.com/office/powerpoint/2010/main" val="2438362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A2F98B-2000-72B4-1811-1891F9E568D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95DFA25-0450-6250-46B3-C57C55A735B5}"/>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Learning Outcome by End of Week 2</a:t>
            </a:r>
          </a:p>
        </p:txBody>
      </p:sp>
      <p:pic>
        <p:nvPicPr>
          <p:cNvPr id="3" name="object 3">
            <a:extLst>
              <a:ext uri="{FF2B5EF4-FFF2-40B4-BE49-F238E27FC236}">
                <a16:creationId xmlns:a16="http://schemas.microsoft.com/office/drawing/2014/main" id="{2E6DD313-05C1-0D2C-3AAF-71ABB6C86524}"/>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3A4E2B5D-ED9D-0C49-6307-B8F5FC45FC49}"/>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7" name="TextBox 6">
            <a:extLst>
              <a:ext uri="{FF2B5EF4-FFF2-40B4-BE49-F238E27FC236}">
                <a16:creationId xmlns:a16="http://schemas.microsoft.com/office/drawing/2014/main" id="{76021D34-924B-37C9-4ECE-93780DEE32D0}"/>
              </a:ext>
            </a:extLst>
          </p:cNvPr>
          <p:cNvSpPr txBox="1"/>
          <p:nvPr/>
        </p:nvSpPr>
        <p:spPr>
          <a:xfrm>
            <a:off x="214215" y="2754282"/>
            <a:ext cx="11763570"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Compare development environments: </a:t>
            </a:r>
            <a:r>
              <a:rPr kumimoji="0" lang="en-US" altLang="en-US" sz="2800" b="1" i="0" u="none" strike="noStrike" cap="none" normalizeH="0" baseline="0" dirty="0">
                <a:ln>
                  <a:noFill/>
                </a:ln>
                <a:solidFill>
                  <a:schemeClr val="tx1"/>
                </a:solidFill>
                <a:effectLst/>
                <a:latin typeface="+mj-lt"/>
              </a:rPr>
              <a:t>local (Anaconda/</a:t>
            </a:r>
            <a:r>
              <a:rPr kumimoji="0" lang="en-US" altLang="en-US" sz="2800" b="1" i="0" u="none" strike="noStrike" cap="none" normalizeH="0" baseline="0" dirty="0" err="1">
                <a:ln>
                  <a:noFill/>
                </a:ln>
                <a:solidFill>
                  <a:schemeClr val="tx1"/>
                </a:solidFill>
                <a:effectLst/>
                <a:latin typeface="+mj-lt"/>
              </a:rPr>
              <a:t>Jupyter</a:t>
            </a:r>
            <a:r>
              <a:rPr kumimoji="0" lang="en-US" altLang="en-US" sz="2800" b="1" i="0" u="none" strike="noStrike" cap="none" normalizeH="0" baseline="0" dirty="0">
                <a:ln>
                  <a:noFill/>
                </a:ln>
                <a:solidFill>
                  <a:schemeClr val="tx1"/>
                </a:solidFill>
                <a:effectLst/>
                <a:latin typeface="+mj-lt"/>
              </a:rPr>
              <a:t>)</a:t>
            </a:r>
            <a:r>
              <a:rPr kumimoji="0" lang="en-US" altLang="en-US" sz="2800" b="0" i="0" u="none" strike="noStrike" cap="none" normalizeH="0" baseline="0" dirty="0">
                <a:ln>
                  <a:noFill/>
                </a:ln>
                <a:solidFill>
                  <a:schemeClr val="tx1"/>
                </a:solidFill>
                <a:effectLst/>
                <a:latin typeface="+mj-lt"/>
              </a:rPr>
              <a:t> vs </a:t>
            </a:r>
            <a:r>
              <a:rPr kumimoji="0" lang="en-US" altLang="en-US" sz="2800" b="1" i="0" u="none" strike="noStrike" cap="none" normalizeH="0" baseline="0" dirty="0">
                <a:ln>
                  <a:noFill/>
                </a:ln>
                <a:solidFill>
                  <a:schemeClr val="tx1"/>
                </a:solidFill>
                <a:effectLst/>
                <a:latin typeface="+mj-lt"/>
              </a:rPr>
              <a:t>cloud (</a:t>
            </a:r>
            <a:r>
              <a:rPr kumimoji="0" lang="en-US" altLang="en-US" sz="2800" b="1" i="0" u="none" strike="noStrike" cap="none" normalizeH="0" baseline="0" dirty="0" err="1">
                <a:ln>
                  <a:noFill/>
                </a:ln>
                <a:solidFill>
                  <a:schemeClr val="tx1"/>
                </a:solidFill>
                <a:effectLst/>
                <a:latin typeface="+mj-lt"/>
              </a:rPr>
              <a:t>Colab</a:t>
            </a:r>
            <a:r>
              <a:rPr kumimoji="0" lang="en-US" altLang="en-US" sz="2800" b="1" i="0" u="none" strike="noStrike" cap="none" normalizeH="0" baseline="0" dirty="0">
                <a:ln>
                  <a:noFill/>
                </a:ln>
                <a:solidFill>
                  <a:schemeClr val="tx1"/>
                </a:solidFill>
                <a:effectLst/>
                <a:latin typeface="+mj-lt"/>
              </a:rPr>
              <a:t>, Azure ML)</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Navigate Azure ML Studio Designer for low-code ML</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Run Python code in </a:t>
            </a:r>
            <a:r>
              <a:rPr kumimoji="0" lang="en-US" altLang="en-US" sz="2800" b="0" i="0" u="none" strike="noStrike" cap="none" normalizeH="0" baseline="0" dirty="0" err="1">
                <a:ln>
                  <a:noFill/>
                </a:ln>
                <a:solidFill>
                  <a:schemeClr val="tx1"/>
                </a:solidFill>
                <a:effectLst/>
                <a:latin typeface="+mj-lt"/>
              </a:rPr>
              <a:t>Jupyter</a:t>
            </a:r>
            <a:r>
              <a:rPr kumimoji="0" lang="en-US" altLang="en-US" sz="2800" b="0" i="0" u="none" strike="noStrike" cap="none" normalizeH="0" baseline="0" dirty="0">
                <a:ln>
                  <a:noFill/>
                </a:ln>
                <a:solidFill>
                  <a:schemeClr val="tx1"/>
                </a:solidFill>
                <a:effectLst/>
                <a:latin typeface="+mj-lt"/>
              </a:rPr>
              <a:t> or </a:t>
            </a:r>
            <a:r>
              <a:rPr kumimoji="0" lang="en-US" altLang="en-US" sz="2800" b="0" i="0" u="none" strike="noStrike" cap="none" normalizeH="0" baseline="0" dirty="0" err="1">
                <a:ln>
                  <a:noFill/>
                </a:ln>
                <a:solidFill>
                  <a:schemeClr val="tx1"/>
                </a:solidFill>
                <a:effectLst/>
                <a:latin typeface="+mj-lt"/>
              </a:rPr>
              <a:t>Colab</a:t>
            </a:r>
            <a:r>
              <a:rPr kumimoji="0" lang="en-US" altLang="en-US" sz="2800" b="0" i="0" u="none" strike="noStrike" cap="none" normalizeH="0" baseline="0" dirty="0">
                <a:ln>
                  <a:noFill/>
                </a:ln>
                <a:solidFill>
                  <a:schemeClr val="tx1"/>
                </a:solidFill>
                <a:effectLst/>
                <a:latin typeface="+mj-lt"/>
              </a:rPr>
              <a:t> environments</a:t>
            </a:r>
          </a:p>
        </p:txBody>
      </p:sp>
    </p:spTree>
    <p:extLst>
      <p:ext uri="{BB962C8B-B14F-4D97-AF65-F5344CB8AC3E}">
        <p14:creationId xmlns:p14="http://schemas.microsoft.com/office/powerpoint/2010/main" val="179881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0159080-B554-C7A6-DC2F-E9C22F5F182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AEB996-0241-C46F-E38F-6B07C26046C8}"/>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To Do This Week</a:t>
            </a:r>
          </a:p>
        </p:txBody>
      </p:sp>
      <p:pic>
        <p:nvPicPr>
          <p:cNvPr id="3" name="object 3">
            <a:extLst>
              <a:ext uri="{FF2B5EF4-FFF2-40B4-BE49-F238E27FC236}">
                <a16:creationId xmlns:a16="http://schemas.microsoft.com/office/drawing/2014/main" id="{18C73EFD-A6CF-24B1-669F-17317FF054EF}"/>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7A66DE1C-703D-1CDB-2083-FF5D134BE9A6}"/>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7" name="TextBox 6">
            <a:extLst>
              <a:ext uri="{FF2B5EF4-FFF2-40B4-BE49-F238E27FC236}">
                <a16:creationId xmlns:a16="http://schemas.microsoft.com/office/drawing/2014/main" id="{F58E92B3-0311-69D3-4398-21BF6935E418}"/>
              </a:ext>
            </a:extLst>
          </p:cNvPr>
          <p:cNvSpPr txBox="1"/>
          <p:nvPr/>
        </p:nvSpPr>
        <p:spPr>
          <a:xfrm>
            <a:off x="214215" y="2754282"/>
            <a:ext cx="11763570" cy="325717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Attend the tutorial and complete the setup steps above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Create and save a basic </a:t>
            </a:r>
            <a:r>
              <a:rPr kumimoji="0" lang="en-US" altLang="en-US" sz="2800" b="0" i="0" u="none" strike="noStrike" cap="none" normalizeH="0" baseline="0" dirty="0" err="1">
                <a:ln>
                  <a:noFill/>
                </a:ln>
                <a:solidFill>
                  <a:schemeClr val="tx1"/>
                </a:solidFill>
                <a:effectLst/>
                <a:latin typeface="+mj-lt"/>
              </a:rPr>
              <a:t>Jupyter</a:t>
            </a:r>
            <a:r>
              <a:rPr kumimoji="0" lang="en-US" altLang="en-US" sz="2800" b="0" i="0" u="none" strike="noStrike" cap="none" normalizeH="0" baseline="0" dirty="0">
                <a:ln>
                  <a:noFill/>
                </a:ln>
                <a:solidFill>
                  <a:schemeClr val="tx1"/>
                </a:solidFill>
                <a:effectLst/>
                <a:latin typeface="+mj-lt"/>
              </a:rPr>
              <a:t>/</a:t>
            </a:r>
            <a:r>
              <a:rPr kumimoji="0" lang="en-US" altLang="en-US" sz="2800" b="0" i="0" u="none" strike="noStrike" cap="none" normalizeH="0" baseline="0" dirty="0" err="1">
                <a:ln>
                  <a:noFill/>
                </a:ln>
                <a:solidFill>
                  <a:schemeClr val="tx1"/>
                </a:solidFill>
                <a:effectLst/>
                <a:latin typeface="+mj-lt"/>
              </a:rPr>
              <a:t>Colab</a:t>
            </a:r>
            <a:r>
              <a:rPr kumimoji="0" lang="en-US" altLang="en-US" sz="2800" b="0" i="0" u="none" strike="noStrike" cap="none" normalizeH="0" baseline="0" dirty="0">
                <a:ln>
                  <a:noFill/>
                </a:ln>
                <a:solidFill>
                  <a:schemeClr val="tx1"/>
                </a:solidFill>
                <a:effectLst/>
                <a:latin typeface="+mj-lt"/>
              </a:rPr>
              <a:t> notebook with at least one ML-related Python example (e.g., linear regression with scikit-learn)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Begin exploring </a:t>
            </a:r>
            <a:r>
              <a:rPr kumimoji="0" lang="en-US" altLang="en-US" sz="2800" b="1" i="0" u="none" strike="noStrike" cap="none" normalizeH="0" baseline="0" dirty="0">
                <a:ln>
                  <a:noFill/>
                </a:ln>
                <a:solidFill>
                  <a:schemeClr val="tx1"/>
                </a:solidFill>
                <a:effectLst/>
                <a:latin typeface="+mj-lt"/>
              </a:rPr>
              <a:t>Azure ML Studio Designer</a:t>
            </a:r>
            <a:r>
              <a:rPr kumimoji="0" lang="en-US" altLang="en-US" sz="2800" b="0" i="0" u="none" strike="noStrike" cap="none" normalizeH="0" baseline="0" dirty="0">
                <a:ln>
                  <a:noFill/>
                </a:ln>
                <a:solidFill>
                  <a:schemeClr val="tx1"/>
                </a:solidFill>
                <a:effectLst/>
                <a:latin typeface="+mj-lt"/>
              </a:rPr>
              <a:t> and familiarize yourself with drag-and-drop interface</a:t>
            </a:r>
          </a:p>
        </p:txBody>
      </p:sp>
    </p:spTree>
    <p:extLst>
      <p:ext uri="{BB962C8B-B14F-4D97-AF65-F5344CB8AC3E}">
        <p14:creationId xmlns:p14="http://schemas.microsoft.com/office/powerpoint/2010/main" val="132809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B59AFF9-67DE-7A01-1B30-587786CB33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CCACD55-30CF-F782-47D0-90400B79B163}"/>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To Do This Week</a:t>
            </a:r>
          </a:p>
        </p:txBody>
      </p:sp>
      <p:pic>
        <p:nvPicPr>
          <p:cNvPr id="3" name="object 3">
            <a:extLst>
              <a:ext uri="{FF2B5EF4-FFF2-40B4-BE49-F238E27FC236}">
                <a16:creationId xmlns:a16="http://schemas.microsoft.com/office/drawing/2014/main" id="{42F43880-D1D9-150A-74CC-A1124490A266}"/>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08E9417C-74BE-309D-4FFC-DB48F224514A}"/>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7" name="TextBox 6">
            <a:extLst>
              <a:ext uri="{FF2B5EF4-FFF2-40B4-BE49-F238E27FC236}">
                <a16:creationId xmlns:a16="http://schemas.microsoft.com/office/drawing/2014/main" id="{F18D864F-1336-B07E-9984-3E3219D8491C}"/>
              </a:ext>
            </a:extLst>
          </p:cNvPr>
          <p:cNvSpPr txBox="1"/>
          <p:nvPr/>
        </p:nvSpPr>
        <p:spPr>
          <a:xfrm>
            <a:off x="214215" y="2754282"/>
            <a:ext cx="11763570" cy="1964512"/>
          </a:xfrm>
          <a:prstGeom prst="rect">
            <a:avLst/>
          </a:prstGeom>
          <a:noFill/>
        </p:spPr>
        <p:txBody>
          <a:bodyPr wrap="square">
            <a:spAutoFit/>
          </a:bodyPr>
          <a:lstStyle/>
          <a:p>
            <a:pPr>
              <a:lnSpc>
                <a:spcPct val="150000"/>
              </a:lnSpc>
            </a:pPr>
            <a:r>
              <a:rPr lang="en-US" sz="2800" dirty="0">
                <a:latin typeface="+mj-lt"/>
              </a:rPr>
              <a:t>If you face issues, bring your laptop to the tutorial session or contact the support tutor for assistance.</a:t>
            </a:r>
          </a:p>
          <a:p>
            <a:pPr>
              <a:lnSpc>
                <a:spcPct val="150000"/>
              </a:lnSpc>
            </a:pPr>
            <a:r>
              <a:rPr lang="en-US" sz="2800" dirty="0">
                <a:latin typeface="+mj-lt"/>
              </a:rPr>
              <a:t>Let’s build a strong technical foundation this week!</a:t>
            </a:r>
          </a:p>
        </p:txBody>
      </p:sp>
    </p:spTree>
    <p:extLst>
      <p:ext uri="{BB962C8B-B14F-4D97-AF65-F5344CB8AC3E}">
        <p14:creationId xmlns:p14="http://schemas.microsoft.com/office/powerpoint/2010/main" val="353529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8CDC9-A7F0-B9E3-E9E4-516B619781B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D91AB5A2-B21D-66A0-4528-C2C55210EBB0}"/>
              </a:ext>
            </a:extLst>
          </p:cNvPr>
          <p:cNvPicPr/>
          <p:nvPr/>
        </p:nvPicPr>
        <p:blipFill>
          <a:blip r:embed="rId2" cstate="print"/>
          <a:stretch>
            <a:fillRect/>
          </a:stretch>
        </p:blipFill>
        <p:spPr>
          <a:xfrm>
            <a:off x="10261092" y="0"/>
            <a:ext cx="1930907" cy="1901952"/>
          </a:xfrm>
          <a:prstGeom prst="rect">
            <a:avLst/>
          </a:prstGeom>
        </p:spPr>
      </p:pic>
      <p:sp>
        <p:nvSpPr>
          <p:cNvPr id="5" name="TextBox 4">
            <a:extLst>
              <a:ext uri="{FF2B5EF4-FFF2-40B4-BE49-F238E27FC236}">
                <a16:creationId xmlns:a16="http://schemas.microsoft.com/office/drawing/2014/main" id="{45EF6D16-E124-24B9-1D4B-698CF1363FA5}"/>
              </a:ext>
            </a:extLst>
          </p:cNvPr>
          <p:cNvSpPr txBox="1"/>
          <p:nvPr/>
        </p:nvSpPr>
        <p:spPr>
          <a:xfrm>
            <a:off x="0" y="0"/>
            <a:ext cx="11887199" cy="646331"/>
          </a:xfrm>
          <a:prstGeom prst="rect">
            <a:avLst/>
          </a:prstGeom>
          <a:noFill/>
        </p:spPr>
        <p:txBody>
          <a:bodyPr wrap="square">
            <a:spAutoFit/>
          </a:bodyPr>
          <a:lstStyle/>
          <a:p>
            <a:r>
              <a:rPr lang="en-US" sz="3600" b="1" dirty="0"/>
              <a:t>Thank You</a:t>
            </a:r>
          </a:p>
        </p:txBody>
      </p:sp>
      <p:sp>
        <p:nvSpPr>
          <p:cNvPr id="6" name="Rectangle 1">
            <a:extLst>
              <a:ext uri="{FF2B5EF4-FFF2-40B4-BE49-F238E27FC236}">
                <a16:creationId xmlns:a16="http://schemas.microsoft.com/office/drawing/2014/main" id="{82B71991-9C10-2CDD-0295-065A9579E266}"/>
              </a:ext>
            </a:extLst>
          </p:cNvPr>
          <p:cNvSpPr>
            <a:spLocks noChangeArrowheads="1"/>
          </p:cNvSpPr>
          <p:nvPr/>
        </p:nvSpPr>
        <p:spPr bwMode="auto">
          <a:xfrm>
            <a:off x="1981200" y="157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550CBBC-F537-AFEC-634C-56C9DAB14615}"/>
              </a:ext>
            </a:extLst>
          </p:cNvPr>
          <p:cNvSpPr>
            <a:spLocks noChangeArrowheads="1"/>
          </p:cNvSpPr>
          <p:nvPr/>
        </p:nvSpPr>
        <p:spPr bwMode="auto">
          <a:xfrm>
            <a:off x="609600" y="2239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85037F8A-312A-5706-B9D4-BD56C9AD7D90}"/>
              </a:ext>
            </a:extLst>
          </p:cNvPr>
          <p:cNvSpPr>
            <a:spLocks noChangeArrowheads="1"/>
          </p:cNvSpPr>
          <p:nvPr/>
        </p:nvSpPr>
        <p:spPr bwMode="auto">
          <a:xfrm>
            <a:off x="609600" y="2560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63D227C-1D36-DEFE-C2F8-3CA3D97D9231}"/>
              </a:ext>
            </a:extLst>
          </p:cNvPr>
          <p:cNvSpPr>
            <a:spLocks noChangeArrowheads="1"/>
          </p:cNvSpPr>
          <p:nvPr/>
        </p:nvSpPr>
        <p:spPr bwMode="auto">
          <a:xfrm>
            <a:off x="609600" y="2606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EE1BCA2-620C-3559-3A80-9228DA241173}"/>
              </a:ext>
            </a:extLst>
          </p:cNvPr>
          <p:cNvSpPr txBox="1"/>
          <p:nvPr/>
        </p:nvSpPr>
        <p:spPr>
          <a:xfrm>
            <a:off x="609600" y="2441246"/>
            <a:ext cx="9624202" cy="1318181"/>
          </a:xfrm>
          <a:prstGeom prst="rect">
            <a:avLst/>
          </a:prstGeom>
          <a:noFill/>
        </p:spPr>
        <p:txBody>
          <a:bodyPr wrap="square">
            <a:spAutoFit/>
          </a:bodyPr>
          <a:lstStyle/>
          <a:p>
            <a:pPr>
              <a:lnSpc>
                <a:spcPct val="150000"/>
              </a:lnSpc>
              <a:buNone/>
            </a:pPr>
            <a:r>
              <a:rPr lang="en-US" sz="2800" dirty="0">
                <a:latin typeface="+mj-lt"/>
              </a:rPr>
              <a:t>Need Help? Send an email or ask during the tutorial session.</a:t>
            </a:r>
          </a:p>
          <a:p>
            <a:pPr>
              <a:lnSpc>
                <a:spcPct val="150000"/>
              </a:lnSpc>
              <a:buNone/>
            </a:pPr>
            <a:r>
              <a:rPr lang="en-US" sz="2800">
                <a:latin typeface="+mj-lt"/>
              </a:rPr>
              <a:t>FKeivanian</a:t>
            </a:r>
            <a:r>
              <a:rPr lang="en-US" sz="2800" dirty="0">
                <a:latin typeface="+mj-lt"/>
              </a:rPr>
              <a:t>@my.holmes.edu.au</a:t>
            </a:r>
          </a:p>
        </p:txBody>
      </p:sp>
    </p:spTree>
    <p:extLst>
      <p:ext uri="{BB962C8B-B14F-4D97-AF65-F5344CB8AC3E}">
        <p14:creationId xmlns:p14="http://schemas.microsoft.com/office/powerpoint/2010/main" val="258369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1F2FAC8-42AD-DB92-166F-2F42E02C4C8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47F174-E865-EA2C-9A7B-75ECF3EA7974}"/>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Welcome</a:t>
            </a:r>
          </a:p>
        </p:txBody>
      </p:sp>
      <p:pic>
        <p:nvPicPr>
          <p:cNvPr id="3" name="object 3">
            <a:extLst>
              <a:ext uri="{FF2B5EF4-FFF2-40B4-BE49-F238E27FC236}">
                <a16:creationId xmlns:a16="http://schemas.microsoft.com/office/drawing/2014/main" id="{22898743-2B79-D5DF-5AFF-870A1775B58B}"/>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9C30F892-69B9-E3BA-260C-8084D712AC59}"/>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5" name="TextBox 4">
            <a:extLst>
              <a:ext uri="{FF2B5EF4-FFF2-40B4-BE49-F238E27FC236}">
                <a16:creationId xmlns:a16="http://schemas.microsoft.com/office/drawing/2014/main" id="{93D26459-E9EB-FA7D-8B8F-E2F5CD70284A}"/>
              </a:ext>
            </a:extLst>
          </p:cNvPr>
          <p:cNvSpPr txBox="1"/>
          <p:nvPr/>
        </p:nvSpPr>
        <p:spPr>
          <a:xfrm>
            <a:off x="380999" y="1441079"/>
            <a:ext cx="11810999" cy="7237046"/>
          </a:xfrm>
          <a:prstGeom prst="rect">
            <a:avLst/>
          </a:prstGeom>
          <a:noFill/>
        </p:spPr>
        <p:txBody>
          <a:bodyPr wrap="square">
            <a:spAutoFit/>
          </a:bodyPr>
          <a:lstStyle/>
          <a:p>
            <a:pPr>
              <a:lnSpc>
                <a:spcPct val="150000"/>
              </a:lnSpc>
            </a:pPr>
            <a:r>
              <a:rPr lang="en-US" sz="2400" dirty="0">
                <a:latin typeface="+mj-lt"/>
              </a:rPr>
              <a:t>Dear Students,</a:t>
            </a:r>
          </a:p>
          <a:p>
            <a:pPr>
              <a:lnSpc>
                <a:spcPct val="150000"/>
              </a:lnSpc>
            </a:pPr>
            <a:r>
              <a:rPr lang="en-US" sz="2400" dirty="0">
                <a:latin typeface="+mj-lt"/>
              </a:rPr>
              <a:t>Welcome again to Week 2 of HI6040 – Artificial Intelligence and Machine Learning.</a:t>
            </a:r>
          </a:p>
          <a:p>
            <a:pPr>
              <a:lnSpc>
                <a:spcPct val="150000"/>
              </a:lnSpc>
            </a:pPr>
            <a:r>
              <a:rPr lang="en-US" sz="2400" dirty="0">
                <a:latin typeface="+mj-lt"/>
              </a:rPr>
              <a:t>I hope you are beginning to settle into the trimester. This week, we take our first major step into practical applications of AI/ML using industry-standard tools such as Microsoft Azure ML Studio, Google </a:t>
            </a:r>
            <a:r>
              <a:rPr lang="en-US" sz="2400" dirty="0" err="1">
                <a:latin typeface="+mj-lt"/>
              </a:rPr>
              <a:t>Colab</a:t>
            </a:r>
            <a:r>
              <a:rPr lang="en-US" sz="2400" dirty="0">
                <a:latin typeface="+mj-lt"/>
              </a:rPr>
              <a:t>, and Anaconda-</a:t>
            </a:r>
            <a:r>
              <a:rPr lang="en-US" sz="2400" dirty="0" err="1">
                <a:latin typeface="+mj-lt"/>
              </a:rPr>
              <a:t>JupyterLab</a:t>
            </a:r>
            <a:r>
              <a:rPr lang="en-US" sz="2400" dirty="0">
                <a:latin typeface="+mj-lt"/>
              </a:rPr>
              <a:t>.</a:t>
            </a:r>
          </a:p>
          <a:p>
            <a:pPr>
              <a:lnSpc>
                <a:spcPct val="150000"/>
              </a:lnSpc>
            </a:pPr>
            <a:r>
              <a:rPr lang="en-US" sz="2400" dirty="0">
                <a:latin typeface="+mj-lt"/>
              </a:rPr>
              <a:t>You’ll gain hands-on experience in setting up your machine learning development environments—both locally (on your device) and on the cloud—which is essential for completing your assessments and future professional tasks.</a:t>
            </a:r>
          </a:p>
          <a:p>
            <a:pPr>
              <a:lnSpc>
                <a:spcPct val="150000"/>
              </a:lnSpc>
            </a:pPr>
            <a:r>
              <a:rPr lang="en-US" sz="2400" dirty="0">
                <a:latin typeface="+mj-lt"/>
              </a:rPr>
              <a:t>Please read the instructions below carefully and complete the steps during the tutorial or as directed by your tutor. This will help you stay on track and confidently build toward your upcoming tests and assignment.</a:t>
            </a:r>
          </a:p>
          <a:p>
            <a:pPr rtl="0">
              <a:lnSpc>
                <a:spcPct val="150000"/>
              </a:lnSpc>
            </a:pPr>
            <a:r>
              <a:rPr lang="en-US" sz="2400" dirty="0">
                <a:latin typeface="+mj-lt"/>
              </a:rPr>
              <a:t>Warm regards,</a:t>
            </a:r>
            <a:br>
              <a:rPr lang="en-US" sz="2400" dirty="0">
                <a:latin typeface="+mj-lt"/>
              </a:rPr>
            </a:br>
            <a:r>
              <a:rPr lang="en-US" sz="2400" dirty="0">
                <a:latin typeface="+mj-lt"/>
              </a:rPr>
              <a:t>Dr. Farshid Keivanian</a:t>
            </a:r>
          </a:p>
        </p:txBody>
      </p:sp>
    </p:spTree>
    <p:extLst>
      <p:ext uri="{BB962C8B-B14F-4D97-AF65-F5344CB8AC3E}">
        <p14:creationId xmlns:p14="http://schemas.microsoft.com/office/powerpoint/2010/main" val="298406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AEEF7B4-FDCD-B299-0995-B0D026DBE08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3EFC469-CEC2-51C4-733B-44C0DD6DEBD8}"/>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Unit Overview – HI6040: AI and ML</a:t>
            </a:r>
          </a:p>
        </p:txBody>
      </p:sp>
      <p:pic>
        <p:nvPicPr>
          <p:cNvPr id="3" name="object 3">
            <a:extLst>
              <a:ext uri="{FF2B5EF4-FFF2-40B4-BE49-F238E27FC236}">
                <a16:creationId xmlns:a16="http://schemas.microsoft.com/office/drawing/2014/main" id="{05D06BCD-87D5-2EE8-3190-79A315967A12}"/>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746C918B-F9FB-0578-B1B4-3EE13C14DA6D}"/>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5" name="TextBox 4">
            <a:extLst>
              <a:ext uri="{FF2B5EF4-FFF2-40B4-BE49-F238E27FC236}">
                <a16:creationId xmlns:a16="http://schemas.microsoft.com/office/drawing/2014/main" id="{BF7905DC-C31A-C3C1-A7A2-993C9A30361C}"/>
              </a:ext>
            </a:extLst>
          </p:cNvPr>
          <p:cNvSpPr txBox="1"/>
          <p:nvPr/>
        </p:nvSpPr>
        <p:spPr>
          <a:xfrm>
            <a:off x="380999" y="1441079"/>
            <a:ext cx="11810999" cy="5196166"/>
          </a:xfrm>
          <a:prstGeom prst="rect">
            <a:avLst/>
          </a:prstGeom>
          <a:noFill/>
        </p:spPr>
        <p:txBody>
          <a:bodyPr wrap="square">
            <a:spAutoFit/>
          </a:bodyPr>
          <a:lstStyle/>
          <a:p>
            <a:pPr>
              <a:lnSpc>
                <a:spcPct val="150000"/>
              </a:lnSpc>
            </a:pPr>
            <a:r>
              <a:rPr lang="en-US" sz="2800" dirty="0">
                <a:latin typeface="+mj-lt"/>
              </a:rPr>
              <a:t>This unit introduces the foundational knowledge of Artificial Intelligence (AI) and Machine Learning (ML), focusing on:</a:t>
            </a:r>
          </a:p>
          <a:p>
            <a:pPr marL="457200" indent="-457200">
              <a:lnSpc>
                <a:spcPct val="150000"/>
              </a:lnSpc>
              <a:buFont typeface="Arial" panose="020B0604020202020204" pitchFamily="34" charset="0"/>
              <a:buChar char="•"/>
            </a:pPr>
            <a:r>
              <a:rPr lang="en-US" sz="2800" dirty="0">
                <a:latin typeface="+mj-lt"/>
              </a:rPr>
              <a:t>Core ML algorithms and workflows</a:t>
            </a:r>
          </a:p>
          <a:p>
            <a:pPr marL="457200" indent="-457200">
              <a:lnSpc>
                <a:spcPct val="150000"/>
              </a:lnSpc>
              <a:buFont typeface="Arial" panose="020B0604020202020204" pitchFamily="34" charset="0"/>
              <a:buChar char="•"/>
            </a:pPr>
            <a:r>
              <a:rPr lang="en-US" sz="2800" dirty="0">
                <a:latin typeface="+mj-lt"/>
              </a:rPr>
              <a:t>Application of AI in real-world decision-making</a:t>
            </a:r>
          </a:p>
          <a:p>
            <a:pPr marL="457200" indent="-457200">
              <a:lnSpc>
                <a:spcPct val="150000"/>
              </a:lnSpc>
              <a:buFont typeface="Arial" panose="020B0604020202020204" pitchFamily="34" charset="0"/>
              <a:buChar char="•"/>
            </a:pPr>
            <a:r>
              <a:rPr lang="en-US" sz="2800" dirty="0">
                <a:latin typeface="+mj-lt"/>
              </a:rPr>
              <a:t>Use of tools like </a:t>
            </a:r>
            <a:r>
              <a:rPr lang="en-US" sz="2800" b="1" dirty="0">
                <a:latin typeface="+mj-lt"/>
              </a:rPr>
              <a:t>Azure ML</a:t>
            </a:r>
            <a:r>
              <a:rPr lang="en-US" sz="2800" dirty="0">
                <a:latin typeface="+mj-lt"/>
              </a:rPr>
              <a:t>, </a:t>
            </a:r>
            <a:r>
              <a:rPr lang="en-US" sz="2800" b="1" dirty="0">
                <a:latin typeface="+mj-lt"/>
              </a:rPr>
              <a:t>Python</a:t>
            </a:r>
            <a:r>
              <a:rPr lang="en-US" sz="2800" dirty="0">
                <a:latin typeface="+mj-lt"/>
              </a:rPr>
              <a:t>, and </a:t>
            </a:r>
            <a:r>
              <a:rPr lang="en-US" sz="2800" b="1" dirty="0" err="1">
                <a:latin typeface="+mj-lt"/>
              </a:rPr>
              <a:t>Colab</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Understanding of ethical and social implications of AI</a:t>
            </a:r>
          </a:p>
          <a:p>
            <a:pPr>
              <a:lnSpc>
                <a:spcPct val="150000"/>
              </a:lnSpc>
            </a:pPr>
            <a:r>
              <a:rPr lang="en-US" sz="2800" dirty="0">
                <a:latin typeface="+mj-lt"/>
              </a:rPr>
              <a:t>You’ll engage in guided labs, real-world case studies, and team collaboration activities that mirror professional environments.</a:t>
            </a:r>
          </a:p>
        </p:txBody>
      </p:sp>
    </p:spTree>
    <p:extLst>
      <p:ext uri="{BB962C8B-B14F-4D97-AF65-F5344CB8AC3E}">
        <p14:creationId xmlns:p14="http://schemas.microsoft.com/office/powerpoint/2010/main" val="91529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A466660-F42F-D5BD-6E29-13AFE7C750D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586643-4706-F3AD-CA74-0B6DACD1AC84}"/>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Unit Expectations</a:t>
            </a:r>
          </a:p>
        </p:txBody>
      </p:sp>
      <p:pic>
        <p:nvPicPr>
          <p:cNvPr id="3" name="object 3">
            <a:extLst>
              <a:ext uri="{FF2B5EF4-FFF2-40B4-BE49-F238E27FC236}">
                <a16:creationId xmlns:a16="http://schemas.microsoft.com/office/drawing/2014/main" id="{5BC1A984-4974-1166-525E-5C2D32C713AB}"/>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D1A4324F-86C6-A966-4232-54DA2AF3E3F7}"/>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5" name="TextBox 4">
            <a:extLst>
              <a:ext uri="{FF2B5EF4-FFF2-40B4-BE49-F238E27FC236}">
                <a16:creationId xmlns:a16="http://schemas.microsoft.com/office/drawing/2014/main" id="{C9811FEE-9F2E-2DA4-C153-F606D1ACDE97}"/>
              </a:ext>
            </a:extLst>
          </p:cNvPr>
          <p:cNvSpPr txBox="1"/>
          <p:nvPr/>
        </p:nvSpPr>
        <p:spPr>
          <a:xfrm>
            <a:off x="380999" y="1441079"/>
            <a:ext cx="11810999" cy="3903504"/>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Attend all tutorials and engage in practical activities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Join a group before the deadline for Group Facilitation (Weeks 5–11)</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Complete the </a:t>
            </a:r>
            <a:r>
              <a:rPr kumimoji="0" lang="en-US" altLang="en-US" sz="2800" b="1" i="0" u="none" strike="noStrike" cap="none" normalizeH="0" baseline="0" dirty="0">
                <a:ln>
                  <a:noFill/>
                </a:ln>
                <a:solidFill>
                  <a:schemeClr val="tx1"/>
                </a:solidFill>
                <a:effectLst/>
                <a:latin typeface="+mj-lt"/>
              </a:rPr>
              <a:t>2 online tests</a:t>
            </a:r>
            <a:r>
              <a:rPr kumimoji="0" lang="en-US" altLang="en-US" sz="2800" b="0" i="0" u="none" strike="noStrike" cap="none" normalizeH="0" baseline="0" dirty="0">
                <a:ln>
                  <a:noFill/>
                </a:ln>
                <a:solidFill>
                  <a:schemeClr val="tx1"/>
                </a:solidFill>
                <a:effectLst/>
                <a:latin typeface="+mj-lt"/>
              </a:rPr>
              <a:t> on time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Submit your </a:t>
            </a:r>
            <a:r>
              <a:rPr kumimoji="0" lang="en-US" altLang="en-US" sz="2800" b="1" i="0" u="none" strike="noStrike" cap="none" normalizeH="0" baseline="0" dirty="0">
                <a:ln>
                  <a:noFill/>
                </a:ln>
                <a:solidFill>
                  <a:schemeClr val="tx1"/>
                </a:solidFill>
                <a:effectLst/>
                <a:latin typeface="+mj-lt"/>
              </a:rPr>
              <a:t>individual assignment</a:t>
            </a:r>
            <a:r>
              <a:rPr kumimoji="0" lang="en-US" altLang="en-US" sz="2800" b="0" i="0" u="none" strike="noStrike" cap="none" normalizeH="0" baseline="0" dirty="0">
                <a:ln>
                  <a:noFill/>
                </a:ln>
                <a:solidFill>
                  <a:schemeClr val="tx1"/>
                </a:solidFill>
                <a:effectLst/>
                <a:latin typeface="+mj-lt"/>
              </a:rPr>
              <a:t> following all submission policies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Practice academic integrity and adhere to formatting and referencing requirements</a:t>
            </a:r>
          </a:p>
        </p:txBody>
      </p:sp>
    </p:spTree>
    <p:extLst>
      <p:ext uri="{BB962C8B-B14F-4D97-AF65-F5344CB8AC3E}">
        <p14:creationId xmlns:p14="http://schemas.microsoft.com/office/powerpoint/2010/main" val="43888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331AC1D-C70D-8577-B654-440DED1C8B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C58074F-A0B7-BBD8-FE61-0198D9D7003A}"/>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Key Assessment Dates</a:t>
            </a:r>
          </a:p>
        </p:txBody>
      </p:sp>
      <p:pic>
        <p:nvPicPr>
          <p:cNvPr id="3" name="object 3">
            <a:extLst>
              <a:ext uri="{FF2B5EF4-FFF2-40B4-BE49-F238E27FC236}">
                <a16:creationId xmlns:a16="http://schemas.microsoft.com/office/drawing/2014/main" id="{60C5A0D9-0C76-CF1D-7F93-2C2AD1E72522}"/>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C1867FA7-8FB2-0D50-8F73-FE6E0817E81B}"/>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graphicFrame>
        <p:nvGraphicFramePr>
          <p:cNvPr id="4" name="Table 3">
            <a:extLst>
              <a:ext uri="{FF2B5EF4-FFF2-40B4-BE49-F238E27FC236}">
                <a16:creationId xmlns:a16="http://schemas.microsoft.com/office/drawing/2014/main" id="{AEDF67B8-AE58-0F0B-0630-AF9F95FC1E69}"/>
              </a:ext>
            </a:extLst>
          </p:cNvPr>
          <p:cNvGraphicFramePr>
            <a:graphicFrameLocks noGrp="1"/>
          </p:cNvGraphicFramePr>
          <p:nvPr>
            <p:extLst>
              <p:ext uri="{D42A27DB-BD31-4B8C-83A1-F6EECF244321}">
                <p14:modId xmlns:p14="http://schemas.microsoft.com/office/powerpoint/2010/main" val="4135354054"/>
              </p:ext>
            </p:extLst>
          </p:nvPr>
        </p:nvGraphicFramePr>
        <p:xfrm>
          <a:off x="762000" y="2115438"/>
          <a:ext cx="10972800" cy="6527165"/>
        </p:xfrm>
        <a:graphic>
          <a:graphicData uri="http://schemas.openxmlformats.org/drawingml/2006/table">
            <a:tbl>
              <a:tblPr>
                <a:tableStyleId>{ED083AE6-46FA-4A59-8FB0-9F97EB10719F}</a:tableStyleId>
              </a:tblPr>
              <a:tblGrid>
                <a:gridCol w="2743200">
                  <a:extLst>
                    <a:ext uri="{9D8B030D-6E8A-4147-A177-3AD203B41FA5}">
                      <a16:colId xmlns:a16="http://schemas.microsoft.com/office/drawing/2014/main" val="1022160813"/>
                    </a:ext>
                  </a:extLst>
                </a:gridCol>
                <a:gridCol w="2743200">
                  <a:extLst>
                    <a:ext uri="{9D8B030D-6E8A-4147-A177-3AD203B41FA5}">
                      <a16:colId xmlns:a16="http://schemas.microsoft.com/office/drawing/2014/main" val="1984343265"/>
                    </a:ext>
                  </a:extLst>
                </a:gridCol>
                <a:gridCol w="2743200">
                  <a:extLst>
                    <a:ext uri="{9D8B030D-6E8A-4147-A177-3AD203B41FA5}">
                      <a16:colId xmlns:a16="http://schemas.microsoft.com/office/drawing/2014/main" val="3004756573"/>
                    </a:ext>
                  </a:extLst>
                </a:gridCol>
                <a:gridCol w="2743200">
                  <a:extLst>
                    <a:ext uri="{9D8B030D-6E8A-4147-A177-3AD203B41FA5}">
                      <a16:colId xmlns:a16="http://schemas.microsoft.com/office/drawing/2014/main" val="2751580772"/>
                    </a:ext>
                  </a:extLst>
                </a:gridCol>
              </a:tblGrid>
              <a:tr h="0">
                <a:tc>
                  <a:txBody>
                    <a:bodyPr/>
                    <a:lstStyle/>
                    <a:p>
                      <a:pPr>
                        <a:lnSpc>
                          <a:spcPct val="150000"/>
                        </a:lnSpc>
                      </a:pPr>
                      <a:r>
                        <a:rPr lang="en-US" sz="2800"/>
                        <a:t>Assessment</a:t>
                      </a:r>
                    </a:p>
                  </a:txBody>
                  <a:tcPr anchor="ctr"/>
                </a:tc>
                <a:tc>
                  <a:txBody>
                    <a:bodyPr/>
                    <a:lstStyle/>
                    <a:p>
                      <a:pPr>
                        <a:lnSpc>
                          <a:spcPct val="150000"/>
                        </a:lnSpc>
                      </a:pPr>
                      <a:r>
                        <a:rPr lang="en-US" sz="2800"/>
                        <a:t>Due Date</a:t>
                      </a:r>
                    </a:p>
                  </a:txBody>
                  <a:tcPr anchor="ctr"/>
                </a:tc>
                <a:tc>
                  <a:txBody>
                    <a:bodyPr/>
                    <a:lstStyle/>
                    <a:p>
                      <a:pPr>
                        <a:lnSpc>
                          <a:spcPct val="150000"/>
                        </a:lnSpc>
                      </a:pPr>
                      <a:r>
                        <a:rPr lang="en-US" sz="2800"/>
                        <a:t>Time</a:t>
                      </a:r>
                    </a:p>
                  </a:txBody>
                  <a:tcPr anchor="ctr"/>
                </a:tc>
                <a:tc>
                  <a:txBody>
                    <a:bodyPr/>
                    <a:lstStyle/>
                    <a:p>
                      <a:pPr>
                        <a:lnSpc>
                          <a:spcPct val="150000"/>
                        </a:lnSpc>
                      </a:pPr>
                      <a:r>
                        <a:rPr lang="en-US" sz="2800"/>
                        <a:t>Notes</a:t>
                      </a:r>
                    </a:p>
                  </a:txBody>
                  <a:tcPr anchor="ctr"/>
                </a:tc>
                <a:extLst>
                  <a:ext uri="{0D108BD9-81ED-4DB2-BD59-A6C34878D82A}">
                    <a16:rowId xmlns:a16="http://schemas.microsoft.com/office/drawing/2014/main" val="961765052"/>
                  </a:ext>
                </a:extLst>
              </a:tr>
              <a:tr h="0">
                <a:tc>
                  <a:txBody>
                    <a:bodyPr/>
                    <a:lstStyle/>
                    <a:p>
                      <a:pPr>
                        <a:lnSpc>
                          <a:spcPct val="150000"/>
                        </a:lnSpc>
                      </a:pPr>
                      <a:r>
                        <a:rPr lang="en-US" sz="2800" b="1" dirty="0"/>
                        <a:t>Test 1 (Online)</a:t>
                      </a:r>
                      <a:endParaRPr lang="en-US" sz="2800" dirty="0"/>
                    </a:p>
                  </a:txBody>
                  <a:tcPr anchor="ctr"/>
                </a:tc>
                <a:tc>
                  <a:txBody>
                    <a:bodyPr/>
                    <a:lstStyle/>
                    <a:p>
                      <a:pPr>
                        <a:lnSpc>
                          <a:spcPct val="150000"/>
                        </a:lnSpc>
                      </a:pPr>
                      <a:r>
                        <a:rPr lang="en-US" sz="2800"/>
                        <a:t>19 August 2025</a:t>
                      </a:r>
                    </a:p>
                  </a:txBody>
                  <a:tcPr anchor="ctr"/>
                </a:tc>
                <a:tc>
                  <a:txBody>
                    <a:bodyPr/>
                    <a:lstStyle/>
                    <a:p>
                      <a:pPr>
                        <a:lnSpc>
                          <a:spcPct val="150000"/>
                        </a:lnSpc>
                      </a:pPr>
                      <a:r>
                        <a:rPr lang="en-US" sz="2800"/>
                        <a:t>9:00 PM</a:t>
                      </a:r>
                    </a:p>
                  </a:txBody>
                  <a:tcPr anchor="ctr"/>
                </a:tc>
                <a:tc>
                  <a:txBody>
                    <a:bodyPr/>
                    <a:lstStyle/>
                    <a:p>
                      <a:pPr>
                        <a:lnSpc>
                          <a:spcPct val="150000"/>
                        </a:lnSpc>
                      </a:pPr>
                      <a:r>
                        <a:rPr lang="en-US" sz="2800"/>
                        <a:t>30 mins after launch</a:t>
                      </a:r>
                    </a:p>
                  </a:txBody>
                  <a:tcPr anchor="ctr"/>
                </a:tc>
                <a:extLst>
                  <a:ext uri="{0D108BD9-81ED-4DB2-BD59-A6C34878D82A}">
                    <a16:rowId xmlns:a16="http://schemas.microsoft.com/office/drawing/2014/main" val="2532092662"/>
                  </a:ext>
                </a:extLst>
              </a:tr>
              <a:tr h="0">
                <a:tc>
                  <a:txBody>
                    <a:bodyPr/>
                    <a:lstStyle/>
                    <a:p>
                      <a:pPr>
                        <a:lnSpc>
                          <a:spcPct val="150000"/>
                        </a:lnSpc>
                      </a:pPr>
                      <a:r>
                        <a:rPr lang="en-US" sz="2800" b="1"/>
                        <a:t>Test 2 (Online)</a:t>
                      </a:r>
                      <a:endParaRPr lang="en-US" sz="2800"/>
                    </a:p>
                  </a:txBody>
                  <a:tcPr anchor="ctr"/>
                </a:tc>
                <a:tc>
                  <a:txBody>
                    <a:bodyPr/>
                    <a:lstStyle/>
                    <a:p>
                      <a:pPr>
                        <a:lnSpc>
                          <a:spcPct val="150000"/>
                        </a:lnSpc>
                      </a:pPr>
                      <a:r>
                        <a:rPr lang="en-US" sz="2800"/>
                        <a:t>30 September 2025</a:t>
                      </a:r>
                    </a:p>
                  </a:txBody>
                  <a:tcPr anchor="ctr"/>
                </a:tc>
                <a:tc>
                  <a:txBody>
                    <a:bodyPr/>
                    <a:lstStyle/>
                    <a:p>
                      <a:pPr>
                        <a:lnSpc>
                          <a:spcPct val="150000"/>
                        </a:lnSpc>
                      </a:pPr>
                      <a:r>
                        <a:rPr lang="en-US" sz="2800"/>
                        <a:t>9:00 PM</a:t>
                      </a:r>
                    </a:p>
                  </a:txBody>
                  <a:tcPr anchor="ctr"/>
                </a:tc>
                <a:tc>
                  <a:txBody>
                    <a:bodyPr/>
                    <a:lstStyle/>
                    <a:p>
                      <a:pPr>
                        <a:lnSpc>
                          <a:spcPct val="150000"/>
                        </a:lnSpc>
                      </a:pPr>
                      <a:r>
                        <a:rPr lang="en-US" sz="2800"/>
                        <a:t>30 mins after launch</a:t>
                      </a:r>
                    </a:p>
                  </a:txBody>
                  <a:tcPr anchor="ctr"/>
                </a:tc>
                <a:extLst>
                  <a:ext uri="{0D108BD9-81ED-4DB2-BD59-A6C34878D82A}">
                    <a16:rowId xmlns:a16="http://schemas.microsoft.com/office/drawing/2014/main" val="661539188"/>
                  </a:ext>
                </a:extLst>
              </a:tr>
              <a:tr h="0">
                <a:tc>
                  <a:txBody>
                    <a:bodyPr/>
                    <a:lstStyle/>
                    <a:p>
                      <a:pPr>
                        <a:lnSpc>
                          <a:spcPct val="150000"/>
                        </a:lnSpc>
                      </a:pPr>
                      <a:r>
                        <a:rPr lang="en-US" sz="2800" b="1"/>
                        <a:t>Group Facilitation</a:t>
                      </a:r>
                      <a:endParaRPr lang="en-US" sz="2800"/>
                    </a:p>
                  </a:txBody>
                  <a:tcPr anchor="ctr"/>
                </a:tc>
                <a:tc>
                  <a:txBody>
                    <a:bodyPr/>
                    <a:lstStyle/>
                    <a:p>
                      <a:pPr>
                        <a:lnSpc>
                          <a:spcPct val="150000"/>
                        </a:lnSpc>
                      </a:pPr>
                      <a:r>
                        <a:rPr lang="en-US" sz="2800"/>
                        <a:t>Weeks 5–11 (In Class)</a:t>
                      </a:r>
                    </a:p>
                  </a:txBody>
                  <a:tcPr anchor="ctr"/>
                </a:tc>
                <a:tc>
                  <a:txBody>
                    <a:bodyPr/>
                    <a:lstStyle/>
                    <a:p>
                      <a:pPr>
                        <a:lnSpc>
                          <a:spcPct val="150000"/>
                        </a:lnSpc>
                      </a:pPr>
                      <a:r>
                        <a:rPr lang="en-US" sz="2800"/>
                        <a:t>In class</a:t>
                      </a:r>
                    </a:p>
                  </a:txBody>
                  <a:tcPr anchor="ctr"/>
                </a:tc>
                <a:tc>
                  <a:txBody>
                    <a:bodyPr/>
                    <a:lstStyle/>
                    <a:p>
                      <a:pPr>
                        <a:lnSpc>
                          <a:spcPct val="150000"/>
                        </a:lnSpc>
                      </a:pPr>
                      <a:r>
                        <a:rPr lang="en-US" sz="2800"/>
                        <a:t>Join group before cutoff (TBA)</a:t>
                      </a:r>
                    </a:p>
                  </a:txBody>
                  <a:tcPr anchor="ctr"/>
                </a:tc>
                <a:extLst>
                  <a:ext uri="{0D108BD9-81ED-4DB2-BD59-A6C34878D82A}">
                    <a16:rowId xmlns:a16="http://schemas.microsoft.com/office/drawing/2014/main" val="423971308"/>
                  </a:ext>
                </a:extLst>
              </a:tr>
              <a:tr h="0">
                <a:tc>
                  <a:txBody>
                    <a:bodyPr/>
                    <a:lstStyle/>
                    <a:p>
                      <a:pPr>
                        <a:lnSpc>
                          <a:spcPct val="150000"/>
                        </a:lnSpc>
                      </a:pPr>
                      <a:r>
                        <a:rPr lang="en-US" sz="2800" b="1"/>
                        <a:t>Individual Assignment</a:t>
                      </a:r>
                      <a:endParaRPr lang="en-US" sz="2800"/>
                    </a:p>
                  </a:txBody>
                  <a:tcPr anchor="ctr"/>
                </a:tc>
                <a:tc>
                  <a:txBody>
                    <a:bodyPr/>
                    <a:lstStyle/>
                    <a:p>
                      <a:pPr>
                        <a:lnSpc>
                          <a:spcPct val="150000"/>
                        </a:lnSpc>
                      </a:pPr>
                      <a:r>
                        <a:rPr lang="en-US" sz="2800"/>
                        <a:t>8 October 2025</a:t>
                      </a:r>
                    </a:p>
                  </a:txBody>
                  <a:tcPr anchor="ctr"/>
                </a:tc>
                <a:tc>
                  <a:txBody>
                    <a:bodyPr/>
                    <a:lstStyle/>
                    <a:p>
                      <a:pPr>
                        <a:lnSpc>
                          <a:spcPct val="150000"/>
                        </a:lnSpc>
                      </a:pPr>
                      <a:r>
                        <a:rPr lang="en-US" sz="2800"/>
                        <a:t>11:59 PM</a:t>
                      </a:r>
                    </a:p>
                  </a:txBody>
                  <a:tcPr anchor="ctr"/>
                </a:tc>
                <a:tc>
                  <a:txBody>
                    <a:bodyPr/>
                    <a:lstStyle/>
                    <a:p>
                      <a:pPr>
                        <a:lnSpc>
                          <a:spcPct val="150000"/>
                        </a:lnSpc>
                      </a:pPr>
                      <a:r>
                        <a:rPr lang="en-US" sz="2800" dirty="0"/>
                        <a:t>Strict formatting and submission rules</a:t>
                      </a:r>
                    </a:p>
                  </a:txBody>
                  <a:tcPr anchor="ctr"/>
                </a:tc>
                <a:extLst>
                  <a:ext uri="{0D108BD9-81ED-4DB2-BD59-A6C34878D82A}">
                    <a16:rowId xmlns:a16="http://schemas.microsoft.com/office/drawing/2014/main" val="2277478022"/>
                  </a:ext>
                </a:extLst>
              </a:tr>
            </a:tbl>
          </a:graphicData>
        </a:graphic>
      </p:graphicFrame>
    </p:spTree>
    <p:extLst>
      <p:ext uri="{BB962C8B-B14F-4D97-AF65-F5344CB8AC3E}">
        <p14:creationId xmlns:p14="http://schemas.microsoft.com/office/powerpoint/2010/main" val="196467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AC94E5A-4BC0-313A-CC18-C36B0CE0908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252244A-8815-AD9F-EE5D-8B03A9688EFB}"/>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What to Avoid</a:t>
            </a:r>
          </a:p>
        </p:txBody>
      </p:sp>
      <p:pic>
        <p:nvPicPr>
          <p:cNvPr id="3" name="object 3">
            <a:extLst>
              <a:ext uri="{FF2B5EF4-FFF2-40B4-BE49-F238E27FC236}">
                <a16:creationId xmlns:a16="http://schemas.microsoft.com/office/drawing/2014/main" id="{4BAA9AE1-82E8-498C-F17F-03302F293DF9}"/>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6FCF1AD4-A02B-5E1A-CC4E-7774BA48BB77}"/>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5" name="Rectangle 1">
            <a:extLst>
              <a:ext uri="{FF2B5EF4-FFF2-40B4-BE49-F238E27FC236}">
                <a16:creationId xmlns:a16="http://schemas.microsoft.com/office/drawing/2014/main" id="{D181E06C-D265-5BD6-C5EF-CE390589A187}"/>
              </a:ext>
            </a:extLst>
          </p:cNvPr>
          <p:cNvSpPr>
            <a:spLocks noChangeArrowheads="1"/>
          </p:cNvSpPr>
          <p:nvPr/>
        </p:nvSpPr>
        <p:spPr bwMode="auto">
          <a:xfrm>
            <a:off x="191211" y="2362200"/>
            <a:ext cx="11314316"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Submitting without a cover sheet or in the wrong format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Using screenshots or handwritten answers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Submitting via mobile/tablet or Blackboard App</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Not joining a group before the deadline (will result in 20% penalty if solo)</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Submitting from an overseas IP without clearance</a:t>
            </a:r>
          </a:p>
        </p:txBody>
      </p:sp>
    </p:spTree>
    <p:extLst>
      <p:ext uri="{BB962C8B-B14F-4D97-AF65-F5344CB8AC3E}">
        <p14:creationId xmlns:p14="http://schemas.microsoft.com/office/powerpoint/2010/main" val="158797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82C7250-9C13-3A09-21D1-186C83278EF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947F9FC-A0F2-986F-510D-2F48ACD38D78}"/>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Week 2 Tutorial – Step-by-Step Instructions</a:t>
            </a:r>
          </a:p>
        </p:txBody>
      </p:sp>
      <p:pic>
        <p:nvPicPr>
          <p:cNvPr id="3" name="object 3">
            <a:extLst>
              <a:ext uri="{FF2B5EF4-FFF2-40B4-BE49-F238E27FC236}">
                <a16:creationId xmlns:a16="http://schemas.microsoft.com/office/drawing/2014/main" id="{FEEACBCF-55C4-9332-C7C8-B0AFC2145071}"/>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35B7AAD8-3EB7-218A-A923-E2E6B9C672C8}"/>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5" name="Rectangle 1">
            <a:extLst>
              <a:ext uri="{FF2B5EF4-FFF2-40B4-BE49-F238E27FC236}">
                <a16:creationId xmlns:a16="http://schemas.microsoft.com/office/drawing/2014/main" id="{48A672DF-BA1A-AC6F-8976-DE2DDA4F544A}"/>
              </a:ext>
            </a:extLst>
          </p:cNvPr>
          <p:cNvSpPr>
            <a:spLocks noChangeArrowheads="1"/>
          </p:cNvSpPr>
          <p:nvPr/>
        </p:nvSpPr>
        <p:spPr bwMode="auto">
          <a:xfrm>
            <a:off x="178271" y="1660040"/>
            <a:ext cx="11695989"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mj-lt"/>
              </a:rPr>
              <a:t>Goal</a:t>
            </a:r>
            <a:r>
              <a:rPr lang="en-US" sz="2800" dirty="0">
                <a:latin typeface="+mj-lt"/>
              </a:rPr>
              <a:t>: Learn to use </a:t>
            </a:r>
            <a:r>
              <a:rPr lang="en-US" sz="2800" b="1" dirty="0">
                <a:latin typeface="+mj-lt"/>
              </a:rPr>
              <a:t>Azure ML Studio</a:t>
            </a:r>
            <a:r>
              <a:rPr lang="en-US" sz="2800" dirty="0">
                <a:latin typeface="+mj-lt"/>
              </a:rPr>
              <a:t>, </a:t>
            </a:r>
            <a:r>
              <a:rPr lang="en-US" sz="2800" b="1" dirty="0">
                <a:latin typeface="+mj-lt"/>
              </a:rPr>
              <a:t>Google </a:t>
            </a:r>
            <a:r>
              <a:rPr lang="en-US" sz="2800" b="1" dirty="0" err="1">
                <a:latin typeface="+mj-lt"/>
              </a:rPr>
              <a:t>Colab</a:t>
            </a:r>
            <a:r>
              <a:rPr lang="en-US" sz="2800" dirty="0">
                <a:latin typeface="+mj-lt"/>
              </a:rPr>
              <a:t>, and </a:t>
            </a:r>
            <a:r>
              <a:rPr lang="en-US" sz="2800" b="1" dirty="0">
                <a:latin typeface="+mj-lt"/>
              </a:rPr>
              <a:t>Anaconda</a:t>
            </a:r>
            <a:r>
              <a:rPr lang="en-US" sz="2800" dirty="0">
                <a:latin typeface="+mj-lt"/>
              </a:rPr>
              <a:t> for ML model development.</a:t>
            </a:r>
            <a:endParaRPr kumimoji="0" lang="en-US" altLang="en-US" sz="2800" b="0" i="0" u="none" strike="noStrike" cap="none" normalizeH="0" baseline="0" dirty="0">
              <a:ln>
                <a:noFill/>
              </a:ln>
              <a:solidFill>
                <a:schemeClr val="tx1"/>
              </a:solidFill>
              <a:effectLst/>
              <a:latin typeface="+mj-lt"/>
            </a:endParaRPr>
          </a:p>
        </p:txBody>
      </p:sp>
      <p:sp>
        <p:nvSpPr>
          <p:cNvPr id="7" name="TextBox 6">
            <a:extLst>
              <a:ext uri="{FF2B5EF4-FFF2-40B4-BE49-F238E27FC236}">
                <a16:creationId xmlns:a16="http://schemas.microsoft.com/office/drawing/2014/main" id="{59866C07-A510-12E8-6E40-FFB8A18AFC01}"/>
              </a:ext>
            </a:extLst>
          </p:cNvPr>
          <p:cNvSpPr txBox="1"/>
          <p:nvPr/>
        </p:nvSpPr>
        <p:spPr>
          <a:xfrm>
            <a:off x="191211" y="3440679"/>
            <a:ext cx="11763570" cy="4549835"/>
          </a:xfrm>
          <a:prstGeom prst="rect">
            <a:avLst/>
          </a:prstGeom>
          <a:noFill/>
        </p:spPr>
        <p:txBody>
          <a:bodyPr wrap="square">
            <a:spAutoFit/>
          </a:bodyPr>
          <a:lstStyle/>
          <a:p>
            <a:pPr>
              <a:lnSpc>
                <a:spcPct val="150000"/>
              </a:lnSpc>
              <a:buNone/>
            </a:pPr>
            <a:r>
              <a:rPr lang="en-US" sz="2800" b="1" dirty="0">
                <a:latin typeface="+mj-lt"/>
              </a:rPr>
              <a:t>PART A: Local Setup Using Anaconda &amp; </a:t>
            </a:r>
            <a:r>
              <a:rPr lang="en-US" sz="2800" b="1" dirty="0" err="1">
                <a:latin typeface="+mj-lt"/>
              </a:rPr>
              <a:t>JupyterLab</a:t>
            </a:r>
            <a:endParaRPr lang="en-US" sz="2800" b="1" dirty="0">
              <a:latin typeface="+mj-lt"/>
            </a:endParaRPr>
          </a:p>
          <a:p>
            <a:pPr marL="514350" indent="-514350">
              <a:lnSpc>
                <a:spcPct val="150000"/>
              </a:lnSpc>
              <a:buFont typeface="+mj-lt"/>
              <a:buAutoNum type="arabicPeriod"/>
            </a:pPr>
            <a:r>
              <a:rPr lang="en-US" sz="2800" b="1" dirty="0">
                <a:latin typeface="+mj-lt"/>
              </a:rPr>
              <a:t>Download Anaconda</a:t>
            </a:r>
            <a:br>
              <a:rPr lang="en-US" sz="2800" dirty="0">
                <a:latin typeface="+mj-lt"/>
              </a:rPr>
            </a:br>
            <a:r>
              <a:rPr lang="en-US" sz="2800" dirty="0">
                <a:latin typeface="+mj-lt"/>
              </a:rPr>
              <a:t>Go to: </a:t>
            </a:r>
            <a:r>
              <a:rPr lang="en-US" sz="2800" dirty="0">
                <a:latin typeface="+mj-lt"/>
                <a:hlinkClick r:id="rId3"/>
              </a:rPr>
              <a:t>https://www.anaconda.com/download</a:t>
            </a:r>
            <a:br>
              <a:rPr lang="en-US" sz="2800" dirty="0">
                <a:latin typeface="+mj-lt"/>
              </a:rPr>
            </a:br>
            <a:r>
              <a:rPr lang="en-US" sz="2800" dirty="0">
                <a:latin typeface="+mj-lt"/>
              </a:rPr>
              <a:t>Download the latest version for your OS.</a:t>
            </a:r>
          </a:p>
          <a:p>
            <a:pPr marL="514350" indent="-514350">
              <a:lnSpc>
                <a:spcPct val="150000"/>
              </a:lnSpc>
              <a:buFont typeface="+mj-lt"/>
              <a:buAutoNum type="arabicPeriod"/>
            </a:pPr>
            <a:r>
              <a:rPr lang="en-US" sz="2800" b="1" dirty="0">
                <a:latin typeface="+mj-lt"/>
              </a:rPr>
              <a:t>Install Anaconda</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Follow installation prompts.</a:t>
            </a:r>
          </a:p>
          <a:p>
            <a:pPr marL="914400" lvl="1" indent="-457200">
              <a:lnSpc>
                <a:spcPct val="150000"/>
              </a:lnSpc>
              <a:buFont typeface="Arial" panose="020B0604020202020204" pitchFamily="34" charset="0"/>
              <a:buChar char="•"/>
            </a:pPr>
            <a:r>
              <a:rPr lang="en-US" sz="2800" dirty="0">
                <a:latin typeface="+mj-lt"/>
              </a:rPr>
              <a:t>Open </a:t>
            </a:r>
            <a:r>
              <a:rPr lang="en-US" sz="2800" b="1" dirty="0">
                <a:latin typeface="+mj-lt"/>
              </a:rPr>
              <a:t>Anaconda Navigator</a:t>
            </a:r>
            <a:r>
              <a:rPr lang="en-US" sz="2800" dirty="0">
                <a:latin typeface="+mj-lt"/>
              </a:rPr>
              <a:t> after installation.</a:t>
            </a:r>
          </a:p>
        </p:txBody>
      </p:sp>
    </p:spTree>
    <p:extLst>
      <p:ext uri="{BB962C8B-B14F-4D97-AF65-F5344CB8AC3E}">
        <p14:creationId xmlns:p14="http://schemas.microsoft.com/office/powerpoint/2010/main" val="136639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54C14D5-09B4-85F2-12C5-03DF14F334F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301BF61-C0CB-4963-C4B3-125ADB82A83B}"/>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Week 2 Tutorial – Step-by-Step Instructions</a:t>
            </a:r>
          </a:p>
        </p:txBody>
      </p:sp>
      <p:pic>
        <p:nvPicPr>
          <p:cNvPr id="3" name="object 3">
            <a:extLst>
              <a:ext uri="{FF2B5EF4-FFF2-40B4-BE49-F238E27FC236}">
                <a16:creationId xmlns:a16="http://schemas.microsoft.com/office/drawing/2014/main" id="{D9CE5F8A-3757-4D0E-3F54-0DB3D6314049}"/>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96DC36C0-D9E2-9EB8-4D51-D7A9F9C73A9F}"/>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5" name="Rectangle 1">
            <a:extLst>
              <a:ext uri="{FF2B5EF4-FFF2-40B4-BE49-F238E27FC236}">
                <a16:creationId xmlns:a16="http://schemas.microsoft.com/office/drawing/2014/main" id="{9522375C-F7A8-28EF-B360-66F9C291FB03}"/>
              </a:ext>
            </a:extLst>
          </p:cNvPr>
          <p:cNvSpPr>
            <a:spLocks noChangeArrowheads="1"/>
          </p:cNvSpPr>
          <p:nvPr/>
        </p:nvSpPr>
        <p:spPr bwMode="auto">
          <a:xfrm>
            <a:off x="178271" y="1660040"/>
            <a:ext cx="11695989"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mj-lt"/>
              </a:rPr>
              <a:t>Goal</a:t>
            </a:r>
            <a:r>
              <a:rPr lang="en-US" sz="2800" dirty="0">
                <a:latin typeface="+mj-lt"/>
              </a:rPr>
              <a:t>: Learn to use </a:t>
            </a:r>
            <a:r>
              <a:rPr lang="en-US" sz="2800" b="1" dirty="0">
                <a:latin typeface="+mj-lt"/>
              </a:rPr>
              <a:t>Azure ML Studio</a:t>
            </a:r>
            <a:r>
              <a:rPr lang="en-US" sz="2800" dirty="0">
                <a:latin typeface="+mj-lt"/>
              </a:rPr>
              <a:t>, </a:t>
            </a:r>
            <a:r>
              <a:rPr lang="en-US" sz="2800" b="1" dirty="0">
                <a:latin typeface="+mj-lt"/>
              </a:rPr>
              <a:t>Google </a:t>
            </a:r>
            <a:r>
              <a:rPr lang="en-US" sz="2800" b="1" dirty="0" err="1">
                <a:latin typeface="+mj-lt"/>
              </a:rPr>
              <a:t>Colab</a:t>
            </a:r>
            <a:r>
              <a:rPr lang="en-US" sz="2800" dirty="0">
                <a:latin typeface="+mj-lt"/>
              </a:rPr>
              <a:t>, and </a:t>
            </a:r>
            <a:r>
              <a:rPr lang="en-US" sz="2800" b="1" dirty="0">
                <a:latin typeface="+mj-lt"/>
              </a:rPr>
              <a:t>Anaconda</a:t>
            </a:r>
            <a:r>
              <a:rPr lang="en-US" sz="2800" dirty="0">
                <a:latin typeface="+mj-lt"/>
              </a:rPr>
              <a:t> for ML model development.</a:t>
            </a:r>
            <a:endParaRPr kumimoji="0" lang="en-US" altLang="en-US" sz="2800" b="0" i="0" u="none" strike="noStrike" cap="none" normalizeH="0" baseline="0" dirty="0">
              <a:ln>
                <a:noFill/>
              </a:ln>
              <a:solidFill>
                <a:schemeClr val="tx1"/>
              </a:solidFill>
              <a:effectLst/>
              <a:latin typeface="+mj-lt"/>
            </a:endParaRPr>
          </a:p>
        </p:txBody>
      </p:sp>
      <p:sp>
        <p:nvSpPr>
          <p:cNvPr id="7" name="TextBox 6">
            <a:extLst>
              <a:ext uri="{FF2B5EF4-FFF2-40B4-BE49-F238E27FC236}">
                <a16:creationId xmlns:a16="http://schemas.microsoft.com/office/drawing/2014/main" id="{302CE003-848D-4C18-644C-35CD6ADE758B}"/>
              </a:ext>
            </a:extLst>
          </p:cNvPr>
          <p:cNvSpPr txBox="1"/>
          <p:nvPr/>
        </p:nvSpPr>
        <p:spPr>
          <a:xfrm>
            <a:off x="191211" y="3440679"/>
            <a:ext cx="11763570" cy="4549835"/>
          </a:xfrm>
          <a:prstGeom prst="rect">
            <a:avLst/>
          </a:prstGeom>
          <a:no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3"/>
              <a:tabLst/>
            </a:pPr>
            <a:r>
              <a:rPr kumimoji="0" lang="en-US" altLang="en-US" sz="2800" b="1" i="0" u="none" strike="noStrike" cap="none" normalizeH="0" baseline="0" dirty="0">
                <a:ln>
                  <a:noFill/>
                </a:ln>
                <a:solidFill>
                  <a:schemeClr val="tx1"/>
                </a:solidFill>
                <a:effectLst/>
                <a:latin typeface="+mj-lt"/>
              </a:rPr>
              <a:t>Launch </a:t>
            </a:r>
            <a:r>
              <a:rPr kumimoji="0" lang="en-US" altLang="en-US" sz="2800" b="1" i="0" u="none" strike="noStrike" cap="none" normalizeH="0" baseline="0" dirty="0" err="1">
                <a:ln>
                  <a:noFill/>
                </a:ln>
                <a:solidFill>
                  <a:schemeClr val="tx1"/>
                </a:solidFill>
                <a:effectLst/>
                <a:latin typeface="+mj-lt"/>
              </a:rPr>
              <a:t>JupyterLab</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From Anaconda Navigator, open </a:t>
            </a:r>
            <a:r>
              <a:rPr kumimoji="0" lang="en-US" altLang="en-US" sz="2800" b="1" i="0" u="none" strike="noStrike" cap="none" normalizeH="0" baseline="0" dirty="0" err="1">
                <a:ln>
                  <a:noFill/>
                </a:ln>
                <a:solidFill>
                  <a:schemeClr val="tx1"/>
                </a:solidFill>
                <a:effectLst/>
                <a:latin typeface="+mj-lt"/>
              </a:rPr>
              <a:t>JupyterLab</a:t>
            </a:r>
            <a:r>
              <a:rPr kumimoji="0" lang="en-US" altLang="en-US" sz="2800" b="0" i="0" u="none" strike="noStrike" cap="none" normalizeH="0" baseline="0" dirty="0">
                <a:ln>
                  <a:noFill/>
                </a:ln>
                <a:solidFill>
                  <a:schemeClr val="tx1"/>
                </a:solidFill>
                <a:effectLst/>
                <a:latin typeface="+mj-lt"/>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It will open in a browser.</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Create a new </a:t>
            </a:r>
            <a:r>
              <a:rPr kumimoji="0" lang="en-US" altLang="en-US" sz="2800" b="1" i="0" u="none" strike="noStrike" cap="none" normalizeH="0" baseline="0" dirty="0">
                <a:ln>
                  <a:noFill/>
                </a:ln>
                <a:solidFill>
                  <a:schemeClr val="tx1"/>
                </a:solidFill>
                <a:effectLst/>
                <a:latin typeface="+mj-lt"/>
              </a:rPr>
              <a:t>Python Notebook</a:t>
            </a:r>
            <a:r>
              <a:rPr kumimoji="0" lang="en-US" altLang="en-US" sz="2800" b="0" i="0" u="none" strike="noStrike" cap="none" normalizeH="0" baseline="0" dirty="0">
                <a:ln>
                  <a:noFill/>
                </a:ln>
                <a:solidFill>
                  <a:schemeClr val="tx1"/>
                </a:solidFill>
                <a:effectLst/>
                <a:latin typeface="+mj-lt"/>
              </a:rPr>
              <a:t>.</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4"/>
              <a:tabLst/>
            </a:pPr>
            <a:r>
              <a:rPr kumimoji="0" lang="en-US" altLang="en-US" sz="2800" b="1" i="0" u="none" strike="noStrike" cap="none" normalizeH="0" baseline="0" dirty="0">
                <a:ln>
                  <a:noFill/>
                </a:ln>
                <a:solidFill>
                  <a:schemeClr val="tx1"/>
                </a:solidFill>
                <a:effectLst/>
                <a:latin typeface="+mj-lt"/>
              </a:rPr>
              <a:t>Write and Run Python Code</a:t>
            </a:r>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Use the grey code cells to write and run Python code.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Output appears below the code block.</a:t>
            </a:r>
          </a:p>
        </p:txBody>
      </p:sp>
    </p:spTree>
    <p:extLst>
      <p:ext uri="{BB962C8B-B14F-4D97-AF65-F5344CB8AC3E}">
        <p14:creationId xmlns:p14="http://schemas.microsoft.com/office/powerpoint/2010/main" val="219281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DFEAFCB-9170-C156-0CCF-D6F27C36DC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C04F01-7EDC-D20E-7498-AAF835661FAA}"/>
              </a:ext>
            </a:extLst>
          </p:cNvPr>
          <p:cNvSpPr txBox="1"/>
          <p:nvPr/>
        </p:nvSpPr>
        <p:spPr>
          <a:xfrm>
            <a:off x="191211" y="213486"/>
            <a:ext cx="10401300" cy="520655"/>
          </a:xfrm>
          <a:prstGeom prst="rect">
            <a:avLst/>
          </a:prstGeom>
        </p:spPr>
        <p:txBody>
          <a:bodyPr vert="horz" wrap="square" lIns="0" tIns="12700" rIns="0" bIns="0" rtlCol="0">
            <a:spAutoFit/>
          </a:bodyPr>
          <a:lstStyle/>
          <a:p>
            <a:r>
              <a:rPr lang="en-US" sz="3200" b="1" dirty="0"/>
              <a:t>Week 2 Tutorial – Step-by-Step Instructions</a:t>
            </a:r>
          </a:p>
        </p:txBody>
      </p:sp>
      <p:pic>
        <p:nvPicPr>
          <p:cNvPr id="3" name="object 3">
            <a:extLst>
              <a:ext uri="{FF2B5EF4-FFF2-40B4-BE49-F238E27FC236}">
                <a16:creationId xmlns:a16="http://schemas.microsoft.com/office/drawing/2014/main" id="{2775C540-6888-C627-21E7-B080BCCF4CD5}"/>
              </a:ext>
            </a:extLst>
          </p:cNvPr>
          <p:cNvPicPr/>
          <p:nvPr/>
        </p:nvPicPr>
        <p:blipFill>
          <a:blip r:embed="rId2" cstate="print"/>
          <a:stretch>
            <a:fillRect/>
          </a:stretch>
        </p:blipFill>
        <p:spPr>
          <a:xfrm>
            <a:off x="10261092" y="0"/>
            <a:ext cx="1930907" cy="1901952"/>
          </a:xfrm>
          <a:prstGeom prst="rect">
            <a:avLst/>
          </a:prstGeom>
        </p:spPr>
      </p:pic>
      <p:sp>
        <p:nvSpPr>
          <p:cNvPr id="6" name="Rectangle 1">
            <a:extLst>
              <a:ext uri="{FF2B5EF4-FFF2-40B4-BE49-F238E27FC236}">
                <a16:creationId xmlns:a16="http://schemas.microsoft.com/office/drawing/2014/main" id="{B1FB369F-024D-136B-657A-2DBDD2F091D0}"/>
              </a:ext>
            </a:extLst>
          </p:cNvPr>
          <p:cNvSpPr>
            <a:spLocks noChangeArrowheads="1"/>
          </p:cNvSpPr>
          <p:nvPr/>
        </p:nvSpPr>
        <p:spPr bwMode="auto">
          <a:xfrm>
            <a:off x="1493838" y="2886681"/>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p:txBody>
      </p:sp>
      <p:sp>
        <p:nvSpPr>
          <p:cNvPr id="7" name="TextBox 6">
            <a:extLst>
              <a:ext uri="{FF2B5EF4-FFF2-40B4-BE49-F238E27FC236}">
                <a16:creationId xmlns:a16="http://schemas.microsoft.com/office/drawing/2014/main" id="{43D38D93-16C4-4166-5283-DD04C59184F8}"/>
              </a:ext>
            </a:extLst>
          </p:cNvPr>
          <p:cNvSpPr txBox="1"/>
          <p:nvPr/>
        </p:nvSpPr>
        <p:spPr>
          <a:xfrm>
            <a:off x="214215" y="2754282"/>
            <a:ext cx="11763570" cy="4549835"/>
          </a:xfrm>
          <a:prstGeom prst="rect">
            <a:avLst/>
          </a:prstGeom>
          <a:noFill/>
        </p:spPr>
        <p:txBody>
          <a:bodyPr wrap="square">
            <a:spAutoFit/>
          </a:bodyPr>
          <a:lstStyle/>
          <a:p>
            <a:pPr>
              <a:lnSpc>
                <a:spcPct val="150000"/>
              </a:lnSpc>
            </a:pPr>
            <a:r>
              <a:rPr lang="en-US" sz="2800" b="1" dirty="0">
                <a:latin typeface="+mj-lt"/>
              </a:rPr>
              <a:t>PART B: Cloud Setup with Google </a:t>
            </a:r>
            <a:r>
              <a:rPr lang="en-US" sz="2800" b="1" dirty="0" err="1">
                <a:latin typeface="+mj-lt"/>
              </a:rPr>
              <a:t>Colab</a:t>
            </a:r>
            <a:endParaRPr lang="en-US" sz="2800" b="1" dirty="0">
              <a:latin typeface="+mj-lt"/>
            </a:endParaRPr>
          </a:p>
          <a:p>
            <a:pPr marL="514350" indent="-514350">
              <a:lnSpc>
                <a:spcPct val="150000"/>
              </a:lnSpc>
              <a:buFont typeface="+mj-lt"/>
              <a:buAutoNum type="arabicPeriod"/>
            </a:pPr>
            <a:r>
              <a:rPr lang="en-US" sz="2800" b="1" dirty="0">
                <a:latin typeface="+mj-lt"/>
              </a:rPr>
              <a:t>Log into Google Drive</a:t>
            </a:r>
            <a:r>
              <a:rPr lang="en-US" sz="2800" dirty="0">
                <a:latin typeface="+mj-lt"/>
              </a:rPr>
              <a:t> with your Gmail account.</a:t>
            </a:r>
          </a:p>
          <a:p>
            <a:pPr marL="514350" indent="-514350">
              <a:lnSpc>
                <a:spcPct val="150000"/>
              </a:lnSpc>
              <a:buFont typeface="+mj-lt"/>
              <a:buAutoNum type="arabicPeriod"/>
            </a:pPr>
            <a:r>
              <a:rPr lang="en-US" sz="2800" b="1" dirty="0">
                <a:latin typeface="+mj-lt"/>
              </a:rPr>
              <a:t>Create or open a </a:t>
            </a:r>
            <a:r>
              <a:rPr lang="en-US" sz="2800" b="1" dirty="0" err="1">
                <a:latin typeface="+mj-lt"/>
              </a:rPr>
              <a:t>Colab</a:t>
            </a:r>
            <a:r>
              <a:rPr lang="en-US" sz="2800" b="1" dirty="0">
                <a:latin typeface="+mj-lt"/>
              </a:rPr>
              <a:t> Notebook</a:t>
            </a:r>
            <a:br>
              <a:rPr lang="en-US" sz="2800" dirty="0">
                <a:latin typeface="+mj-lt"/>
              </a:rPr>
            </a:br>
            <a:r>
              <a:rPr lang="en-US" sz="2800" dirty="0">
                <a:latin typeface="+mj-lt"/>
              </a:rPr>
              <a:t>Go to: </a:t>
            </a:r>
            <a:r>
              <a:rPr lang="en-US" sz="2800" dirty="0">
                <a:latin typeface="+mj-lt"/>
                <a:hlinkClick r:id="rId3"/>
              </a:rPr>
              <a:t>https://colab.research.google.com</a:t>
            </a:r>
            <a:br>
              <a:rPr lang="en-US" sz="2800" dirty="0">
                <a:latin typeface="+mj-lt"/>
              </a:rPr>
            </a:br>
            <a:r>
              <a:rPr lang="en-US" sz="2800" dirty="0">
                <a:latin typeface="+mj-lt"/>
              </a:rPr>
              <a:t>Or open from Google Drive &gt; New &gt; More &gt; </a:t>
            </a:r>
            <a:r>
              <a:rPr lang="en-US" sz="2800" dirty="0" err="1">
                <a:latin typeface="+mj-lt"/>
              </a:rPr>
              <a:t>Colab</a:t>
            </a:r>
            <a:r>
              <a:rPr lang="en-US" sz="2800" dirty="0">
                <a:latin typeface="+mj-lt"/>
              </a:rPr>
              <a:t>.</a:t>
            </a:r>
          </a:p>
          <a:p>
            <a:pPr marL="514350" indent="-514350">
              <a:lnSpc>
                <a:spcPct val="150000"/>
              </a:lnSpc>
              <a:buFont typeface="+mj-lt"/>
              <a:buAutoNum type="arabicPeriod"/>
            </a:pPr>
            <a:r>
              <a:rPr lang="en-US" sz="2800" b="1" dirty="0">
                <a:latin typeface="+mj-lt"/>
              </a:rPr>
              <a:t>Write and run Python code</a:t>
            </a:r>
            <a:br>
              <a:rPr lang="en-US" sz="2800" dirty="0">
                <a:latin typeface="+mj-lt"/>
              </a:rPr>
            </a:br>
            <a:r>
              <a:rPr lang="en-US" sz="2800" dirty="0">
                <a:latin typeface="+mj-lt"/>
              </a:rPr>
              <a:t>Use the </a:t>
            </a:r>
            <a:r>
              <a:rPr lang="en-US" sz="2800" b="1" dirty="0">
                <a:latin typeface="+mj-lt"/>
              </a:rPr>
              <a:t>Runtime</a:t>
            </a:r>
            <a:r>
              <a:rPr lang="en-US" sz="2800" dirty="0">
                <a:latin typeface="+mj-lt"/>
              </a:rPr>
              <a:t> menu to run cells.</a:t>
            </a:r>
          </a:p>
        </p:txBody>
      </p:sp>
    </p:spTree>
    <p:extLst>
      <p:ext uri="{BB962C8B-B14F-4D97-AF65-F5344CB8AC3E}">
        <p14:creationId xmlns:p14="http://schemas.microsoft.com/office/powerpoint/2010/main" val="154025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894</Words>
  <Application>Microsoft Office PowerPoint</Application>
  <PresentationFormat>Custom</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Farshid Keivanian</dc:creator>
  <cp:lastModifiedBy>Farshid Keivanian</cp:lastModifiedBy>
  <cp:revision>146</cp:revision>
  <dcterms:created xsi:type="dcterms:W3CDTF">2025-04-05T17:32:34Z</dcterms:created>
  <dcterms:modified xsi:type="dcterms:W3CDTF">2025-07-29T01:31:48Z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2024-05-02T00:00:00Z</vt:filetime>
  </property>
  <property fmtid="{D5CDD505-2E9C-101B-9397-08002B2CF9AE}" pid="3" name="Creator">
    <vt:lpwstr>Microsoft® Word for Microsoft 365</vt:lpwstr>
  </property>
  <property fmtid="{D5CDD505-2E9C-101B-9397-08002B2CF9AE}" pid="4" name="LastSaved">
    <vt:filetime>2025-04-05T00:00:00Z</vt:filetime>
  </property>
  <property fmtid="{D5CDD505-2E9C-101B-9397-08002B2CF9AE}" pid="5" name="Producer">
    <vt:lpwstr>Adobe Acrobat Pro (64-bit) 24.2.20687</vt:lpwstr>
  </property>
</Properties>
</file>