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257" r:id="rId3"/>
    <p:sldId id="260" r:id="rId4"/>
    <p:sldId id="261" r:id="rId5"/>
    <p:sldId id="405" r:id="rId6"/>
    <p:sldId id="406" r:id="rId7"/>
    <p:sldId id="407" r:id="rId8"/>
    <p:sldId id="408" r:id="rId9"/>
    <p:sldId id="409" r:id="rId10"/>
    <p:sldId id="410" r:id="rId11"/>
    <p:sldId id="411" r:id="rId12"/>
    <p:sldId id="412" r:id="rId13"/>
    <p:sldId id="1470" r:id="rId14"/>
    <p:sldId id="1531" r:id="rId15"/>
    <p:sldId id="1532" r:id="rId16"/>
    <p:sldId id="1533" r:id="rId17"/>
    <p:sldId id="1534" r:id="rId18"/>
    <p:sldId id="1535" r:id="rId19"/>
    <p:sldId id="1536" r:id="rId20"/>
    <p:sldId id="1530" r:id="rId21"/>
    <p:sldId id="1537" r:id="rId22"/>
    <p:sldId id="1538" r:id="rId23"/>
    <p:sldId id="1539" r:id="rId24"/>
    <p:sldId id="1540" r:id="rId25"/>
    <p:sldId id="1541" r:id="rId26"/>
    <p:sldId id="816" r:id="rId27"/>
    <p:sldId id="1528" r:id="rId28"/>
    <p:sldId id="818" r:id="rId29"/>
    <p:sldId id="819" r:id="rId30"/>
    <p:sldId id="820" r:id="rId31"/>
    <p:sldId id="817" r:id="rId32"/>
    <p:sldId id="1482" r:id="rId33"/>
    <p:sldId id="1486" r:id="rId34"/>
    <p:sldId id="1483" r:id="rId35"/>
    <p:sldId id="1509" r:id="rId36"/>
    <p:sldId id="1510" r:id="rId37"/>
    <p:sldId id="1511" r:id="rId38"/>
    <p:sldId id="1512" r:id="rId39"/>
    <p:sldId id="1513" r:id="rId40"/>
    <p:sldId id="282" r:id="rId41"/>
    <p:sldId id="1488" r:id="rId42"/>
    <p:sldId id="1489" r:id="rId43"/>
    <p:sldId id="1490" r:id="rId44"/>
    <p:sldId id="1491" r:id="rId45"/>
    <p:sldId id="1496" r:id="rId46"/>
    <p:sldId id="807" r:id="rId47"/>
    <p:sldId id="1523" r:id="rId48"/>
    <p:sldId id="1524" r:id="rId49"/>
    <p:sldId id="812" r:id="rId50"/>
    <p:sldId id="1527" r:id="rId51"/>
    <p:sldId id="1021" r:id="rId52"/>
    <p:sldId id="1039" r:id="rId53"/>
    <p:sldId id="1040" r:id="rId54"/>
    <p:sldId id="1044" r:id="rId55"/>
    <p:sldId id="1041" r:id="rId56"/>
    <p:sldId id="1045" r:id="rId57"/>
    <p:sldId id="1046" r:id="rId58"/>
    <p:sldId id="1056" r:id="rId59"/>
    <p:sldId id="1057" r:id="rId60"/>
    <p:sldId id="1043" r:id="rId61"/>
    <p:sldId id="1058" r:id="rId62"/>
    <p:sldId id="1059" r:id="rId63"/>
    <p:sldId id="1060" r:id="rId64"/>
    <p:sldId id="1061" r:id="rId65"/>
    <p:sldId id="353" r:id="rId6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825" y="2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B9A0B27-F01D-44BF-A9DF-CA77DFC92F5C}" type="datetimeFigureOut">
              <a:rPr lang="en-AU" smtClean="0"/>
              <a:t>21/03/2025</a:t>
            </a:fld>
            <a:endParaRPr lang="en-AU"/>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C477B26-79B8-41FF-A1AD-0B34EA7FE0F1}" type="slidenum">
              <a:rPr lang="en-AU" smtClean="0"/>
              <a:t>‹#›</a:t>
            </a:fld>
            <a:endParaRPr lang="en-AU"/>
          </a:p>
        </p:txBody>
      </p:sp>
    </p:spTree>
    <p:extLst>
      <p:ext uri="{BB962C8B-B14F-4D97-AF65-F5344CB8AC3E}">
        <p14:creationId xmlns:p14="http://schemas.microsoft.com/office/powerpoint/2010/main" val="46059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13</a:t>
            </a:fld>
            <a:endParaRPr lang="en-AU"/>
          </a:p>
        </p:txBody>
      </p:sp>
    </p:spTree>
    <p:extLst>
      <p:ext uri="{BB962C8B-B14F-4D97-AF65-F5344CB8AC3E}">
        <p14:creationId xmlns:p14="http://schemas.microsoft.com/office/powerpoint/2010/main" val="418779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E19FB-F865-FB61-025F-3E56E9C6E1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48E9D8-BA09-7780-E606-A23B046F5B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F2BA3A-2658-6070-DCC1-9C4BB1477377}"/>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349744CF-B825-72C9-3DC5-FF7BE6B38061}"/>
              </a:ext>
            </a:extLst>
          </p:cNvPr>
          <p:cNvSpPr>
            <a:spLocks noGrp="1"/>
          </p:cNvSpPr>
          <p:nvPr>
            <p:ph type="sldNum" sz="quarter" idx="5"/>
          </p:nvPr>
        </p:nvSpPr>
        <p:spPr/>
        <p:txBody>
          <a:bodyPr/>
          <a:lstStyle/>
          <a:p>
            <a:fld id="{1FDE52A2-5C1B-42B1-A37C-206D2AF686CD}" type="slidenum">
              <a:rPr lang="en-AU" smtClean="0"/>
              <a:t>22</a:t>
            </a:fld>
            <a:endParaRPr lang="en-AU"/>
          </a:p>
        </p:txBody>
      </p:sp>
    </p:spTree>
    <p:extLst>
      <p:ext uri="{BB962C8B-B14F-4D97-AF65-F5344CB8AC3E}">
        <p14:creationId xmlns:p14="http://schemas.microsoft.com/office/powerpoint/2010/main" val="2483126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5E26A-562B-CC3C-CAD6-EC910666AA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80048-B585-6C95-EA2F-32CE184969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098050-05CF-DDD6-0F99-F2398230E10B}"/>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0818EB9C-55FC-7ACB-0DAA-93C1675C5434}"/>
              </a:ext>
            </a:extLst>
          </p:cNvPr>
          <p:cNvSpPr>
            <a:spLocks noGrp="1"/>
          </p:cNvSpPr>
          <p:nvPr>
            <p:ph type="sldNum" sz="quarter" idx="5"/>
          </p:nvPr>
        </p:nvSpPr>
        <p:spPr/>
        <p:txBody>
          <a:bodyPr/>
          <a:lstStyle/>
          <a:p>
            <a:fld id="{1FDE52A2-5C1B-42B1-A37C-206D2AF686CD}" type="slidenum">
              <a:rPr lang="en-AU" smtClean="0"/>
              <a:t>23</a:t>
            </a:fld>
            <a:endParaRPr lang="en-AU"/>
          </a:p>
        </p:txBody>
      </p:sp>
    </p:spTree>
    <p:extLst>
      <p:ext uri="{BB962C8B-B14F-4D97-AF65-F5344CB8AC3E}">
        <p14:creationId xmlns:p14="http://schemas.microsoft.com/office/powerpoint/2010/main" val="4215298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E85C0-7847-769E-8D1A-CE364C57EE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5B32B1-16C2-81CB-E8C3-4F6144191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9547CD-D7DD-3C58-B4B8-849E1041F1C6}"/>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6831613B-3554-C1DE-53CB-7C3090FEEE5C}"/>
              </a:ext>
            </a:extLst>
          </p:cNvPr>
          <p:cNvSpPr>
            <a:spLocks noGrp="1"/>
          </p:cNvSpPr>
          <p:nvPr>
            <p:ph type="sldNum" sz="quarter" idx="5"/>
          </p:nvPr>
        </p:nvSpPr>
        <p:spPr/>
        <p:txBody>
          <a:bodyPr/>
          <a:lstStyle/>
          <a:p>
            <a:fld id="{1FDE52A2-5C1B-42B1-A37C-206D2AF686CD}" type="slidenum">
              <a:rPr lang="en-AU" smtClean="0"/>
              <a:t>24</a:t>
            </a:fld>
            <a:endParaRPr lang="en-AU"/>
          </a:p>
        </p:txBody>
      </p:sp>
    </p:spTree>
    <p:extLst>
      <p:ext uri="{BB962C8B-B14F-4D97-AF65-F5344CB8AC3E}">
        <p14:creationId xmlns:p14="http://schemas.microsoft.com/office/powerpoint/2010/main" val="386385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23A2D-C912-8DB5-E57E-811D680721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862E3-A856-146F-A97A-3B05146BC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00C415-C616-572A-7A6C-79BC0409143B}"/>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68A47860-6492-BEBD-5A3E-85455CD43536}"/>
              </a:ext>
            </a:extLst>
          </p:cNvPr>
          <p:cNvSpPr>
            <a:spLocks noGrp="1"/>
          </p:cNvSpPr>
          <p:nvPr>
            <p:ph type="sldNum" sz="quarter" idx="5"/>
          </p:nvPr>
        </p:nvSpPr>
        <p:spPr/>
        <p:txBody>
          <a:bodyPr/>
          <a:lstStyle/>
          <a:p>
            <a:fld id="{1FDE52A2-5C1B-42B1-A37C-206D2AF686CD}" type="slidenum">
              <a:rPr lang="en-AU" smtClean="0"/>
              <a:t>25</a:t>
            </a:fld>
            <a:endParaRPr lang="en-AU"/>
          </a:p>
        </p:txBody>
      </p:sp>
    </p:spTree>
    <p:extLst>
      <p:ext uri="{BB962C8B-B14F-4D97-AF65-F5344CB8AC3E}">
        <p14:creationId xmlns:p14="http://schemas.microsoft.com/office/powerpoint/2010/main" val="3453218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0FBE8-E6D9-C64A-22F5-2CFD5C3789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C11F38-C96E-BC38-765C-0010455FF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541C55-6C8B-2912-DC9A-FAB8053A1A7A}"/>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CBBC1C79-6C28-EBC9-DA9D-8B25E0322008}"/>
              </a:ext>
            </a:extLst>
          </p:cNvPr>
          <p:cNvSpPr>
            <a:spLocks noGrp="1"/>
          </p:cNvSpPr>
          <p:nvPr>
            <p:ph type="sldNum" sz="quarter" idx="5"/>
          </p:nvPr>
        </p:nvSpPr>
        <p:spPr/>
        <p:txBody>
          <a:bodyPr/>
          <a:lstStyle/>
          <a:p>
            <a:fld id="{1FDE52A2-5C1B-42B1-A37C-206D2AF686CD}" type="slidenum">
              <a:rPr lang="en-AU" smtClean="0"/>
              <a:t>26</a:t>
            </a:fld>
            <a:endParaRPr lang="en-AU"/>
          </a:p>
        </p:txBody>
      </p:sp>
    </p:spTree>
    <p:extLst>
      <p:ext uri="{BB962C8B-B14F-4D97-AF65-F5344CB8AC3E}">
        <p14:creationId xmlns:p14="http://schemas.microsoft.com/office/powerpoint/2010/main" val="3034512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0FBE8-E6D9-C64A-22F5-2CFD5C3789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C11F38-C96E-BC38-765C-0010455FF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541C55-6C8B-2912-DC9A-FAB8053A1A7A}"/>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CBBC1C79-6C28-EBC9-DA9D-8B25E0322008}"/>
              </a:ext>
            </a:extLst>
          </p:cNvPr>
          <p:cNvSpPr>
            <a:spLocks noGrp="1"/>
          </p:cNvSpPr>
          <p:nvPr>
            <p:ph type="sldNum" sz="quarter" idx="5"/>
          </p:nvPr>
        </p:nvSpPr>
        <p:spPr/>
        <p:txBody>
          <a:bodyPr/>
          <a:lstStyle/>
          <a:p>
            <a:fld id="{1FDE52A2-5C1B-42B1-A37C-206D2AF686CD}" type="slidenum">
              <a:rPr lang="en-AU" smtClean="0"/>
              <a:t>27</a:t>
            </a:fld>
            <a:endParaRPr lang="en-AU"/>
          </a:p>
        </p:txBody>
      </p:sp>
    </p:spTree>
    <p:extLst>
      <p:ext uri="{BB962C8B-B14F-4D97-AF65-F5344CB8AC3E}">
        <p14:creationId xmlns:p14="http://schemas.microsoft.com/office/powerpoint/2010/main" val="3775709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68015-3A64-F876-E9EE-173BDAD290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DD434-2683-C1BB-F8A3-17D72CA343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EF25C9-1CC2-39B5-87BB-8800DB4F03EF}"/>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C8660528-7E83-B2D3-518D-B793C96C6662}"/>
              </a:ext>
            </a:extLst>
          </p:cNvPr>
          <p:cNvSpPr>
            <a:spLocks noGrp="1"/>
          </p:cNvSpPr>
          <p:nvPr>
            <p:ph type="sldNum" sz="quarter" idx="5"/>
          </p:nvPr>
        </p:nvSpPr>
        <p:spPr/>
        <p:txBody>
          <a:bodyPr/>
          <a:lstStyle/>
          <a:p>
            <a:fld id="{1FDE52A2-5C1B-42B1-A37C-206D2AF686CD}" type="slidenum">
              <a:rPr lang="en-AU" smtClean="0"/>
              <a:t>28</a:t>
            </a:fld>
            <a:endParaRPr lang="en-AU"/>
          </a:p>
        </p:txBody>
      </p:sp>
    </p:spTree>
    <p:extLst>
      <p:ext uri="{BB962C8B-B14F-4D97-AF65-F5344CB8AC3E}">
        <p14:creationId xmlns:p14="http://schemas.microsoft.com/office/powerpoint/2010/main" val="308227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641FA-2C51-8BC3-81EF-68AE762E81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6E1406-110E-BA0D-16F4-06E05221D7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82BC4F-8168-DB4F-705C-687DF7CC2F51}"/>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ECF023CF-0625-BD83-C2D6-74ED6D4CC6ED}"/>
              </a:ext>
            </a:extLst>
          </p:cNvPr>
          <p:cNvSpPr>
            <a:spLocks noGrp="1"/>
          </p:cNvSpPr>
          <p:nvPr>
            <p:ph type="sldNum" sz="quarter" idx="5"/>
          </p:nvPr>
        </p:nvSpPr>
        <p:spPr/>
        <p:txBody>
          <a:bodyPr/>
          <a:lstStyle/>
          <a:p>
            <a:fld id="{1FDE52A2-5C1B-42B1-A37C-206D2AF686CD}" type="slidenum">
              <a:rPr lang="en-AU" smtClean="0"/>
              <a:t>29</a:t>
            </a:fld>
            <a:endParaRPr lang="en-AU"/>
          </a:p>
        </p:txBody>
      </p:sp>
    </p:spTree>
    <p:extLst>
      <p:ext uri="{BB962C8B-B14F-4D97-AF65-F5344CB8AC3E}">
        <p14:creationId xmlns:p14="http://schemas.microsoft.com/office/powerpoint/2010/main" val="3132441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98796-E851-70A0-21C3-8B9C1DD2AE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0B9E69-1C53-3D51-7F7B-40F6744478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95268A-8606-95E0-0377-953157897095}"/>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0C785088-CB0D-12D1-D61F-78330F41C86A}"/>
              </a:ext>
            </a:extLst>
          </p:cNvPr>
          <p:cNvSpPr>
            <a:spLocks noGrp="1"/>
          </p:cNvSpPr>
          <p:nvPr>
            <p:ph type="sldNum" sz="quarter" idx="5"/>
          </p:nvPr>
        </p:nvSpPr>
        <p:spPr/>
        <p:txBody>
          <a:bodyPr/>
          <a:lstStyle/>
          <a:p>
            <a:fld id="{1FDE52A2-5C1B-42B1-A37C-206D2AF686CD}" type="slidenum">
              <a:rPr lang="en-AU" smtClean="0"/>
              <a:t>30</a:t>
            </a:fld>
            <a:endParaRPr lang="en-AU"/>
          </a:p>
        </p:txBody>
      </p:sp>
    </p:spTree>
    <p:extLst>
      <p:ext uri="{BB962C8B-B14F-4D97-AF65-F5344CB8AC3E}">
        <p14:creationId xmlns:p14="http://schemas.microsoft.com/office/powerpoint/2010/main" val="47534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C6EF4-CF7D-71F2-05FB-922B4DF225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E73995-9AE8-E134-FC7D-CA693234C9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40FC41-8DAF-D839-5BD1-C4AF32810AA9}"/>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99014AA0-1A6E-EF59-3133-B1E1C7D3F280}"/>
              </a:ext>
            </a:extLst>
          </p:cNvPr>
          <p:cNvSpPr>
            <a:spLocks noGrp="1"/>
          </p:cNvSpPr>
          <p:nvPr>
            <p:ph type="sldNum" sz="quarter" idx="5"/>
          </p:nvPr>
        </p:nvSpPr>
        <p:spPr/>
        <p:txBody>
          <a:bodyPr/>
          <a:lstStyle/>
          <a:p>
            <a:fld id="{1FDE52A2-5C1B-42B1-A37C-206D2AF686CD}" type="slidenum">
              <a:rPr lang="en-AU" smtClean="0"/>
              <a:t>31</a:t>
            </a:fld>
            <a:endParaRPr lang="en-AU"/>
          </a:p>
        </p:txBody>
      </p:sp>
    </p:spTree>
    <p:extLst>
      <p:ext uri="{BB962C8B-B14F-4D97-AF65-F5344CB8AC3E}">
        <p14:creationId xmlns:p14="http://schemas.microsoft.com/office/powerpoint/2010/main" val="393984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3E93B-114B-E8FB-9F46-70F3095F06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91389-39A3-3B52-3137-78DB943E5B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322794-4CE9-B5D2-B78A-64147685DF15}"/>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F0478DD2-412A-FA3F-D7F8-CBFEF707E923}"/>
              </a:ext>
            </a:extLst>
          </p:cNvPr>
          <p:cNvSpPr>
            <a:spLocks noGrp="1"/>
          </p:cNvSpPr>
          <p:nvPr>
            <p:ph type="sldNum" sz="quarter" idx="5"/>
          </p:nvPr>
        </p:nvSpPr>
        <p:spPr/>
        <p:txBody>
          <a:bodyPr/>
          <a:lstStyle/>
          <a:p>
            <a:fld id="{1FDE52A2-5C1B-42B1-A37C-206D2AF686CD}" type="slidenum">
              <a:rPr lang="en-AU" smtClean="0"/>
              <a:t>14</a:t>
            </a:fld>
            <a:endParaRPr lang="en-AU"/>
          </a:p>
        </p:txBody>
      </p:sp>
    </p:spTree>
    <p:extLst>
      <p:ext uri="{BB962C8B-B14F-4D97-AF65-F5344CB8AC3E}">
        <p14:creationId xmlns:p14="http://schemas.microsoft.com/office/powerpoint/2010/main" val="2470871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32</a:t>
            </a:fld>
            <a:endParaRPr lang="en-AU"/>
          </a:p>
        </p:txBody>
      </p:sp>
    </p:spTree>
    <p:extLst>
      <p:ext uri="{BB962C8B-B14F-4D97-AF65-F5344CB8AC3E}">
        <p14:creationId xmlns:p14="http://schemas.microsoft.com/office/powerpoint/2010/main" val="3334608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33</a:t>
            </a:fld>
            <a:endParaRPr lang="en-AU"/>
          </a:p>
        </p:txBody>
      </p:sp>
    </p:spTree>
    <p:extLst>
      <p:ext uri="{BB962C8B-B14F-4D97-AF65-F5344CB8AC3E}">
        <p14:creationId xmlns:p14="http://schemas.microsoft.com/office/powerpoint/2010/main" val="3874869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34</a:t>
            </a:fld>
            <a:endParaRPr lang="en-AU"/>
          </a:p>
        </p:txBody>
      </p:sp>
    </p:spTree>
    <p:extLst>
      <p:ext uri="{BB962C8B-B14F-4D97-AF65-F5344CB8AC3E}">
        <p14:creationId xmlns:p14="http://schemas.microsoft.com/office/powerpoint/2010/main" val="2504131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35</a:t>
            </a:fld>
            <a:endParaRPr lang="en-AU"/>
          </a:p>
        </p:txBody>
      </p:sp>
    </p:spTree>
    <p:extLst>
      <p:ext uri="{BB962C8B-B14F-4D97-AF65-F5344CB8AC3E}">
        <p14:creationId xmlns:p14="http://schemas.microsoft.com/office/powerpoint/2010/main" val="2392521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36</a:t>
            </a:fld>
            <a:endParaRPr lang="en-AU"/>
          </a:p>
        </p:txBody>
      </p:sp>
    </p:spTree>
    <p:extLst>
      <p:ext uri="{BB962C8B-B14F-4D97-AF65-F5344CB8AC3E}">
        <p14:creationId xmlns:p14="http://schemas.microsoft.com/office/powerpoint/2010/main" val="180513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37</a:t>
            </a:fld>
            <a:endParaRPr lang="en-AU"/>
          </a:p>
        </p:txBody>
      </p:sp>
    </p:spTree>
    <p:extLst>
      <p:ext uri="{BB962C8B-B14F-4D97-AF65-F5344CB8AC3E}">
        <p14:creationId xmlns:p14="http://schemas.microsoft.com/office/powerpoint/2010/main" val="2455572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38</a:t>
            </a:fld>
            <a:endParaRPr lang="en-AU"/>
          </a:p>
        </p:txBody>
      </p:sp>
    </p:spTree>
    <p:extLst>
      <p:ext uri="{BB962C8B-B14F-4D97-AF65-F5344CB8AC3E}">
        <p14:creationId xmlns:p14="http://schemas.microsoft.com/office/powerpoint/2010/main" val="3541818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39</a:t>
            </a:fld>
            <a:endParaRPr lang="en-AU"/>
          </a:p>
        </p:txBody>
      </p:sp>
    </p:spTree>
    <p:extLst>
      <p:ext uri="{BB962C8B-B14F-4D97-AF65-F5344CB8AC3E}">
        <p14:creationId xmlns:p14="http://schemas.microsoft.com/office/powerpoint/2010/main" val="545573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40</a:t>
            </a:fld>
            <a:endParaRPr lang="en-AU"/>
          </a:p>
        </p:txBody>
      </p:sp>
    </p:spTree>
    <p:extLst>
      <p:ext uri="{BB962C8B-B14F-4D97-AF65-F5344CB8AC3E}">
        <p14:creationId xmlns:p14="http://schemas.microsoft.com/office/powerpoint/2010/main" val="1615046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41</a:t>
            </a:fld>
            <a:endParaRPr lang="en-AU"/>
          </a:p>
        </p:txBody>
      </p:sp>
    </p:spTree>
    <p:extLst>
      <p:ext uri="{BB962C8B-B14F-4D97-AF65-F5344CB8AC3E}">
        <p14:creationId xmlns:p14="http://schemas.microsoft.com/office/powerpoint/2010/main" val="427372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F897F-3D79-9229-6A9C-2D4A32048E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C10D9F-5665-E45A-300D-D167EEC5CF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934EA8-F7F6-C501-090E-E8C893A2B40E}"/>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DEEC906E-6A4E-2155-5F44-C588AE43AB96}"/>
              </a:ext>
            </a:extLst>
          </p:cNvPr>
          <p:cNvSpPr>
            <a:spLocks noGrp="1"/>
          </p:cNvSpPr>
          <p:nvPr>
            <p:ph type="sldNum" sz="quarter" idx="5"/>
          </p:nvPr>
        </p:nvSpPr>
        <p:spPr/>
        <p:txBody>
          <a:bodyPr/>
          <a:lstStyle/>
          <a:p>
            <a:fld id="{1FDE52A2-5C1B-42B1-A37C-206D2AF686CD}" type="slidenum">
              <a:rPr lang="en-AU" smtClean="0"/>
              <a:t>15</a:t>
            </a:fld>
            <a:endParaRPr lang="en-AU"/>
          </a:p>
        </p:txBody>
      </p:sp>
    </p:spTree>
    <p:extLst>
      <p:ext uri="{BB962C8B-B14F-4D97-AF65-F5344CB8AC3E}">
        <p14:creationId xmlns:p14="http://schemas.microsoft.com/office/powerpoint/2010/main" val="1621049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42</a:t>
            </a:fld>
            <a:endParaRPr lang="en-AU"/>
          </a:p>
        </p:txBody>
      </p:sp>
    </p:spTree>
    <p:extLst>
      <p:ext uri="{BB962C8B-B14F-4D97-AF65-F5344CB8AC3E}">
        <p14:creationId xmlns:p14="http://schemas.microsoft.com/office/powerpoint/2010/main" val="3591836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43</a:t>
            </a:fld>
            <a:endParaRPr lang="en-AU"/>
          </a:p>
        </p:txBody>
      </p:sp>
    </p:spTree>
    <p:extLst>
      <p:ext uri="{BB962C8B-B14F-4D97-AF65-F5344CB8AC3E}">
        <p14:creationId xmlns:p14="http://schemas.microsoft.com/office/powerpoint/2010/main" val="3346334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44</a:t>
            </a:fld>
            <a:endParaRPr lang="en-AU"/>
          </a:p>
        </p:txBody>
      </p:sp>
    </p:spTree>
    <p:extLst>
      <p:ext uri="{BB962C8B-B14F-4D97-AF65-F5344CB8AC3E}">
        <p14:creationId xmlns:p14="http://schemas.microsoft.com/office/powerpoint/2010/main" val="2270698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1FDE52A2-5C1B-42B1-A37C-206D2AF686CD}" type="slidenum">
              <a:rPr lang="en-AU" smtClean="0"/>
              <a:t>45</a:t>
            </a:fld>
            <a:endParaRPr lang="en-AU"/>
          </a:p>
        </p:txBody>
      </p:sp>
    </p:spTree>
    <p:extLst>
      <p:ext uri="{BB962C8B-B14F-4D97-AF65-F5344CB8AC3E}">
        <p14:creationId xmlns:p14="http://schemas.microsoft.com/office/powerpoint/2010/main" val="1299254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29A64-59FE-FDBB-3152-597D97F6AD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23D6B-EAC2-16B5-D84F-FE53BE828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805369-7E36-D7C7-7C1F-8CC8D48A7BA7}"/>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7F9E8575-DB3E-A389-4EF1-E0E2DE4D71D7}"/>
              </a:ext>
            </a:extLst>
          </p:cNvPr>
          <p:cNvSpPr>
            <a:spLocks noGrp="1"/>
          </p:cNvSpPr>
          <p:nvPr>
            <p:ph type="sldNum" sz="quarter" idx="5"/>
          </p:nvPr>
        </p:nvSpPr>
        <p:spPr/>
        <p:txBody>
          <a:bodyPr/>
          <a:lstStyle/>
          <a:p>
            <a:fld id="{1FDE52A2-5C1B-42B1-A37C-206D2AF686CD}" type="slidenum">
              <a:rPr lang="en-AU" smtClean="0"/>
              <a:t>46</a:t>
            </a:fld>
            <a:endParaRPr lang="en-AU"/>
          </a:p>
        </p:txBody>
      </p:sp>
    </p:spTree>
    <p:extLst>
      <p:ext uri="{BB962C8B-B14F-4D97-AF65-F5344CB8AC3E}">
        <p14:creationId xmlns:p14="http://schemas.microsoft.com/office/powerpoint/2010/main" val="1304060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29A64-59FE-FDBB-3152-597D97F6AD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23D6B-EAC2-16B5-D84F-FE53BE828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805369-7E36-D7C7-7C1F-8CC8D48A7BA7}"/>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7F9E8575-DB3E-A389-4EF1-E0E2DE4D71D7}"/>
              </a:ext>
            </a:extLst>
          </p:cNvPr>
          <p:cNvSpPr>
            <a:spLocks noGrp="1"/>
          </p:cNvSpPr>
          <p:nvPr>
            <p:ph type="sldNum" sz="quarter" idx="5"/>
          </p:nvPr>
        </p:nvSpPr>
        <p:spPr/>
        <p:txBody>
          <a:bodyPr/>
          <a:lstStyle/>
          <a:p>
            <a:fld id="{1FDE52A2-5C1B-42B1-A37C-206D2AF686CD}" type="slidenum">
              <a:rPr lang="en-AU" smtClean="0"/>
              <a:t>47</a:t>
            </a:fld>
            <a:endParaRPr lang="en-AU"/>
          </a:p>
        </p:txBody>
      </p:sp>
    </p:spTree>
    <p:extLst>
      <p:ext uri="{BB962C8B-B14F-4D97-AF65-F5344CB8AC3E}">
        <p14:creationId xmlns:p14="http://schemas.microsoft.com/office/powerpoint/2010/main" val="1061385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29A64-59FE-FDBB-3152-597D97F6AD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23D6B-EAC2-16B5-D84F-FE53BE828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805369-7E36-D7C7-7C1F-8CC8D48A7BA7}"/>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7F9E8575-DB3E-A389-4EF1-E0E2DE4D71D7}"/>
              </a:ext>
            </a:extLst>
          </p:cNvPr>
          <p:cNvSpPr>
            <a:spLocks noGrp="1"/>
          </p:cNvSpPr>
          <p:nvPr>
            <p:ph type="sldNum" sz="quarter" idx="5"/>
          </p:nvPr>
        </p:nvSpPr>
        <p:spPr/>
        <p:txBody>
          <a:bodyPr/>
          <a:lstStyle/>
          <a:p>
            <a:fld id="{1FDE52A2-5C1B-42B1-A37C-206D2AF686CD}" type="slidenum">
              <a:rPr lang="en-AU" smtClean="0"/>
              <a:t>48</a:t>
            </a:fld>
            <a:endParaRPr lang="en-AU"/>
          </a:p>
        </p:txBody>
      </p:sp>
    </p:spTree>
    <p:extLst>
      <p:ext uri="{BB962C8B-B14F-4D97-AF65-F5344CB8AC3E}">
        <p14:creationId xmlns:p14="http://schemas.microsoft.com/office/powerpoint/2010/main" val="544596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DAE08-6B36-2326-C444-9D85868FA2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AC66CD-294B-7187-3E2B-5E9ABB6FCC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0355A9-A16A-BE12-63A7-6AA474F7266B}"/>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E407B75A-AF18-676C-7385-60270F6877B8}"/>
              </a:ext>
            </a:extLst>
          </p:cNvPr>
          <p:cNvSpPr>
            <a:spLocks noGrp="1"/>
          </p:cNvSpPr>
          <p:nvPr>
            <p:ph type="sldNum" sz="quarter" idx="5"/>
          </p:nvPr>
        </p:nvSpPr>
        <p:spPr/>
        <p:txBody>
          <a:bodyPr/>
          <a:lstStyle/>
          <a:p>
            <a:fld id="{1FDE52A2-5C1B-42B1-A37C-206D2AF686CD}" type="slidenum">
              <a:rPr lang="en-AU" smtClean="0"/>
              <a:t>49</a:t>
            </a:fld>
            <a:endParaRPr lang="en-AU"/>
          </a:p>
        </p:txBody>
      </p:sp>
    </p:spTree>
    <p:extLst>
      <p:ext uri="{BB962C8B-B14F-4D97-AF65-F5344CB8AC3E}">
        <p14:creationId xmlns:p14="http://schemas.microsoft.com/office/powerpoint/2010/main" val="5191426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DAE08-6B36-2326-C444-9D85868FA2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AC66CD-294B-7187-3E2B-5E9ABB6FCC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0355A9-A16A-BE12-63A7-6AA474F7266B}"/>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E407B75A-AF18-676C-7385-60270F6877B8}"/>
              </a:ext>
            </a:extLst>
          </p:cNvPr>
          <p:cNvSpPr>
            <a:spLocks noGrp="1"/>
          </p:cNvSpPr>
          <p:nvPr>
            <p:ph type="sldNum" sz="quarter" idx="5"/>
          </p:nvPr>
        </p:nvSpPr>
        <p:spPr/>
        <p:txBody>
          <a:bodyPr/>
          <a:lstStyle/>
          <a:p>
            <a:fld id="{1FDE52A2-5C1B-42B1-A37C-206D2AF686CD}" type="slidenum">
              <a:rPr lang="en-AU" smtClean="0"/>
              <a:t>50</a:t>
            </a:fld>
            <a:endParaRPr lang="en-AU"/>
          </a:p>
        </p:txBody>
      </p:sp>
    </p:spTree>
    <p:extLst>
      <p:ext uri="{BB962C8B-B14F-4D97-AF65-F5344CB8AC3E}">
        <p14:creationId xmlns:p14="http://schemas.microsoft.com/office/powerpoint/2010/main" val="422569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65708-38EA-7EB3-27EE-4B7B40F109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2D62B5-E004-AE82-8035-E51EB36157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07137C-7829-1860-7BC0-60D83FEDFCAD}"/>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BE9B3946-489E-0D03-5EE8-AEE2E4A89A83}"/>
              </a:ext>
            </a:extLst>
          </p:cNvPr>
          <p:cNvSpPr>
            <a:spLocks noGrp="1"/>
          </p:cNvSpPr>
          <p:nvPr>
            <p:ph type="sldNum" sz="quarter" idx="5"/>
          </p:nvPr>
        </p:nvSpPr>
        <p:spPr/>
        <p:txBody>
          <a:bodyPr/>
          <a:lstStyle/>
          <a:p>
            <a:fld id="{1FDE52A2-5C1B-42B1-A37C-206D2AF686CD}" type="slidenum">
              <a:rPr lang="en-AU" smtClean="0"/>
              <a:t>16</a:t>
            </a:fld>
            <a:endParaRPr lang="en-AU"/>
          </a:p>
        </p:txBody>
      </p:sp>
    </p:spTree>
    <p:extLst>
      <p:ext uri="{BB962C8B-B14F-4D97-AF65-F5344CB8AC3E}">
        <p14:creationId xmlns:p14="http://schemas.microsoft.com/office/powerpoint/2010/main" val="357979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2DF92-ADBD-6FD6-93BA-C7B14102D9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7FB410-3246-E9B4-9F85-C134EE7393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49DDFA-DCF7-0773-F59F-C0BF069BEC51}"/>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6C9E2B06-F106-E326-8FA9-61B73109B77C}"/>
              </a:ext>
            </a:extLst>
          </p:cNvPr>
          <p:cNvSpPr>
            <a:spLocks noGrp="1"/>
          </p:cNvSpPr>
          <p:nvPr>
            <p:ph type="sldNum" sz="quarter" idx="5"/>
          </p:nvPr>
        </p:nvSpPr>
        <p:spPr/>
        <p:txBody>
          <a:bodyPr/>
          <a:lstStyle/>
          <a:p>
            <a:fld id="{1FDE52A2-5C1B-42B1-A37C-206D2AF686CD}" type="slidenum">
              <a:rPr lang="en-AU" smtClean="0"/>
              <a:t>17</a:t>
            </a:fld>
            <a:endParaRPr lang="en-AU"/>
          </a:p>
        </p:txBody>
      </p:sp>
    </p:spTree>
    <p:extLst>
      <p:ext uri="{BB962C8B-B14F-4D97-AF65-F5344CB8AC3E}">
        <p14:creationId xmlns:p14="http://schemas.microsoft.com/office/powerpoint/2010/main" val="290054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E4D23-AF62-7A52-941B-E7509A6A6F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7F64B8-5C01-F40C-2F38-E2070DF756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8FECE1-F7CC-81EA-8CB1-3289D844CDE0}"/>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62C77B6F-F10A-4DE7-C089-C36AAC7B82BE}"/>
              </a:ext>
            </a:extLst>
          </p:cNvPr>
          <p:cNvSpPr>
            <a:spLocks noGrp="1"/>
          </p:cNvSpPr>
          <p:nvPr>
            <p:ph type="sldNum" sz="quarter" idx="5"/>
          </p:nvPr>
        </p:nvSpPr>
        <p:spPr/>
        <p:txBody>
          <a:bodyPr/>
          <a:lstStyle/>
          <a:p>
            <a:fld id="{1FDE52A2-5C1B-42B1-A37C-206D2AF686CD}" type="slidenum">
              <a:rPr lang="en-AU" smtClean="0"/>
              <a:t>18</a:t>
            </a:fld>
            <a:endParaRPr lang="en-AU"/>
          </a:p>
        </p:txBody>
      </p:sp>
    </p:spTree>
    <p:extLst>
      <p:ext uri="{BB962C8B-B14F-4D97-AF65-F5344CB8AC3E}">
        <p14:creationId xmlns:p14="http://schemas.microsoft.com/office/powerpoint/2010/main" val="524188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8B343-FC1B-17BB-4B76-79286F5B8C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49ADA3-CB24-2A5C-5E38-0A4B7261AB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24557A-8DB7-9640-2A0F-B1439DE93069}"/>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C3507C2C-C20C-4A96-59DC-C90DC3A0C1C1}"/>
              </a:ext>
            </a:extLst>
          </p:cNvPr>
          <p:cNvSpPr>
            <a:spLocks noGrp="1"/>
          </p:cNvSpPr>
          <p:nvPr>
            <p:ph type="sldNum" sz="quarter" idx="5"/>
          </p:nvPr>
        </p:nvSpPr>
        <p:spPr/>
        <p:txBody>
          <a:bodyPr/>
          <a:lstStyle/>
          <a:p>
            <a:fld id="{1FDE52A2-5C1B-42B1-A37C-206D2AF686CD}" type="slidenum">
              <a:rPr lang="en-AU" smtClean="0"/>
              <a:t>19</a:t>
            </a:fld>
            <a:endParaRPr lang="en-AU"/>
          </a:p>
        </p:txBody>
      </p:sp>
    </p:spTree>
    <p:extLst>
      <p:ext uri="{BB962C8B-B14F-4D97-AF65-F5344CB8AC3E}">
        <p14:creationId xmlns:p14="http://schemas.microsoft.com/office/powerpoint/2010/main" val="724978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AB766-A2DB-EDC9-F201-0DDED2F57B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FB5CA-76F9-7A6C-E4FD-8032EFD3CD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98F0AE-79AE-2767-087E-CA3DEFEB1C6B}"/>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4D42E196-01D4-BEFB-B0B9-C4E0DBF41391}"/>
              </a:ext>
            </a:extLst>
          </p:cNvPr>
          <p:cNvSpPr>
            <a:spLocks noGrp="1"/>
          </p:cNvSpPr>
          <p:nvPr>
            <p:ph type="sldNum" sz="quarter" idx="5"/>
          </p:nvPr>
        </p:nvSpPr>
        <p:spPr/>
        <p:txBody>
          <a:bodyPr/>
          <a:lstStyle/>
          <a:p>
            <a:fld id="{1FDE52A2-5C1B-42B1-A37C-206D2AF686CD}" type="slidenum">
              <a:rPr lang="en-AU" smtClean="0"/>
              <a:t>20</a:t>
            </a:fld>
            <a:endParaRPr lang="en-AU"/>
          </a:p>
        </p:txBody>
      </p:sp>
    </p:spTree>
    <p:extLst>
      <p:ext uri="{BB962C8B-B14F-4D97-AF65-F5344CB8AC3E}">
        <p14:creationId xmlns:p14="http://schemas.microsoft.com/office/powerpoint/2010/main" val="293115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6F264-0CAF-33A1-CDD1-88AF610E0C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753ECE-CE1F-DB71-430B-7307F10926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C87EB2-866E-F423-C34A-D8DAC29EDF4A}"/>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A42E60D3-0108-19F7-C814-A5F3311D85FC}"/>
              </a:ext>
            </a:extLst>
          </p:cNvPr>
          <p:cNvSpPr>
            <a:spLocks noGrp="1"/>
          </p:cNvSpPr>
          <p:nvPr>
            <p:ph type="sldNum" sz="quarter" idx="5"/>
          </p:nvPr>
        </p:nvSpPr>
        <p:spPr/>
        <p:txBody>
          <a:bodyPr/>
          <a:lstStyle/>
          <a:p>
            <a:fld id="{1FDE52A2-5C1B-42B1-A37C-206D2AF686CD}" type="slidenum">
              <a:rPr lang="en-AU" smtClean="0"/>
              <a:t>21</a:t>
            </a:fld>
            <a:endParaRPr lang="en-AU"/>
          </a:p>
        </p:txBody>
      </p:sp>
    </p:spTree>
    <p:extLst>
      <p:ext uri="{BB962C8B-B14F-4D97-AF65-F5344CB8AC3E}">
        <p14:creationId xmlns:p14="http://schemas.microsoft.com/office/powerpoint/2010/main" val="369431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9595" y="713232"/>
            <a:ext cx="3767469" cy="467359"/>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7" name="Holder 7"/>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5" name="Holder 5"/>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4" name="Holder 4"/>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3CF8-4CC4-7F3B-2E2C-B754C2E0B918}"/>
              </a:ext>
            </a:extLst>
          </p:cNvPr>
          <p:cNvSpPr>
            <a:spLocks noGrp="1"/>
          </p:cNvSpPr>
          <p:nvPr>
            <p:ph type="ctrTitle"/>
          </p:nvPr>
        </p:nvSpPr>
        <p:spPr>
          <a:xfrm>
            <a:off x="1143000" y="2124968"/>
            <a:ext cx="6858000" cy="1384995"/>
          </a:xfrm>
        </p:spPr>
        <p:txBody>
          <a:bodyPr anchor="b"/>
          <a:lstStyle>
            <a:lvl1pPr algn="ctr">
              <a:defRPr sz="4500"/>
            </a:lvl1pPr>
          </a:lstStyle>
          <a:p>
            <a:r>
              <a:rPr lang="en-US"/>
              <a:t>Click to edit Master title style</a:t>
            </a:r>
            <a:endParaRPr lang="en-AU"/>
          </a:p>
        </p:txBody>
      </p:sp>
      <p:sp>
        <p:nvSpPr>
          <p:cNvPr id="3" name="Subtitle 2">
            <a:extLst>
              <a:ext uri="{FF2B5EF4-FFF2-40B4-BE49-F238E27FC236}">
                <a16:creationId xmlns:a16="http://schemas.microsoft.com/office/drawing/2014/main" id="{DD47C4A4-F523-ACA9-5C84-1EB3B80F5B0D}"/>
              </a:ext>
            </a:extLst>
          </p:cNvPr>
          <p:cNvSpPr>
            <a:spLocks noGrp="1"/>
          </p:cNvSpPr>
          <p:nvPr>
            <p:ph type="subTitle" idx="1"/>
          </p:nvPr>
        </p:nvSpPr>
        <p:spPr>
          <a:xfrm>
            <a:off x="1143000" y="3602038"/>
            <a:ext cx="6858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CC56B62-F469-5355-6292-CF3055CB002C}"/>
              </a:ext>
            </a:extLst>
          </p:cNvPr>
          <p:cNvSpPr>
            <a:spLocks noGrp="1"/>
          </p:cNvSpPr>
          <p:nvPr>
            <p:ph type="dt" sz="half" idx="10"/>
          </p:nvPr>
        </p:nvSpPr>
        <p:spPr>
          <a:xfrm>
            <a:off x="457200" y="6377940"/>
            <a:ext cx="2103120" cy="276999"/>
          </a:xfrm>
        </p:spPr>
        <p:txBody>
          <a:bodyPr/>
          <a:lstStyle/>
          <a:p>
            <a:fld id="{BFAA40DC-3820-4F90-B4E8-98BE2140A65D}" type="datetimeFigureOut">
              <a:rPr lang="en-AU" smtClean="0"/>
              <a:t>21/03/2025</a:t>
            </a:fld>
            <a:endParaRPr lang="en-AU"/>
          </a:p>
        </p:txBody>
      </p:sp>
      <p:sp>
        <p:nvSpPr>
          <p:cNvPr id="5" name="Footer Placeholder 4">
            <a:extLst>
              <a:ext uri="{FF2B5EF4-FFF2-40B4-BE49-F238E27FC236}">
                <a16:creationId xmlns:a16="http://schemas.microsoft.com/office/drawing/2014/main" id="{07B6D681-D058-06A0-CFA9-1ACBCF9DA986}"/>
              </a:ext>
            </a:extLst>
          </p:cNvPr>
          <p:cNvSpPr>
            <a:spLocks noGrp="1"/>
          </p:cNvSpPr>
          <p:nvPr>
            <p:ph type="ftr" sz="quarter" idx="11"/>
          </p:nvPr>
        </p:nvSpPr>
        <p:spPr>
          <a:xfrm>
            <a:off x="3108960" y="6377940"/>
            <a:ext cx="2926080" cy="276999"/>
          </a:xfrm>
        </p:spPr>
        <p:txBody>
          <a:bodyPr/>
          <a:lstStyle/>
          <a:p>
            <a:endParaRPr lang="en-AU"/>
          </a:p>
        </p:txBody>
      </p:sp>
      <p:sp>
        <p:nvSpPr>
          <p:cNvPr id="6" name="Slide Number Placeholder 5">
            <a:extLst>
              <a:ext uri="{FF2B5EF4-FFF2-40B4-BE49-F238E27FC236}">
                <a16:creationId xmlns:a16="http://schemas.microsoft.com/office/drawing/2014/main" id="{35491BDF-B5C2-115A-032D-5C46CBD97B88}"/>
              </a:ext>
            </a:extLst>
          </p:cNvPr>
          <p:cNvSpPr>
            <a:spLocks noGrp="1"/>
          </p:cNvSpPr>
          <p:nvPr>
            <p:ph type="sldNum" sz="quarter" idx="12"/>
          </p:nvPr>
        </p:nvSpPr>
        <p:spPr>
          <a:xfrm>
            <a:off x="552269" y="6556594"/>
            <a:ext cx="3729354" cy="153888"/>
          </a:xfrm>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15614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88" y="0"/>
            <a:ext cx="5027930" cy="454025"/>
          </a:xfrm>
          <a:custGeom>
            <a:avLst/>
            <a:gdLst/>
            <a:ahLst/>
            <a:cxnLst/>
            <a:rect l="l" t="t" r="r" b="b"/>
            <a:pathLst>
              <a:path w="5027930" h="454025">
                <a:moveTo>
                  <a:pt x="5027591" y="0"/>
                </a:moveTo>
                <a:lnTo>
                  <a:pt x="0" y="0"/>
                </a:lnTo>
                <a:lnTo>
                  <a:pt x="0" y="454025"/>
                </a:lnTo>
                <a:lnTo>
                  <a:pt x="4570413" y="454025"/>
                </a:lnTo>
                <a:lnTo>
                  <a:pt x="5027591" y="0"/>
                </a:lnTo>
                <a:close/>
              </a:path>
            </a:pathLst>
          </a:custGeom>
          <a:solidFill>
            <a:srgbClr val="E8E3DB"/>
          </a:solidFill>
        </p:spPr>
        <p:txBody>
          <a:bodyPr wrap="square" lIns="0" tIns="0" rIns="0" bIns="0" rtlCol="0"/>
          <a:lstStyle/>
          <a:p>
            <a:endParaRPr/>
          </a:p>
        </p:txBody>
      </p:sp>
      <p:sp>
        <p:nvSpPr>
          <p:cNvPr id="17" name="bg object 17"/>
          <p:cNvSpPr/>
          <p:nvPr/>
        </p:nvSpPr>
        <p:spPr>
          <a:xfrm>
            <a:off x="4572001" y="6397624"/>
            <a:ext cx="4570730" cy="457200"/>
          </a:xfrm>
          <a:custGeom>
            <a:avLst/>
            <a:gdLst/>
            <a:ahLst/>
            <a:cxnLst/>
            <a:rect l="l" t="t" r="r" b="b"/>
            <a:pathLst>
              <a:path w="4570730" h="457200">
                <a:moveTo>
                  <a:pt x="4570412" y="0"/>
                </a:moveTo>
                <a:lnTo>
                  <a:pt x="460375" y="0"/>
                </a:lnTo>
                <a:lnTo>
                  <a:pt x="0" y="457199"/>
                </a:lnTo>
                <a:lnTo>
                  <a:pt x="4570412" y="457199"/>
                </a:lnTo>
                <a:lnTo>
                  <a:pt x="4570412" y="0"/>
                </a:lnTo>
                <a:close/>
              </a:path>
            </a:pathLst>
          </a:custGeom>
          <a:solidFill>
            <a:srgbClr val="E8E3DB"/>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7399337" y="365125"/>
            <a:ext cx="1374775" cy="485775"/>
          </a:xfrm>
          <a:prstGeom prst="rect">
            <a:avLst/>
          </a:prstGeom>
        </p:spPr>
      </p:pic>
      <p:sp>
        <p:nvSpPr>
          <p:cNvPr id="2" name="Holder 2"/>
          <p:cNvSpPr>
            <a:spLocks noGrp="1"/>
          </p:cNvSpPr>
          <p:nvPr>
            <p:ph type="title"/>
          </p:nvPr>
        </p:nvSpPr>
        <p:spPr>
          <a:xfrm>
            <a:off x="519610" y="713232"/>
            <a:ext cx="6553200" cy="467359"/>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a:xfrm>
            <a:off x="508454" y="1392428"/>
            <a:ext cx="8127091" cy="3997325"/>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6" name="Holder 6"/>
          <p:cNvSpPr>
            <a:spLocks noGrp="1"/>
          </p:cNvSpPr>
          <p:nvPr>
            <p:ph type="sldNum" sz="quarter" idx="7"/>
          </p:nvPr>
        </p:nvSpPr>
        <p:spPr>
          <a:xfrm>
            <a:off x="552269" y="6556594"/>
            <a:ext cx="3729354" cy="167640"/>
          </a:xfrm>
          <a:prstGeom prst="rect">
            <a:avLst/>
          </a:prstGeom>
        </p:spPr>
        <p:txBody>
          <a:bodyPr wrap="square" lIns="0" tIns="0" rIns="0" bIns="0">
            <a:spAutoFit/>
          </a:bodyPr>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69302" y="0"/>
            <a:ext cx="4099560" cy="2471420"/>
          </a:xfrm>
          <a:custGeom>
            <a:avLst/>
            <a:gdLst/>
            <a:ahLst/>
            <a:cxnLst/>
            <a:rect l="l" t="t" r="r" b="b"/>
            <a:pathLst>
              <a:path w="4099559" h="2471420">
                <a:moveTo>
                  <a:pt x="0" y="2471178"/>
                </a:moveTo>
                <a:lnTo>
                  <a:pt x="4099387" y="2471178"/>
                </a:lnTo>
                <a:lnTo>
                  <a:pt x="4099387" y="0"/>
                </a:lnTo>
                <a:lnTo>
                  <a:pt x="0" y="0"/>
                </a:lnTo>
                <a:lnTo>
                  <a:pt x="0" y="2471178"/>
                </a:lnTo>
                <a:close/>
              </a:path>
            </a:pathLst>
          </a:custGeom>
          <a:solidFill>
            <a:srgbClr val="F2120D"/>
          </a:solidFill>
        </p:spPr>
        <p:txBody>
          <a:bodyPr wrap="square" lIns="0" tIns="0" rIns="0" bIns="0" rtlCol="0"/>
          <a:lstStyle/>
          <a:p>
            <a:endParaRPr/>
          </a:p>
        </p:txBody>
      </p:sp>
      <p:grpSp>
        <p:nvGrpSpPr>
          <p:cNvPr id="3" name="object 3"/>
          <p:cNvGrpSpPr/>
          <p:nvPr/>
        </p:nvGrpSpPr>
        <p:grpSpPr>
          <a:xfrm>
            <a:off x="0" y="0"/>
            <a:ext cx="9144000" cy="6858000"/>
            <a:chOff x="0" y="0"/>
            <a:chExt cx="9144000" cy="6858000"/>
          </a:xfrm>
        </p:grpSpPr>
        <p:sp>
          <p:nvSpPr>
            <p:cNvPr id="4" name="object 4"/>
            <p:cNvSpPr/>
            <p:nvPr/>
          </p:nvSpPr>
          <p:spPr>
            <a:xfrm>
              <a:off x="4569302" y="3427640"/>
              <a:ext cx="4575175" cy="3430904"/>
            </a:xfrm>
            <a:custGeom>
              <a:avLst/>
              <a:gdLst/>
              <a:ahLst/>
              <a:cxnLst/>
              <a:rect l="l" t="t" r="r" b="b"/>
              <a:pathLst>
                <a:path w="4575175" h="3430904">
                  <a:moveTo>
                    <a:pt x="4099388" y="0"/>
                  </a:moveTo>
                  <a:lnTo>
                    <a:pt x="0" y="0"/>
                  </a:lnTo>
                  <a:lnTo>
                    <a:pt x="475156" y="475437"/>
                  </a:lnTo>
                  <a:lnTo>
                    <a:pt x="475156" y="3430358"/>
                  </a:lnTo>
                  <a:lnTo>
                    <a:pt x="4574697" y="3430358"/>
                  </a:lnTo>
                  <a:lnTo>
                    <a:pt x="4574697" y="475424"/>
                  </a:lnTo>
                  <a:lnTo>
                    <a:pt x="4099388" y="0"/>
                  </a:lnTo>
                  <a:close/>
                </a:path>
              </a:pathLst>
            </a:custGeom>
            <a:solidFill>
              <a:srgbClr val="3D0F54"/>
            </a:solidFill>
          </p:spPr>
          <p:txBody>
            <a:bodyPr wrap="square" lIns="0" tIns="0" rIns="0" bIns="0" rtlCol="0"/>
            <a:lstStyle/>
            <a:p>
              <a:endParaRPr/>
            </a:p>
          </p:txBody>
        </p:sp>
        <p:sp>
          <p:nvSpPr>
            <p:cNvPr id="5" name="object 5"/>
            <p:cNvSpPr/>
            <p:nvPr/>
          </p:nvSpPr>
          <p:spPr>
            <a:xfrm>
              <a:off x="0" y="0"/>
              <a:ext cx="4569460" cy="3427729"/>
            </a:xfrm>
            <a:custGeom>
              <a:avLst/>
              <a:gdLst/>
              <a:ahLst/>
              <a:cxnLst/>
              <a:rect l="l" t="t" r="r" b="b"/>
              <a:pathLst>
                <a:path w="4569460" h="3427729">
                  <a:moveTo>
                    <a:pt x="4569010" y="0"/>
                  </a:moveTo>
                  <a:lnTo>
                    <a:pt x="0" y="0"/>
                  </a:lnTo>
                  <a:lnTo>
                    <a:pt x="0" y="3427641"/>
                  </a:lnTo>
                  <a:lnTo>
                    <a:pt x="4569010" y="3427641"/>
                  </a:lnTo>
                  <a:lnTo>
                    <a:pt x="4569010" y="0"/>
                  </a:lnTo>
                  <a:close/>
                </a:path>
              </a:pathLst>
            </a:custGeom>
            <a:solidFill>
              <a:srgbClr val="F4F1ED"/>
            </a:solidFill>
          </p:spPr>
          <p:txBody>
            <a:bodyPr wrap="square" lIns="0" tIns="0" rIns="0" bIns="0" rtlCol="0"/>
            <a:lstStyle/>
            <a:p>
              <a:endParaRPr/>
            </a:p>
          </p:txBody>
        </p:sp>
        <p:sp>
          <p:nvSpPr>
            <p:cNvPr id="6" name="object 6"/>
            <p:cNvSpPr/>
            <p:nvPr/>
          </p:nvSpPr>
          <p:spPr>
            <a:xfrm>
              <a:off x="0" y="3427640"/>
              <a:ext cx="5044440" cy="3430904"/>
            </a:xfrm>
            <a:custGeom>
              <a:avLst/>
              <a:gdLst/>
              <a:ahLst/>
              <a:cxnLst/>
              <a:rect l="l" t="t" r="r" b="b"/>
              <a:pathLst>
                <a:path w="5044440" h="3430904">
                  <a:moveTo>
                    <a:pt x="4569010" y="0"/>
                  </a:moveTo>
                  <a:lnTo>
                    <a:pt x="0" y="0"/>
                  </a:lnTo>
                  <a:lnTo>
                    <a:pt x="475156" y="475437"/>
                  </a:lnTo>
                  <a:lnTo>
                    <a:pt x="475156" y="3430358"/>
                  </a:lnTo>
                  <a:lnTo>
                    <a:pt x="5044332" y="3430358"/>
                  </a:lnTo>
                  <a:lnTo>
                    <a:pt x="5044332" y="475424"/>
                  </a:lnTo>
                  <a:lnTo>
                    <a:pt x="4569010" y="0"/>
                  </a:lnTo>
                  <a:close/>
                </a:path>
              </a:pathLst>
            </a:custGeom>
            <a:solidFill>
              <a:srgbClr val="E8E3DB"/>
            </a:solidFill>
          </p:spPr>
          <p:txBody>
            <a:bodyPr wrap="square" lIns="0" tIns="0" rIns="0" bIns="0" rtlCol="0"/>
            <a:lstStyle/>
            <a:p>
              <a:endParaRPr/>
            </a:p>
          </p:txBody>
        </p:sp>
        <p:pic>
          <p:nvPicPr>
            <p:cNvPr id="7" name="object 7"/>
            <p:cNvPicPr/>
            <p:nvPr/>
          </p:nvPicPr>
          <p:blipFill>
            <a:blip r:embed="rId2" cstate="print"/>
            <a:stretch>
              <a:fillRect/>
            </a:stretch>
          </p:blipFill>
          <p:spPr>
            <a:xfrm>
              <a:off x="7401257" y="6092825"/>
              <a:ext cx="1374019" cy="484187"/>
            </a:xfrm>
            <a:prstGeom prst="rect">
              <a:avLst/>
            </a:prstGeom>
          </p:spPr>
        </p:pic>
      </p:grpSp>
      <p:sp>
        <p:nvSpPr>
          <p:cNvPr id="8" name="object 8"/>
          <p:cNvSpPr txBox="1">
            <a:spLocks noGrp="1"/>
          </p:cNvSpPr>
          <p:nvPr>
            <p:ph type="title"/>
          </p:nvPr>
        </p:nvSpPr>
        <p:spPr>
          <a:xfrm>
            <a:off x="297282" y="1834633"/>
            <a:ext cx="4178300" cy="1582484"/>
          </a:xfrm>
          <a:prstGeom prst="rect">
            <a:avLst/>
          </a:prstGeom>
        </p:spPr>
        <p:txBody>
          <a:bodyPr vert="horz" wrap="square" lIns="0" tIns="12700" rIns="0" bIns="0" rtlCol="0">
            <a:spAutoFit/>
          </a:bodyPr>
          <a:lstStyle/>
          <a:p>
            <a:pPr marL="12700">
              <a:lnSpc>
                <a:spcPct val="100000"/>
              </a:lnSpc>
              <a:spcBef>
                <a:spcPts val="100"/>
              </a:spcBef>
            </a:pPr>
            <a:r>
              <a:rPr lang="en-US" sz="3400" dirty="0"/>
              <a:t>Data Preparation/Exploration</a:t>
            </a:r>
          </a:p>
        </p:txBody>
      </p:sp>
      <p:sp>
        <p:nvSpPr>
          <p:cNvPr id="9" name="object 9"/>
          <p:cNvSpPr txBox="1"/>
          <p:nvPr/>
        </p:nvSpPr>
        <p:spPr>
          <a:xfrm>
            <a:off x="951864" y="4290060"/>
            <a:ext cx="895985"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D3935"/>
                </a:solidFill>
                <a:latin typeface="Arial"/>
                <a:cs typeface="Arial"/>
              </a:rPr>
              <a:t>Week</a:t>
            </a:r>
            <a:r>
              <a:rPr sz="2000" b="1" spc="-75" dirty="0">
                <a:solidFill>
                  <a:srgbClr val="3D3935"/>
                </a:solidFill>
                <a:latin typeface="Arial"/>
                <a:cs typeface="Arial"/>
              </a:rPr>
              <a:t> </a:t>
            </a:r>
            <a:r>
              <a:rPr lang="en-US" sz="2000" b="1" spc="-50" dirty="0">
                <a:solidFill>
                  <a:srgbClr val="3D3935"/>
                </a:solidFill>
                <a:latin typeface="Arial"/>
                <a:cs typeface="Arial"/>
              </a:rPr>
              <a:t>2</a:t>
            </a:r>
            <a:endParaRPr sz="2000" dirty="0">
              <a:latin typeface="Arial"/>
              <a:cs typeface="Arial"/>
            </a:endParaRPr>
          </a:p>
        </p:txBody>
      </p:sp>
      <p:sp>
        <p:nvSpPr>
          <p:cNvPr id="10" name="object 10"/>
          <p:cNvSpPr txBox="1"/>
          <p:nvPr/>
        </p:nvSpPr>
        <p:spPr>
          <a:xfrm>
            <a:off x="951864" y="5213191"/>
            <a:ext cx="1623060" cy="344966"/>
          </a:xfrm>
          <a:prstGeom prst="rect">
            <a:avLst/>
          </a:prstGeom>
        </p:spPr>
        <p:txBody>
          <a:bodyPr vert="horz" wrap="square" lIns="0" tIns="97790" rIns="0" bIns="0" rtlCol="0">
            <a:spAutoFit/>
          </a:bodyPr>
          <a:lstStyle/>
          <a:p>
            <a:pPr marL="12700">
              <a:lnSpc>
                <a:spcPct val="100000"/>
              </a:lnSpc>
              <a:spcBef>
                <a:spcPts val="715"/>
              </a:spcBef>
            </a:pPr>
            <a:r>
              <a:rPr sz="1600" dirty="0">
                <a:solidFill>
                  <a:srgbClr val="3D3935"/>
                </a:solidFill>
                <a:latin typeface="Arial"/>
                <a:cs typeface="Arial"/>
              </a:rPr>
              <a:t>Semester</a:t>
            </a:r>
            <a:r>
              <a:rPr sz="1600" spc="-50" dirty="0">
                <a:solidFill>
                  <a:srgbClr val="3D3935"/>
                </a:solidFill>
                <a:latin typeface="Arial"/>
                <a:cs typeface="Arial"/>
              </a:rPr>
              <a:t> </a:t>
            </a:r>
            <a:r>
              <a:rPr sz="1600" dirty="0">
                <a:solidFill>
                  <a:srgbClr val="3D3935"/>
                </a:solidFill>
                <a:latin typeface="Arial"/>
                <a:cs typeface="Arial"/>
              </a:rPr>
              <a:t>1,</a:t>
            </a:r>
            <a:r>
              <a:rPr sz="1600" spc="-60" dirty="0">
                <a:solidFill>
                  <a:srgbClr val="3D3935"/>
                </a:solidFill>
                <a:latin typeface="Arial"/>
                <a:cs typeface="Arial"/>
              </a:rPr>
              <a:t> </a:t>
            </a:r>
            <a:r>
              <a:rPr sz="1600" spc="-20" dirty="0">
                <a:solidFill>
                  <a:srgbClr val="3D3935"/>
                </a:solidFill>
                <a:latin typeface="Arial"/>
                <a:cs typeface="Arial"/>
              </a:rPr>
              <a:t>202</a:t>
            </a:r>
            <a:r>
              <a:rPr lang="en-US" sz="1600" spc="-20" dirty="0">
                <a:solidFill>
                  <a:srgbClr val="3D3935"/>
                </a:solidFill>
                <a:latin typeface="Arial"/>
                <a:cs typeface="Arial"/>
              </a:rPr>
              <a:t>5</a:t>
            </a:r>
            <a:endParaRPr sz="1600" dirty="0">
              <a:latin typeface="Arial"/>
              <a:cs typeface="Arial"/>
            </a:endParaRPr>
          </a:p>
        </p:txBody>
      </p:sp>
      <p:sp>
        <p:nvSpPr>
          <p:cNvPr id="13" name="object 10">
            <a:extLst>
              <a:ext uri="{FF2B5EF4-FFF2-40B4-BE49-F238E27FC236}">
                <a16:creationId xmlns:a16="http://schemas.microsoft.com/office/drawing/2014/main" id="{E587F2C4-55DF-CBF9-0BB9-6FD7B20E0ABC}"/>
              </a:ext>
            </a:extLst>
          </p:cNvPr>
          <p:cNvSpPr txBox="1"/>
          <p:nvPr/>
        </p:nvSpPr>
        <p:spPr>
          <a:xfrm>
            <a:off x="951864" y="5553208"/>
            <a:ext cx="2021915" cy="344966"/>
          </a:xfrm>
          <a:prstGeom prst="rect">
            <a:avLst/>
          </a:prstGeom>
        </p:spPr>
        <p:txBody>
          <a:bodyPr vert="horz" wrap="square" lIns="0" tIns="97790" rIns="0" bIns="0" rtlCol="0">
            <a:spAutoFit/>
          </a:bodyPr>
          <a:lstStyle/>
          <a:p>
            <a:pPr marL="12700">
              <a:lnSpc>
                <a:spcPct val="100000"/>
              </a:lnSpc>
              <a:spcBef>
                <a:spcPts val="715"/>
              </a:spcBef>
            </a:pPr>
            <a:r>
              <a:rPr lang="en-US" sz="1600" dirty="0">
                <a:solidFill>
                  <a:srgbClr val="3D3935"/>
                </a:solidFill>
                <a:latin typeface="Arial"/>
                <a:cs typeface="Arial"/>
              </a:rPr>
              <a:t>Dr. Farshid Keivanian</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45340-3A00-81F0-1E05-6C1470F39E9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C9BBD14-5DB6-F37E-12B2-14DF64CF0E18}"/>
              </a:ext>
            </a:extLst>
          </p:cNvPr>
          <p:cNvSpPr txBox="1">
            <a:spLocks noGrp="1"/>
          </p:cNvSpPr>
          <p:nvPr>
            <p:ph type="ctrTitle"/>
          </p:nvPr>
        </p:nvSpPr>
        <p:spPr>
          <a:xfrm>
            <a:off x="457200" y="0"/>
            <a:ext cx="6262205" cy="905376"/>
          </a:xfrm>
          <a:prstGeom prst="rect">
            <a:avLst/>
          </a:prstGeom>
        </p:spPr>
        <p:txBody>
          <a:bodyPr vert="horz" wrap="square" lIns="0" tIns="12700" rIns="0" bIns="0" rtlCol="0">
            <a:spAutoFit/>
          </a:bodyPr>
          <a:lstStyle/>
          <a:p>
            <a:pPr marL="12700">
              <a:lnSpc>
                <a:spcPct val="100000"/>
              </a:lnSpc>
              <a:spcBef>
                <a:spcPts val="100"/>
              </a:spcBef>
            </a:pPr>
            <a:r>
              <a:rPr lang="en-US" dirty="0"/>
              <a:t>Understanding Data Scrubbing: Fixing Errors in Data</a:t>
            </a:r>
            <a:endParaRPr spc="-10" dirty="0"/>
          </a:p>
        </p:txBody>
      </p:sp>
      <p:sp>
        <p:nvSpPr>
          <p:cNvPr id="4" name="object 4">
            <a:extLst>
              <a:ext uri="{FF2B5EF4-FFF2-40B4-BE49-F238E27FC236}">
                <a16:creationId xmlns:a16="http://schemas.microsoft.com/office/drawing/2014/main" id="{B07F3881-71A0-2DA3-62B0-621AD1FA4CDE}"/>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10</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B620AE0A-DDDD-A5CE-D182-4CB02E7CE2BE}"/>
              </a:ext>
            </a:extLst>
          </p:cNvPr>
          <p:cNvSpPr txBox="1"/>
          <p:nvPr/>
        </p:nvSpPr>
        <p:spPr>
          <a:xfrm>
            <a:off x="0" y="904386"/>
            <a:ext cx="9143999" cy="3820790"/>
          </a:xfrm>
          <a:prstGeom prst="rect">
            <a:avLst/>
          </a:prstGeom>
          <a:solidFill>
            <a:schemeClr val="bg1"/>
          </a:solidFill>
        </p:spPr>
        <p:txBody>
          <a:bodyPr vert="horz" wrap="square" lIns="0" tIns="9525" rIns="0" bIns="0" rtlCol="0">
            <a:spAutoFit/>
          </a:bodyPr>
          <a:lstStyle/>
          <a:p>
            <a:pPr>
              <a:lnSpc>
                <a:spcPct val="150000"/>
              </a:lnSpc>
            </a:pPr>
            <a:r>
              <a:rPr lang="en-US" sz="2800" b="1" dirty="0">
                <a:latin typeface="+mj-lt"/>
              </a:rPr>
              <a:t>Solution:</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Mean</a:t>
            </a:r>
            <a:r>
              <a:rPr lang="en-US" sz="2800" dirty="0">
                <a:latin typeface="+mj-lt"/>
              </a:rPr>
              <a:t> = (12 + 15 + 18 + 21 + 15 + 16 + 15 + 17) / 8 = </a:t>
            </a:r>
            <a:r>
              <a:rPr lang="en-US" sz="2800" b="1" dirty="0">
                <a:latin typeface="+mj-lt"/>
              </a:rPr>
              <a:t>16.125</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Median</a:t>
            </a:r>
            <a:r>
              <a:rPr lang="en-US" sz="2800" dirty="0">
                <a:latin typeface="+mj-lt"/>
              </a:rPr>
              <a:t> = Middle value in sorted data (15, 15, 15, 16, 17, 18, 21) → </a:t>
            </a:r>
            <a:r>
              <a:rPr lang="en-US" sz="2800" b="1" dirty="0">
                <a:latin typeface="+mj-lt"/>
              </a:rPr>
              <a:t>15.5</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Mode</a:t>
            </a:r>
            <a:r>
              <a:rPr lang="en-US" sz="2800" dirty="0">
                <a:latin typeface="+mj-lt"/>
              </a:rPr>
              <a:t> = Most frequent value → </a:t>
            </a:r>
            <a:r>
              <a:rPr lang="en-US" sz="2800" b="1" dirty="0">
                <a:latin typeface="+mj-lt"/>
              </a:rPr>
              <a:t>15</a:t>
            </a:r>
            <a:endParaRPr lang="en-US" sz="2800" dirty="0">
              <a:latin typeface="+mj-lt"/>
            </a:endParaRPr>
          </a:p>
          <a:p>
            <a:pPr>
              <a:lnSpc>
                <a:spcPct val="150000"/>
              </a:lnSpc>
            </a:pPr>
            <a:r>
              <a:rPr lang="en-US" sz="2800" b="1" dirty="0">
                <a:latin typeface="+mj-lt"/>
              </a:rPr>
              <a:t>What is the Best Choice?</a:t>
            </a:r>
            <a:endParaRPr lang="en-US" sz="2800" dirty="0">
              <a:latin typeface="+mj-lt"/>
            </a:endParaRPr>
          </a:p>
        </p:txBody>
      </p:sp>
    </p:spTree>
    <p:extLst>
      <p:ext uri="{BB962C8B-B14F-4D97-AF65-F5344CB8AC3E}">
        <p14:creationId xmlns:p14="http://schemas.microsoft.com/office/powerpoint/2010/main" val="157039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49748-CFA5-F2E0-177B-70042C87CC6B}"/>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327DF19A-B7C4-A01F-6289-7C60626448A7}"/>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11</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ED893BAC-A2A2-38E8-92D4-3D2504C3809E}"/>
              </a:ext>
            </a:extLst>
          </p:cNvPr>
          <p:cNvSpPr txBox="1"/>
          <p:nvPr/>
        </p:nvSpPr>
        <p:spPr>
          <a:xfrm>
            <a:off x="1" y="685800"/>
            <a:ext cx="9143999" cy="6406113"/>
          </a:xfrm>
          <a:prstGeom prst="rect">
            <a:avLst/>
          </a:prstGeom>
          <a:solidFill>
            <a:schemeClr val="bg1"/>
          </a:solidFill>
        </p:spPr>
        <p:txBody>
          <a:bodyPr vert="horz" wrap="square" lIns="0" tIns="9525" rIns="0" bIns="0" rtlCol="0">
            <a:spAutoFit/>
          </a:bodyPr>
          <a:lstStyle/>
          <a:p>
            <a:pPr marL="457200" indent="-457200">
              <a:lnSpc>
                <a:spcPct val="150000"/>
              </a:lnSpc>
              <a:buFont typeface="Arial" panose="020B0604020202020204" pitchFamily="34" charset="0"/>
              <a:buChar char="•"/>
            </a:pPr>
            <a:r>
              <a:rPr lang="en-US" sz="2700" dirty="0">
                <a:latin typeface="+mj-lt"/>
              </a:rPr>
              <a:t>The </a:t>
            </a:r>
            <a:r>
              <a:rPr lang="en-US" sz="2700" b="1" dirty="0">
                <a:latin typeface="+mj-lt"/>
              </a:rPr>
              <a:t>mode (15)</a:t>
            </a:r>
            <a:r>
              <a:rPr lang="en-US" sz="2700" dirty="0">
                <a:latin typeface="+mj-lt"/>
              </a:rPr>
              <a:t> appears most frequently in the dataset, making it a natural choice for replacing missing values.</a:t>
            </a:r>
          </a:p>
          <a:p>
            <a:pPr marL="457200" indent="-457200">
              <a:lnSpc>
                <a:spcPct val="150000"/>
              </a:lnSpc>
              <a:buFont typeface="Arial" panose="020B0604020202020204" pitchFamily="34" charset="0"/>
              <a:buChar char="•"/>
            </a:pPr>
            <a:r>
              <a:rPr lang="en-US" sz="2700" dirty="0">
                <a:latin typeface="+mj-lt"/>
              </a:rPr>
              <a:t>The </a:t>
            </a:r>
            <a:r>
              <a:rPr lang="en-US" sz="2700" b="1" dirty="0">
                <a:latin typeface="+mj-lt"/>
              </a:rPr>
              <a:t>mean (16.125)</a:t>
            </a:r>
            <a:r>
              <a:rPr lang="en-US" sz="2700" dirty="0">
                <a:latin typeface="+mj-lt"/>
              </a:rPr>
              <a:t> could also work, but it might introduce a decimal value in a dataset where all values are whole numbers.</a:t>
            </a:r>
          </a:p>
          <a:p>
            <a:pPr marL="457200" indent="-457200">
              <a:lnSpc>
                <a:spcPct val="150000"/>
              </a:lnSpc>
              <a:buFont typeface="Arial" panose="020B0604020202020204" pitchFamily="34" charset="0"/>
              <a:buChar char="•"/>
            </a:pPr>
            <a:r>
              <a:rPr lang="en-US" sz="2700" dirty="0">
                <a:latin typeface="+mj-lt"/>
              </a:rPr>
              <a:t>The </a:t>
            </a:r>
            <a:r>
              <a:rPr lang="en-US" sz="2700" b="1" dirty="0">
                <a:latin typeface="+mj-lt"/>
              </a:rPr>
              <a:t>median (15.5)</a:t>
            </a:r>
            <a:r>
              <a:rPr lang="en-US" sz="2700" dirty="0">
                <a:latin typeface="+mj-lt"/>
              </a:rPr>
              <a:t> is another reasonable option, but mode is typically preferred for missing value replacement when dealing with categorical or frequently occurring values.</a:t>
            </a:r>
          </a:p>
          <a:p>
            <a:pPr marL="457200" indent="-457200">
              <a:lnSpc>
                <a:spcPct val="150000"/>
              </a:lnSpc>
              <a:buFont typeface="Wingdings" panose="05000000000000000000" pitchFamily="2" charset="2"/>
              <a:buChar char="ü"/>
            </a:pPr>
            <a:r>
              <a:rPr lang="en-US" sz="2700" b="1" dirty="0">
                <a:latin typeface="+mj-lt"/>
              </a:rPr>
              <a:t>Best Choice: Mode (15)</a:t>
            </a:r>
            <a:r>
              <a:rPr lang="en-US" sz="2700" dirty="0">
                <a:latin typeface="+mj-lt"/>
              </a:rPr>
              <a:t> because it represents the most common value in the dataset.</a:t>
            </a:r>
          </a:p>
        </p:txBody>
      </p:sp>
      <p:sp>
        <p:nvSpPr>
          <p:cNvPr id="2" name="object 2">
            <a:extLst>
              <a:ext uri="{FF2B5EF4-FFF2-40B4-BE49-F238E27FC236}">
                <a16:creationId xmlns:a16="http://schemas.microsoft.com/office/drawing/2014/main" id="{E57F1718-EEAF-98A0-6660-433AB83E0258}"/>
              </a:ext>
            </a:extLst>
          </p:cNvPr>
          <p:cNvSpPr txBox="1">
            <a:spLocks noGrp="1"/>
          </p:cNvSpPr>
          <p:nvPr>
            <p:ph type="ctrTitle"/>
          </p:nvPr>
        </p:nvSpPr>
        <p:spPr>
          <a:xfrm>
            <a:off x="0" y="0"/>
            <a:ext cx="9144000" cy="905376"/>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dirty="0"/>
              <a:t>Understanding Data Scrubbing: Fixing Errors in Data</a:t>
            </a:r>
            <a:endParaRPr spc="-10" dirty="0"/>
          </a:p>
        </p:txBody>
      </p:sp>
    </p:spTree>
    <p:extLst>
      <p:ext uri="{BB962C8B-B14F-4D97-AF65-F5344CB8AC3E}">
        <p14:creationId xmlns:p14="http://schemas.microsoft.com/office/powerpoint/2010/main" val="79281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CA99B-78C4-967F-01EF-751722985136}"/>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DF55D7DD-6E9E-9D50-D7B0-9A9DFDD03D9F}"/>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12</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1BFBC4C2-4006-84B4-69E6-A7F419692F7E}"/>
              </a:ext>
            </a:extLst>
          </p:cNvPr>
          <p:cNvSpPr txBox="1"/>
          <p:nvPr/>
        </p:nvSpPr>
        <p:spPr>
          <a:xfrm>
            <a:off x="0" y="685800"/>
            <a:ext cx="9143999" cy="6406113"/>
          </a:xfrm>
          <a:prstGeom prst="rect">
            <a:avLst/>
          </a:prstGeom>
          <a:solidFill>
            <a:schemeClr val="bg1"/>
          </a:solidFill>
        </p:spPr>
        <p:txBody>
          <a:bodyPr vert="horz" wrap="square" lIns="0" tIns="9525" rIns="0" bIns="0" rtlCol="0">
            <a:spAutoFit/>
          </a:bodyPr>
          <a:lstStyle/>
          <a:p>
            <a:pPr>
              <a:lnSpc>
                <a:spcPct val="150000"/>
              </a:lnSpc>
            </a:pPr>
            <a:r>
              <a:rPr lang="en-US" sz="2700" b="1" dirty="0">
                <a:latin typeface="+mj-lt"/>
              </a:rPr>
              <a:t>When Do We Choose Mean?</a:t>
            </a:r>
          </a:p>
          <a:p>
            <a:pPr>
              <a:lnSpc>
                <a:spcPct val="150000"/>
              </a:lnSpc>
            </a:pPr>
            <a:r>
              <a:rPr lang="en-US" sz="2700" dirty="0">
                <a:latin typeface="+mj-lt"/>
              </a:rPr>
              <a:t>The mean is typically chosen when:</a:t>
            </a:r>
          </a:p>
          <a:p>
            <a:pPr marL="457200" indent="-457200">
              <a:lnSpc>
                <a:spcPct val="150000"/>
              </a:lnSpc>
              <a:buFont typeface="Arial" panose="020B0604020202020204" pitchFamily="34" charset="0"/>
              <a:buChar char="•"/>
            </a:pPr>
            <a:r>
              <a:rPr lang="en-US" sz="2700" dirty="0">
                <a:latin typeface="+mj-lt"/>
              </a:rPr>
              <a:t>The data is </a:t>
            </a:r>
            <a:r>
              <a:rPr lang="en-US" sz="2700" b="1" dirty="0">
                <a:latin typeface="+mj-lt"/>
              </a:rPr>
              <a:t>symmetrically distributed</a:t>
            </a:r>
            <a:r>
              <a:rPr lang="en-US" sz="2700" dirty="0">
                <a:latin typeface="+mj-lt"/>
              </a:rPr>
              <a:t> without extreme values (outliers).</a:t>
            </a:r>
          </a:p>
          <a:p>
            <a:pPr marL="457200" indent="-457200">
              <a:lnSpc>
                <a:spcPct val="150000"/>
              </a:lnSpc>
              <a:buFont typeface="Arial" panose="020B0604020202020204" pitchFamily="34" charset="0"/>
              <a:buChar char="•"/>
            </a:pPr>
            <a:r>
              <a:rPr lang="en-US" sz="2700" dirty="0">
                <a:latin typeface="+mj-lt"/>
              </a:rPr>
              <a:t>We want to represent the </a:t>
            </a:r>
            <a:r>
              <a:rPr lang="en-US" sz="2700" b="1" dirty="0">
                <a:latin typeface="+mj-lt"/>
              </a:rPr>
              <a:t>overall balance</a:t>
            </a:r>
            <a:r>
              <a:rPr lang="en-US" sz="2700" dirty="0">
                <a:latin typeface="+mj-lt"/>
              </a:rPr>
              <a:t> of the dataset.</a:t>
            </a:r>
          </a:p>
          <a:p>
            <a:pPr marL="457200" indent="-457200">
              <a:lnSpc>
                <a:spcPct val="150000"/>
              </a:lnSpc>
              <a:buFont typeface="Arial" panose="020B0604020202020204" pitchFamily="34" charset="0"/>
              <a:buChar char="•"/>
            </a:pPr>
            <a:r>
              <a:rPr lang="en-US" sz="2700" dirty="0">
                <a:latin typeface="+mj-lt"/>
              </a:rPr>
              <a:t>The dataset contains </a:t>
            </a:r>
            <a:r>
              <a:rPr lang="en-US" sz="2700" b="1" dirty="0">
                <a:latin typeface="+mj-lt"/>
              </a:rPr>
              <a:t>continuous numerical data</a:t>
            </a:r>
            <a:r>
              <a:rPr lang="en-US" sz="2700" dirty="0">
                <a:latin typeface="+mj-lt"/>
              </a:rPr>
              <a:t> rather than categorical data.</a:t>
            </a:r>
          </a:p>
          <a:p>
            <a:pPr>
              <a:lnSpc>
                <a:spcPct val="150000"/>
              </a:lnSpc>
            </a:pPr>
            <a:r>
              <a:rPr lang="en-US" sz="2700" dirty="0">
                <a:latin typeface="+mj-lt"/>
              </a:rPr>
              <a:t>However, if there are </a:t>
            </a:r>
            <a:r>
              <a:rPr lang="en-US" sz="2700" b="1" dirty="0">
                <a:latin typeface="+mj-lt"/>
              </a:rPr>
              <a:t>outliers</a:t>
            </a:r>
            <a:r>
              <a:rPr lang="en-US" sz="2700" dirty="0">
                <a:latin typeface="+mj-lt"/>
              </a:rPr>
              <a:t> (e.g., a very high or low number compared to the rest), the mean might not be the best choice, and the </a:t>
            </a:r>
            <a:r>
              <a:rPr lang="en-US" sz="2700" b="1" dirty="0">
                <a:latin typeface="+mj-lt"/>
              </a:rPr>
              <a:t>median</a:t>
            </a:r>
            <a:r>
              <a:rPr lang="en-US" sz="2700" dirty="0">
                <a:latin typeface="+mj-lt"/>
              </a:rPr>
              <a:t> could be more reliable.</a:t>
            </a:r>
          </a:p>
        </p:txBody>
      </p:sp>
      <p:sp>
        <p:nvSpPr>
          <p:cNvPr id="2" name="object 2">
            <a:extLst>
              <a:ext uri="{FF2B5EF4-FFF2-40B4-BE49-F238E27FC236}">
                <a16:creationId xmlns:a16="http://schemas.microsoft.com/office/drawing/2014/main" id="{00C10C2C-12F3-7FCD-40C7-3F98CD79E96F}"/>
              </a:ext>
            </a:extLst>
          </p:cNvPr>
          <p:cNvSpPr txBox="1">
            <a:spLocks noGrp="1"/>
          </p:cNvSpPr>
          <p:nvPr>
            <p:ph type="ctrTitle"/>
          </p:nvPr>
        </p:nvSpPr>
        <p:spPr>
          <a:xfrm>
            <a:off x="0" y="0"/>
            <a:ext cx="9144000" cy="905376"/>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dirty="0"/>
              <a:t>Understanding Data Scrubbing: Fixing Errors in Data</a:t>
            </a:r>
            <a:endParaRPr spc="-10" dirty="0"/>
          </a:p>
        </p:txBody>
      </p:sp>
    </p:spTree>
    <p:extLst>
      <p:ext uri="{BB962C8B-B14F-4D97-AF65-F5344CB8AC3E}">
        <p14:creationId xmlns:p14="http://schemas.microsoft.com/office/powerpoint/2010/main" val="238990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B21-C39B-2AF5-B40E-6C126052D935}"/>
              </a:ext>
            </a:extLst>
          </p:cNvPr>
          <p:cNvSpPr>
            <a:spLocks noGrp="1"/>
          </p:cNvSpPr>
          <p:nvPr>
            <p:ph type="title"/>
          </p:nvPr>
        </p:nvSpPr>
        <p:spPr>
          <a:xfrm>
            <a:off x="1" y="857250"/>
            <a:ext cx="9143999" cy="953262"/>
          </a:xfrm>
        </p:spPr>
        <p:txBody>
          <a:bodyPr anchor="b">
            <a:normAutofit/>
          </a:bodyPr>
          <a:lstStyle/>
          <a:p>
            <a:r>
              <a:rPr lang="en-US" b="1" dirty="0">
                <a:latin typeface="Söhne"/>
              </a:rPr>
              <a:t>Introduction to Inferential Statistics in Data Science and Software Engineering</a:t>
            </a:r>
            <a:endParaRPr lang="en-AU" b="1" dirty="0">
              <a:latin typeface="Söhne"/>
            </a:endParaRPr>
          </a:p>
        </p:txBody>
      </p:sp>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1" y="1937860"/>
            <a:ext cx="9143999" cy="2982281"/>
          </a:xfrm>
          <a:prstGeom prst="rect">
            <a:avLst/>
          </a:prstGeom>
          <a:ln>
            <a:solidFill>
              <a:schemeClr val="accent1"/>
            </a:solidFill>
          </a:ln>
        </p:spPr>
        <p:txBody>
          <a:bodyPr>
            <a:noAutofit/>
          </a:bodyPr>
          <a:lstStyle/>
          <a:p>
            <a:pPr>
              <a:lnSpc>
                <a:spcPct val="150000"/>
              </a:lnSpc>
            </a:pPr>
            <a:r>
              <a:rPr lang="en-US" sz="2800" dirty="0">
                <a:latin typeface="Calibri" panose="020F0502020204030204" pitchFamily="34" charset="0"/>
                <a:cs typeface="Calibri" panose="020F0502020204030204" pitchFamily="34" charset="0"/>
              </a:rPr>
              <a:t>Inferential statistics is an important part of data science. It helps us make predictions and decisions based on small samples of data instead of analyzing the whole population. Imagine you want to know the average height of students in a university. Measuring every student is unrealistic, so instead, you take a sample and use inferential statistics to estimate the height of all students.</a:t>
            </a:r>
          </a:p>
        </p:txBody>
      </p:sp>
    </p:spTree>
    <p:extLst>
      <p:ext uri="{BB962C8B-B14F-4D97-AF65-F5344CB8AC3E}">
        <p14:creationId xmlns:p14="http://schemas.microsoft.com/office/powerpoint/2010/main" val="360790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DAD11-14FF-C6A0-64F6-B2F6DAEFDA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3438F-A9E6-8CFD-B33F-67A5887D8DC1}"/>
              </a:ext>
            </a:extLst>
          </p:cNvPr>
          <p:cNvSpPr>
            <a:spLocks noGrp="1"/>
          </p:cNvSpPr>
          <p:nvPr>
            <p:ph type="title"/>
          </p:nvPr>
        </p:nvSpPr>
        <p:spPr>
          <a:xfrm>
            <a:off x="1" y="857250"/>
            <a:ext cx="9143999" cy="953262"/>
          </a:xfrm>
        </p:spPr>
        <p:txBody>
          <a:bodyPr anchor="b">
            <a:normAutofit/>
          </a:bodyPr>
          <a:lstStyle/>
          <a:p>
            <a:r>
              <a:rPr lang="en-US" b="1" dirty="0">
                <a:latin typeface="Söhne"/>
              </a:rPr>
              <a:t>Introduction to Inferential Statistics in Data Science and Software Engineering</a:t>
            </a:r>
            <a:endParaRPr lang="en-AU" b="1" dirty="0">
              <a:latin typeface="Söhne"/>
            </a:endParaRPr>
          </a:p>
        </p:txBody>
      </p:sp>
      <p:sp>
        <p:nvSpPr>
          <p:cNvPr id="3" name="Content Placeholder 2">
            <a:extLst>
              <a:ext uri="{FF2B5EF4-FFF2-40B4-BE49-F238E27FC236}">
                <a16:creationId xmlns:a16="http://schemas.microsoft.com/office/drawing/2014/main" id="{6C32C8CD-F76F-DAB0-1E8D-2AF95D3D5FBB}"/>
              </a:ext>
            </a:extLst>
          </p:cNvPr>
          <p:cNvSpPr>
            <a:spLocks/>
          </p:cNvSpPr>
          <p:nvPr/>
        </p:nvSpPr>
        <p:spPr>
          <a:xfrm>
            <a:off x="1" y="2151616"/>
            <a:ext cx="9143999" cy="2554769"/>
          </a:xfrm>
          <a:prstGeom prst="rect">
            <a:avLst/>
          </a:prstGeom>
          <a:ln>
            <a:solidFill>
              <a:schemeClr val="accent1"/>
            </a:solidFill>
          </a:ln>
        </p:spPr>
        <p:txBody>
          <a:bodyPr>
            <a:noAutofit/>
          </a:bodyPr>
          <a:lstStyle/>
          <a:p>
            <a:pPr>
              <a:lnSpc>
                <a:spcPct val="150000"/>
              </a:lnSpc>
            </a:pPr>
            <a:r>
              <a:rPr lang="en-US" sz="2800" dirty="0">
                <a:latin typeface="Calibri" panose="020F0502020204030204" pitchFamily="34" charset="0"/>
                <a:cs typeface="Calibri" panose="020F0502020204030204" pitchFamily="34" charset="0"/>
              </a:rPr>
              <a:t>Unlike </a:t>
            </a:r>
            <a:r>
              <a:rPr lang="en-US" sz="2800" b="1" dirty="0">
                <a:latin typeface="Calibri" panose="020F0502020204030204" pitchFamily="34" charset="0"/>
                <a:cs typeface="Calibri" panose="020F0502020204030204" pitchFamily="34" charset="0"/>
              </a:rPr>
              <a:t>descriptive statistics</a:t>
            </a:r>
            <a:r>
              <a:rPr lang="en-US" sz="2800" dirty="0">
                <a:latin typeface="Calibri" panose="020F0502020204030204" pitchFamily="34" charset="0"/>
                <a:cs typeface="Calibri" panose="020F0502020204030204" pitchFamily="34" charset="0"/>
              </a:rPr>
              <a:t>, which just summarizes data (like averages and percentages), </a:t>
            </a:r>
            <a:r>
              <a:rPr lang="en-US" sz="2800" b="1" dirty="0">
                <a:latin typeface="Calibri" panose="020F0502020204030204" pitchFamily="34" charset="0"/>
                <a:cs typeface="Calibri" panose="020F0502020204030204" pitchFamily="34" charset="0"/>
              </a:rPr>
              <a:t>inferential statistics</a:t>
            </a:r>
            <a:r>
              <a:rPr lang="en-US" sz="2800" dirty="0">
                <a:latin typeface="Calibri" panose="020F0502020204030204" pitchFamily="34" charset="0"/>
                <a:cs typeface="Calibri" panose="020F0502020204030204" pitchFamily="34" charset="0"/>
              </a:rPr>
              <a:t> allows us to </a:t>
            </a:r>
            <a:r>
              <a:rPr lang="en-US" sz="2800" b="1" dirty="0">
                <a:latin typeface="Calibri" panose="020F0502020204030204" pitchFamily="34" charset="0"/>
                <a:cs typeface="Calibri" panose="020F0502020204030204" pitchFamily="34" charset="0"/>
              </a:rPr>
              <a:t>predict and test ideas</a:t>
            </a:r>
            <a:r>
              <a:rPr lang="en-US" sz="2800" dirty="0">
                <a:latin typeface="Calibri" panose="020F0502020204030204" pitchFamily="34" charset="0"/>
                <a:cs typeface="Calibri" panose="020F0502020204030204" pitchFamily="34" charset="0"/>
              </a:rPr>
              <a:t> about a bigger group. This is especially useful in software engineering, where decisions need to be made based on limited data, such as user testing results or system performance analysis.</a:t>
            </a:r>
          </a:p>
        </p:txBody>
      </p:sp>
    </p:spTree>
    <p:extLst>
      <p:ext uri="{BB962C8B-B14F-4D97-AF65-F5344CB8AC3E}">
        <p14:creationId xmlns:p14="http://schemas.microsoft.com/office/powerpoint/2010/main" val="3851255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CAB2A-A3EA-A5B0-1DAA-A938009F9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E6240-7D07-9EB7-EC18-A68CC37626C4}"/>
              </a:ext>
            </a:extLst>
          </p:cNvPr>
          <p:cNvSpPr>
            <a:spLocks noGrp="1"/>
          </p:cNvSpPr>
          <p:nvPr>
            <p:ph type="title"/>
          </p:nvPr>
        </p:nvSpPr>
        <p:spPr>
          <a:xfrm>
            <a:off x="1" y="857250"/>
            <a:ext cx="9143999" cy="953262"/>
          </a:xfrm>
        </p:spPr>
        <p:txBody>
          <a:bodyPr anchor="b">
            <a:normAutofit/>
          </a:bodyPr>
          <a:lstStyle/>
          <a:p>
            <a:r>
              <a:rPr lang="en-US" b="1" dirty="0">
                <a:latin typeface="Söhne"/>
              </a:rPr>
              <a:t>Introduction to Inferential Statistics in Data Science and Software Engineering</a:t>
            </a:r>
            <a:endParaRPr lang="en-AU" b="1" dirty="0">
              <a:latin typeface="Söhne"/>
            </a:endParaRPr>
          </a:p>
        </p:txBody>
      </p:sp>
      <p:sp>
        <p:nvSpPr>
          <p:cNvPr id="3" name="Content Placeholder 2">
            <a:extLst>
              <a:ext uri="{FF2B5EF4-FFF2-40B4-BE49-F238E27FC236}">
                <a16:creationId xmlns:a16="http://schemas.microsoft.com/office/drawing/2014/main" id="{ED121568-D479-82AE-8131-95A769CCAE6A}"/>
              </a:ext>
            </a:extLst>
          </p:cNvPr>
          <p:cNvSpPr>
            <a:spLocks/>
          </p:cNvSpPr>
          <p:nvPr/>
        </p:nvSpPr>
        <p:spPr>
          <a:xfrm>
            <a:off x="0" y="1879403"/>
            <a:ext cx="9143999" cy="3900777"/>
          </a:xfrm>
          <a:prstGeom prst="rect">
            <a:avLst/>
          </a:prstGeom>
          <a:ln>
            <a:solidFill>
              <a:schemeClr val="accent1"/>
            </a:solidFill>
          </a:ln>
        </p:spPr>
        <p:txBody>
          <a:bodyPr>
            <a:noAutofit/>
          </a:bodyPr>
          <a:lstStyle/>
          <a:p>
            <a:r>
              <a:rPr lang="en-US" sz="2100" dirty="0">
                <a:latin typeface="Calibri" panose="020F0502020204030204" pitchFamily="34" charset="0"/>
                <a:cs typeface="Calibri" panose="020F0502020204030204" pitchFamily="34" charset="0"/>
              </a:rPr>
              <a:t>Inferential statistics helps us </a:t>
            </a:r>
            <a:r>
              <a:rPr lang="en-US" sz="2100" b="1" dirty="0">
                <a:latin typeface="Calibri" panose="020F0502020204030204" pitchFamily="34" charset="0"/>
                <a:cs typeface="Calibri" panose="020F0502020204030204" pitchFamily="34" charset="0"/>
              </a:rPr>
              <a:t>draw conclusions</a:t>
            </a:r>
            <a:r>
              <a:rPr lang="en-US" sz="2100" dirty="0">
                <a:latin typeface="Calibri" panose="020F0502020204030204" pitchFamily="34" charset="0"/>
                <a:cs typeface="Calibri" panose="020F0502020204030204" pitchFamily="34" charset="0"/>
              </a:rPr>
              <a:t> about a population using a sample. Since collecting data from everyone is usually </a:t>
            </a:r>
            <a:r>
              <a:rPr lang="en-US" sz="2100" b="1" dirty="0">
                <a:latin typeface="Calibri" panose="020F0502020204030204" pitchFamily="34" charset="0"/>
                <a:cs typeface="Calibri" panose="020F0502020204030204" pitchFamily="34" charset="0"/>
              </a:rPr>
              <a:t>impossible or impractical</a:t>
            </a:r>
            <a:r>
              <a:rPr lang="en-US" sz="2100" dirty="0">
                <a:latin typeface="Calibri" panose="020F0502020204030204" pitchFamily="34" charset="0"/>
                <a:cs typeface="Calibri" panose="020F0502020204030204" pitchFamily="34" charset="0"/>
              </a:rPr>
              <a:t>, we use methods like:</a:t>
            </a:r>
          </a:p>
          <a:p>
            <a:pPr marL="728663" lvl="1" indent="-385763">
              <a:buFont typeface="+mj-lt"/>
              <a:buAutoNum type="arabicPeriod"/>
            </a:pPr>
            <a:r>
              <a:rPr lang="en-US" sz="2100" b="1" dirty="0">
                <a:latin typeface="Calibri" panose="020F0502020204030204" pitchFamily="34" charset="0"/>
                <a:cs typeface="Calibri" panose="020F0502020204030204" pitchFamily="34" charset="0"/>
              </a:rPr>
              <a:t>Hypothesis Testing</a:t>
            </a:r>
            <a:r>
              <a:rPr lang="en-US" sz="2100" dirty="0">
                <a:latin typeface="Calibri" panose="020F0502020204030204" pitchFamily="34" charset="0"/>
                <a:cs typeface="Calibri" panose="020F0502020204030204" pitchFamily="34" charset="0"/>
              </a:rPr>
              <a:t> – Checking if a claim about data is true or not. (Example: Does a new app update improve user engagement?)</a:t>
            </a:r>
          </a:p>
          <a:p>
            <a:pPr marL="728663" lvl="1" indent="-385763">
              <a:buFont typeface="+mj-lt"/>
              <a:buAutoNum type="arabicPeriod"/>
            </a:pPr>
            <a:r>
              <a:rPr lang="en-US" sz="2100" b="1" dirty="0">
                <a:latin typeface="Calibri" panose="020F0502020204030204" pitchFamily="34" charset="0"/>
                <a:cs typeface="Calibri" panose="020F0502020204030204" pitchFamily="34" charset="0"/>
              </a:rPr>
              <a:t>Confidence Intervals</a:t>
            </a:r>
            <a:r>
              <a:rPr lang="en-US" sz="2100" dirty="0">
                <a:latin typeface="Calibri" panose="020F0502020204030204" pitchFamily="34" charset="0"/>
                <a:cs typeface="Calibri" panose="020F0502020204030204" pitchFamily="34" charset="0"/>
              </a:rPr>
              <a:t> – Estimating a range where a value (like average income) is likely to fall.</a:t>
            </a:r>
          </a:p>
          <a:p>
            <a:pPr marL="728663" lvl="1" indent="-385763">
              <a:buFont typeface="+mj-lt"/>
              <a:buAutoNum type="arabicPeriod"/>
            </a:pPr>
            <a:r>
              <a:rPr lang="en-US" sz="2100" b="1" dirty="0">
                <a:latin typeface="Calibri" panose="020F0502020204030204" pitchFamily="34" charset="0"/>
                <a:cs typeface="Calibri" panose="020F0502020204030204" pitchFamily="34" charset="0"/>
              </a:rPr>
              <a:t>Regression Analysis</a:t>
            </a:r>
            <a:r>
              <a:rPr lang="en-US" sz="2100" dirty="0">
                <a:latin typeface="Calibri" panose="020F0502020204030204" pitchFamily="34" charset="0"/>
                <a:cs typeface="Calibri" panose="020F0502020204030204" pitchFamily="34" charset="0"/>
              </a:rPr>
              <a:t> – Understanding relationships between variables. (Example: Does advertising spending affect sales?)</a:t>
            </a:r>
          </a:p>
          <a:p>
            <a:r>
              <a:rPr lang="en-US" sz="2100" dirty="0">
                <a:latin typeface="Calibri" panose="020F0502020204030204" pitchFamily="34" charset="0"/>
                <a:cs typeface="Calibri" panose="020F0502020204030204" pitchFamily="34" charset="0"/>
              </a:rPr>
              <a:t>These techniques help data scientists and software engineers make informed decisions, predict trends, and improve systems based on limited but meaningful data.</a:t>
            </a:r>
          </a:p>
        </p:txBody>
      </p:sp>
    </p:spTree>
    <p:extLst>
      <p:ext uri="{BB962C8B-B14F-4D97-AF65-F5344CB8AC3E}">
        <p14:creationId xmlns:p14="http://schemas.microsoft.com/office/powerpoint/2010/main" val="422094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E0C03-63A6-9C18-EFCD-D7FF3F26F5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C440F-80C3-3157-3D73-CE0FF6AF19E5}"/>
              </a:ext>
            </a:extLst>
          </p:cNvPr>
          <p:cNvSpPr>
            <a:spLocks/>
          </p:cNvSpPr>
          <p:nvPr/>
        </p:nvSpPr>
        <p:spPr>
          <a:xfrm>
            <a:off x="1" y="1810512"/>
            <a:ext cx="9143999" cy="2041681"/>
          </a:xfrm>
          <a:prstGeom prst="rect">
            <a:avLst/>
          </a:prstGeom>
          <a:ln>
            <a:solidFill>
              <a:schemeClr val="accent1"/>
            </a:solidFill>
          </a:ln>
        </p:spPr>
        <p:txBody>
          <a:bodyPr>
            <a:noAutofit/>
          </a:bodyPr>
          <a:lstStyle/>
          <a:p>
            <a:pPr>
              <a:lnSpc>
                <a:spcPct val="150000"/>
              </a:lnSpc>
            </a:pPr>
            <a:r>
              <a:rPr lang="en-US" sz="2100" b="1" dirty="0">
                <a:latin typeface="Calibri" panose="020F0502020204030204" pitchFamily="34" charset="0"/>
                <a:cs typeface="Calibri" panose="020F0502020204030204" pitchFamily="34" charset="0"/>
              </a:rPr>
              <a:t>Math Problem-Solving Question</a:t>
            </a:r>
          </a:p>
          <a:p>
            <a:pPr>
              <a:lnSpc>
                <a:spcPct val="150000"/>
              </a:lnSpc>
            </a:pPr>
            <a:r>
              <a:rPr lang="en-US" sz="2100" b="1" dirty="0">
                <a:latin typeface="Calibri" panose="020F0502020204030204" pitchFamily="34" charset="0"/>
                <a:cs typeface="Calibri" panose="020F0502020204030204" pitchFamily="34" charset="0"/>
              </a:rPr>
              <a:t>Question:</a:t>
            </a:r>
            <a:r>
              <a:rPr lang="en-US" sz="2100" dirty="0">
                <a:latin typeface="Calibri" panose="020F0502020204030204" pitchFamily="34" charset="0"/>
                <a:cs typeface="Calibri" panose="020F0502020204030204" pitchFamily="34" charset="0"/>
              </a:rPr>
              <a:t> A survey is conducted on a sample of 200 university students, and 120 say they prefer online learning. Estimate the proportion of all university students who prefer online learning with a 95% confidence interval.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8FAB9C-23AA-E1FB-6295-4551FDE1EB47}"/>
                  </a:ext>
                </a:extLst>
              </p:cNvPr>
              <p:cNvSpPr txBox="1"/>
              <p:nvPr/>
            </p:nvSpPr>
            <p:spPr>
              <a:xfrm>
                <a:off x="0" y="3792597"/>
                <a:ext cx="9144000" cy="2194640"/>
              </a:xfrm>
              <a:prstGeom prst="rect">
                <a:avLst/>
              </a:prstGeom>
              <a:solidFill>
                <a:schemeClr val="bg1"/>
              </a:solidFill>
            </p:spPr>
            <p:txBody>
              <a:bodyPr wrap="square">
                <a:spAutoFit/>
              </a:bodyPr>
              <a:lstStyle/>
              <a:p>
                <a:pPr>
                  <a:lnSpc>
                    <a:spcPct val="150000"/>
                  </a:lnSpc>
                </a:pPr>
                <a:r>
                  <a:rPr lang="en-US" sz="2100" b="1" dirty="0">
                    <a:latin typeface="Calibri" panose="020F0502020204030204" pitchFamily="34" charset="0"/>
                    <a:cs typeface="Calibri" panose="020F0502020204030204" pitchFamily="34" charset="0"/>
                  </a:rPr>
                  <a:t>Solution:</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Use the confidence interval formula:</a:t>
                </a:r>
                <a14:m>
                  <m:oMath xmlns:m="http://schemas.openxmlformats.org/officeDocument/2006/math">
                    <m:r>
                      <a:rPr lang="en-US" sz="2100" i="1">
                        <a:latin typeface="Cambria Math" panose="02040503050406030204" pitchFamily="18" charset="0"/>
                        <a:cs typeface="Calibri" panose="020F0502020204030204" pitchFamily="34" charset="0"/>
                      </a:rPr>
                      <m:t>𝐶𝐼</m:t>
                    </m:r>
                    <m:r>
                      <a:rPr lang="en-US" sz="2100" i="1">
                        <a:latin typeface="Cambria Math" panose="02040503050406030204" pitchFamily="18" charset="0"/>
                        <a:cs typeface="Calibri" panose="020F0502020204030204" pitchFamily="34" charset="0"/>
                      </a:rPr>
                      <m:t>=</m:t>
                    </m:r>
                    <m:acc>
                      <m:accPr>
                        <m:chr m:val="̂"/>
                        <m:ctrlPr>
                          <a:rPr lang="en-US" sz="2100" i="1">
                            <a:latin typeface="Cambria Math" panose="02040503050406030204" pitchFamily="18" charset="0"/>
                            <a:cs typeface="Calibri" panose="020F0502020204030204" pitchFamily="34" charset="0"/>
                          </a:rPr>
                        </m:ctrlPr>
                      </m:accPr>
                      <m:e>
                        <m:r>
                          <a:rPr lang="en-US" sz="2100" i="1">
                            <a:latin typeface="Cambria Math" panose="02040503050406030204" pitchFamily="18" charset="0"/>
                            <a:cs typeface="Calibri" panose="020F0502020204030204" pitchFamily="34" charset="0"/>
                          </a:rPr>
                          <m:t>𝑝</m:t>
                        </m:r>
                      </m:e>
                    </m:acc>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𝑍</m:t>
                    </m:r>
                    <m:r>
                      <a:rPr lang="en-US" sz="2100" i="1">
                        <a:latin typeface="Cambria Math" panose="02040503050406030204" pitchFamily="18" charset="0"/>
                        <a:ea typeface="Cambria Math" panose="02040503050406030204" pitchFamily="18" charset="0"/>
                        <a:cs typeface="Calibri" panose="020F0502020204030204" pitchFamily="34" charset="0"/>
                      </a:rPr>
                      <m:t>×</m:t>
                    </m:r>
                    <m:rad>
                      <m:radPr>
                        <m:degHide m:val="on"/>
                        <m:ctrlPr>
                          <a:rPr lang="en-US" sz="2100" i="1">
                            <a:latin typeface="Cambria Math" panose="02040503050406030204" pitchFamily="18" charset="0"/>
                            <a:ea typeface="Cambria Math" panose="02040503050406030204" pitchFamily="18" charset="0"/>
                            <a:cs typeface="Calibri" panose="020F0502020204030204" pitchFamily="34" charset="0"/>
                          </a:rPr>
                        </m:ctrlPr>
                      </m:radPr>
                      <m:deg/>
                      <m:e>
                        <m:f>
                          <m:fPr>
                            <m:ctrlPr>
                              <a:rPr lang="en-US" sz="2100" i="1">
                                <a:latin typeface="Cambria Math" panose="02040503050406030204" pitchFamily="18" charset="0"/>
                                <a:ea typeface="Cambria Math" panose="02040503050406030204" pitchFamily="18" charset="0"/>
                                <a:cs typeface="Calibri" panose="020F0502020204030204" pitchFamily="34" charset="0"/>
                              </a:rPr>
                            </m:ctrlPr>
                          </m:fPr>
                          <m:num>
                            <m:acc>
                              <m:accPr>
                                <m:chr m:val="̂"/>
                                <m:ctrlPr>
                                  <a:rPr lang="en-US" sz="2100" i="1">
                                    <a:latin typeface="Cambria Math" panose="02040503050406030204" pitchFamily="18" charset="0"/>
                                    <a:cs typeface="Calibri" panose="020F0502020204030204" pitchFamily="34" charset="0"/>
                                  </a:rPr>
                                </m:ctrlPr>
                              </m:accPr>
                              <m:e>
                                <m:r>
                                  <a:rPr lang="en-US" sz="2100" i="1">
                                    <a:latin typeface="Cambria Math" panose="02040503050406030204" pitchFamily="18" charset="0"/>
                                    <a:cs typeface="Calibri" panose="020F0502020204030204" pitchFamily="34" charset="0"/>
                                  </a:rPr>
                                  <m:t>𝑝</m:t>
                                </m:r>
                              </m:e>
                            </m:acc>
                            <m:d>
                              <m:dPr>
                                <m:ctrlPr>
                                  <a:rPr lang="en-US" sz="2100" i="1">
                                    <a:latin typeface="Cambria Math" panose="02040503050406030204" pitchFamily="18" charset="0"/>
                                    <a:cs typeface="Calibri" panose="020F0502020204030204" pitchFamily="34" charset="0"/>
                                  </a:rPr>
                                </m:ctrlPr>
                              </m:dPr>
                              <m:e>
                                <m:r>
                                  <a:rPr lang="en-US" sz="2100" i="1">
                                    <a:latin typeface="Cambria Math" panose="02040503050406030204" pitchFamily="18" charset="0"/>
                                    <a:cs typeface="Calibri" panose="020F0502020204030204" pitchFamily="34" charset="0"/>
                                  </a:rPr>
                                  <m:t>1−</m:t>
                                </m:r>
                                <m:acc>
                                  <m:accPr>
                                    <m:chr m:val="̂"/>
                                    <m:ctrlPr>
                                      <a:rPr lang="en-US" sz="2100" i="1">
                                        <a:latin typeface="Cambria Math" panose="02040503050406030204" pitchFamily="18" charset="0"/>
                                        <a:cs typeface="Calibri" panose="020F0502020204030204" pitchFamily="34" charset="0"/>
                                      </a:rPr>
                                    </m:ctrlPr>
                                  </m:accPr>
                                  <m:e>
                                    <m:r>
                                      <a:rPr lang="en-US" sz="2100" i="1">
                                        <a:latin typeface="Cambria Math" panose="02040503050406030204" pitchFamily="18" charset="0"/>
                                        <a:cs typeface="Calibri" panose="020F0502020204030204" pitchFamily="34" charset="0"/>
                                      </a:rPr>
                                      <m:t>𝑝</m:t>
                                    </m:r>
                                  </m:e>
                                </m:acc>
                              </m:e>
                            </m:d>
                          </m:num>
                          <m:den>
                            <m:r>
                              <a:rPr lang="en-US" sz="2100" i="1">
                                <a:latin typeface="Cambria Math" panose="02040503050406030204" pitchFamily="18" charset="0"/>
                                <a:ea typeface="Cambria Math" panose="02040503050406030204" pitchFamily="18" charset="0"/>
                                <a:cs typeface="Calibri" panose="020F0502020204030204" pitchFamily="34" charset="0"/>
                              </a:rPr>
                              <m:t>𝑛</m:t>
                            </m:r>
                          </m:den>
                        </m:f>
                      </m:e>
                    </m:rad>
                    <m:r>
                      <a:rPr lang="en-US" sz="2100" i="1">
                        <a:latin typeface="Cambria Math" panose="02040503050406030204" pitchFamily="18" charset="0"/>
                        <a:ea typeface="Cambria Math" panose="02040503050406030204" pitchFamily="18" charset="0"/>
                        <a:cs typeface="Calibri" panose="020F0502020204030204" pitchFamily="34" charset="0"/>
                      </a:rPr>
                      <m:t>=</m:t>
                    </m:r>
                  </m:oMath>
                </a14:m>
                <a:r>
                  <a:rPr lang="en-US" sz="2100" dirty="0">
                    <a:cs typeface="Calibri" panose="020F0502020204030204" pitchFamily="34" charset="0"/>
                  </a:rPr>
                  <a:t> </a:t>
                </a:r>
                <a14:m>
                  <m:oMath xmlns:m="http://schemas.openxmlformats.org/officeDocument/2006/math">
                    <m:acc>
                      <m:accPr>
                        <m:chr m:val="̂"/>
                        <m:ctrlPr>
                          <a:rPr lang="en-US" sz="2100" i="1">
                            <a:latin typeface="Cambria Math" panose="02040503050406030204" pitchFamily="18" charset="0"/>
                            <a:cs typeface="Calibri" panose="020F0502020204030204" pitchFamily="34" charset="0"/>
                          </a:rPr>
                        </m:ctrlPr>
                      </m:accPr>
                      <m:e>
                        <m:r>
                          <a:rPr lang="en-US" sz="2100" i="1">
                            <a:latin typeface="Cambria Math" panose="02040503050406030204" pitchFamily="18" charset="0"/>
                            <a:cs typeface="Calibri" panose="020F0502020204030204" pitchFamily="34" charset="0"/>
                          </a:rPr>
                          <m:t>𝑝</m:t>
                        </m:r>
                      </m:e>
                    </m:acc>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𝑀𝐸</m:t>
                    </m:r>
                  </m:oMath>
                </a14:m>
                <a:endParaRPr lang="en-US" sz="2100" dirty="0">
                  <a:latin typeface="Calibri" panose="020F0502020204030204" pitchFamily="34" charset="0"/>
                  <a:ea typeface="Cambria Math" panose="02040503050406030204" pitchFamily="18" charset="0"/>
                  <a:cs typeface="Calibri" panose="020F0502020204030204" pitchFamily="34" charset="0"/>
                </a:endParaRPr>
              </a:p>
              <a:p>
                <a:pPr>
                  <a:lnSpc>
                    <a:spcPct val="150000"/>
                  </a:lnSpc>
                </a:pPr>
                <a:r>
                  <a:rPr lang="en-US" sz="2100" dirty="0">
                    <a:latin typeface="Calibri" panose="020F0502020204030204" pitchFamily="34" charset="0"/>
                    <a:cs typeface="Calibri" panose="020F0502020204030204" pitchFamily="34" charset="0"/>
                  </a:rPr>
                  <a:t>Where </a:t>
                </a:r>
                <a14:m>
                  <m:oMath xmlns:m="http://schemas.openxmlformats.org/officeDocument/2006/math">
                    <m:acc>
                      <m:accPr>
                        <m:chr m:val="̂"/>
                        <m:ctrlPr>
                          <a:rPr lang="en-US" sz="2100" i="1">
                            <a:latin typeface="Cambria Math" panose="02040503050406030204" pitchFamily="18" charset="0"/>
                            <a:cs typeface="Calibri" panose="020F0502020204030204" pitchFamily="34" charset="0"/>
                          </a:rPr>
                        </m:ctrlPr>
                      </m:accPr>
                      <m:e>
                        <m:r>
                          <a:rPr lang="en-US" sz="2100" i="1">
                            <a:latin typeface="Cambria Math" panose="02040503050406030204" pitchFamily="18" charset="0"/>
                            <a:cs typeface="Calibri" panose="020F0502020204030204" pitchFamily="34" charset="0"/>
                          </a:rPr>
                          <m:t>𝑝</m:t>
                        </m:r>
                      </m:e>
                    </m:acc>
                    <m:r>
                      <a:rPr lang="en-US" sz="2100" i="1">
                        <a:latin typeface="Cambria Math" panose="02040503050406030204" pitchFamily="18" charset="0"/>
                        <a:cs typeface="Calibri" panose="020F0502020204030204" pitchFamily="34" charset="0"/>
                      </a:rPr>
                      <m:t>=</m:t>
                    </m:r>
                    <m:f>
                      <m:fPr>
                        <m:ctrlPr>
                          <a:rPr lang="en-US" sz="2100" i="1">
                            <a:latin typeface="Cambria Math" panose="02040503050406030204" pitchFamily="18" charset="0"/>
                            <a:cs typeface="Calibri" panose="020F0502020204030204" pitchFamily="34" charset="0"/>
                          </a:rPr>
                        </m:ctrlPr>
                      </m:fPr>
                      <m:num>
                        <m:r>
                          <a:rPr lang="en-US" sz="2100" i="1">
                            <a:latin typeface="Cambria Math" panose="02040503050406030204" pitchFamily="18" charset="0"/>
                            <a:cs typeface="Calibri" panose="020F0502020204030204" pitchFamily="34" charset="0"/>
                          </a:rPr>
                          <m:t>120</m:t>
                        </m:r>
                      </m:num>
                      <m:den>
                        <m:r>
                          <a:rPr lang="en-US" sz="2100" i="1">
                            <a:latin typeface="Cambria Math" panose="02040503050406030204" pitchFamily="18" charset="0"/>
                            <a:cs typeface="Calibri" panose="020F0502020204030204" pitchFamily="34" charset="0"/>
                          </a:rPr>
                          <m:t>200</m:t>
                        </m:r>
                      </m:den>
                    </m:f>
                    <m:r>
                      <a:rPr lang="en-US" sz="2100" i="1">
                        <a:latin typeface="Cambria Math" panose="02040503050406030204" pitchFamily="18" charset="0"/>
                        <a:cs typeface="Calibri" panose="020F0502020204030204" pitchFamily="34" charset="0"/>
                      </a:rPr>
                      <m:t>=0.6</m:t>
                    </m:r>
                  </m:oMath>
                </a14:m>
                <a:r>
                  <a:rPr lang="en-US" sz="2100" dirty="0">
                    <a:latin typeface="Calibri" panose="020F0502020204030204" pitchFamily="34" charset="0"/>
                    <a:cs typeface="Calibri" panose="020F0502020204030204" pitchFamily="34" charset="0"/>
                  </a:rPr>
                  <a:t> (sample proportion), ME is the margin of error</a:t>
                </a:r>
              </a:p>
            </p:txBody>
          </p:sp>
        </mc:Choice>
        <mc:Fallback xmlns="">
          <p:sp>
            <p:nvSpPr>
              <p:cNvPr id="5" name="TextBox 4">
                <a:extLst>
                  <a:ext uri="{FF2B5EF4-FFF2-40B4-BE49-F238E27FC236}">
                    <a16:creationId xmlns:a16="http://schemas.microsoft.com/office/drawing/2014/main" id="{B48FAB9C-23AA-E1FB-6295-4551FDE1EB47}"/>
                  </a:ext>
                </a:extLst>
              </p:cNvPr>
              <p:cNvSpPr txBox="1">
                <a:spLocks noRot="1" noChangeAspect="1" noMove="1" noResize="1" noEditPoints="1" noAdjustHandles="1" noChangeArrowheads="1" noChangeShapeType="1" noTextEdit="1"/>
              </p:cNvSpPr>
              <p:nvPr/>
            </p:nvSpPr>
            <p:spPr>
              <a:xfrm>
                <a:off x="0" y="3792597"/>
                <a:ext cx="9144000" cy="2194640"/>
              </a:xfrm>
              <a:prstGeom prst="rect">
                <a:avLst/>
              </a:prstGeom>
              <a:blipFill>
                <a:blip r:embed="rId3"/>
                <a:stretch>
                  <a:fillRect l="-800" b="-1667"/>
                </a:stretch>
              </a:blipFill>
            </p:spPr>
            <p:txBody>
              <a:bodyPr/>
              <a:lstStyle/>
              <a:p>
                <a:r>
                  <a:rPr lang="en-AU">
                    <a:noFill/>
                  </a:rPr>
                  <a:t> </a:t>
                </a:r>
              </a:p>
            </p:txBody>
          </p:sp>
        </mc:Fallback>
      </mc:AlternateContent>
      <p:sp>
        <p:nvSpPr>
          <p:cNvPr id="8" name="Title 1">
            <a:extLst>
              <a:ext uri="{FF2B5EF4-FFF2-40B4-BE49-F238E27FC236}">
                <a16:creationId xmlns:a16="http://schemas.microsoft.com/office/drawing/2014/main" id="{9E1359D6-94DB-C228-C14C-07E6F25F2E49}"/>
              </a:ext>
            </a:extLst>
          </p:cNvPr>
          <p:cNvSpPr>
            <a:spLocks noGrp="1"/>
          </p:cNvSpPr>
          <p:nvPr>
            <p:ph type="title"/>
          </p:nvPr>
        </p:nvSpPr>
        <p:spPr>
          <a:xfrm>
            <a:off x="1" y="857250"/>
            <a:ext cx="9143999" cy="953262"/>
          </a:xfrm>
        </p:spPr>
        <p:txBody>
          <a:bodyPr anchor="b">
            <a:normAutofit/>
          </a:bodyPr>
          <a:lstStyle/>
          <a:p>
            <a:r>
              <a:rPr lang="en-US" b="1" dirty="0">
                <a:latin typeface="Söhne"/>
              </a:rPr>
              <a:t>Estimating Population Proportion Using Confidence Intervals</a:t>
            </a:r>
            <a:endParaRPr lang="en-AU" b="1" dirty="0">
              <a:latin typeface="Söhne"/>
            </a:endParaRPr>
          </a:p>
        </p:txBody>
      </p:sp>
    </p:spTree>
    <p:extLst>
      <p:ext uri="{BB962C8B-B14F-4D97-AF65-F5344CB8AC3E}">
        <p14:creationId xmlns:p14="http://schemas.microsoft.com/office/powerpoint/2010/main" val="231558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F3752-7329-64EE-8B80-EC14681FA5B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097A0F0-A859-6139-BB4B-473ABC60DBC7}"/>
                  </a:ext>
                </a:extLst>
              </p:cNvPr>
              <p:cNvSpPr txBox="1"/>
              <p:nvPr/>
            </p:nvSpPr>
            <p:spPr>
              <a:xfrm>
                <a:off x="0" y="1667028"/>
                <a:ext cx="9144000" cy="4421916"/>
              </a:xfrm>
              <a:prstGeom prst="rect">
                <a:avLst/>
              </a:prstGeom>
              <a:solidFill>
                <a:schemeClr val="bg1"/>
              </a:solidFill>
            </p:spPr>
            <p:txBody>
              <a:bodyPr wrap="square">
                <a:spAutoFit/>
              </a:bodyPr>
              <a:lstStyle/>
              <a:p>
                <a:pPr>
                  <a:lnSpc>
                    <a:spcPct val="150000"/>
                  </a:lnSpc>
                </a:pPr>
                <a:r>
                  <a:rPr lang="en-US" sz="2100" b="1" dirty="0">
                    <a:latin typeface="Calibri" panose="020F0502020204030204" pitchFamily="34" charset="0"/>
                    <a:cs typeface="Calibri" panose="020F0502020204030204" pitchFamily="34" charset="0"/>
                  </a:rPr>
                  <a:t>Solution:</a:t>
                </a:r>
                <a:br>
                  <a:rPr lang="en-US" sz="2100" dirty="0">
                    <a:latin typeface="Calibri" panose="020F0502020204030204" pitchFamily="34" charset="0"/>
                    <a:cs typeface="Calibri" panose="020F0502020204030204" pitchFamily="34" charset="0"/>
                  </a:rPr>
                </a:br>
                <a14:m>
                  <m:oMath xmlns:m="http://schemas.openxmlformats.org/officeDocument/2006/math">
                    <m:r>
                      <a:rPr lang="en-US" sz="2100" i="1">
                        <a:latin typeface="Cambria Math" panose="02040503050406030204" pitchFamily="18" charset="0"/>
                        <a:ea typeface="Cambria Math" panose="02040503050406030204" pitchFamily="18" charset="0"/>
                        <a:cs typeface="Calibri" panose="020F0502020204030204" pitchFamily="34" charset="0"/>
                      </a:rPr>
                      <m:t>𝑍</m:t>
                    </m:r>
                    <m:r>
                      <a:rPr lang="en-US" sz="2100" i="1">
                        <a:latin typeface="Cambria Math" panose="02040503050406030204" pitchFamily="18" charset="0"/>
                        <a:ea typeface="Cambria Math" panose="02040503050406030204" pitchFamily="18" charset="0"/>
                        <a:cs typeface="Calibri" panose="020F0502020204030204" pitchFamily="34" charset="0"/>
                      </a:rPr>
                      <m:t>=</m:t>
                    </m:r>
                  </m:oMath>
                </a14:m>
                <a:r>
                  <a:rPr lang="en-US" sz="2100" dirty="0">
                    <a:latin typeface="Calibri" panose="020F0502020204030204" pitchFamily="34" charset="0"/>
                    <a:ea typeface="Cambria Math" panose="02040503050406030204" pitchFamily="18" charset="0"/>
                    <a:cs typeface="Calibri" panose="020F0502020204030204" pitchFamily="34" charset="0"/>
                  </a:rPr>
                  <a:t> 1.96 (for 95% confidence level)</a:t>
                </a:r>
              </a:p>
              <a:p>
                <a:pPr>
                  <a:lnSpc>
                    <a:spcPct val="150000"/>
                  </a:lnSpc>
                </a:pPr>
                <a14:m>
                  <m:oMath xmlns:m="http://schemas.openxmlformats.org/officeDocument/2006/math">
                    <m:r>
                      <a:rPr lang="en-US" sz="2100" i="1">
                        <a:latin typeface="Cambria Math" panose="02040503050406030204" pitchFamily="18" charset="0"/>
                        <a:ea typeface="Cambria Math" panose="02040503050406030204" pitchFamily="18" charset="0"/>
                        <a:cs typeface="Calibri" panose="020F0502020204030204" pitchFamily="34" charset="0"/>
                      </a:rPr>
                      <m:t>𝑛</m:t>
                    </m:r>
                    <m:r>
                      <a:rPr lang="en-US" sz="2100" i="1">
                        <a:latin typeface="Cambria Math" panose="02040503050406030204" pitchFamily="18" charset="0"/>
                        <a:ea typeface="Cambria Math" panose="02040503050406030204" pitchFamily="18" charset="0"/>
                        <a:cs typeface="Calibri" panose="020F0502020204030204" pitchFamily="34" charset="0"/>
                      </a:rPr>
                      <m:t>=</m:t>
                    </m:r>
                  </m:oMath>
                </a14:m>
                <a:r>
                  <a:rPr lang="en-US" sz="2100" dirty="0">
                    <a:latin typeface="Calibri" panose="020F0502020204030204" pitchFamily="34" charset="0"/>
                    <a:ea typeface="Cambria Math" panose="02040503050406030204" pitchFamily="18" charset="0"/>
                    <a:cs typeface="Calibri" panose="020F0502020204030204" pitchFamily="34" charset="0"/>
                  </a:rPr>
                  <a:t> 200</a:t>
                </a:r>
              </a:p>
              <a:p>
                <a:pPr>
                  <a:lnSpc>
                    <a:spcPct val="150000"/>
                  </a:lnSpc>
                </a:pPr>
                <a:r>
                  <a:rPr lang="en-US" sz="2100" dirty="0">
                    <a:latin typeface="Calibri" panose="020F0502020204030204" pitchFamily="34" charset="0"/>
                    <a:cs typeface="Calibri" panose="020F0502020204030204" pitchFamily="34" charset="0"/>
                  </a:rPr>
                  <a:t>Calculate the margin of error and confidence interval:</a:t>
                </a:r>
              </a:p>
              <a:p>
                <a:pPr>
                  <a:lnSpc>
                    <a:spcPct val="150000"/>
                  </a:lnSpc>
                </a:pPr>
                <a14:m>
                  <m:oMath xmlns:m="http://schemas.openxmlformats.org/officeDocument/2006/math">
                    <m:r>
                      <a:rPr lang="en-US" sz="2100" i="1">
                        <a:latin typeface="Cambria Math" panose="02040503050406030204" pitchFamily="18" charset="0"/>
                        <a:cs typeface="Calibri" panose="020F0502020204030204" pitchFamily="34" charset="0"/>
                      </a:rPr>
                      <m:t>𝑀𝐸</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1</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96</m:t>
                    </m:r>
                    <m:r>
                      <a:rPr lang="en-US" sz="2100" i="1">
                        <a:latin typeface="Cambria Math" panose="02040503050406030204" pitchFamily="18" charset="0"/>
                        <a:ea typeface="Cambria Math" panose="02040503050406030204" pitchFamily="18" charset="0"/>
                        <a:cs typeface="Calibri" panose="020F0502020204030204" pitchFamily="34" charset="0"/>
                      </a:rPr>
                      <m:t>×</m:t>
                    </m:r>
                    <m:rad>
                      <m:radPr>
                        <m:degHide m:val="on"/>
                        <m:ctrlPr>
                          <a:rPr lang="en-US" sz="2100" i="1">
                            <a:latin typeface="Cambria Math" panose="02040503050406030204" pitchFamily="18" charset="0"/>
                            <a:ea typeface="Cambria Math" panose="02040503050406030204" pitchFamily="18" charset="0"/>
                            <a:cs typeface="Calibri" panose="020F0502020204030204" pitchFamily="34" charset="0"/>
                          </a:rPr>
                        </m:ctrlPr>
                      </m:radPr>
                      <m:deg/>
                      <m:e>
                        <m:f>
                          <m:fPr>
                            <m:ctrlPr>
                              <a:rPr lang="en-US" sz="2100" i="1">
                                <a:latin typeface="Cambria Math" panose="02040503050406030204" pitchFamily="18" charset="0"/>
                                <a:ea typeface="Cambria Math" panose="02040503050406030204" pitchFamily="18" charset="0"/>
                                <a:cs typeface="Calibri" panose="020F0502020204030204" pitchFamily="34" charset="0"/>
                              </a:rPr>
                            </m:ctrlPr>
                          </m:fPr>
                          <m:num>
                            <m:r>
                              <a:rPr lang="en-US" sz="2100" i="1">
                                <a:latin typeface="Cambria Math" panose="02040503050406030204" pitchFamily="18" charset="0"/>
                                <a:cs typeface="Calibri" panose="020F0502020204030204" pitchFamily="34" charset="0"/>
                              </a:rPr>
                              <m:t>0</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6</m:t>
                            </m:r>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0</m:t>
                            </m:r>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4</m:t>
                            </m:r>
                          </m:num>
                          <m:den>
                            <m:r>
                              <a:rPr lang="en-US" sz="2100" i="1">
                                <a:latin typeface="Cambria Math" panose="02040503050406030204" pitchFamily="18" charset="0"/>
                                <a:cs typeface="Calibri" panose="020F0502020204030204" pitchFamily="34" charset="0"/>
                              </a:rPr>
                              <m:t>200</m:t>
                            </m:r>
                          </m:den>
                        </m:f>
                      </m:e>
                    </m:rad>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0</m:t>
                    </m:r>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068</m:t>
                    </m:r>
                  </m:oMath>
                </a14:m>
                <a:r>
                  <a:rPr lang="en-US" sz="2100" dirty="0">
                    <a:latin typeface="Calibri" panose="020F0502020204030204" pitchFamily="34" charset="0"/>
                    <a:cs typeface="Calibri" panose="020F0502020204030204" pitchFamily="34" charset="0"/>
                  </a:rPr>
                  <a:t> </a:t>
                </a:r>
              </a:p>
              <a:p>
                <a:pPr>
                  <a:lnSpc>
                    <a:spcPct val="150000"/>
                  </a:lnSpc>
                </a:pPr>
                <a14:m>
                  <m:oMath xmlns:m="http://schemas.openxmlformats.org/officeDocument/2006/math">
                    <m:r>
                      <a:rPr lang="en-US" sz="2100" i="1">
                        <a:latin typeface="Cambria Math" panose="02040503050406030204" pitchFamily="18" charset="0"/>
                        <a:cs typeface="Calibri" panose="020F0502020204030204" pitchFamily="34" charset="0"/>
                      </a:rPr>
                      <m:t>𝐶𝐼</m:t>
                    </m:r>
                    <m:r>
                      <a:rPr lang="en-US" sz="2100" i="1">
                        <a:latin typeface="Cambria Math" panose="02040503050406030204" pitchFamily="18" charset="0"/>
                        <a:cs typeface="Calibri" panose="020F0502020204030204" pitchFamily="34" charset="0"/>
                      </a:rPr>
                      <m:t>=</m:t>
                    </m:r>
                    <m:d>
                      <m:dPr>
                        <m:ctrlPr>
                          <a:rPr lang="en-US" sz="2100" i="1">
                            <a:latin typeface="Cambria Math" panose="02040503050406030204" pitchFamily="18" charset="0"/>
                            <a:cs typeface="Calibri" panose="020F0502020204030204" pitchFamily="34" charset="0"/>
                          </a:rPr>
                        </m:ctrlPr>
                      </m:dPr>
                      <m:e>
                        <m:r>
                          <a:rPr lang="en-US" sz="2100" i="1">
                            <a:latin typeface="Cambria Math" panose="02040503050406030204" pitchFamily="18" charset="0"/>
                            <a:cs typeface="Calibri" panose="020F0502020204030204" pitchFamily="34" charset="0"/>
                          </a:rPr>
                          <m:t>0</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6</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0</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068</m:t>
                        </m:r>
                        <m:r>
                          <a:rPr lang="en-US" sz="2100" i="1">
                            <a:latin typeface="Cambria Math" panose="02040503050406030204" pitchFamily="18" charset="0"/>
                            <a:cs typeface="Calibri" panose="020F0502020204030204" pitchFamily="34" charset="0"/>
                          </a:rPr>
                          <m:t>, </m:t>
                        </m:r>
                        <m:r>
                          <a:rPr lang="en-US" sz="2100" i="1">
                            <a:latin typeface="Cambria Math" panose="02040503050406030204" pitchFamily="18" charset="0"/>
                            <a:cs typeface="Calibri" panose="020F0502020204030204" pitchFamily="34" charset="0"/>
                          </a:rPr>
                          <m:t>0</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6</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0</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068</m:t>
                        </m:r>
                      </m:e>
                    </m:d>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0</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532</m:t>
                    </m:r>
                    <m:r>
                      <a:rPr lang="en-US" sz="2100" i="1">
                        <a:latin typeface="Cambria Math" panose="02040503050406030204" pitchFamily="18" charset="0"/>
                        <a:cs typeface="Calibri" panose="020F0502020204030204" pitchFamily="34" charset="0"/>
                      </a:rPr>
                      <m:t>, </m:t>
                    </m:r>
                    <m:r>
                      <a:rPr lang="en-US" sz="2100" i="1">
                        <a:latin typeface="Cambria Math" panose="02040503050406030204" pitchFamily="18" charset="0"/>
                        <a:cs typeface="Calibri" panose="020F0502020204030204" pitchFamily="34" charset="0"/>
                      </a:rPr>
                      <m:t>0</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668</m:t>
                    </m:r>
                    <m:r>
                      <a:rPr lang="en-US" sz="2100" i="1">
                        <a:latin typeface="Cambria Math" panose="02040503050406030204" pitchFamily="18" charset="0"/>
                        <a:cs typeface="Calibri" panose="020F0502020204030204" pitchFamily="34" charset="0"/>
                      </a:rPr>
                      <m:t>)</m:t>
                    </m:r>
                  </m:oMath>
                </a14:m>
                <a:r>
                  <a:rPr lang="en-US" sz="2100" dirty="0">
                    <a:latin typeface="Calibri" panose="020F0502020204030204" pitchFamily="34" charset="0"/>
                    <a:cs typeface="Calibri" panose="020F0502020204030204" pitchFamily="34" charset="0"/>
                  </a:rPr>
                  <a:t> </a:t>
                </a:r>
              </a:p>
              <a:p>
                <a:pPr>
                  <a:lnSpc>
                    <a:spcPct val="150000"/>
                  </a:lnSpc>
                </a:pPr>
                <a:r>
                  <a:rPr lang="en-US" sz="2100" dirty="0">
                    <a:latin typeface="Calibri" panose="020F0502020204030204" pitchFamily="34" charset="0"/>
                    <a:cs typeface="Calibri" panose="020F0502020204030204" pitchFamily="34" charset="0"/>
                  </a:rPr>
                  <a:t>Interpretation: We are 95% confident that the proportion of all university students who prefer online learning is between </a:t>
                </a:r>
                <a:r>
                  <a:rPr lang="en-US" sz="2100" b="1" dirty="0">
                    <a:latin typeface="Calibri" panose="020F0502020204030204" pitchFamily="34" charset="0"/>
                    <a:cs typeface="Calibri" panose="020F0502020204030204" pitchFamily="34" charset="0"/>
                  </a:rPr>
                  <a:t>53.2% and 66.8%</a:t>
                </a:r>
                <a:r>
                  <a:rPr lang="en-US" sz="2100" dirty="0">
                    <a:latin typeface="Calibri" panose="020F0502020204030204" pitchFamily="34" charset="0"/>
                    <a:cs typeface="Calibri" panose="020F0502020204030204" pitchFamily="34" charset="0"/>
                  </a:rPr>
                  <a:t>.</a:t>
                </a:r>
              </a:p>
            </p:txBody>
          </p:sp>
        </mc:Choice>
        <mc:Fallback xmlns="">
          <p:sp>
            <p:nvSpPr>
              <p:cNvPr id="5" name="TextBox 4">
                <a:extLst>
                  <a:ext uri="{FF2B5EF4-FFF2-40B4-BE49-F238E27FC236}">
                    <a16:creationId xmlns:a16="http://schemas.microsoft.com/office/drawing/2014/main" id="{A097A0F0-A859-6139-BB4B-473ABC60DBC7}"/>
                  </a:ext>
                </a:extLst>
              </p:cNvPr>
              <p:cNvSpPr txBox="1">
                <a:spLocks noRot="1" noChangeAspect="1" noMove="1" noResize="1" noEditPoints="1" noAdjustHandles="1" noChangeArrowheads="1" noChangeShapeType="1" noTextEdit="1"/>
              </p:cNvSpPr>
              <p:nvPr/>
            </p:nvSpPr>
            <p:spPr>
              <a:xfrm>
                <a:off x="0" y="1667028"/>
                <a:ext cx="9144000" cy="4421916"/>
              </a:xfrm>
              <a:prstGeom prst="rect">
                <a:avLst/>
              </a:prstGeom>
              <a:blipFill>
                <a:blip r:embed="rId3"/>
                <a:stretch>
                  <a:fillRect l="-800" r="-1400" b="-1791"/>
                </a:stretch>
              </a:blipFill>
            </p:spPr>
            <p:txBody>
              <a:bodyPr/>
              <a:lstStyle/>
              <a:p>
                <a:r>
                  <a:rPr lang="en-AU">
                    <a:noFill/>
                  </a:rPr>
                  <a:t> </a:t>
                </a:r>
              </a:p>
            </p:txBody>
          </p:sp>
        </mc:Fallback>
      </mc:AlternateContent>
      <p:sp>
        <p:nvSpPr>
          <p:cNvPr id="7" name="Title 1">
            <a:extLst>
              <a:ext uri="{FF2B5EF4-FFF2-40B4-BE49-F238E27FC236}">
                <a16:creationId xmlns:a16="http://schemas.microsoft.com/office/drawing/2014/main" id="{CD905991-4F59-9C13-791E-255340C5913E}"/>
              </a:ext>
            </a:extLst>
          </p:cNvPr>
          <p:cNvSpPr>
            <a:spLocks noGrp="1"/>
          </p:cNvSpPr>
          <p:nvPr>
            <p:ph type="title"/>
          </p:nvPr>
        </p:nvSpPr>
        <p:spPr>
          <a:xfrm>
            <a:off x="1" y="857250"/>
            <a:ext cx="9143999" cy="953262"/>
          </a:xfrm>
        </p:spPr>
        <p:txBody>
          <a:bodyPr anchor="b">
            <a:normAutofit/>
          </a:bodyPr>
          <a:lstStyle/>
          <a:p>
            <a:r>
              <a:rPr lang="en-US" b="1" dirty="0">
                <a:latin typeface="Söhne"/>
              </a:rPr>
              <a:t>Estimating Population Proportion Using Confidence Intervals</a:t>
            </a:r>
            <a:endParaRPr lang="en-AU" b="1" dirty="0">
              <a:latin typeface="Söhne"/>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DD8374-485C-A053-B239-7796284EF4E1}"/>
                  </a:ext>
                </a:extLst>
              </p:cNvPr>
              <p:cNvSpPr txBox="1"/>
              <p:nvPr/>
            </p:nvSpPr>
            <p:spPr>
              <a:xfrm>
                <a:off x="4506686" y="1810513"/>
                <a:ext cx="4159332" cy="996555"/>
              </a:xfrm>
              <a:prstGeom prst="rect">
                <a:avLst/>
              </a:prstGeom>
              <a:noFill/>
            </p:spPr>
            <p:txBody>
              <a:bodyPr wrap="square">
                <a:spAutoFit/>
              </a:bodyPr>
              <a:lstStyle/>
              <a:p>
                <a:pPr>
                  <a:lnSpc>
                    <a:spcPct val="150000"/>
                  </a:lnSpc>
                </a:pPr>
                <a14:m>
                  <m:oMath xmlns:m="http://schemas.openxmlformats.org/officeDocument/2006/math">
                    <m:r>
                      <a:rPr lang="en-US" sz="2100" i="1">
                        <a:latin typeface="Cambria Math" panose="02040503050406030204" pitchFamily="18" charset="0"/>
                        <a:cs typeface="Calibri" panose="020F0502020204030204" pitchFamily="34" charset="0"/>
                      </a:rPr>
                      <m:t>𝐶𝐼</m:t>
                    </m:r>
                    <m:r>
                      <a:rPr lang="en-US" sz="2100" i="1">
                        <a:latin typeface="Cambria Math" panose="02040503050406030204" pitchFamily="18" charset="0"/>
                        <a:cs typeface="Calibri" panose="020F0502020204030204" pitchFamily="34" charset="0"/>
                      </a:rPr>
                      <m:t>=</m:t>
                    </m:r>
                    <m:acc>
                      <m:accPr>
                        <m:chr m:val="̂"/>
                        <m:ctrlPr>
                          <a:rPr lang="en-US" sz="2100" i="1">
                            <a:latin typeface="Cambria Math" panose="02040503050406030204" pitchFamily="18" charset="0"/>
                            <a:cs typeface="Calibri" panose="020F0502020204030204" pitchFamily="34" charset="0"/>
                          </a:rPr>
                        </m:ctrlPr>
                      </m:accPr>
                      <m:e>
                        <m:r>
                          <a:rPr lang="en-US" sz="2100" i="1">
                            <a:latin typeface="Cambria Math" panose="02040503050406030204" pitchFamily="18" charset="0"/>
                            <a:cs typeface="Calibri" panose="020F0502020204030204" pitchFamily="34" charset="0"/>
                          </a:rPr>
                          <m:t>𝑝</m:t>
                        </m:r>
                      </m:e>
                    </m:acc>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𝑍</m:t>
                    </m:r>
                    <m:r>
                      <a:rPr lang="en-US" sz="2100" i="1">
                        <a:latin typeface="Cambria Math" panose="02040503050406030204" pitchFamily="18" charset="0"/>
                        <a:ea typeface="Cambria Math" panose="02040503050406030204" pitchFamily="18" charset="0"/>
                        <a:cs typeface="Calibri" panose="020F0502020204030204" pitchFamily="34" charset="0"/>
                      </a:rPr>
                      <m:t>×</m:t>
                    </m:r>
                    <m:rad>
                      <m:radPr>
                        <m:degHide m:val="on"/>
                        <m:ctrlPr>
                          <a:rPr lang="en-US" sz="2100" i="1">
                            <a:latin typeface="Cambria Math" panose="02040503050406030204" pitchFamily="18" charset="0"/>
                            <a:ea typeface="Cambria Math" panose="02040503050406030204" pitchFamily="18" charset="0"/>
                            <a:cs typeface="Calibri" panose="020F0502020204030204" pitchFamily="34" charset="0"/>
                          </a:rPr>
                        </m:ctrlPr>
                      </m:radPr>
                      <m:deg/>
                      <m:e>
                        <m:f>
                          <m:fPr>
                            <m:ctrlPr>
                              <a:rPr lang="en-US" sz="2100" i="1">
                                <a:latin typeface="Cambria Math" panose="02040503050406030204" pitchFamily="18" charset="0"/>
                                <a:ea typeface="Cambria Math" panose="02040503050406030204" pitchFamily="18" charset="0"/>
                                <a:cs typeface="Calibri" panose="020F0502020204030204" pitchFamily="34" charset="0"/>
                              </a:rPr>
                            </m:ctrlPr>
                          </m:fPr>
                          <m:num>
                            <m:acc>
                              <m:accPr>
                                <m:chr m:val="̂"/>
                                <m:ctrlPr>
                                  <a:rPr lang="en-US" sz="2100" i="1">
                                    <a:latin typeface="Cambria Math" panose="02040503050406030204" pitchFamily="18" charset="0"/>
                                    <a:cs typeface="Calibri" panose="020F0502020204030204" pitchFamily="34" charset="0"/>
                                  </a:rPr>
                                </m:ctrlPr>
                              </m:accPr>
                              <m:e>
                                <m:r>
                                  <a:rPr lang="en-US" sz="2100" i="1">
                                    <a:latin typeface="Cambria Math" panose="02040503050406030204" pitchFamily="18" charset="0"/>
                                    <a:cs typeface="Calibri" panose="020F0502020204030204" pitchFamily="34" charset="0"/>
                                  </a:rPr>
                                  <m:t>𝑝</m:t>
                                </m:r>
                              </m:e>
                            </m:acc>
                            <m:d>
                              <m:dPr>
                                <m:ctrlPr>
                                  <a:rPr lang="en-US" sz="2100" i="1">
                                    <a:latin typeface="Cambria Math" panose="02040503050406030204" pitchFamily="18" charset="0"/>
                                    <a:cs typeface="Calibri" panose="020F0502020204030204" pitchFamily="34" charset="0"/>
                                  </a:rPr>
                                </m:ctrlPr>
                              </m:dPr>
                              <m:e>
                                <m:r>
                                  <a:rPr lang="en-US" sz="2100" i="1">
                                    <a:latin typeface="Cambria Math" panose="02040503050406030204" pitchFamily="18" charset="0"/>
                                    <a:cs typeface="Calibri" panose="020F0502020204030204" pitchFamily="34" charset="0"/>
                                  </a:rPr>
                                  <m:t>1</m:t>
                                </m:r>
                                <m:r>
                                  <a:rPr lang="en-US" sz="2100" i="1">
                                    <a:latin typeface="Cambria Math" panose="02040503050406030204" pitchFamily="18" charset="0"/>
                                    <a:cs typeface="Calibri" panose="020F0502020204030204" pitchFamily="34" charset="0"/>
                                  </a:rPr>
                                  <m:t>−</m:t>
                                </m:r>
                                <m:acc>
                                  <m:accPr>
                                    <m:chr m:val="̂"/>
                                    <m:ctrlPr>
                                      <a:rPr lang="en-US" sz="2100" i="1">
                                        <a:latin typeface="Cambria Math" panose="02040503050406030204" pitchFamily="18" charset="0"/>
                                        <a:cs typeface="Calibri" panose="020F0502020204030204" pitchFamily="34" charset="0"/>
                                      </a:rPr>
                                    </m:ctrlPr>
                                  </m:accPr>
                                  <m:e>
                                    <m:r>
                                      <a:rPr lang="en-US" sz="2100" i="1">
                                        <a:latin typeface="Cambria Math" panose="02040503050406030204" pitchFamily="18" charset="0"/>
                                        <a:cs typeface="Calibri" panose="020F0502020204030204" pitchFamily="34" charset="0"/>
                                      </a:rPr>
                                      <m:t>𝑝</m:t>
                                    </m:r>
                                  </m:e>
                                </m:acc>
                              </m:e>
                            </m:d>
                          </m:num>
                          <m:den>
                            <m:r>
                              <a:rPr lang="en-US" sz="2100" i="1">
                                <a:latin typeface="Cambria Math" panose="02040503050406030204" pitchFamily="18" charset="0"/>
                                <a:ea typeface="Cambria Math" panose="02040503050406030204" pitchFamily="18" charset="0"/>
                                <a:cs typeface="Calibri" panose="020F0502020204030204" pitchFamily="34" charset="0"/>
                              </a:rPr>
                              <m:t>𝑛</m:t>
                            </m:r>
                          </m:den>
                        </m:f>
                      </m:e>
                    </m:rad>
                    <m:r>
                      <a:rPr lang="en-US" sz="2100" i="1">
                        <a:latin typeface="Cambria Math" panose="02040503050406030204" pitchFamily="18" charset="0"/>
                        <a:ea typeface="Cambria Math" panose="02040503050406030204" pitchFamily="18" charset="0"/>
                        <a:cs typeface="Calibri" panose="020F0502020204030204" pitchFamily="34" charset="0"/>
                      </a:rPr>
                      <m:t>=</m:t>
                    </m:r>
                  </m:oMath>
                </a14:m>
                <a:r>
                  <a:rPr lang="en-US" sz="2100" dirty="0">
                    <a:cs typeface="Calibri" panose="020F0502020204030204" pitchFamily="34" charset="0"/>
                  </a:rPr>
                  <a:t> </a:t>
                </a:r>
                <a14:m>
                  <m:oMath xmlns:m="http://schemas.openxmlformats.org/officeDocument/2006/math">
                    <m:acc>
                      <m:accPr>
                        <m:chr m:val="̂"/>
                        <m:ctrlPr>
                          <a:rPr lang="en-US" sz="2100" i="1">
                            <a:latin typeface="Cambria Math" panose="02040503050406030204" pitchFamily="18" charset="0"/>
                            <a:cs typeface="Calibri" panose="020F0502020204030204" pitchFamily="34" charset="0"/>
                          </a:rPr>
                        </m:ctrlPr>
                      </m:accPr>
                      <m:e>
                        <m:r>
                          <a:rPr lang="en-US" sz="2100" i="1">
                            <a:latin typeface="Cambria Math" panose="02040503050406030204" pitchFamily="18" charset="0"/>
                            <a:cs typeface="Calibri" panose="020F0502020204030204" pitchFamily="34" charset="0"/>
                          </a:rPr>
                          <m:t>𝑝</m:t>
                        </m:r>
                      </m:e>
                    </m:acc>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𝑀𝐸</m:t>
                    </m:r>
                  </m:oMath>
                </a14:m>
                <a:endParaRPr lang="en-US" sz="2100" dirty="0">
                  <a:latin typeface="Calibri" panose="020F0502020204030204" pitchFamily="34" charset="0"/>
                  <a:ea typeface="Cambria Math" panose="02040503050406030204" pitchFamily="18" charset="0"/>
                  <a:cs typeface="Calibri" panose="020F0502020204030204" pitchFamily="34" charset="0"/>
                </a:endParaRPr>
              </a:p>
            </p:txBody>
          </p:sp>
        </mc:Choice>
        <mc:Fallback xmlns="">
          <p:sp>
            <p:nvSpPr>
              <p:cNvPr id="3" name="TextBox 2">
                <a:extLst>
                  <a:ext uri="{FF2B5EF4-FFF2-40B4-BE49-F238E27FC236}">
                    <a16:creationId xmlns:a16="http://schemas.microsoft.com/office/drawing/2014/main" id="{BCDD8374-485C-A053-B239-7796284EF4E1}"/>
                  </a:ext>
                </a:extLst>
              </p:cNvPr>
              <p:cNvSpPr txBox="1">
                <a:spLocks noRot="1" noChangeAspect="1" noMove="1" noResize="1" noEditPoints="1" noAdjustHandles="1" noChangeArrowheads="1" noChangeShapeType="1" noTextEdit="1"/>
              </p:cNvSpPr>
              <p:nvPr/>
            </p:nvSpPr>
            <p:spPr>
              <a:xfrm>
                <a:off x="4506686" y="1810513"/>
                <a:ext cx="4159332" cy="996555"/>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87114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CE291-FB19-E3FA-CC7F-016407BE3EF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73E9134-DA05-7F6E-C841-27DAC85F27DA}"/>
              </a:ext>
            </a:extLst>
          </p:cNvPr>
          <p:cNvSpPr txBox="1"/>
          <p:nvPr/>
        </p:nvSpPr>
        <p:spPr>
          <a:xfrm>
            <a:off x="0" y="1965186"/>
            <a:ext cx="9144000" cy="1981248"/>
          </a:xfrm>
          <a:prstGeom prst="rect">
            <a:avLst/>
          </a:prstGeom>
          <a:noFill/>
        </p:spPr>
        <p:txBody>
          <a:bodyPr wrap="square">
            <a:spAutoFit/>
          </a:bodyPr>
          <a:lstStyle/>
          <a:p>
            <a:pPr>
              <a:lnSpc>
                <a:spcPct val="150000"/>
              </a:lnSpc>
            </a:pPr>
            <a:r>
              <a:rPr lang="en-US" sz="2100" b="1" dirty="0">
                <a:latin typeface="Calibri" panose="020F0502020204030204" pitchFamily="34" charset="0"/>
                <a:cs typeface="Calibri" panose="020F0502020204030204" pitchFamily="34" charset="0"/>
              </a:rPr>
              <a:t>Role-Playing Debate Questions</a:t>
            </a:r>
          </a:p>
          <a:p>
            <a:pPr>
              <a:lnSpc>
                <a:spcPct val="150000"/>
              </a:lnSpc>
            </a:pPr>
            <a:r>
              <a:rPr lang="en-US" sz="2100" b="1" dirty="0">
                <a:latin typeface="Calibri" panose="020F0502020204030204" pitchFamily="34" charset="0"/>
                <a:cs typeface="Calibri" panose="020F0502020204030204" pitchFamily="34" charset="0"/>
              </a:rPr>
              <a:t>Should businesses rely on statistical sampling, or should they try to collect data from every customer? </a:t>
            </a:r>
            <a:r>
              <a:rPr lang="en-US" sz="2100" dirty="0">
                <a:latin typeface="Calibri" panose="020F0502020204030204" pitchFamily="34" charset="0"/>
                <a:cs typeface="Calibri" panose="020F0502020204030204" pitchFamily="34" charset="0"/>
              </a:rPr>
              <a:t>One team supports sampling, the other group argue that data must be collected from every customer</a:t>
            </a:r>
          </a:p>
        </p:txBody>
      </p:sp>
      <p:sp>
        <p:nvSpPr>
          <p:cNvPr id="2" name="Title 1">
            <a:extLst>
              <a:ext uri="{FF2B5EF4-FFF2-40B4-BE49-F238E27FC236}">
                <a16:creationId xmlns:a16="http://schemas.microsoft.com/office/drawing/2014/main" id="{B26D8602-68D6-B2E6-6675-6BB771DDEC98}"/>
              </a:ext>
            </a:extLst>
          </p:cNvPr>
          <p:cNvSpPr>
            <a:spLocks noGrp="1"/>
          </p:cNvSpPr>
          <p:nvPr>
            <p:ph type="title"/>
          </p:nvPr>
        </p:nvSpPr>
        <p:spPr>
          <a:xfrm>
            <a:off x="1" y="857250"/>
            <a:ext cx="9143999" cy="953262"/>
          </a:xfrm>
        </p:spPr>
        <p:txBody>
          <a:bodyPr anchor="b">
            <a:normAutofit/>
          </a:bodyPr>
          <a:lstStyle/>
          <a:p>
            <a:r>
              <a:rPr lang="en-US" b="1" dirty="0">
                <a:latin typeface="Söhne"/>
              </a:rPr>
              <a:t>Estimating Population Proportion Using Confidence Intervals</a:t>
            </a:r>
            <a:endParaRPr lang="en-AU" b="1" dirty="0">
              <a:latin typeface="Söhne"/>
            </a:endParaRPr>
          </a:p>
        </p:txBody>
      </p:sp>
      <p:sp>
        <p:nvSpPr>
          <p:cNvPr id="4" name="TextBox 3">
            <a:extLst>
              <a:ext uri="{FF2B5EF4-FFF2-40B4-BE49-F238E27FC236}">
                <a16:creationId xmlns:a16="http://schemas.microsoft.com/office/drawing/2014/main" id="{93684A73-CE82-3881-5B3F-E2FC3BFB93E7}"/>
              </a:ext>
            </a:extLst>
          </p:cNvPr>
          <p:cNvSpPr txBox="1"/>
          <p:nvPr/>
        </p:nvSpPr>
        <p:spPr>
          <a:xfrm>
            <a:off x="0" y="4077992"/>
            <a:ext cx="9123216" cy="1496500"/>
          </a:xfrm>
          <a:prstGeom prst="rect">
            <a:avLst/>
          </a:prstGeom>
          <a:noFill/>
        </p:spPr>
        <p:txBody>
          <a:bodyPr wrap="square">
            <a:spAutoFit/>
          </a:bodyPr>
          <a:lstStyle/>
          <a:p>
            <a:pPr marL="685800" lvl="1" indent="-342900">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One team supports sampling (cost-effective, fast, reliable).</a:t>
            </a:r>
          </a:p>
          <a:p>
            <a:pPr marL="685800" lvl="1" indent="-342900">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The other argues that complete data collection prevents bias and ensures accuracy.</a:t>
            </a:r>
          </a:p>
        </p:txBody>
      </p:sp>
    </p:spTree>
    <p:extLst>
      <p:ext uri="{BB962C8B-B14F-4D97-AF65-F5344CB8AC3E}">
        <p14:creationId xmlns:p14="http://schemas.microsoft.com/office/powerpoint/2010/main" val="374878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C5BA0-C807-9E01-1D97-427C99BB52B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43439B0-23AA-375A-1B27-473A5F826B42}"/>
              </a:ext>
            </a:extLst>
          </p:cNvPr>
          <p:cNvSpPr txBox="1"/>
          <p:nvPr/>
        </p:nvSpPr>
        <p:spPr>
          <a:xfrm>
            <a:off x="0" y="2207560"/>
            <a:ext cx="9144000" cy="1496500"/>
          </a:xfrm>
          <a:prstGeom prst="rect">
            <a:avLst/>
          </a:prstGeom>
          <a:noFill/>
        </p:spPr>
        <p:txBody>
          <a:bodyPr wrap="square">
            <a:spAutoFit/>
          </a:bodyPr>
          <a:lstStyle/>
          <a:p>
            <a:pPr>
              <a:lnSpc>
                <a:spcPct val="150000"/>
              </a:lnSpc>
            </a:pPr>
            <a:r>
              <a:rPr lang="en-US" sz="2100" b="1" dirty="0">
                <a:latin typeface="Calibri" panose="020F0502020204030204" pitchFamily="34" charset="0"/>
                <a:cs typeface="Calibri" panose="020F0502020204030204" pitchFamily="34" charset="0"/>
              </a:rPr>
              <a:t>Role-Playing Debate Questions</a:t>
            </a:r>
          </a:p>
          <a:p>
            <a:pPr>
              <a:lnSpc>
                <a:spcPct val="150000"/>
              </a:lnSpc>
            </a:pPr>
            <a:r>
              <a:rPr lang="en-US" sz="2100" b="1" dirty="0">
                <a:latin typeface="Calibri" panose="020F0502020204030204" pitchFamily="34" charset="0"/>
                <a:cs typeface="Calibri" panose="020F0502020204030204" pitchFamily="34" charset="0"/>
              </a:rPr>
              <a:t>Are machine learning models just advanced inferential statistics, or do they go beyond it?</a:t>
            </a:r>
            <a:endParaRPr lang="en-US" sz="2100" dirty="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18F03DA5-D9DA-5455-3063-6096804DF7E3}"/>
              </a:ext>
            </a:extLst>
          </p:cNvPr>
          <p:cNvSpPr>
            <a:spLocks noGrp="1"/>
          </p:cNvSpPr>
          <p:nvPr>
            <p:ph type="title"/>
          </p:nvPr>
        </p:nvSpPr>
        <p:spPr>
          <a:xfrm>
            <a:off x="1" y="857250"/>
            <a:ext cx="9143999" cy="953262"/>
          </a:xfrm>
        </p:spPr>
        <p:txBody>
          <a:bodyPr anchor="b">
            <a:normAutofit/>
          </a:bodyPr>
          <a:lstStyle/>
          <a:p>
            <a:r>
              <a:rPr lang="en-US" b="1" dirty="0">
                <a:latin typeface="Söhne"/>
              </a:rPr>
              <a:t>Estimating Population Proportion Using Confidence Intervals</a:t>
            </a:r>
            <a:endParaRPr lang="en-AU" b="1" dirty="0">
              <a:latin typeface="Söhne"/>
            </a:endParaRPr>
          </a:p>
        </p:txBody>
      </p:sp>
      <p:sp>
        <p:nvSpPr>
          <p:cNvPr id="4" name="TextBox 3">
            <a:extLst>
              <a:ext uri="{FF2B5EF4-FFF2-40B4-BE49-F238E27FC236}">
                <a16:creationId xmlns:a16="http://schemas.microsoft.com/office/drawing/2014/main" id="{CD611B3C-7A1A-7E02-517A-1E2829F72205}"/>
              </a:ext>
            </a:extLst>
          </p:cNvPr>
          <p:cNvSpPr txBox="1"/>
          <p:nvPr/>
        </p:nvSpPr>
        <p:spPr>
          <a:xfrm>
            <a:off x="-2" y="3764726"/>
            <a:ext cx="9144002" cy="1496500"/>
          </a:xfrm>
          <a:prstGeom prst="rect">
            <a:avLst/>
          </a:prstGeom>
          <a:noFill/>
        </p:spPr>
        <p:txBody>
          <a:bodyPr wrap="square">
            <a:spAutoFit/>
          </a:bodyPr>
          <a:lstStyle/>
          <a:p>
            <a:pPr marL="685800" lvl="1" indent="-342900">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One team argues that machine learning is just a form of statistical inference.</a:t>
            </a:r>
          </a:p>
          <a:p>
            <a:pPr marL="685800" lvl="1" indent="-342900">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The other claims ML brings more than just statistical predictions.</a:t>
            </a:r>
          </a:p>
        </p:txBody>
      </p:sp>
    </p:spTree>
    <p:extLst>
      <p:ext uri="{BB962C8B-B14F-4D97-AF65-F5344CB8AC3E}">
        <p14:creationId xmlns:p14="http://schemas.microsoft.com/office/powerpoint/2010/main" val="302243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Unit</a:t>
            </a:r>
            <a:r>
              <a:rPr spc="-80" dirty="0"/>
              <a:t> </a:t>
            </a:r>
            <a:r>
              <a:rPr dirty="0"/>
              <a:t>Learning</a:t>
            </a:r>
            <a:r>
              <a:rPr spc="-75" dirty="0"/>
              <a:t> </a:t>
            </a:r>
            <a:r>
              <a:rPr spc="-10" dirty="0"/>
              <a:t>Outcomes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p:cNvSpPr txBox="1"/>
          <p:nvPr/>
        </p:nvSpPr>
        <p:spPr>
          <a:xfrm>
            <a:off x="519610" y="1483359"/>
            <a:ext cx="8014970" cy="1881797"/>
          </a:xfrm>
          <a:prstGeom prst="rect">
            <a:avLst/>
          </a:prstGeom>
        </p:spPr>
        <p:txBody>
          <a:bodyPr vert="horz" wrap="square" lIns="0" tIns="9525" rIns="0" bIns="0" rtlCol="0">
            <a:spAutoFit/>
          </a:bodyPr>
          <a:lstStyle/>
          <a:p>
            <a:pPr marL="12700" marR="687070">
              <a:lnSpc>
                <a:spcPct val="150000"/>
              </a:lnSpc>
              <a:spcBef>
                <a:spcPts val="1165"/>
              </a:spcBef>
              <a:tabLst>
                <a:tab pos="926465" algn="l"/>
              </a:tabLst>
            </a:pPr>
            <a:r>
              <a:rPr sz="2800" spc="-25" dirty="0">
                <a:solidFill>
                  <a:srgbClr val="3D3935"/>
                </a:solidFill>
                <a:latin typeface="+mj-lt"/>
                <a:cs typeface="Arial"/>
              </a:rPr>
              <a:t>LO3</a:t>
            </a:r>
            <a:r>
              <a:rPr sz="2800" dirty="0">
                <a:solidFill>
                  <a:srgbClr val="3D3935"/>
                </a:solidFill>
                <a:latin typeface="+mj-lt"/>
                <a:cs typeface="Arial"/>
              </a:rPr>
              <a:t>	Apply</a:t>
            </a:r>
            <a:r>
              <a:rPr sz="2800" spc="-40" dirty="0">
                <a:solidFill>
                  <a:srgbClr val="3D3935"/>
                </a:solidFill>
                <a:latin typeface="+mj-lt"/>
                <a:cs typeface="Arial"/>
              </a:rPr>
              <a:t> </a:t>
            </a:r>
            <a:r>
              <a:rPr sz="2800" dirty="0">
                <a:solidFill>
                  <a:srgbClr val="3D3935"/>
                </a:solidFill>
                <a:latin typeface="+mj-lt"/>
                <a:cs typeface="Arial"/>
              </a:rPr>
              <a:t>data</a:t>
            </a:r>
            <a:r>
              <a:rPr sz="2800" spc="-30" dirty="0">
                <a:solidFill>
                  <a:srgbClr val="3D3935"/>
                </a:solidFill>
                <a:latin typeface="+mj-lt"/>
                <a:cs typeface="Arial"/>
              </a:rPr>
              <a:t> </a:t>
            </a:r>
            <a:r>
              <a:rPr sz="2800" dirty="0">
                <a:solidFill>
                  <a:srgbClr val="3D3935"/>
                </a:solidFill>
                <a:latin typeface="+mj-lt"/>
                <a:cs typeface="Arial"/>
              </a:rPr>
              <a:t>mining</a:t>
            </a:r>
            <a:r>
              <a:rPr sz="2800" spc="-35" dirty="0">
                <a:solidFill>
                  <a:srgbClr val="3D3935"/>
                </a:solidFill>
                <a:latin typeface="+mj-lt"/>
                <a:cs typeface="Arial"/>
              </a:rPr>
              <a:t> </a:t>
            </a:r>
            <a:r>
              <a:rPr sz="2800" dirty="0">
                <a:solidFill>
                  <a:srgbClr val="3D3935"/>
                </a:solidFill>
                <a:latin typeface="+mj-lt"/>
                <a:cs typeface="Arial"/>
              </a:rPr>
              <a:t>tools</a:t>
            </a:r>
            <a:r>
              <a:rPr sz="2800" spc="-35" dirty="0">
                <a:solidFill>
                  <a:srgbClr val="3D3935"/>
                </a:solidFill>
                <a:latin typeface="+mj-lt"/>
                <a:cs typeface="Arial"/>
              </a:rPr>
              <a:t> </a:t>
            </a:r>
            <a:r>
              <a:rPr sz="2800" dirty="0">
                <a:solidFill>
                  <a:srgbClr val="3D3935"/>
                </a:solidFill>
                <a:latin typeface="+mj-lt"/>
                <a:cs typeface="Arial"/>
              </a:rPr>
              <a:t>and</a:t>
            </a:r>
            <a:r>
              <a:rPr sz="2800" spc="-35" dirty="0">
                <a:solidFill>
                  <a:srgbClr val="3D3935"/>
                </a:solidFill>
                <a:latin typeface="+mj-lt"/>
                <a:cs typeface="Arial"/>
              </a:rPr>
              <a:t> </a:t>
            </a:r>
            <a:r>
              <a:rPr sz="2800" dirty="0">
                <a:solidFill>
                  <a:srgbClr val="3D3935"/>
                </a:solidFill>
                <a:latin typeface="+mj-lt"/>
                <a:cs typeface="Arial"/>
              </a:rPr>
              <a:t>techniques</a:t>
            </a:r>
            <a:r>
              <a:rPr sz="2800" spc="-35" dirty="0">
                <a:solidFill>
                  <a:srgbClr val="3D3935"/>
                </a:solidFill>
                <a:latin typeface="+mj-lt"/>
                <a:cs typeface="Arial"/>
              </a:rPr>
              <a:t> </a:t>
            </a:r>
            <a:r>
              <a:rPr sz="2800" dirty="0">
                <a:solidFill>
                  <a:srgbClr val="3D3935"/>
                </a:solidFill>
                <a:latin typeface="+mj-lt"/>
                <a:cs typeface="Arial"/>
              </a:rPr>
              <a:t>to</a:t>
            </a:r>
            <a:r>
              <a:rPr sz="2800" spc="-35" dirty="0">
                <a:solidFill>
                  <a:srgbClr val="3D3935"/>
                </a:solidFill>
                <a:latin typeface="+mj-lt"/>
                <a:cs typeface="Arial"/>
              </a:rPr>
              <a:t> </a:t>
            </a:r>
            <a:r>
              <a:rPr sz="2800" dirty="0">
                <a:solidFill>
                  <a:srgbClr val="3D3935"/>
                </a:solidFill>
                <a:latin typeface="+mj-lt"/>
                <a:cs typeface="Arial"/>
              </a:rPr>
              <a:t>generate</a:t>
            </a:r>
            <a:r>
              <a:rPr sz="2800" spc="-30" dirty="0">
                <a:solidFill>
                  <a:srgbClr val="3D3935"/>
                </a:solidFill>
                <a:latin typeface="+mj-lt"/>
                <a:cs typeface="Arial"/>
              </a:rPr>
              <a:t> </a:t>
            </a:r>
            <a:r>
              <a:rPr sz="2800" spc="-10" dirty="0">
                <a:solidFill>
                  <a:srgbClr val="3D3935"/>
                </a:solidFill>
                <a:latin typeface="+mj-lt"/>
                <a:cs typeface="Arial"/>
              </a:rPr>
              <a:t>human- </a:t>
            </a:r>
            <a:r>
              <a:rPr sz="2800" dirty="0">
                <a:solidFill>
                  <a:srgbClr val="3D3935"/>
                </a:solidFill>
                <a:latin typeface="+mj-lt"/>
                <a:cs typeface="Arial"/>
              </a:rPr>
              <a:t>interpretable</a:t>
            </a:r>
            <a:r>
              <a:rPr sz="2800" spc="-40" dirty="0">
                <a:solidFill>
                  <a:srgbClr val="3D3935"/>
                </a:solidFill>
                <a:latin typeface="+mj-lt"/>
                <a:cs typeface="Arial"/>
              </a:rPr>
              <a:t> </a:t>
            </a:r>
            <a:r>
              <a:rPr sz="2800" dirty="0">
                <a:solidFill>
                  <a:srgbClr val="3D3935"/>
                </a:solidFill>
                <a:latin typeface="+mj-lt"/>
                <a:cs typeface="Arial"/>
              </a:rPr>
              <a:t>patterns</a:t>
            </a:r>
            <a:r>
              <a:rPr sz="2800" spc="-40" dirty="0">
                <a:solidFill>
                  <a:srgbClr val="3D3935"/>
                </a:solidFill>
                <a:latin typeface="+mj-lt"/>
                <a:cs typeface="Arial"/>
              </a:rPr>
              <a:t> </a:t>
            </a:r>
            <a:r>
              <a:rPr sz="2800" dirty="0">
                <a:solidFill>
                  <a:srgbClr val="3D3935"/>
                </a:solidFill>
                <a:latin typeface="+mj-lt"/>
                <a:cs typeface="Arial"/>
              </a:rPr>
              <a:t>that</a:t>
            </a:r>
            <a:r>
              <a:rPr sz="2800" spc="-50" dirty="0">
                <a:solidFill>
                  <a:srgbClr val="3D3935"/>
                </a:solidFill>
                <a:latin typeface="+mj-lt"/>
                <a:cs typeface="Arial"/>
              </a:rPr>
              <a:t> </a:t>
            </a:r>
            <a:r>
              <a:rPr sz="2800" dirty="0">
                <a:solidFill>
                  <a:srgbClr val="3D3935"/>
                </a:solidFill>
                <a:latin typeface="+mj-lt"/>
                <a:cs typeface="Arial"/>
              </a:rPr>
              <a:t>describe</a:t>
            </a:r>
            <a:r>
              <a:rPr sz="2800" spc="-35" dirty="0">
                <a:solidFill>
                  <a:srgbClr val="3D3935"/>
                </a:solidFill>
                <a:latin typeface="+mj-lt"/>
                <a:cs typeface="Arial"/>
              </a:rPr>
              <a:t> </a:t>
            </a:r>
            <a:r>
              <a:rPr sz="2800" dirty="0">
                <a:solidFill>
                  <a:srgbClr val="3D3935"/>
                </a:solidFill>
                <a:latin typeface="+mj-lt"/>
                <a:cs typeface="Arial"/>
              </a:rPr>
              <a:t>the</a:t>
            </a:r>
            <a:r>
              <a:rPr sz="2800" spc="-35" dirty="0">
                <a:solidFill>
                  <a:srgbClr val="3D3935"/>
                </a:solidFill>
                <a:latin typeface="+mj-lt"/>
                <a:cs typeface="Arial"/>
              </a:rPr>
              <a:t> </a:t>
            </a:r>
            <a:r>
              <a:rPr sz="2800" dirty="0">
                <a:solidFill>
                  <a:srgbClr val="3D3935"/>
                </a:solidFill>
                <a:latin typeface="+mj-lt"/>
                <a:cs typeface="Arial"/>
              </a:rPr>
              <a:t>data</a:t>
            </a:r>
            <a:r>
              <a:rPr sz="2800" spc="-40" dirty="0">
                <a:solidFill>
                  <a:srgbClr val="3D3935"/>
                </a:solidFill>
                <a:latin typeface="+mj-lt"/>
                <a:cs typeface="Arial"/>
              </a:rPr>
              <a:t> </a:t>
            </a:r>
            <a:r>
              <a:rPr sz="2800" dirty="0">
                <a:solidFill>
                  <a:srgbClr val="3D3935"/>
                </a:solidFill>
                <a:latin typeface="+mj-lt"/>
                <a:cs typeface="Arial"/>
              </a:rPr>
              <a:t>(GA5,</a:t>
            </a:r>
            <a:r>
              <a:rPr sz="2800" spc="-45" dirty="0">
                <a:solidFill>
                  <a:srgbClr val="3D3935"/>
                </a:solidFill>
                <a:latin typeface="+mj-lt"/>
                <a:cs typeface="Arial"/>
              </a:rPr>
              <a:t> </a:t>
            </a:r>
            <a:r>
              <a:rPr sz="2800" spc="-10" dirty="0">
                <a:solidFill>
                  <a:srgbClr val="3D3935"/>
                </a:solidFill>
                <a:latin typeface="+mj-lt"/>
                <a:cs typeface="Arial"/>
              </a:rPr>
              <a:t>GA10)</a:t>
            </a:r>
            <a:endParaRPr sz="2800" dirty="0">
              <a:latin typeface="+mj-lt"/>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D4E31-3B7D-3FB2-67EA-03FD30ACA9E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CED5C-1FE0-BD59-3CC7-25D50883094F}"/>
              </a:ext>
            </a:extLst>
          </p:cNvPr>
          <p:cNvSpPr>
            <a:spLocks/>
          </p:cNvSpPr>
          <p:nvPr/>
        </p:nvSpPr>
        <p:spPr>
          <a:xfrm>
            <a:off x="1" y="1698409"/>
            <a:ext cx="9143999" cy="4302341"/>
          </a:xfrm>
          <a:prstGeom prst="rect">
            <a:avLst/>
          </a:prstGeom>
          <a:ln>
            <a:solidFill>
              <a:schemeClr val="accent1"/>
            </a:solidFill>
          </a:ln>
        </p:spPr>
        <p:txBody>
          <a:bodyPr>
            <a:normAutofit lnSpcReduction="10000"/>
          </a:bodyPr>
          <a:lstStyle/>
          <a:p>
            <a:pPr>
              <a:lnSpc>
                <a:spcPct val="150000"/>
              </a:lnSpc>
            </a:pPr>
            <a:r>
              <a:rPr lang="en-US" sz="2100" dirty="0">
                <a:latin typeface="Calibri" panose="020F0502020204030204" pitchFamily="34" charset="0"/>
                <a:cs typeface="Calibri" panose="020F0502020204030204" pitchFamily="34" charset="0"/>
              </a:rPr>
              <a:t>When we do research or analyze data, we often ask: </a:t>
            </a:r>
            <a:r>
              <a:rPr lang="en-US" sz="2100" b="1" dirty="0">
                <a:latin typeface="Calibri" panose="020F0502020204030204" pitchFamily="34" charset="0"/>
                <a:cs typeface="Calibri" panose="020F0502020204030204" pitchFamily="34" charset="0"/>
              </a:rPr>
              <a:t>"Is this result just random, or is there really something going on?"</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That's where </a:t>
            </a:r>
            <a:r>
              <a:rPr lang="en-US" sz="2100" b="1" dirty="0">
                <a:latin typeface="Calibri" panose="020F0502020204030204" pitchFamily="34" charset="0"/>
                <a:cs typeface="Calibri" panose="020F0502020204030204" pitchFamily="34" charset="0"/>
              </a:rPr>
              <a:t>p-values</a:t>
            </a:r>
            <a:r>
              <a:rPr lang="en-US" sz="2100" dirty="0">
                <a:latin typeface="Calibri" panose="020F0502020204030204" pitchFamily="34" charset="0"/>
                <a:cs typeface="Calibri" panose="020F0502020204030204" pitchFamily="34" charset="0"/>
              </a:rPr>
              <a:t> and </a:t>
            </a:r>
            <a:r>
              <a:rPr lang="en-US" sz="2100" b="1" dirty="0">
                <a:latin typeface="Calibri" panose="020F0502020204030204" pitchFamily="34" charset="0"/>
                <a:cs typeface="Calibri" panose="020F0502020204030204" pitchFamily="34" charset="0"/>
              </a:rPr>
              <a:t>significance levels</a:t>
            </a:r>
            <a:r>
              <a:rPr lang="en-US" sz="2100" dirty="0">
                <a:latin typeface="Calibri" panose="020F0502020204030204" pitchFamily="34" charset="0"/>
                <a:cs typeface="Calibri" panose="020F0502020204030204" pitchFamily="34" charset="0"/>
              </a:rPr>
              <a:t> come in!</a:t>
            </a:r>
          </a:p>
          <a:p>
            <a:pPr>
              <a:lnSpc>
                <a:spcPct val="150000"/>
              </a:lnSpc>
            </a:pPr>
            <a:r>
              <a:rPr lang="en-US" sz="2100" dirty="0">
                <a:latin typeface="Calibri" panose="020F0502020204030204" pitchFamily="34" charset="0"/>
                <a:cs typeface="Calibri" panose="020F0502020204030204" pitchFamily="34" charset="0"/>
              </a:rPr>
              <a:t>Think of a p-value as a </a:t>
            </a:r>
            <a:r>
              <a:rPr lang="en-US" sz="2100" b="1" dirty="0">
                <a:latin typeface="Calibri" panose="020F0502020204030204" pitchFamily="34" charset="0"/>
                <a:cs typeface="Calibri" panose="020F0502020204030204" pitchFamily="34" charset="0"/>
              </a:rPr>
              <a:t>"surprise score"</a:t>
            </a:r>
            <a:r>
              <a:rPr lang="en-US" sz="2100" dirty="0">
                <a:latin typeface="Calibri" panose="020F0502020204030204" pitchFamily="34" charset="0"/>
                <a:cs typeface="Calibri" panose="020F0502020204030204" pitchFamily="34" charset="0"/>
              </a:rPr>
              <a:t>—it tells us </a:t>
            </a:r>
            <a:r>
              <a:rPr lang="en-US" sz="2100" b="1" dirty="0">
                <a:latin typeface="Calibri" panose="020F0502020204030204" pitchFamily="34" charset="0"/>
                <a:cs typeface="Calibri" panose="020F0502020204030204" pitchFamily="34" charset="0"/>
              </a:rPr>
              <a:t>how surprising</a:t>
            </a:r>
            <a:r>
              <a:rPr lang="en-US" sz="2100" dirty="0">
                <a:latin typeface="Calibri" panose="020F0502020204030204" pitchFamily="34" charset="0"/>
                <a:cs typeface="Calibri" panose="020F0502020204030204" pitchFamily="34" charset="0"/>
              </a:rPr>
              <a:t> our results are if the null hypothesis (H₀) were true. A smaller p-value means our results are </a:t>
            </a:r>
            <a:r>
              <a:rPr lang="en-US" sz="2100" b="1" dirty="0">
                <a:latin typeface="Calibri" panose="020F0502020204030204" pitchFamily="34" charset="0"/>
                <a:cs typeface="Calibri" panose="020F0502020204030204" pitchFamily="34" charset="0"/>
              </a:rPr>
              <a:t>less likely</a:t>
            </a:r>
            <a:r>
              <a:rPr lang="en-US" sz="2100" dirty="0">
                <a:latin typeface="Calibri" panose="020F0502020204030204" pitchFamily="34" charset="0"/>
                <a:cs typeface="Calibri" panose="020F0502020204030204" pitchFamily="34" charset="0"/>
              </a:rPr>
              <a:t> due to pure chance.</a:t>
            </a:r>
          </a:p>
          <a:p>
            <a:pPr>
              <a:lnSpc>
                <a:spcPct val="150000"/>
              </a:lnSpc>
            </a:pPr>
            <a:r>
              <a:rPr lang="en-US" sz="2100" dirty="0">
                <a:latin typeface="Calibri" panose="020F0502020204030204" pitchFamily="34" charset="0"/>
                <a:cs typeface="Calibri" panose="020F0502020204030204" pitchFamily="34" charset="0"/>
              </a:rPr>
              <a:t>The </a:t>
            </a:r>
            <a:r>
              <a:rPr lang="en-US" sz="2100" b="1" dirty="0">
                <a:latin typeface="Calibri" panose="020F0502020204030204" pitchFamily="34" charset="0"/>
                <a:cs typeface="Calibri" panose="020F0502020204030204" pitchFamily="34" charset="0"/>
              </a:rPr>
              <a:t>significance level (α)</a:t>
            </a:r>
            <a:r>
              <a:rPr lang="en-US" sz="2100" dirty="0">
                <a:latin typeface="Calibri" panose="020F0502020204030204" pitchFamily="34" charset="0"/>
                <a:cs typeface="Calibri" panose="020F0502020204030204" pitchFamily="34" charset="0"/>
              </a:rPr>
              <a:t> is the cutoff we set before testing. Usually, we use </a:t>
            </a:r>
            <a:r>
              <a:rPr lang="en-US" sz="2100" b="1" dirty="0">
                <a:latin typeface="Calibri" panose="020F0502020204030204" pitchFamily="34" charset="0"/>
                <a:cs typeface="Calibri" panose="020F0502020204030204" pitchFamily="34" charset="0"/>
              </a:rPr>
              <a:t>0.05 (or 5%)</a:t>
            </a:r>
            <a:r>
              <a:rPr lang="en-US" sz="2100" dirty="0">
                <a:latin typeface="Calibri" panose="020F0502020204030204" pitchFamily="34" charset="0"/>
                <a:cs typeface="Calibri" panose="020F0502020204030204" pitchFamily="34" charset="0"/>
              </a:rPr>
              <a:t>, meaning we are </a:t>
            </a:r>
            <a:r>
              <a:rPr lang="en-US" sz="2100" b="1" dirty="0">
                <a:latin typeface="Calibri" panose="020F0502020204030204" pitchFamily="34" charset="0"/>
                <a:cs typeface="Calibri" panose="020F0502020204030204" pitchFamily="34" charset="0"/>
              </a:rPr>
              <a:t>okay with a 5% chance of making a wrong conclusion</a:t>
            </a:r>
            <a:r>
              <a:rPr lang="en-US" sz="2100" dirty="0">
                <a:latin typeface="Calibri" panose="020F0502020204030204" pitchFamily="34" charset="0"/>
                <a:cs typeface="Calibri" panose="020F0502020204030204" pitchFamily="34" charset="0"/>
              </a:rPr>
              <a:t> (Type I error).</a:t>
            </a:r>
          </a:p>
        </p:txBody>
      </p:sp>
      <p:sp>
        <p:nvSpPr>
          <p:cNvPr id="5" name="Title 1">
            <a:extLst>
              <a:ext uri="{FF2B5EF4-FFF2-40B4-BE49-F238E27FC236}">
                <a16:creationId xmlns:a16="http://schemas.microsoft.com/office/drawing/2014/main" id="{7D14BCCA-54EB-4C7F-8E36-DBA246CF3C42}"/>
              </a:ext>
            </a:extLst>
          </p:cNvPr>
          <p:cNvSpPr>
            <a:spLocks noGrp="1"/>
          </p:cNvSpPr>
          <p:nvPr>
            <p:ph type="title"/>
          </p:nvPr>
        </p:nvSpPr>
        <p:spPr>
          <a:xfrm>
            <a:off x="1" y="857250"/>
            <a:ext cx="9143999" cy="899556"/>
          </a:xfrm>
        </p:spPr>
        <p:txBody>
          <a:bodyPr anchor="b">
            <a:normAutofit/>
          </a:bodyPr>
          <a:lstStyle/>
          <a:p>
            <a:r>
              <a:rPr lang="en-US" b="1" dirty="0">
                <a:latin typeface="Söhne"/>
              </a:rPr>
              <a:t>Understanding P-Values and Significance Levels: A Simple Guide to Hypothesis Testing</a:t>
            </a:r>
            <a:endParaRPr lang="en-AU" b="1" dirty="0">
              <a:latin typeface="Söhne"/>
            </a:endParaRPr>
          </a:p>
        </p:txBody>
      </p:sp>
    </p:spTree>
    <p:extLst>
      <p:ext uri="{BB962C8B-B14F-4D97-AF65-F5344CB8AC3E}">
        <p14:creationId xmlns:p14="http://schemas.microsoft.com/office/powerpoint/2010/main" val="2436630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8D642-ED37-6B8E-CB6D-4D312F0B9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2BC04-D54F-1883-8369-290E1E64A96E}"/>
              </a:ext>
            </a:extLst>
          </p:cNvPr>
          <p:cNvSpPr>
            <a:spLocks/>
          </p:cNvSpPr>
          <p:nvPr/>
        </p:nvSpPr>
        <p:spPr>
          <a:xfrm>
            <a:off x="1" y="2157346"/>
            <a:ext cx="9143999" cy="2543308"/>
          </a:xfrm>
          <a:prstGeom prst="rect">
            <a:avLst/>
          </a:prstGeom>
          <a:ln>
            <a:solidFill>
              <a:schemeClr val="accent1"/>
            </a:solidFill>
          </a:ln>
        </p:spPr>
        <p:txBody>
          <a:bodyPr>
            <a:normAutofit/>
          </a:bodyPr>
          <a:lstStyle/>
          <a:p>
            <a:pPr>
              <a:lnSpc>
                <a:spcPct val="150000"/>
              </a:lnSpc>
            </a:pPr>
            <a:r>
              <a:rPr lang="en-US" sz="2100" b="1" dirty="0">
                <a:latin typeface="Calibri" panose="020F0502020204030204" pitchFamily="34" charset="0"/>
                <a:cs typeface="Calibri" panose="020F0502020204030204" pitchFamily="34" charset="0"/>
              </a:rPr>
              <a:t>How to Interpret P-Values?</a:t>
            </a:r>
          </a:p>
          <a:p>
            <a:pPr marL="385763" indent="-385763">
              <a:lnSpc>
                <a:spcPct val="150000"/>
              </a:lnSpc>
              <a:buFont typeface="+mj-lt"/>
              <a:buAutoNum type="arabicPeriod"/>
            </a:pPr>
            <a:r>
              <a:rPr lang="en-US" sz="2100" b="1" dirty="0">
                <a:latin typeface="Calibri" panose="020F0502020204030204" pitchFamily="34" charset="0"/>
                <a:cs typeface="Calibri" panose="020F0502020204030204" pitchFamily="34" charset="0"/>
              </a:rPr>
              <a:t>If p-value &lt; α (e.g., 0.05):</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 </a:t>
            </a:r>
            <a:r>
              <a:rPr lang="en-US" sz="2100" b="1" dirty="0">
                <a:latin typeface="Calibri" panose="020F0502020204030204" pitchFamily="34" charset="0"/>
                <a:cs typeface="Calibri" panose="020F0502020204030204" pitchFamily="34" charset="0"/>
              </a:rPr>
              <a:t>We reject the null hypothesis</a:t>
            </a:r>
            <a:r>
              <a:rPr lang="en-US" sz="2100" dirty="0">
                <a:latin typeface="Calibri" panose="020F0502020204030204" pitchFamily="34" charset="0"/>
                <a:cs typeface="Calibri" panose="020F0502020204030204" pitchFamily="34" charset="0"/>
              </a:rPr>
              <a:t> → The result is </a:t>
            </a:r>
            <a:r>
              <a:rPr lang="en-US" sz="2100" b="1" dirty="0">
                <a:latin typeface="Calibri" panose="020F0502020204030204" pitchFamily="34" charset="0"/>
                <a:cs typeface="Calibri" panose="020F0502020204030204" pitchFamily="34" charset="0"/>
              </a:rPr>
              <a:t>statistically significant</a:t>
            </a:r>
            <a:endParaRPr lang="en-US" sz="2100" dirty="0">
              <a:latin typeface="Calibri" panose="020F0502020204030204" pitchFamily="34" charset="0"/>
              <a:cs typeface="Calibri" panose="020F0502020204030204" pitchFamily="34" charset="0"/>
            </a:endParaRPr>
          </a:p>
          <a:p>
            <a:pPr marL="385763" indent="-385763">
              <a:lnSpc>
                <a:spcPct val="150000"/>
              </a:lnSpc>
              <a:buFont typeface="+mj-lt"/>
              <a:buAutoNum type="arabicPeriod"/>
            </a:pPr>
            <a:r>
              <a:rPr lang="en-US" sz="2100" b="1" dirty="0">
                <a:latin typeface="Calibri" panose="020F0502020204030204" pitchFamily="34" charset="0"/>
                <a:cs typeface="Calibri" panose="020F0502020204030204" pitchFamily="34" charset="0"/>
              </a:rPr>
              <a:t>If p-value &gt; α (e.g., 0.05):</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 </a:t>
            </a:r>
            <a:r>
              <a:rPr lang="en-US" sz="2100" b="1" dirty="0">
                <a:latin typeface="Calibri" panose="020F0502020204030204" pitchFamily="34" charset="0"/>
                <a:cs typeface="Calibri" panose="020F0502020204030204" pitchFamily="34" charset="0"/>
              </a:rPr>
              <a:t>We fail to reject the null hypothesis</a:t>
            </a:r>
            <a:r>
              <a:rPr lang="en-US" sz="2100" dirty="0">
                <a:latin typeface="Calibri" panose="020F0502020204030204" pitchFamily="34" charset="0"/>
                <a:cs typeface="Calibri" panose="020F0502020204030204" pitchFamily="34" charset="0"/>
              </a:rPr>
              <a:t> → The result is </a:t>
            </a:r>
            <a:r>
              <a:rPr lang="en-US" sz="2100" b="1" dirty="0">
                <a:latin typeface="Calibri" panose="020F0502020204030204" pitchFamily="34" charset="0"/>
                <a:cs typeface="Calibri" panose="020F0502020204030204" pitchFamily="34" charset="0"/>
              </a:rPr>
              <a:t>not significant</a:t>
            </a:r>
            <a:r>
              <a:rPr lang="en-US" sz="2100" dirty="0">
                <a:latin typeface="Calibri" panose="020F0502020204030204" pitchFamily="34" charset="0"/>
                <a:cs typeface="Calibri" panose="020F0502020204030204" pitchFamily="34" charset="0"/>
              </a:rPr>
              <a:t> </a:t>
            </a:r>
          </a:p>
        </p:txBody>
      </p:sp>
      <p:sp>
        <p:nvSpPr>
          <p:cNvPr id="5" name="Title 1">
            <a:extLst>
              <a:ext uri="{FF2B5EF4-FFF2-40B4-BE49-F238E27FC236}">
                <a16:creationId xmlns:a16="http://schemas.microsoft.com/office/drawing/2014/main" id="{B07AF475-CE61-8111-30CC-BA1E214261CF}"/>
              </a:ext>
            </a:extLst>
          </p:cNvPr>
          <p:cNvSpPr>
            <a:spLocks noGrp="1"/>
          </p:cNvSpPr>
          <p:nvPr>
            <p:ph type="title"/>
          </p:nvPr>
        </p:nvSpPr>
        <p:spPr>
          <a:xfrm>
            <a:off x="1" y="857250"/>
            <a:ext cx="9143999" cy="899556"/>
          </a:xfrm>
        </p:spPr>
        <p:txBody>
          <a:bodyPr anchor="b">
            <a:normAutofit/>
          </a:bodyPr>
          <a:lstStyle/>
          <a:p>
            <a:r>
              <a:rPr lang="en-US" b="1" dirty="0">
                <a:latin typeface="Söhne"/>
              </a:rPr>
              <a:t>Understanding P-Values and Significance Levels: A Simple Guide to Hypothesis Testing</a:t>
            </a:r>
            <a:endParaRPr lang="en-AU" b="1" dirty="0">
              <a:latin typeface="Söhne"/>
            </a:endParaRPr>
          </a:p>
        </p:txBody>
      </p:sp>
    </p:spTree>
    <p:extLst>
      <p:ext uri="{BB962C8B-B14F-4D97-AF65-F5344CB8AC3E}">
        <p14:creationId xmlns:p14="http://schemas.microsoft.com/office/powerpoint/2010/main" val="1052175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F9581-7665-3766-9ED1-65F3AAE9EE5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0B08E3-0B10-4D9F-5710-DFC26F4CD7FE}"/>
              </a:ext>
            </a:extLst>
          </p:cNvPr>
          <p:cNvSpPr>
            <a:spLocks/>
          </p:cNvSpPr>
          <p:nvPr/>
        </p:nvSpPr>
        <p:spPr>
          <a:xfrm>
            <a:off x="1" y="1847971"/>
            <a:ext cx="9143999" cy="3447065"/>
          </a:xfrm>
          <a:prstGeom prst="rect">
            <a:avLst/>
          </a:prstGeom>
          <a:ln>
            <a:solidFill>
              <a:schemeClr val="accent1"/>
            </a:solidFill>
          </a:ln>
        </p:spPr>
        <p:txBody>
          <a:bodyPr>
            <a:normAutofit/>
          </a:bodyPr>
          <a:lstStyle/>
          <a:p>
            <a:pPr>
              <a:lnSpc>
                <a:spcPct val="150000"/>
              </a:lnSpc>
            </a:pPr>
            <a:r>
              <a:rPr lang="en-US" sz="2100" b="1" dirty="0">
                <a:latin typeface="Calibri" panose="020F0502020204030204" pitchFamily="34" charset="0"/>
                <a:cs typeface="Calibri" panose="020F0502020204030204" pitchFamily="34" charset="0"/>
              </a:rPr>
              <a:t>Problem</a:t>
            </a:r>
          </a:p>
          <a:p>
            <a:pPr>
              <a:lnSpc>
                <a:spcPct val="150000"/>
              </a:lnSpc>
            </a:pPr>
            <a:r>
              <a:rPr lang="en-US" sz="2100" dirty="0">
                <a:latin typeface="Calibri" panose="020F0502020204030204" pitchFamily="34" charset="0"/>
                <a:cs typeface="Calibri" panose="020F0502020204030204" pitchFamily="34" charset="0"/>
              </a:rPr>
              <a:t>A company claims that their new training program </a:t>
            </a:r>
            <a:r>
              <a:rPr lang="en-US" sz="2100" b="1" dirty="0">
                <a:latin typeface="Calibri" panose="020F0502020204030204" pitchFamily="34" charset="0"/>
                <a:cs typeface="Calibri" panose="020F0502020204030204" pitchFamily="34" charset="0"/>
              </a:rPr>
              <a:t>improves employee productivity</a:t>
            </a:r>
            <a:r>
              <a:rPr lang="en-US" sz="2100" dirty="0">
                <a:latin typeface="Calibri" panose="020F0502020204030204" pitchFamily="34" charset="0"/>
                <a:cs typeface="Calibri" panose="020F0502020204030204" pitchFamily="34" charset="0"/>
              </a:rPr>
              <a:t>.</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A researcher collects data and runs a hypothesis test, getting a </a:t>
            </a:r>
            <a:r>
              <a:rPr lang="en-US" sz="2100" b="1" dirty="0">
                <a:latin typeface="Calibri" panose="020F0502020204030204" pitchFamily="34" charset="0"/>
                <a:cs typeface="Calibri" panose="020F0502020204030204" pitchFamily="34" charset="0"/>
              </a:rPr>
              <a:t>p-value of 0.03</a:t>
            </a:r>
            <a:r>
              <a:rPr lang="en-US" sz="2100" dirty="0">
                <a:latin typeface="Calibri" panose="020F0502020204030204" pitchFamily="34" charset="0"/>
                <a:cs typeface="Calibri" panose="020F0502020204030204" pitchFamily="34" charset="0"/>
              </a:rPr>
              <a:t>.</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They set their </a:t>
            </a:r>
            <a:r>
              <a:rPr lang="en-US" sz="2100" b="1" dirty="0">
                <a:latin typeface="Calibri" panose="020F0502020204030204" pitchFamily="34" charset="0"/>
                <a:cs typeface="Calibri" panose="020F0502020204030204" pitchFamily="34" charset="0"/>
              </a:rPr>
              <a:t>significance level (α) at 0.05</a:t>
            </a:r>
            <a:r>
              <a:rPr lang="en-US" sz="2100" dirty="0">
                <a:latin typeface="Calibri" panose="020F0502020204030204" pitchFamily="34" charset="0"/>
                <a:cs typeface="Calibri" panose="020F0502020204030204" pitchFamily="34" charset="0"/>
              </a:rPr>
              <a:t>.</a:t>
            </a:r>
          </a:p>
          <a:p>
            <a:pPr>
              <a:lnSpc>
                <a:spcPct val="150000"/>
              </a:lnSpc>
            </a:pPr>
            <a:r>
              <a:rPr lang="en-US" sz="2100" b="1" dirty="0">
                <a:latin typeface="Calibri" panose="020F0502020204030204" pitchFamily="34" charset="0"/>
                <a:cs typeface="Calibri" panose="020F0502020204030204" pitchFamily="34" charset="0"/>
              </a:rPr>
              <a:t>Question:</a:t>
            </a:r>
            <a:br>
              <a:rPr lang="en-US"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Should the researcher reject the null hypothesis?</a:t>
            </a:r>
          </a:p>
        </p:txBody>
      </p:sp>
      <p:sp>
        <p:nvSpPr>
          <p:cNvPr id="5" name="Title 1">
            <a:extLst>
              <a:ext uri="{FF2B5EF4-FFF2-40B4-BE49-F238E27FC236}">
                <a16:creationId xmlns:a16="http://schemas.microsoft.com/office/drawing/2014/main" id="{A0714BAD-933D-5808-D649-F4FEC6259019}"/>
              </a:ext>
            </a:extLst>
          </p:cNvPr>
          <p:cNvSpPr>
            <a:spLocks noGrp="1"/>
          </p:cNvSpPr>
          <p:nvPr>
            <p:ph type="title"/>
          </p:nvPr>
        </p:nvSpPr>
        <p:spPr>
          <a:xfrm>
            <a:off x="1" y="857250"/>
            <a:ext cx="9143999" cy="899556"/>
          </a:xfrm>
        </p:spPr>
        <p:txBody>
          <a:bodyPr anchor="b">
            <a:normAutofit/>
          </a:bodyPr>
          <a:lstStyle/>
          <a:p>
            <a:r>
              <a:rPr lang="en-US" b="1" dirty="0">
                <a:latin typeface="Söhne"/>
              </a:rPr>
              <a:t>Understanding P-Values and Significance Levels: A Simple Guide to Hypothesis Testing</a:t>
            </a:r>
            <a:endParaRPr lang="en-AU" b="1" dirty="0">
              <a:latin typeface="Söhne"/>
            </a:endParaRPr>
          </a:p>
        </p:txBody>
      </p:sp>
    </p:spTree>
    <p:extLst>
      <p:ext uri="{BB962C8B-B14F-4D97-AF65-F5344CB8AC3E}">
        <p14:creationId xmlns:p14="http://schemas.microsoft.com/office/powerpoint/2010/main" val="1195586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C67D1-3B1F-1D21-AD8F-F58B74075AD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46EE4-C09C-D71E-74F1-775D1C49782F}"/>
              </a:ext>
            </a:extLst>
          </p:cNvPr>
          <p:cNvSpPr>
            <a:spLocks/>
          </p:cNvSpPr>
          <p:nvPr/>
        </p:nvSpPr>
        <p:spPr>
          <a:xfrm>
            <a:off x="1" y="2445883"/>
            <a:ext cx="9143999" cy="1966235"/>
          </a:xfrm>
          <a:prstGeom prst="rect">
            <a:avLst/>
          </a:prstGeom>
          <a:ln>
            <a:solidFill>
              <a:schemeClr val="accent1"/>
            </a:solidFill>
          </a:ln>
        </p:spPr>
        <p:txBody>
          <a:bodyPr>
            <a:normAutofit/>
          </a:bodyPr>
          <a:lstStyle/>
          <a:p>
            <a:pPr marL="342900" indent="-342900" eaLnBrk="0" fontAlgn="base" hangingPunct="0">
              <a:lnSpc>
                <a:spcPct val="150000"/>
              </a:lnSpc>
              <a:spcBef>
                <a:spcPct val="0"/>
              </a:spcBef>
              <a:spcAft>
                <a:spcPct val="0"/>
              </a:spcAft>
              <a:buFont typeface="Arial" panose="020B0604020202020204" pitchFamily="34" charset="0"/>
              <a:buChar char="•"/>
            </a:pPr>
            <a:r>
              <a:rPr lang="en-US" altLang="en-US" sz="2100" dirty="0">
                <a:latin typeface="Calibri" panose="020F0502020204030204" pitchFamily="34" charset="0"/>
                <a:cs typeface="Calibri" panose="020F0502020204030204" pitchFamily="34" charset="0"/>
              </a:rPr>
              <a:t>The p-value (0.03) is </a:t>
            </a:r>
            <a:r>
              <a:rPr lang="en-US" altLang="en-US" sz="2100" b="1" dirty="0">
                <a:latin typeface="Calibri" panose="020F0502020204030204" pitchFamily="34" charset="0"/>
                <a:cs typeface="Calibri" panose="020F0502020204030204" pitchFamily="34" charset="0"/>
              </a:rPr>
              <a:t>less than</a:t>
            </a:r>
            <a:r>
              <a:rPr lang="en-US" altLang="en-US" sz="2100" dirty="0">
                <a:latin typeface="Calibri" panose="020F0502020204030204" pitchFamily="34" charset="0"/>
                <a:cs typeface="Calibri" panose="020F0502020204030204" pitchFamily="34" charset="0"/>
              </a:rPr>
              <a:t> the significance level (0.05). </a:t>
            </a:r>
          </a:p>
          <a:p>
            <a:pPr marL="342900" indent="-342900" eaLnBrk="0" fontAlgn="base" hangingPunct="0">
              <a:lnSpc>
                <a:spcPct val="150000"/>
              </a:lnSpc>
              <a:spcBef>
                <a:spcPct val="0"/>
              </a:spcBef>
              <a:spcAft>
                <a:spcPct val="0"/>
              </a:spcAft>
              <a:buFont typeface="Arial" panose="020B0604020202020204" pitchFamily="34" charset="0"/>
              <a:buChar char="•"/>
            </a:pPr>
            <a:r>
              <a:rPr lang="en-US" altLang="en-US" sz="2100" dirty="0">
                <a:latin typeface="Calibri" panose="020F0502020204030204" pitchFamily="34" charset="0"/>
                <a:cs typeface="Calibri" panose="020F0502020204030204" pitchFamily="34" charset="0"/>
              </a:rPr>
              <a:t>This means the result is </a:t>
            </a:r>
            <a:r>
              <a:rPr lang="en-US" altLang="en-US" sz="2100" b="1" dirty="0">
                <a:latin typeface="Calibri" panose="020F0502020204030204" pitchFamily="34" charset="0"/>
                <a:cs typeface="Calibri" panose="020F0502020204030204" pitchFamily="34" charset="0"/>
              </a:rPr>
              <a:t>statistically significant</a:t>
            </a:r>
            <a:r>
              <a:rPr lang="en-US" altLang="en-US" sz="2100" dirty="0">
                <a:latin typeface="Calibri" panose="020F0502020204030204" pitchFamily="34" charset="0"/>
                <a:cs typeface="Calibri" panose="020F0502020204030204" pitchFamily="34" charset="0"/>
              </a:rPr>
              <a:t>. </a:t>
            </a:r>
          </a:p>
          <a:p>
            <a:pPr marL="342900" indent="-342900" eaLnBrk="0" fontAlgn="base" hangingPunct="0">
              <a:lnSpc>
                <a:spcPct val="150000"/>
              </a:lnSpc>
              <a:spcBef>
                <a:spcPct val="0"/>
              </a:spcBef>
              <a:spcAft>
                <a:spcPct val="0"/>
              </a:spcAft>
              <a:buFont typeface="Arial" panose="020B0604020202020204" pitchFamily="34" charset="0"/>
              <a:buChar char="•"/>
            </a:pPr>
            <a:r>
              <a:rPr lang="en-US" altLang="en-US" sz="2100" b="1" dirty="0">
                <a:latin typeface="Calibri" panose="020F0502020204030204" pitchFamily="34" charset="0"/>
                <a:cs typeface="Calibri" panose="020F0502020204030204" pitchFamily="34" charset="0"/>
              </a:rPr>
              <a:t>Conclusion:</a:t>
            </a:r>
            <a:r>
              <a:rPr lang="en-US" altLang="en-US" sz="2100" dirty="0">
                <a:latin typeface="Calibri" panose="020F0502020204030204" pitchFamily="34" charset="0"/>
                <a:cs typeface="Calibri" panose="020F0502020204030204" pitchFamily="34" charset="0"/>
              </a:rPr>
              <a:t> The researcher </a:t>
            </a:r>
            <a:r>
              <a:rPr lang="en-US" altLang="en-US" sz="2100" b="1" dirty="0">
                <a:latin typeface="Calibri" panose="020F0502020204030204" pitchFamily="34" charset="0"/>
                <a:cs typeface="Calibri" panose="020F0502020204030204" pitchFamily="34" charset="0"/>
              </a:rPr>
              <a:t>rejects the null hypothesis</a:t>
            </a:r>
            <a:r>
              <a:rPr lang="en-US" altLang="en-US" sz="2100" dirty="0">
                <a:latin typeface="Calibri" panose="020F0502020204030204" pitchFamily="34" charset="0"/>
                <a:cs typeface="Calibri" panose="020F0502020204030204" pitchFamily="34" charset="0"/>
              </a:rPr>
              <a:t> and concludes that the training program likely improves productivity! </a:t>
            </a:r>
          </a:p>
        </p:txBody>
      </p:sp>
      <p:sp>
        <p:nvSpPr>
          <p:cNvPr id="7" name="Title 1">
            <a:extLst>
              <a:ext uri="{FF2B5EF4-FFF2-40B4-BE49-F238E27FC236}">
                <a16:creationId xmlns:a16="http://schemas.microsoft.com/office/drawing/2014/main" id="{BD306FA4-C9BD-6070-5333-51542ADD8AEF}"/>
              </a:ext>
            </a:extLst>
          </p:cNvPr>
          <p:cNvSpPr>
            <a:spLocks noGrp="1"/>
          </p:cNvSpPr>
          <p:nvPr>
            <p:ph type="title"/>
          </p:nvPr>
        </p:nvSpPr>
        <p:spPr>
          <a:xfrm>
            <a:off x="1" y="857250"/>
            <a:ext cx="9143999" cy="899556"/>
          </a:xfrm>
        </p:spPr>
        <p:txBody>
          <a:bodyPr anchor="b">
            <a:normAutofit/>
          </a:bodyPr>
          <a:lstStyle/>
          <a:p>
            <a:r>
              <a:rPr lang="en-US" b="1" dirty="0">
                <a:latin typeface="Söhne"/>
              </a:rPr>
              <a:t>Understanding P-Values and Significance Levels: A Simple Guide to Hypothesis Testing</a:t>
            </a:r>
            <a:endParaRPr lang="en-AU" b="1" dirty="0">
              <a:latin typeface="Söhne"/>
            </a:endParaRPr>
          </a:p>
        </p:txBody>
      </p:sp>
    </p:spTree>
    <p:extLst>
      <p:ext uri="{BB962C8B-B14F-4D97-AF65-F5344CB8AC3E}">
        <p14:creationId xmlns:p14="http://schemas.microsoft.com/office/powerpoint/2010/main" val="141155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667F2-AEF4-EBA5-3FEE-BA1AC5FA41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70A69-4B08-2A80-CCB4-1B42D1651F68}"/>
              </a:ext>
            </a:extLst>
          </p:cNvPr>
          <p:cNvSpPr>
            <a:spLocks/>
          </p:cNvSpPr>
          <p:nvPr/>
        </p:nvSpPr>
        <p:spPr>
          <a:xfrm>
            <a:off x="1" y="2445883"/>
            <a:ext cx="9143999" cy="1966235"/>
          </a:xfrm>
          <a:prstGeom prst="rect">
            <a:avLst/>
          </a:prstGeom>
          <a:ln>
            <a:solidFill>
              <a:schemeClr val="accent1"/>
            </a:solidFill>
          </a:ln>
        </p:spPr>
        <p:txBody>
          <a:bodyPr>
            <a:normAutofit/>
          </a:bodyPr>
          <a:lstStyle/>
          <a:p>
            <a:pPr>
              <a:lnSpc>
                <a:spcPct val="150000"/>
              </a:lnSpc>
            </a:pPr>
            <a:r>
              <a:rPr lang="en-US" sz="2100" b="1" dirty="0">
                <a:latin typeface="Calibri" panose="020F0502020204030204" pitchFamily="34" charset="0"/>
                <a:cs typeface="Calibri" panose="020F0502020204030204" pitchFamily="34" charset="0"/>
              </a:rPr>
              <a:t>Key Takeaways</a:t>
            </a:r>
          </a:p>
          <a:p>
            <a:pPr marL="685800" lvl="1"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P-value = surprise score</a:t>
            </a:r>
            <a:r>
              <a:rPr lang="en-US" sz="2100" dirty="0">
                <a:latin typeface="Calibri" panose="020F0502020204030204" pitchFamily="34" charset="0"/>
                <a:cs typeface="Calibri" panose="020F0502020204030204" pitchFamily="34" charset="0"/>
              </a:rPr>
              <a:t> (lower means stronger evidence)</a:t>
            </a:r>
          </a:p>
          <a:p>
            <a:pPr marL="685800" lvl="1"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Significance level (α)</a:t>
            </a:r>
            <a:r>
              <a:rPr lang="en-US" sz="2100" dirty="0">
                <a:latin typeface="Calibri" panose="020F0502020204030204" pitchFamily="34" charset="0"/>
                <a:cs typeface="Calibri" panose="020F0502020204030204" pitchFamily="34" charset="0"/>
              </a:rPr>
              <a:t> = the threshold for deciding</a:t>
            </a:r>
          </a:p>
          <a:p>
            <a:pPr marL="685800" lvl="1" indent="-342900">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If </a:t>
            </a:r>
            <a:r>
              <a:rPr lang="en-US" sz="2100" b="1" dirty="0">
                <a:latin typeface="Calibri" panose="020F0502020204030204" pitchFamily="34" charset="0"/>
                <a:cs typeface="Calibri" panose="020F0502020204030204" pitchFamily="34" charset="0"/>
              </a:rPr>
              <a:t>p-value &lt; α</a:t>
            </a:r>
            <a:r>
              <a:rPr lang="en-US" sz="2100" dirty="0">
                <a:latin typeface="Calibri" panose="020F0502020204030204" pitchFamily="34" charset="0"/>
                <a:cs typeface="Calibri" panose="020F0502020204030204" pitchFamily="34" charset="0"/>
              </a:rPr>
              <a:t>, reject H₀; otherwise, do not reject H₀</a:t>
            </a:r>
          </a:p>
        </p:txBody>
      </p:sp>
      <p:sp>
        <p:nvSpPr>
          <p:cNvPr id="6" name="Title 1">
            <a:extLst>
              <a:ext uri="{FF2B5EF4-FFF2-40B4-BE49-F238E27FC236}">
                <a16:creationId xmlns:a16="http://schemas.microsoft.com/office/drawing/2014/main" id="{4D973D09-7A78-8EF2-5615-DB62F28E8749}"/>
              </a:ext>
            </a:extLst>
          </p:cNvPr>
          <p:cNvSpPr>
            <a:spLocks noGrp="1"/>
          </p:cNvSpPr>
          <p:nvPr>
            <p:ph type="title"/>
          </p:nvPr>
        </p:nvSpPr>
        <p:spPr>
          <a:xfrm>
            <a:off x="1" y="857250"/>
            <a:ext cx="9143999" cy="899556"/>
          </a:xfrm>
        </p:spPr>
        <p:txBody>
          <a:bodyPr anchor="b">
            <a:normAutofit/>
          </a:bodyPr>
          <a:lstStyle/>
          <a:p>
            <a:r>
              <a:rPr lang="en-US" b="1" dirty="0">
                <a:latin typeface="Söhne"/>
              </a:rPr>
              <a:t>Understanding P-Values and Significance Levels: A Simple Guide to Hypothesis Testing</a:t>
            </a:r>
            <a:endParaRPr lang="en-AU" b="1" dirty="0">
              <a:latin typeface="Söhne"/>
            </a:endParaRPr>
          </a:p>
        </p:txBody>
      </p:sp>
    </p:spTree>
    <p:extLst>
      <p:ext uri="{BB962C8B-B14F-4D97-AF65-F5344CB8AC3E}">
        <p14:creationId xmlns:p14="http://schemas.microsoft.com/office/powerpoint/2010/main" val="1710391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BF38F-9AC9-CE84-D295-B232CECEBBF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D124291-FD5D-18A1-B0D1-E9F33C3D9CB1}"/>
              </a:ext>
            </a:extLst>
          </p:cNvPr>
          <p:cNvPicPr>
            <a:picLocks noChangeAspect="1"/>
          </p:cNvPicPr>
          <p:nvPr/>
        </p:nvPicPr>
        <p:blipFill>
          <a:blip r:embed="rId3"/>
          <a:srcRect r="2110" b="17489"/>
          <a:stretch/>
        </p:blipFill>
        <p:spPr>
          <a:xfrm>
            <a:off x="0" y="2380855"/>
            <a:ext cx="7333014" cy="3476798"/>
          </a:xfrm>
          <a:prstGeom prst="rect">
            <a:avLst/>
          </a:prstGeom>
        </p:spPr>
      </p:pic>
      <p:sp>
        <p:nvSpPr>
          <p:cNvPr id="3" name="Content Placeholder 2">
            <a:extLst>
              <a:ext uri="{FF2B5EF4-FFF2-40B4-BE49-F238E27FC236}">
                <a16:creationId xmlns:a16="http://schemas.microsoft.com/office/drawing/2014/main" id="{5387BE8C-80FF-7294-AD6A-B99F344DEF59}"/>
              </a:ext>
            </a:extLst>
          </p:cNvPr>
          <p:cNvSpPr>
            <a:spLocks/>
          </p:cNvSpPr>
          <p:nvPr/>
        </p:nvSpPr>
        <p:spPr>
          <a:xfrm>
            <a:off x="1" y="1756806"/>
            <a:ext cx="9143999" cy="4243944"/>
          </a:xfrm>
          <a:prstGeom prst="rect">
            <a:avLst/>
          </a:prstGeom>
          <a:ln>
            <a:solidFill>
              <a:schemeClr val="accent1"/>
            </a:solidFill>
          </a:ln>
        </p:spPr>
        <p:txBody>
          <a:bodyPr>
            <a:normAutofit/>
          </a:bodyPr>
          <a:lstStyle/>
          <a:p>
            <a:pPr>
              <a:lnSpc>
                <a:spcPct val="150000"/>
              </a:lnSpc>
            </a:pPr>
            <a:r>
              <a:rPr lang="en-US" sz="2100" b="1" dirty="0">
                <a:latin typeface="Calibri" panose="020F0502020204030204" pitchFamily="34" charset="0"/>
                <a:cs typeface="Calibri" panose="020F0502020204030204" pitchFamily="34" charset="0"/>
              </a:rPr>
              <a:t>Sample Hypothesis Test Results:</a:t>
            </a:r>
          </a:p>
          <a:p>
            <a:pPr>
              <a:lnSpc>
                <a:spcPct val="150000"/>
              </a:lnSpc>
            </a:pPr>
            <a:endParaRPr lang="en-US" sz="21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CFD2650A-AABD-FE85-C3E1-4A0ADA9B03D0}"/>
              </a:ext>
            </a:extLst>
          </p:cNvPr>
          <p:cNvSpPr>
            <a:spLocks noGrp="1"/>
          </p:cNvSpPr>
          <p:nvPr>
            <p:ph type="title"/>
          </p:nvPr>
        </p:nvSpPr>
        <p:spPr>
          <a:xfrm>
            <a:off x="1" y="857250"/>
            <a:ext cx="9143999" cy="899556"/>
          </a:xfrm>
        </p:spPr>
        <p:txBody>
          <a:bodyPr anchor="b">
            <a:normAutofit/>
          </a:bodyPr>
          <a:lstStyle/>
          <a:p>
            <a:r>
              <a:rPr lang="en-US" b="1" dirty="0">
                <a:latin typeface="Söhne"/>
              </a:rPr>
              <a:t>Understanding P-Values and Significance Levels: A Simple Guide to Hypothesis Testing</a:t>
            </a:r>
            <a:endParaRPr lang="en-AU" b="1" dirty="0">
              <a:latin typeface="Söhne"/>
            </a:endParaRPr>
          </a:p>
        </p:txBody>
      </p:sp>
      <p:sp>
        <p:nvSpPr>
          <p:cNvPr id="7" name="TextBox 6">
            <a:extLst>
              <a:ext uri="{FF2B5EF4-FFF2-40B4-BE49-F238E27FC236}">
                <a16:creationId xmlns:a16="http://schemas.microsoft.com/office/drawing/2014/main" id="{5A8E76C5-BDE1-A912-0F9E-40DE1402603C}"/>
              </a:ext>
            </a:extLst>
          </p:cNvPr>
          <p:cNvSpPr txBox="1"/>
          <p:nvPr/>
        </p:nvSpPr>
        <p:spPr>
          <a:xfrm>
            <a:off x="4114801" y="4315674"/>
            <a:ext cx="5029199" cy="2031325"/>
          </a:xfrm>
          <a:prstGeom prst="rect">
            <a:avLst/>
          </a:prstGeom>
          <a:solidFill>
            <a:schemeClr val="bg1"/>
          </a:solidFill>
          <a:ln w="28575">
            <a:solidFill>
              <a:schemeClr val="accent1"/>
            </a:solidFill>
          </a:ln>
        </p:spPr>
        <p:txBody>
          <a:bodyPr wrap="square">
            <a:spAutoFit/>
          </a:bodyPr>
          <a:lstStyle/>
          <a:p>
            <a:r>
              <a:rPr lang="en-US" sz="2100" dirty="0">
                <a:latin typeface="Calibri" panose="020F0502020204030204" pitchFamily="34" charset="0"/>
                <a:cs typeface="Calibri" panose="020F0502020204030204" pitchFamily="34" charset="0"/>
              </a:rPr>
              <a:t>The hypothesis test results are displayed in the table. Since the </a:t>
            </a:r>
            <a:r>
              <a:rPr lang="en-US" sz="2100" b="1" dirty="0">
                <a:latin typeface="Calibri" panose="020F0502020204030204" pitchFamily="34" charset="0"/>
                <a:cs typeface="Calibri" panose="020F0502020204030204" pitchFamily="34" charset="0"/>
              </a:rPr>
              <a:t>p-value is less than 0.05</a:t>
            </a:r>
            <a:r>
              <a:rPr lang="en-US" sz="2100" dirty="0">
                <a:latin typeface="Calibri" panose="020F0502020204030204" pitchFamily="34" charset="0"/>
                <a:cs typeface="Calibri" panose="020F0502020204030204" pitchFamily="34" charset="0"/>
              </a:rPr>
              <a:t>, we </a:t>
            </a:r>
            <a:r>
              <a:rPr lang="en-US" sz="2100" b="1" dirty="0">
                <a:latin typeface="Calibri" panose="020F0502020204030204" pitchFamily="34" charset="0"/>
                <a:cs typeface="Calibri" panose="020F0502020204030204" pitchFamily="34" charset="0"/>
              </a:rPr>
              <a:t>reject the null hypothesis</a:t>
            </a:r>
            <a:r>
              <a:rPr lang="en-US" sz="2100" dirty="0">
                <a:latin typeface="Calibri" panose="020F0502020204030204" pitchFamily="34" charset="0"/>
                <a:cs typeface="Calibri" panose="020F0502020204030204" pitchFamily="34" charset="0"/>
              </a:rPr>
              <a:t>. This means the training program </a:t>
            </a:r>
            <a:r>
              <a:rPr lang="en-US" sz="2100" b="1" dirty="0">
                <a:latin typeface="Calibri" panose="020F0502020204030204" pitchFamily="34" charset="0"/>
                <a:cs typeface="Calibri" panose="020F0502020204030204" pitchFamily="34" charset="0"/>
              </a:rPr>
              <a:t>likely had a significant impact on employee productivity</a:t>
            </a:r>
            <a:r>
              <a:rPr lang="en-US" sz="2100" dirty="0">
                <a:latin typeface="Calibri" panose="020F0502020204030204" pitchFamily="34" charset="0"/>
                <a:cs typeface="Calibri" panose="020F0502020204030204" pitchFamily="34" charset="0"/>
              </a:rPr>
              <a:t>!</a:t>
            </a:r>
            <a:endParaRPr lang="en-AU"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2373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7EBEE-F1FF-6332-5F6A-52EA5A955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44DE8-6141-6CA0-C890-38B6BE8609A3}"/>
              </a:ext>
            </a:extLst>
          </p:cNvPr>
          <p:cNvSpPr>
            <a:spLocks noGrp="1"/>
          </p:cNvSpPr>
          <p:nvPr>
            <p:ph type="title"/>
          </p:nvPr>
        </p:nvSpPr>
        <p:spPr>
          <a:xfrm>
            <a:off x="1" y="857250"/>
            <a:ext cx="9143999" cy="953262"/>
          </a:xfrm>
        </p:spPr>
        <p:txBody>
          <a:bodyPr anchor="b">
            <a:normAutofit/>
          </a:bodyPr>
          <a:lstStyle/>
          <a:p>
            <a:r>
              <a:rPr lang="en-US" dirty="0">
                <a:latin typeface="Söhne"/>
              </a:rPr>
              <a:t>Key Descriptive Statistics: Mean, Median, Mode, Standard Deviation, and Variance</a:t>
            </a:r>
            <a:endParaRPr lang="en-AU" b="1" dirty="0">
              <a:latin typeface="Söhne"/>
            </a:endParaRPr>
          </a:p>
        </p:txBody>
      </p:sp>
      <p:sp>
        <p:nvSpPr>
          <p:cNvPr id="3" name="Content Placeholder 2">
            <a:extLst>
              <a:ext uri="{FF2B5EF4-FFF2-40B4-BE49-F238E27FC236}">
                <a16:creationId xmlns:a16="http://schemas.microsoft.com/office/drawing/2014/main" id="{61E7B836-F629-5315-A164-1591C3FBAF98}"/>
              </a:ext>
            </a:extLst>
          </p:cNvPr>
          <p:cNvSpPr>
            <a:spLocks/>
          </p:cNvSpPr>
          <p:nvPr/>
        </p:nvSpPr>
        <p:spPr>
          <a:xfrm>
            <a:off x="12753" y="1955284"/>
            <a:ext cx="9137622" cy="4019780"/>
          </a:xfrm>
          <a:prstGeom prst="rect">
            <a:avLst/>
          </a:prstGeom>
          <a:ln>
            <a:solidFill>
              <a:schemeClr val="accent1"/>
            </a:solidFill>
          </a:ln>
        </p:spPr>
        <p:txBody>
          <a:bodyPr>
            <a:normAutofit/>
          </a:bodyPr>
          <a:lstStyle/>
          <a:p>
            <a:pPr algn="just" defTabSz="637794">
              <a:lnSpc>
                <a:spcPct val="150000"/>
              </a:lnSpc>
              <a:spcAft>
                <a:spcPts val="450"/>
              </a:spcAft>
            </a:pPr>
            <a:r>
              <a:rPr lang="en-US" sz="2100" b="1" dirty="0">
                <a:latin typeface="Calibri" panose="020F0502020204030204" pitchFamily="34" charset="0"/>
                <a:cs typeface="Calibri" panose="020F0502020204030204" pitchFamily="34" charset="0"/>
              </a:rPr>
              <a:t>How to calculate mean, median, mode, standard deviation, and variance:</a:t>
            </a:r>
            <a:endParaRPr lang="en-AU" sz="21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B0DCD0-1536-25BB-CFDC-A5DF75C6CC4B}"/>
              </a:ext>
            </a:extLst>
          </p:cNvPr>
          <p:cNvSpPr txBox="1"/>
          <p:nvPr/>
        </p:nvSpPr>
        <p:spPr>
          <a:xfrm>
            <a:off x="6378" y="2491790"/>
            <a:ext cx="9143998" cy="1496500"/>
          </a:xfrm>
          <a:prstGeom prst="rect">
            <a:avLst/>
          </a:prstGeom>
          <a:noFill/>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Mean:</a:t>
            </a:r>
          </a:p>
          <a:p>
            <a:pPr>
              <a:lnSpc>
                <a:spcPct val="150000"/>
              </a:lnSpc>
            </a:pPr>
            <a:r>
              <a:rPr lang="en-US" sz="2100" dirty="0">
                <a:latin typeface="Calibri" panose="020F0502020204030204" pitchFamily="34" charset="0"/>
                <a:cs typeface="Calibri" panose="020F0502020204030204" pitchFamily="34" charset="0"/>
              </a:rPr>
              <a:t>The mean is the sum of a collection of numbers divided by the count of numbers in the collection. For example, the mean of the numbers 1, 2, 3 is: (1+2+3)/3 = 2</a:t>
            </a:r>
          </a:p>
        </p:txBody>
      </p:sp>
    </p:spTree>
    <p:extLst>
      <p:ext uri="{BB962C8B-B14F-4D97-AF65-F5344CB8AC3E}">
        <p14:creationId xmlns:p14="http://schemas.microsoft.com/office/powerpoint/2010/main" val="3540584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7EBEE-F1FF-6332-5F6A-52EA5A955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44DE8-6141-6CA0-C890-38B6BE8609A3}"/>
              </a:ext>
            </a:extLst>
          </p:cNvPr>
          <p:cNvSpPr>
            <a:spLocks noGrp="1"/>
          </p:cNvSpPr>
          <p:nvPr>
            <p:ph type="title"/>
          </p:nvPr>
        </p:nvSpPr>
        <p:spPr>
          <a:xfrm>
            <a:off x="1" y="857250"/>
            <a:ext cx="9143999" cy="953262"/>
          </a:xfrm>
        </p:spPr>
        <p:txBody>
          <a:bodyPr anchor="b">
            <a:normAutofit/>
          </a:bodyPr>
          <a:lstStyle/>
          <a:p>
            <a:r>
              <a:rPr lang="en-US" dirty="0">
                <a:latin typeface="Söhne"/>
              </a:rPr>
              <a:t>Key Descriptive Statistics: Mean, Median, Mode, Standard Deviation, and Variance</a:t>
            </a:r>
            <a:endParaRPr lang="en-AU" b="1" dirty="0">
              <a:latin typeface="Söhne"/>
            </a:endParaRPr>
          </a:p>
        </p:txBody>
      </p:sp>
      <p:sp>
        <p:nvSpPr>
          <p:cNvPr id="6" name="TextBox 5">
            <a:extLst>
              <a:ext uri="{FF2B5EF4-FFF2-40B4-BE49-F238E27FC236}">
                <a16:creationId xmlns:a16="http://schemas.microsoft.com/office/drawing/2014/main" id="{EBF4615F-5C82-DC86-8320-0A4A60FFDB8A}"/>
              </a:ext>
            </a:extLst>
          </p:cNvPr>
          <p:cNvSpPr txBox="1"/>
          <p:nvPr/>
        </p:nvSpPr>
        <p:spPr>
          <a:xfrm>
            <a:off x="0" y="1810512"/>
            <a:ext cx="9144000" cy="2465996"/>
          </a:xfrm>
          <a:prstGeom prst="rect">
            <a:avLst/>
          </a:prstGeom>
          <a:noFill/>
          <a:ln>
            <a:solidFill>
              <a:schemeClr val="accent1"/>
            </a:solidFill>
          </a:ln>
        </p:spPr>
        <p:txBody>
          <a:bodyPr wrap="square">
            <a:spAutoFit/>
          </a:bodyPr>
          <a:lstStyle/>
          <a:p>
            <a:pPr>
              <a:lnSpc>
                <a:spcPct val="150000"/>
              </a:lnSpc>
            </a:pPr>
            <a:r>
              <a:rPr lang="en-US" sz="2100" b="1" dirty="0">
                <a:latin typeface="Calibri" panose="020F0502020204030204" pitchFamily="34" charset="0"/>
                <a:cs typeface="Calibri" panose="020F0502020204030204" pitchFamily="34" charset="0"/>
              </a:rPr>
              <a:t>Median:</a:t>
            </a:r>
          </a:p>
          <a:p>
            <a:pPr>
              <a:lnSpc>
                <a:spcPct val="150000"/>
              </a:lnSpc>
            </a:pPr>
            <a:r>
              <a:rPr lang="en-US" sz="2100" dirty="0">
                <a:latin typeface="Calibri" panose="020F0502020204030204" pitchFamily="34" charset="0"/>
                <a:cs typeface="Calibri" panose="020F0502020204030204" pitchFamily="34" charset="0"/>
              </a:rPr>
              <a:t>The median is the middle number in a sorted list of numbers. If the number of observations is odd, the median is the exact middle number.</a:t>
            </a:r>
          </a:p>
          <a:p>
            <a:pPr>
              <a:lnSpc>
                <a:spcPct val="150000"/>
              </a:lnSpc>
            </a:pPr>
            <a:r>
              <a:rPr lang="en-US" sz="2100" dirty="0">
                <a:latin typeface="Calibri" panose="020F0502020204030204" pitchFamily="34" charset="0"/>
                <a:cs typeface="Calibri" panose="020F0502020204030204" pitchFamily="34" charset="0"/>
              </a:rPr>
              <a:t>For example, for the numbers 1, 2, 3, 4, 5 the median is 3. For the numbers 1, 3, 3, 7, 8, 9 the median is (3+7)/2 = 5.</a:t>
            </a:r>
            <a:endParaRPr lang="en-AU"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9743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AAC43-A94E-5FE9-54E8-1CDC9F14A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606CF-E6FD-04D1-99D0-2D7A9E4E5121}"/>
              </a:ext>
            </a:extLst>
          </p:cNvPr>
          <p:cNvSpPr>
            <a:spLocks noGrp="1"/>
          </p:cNvSpPr>
          <p:nvPr>
            <p:ph type="title"/>
          </p:nvPr>
        </p:nvSpPr>
        <p:spPr>
          <a:xfrm>
            <a:off x="1" y="857250"/>
            <a:ext cx="9143999" cy="953262"/>
          </a:xfrm>
        </p:spPr>
        <p:txBody>
          <a:bodyPr anchor="b">
            <a:normAutofit/>
          </a:bodyPr>
          <a:lstStyle/>
          <a:p>
            <a:r>
              <a:rPr lang="en-US" dirty="0">
                <a:latin typeface="Söhne"/>
              </a:rPr>
              <a:t>Key Descriptive Statistics: Mean, Median, Mode, Standard Deviation, and Variance</a:t>
            </a:r>
            <a:endParaRPr lang="en-AU" b="1" dirty="0">
              <a:latin typeface="Söhne"/>
            </a:endParaRPr>
          </a:p>
        </p:txBody>
      </p:sp>
      <p:sp>
        <p:nvSpPr>
          <p:cNvPr id="5" name="TextBox 4">
            <a:extLst>
              <a:ext uri="{FF2B5EF4-FFF2-40B4-BE49-F238E27FC236}">
                <a16:creationId xmlns:a16="http://schemas.microsoft.com/office/drawing/2014/main" id="{D32D9EC9-8E43-8F89-C1EB-69F899BAE335}"/>
              </a:ext>
            </a:extLst>
          </p:cNvPr>
          <p:cNvSpPr txBox="1"/>
          <p:nvPr/>
        </p:nvSpPr>
        <p:spPr>
          <a:xfrm>
            <a:off x="0" y="1924451"/>
            <a:ext cx="9143999" cy="1981248"/>
          </a:xfrm>
          <a:prstGeom prst="rect">
            <a:avLst/>
          </a:prstGeom>
          <a:noFill/>
          <a:ln>
            <a:solidFill>
              <a:schemeClr val="accent1"/>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Mode:</a:t>
            </a:r>
          </a:p>
          <a:p>
            <a:pPr>
              <a:lnSpc>
                <a:spcPct val="150000"/>
              </a:lnSpc>
            </a:pPr>
            <a:r>
              <a:rPr lang="en-US" sz="2100" dirty="0">
                <a:latin typeface="Calibri" panose="020F0502020204030204" pitchFamily="34" charset="0"/>
                <a:cs typeface="Calibri" panose="020F0502020204030204" pitchFamily="34" charset="0"/>
              </a:rPr>
              <a:t>The mode is the number that appears most frequently in a data set. A data set may have more than one mode or no mode at all.</a:t>
            </a:r>
          </a:p>
          <a:p>
            <a:pPr>
              <a:lnSpc>
                <a:spcPct val="150000"/>
              </a:lnSpc>
            </a:pPr>
            <a:r>
              <a:rPr lang="en-US" sz="2100" dirty="0">
                <a:latin typeface="Calibri" panose="020F0502020204030204" pitchFamily="34" charset="0"/>
                <a:cs typeface="Calibri" panose="020F0502020204030204" pitchFamily="34" charset="0"/>
              </a:rPr>
              <a:t>For example, for the numbers 1, 2, 2, 3, 4 the mode is 2.</a:t>
            </a:r>
          </a:p>
        </p:txBody>
      </p:sp>
    </p:spTree>
    <p:extLst>
      <p:ext uri="{BB962C8B-B14F-4D97-AF65-F5344CB8AC3E}">
        <p14:creationId xmlns:p14="http://schemas.microsoft.com/office/powerpoint/2010/main" val="1421371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55AB2-4510-9803-B671-044613903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BDCCDC-BBCC-751E-A219-691AACBF728F}"/>
              </a:ext>
            </a:extLst>
          </p:cNvPr>
          <p:cNvSpPr>
            <a:spLocks noGrp="1"/>
          </p:cNvSpPr>
          <p:nvPr>
            <p:ph type="title"/>
          </p:nvPr>
        </p:nvSpPr>
        <p:spPr>
          <a:xfrm>
            <a:off x="1" y="857250"/>
            <a:ext cx="9143999" cy="953262"/>
          </a:xfrm>
        </p:spPr>
        <p:txBody>
          <a:bodyPr anchor="b">
            <a:normAutofit/>
          </a:bodyPr>
          <a:lstStyle/>
          <a:p>
            <a:r>
              <a:rPr lang="en-US" dirty="0">
                <a:latin typeface="Söhne"/>
              </a:rPr>
              <a:t>Key Descriptive Statistics: Mean, Median, Mode, Standard Deviation, and Variance</a:t>
            </a:r>
            <a:endParaRPr lang="en-AU" b="1" dirty="0">
              <a:latin typeface="Söhne"/>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999B3FA-90E6-D247-047A-3D6C0A6C3C41}"/>
                  </a:ext>
                </a:extLst>
              </p:cNvPr>
              <p:cNvSpPr txBox="1"/>
              <p:nvPr/>
            </p:nvSpPr>
            <p:spPr>
              <a:xfrm>
                <a:off x="-6376" y="2012194"/>
                <a:ext cx="9150375" cy="3952877"/>
              </a:xfrm>
              <a:prstGeom prst="rect">
                <a:avLst/>
              </a:prstGeom>
              <a:solidFill>
                <a:schemeClr val="bg1"/>
              </a:solidFill>
              <a:ln>
                <a:solidFill>
                  <a:schemeClr val="accent1"/>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Standard Deviation:</a:t>
                </a:r>
              </a:p>
              <a:p>
                <a:pPr>
                  <a:lnSpc>
                    <a:spcPct val="150000"/>
                  </a:lnSpc>
                </a:pPr>
                <a:r>
                  <a:rPr lang="en-US" sz="2100" dirty="0">
                    <a:latin typeface="Calibri" panose="020F0502020204030204" pitchFamily="34" charset="0"/>
                    <a:cs typeface="Calibri" panose="020F0502020204030204" pitchFamily="34" charset="0"/>
                  </a:rPr>
                  <a:t>Average: 𝑀𝑒𝑎𝑛 = (2+4+4+4+5+5+7+9)/8=5 </a:t>
                </a:r>
              </a:p>
              <a:p>
                <a:pPr>
                  <a:lnSpc>
                    <a:spcPct val="150000"/>
                  </a:lnSpc>
                </a:pPr>
                <a:r>
                  <a:rPr lang="en-US" sz="2100" dirty="0">
                    <a:latin typeface="Calibri" panose="020F0502020204030204" pitchFamily="34" charset="0"/>
                    <a:cs typeface="Calibri" panose="020F0502020204030204" pitchFamily="34" charset="0"/>
                  </a:rPr>
                  <a:t>The difference of each number from the mean: (2−5)^2=9, (4−5)^2=1,(4−5)^2=1,(4−5)^2=1,(5−5)^2=0,(5−5)^2=0,(7−5)^2=4,(9−5)^2=16 </a:t>
                </a:r>
              </a:p>
              <a:p>
                <a:pPr>
                  <a:lnSpc>
                    <a:spcPct val="150000"/>
                  </a:lnSpc>
                </a:pPr>
                <a:r>
                  <a:rPr lang="en-US" sz="2100" dirty="0">
                    <a:latin typeface="Calibri" panose="020F0502020204030204" pitchFamily="34" charset="0"/>
                    <a:cs typeface="Calibri" panose="020F0502020204030204" pitchFamily="34" charset="0"/>
                  </a:rPr>
                  <a:t>The average of the squared differences from the mean:</a:t>
                </a:r>
              </a:p>
              <a:p>
                <a:pPr>
                  <a:lnSpc>
                    <a:spcPct val="150000"/>
                  </a:lnSpc>
                </a:pPr>
                <a:r>
                  <a:rPr lang="en-US" sz="2100" dirty="0">
                    <a:latin typeface="Calibri" panose="020F0502020204030204" pitchFamily="34" charset="0"/>
                    <a:cs typeface="Calibri" panose="020F0502020204030204" pitchFamily="34" charset="0"/>
                  </a:rPr>
                  <a:t>(9+1+1+1+0+0+4+16)/8=4</a:t>
                </a:r>
              </a:p>
              <a:p>
                <a:pPr>
                  <a:lnSpc>
                    <a:spcPct val="150000"/>
                  </a:lnSpc>
                </a:pPr>
                <a:r>
                  <a:rPr lang="en-US" sz="2100" dirty="0">
                    <a:latin typeface="Calibri" panose="020F0502020204030204" pitchFamily="34" charset="0"/>
                    <a:cs typeface="Calibri" panose="020F0502020204030204" pitchFamily="34" charset="0"/>
                  </a:rPr>
                  <a:t>Standard Deviation (STD): The square root of the average of the squared differences from the mean: </a:t>
                </a:r>
                <a14:m>
                  <m:oMath xmlns:m="http://schemas.openxmlformats.org/officeDocument/2006/math">
                    <m:rad>
                      <m:radPr>
                        <m:degHide m:val="on"/>
                        <m:ctrlPr>
                          <a:rPr lang="en-US" sz="2100" i="1">
                            <a:latin typeface="Cambria Math" panose="02040503050406030204" pitchFamily="18" charset="0"/>
                          </a:rPr>
                        </m:ctrlPr>
                      </m:radPr>
                      <m:deg/>
                      <m:e>
                        <m:r>
                          <a:rPr lang="en-US" sz="2100" i="1">
                            <a:latin typeface="Cambria Math" panose="02040503050406030204" pitchFamily="18" charset="0"/>
                          </a:rPr>
                          <m:t>4</m:t>
                        </m:r>
                      </m:e>
                    </m:rad>
                    <m:r>
                      <a:rPr lang="en-US" sz="2100" i="1">
                        <a:latin typeface="Cambria Math" panose="02040503050406030204" pitchFamily="18" charset="0"/>
                      </a:rPr>
                      <m:t>=</m:t>
                    </m:r>
                    <m:r>
                      <a:rPr lang="en-US" sz="2100" i="1">
                        <a:latin typeface="Cambria Math" panose="02040503050406030204" pitchFamily="18" charset="0"/>
                      </a:rPr>
                      <m:t>2</m:t>
                    </m:r>
                  </m:oMath>
                </a14:m>
                <a:endParaRPr lang="en-US" sz="2100" dirty="0">
                  <a:latin typeface="Calibri" panose="020F0502020204030204" pitchFamily="34" charset="0"/>
                  <a:cs typeface="Calibri" panose="020F0502020204030204" pitchFamily="34" charset="0"/>
                </a:endParaRPr>
              </a:p>
            </p:txBody>
          </p:sp>
        </mc:Choice>
        <mc:Fallback xmlns="">
          <p:sp>
            <p:nvSpPr>
              <p:cNvPr id="5" name="TextBox 4">
                <a:extLst>
                  <a:ext uri="{FF2B5EF4-FFF2-40B4-BE49-F238E27FC236}">
                    <a16:creationId xmlns:a16="http://schemas.microsoft.com/office/drawing/2014/main" id="{6999B3FA-90E6-D247-047A-3D6C0A6C3C41}"/>
                  </a:ext>
                </a:extLst>
              </p:cNvPr>
              <p:cNvSpPr txBox="1">
                <a:spLocks noRot="1" noChangeAspect="1" noMove="1" noResize="1" noEditPoints="1" noAdjustHandles="1" noChangeArrowheads="1" noChangeShapeType="1" noTextEdit="1"/>
              </p:cNvSpPr>
              <p:nvPr/>
            </p:nvSpPr>
            <p:spPr>
              <a:xfrm>
                <a:off x="-6376" y="2012194"/>
                <a:ext cx="9150375" cy="3952877"/>
              </a:xfrm>
              <a:prstGeom prst="rect">
                <a:avLst/>
              </a:prstGeom>
              <a:blipFill>
                <a:blip r:embed="rId3"/>
                <a:stretch>
                  <a:fillRect l="-732" b="-1997"/>
                </a:stretch>
              </a:blipFill>
              <a:ln>
                <a:solidFill>
                  <a:schemeClr val="accent1"/>
                </a:solidFill>
              </a:ln>
            </p:spPr>
            <p:txBody>
              <a:bodyPr/>
              <a:lstStyle/>
              <a:p>
                <a:r>
                  <a:rPr lang="en-AU">
                    <a:noFill/>
                  </a:rPr>
                  <a:t> </a:t>
                </a:r>
              </a:p>
            </p:txBody>
          </p:sp>
        </mc:Fallback>
      </mc:AlternateContent>
    </p:spTree>
    <p:extLst>
      <p:ext uri="{BB962C8B-B14F-4D97-AF65-F5344CB8AC3E}">
        <p14:creationId xmlns:p14="http://schemas.microsoft.com/office/powerpoint/2010/main" val="375807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What</a:t>
            </a:r>
            <a:r>
              <a:rPr spc="-50" dirty="0"/>
              <a:t> </a:t>
            </a:r>
            <a:r>
              <a:rPr dirty="0"/>
              <a:t>are</a:t>
            </a:r>
            <a:r>
              <a:rPr spc="-45" dirty="0"/>
              <a:t> </a:t>
            </a:r>
            <a:r>
              <a:rPr dirty="0"/>
              <a:t>we</a:t>
            </a:r>
            <a:r>
              <a:rPr spc="-45" dirty="0"/>
              <a:t> </a:t>
            </a:r>
            <a:r>
              <a:rPr dirty="0"/>
              <a:t>doing</a:t>
            </a:r>
            <a:r>
              <a:rPr spc="-40" dirty="0"/>
              <a:t> </a:t>
            </a:r>
            <a:r>
              <a:rPr dirty="0"/>
              <a:t>this</a:t>
            </a:r>
            <a:r>
              <a:rPr spc="-45" dirty="0"/>
              <a:t> </a:t>
            </a:r>
            <a:r>
              <a:rPr spc="-10" dirty="0"/>
              <a:t>week?</a:t>
            </a:r>
          </a:p>
        </p:txBody>
      </p:sp>
      <p:sp>
        <p:nvSpPr>
          <p:cNvPr id="3" name="object 3"/>
          <p:cNvSpPr txBox="1"/>
          <p:nvPr/>
        </p:nvSpPr>
        <p:spPr>
          <a:xfrm>
            <a:off x="577669" y="1571751"/>
            <a:ext cx="8185331" cy="3563027"/>
          </a:xfrm>
          <a:prstGeom prst="rect">
            <a:avLst/>
          </a:prstGeom>
        </p:spPr>
        <p:txBody>
          <a:bodyPr vert="horz" wrap="square" lIns="0" tIns="140335" rIns="0" bIns="0" rtlCol="0">
            <a:spAutoFit/>
          </a:bodyPr>
          <a:lstStyle/>
          <a:p>
            <a:pPr marL="457200" indent="-457200" algn="l">
              <a:lnSpc>
                <a:spcPct val="150000"/>
              </a:lnSpc>
              <a:spcAft>
                <a:spcPts val="450"/>
              </a:spcAft>
              <a:buFont typeface="Arial" panose="020B0604020202020204" pitchFamily="34" charset="0"/>
              <a:buChar char="•"/>
            </a:pPr>
            <a:r>
              <a:rPr lang="en-US" sz="2800" b="0" i="0" dirty="0">
                <a:solidFill>
                  <a:srgbClr val="252320"/>
                </a:solidFill>
                <a:effectLst/>
                <a:latin typeface="+mj-lt"/>
              </a:rPr>
              <a:t>Data exploration</a:t>
            </a:r>
          </a:p>
          <a:p>
            <a:pPr marL="457200" indent="-457200" algn="l">
              <a:lnSpc>
                <a:spcPct val="150000"/>
              </a:lnSpc>
              <a:spcAft>
                <a:spcPts val="450"/>
              </a:spcAft>
              <a:buFont typeface="Arial" panose="020B0604020202020204" pitchFamily="34" charset="0"/>
              <a:buChar char="•"/>
            </a:pPr>
            <a:r>
              <a:rPr lang="en-US" sz="2800" b="0" i="0" dirty="0">
                <a:solidFill>
                  <a:srgbClr val="252320"/>
                </a:solidFill>
                <a:effectLst/>
                <a:latin typeface="+mj-lt"/>
              </a:rPr>
              <a:t>Data scrubbing</a:t>
            </a:r>
          </a:p>
          <a:p>
            <a:pPr marL="457200" indent="-457200" algn="l">
              <a:lnSpc>
                <a:spcPct val="150000"/>
              </a:lnSpc>
              <a:spcAft>
                <a:spcPts val="450"/>
              </a:spcAft>
              <a:buFont typeface="Arial" panose="020B0604020202020204" pitchFamily="34" charset="0"/>
              <a:buChar char="•"/>
            </a:pPr>
            <a:r>
              <a:rPr lang="en-US" sz="2800" b="0" i="0" dirty="0">
                <a:solidFill>
                  <a:srgbClr val="252320"/>
                </a:solidFill>
                <a:effectLst/>
                <a:latin typeface="+mj-lt"/>
              </a:rPr>
              <a:t>Solutions for handling missing and inconsistent data</a:t>
            </a:r>
          </a:p>
          <a:p>
            <a:pPr marL="457200" indent="-457200" algn="l">
              <a:lnSpc>
                <a:spcPct val="150000"/>
              </a:lnSpc>
              <a:spcAft>
                <a:spcPts val="450"/>
              </a:spcAft>
              <a:buFont typeface="Arial" panose="020B0604020202020204" pitchFamily="34" charset="0"/>
              <a:buChar char="•"/>
            </a:pPr>
            <a:r>
              <a:rPr lang="en-US" sz="2800" b="0" i="0" dirty="0">
                <a:solidFill>
                  <a:srgbClr val="252320"/>
                </a:solidFill>
                <a:effectLst/>
                <a:latin typeface="+mj-lt"/>
              </a:rPr>
              <a:t>Data and attribute reduction</a:t>
            </a:r>
          </a:p>
          <a:p>
            <a:pPr marL="457200" indent="-457200" algn="l">
              <a:lnSpc>
                <a:spcPct val="150000"/>
              </a:lnSpc>
              <a:spcAft>
                <a:spcPts val="450"/>
              </a:spcAft>
              <a:buFont typeface="Arial" panose="020B0604020202020204" pitchFamily="34" charset="0"/>
              <a:buChar char="•"/>
            </a:pPr>
            <a:r>
              <a:rPr lang="en-US" sz="2800" b="0" i="0" dirty="0">
                <a:solidFill>
                  <a:srgbClr val="252320"/>
                </a:solidFill>
                <a:effectLst/>
                <a:latin typeface="+mj-lt"/>
              </a:rPr>
              <a:t>Getting started with RapidMiner</a:t>
            </a:r>
          </a:p>
        </p:txBody>
      </p:sp>
      <p:pic>
        <p:nvPicPr>
          <p:cNvPr id="4" name="object 4"/>
          <p:cNvPicPr/>
          <p:nvPr/>
        </p:nvPicPr>
        <p:blipFill>
          <a:blip r:embed="rId2" cstate="print"/>
          <a:stretch>
            <a:fillRect/>
          </a:stretch>
        </p:blipFill>
        <p:spPr>
          <a:xfrm>
            <a:off x="6172200" y="5286248"/>
            <a:ext cx="2971800" cy="1187701"/>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3</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D9FE5-1A14-7473-F176-1BAE163D63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8BA735-06BF-382D-20C3-2FB85C70ADA8}"/>
              </a:ext>
            </a:extLst>
          </p:cNvPr>
          <p:cNvSpPr>
            <a:spLocks noGrp="1"/>
          </p:cNvSpPr>
          <p:nvPr>
            <p:ph type="title"/>
          </p:nvPr>
        </p:nvSpPr>
        <p:spPr>
          <a:xfrm>
            <a:off x="1" y="857250"/>
            <a:ext cx="9143999" cy="953262"/>
          </a:xfrm>
        </p:spPr>
        <p:txBody>
          <a:bodyPr anchor="b">
            <a:normAutofit/>
          </a:bodyPr>
          <a:lstStyle/>
          <a:p>
            <a:r>
              <a:rPr lang="en-US" dirty="0">
                <a:latin typeface="Söhne"/>
              </a:rPr>
              <a:t>Key Descriptive Statistics: Mean, Median, Mode, Standard Deviation, and Variance</a:t>
            </a:r>
            <a:endParaRPr lang="en-AU" b="1" dirty="0">
              <a:latin typeface="Söhne"/>
            </a:endParaRPr>
          </a:p>
        </p:txBody>
      </p:sp>
      <p:sp>
        <p:nvSpPr>
          <p:cNvPr id="5" name="TextBox 4">
            <a:extLst>
              <a:ext uri="{FF2B5EF4-FFF2-40B4-BE49-F238E27FC236}">
                <a16:creationId xmlns:a16="http://schemas.microsoft.com/office/drawing/2014/main" id="{14BA3385-CF55-C459-8E37-BB4A928B25FD}"/>
              </a:ext>
            </a:extLst>
          </p:cNvPr>
          <p:cNvSpPr txBox="1"/>
          <p:nvPr/>
        </p:nvSpPr>
        <p:spPr>
          <a:xfrm>
            <a:off x="6377" y="2491790"/>
            <a:ext cx="9143999" cy="2950744"/>
          </a:xfrm>
          <a:prstGeom prst="rect">
            <a:avLst/>
          </a:prstGeom>
          <a:noFill/>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Variance:</a:t>
            </a:r>
          </a:p>
          <a:p>
            <a:pPr>
              <a:lnSpc>
                <a:spcPct val="150000"/>
              </a:lnSpc>
            </a:pPr>
            <a:r>
              <a:rPr lang="en-US" sz="2100" dirty="0">
                <a:latin typeface="Calibri" panose="020F0502020204030204" pitchFamily="34" charset="0"/>
                <a:cs typeface="Calibri" panose="020F0502020204030204" pitchFamily="34" charset="0"/>
              </a:rPr>
              <a:t>The average of the squared differences from the mean. This provides a measure of how much each number in the set differs from the mean and from each other. Example: Continuing the example of standard deviation, the variance will be equivalent to the square of the standard deviation, which in this case is approximately equal to 4 (since the standard deviation was 2).</a:t>
            </a:r>
          </a:p>
        </p:txBody>
      </p:sp>
    </p:spTree>
    <p:extLst>
      <p:ext uri="{BB962C8B-B14F-4D97-AF65-F5344CB8AC3E}">
        <p14:creationId xmlns:p14="http://schemas.microsoft.com/office/powerpoint/2010/main" val="3554419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B186A-D17A-2C83-02E6-B359DD5EE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32935-C9E0-84CD-2A82-C6D2D376F91F}"/>
              </a:ext>
            </a:extLst>
          </p:cNvPr>
          <p:cNvSpPr>
            <a:spLocks noGrp="1"/>
          </p:cNvSpPr>
          <p:nvPr>
            <p:ph type="title"/>
          </p:nvPr>
        </p:nvSpPr>
        <p:spPr>
          <a:xfrm>
            <a:off x="1" y="857250"/>
            <a:ext cx="9143999" cy="953262"/>
          </a:xfrm>
        </p:spPr>
        <p:txBody>
          <a:bodyPr anchor="b">
            <a:normAutofit/>
          </a:bodyPr>
          <a:lstStyle/>
          <a:p>
            <a:r>
              <a:rPr lang="en-US" dirty="0">
                <a:latin typeface="Söhne"/>
              </a:rPr>
              <a:t>Key Descriptive Statistics: Mean, Median, Mode, Standard Deviation, and Variance</a:t>
            </a:r>
            <a:endParaRPr lang="en-AU" b="1" dirty="0">
              <a:latin typeface="Söhne"/>
            </a:endParaRPr>
          </a:p>
        </p:txBody>
      </p:sp>
      <p:sp>
        <p:nvSpPr>
          <p:cNvPr id="3" name="Content Placeholder 2">
            <a:extLst>
              <a:ext uri="{FF2B5EF4-FFF2-40B4-BE49-F238E27FC236}">
                <a16:creationId xmlns:a16="http://schemas.microsoft.com/office/drawing/2014/main" id="{50A6DEE3-EAA7-ACB1-CC24-3FB1C91FD67C}"/>
              </a:ext>
            </a:extLst>
          </p:cNvPr>
          <p:cNvSpPr>
            <a:spLocks/>
          </p:cNvSpPr>
          <p:nvPr/>
        </p:nvSpPr>
        <p:spPr>
          <a:xfrm>
            <a:off x="1" y="1881819"/>
            <a:ext cx="9143999" cy="4118931"/>
          </a:xfrm>
          <a:prstGeom prst="rect">
            <a:avLst/>
          </a:prstGeom>
          <a:ln>
            <a:solidFill>
              <a:schemeClr val="accent1"/>
            </a:solidFill>
          </a:ln>
        </p:spPr>
        <p:txBody>
          <a:bodyPr>
            <a:normAutofit/>
          </a:bodyPr>
          <a:lstStyle/>
          <a:p>
            <a:pPr algn="just" defTabSz="637794">
              <a:lnSpc>
                <a:spcPct val="150000"/>
              </a:lnSpc>
              <a:spcAft>
                <a:spcPts val="450"/>
              </a:spcAft>
            </a:pPr>
            <a:r>
              <a:rPr lang="en-US" sz="2100" b="1" dirty="0">
                <a:latin typeface="Calibri" panose="020F0502020204030204" pitchFamily="34" charset="0"/>
                <a:cs typeface="Calibri" panose="020F0502020204030204" pitchFamily="34" charset="0"/>
              </a:rPr>
              <a:t>Conclusion:</a:t>
            </a:r>
            <a:endParaRPr lang="en-AU" sz="21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22FA6DB-4C2C-9C10-A288-B59D3510B199}"/>
              </a:ext>
            </a:extLst>
          </p:cNvPr>
          <p:cNvSpPr txBox="1"/>
          <p:nvPr/>
        </p:nvSpPr>
        <p:spPr>
          <a:xfrm>
            <a:off x="6377" y="2491790"/>
            <a:ext cx="9143999" cy="1981248"/>
          </a:xfrm>
          <a:prstGeom prst="rect">
            <a:avLst/>
          </a:prstGeom>
          <a:noFill/>
        </p:spPr>
        <p:txBody>
          <a:bodyPr wrap="square" rtlCol="0">
            <a:spAutoFit/>
          </a:bodyPr>
          <a:lstStyle/>
          <a:p>
            <a:pPr>
              <a:lnSpc>
                <a:spcPct val="150000"/>
              </a:lnSpc>
            </a:pPr>
            <a:r>
              <a:rPr lang="en-US" sz="2100" dirty="0">
                <a:latin typeface="Calibri" panose="020F0502020204030204" pitchFamily="34" charset="0"/>
                <a:cs typeface="Calibri" panose="020F0502020204030204" pitchFamily="34" charset="0"/>
              </a:rPr>
              <a:t>Inferential statistics offers powerful tools for data analysis, enabling predictions and decisions to be made based on sample data. Through understanding and applying these methods, we can gain valuable insights into data and contribute to effective decision-making processes in software engineering and beyond.</a:t>
            </a:r>
            <a:endParaRPr lang="en-AU"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0210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FD0B1C6F-F98F-1CDA-9DAF-8D2F846F7B61}"/>
                  </a:ext>
                </a:extLst>
              </p:cNvPr>
              <p:cNvSpPr>
                <a:spLocks noChangeArrowheads="1"/>
              </p:cNvSpPr>
              <p:nvPr/>
            </p:nvSpPr>
            <p:spPr bwMode="auto">
              <a:xfrm>
                <a:off x="2592660" y="3529425"/>
                <a:ext cx="6551341" cy="2331407"/>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algn="l" defTabSz="685800" rtl="0" eaLnBrk="0" fontAlgn="base" hangingPunct="0">
                  <a:spcBef>
                    <a:spcPct val="0"/>
                  </a:spcBef>
                  <a:spcAft>
                    <a:spcPct val="0"/>
                  </a:spcAft>
                  <a:buFontTx/>
                  <a:buChar char="•"/>
                </a:pPr>
                <a:r>
                  <a:rPr lang="en-US" altLang="en-US" sz="2100" dirty="0">
                    <a:solidFill>
                      <a:schemeClr val="tx1"/>
                    </a:solidFill>
                    <a:latin typeface="Calibri" panose="020F0502020204030204" pitchFamily="34" charset="0"/>
                    <a:cs typeface="Calibri" panose="020F0502020204030204" pitchFamily="34" charset="0"/>
                  </a:rPr>
                  <a:t> n = required sample size</a:t>
                </a:r>
              </a:p>
              <a:p>
                <a:pPr algn="l" defTabSz="685800" rtl="0" eaLnBrk="0" fontAlgn="base" hangingPunct="0">
                  <a:spcBef>
                    <a:spcPct val="0"/>
                  </a:spcBef>
                  <a:spcAft>
                    <a:spcPct val="0"/>
                  </a:spcAft>
                  <a:buFontTx/>
                  <a:buChar char="•"/>
                </a:pPr>
                <a:r>
                  <a:rPr lang="en-US" altLang="en-US" sz="2100" dirty="0">
                    <a:solidFill>
                      <a:schemeClr val="tx1"/>
                    </a:solidFill>
                    <a:latin typeface="Calibri" panose="020F0502020204030204" pitchFamily="34" charset="0"/>
                    <a:cs typeface="Calibri" panose="020F0502020204030204" pitchFamily="34" charset="0"/>
                  </a:rPr>
                  <a:t> Z = Z-score corresponding to the desired confidence level (e.g., 1.96 for 95% confidence level)</a:t>
                </a:r>
              </a:p>
              <a:p>
                <a:pPr algn="l" defTabSz="685800" rtl="0" eaLnBrk="0" fontAlgn="base" hangingPunct="0">
                  <a:spcBef>
                    <a:spcPct val="0"/>
                  </a:spcBef>
                  <a:spcAft>
                    <a:spcPct val="0"/>
                  </a:spcAft>
                  <a:buFontTx/>
                  <a:buChar char="•"/>
                </a:pPr>
                <a:r>
                  <a:rPr lang="en-US" altLang="en-US" sz="2100"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sz="2100" i="1">
                            <a:latin typeface="Cambria Math" panose="02040503050406030204" pitchFamily="18" charset="0"/>
                            <a:ea typeface="Cambria Math" panose="02040503050406030204" pitchFamily="18" charset="0"/>
                            <a:cs typeface="Calibri" panose="020F0502020204030204" pitchFamily="34" charset="0"/>
                          </a:rPr>
                        </m:ctrlPr>
                      </m:accPr>
                      <m:e>
                        <m:r>
                          <a:rPr lang="en-US" sz="2100" i="1">
                            <a:latin typeface="Cambria Math" panose="02040503050406030204" pitchFamily="18" charset="0"/>
                            <a:ea typeface="Cambria Math" panose="02040503050406030204" pitchFamily="18" charset="0"/>
                            <a:cs typeface="Calibri" panose="020F0502020204030204" pitchFamily="34" charset="0"/>
                          </a:rPr>
                          <m:t>𝑝</m:t>
                        </m:r>
                      </m:e>
                    </m:acc>
                  </m:oMath>
                </a14:m>
                <a:r>
                  <a:rPr lang="en-US" altLang="en-US" sz="2100" dirty="0">
                    <a:solidFill>
                      <a:schemeClr val="tx1"/>
                    </a:solidFill>
                    <a:latin typeface="Calibri" panose="020F0502020204030204" pitchFamily="34" charset="0"/>
                    <a:cs typeface="Calibri" panose="020F0502020204030204" pitchFamily="34" charset="0"/>
                  </a:rPr>
                  <a:t> = estimated population proportion of the population with the desired characteristics (if unknown, use 0.5 for maximum variability)</a:t>
                </a:r>
              </a:p>
              <a:p>
                <a:pPr algn="l" defTabSz="685800" rtl="0" eaLnBrk="0" fontAlgn="base" hangingPunct="0">
                  <a:spcBef>
                    <a:spcPct val="0"/>
                  </a:spcBef>
                  <a:spcAft>
                    <a:spcPct val="0"/>
                  </a:spcAft>
                  <a:buFontTx/>
                  <a:buChar char="•"/>
                </a:pPr>
                <a:r>
                  <a:rPr lang="en-US" altLang="en-US" sz="2100" dirty="0">
                    <a:solidFill>
                      <a:schemeClr val="tx1"/>
                    </a:solidFill>
                    <a:latin typeface="Calibri" panose="020F0502020204030204" pitchFamily="34" charset="0"/>
                    <a:cs typeface="Calibri" panose="020F0502020204030204" pitchFamily="34" charset="0"/>
                  </a:rPr>
                  <a:t> CI = margin of error (e.g., </a:t>
                </a:r>
                <a14:m>
                  <m:oMath xmlns:m="http://schemas.openxmlformats.org/officeDocument/2006/math">
                    <m:r>
                      <a:rPr lang="en-US" altLang="en-US" sz="21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altLang="en-US" sz="2100" i="1">
                        <a:solidFill>
                          <a:schemeClr val="tx1"/>
                        </a:solidFill>
                        <a:latin typeface="Cambria Math" panose="02040503050406030204" pitchFamily="18" charset="0"/>
                        <a:ea typeface="Cambria Math" panose="02040503050406030204" pitchFamily="18" charset="0"/>
                        <a:cs typeface="Calibri" panose="020F0502020204030204" pitchFamily="34" charset="0"/>
                      </a:rPr>
                      <m:t>0</m:t>
                    </m:r>
                    <m:r>
                      <a:rPr lang="en-US" altLang="en-US" sz="21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altLang="en-US" sz="2100" i="1">
                        <a:solidFill>
                          <a:schemeClr val="tx1"/>
                        </a:solidFill>
                        <a:latin typeface="Cambria Math" panose="02040503050406030204" pitchFamily="18" charset="0"/>
                        <a:ea typeface="Cambria Math" panose="02040503050406030204" pitchFamily="18" charset="0"/>
                        <a:cs typeface="Calibri" panose="020F0502020204030204" pitchFamily="34" charset="0"/>
                      </a:rPr>
                      <m:t>05</m:t>
                    </m:r>
                  </m:oMath>
                </a14:m>
                <a:r>
                  <a:rPr lang="en-US" altLang="en-US" sz="2100" dirty="0">
                    <a:solidFill>
                      <a:schemeClr val="tx1"/>
                    </a:solidFill>
                    <a:latin typeface="Calibri" panose="020F0502020204030204" pitchFamily="34" charset="0"/>
                    <a:cs typeface="Calibri" panose="020F0502020204030204" pitchFamily="34" charset="0"/>
                  </a:rPr>
                  <a:t> for 5% margin of error) </a:t>
                </a:r>
              </a:p>
            </p:txBody>
          </p:sp>
        </mc:Choice>
        <mc:Fallback xmlns="">
          <p:sp>
            <p:nvSpPr>
              <p:cNvPr id="7" name="Rectangle 1">
                <a:extLst>
                  <a:ext uri="{FF2B5EF4-FFF2-40B4-BE49-F238E27FC236}">
                    <a16:creationId xmlns:a16="http://schemas.microsoft.com/office/drawing/2014/main" id="{FD0B1C6F-F98F-1CDA-9DAF-8D2F846F7B61}"/>
                  </a:ext>
                </a:extLst>
              </p:cNvPr>
              <p:cNvSpPr>
                <a:spLocks noRot="1" noChangeAspect="1" noMove="1" noResize="1" noEditPoints="1" noAdjustHandles="1" noChangeArrowheads="1" noChangeShapeType="1" noTextEdit="1"/>
              </p:cNvSpPr>
              <p:nvPr/>
            </p:nvSpPr>
            <p:spPr bwMode="auto">
              <a:xfrm>
                <a:off x="2592660" y="3529425"/>
                <a:ext cx="6551341" cy="2331407"/>
              </a:xfrm>
              <a:prstGeom prst="rect">
                <a:avLst/>
              </a:prstGeom>
              <a:blipFill>
                <a:blip r:embed="rId3"/>
                <a:stretch>
                  <a:fillRect l="-1488" t="-2094" r="-2233" b="-5497"/>
                </a:stretch>
              </a:blipFill>
              <a:ln>
                <a:noFill/>
              </a:ln>
              <a:effectLst/>
            </p:spPr>
            <p:txBody>
              <a:bodyPr/>
              <a:lstStyle/>
              <a:p>
                <a:r>
                  <a:rPr lang="en-AU">
                    <a:noFill/>
                  </a:rPr>
                  <a:t> </a:t>
                </a:r>
              </a:p>
            </p:txBody>
          </p:sp>
        </mc:Fallback>
      </mc:AlternateContent>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1" y="997169"/>
            <a:ext cx="9143999" cy="4863662"/>
          </a:xfrm>
          <a:prstGeom prst="rect">
            <a:avLst/>
          </a:prstGeom>
          <a:ln>
            <a:solidFill>
              <a:schemeClr val="accent1"/>
            </a:solidFill>
          </a:ln>
        </p:spPr>
        <p:txBody>
          <a:bodyPr>
            <a:noAutofit/>
          </a:bodyPr>
          <a:lstStyle/>
          <a:p>
            <a:pPr algn="just" defTabSz="637794">
              <a:lnSpc>
                <a:spcPct val="150000"/>
              </a:lnSpc>
              <a:spcAft>
                <a:spcPts val="450"/>
              </a:spcAft>
            </a:pPr>
            <a:r>
              <a:rPr lang="en-US" sz="2100" dirty="0">
                <a:latin typeface="Calibri" panose="020F0502020204030204" pitchFamily="34" charset="0"/>
                <a:cs typeface="Calibri" panose="020F0502020204030204" pitchFamily="34" charset="0"/>
              </a:rPr>
              <a:t>We can extract the following formula for determining the appropriate sample size in studies. The sample size calculation is based on several key factors, including the desired level of confidence (confidence level), the margin of error (also known as precision), the variability in the population (standard deviation or proportion), and the size of the total population being studied.</a:t>
            </a:r>
            <a:endParaRPr lang="en-AU" sz="21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59435F-C229-02D0-1950-6067FFEB3A2C}"/>
                  </a:ext>
                </a:extLst>
              </p:cNvPr>
              <p:cNvSpPr txBox="1"/>
              <p:nvPr/>
            </p:nvSpPr>
            <p:spPr>
              <a:xfrm>
                <a:off x="83634" y="3562979"/>
                <a:ext cx="2659566" cy="7387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100" i="1">
                          <a:latin typeface="Cambria Math" panose="02040503050406030204" pitchFamily="18" charset="0"/>
                          <a:cs typeface="Calibri" panose="020F0502020204030204" pitchFamily="34" charset="0"/>
                        </a:rPr>
                        <m:t>𝑛</m:t>
                      </m:r>
                      <m:r>
                        <a:rPr lang="en-US" sz="2100" i="1">
                          <a:latin typeface="Cambria Math" panose="02040503050406030204" pitchFamily="18" charset="0"/>
                          <a:cs typeface="Calibri" panose="020F0502020204030204" pitchFamily="34" charset="0"/>
                        </a:rPr>
                        <m:t>=</m:t>
                      </m:r>
                      <m:f>
                        <m:fPr>
                          <m:ctrlPr>
                            <a:rPr lang="en-US" sz="2100" i="1">
                              <a:latin typeface="Cambria Math" panose="02040503050406030204" pitchFamily="18" charset="0"/>
                              <a:cs typeface="Calibri" panose="020F0502020204030204" pitchFamily="34" charset="0"/>
                            </a:rPr>
                          </m:ctrlPr>
                        </m:fPr>
                        <m:num>
                          <m:sSup>
                            <m:sSupPr>
                              <m:ctrlPr>
                                <a:rPr lang="en-US" sz="2100" i="1">
                                  <a:latin typeface="Cambria Math" panose="02040503050406030204" pitchFamily="18" charset="0"/>
                                  <a:cs typeface="Calibri" panose="020F0502020204030204" pitchFamily="34" charset="0"/>
                                </a:rPr>
                              </m:ctrlPr>
                            </m:sSupPr>
                            <m:e>
                              <m:r>
                                <a:rPr lang="en-US" sz="2100" i="1">
                                  <a:latin typeface="Cambria Math" panose="02040503050406030204" pitchFamily="18" charset="0"/>
                                  <a:cs typeface="Calibri" panose="020F0502020204030204" pitchFamily="34" charset="0"/>
                                </a:rPr>
                                <m:t>𝑍</m:t>
                              </m:r>
                            </m:e>
                            <m:sup>
                              <m:r>
                                <a:rPr lang="en-US" sz="2100" i="1">
                                  <a:latin typeface="Cambria Math" panose="02040503050406030204" pitchFamily="18" charset="0"/>
                                  <a:cs typeface="Calibri" panose="020F0502020204030204" pitchFamily="34" charset="0"/>
                                </a:rPr>
                                <m:t>2</m:t>
                              </m:r>
                            </m:sup>
                          </m:sSup>
                          <m:r>
                            <a:rPr lang="en-US" sz="2100" i="1">
                              <a:latin typeface="Cambria Math" panose="02040503050406030204" pitchFamily="18" charset="0"/>
                              <a:ea typeface="Cambria Math" panose="02040503050406030204" pitchFamily="18" charset="0"/>
                              <a:cs typeface="Calibri" panose="020F0502020204030204" pitchFamily="34" charset="0"/>
                            </a:rPr>
                            <m:t>×</m:t>
                          </m:r>
                          <m:acc>
                            <m:accPr>
                              <m:chr m:val="̂"/>
                              <m:ctrlPr>
                                <a:rPr lang="en-US" sz="2100" i="1">
                                  <a:latin typeface="Cambria Math" panose="02040503050406030204" pitchFamily="18" charset="0"/>
                                  <a:ea typeface="Cambria Math" panose="02040503050406030204" pitchFamily="18" charset="0"/>
                                  <a:cs typeface="Calibri" panose="020F0502020204030204" pitchFamily="34" charset="0"/>
                                </a:rPr>
                              </m:ctrlPr>
                            </m:accPr>
                            <m:e>
                              <m:r>
                                <a:rPr lang="en-US" sz="2100" i="1">
                                  <a:latin typeface="Cambria Math" panose="02040503050406030204" pitchFamily="18" charset="0"/>
                                  <a:ea typeface="Cambria Math" panose="02040503050406030204" pitchFamily="18" charset="0"/>
                                  <a:cs typeface="Calibri" panose="020F0502020204030204" pitchFamily="34" charset="0"/>
                                </a:rPr>
                                <m:t>𝑝</m:t>
                              </m:r>
                            </m:e>
                          </m:acc>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1</m:t>
                          </m:r>
                          <m:r>
                            <a:rPr lang="en-US" sz="2100" i="1">
                              <a:latin typeface="Cambria Math" panose="02040503050406030204" pitchFamily="18" charset="0"/>
                              <a:ea typeface="Cambria Math" panose="02040503050406030204" pitchFamily="18" charset="0"/>
                              <a:cs typeface="Calibri" panose="020F0502020204030204" pitchFamily="34" charset="0"/>
                            </a:rPr>
                            <m:t>−</m:t>
                          </m:r>
                          <m:acc>
                            <m:accPr>
                              <m:chr m:val="̂"/>
                              <m:ctrlPr>
                                <a:rPr lang="en-US" sz="2100" i="1">
                                  <a:latin typeface="Cambria Math" panose="02040503050406030204" pitchFamily="18" charset="0"/>
                                  <a:ea typeface="Cambria Math" panose="02040503050406030204" pitchFamily="18" charset="0"/>
                                  <a:cs typeface="Calibri" panose="020F0502020204030204" pitchFamily="34" charset="0"/>
                                </a:rPr>
                              </m:ctrlPr>
                            </m:accPr>
                            <m:e>
                              <m:r>
                                <a:rPr lang="en-US" sz="2100" i="1">
                                  <a:latin typeface="Cambria Math" panose="02040503050406030204" pitchFamily="18" charset="0"/>
                                  <a:ea typeface="Cambria Math" panose="02040503050406030204" pitchFamily="18" charset="0"/>
                                  <a:cs typeface="Calibri" panose="020F0502020204030204" pitchFamily="34" charset="0"/>
                                </a:rPr>
                                <m:t>𝑝</m:t>
                              </m:r>
                            </m:e>
                          </m:acc>
                          <m:r>
                            <a:rPr lang="en-US" sz="2100" i="1">
                              <a:latin typeface="Cambria Math" panose="02040503050406030204" pitchFamily="18" charset="0"/>
                              <a:ea typeface="Cambria Math" panose="02040503050406030204" pitchFamily="18" charset="0"/>
                              <a:cs typeface="Calibri" panose="020F0502020204030204" pitchFamily="34" charset="0"/>
                            </a:rPr>
                            <m:t>)</m:t>
                          </m:r>
                        </m:num>
                        <m:den>
                          <m:sSup>
                            <m:sSupPr>
                              <m:ctrlPr>
                                <a:rPr lang="en-US" sz="2100" i="1">
                                  <a:latin typeface="Cambria Math" panose="02040503050406030204" pitchFamily="18" charset="0"/>
                                  <a:cs typeface="Calibri" panose="020F0502020204030204" pitchFamily="34" charset="0"/>
                                </a:rPr>
                              </m:ctrlPr>
                            </m:sSupPr>
                            <m:e>
                              <m:r>
                                <a:rPr lang="en-US" sz="2100" i="1">
                                  <a:latin typeface="Cambria Math" panose="02040503050406030204" pitchFamily="18" charset="0"/>
                                  <a:cs typeface="Calibri" panose="020F0502020204030204" pitchFamily="34" charset="0"/>
                                </a:rPr>
                                <m:t>𝑀𝐸</m:t>
                              </m:r>
                            </m:e>
                            <m:sup>
                              <m:r>
                                <a:rPr lang="en-US" sz="2100" i="1">
                                  <a:latin typeface="Cambria Math" panose="02040503050406030204" pitchFamily="18" charset="0"/>
                                  <a:cs typeface="Calibri" panose="020F0502020204030204" pitchFamily="34" charset="0"/>
                                </a:rPr>
                                <m:t>2</m:t>
                              </m:r>
                            </m:sup>
                          </m:sSup>
                        </m:den>
                      </m:f>
                    </m:oMath>
                  </m:oMathPara>
                </a14:m>
                <a:endParaRPr lang="en-AU" sz="2100" dirty="0"/>
              </a:p>
            </p:txBody>
          </p:sp>
        </mc:Choice>
        <mc:Fallback xmlns="">
          <p:sp>
            <p:nvSpPr>
              <p:cNvPr id="6" name="TextBox 5">
                <a:extLst>
                  <a:ext uri="{FF2B5EF4-FFF2-40B4-BE49-F238E27FC236}">
                    <a16:creationId xmlns:a16="http://schemas.microsoft.com/office/drawing/2014/main" id="{C559435F-C229-02D0-1950-6067FFEB3A2C}"/>
                  </a:ext>
                </a:extLst>
              </p:cNvPr>
              <p:cNvSpPr txBox="1">
                <a:spLocks noRot="1" noChangeAspect="1" noMove="1" noResize="1" noEditPoints="1" noAdjustHandles="1" noChangeArrowheads="1" noChangeShapeType="1" noTextEdit="1"/>
              </p:cNvSpPr>
              <p:nvPr/>
            </p:nvSpPr>
            <p:spPr>
              <a:xfrm>
                <a:off x="83634" y="3562979"/>
                <a:ext cx="2659566" cy="738728"/>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5F9E4E8-A71E-D3C8-A422-033D89681A1D}"/>
                  </a:ext>
                </a:extLst>
              </p:cNvPr>
              <p:cNvSpPr txBox="1"/>
              <p:nvPr/>
            </p:nvSpPr>
            <p:spPr>
              <a:xfrm>
                <a:off x="5068301" y="2573814"/>
                <a:ext cx="4159332" cy="1371081"/>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sz="1875" i="1">
                          <a:latin typeface="Cambria Math" panose="02040503050406030204" pitchFamily="18" charset="0"/>
                          <a:cs typeface="Calibri" panose="020F0502020204030204" pitchFamily="34" charset="0"/>
                        </a:rPr>
                        <m:t>𝑀𝐸</m:t>
                      </m:r>
                      <m:r>
                        <a:rPr lang="en-US" sz="1875" i="1">
                          <a:latin typeface="Cambria Math" panose="02040503050406030204" pitchFamily="18" charset="0"/>
                          <a:cs typeface="Calibri" panose="020F0502020204030204" pitchFamily="34" charset="0"/>
                        </a:rPr>
                        <m:t>=</m:t>
                      </m:r>
                      <m:r>
                        <a:rPr lang="en-US" sz="1875" i="1">
                          <a:latin typeface="Cambria Math" panose="02040503050406030204" pitchFamily="18" charset="0"/>
                          <a:ea typeface="Cambria Math" panose="02040503050406030204" pitchFamily="18" charset="0"/>
                          <a:cs typeface="Calibri" panose="020F0502020204030204" pitchFamily="34" charset="0"/>
                        </a:rPr>
                        <m:t>𝑍</m:t>
                      </m:r>
                      <m:r>
                        <a:rPr lang="en-US" sz="1875" i="1">
                          <a:latin typeface="Cambria Math" panose="02040503050406030204" pitchFamily="18" charset="0"/>
                          <a:ea typeface="Cambria Math" panose="02040503050406030204" pitchFamily="18" charset="0"/>
                          <a:cs typeface="Calibri" panose="020F0502020204030204" pitchFamily="34" charset="0"/>
                        </a:rPr>
                        <m:t>×</m:t>
                      </m:r>
                      <m:rad>
                        <m:radPr>
                          <m:degHide m:val="on"/>
                          <m:ctrlPr>
                            <a:rPr lang="en-US" sz="1875" i="1">
                              <a:latin typeface="Cambria Math" panose="02040503050406030204" pitchFamily="18" charset="0"/>
                              <a:ea typeface="Cambria Math" panose="02040503050406030204" pitchFamily="18" charset="0"/>
                              <a:cs typeface="Calibri" panose="020F0502020204030204" pitchFamily="34" charset="0"/>
                            </a:rPr>
                          </m:ctrlPr>
                        </m:radPr>
                        <m:deg/>
                        <m:e>
                          <m:f>
                            <m:fPr>
                              <m:ctrlPr>
                                <a:rPr lang="en-US" sz="1875" i="1">
                                  <a:latin typeface="Cambria Math" panose="02040503050406030204" pitchFamily="18" charset="0"/>
                                  <a:ea typeface="Cambria Math" panose="02040503050406030204" pitchFamily="18" charset="0"/>
                                  <a:cs typeface="Calibri" panose="020F0502020204030204" pitchFamily="34" charset="0"/>
                                </a:rPr>
                              </m:ctrlPr>
                            </m:fPr>
                            <m:num>
                              <m:acc>
                                <m:accPr>
                                  <m:chr m:val="̂"/>
                                  <m:ctrlPr>
                                    <a:rPr lang="en-US" sz="1875" i="1">
                                      <a:latin typeface="Cambria Math" panose="02040503050406030204" pitchFamily="18" charset="0"/>
                                      <a:cs typeface="Calibri" panose="020F0502020204030204" pitchFamily="34" charset="0"/>
                                    </a:rPr>
                                  </m:ctrlPr>
                                </m:accPr>
                                <m:e>
                                  <m:r>
                                    <a:rPr lang="en-US" sz="1875" i="1">
                                      <a:latin typeface="Cambria Math" panose="02040503050406030204" pitchFamily="18" charset="0"/>
                                      <a:cs typeface="Calibri" panose="020F0502020204030204" pitchFamily="34" charset="0"/>
                                    </a:rPr>
                                    <m:t>𝑝</m:t>
                                  </m:r>
                                </m:e>
                              </m:acc>
                              <m:d>
                                <m:dPr>
                                  <m:ctrlPr>
                                    <a:rPr lang="en-US" sz="1875" i="1">
                                      <a:latin typeface="Cambria Math" panose="02040503050406030204" pitchFamily="18" charset="0"/>
                                      <a:cs typeface="Calibri" panose="020F0502020204030204" pitchFamily="34" charset="0"/>
                                    </a:rPr>
                                  </m:ctrlPr>
                                </m:dPr>
                                <m:e>
                                  <m:r>
                                    <a:rPr lang="en-US" sz="1875" i="1">
                                      <a:latin typeface="Cambria Math" panose="02040503050406030204" pitchFamily="18" charset="0"/>
                                      <a:cs typeface="Calibri" panose="020F0502020204030204" pitchFamily="34" charset="0"/>
                                    </a:rPr>
                                    <m:t>1</m:t>
                                  </m:r>
                                  <m:r>
                                    <a:rPr lang="en-US" sz="1875" i="1">
                                      <a:latin typeface="Cambria Math" panose="02040503050406030204" pitchFamily="18" charset="0"/>
                                      <a:cs typeface="Calibri" panose="020F0502020204030204" pitchFamily="34" charset="0"/>
                                    </a:rPr>
                                    <m:t>−</m:t>
                                  </m:r>
                                  <m:acc>
                                    <m:accPr>
                                      <m:chr m:val="̂"/>
                                      <m:ctrlPr>
                                        <a:rPr lang="en-US" sz="1875" i="1">
                                          <a:latin typeface="Cambria Math" panose="02040503050406030204" pitchFamily="18" charset="0"/>
                                          <a:cs typeface="Calibri" panose="020F0502020204030204" pitchFamily="34" charset="0"/>
                                        </a:rPr>
                                      </m:ctrlPr>
                                    </m:accPr>
                                    <m:e>
                                      <m:r>
                                        <a:rPr lang="en-US" sz="1875" i="1">
                                          <a:latin typeface="Cambria Math" panose="02040503050406030204" pitchFamily="18" charset="0"/>
                                          <a:cs typeface="Calibri" panose="020F0502020204030204" pitchFamily="34" charset="0"/>
                                        </a:rPr>
                                        <m:t>𝑝</m:t>
                                      </m:r>
                                    </m:e>
                                  </m:acc>
                                </m:e>
                              </m:d>
                            </m:num>
                            <m:den>
                              <m:r>
                                <a:rPr lang="en-US" sz="1875" i="1">
                                  <a:latin typeface="Cambria Math" panose="02040503050406030204" pitchFamily="18" charset="0"/>
                                  <a:ea typeface="Cambria Math" panose="02040503050406030204" pitchFamily="18" charset="0"/>
                                  <a:cs typeface="Calibri" panose="020F0502020204030204" pitchFamily="34" charset="0"/>
                                </a:rPr>
                                <m:t>𝑛</m:t>
                              </m:r>
                            </m:den>
                          </m:f>
                        </m:e>
                      </m:rad>
                    </m:oMath>
                  </m:oMathPara>
                </a14:m>
                <a:endParaRPr lang="en-US" sz="1875" dirty="0">
                  <a:latin typeface="Calibri" panose="020F0502020204030204" pitchFamily="34" charset="0"/>
                  <a:ea typeface="Cambria Math" panose="02040503050406030204" pitchFamily="18"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25F9E4E8-A71E-D3C8-A422-033D89681A1D}"/>
                  </a:ext>
                </a:extLst>
              </p:cNvPr>
              <p:cNvSpPr txBox="1">
                <a:spLocks noRot="1" noChangeAspect="1" noMove="1" noResize="1" noEditPoints="1" noAdjustHandles="1" noChangeArrowheads="1" noChangeShapeType="1" noTextEdit="1"/>
              </p:cNvSpPr>
              <p:nvPr/>
            </p:nvSpPr>
            <p:spPr>
              <a:xfrm>
                <a:off x="5068301" y="2573814"/>
                <a:ext cx="4159332" cy="1371081"/>
              </a:xfrm>
              <a:prstGeom prst="rect">
                <a:avLst/>
              </a:prstGeom>
              <a:blipFill>
                <a:blip r:embed="rId5"/>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797968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1" y="2205202"/>
            <a:ext cx="9143999" cy="3785694"/>
          </a:xfrm>
          <a:prstGeom prst="rect">
            <a:avLst/>
          </a:prstGeom>
          <a:ln>
            <a:solidFill>
              <a:schemeClr val="accent1"/>
            </a:solidFill>
          </a:ln>
        </p:spPr>
        <p:txBody>
          <a:bodyPr>
            <a:noAutofit/>
          </a:bodyPr>
          <a:lstStyle/>
          <a:p>
            <a:pPr>
              <a:lnSpc>
                <a:spcPct val="150000"/>
              </a:lnSpc>
            </a:pPr>
            <a:r>
              <a:rPr lang="en-US" sz="2100" b="1" dirty="0">
                <a:latin typeface="Calibri" panose="020F0502020204030204" pitchFamily="34" charset="0"/>
                <a:cs typeface="Calibri" panose="020F0502020204030204" pitchFamily="34" charset="0"/>
              </a:rPr>
              <a:t>Example Scenario:</a:t>
            </a:r>
          </a:p>
          <a:p>
            <a:pPr>
              <a:lnSpc>
                <a:spcPct val="150000"/>
              </a:lnSpc>
            </a:pPr>
            <a:r>
              <a:rPr lang="en-US" sz="2100" dirty="0">
                <a:latin typeface="Calibri" panose="020F0502020204030204" pitchFamily="34" charset="0"/>
                <a:cs typeface="Calibri" panose="020F0502020204030204" pitchFamily="34" charset="0"/>
              </a:rPr>
              <a:t>You are conducting a study in </a:t>
            </a:r>
            <a:r>
              <a:rPr lang="en-US" sz="2100" b="1" dirty="0">
                <a:latin typeface="Calibri" panose="020F0502020204030204" pitchFamily="34" charset="0"/>
                <a:cs typeface="Calibri" panose="020F0502020204030204" pitchFamily="34" charset="0"/>
              </a:rPr>
              <a:t>Sydney, Australia</a:t>
            </a:r>
            <a:r>
              <a:rPr lang="en-US" sz="2100" dirty="0">
                <a:latin typeface="Calibri" panose="020F0502020204030204" pitchFamily="34" charset="0"/>
                <a:cs typeface="Calibri" panose="020F0502020204030204" pitchFamily="34" charset="0"/>
              </a:rPr>
              <a:t> to assess the public satisfaction with a new public transportation system. You want to ensure that your sample size is appropriate to represent the entire population of Sydney, and you aim to achieve a 95% confidence level with a 5% margin of error. Since you are unsure about the population proportion (satisfaction rate), you assume it is 50% for maximum variability.</a:t>
            </a:r>
          </a:p>
        </p:txBody>
      </p:sp>
      <p:sp>
        <p:nvSpPr>
          <p:cNvPr id="2" name="Title 1">
            <a:extLst>
              <a:ext uri="{FF2B5EF4-FFF2-40B4-BE49-F238E27FC236}">
                <a16:creationId xmlns:a16="http://schemas.microsoft.com/office/drawing/2014/main" id="{0D8AFE1C-BA9F-1048-477A-FAEB1163BFB5}"/>
              </a:ext>
            </a:extLst>
          </p:cNvPr>
          <p:cNvSpPr>
            <a:spLocks noGrp="1"/>
          </p:cNvSpPr>
          <p:nvPr>
            <p:ph type="title"/>
          </p:nvPr>
        </p:nvSpPr>
        <p:spPr>
          <a:xfrm>
            <a:off x="1" y="857250"/>
            <a:ext cx="9143999" cy="1347952"/>
          </a:xfrm>
        </p:spPr>
        <p:txBody>
          <a:bodyPr anchor="b">
            <a:normAutofit/>
          </a:bodyPr>
          <a:lstStyle/>
          <a:p>
            <a:r>
              <a:rPr lang="en-US" b="1" dirty="0" err="1">
                <a:latin typeface="Söhne"/>
              </a:rPr>
              <a:t>SurveySampleSizer</a:t>
            </a:r>
            <a:r>
              <a:rPr lang="en-US" b="1" dirty="0">
                <a:latin typeface="Söhne"/>
              </a:rPr>
              <a:t>: Determining the appropriate sample size to assess public satisfaction with Sydney's new public transportation system</a:t>
            </a:r>
            <a:endParaRPr lang="en-AU" b="1" dirty="0">
              <a:latin typeface="Söhne"/>
            </a:endParaRPr>
          </a:p>
        </p:txBody>
      </p:sp>
    </p:spTree>
    <p:extLst>
      <p:ext uri="{BB962C8B-B14F-4D97-AF65-F5344CB8AC3E}">
        <p14:creationId xmlns:p14="http://schemas.microsoft.com/office/powerpoint/2010/main" val="828375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15EC1B-7970-2F07-6DB8-1C82A51EBE74}"/>
                  </a:ext>
                </a:extLst>
              </p:cNvPr>
              <p:cNvSpPr txBox="1"/>
              <p:nvPr/>
            </p:nvSpPr>
            <p:spPr>
              <a:xfrm>
                <a:off x="0" y="2386505"/>
                <a:ext cx="9144000" cy="1635832"/>
              </a:xfrm>
              <a:prstGeom prst="rect">
                <a:avLst/>
              </a:prstGeom>
              <a:noFill/>
            </p:spPr>
            <p:txBody>
              <a:bodyPr wrap="square" rtlCol="0">
                <a:spAutoFit/>
              </a:bodyPr>
              <a:lstStyle/>
              <a:p>
                <a:pPr>
                  <a:lnSpc>
                    <a:spcPct val="150000"/>
                  </a:lnSpc>
                </a:pPr>
                <a:r>
                  <a:rPr lang="en-AU" sz="2100" b="1" dirty="0">
                    <a:latin typeface="Calibri" panose="020F0502020204030204" pitchFamily="34" charset="0"/>
                    <a:cs typeface="Calibri" panose="020F0502020204030204" pitchFamily="34" charset="0"/>
                  </a:rPr>
                  <a:t>Calculations:</a:t>
                </a:r>
              </a:p>
              <a:p>
                <a:pPr>
                  <a:lnSpc>
                    <a:spcPct val="150000"/>
                  </a:lnSpc>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cs typeface="Calibri" panose="020F0502020204030204" pitchFamily="34" charset="0"/>
                        </a:rPr>
                        <m:t>𝑛</m:t>
                      </m:r>
                      <m:r>
                        <a:rPr lang="en-US" sz="2100" i="1">
                          <a:latin typeface="Cambria Math" panose="02040503050406030204" pitchFamily="18" charset="0"/>
                          <a:cs typeface="Calibri" panose="020F0502020204030204" pitchFamily="34" charset="0"/>
                        </a:rPr>
                        <m:t>=</m:t>
                      </m:r>
                      <m:f>
                        <m:fPr>
                          <m:ctrlPr>
                            <a:rPr lang="en-US" sz="2100" i="1">
                              <a:latin typeface="Cambria Math" panose="02040503050406030204" pitchFamily="18" charset="0"/>
                              <a:cs typeface="Calibri" panose="020F0502020204030204" pitchFamily="34" charset="0"/>
                            </a:rPr>
                          </m:ctrlPr>
                        </m:fPr>
                        <m:num>
                          <m:sSup>
                            <m:sSupPr>
                              <m:ctrlPr>
                                <a:rPr lang="en-US" sz="2100" i="1">
                                  <a:latin typeface="Cambria Math" panose="02040503050406030204" pitchFamily="18" charset="0"/>
                                  <a:cs typeface="Calibri" panose="020F0502020204030204" pitchFamily="34" charset="0"/>
                                </a:rPr>
                              </m:ctrlPr>
                            </m:sSupPr>
                            <m:e>
                              <m:r>
                                <a:rPr lang="en-US" sz="2100" i="1">
                                  <a:latin typeface="Cambria Math" panose="02040503050406030204" pitchFamily="18" charset="0"/>
                                  <a:cs typeface="Calibri" panose="020F0502020204030204" pitchFamily="34" charset="0"/>
                                </a:rPr>
                                <m:t>𝑍</m:t>
                              </m:r>
                            </m:e>
                            <m:sup>
                              <m:r>
                                <a:rPr lang="en-US" sz="2100" i="1">
                                  <a:latin typeface="Cambria Math" panose="02040503050406030204" pitchFamily="18" charset="0"/>
                                  <a:cs typeface="Calibri" panose="020F0502020204030204" pitchFamily="34" charset="0"/>
                                </a:rPr>
                                <m:t>2</m:t>
                              </m:r>
                            </m:sup>
                          </m:sSup>
                          <m:r>
                            <a:rPr lang="en-US" sz="2100" i="1">
                              <a:latin typeface="Cambria Math" panose="02040503050406030204" pitchFamily="18" charset="0"/>
                              <a:ea typeface="Cambria Math" panose="02040503050406030204" pitchFamily="18" charset="0"/>
                              <a:cs typeface="Calibri" panose="020F0502020204030204" pitchFamily="34" charset="0"/>
                            </a:rPr>
                            <m:t>×</m:t>
                          </m:r>
                          <m:acc>
                            <m:accPr>
                              <m:chr m:val="̂"/>
                              <m:ctrlPr>
                                <a:rPr lang="en-US" sz="2100" i="1">
                                  <a:latin typeface="Cambria Math" panose="02040503050406030204" pitchFamily="18" charset="0"/>
                                  <a:ea typeface="Cambria Math" panose="02040503050406030204" pitchFamily="18" charset="0"/>
                                  <a:cs typeface="Calibri" panose="020F0502020204030204" pitchFamily="34" charset="0"/>
                                </a:rPr>
                              </m:ctrlPr>
                            </m:accPr>
                            <m:e>
                              <m:r>
                                <a:rPr lang="en-US" sz="2100" i="1">
                                  <a:latin typeface="Cambria Math" panose="02040503050406030204" pitchFamily="18" charset="0"/>
                                  <a:ea typeface="Cambria Math" panose="02040503050406030204" pitchFamily="18" charset="0"/>
                                  <a:cs typeface="Calibri" panose="020F0502020204030204" pitchFamily="34" charset="0"/>
                                </a:rPr>
                                <m:t>𝑝</m:t>
                              </m:r>
                            </m:e>
                          </m:acc>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1</m:t>
                          </m:r>
                          <m:r>
                            <a:rPr lang="en-US" sz="2100" i="1">
                              <a:latin typeface="Cambria Math" panose="02040503050406030204" pitchFamily="18" charset="0"/>
                              <a:ea typeface="Cambria Math" panose="02040503050406030204" pitchFamily="18" charset="0"/>
                              <a:cs typeface="Calibri" panose="020F0502020204030204" pitchFamily="34" charset="0"/>
                            </a:rPr>
                            <m:t>−</m:t>
                          </m:r>
                          <m:acc>
                            <m:accPr>
                              <m:chr m:val="̂"/>
                              <m:ctrlPr>
                                <a:rPr lang="en-US" sz="2100" i="1">
                                  <a:latin typeface="Cambria Math" panose="02040503050406030204" pitchFamily="18" charset="0"/>
                                  <a:ea typeface="Cambria Math" panose="02040503050406030204" pitchFamily="18" charset="0"/>
                                  <a:cs typeface="Calibri" panose="020F0502020204030204" pitchFamily="34" charset="0"/>
                                </a:rPr>
                              </m:ctrlPr>
                            </m:accPr>
                            <m:e>
                              <m:r>
                                <a:rPr lang="en-US" sz="2100" i="1">
                                  <a:latin typeface="Cambria Math" panose="02040503050406030204" pitchFamily="18" charset="0"/>
                                  <a:ea typeface="Cambria Math" panose="02040503050406030204" pitchFamily="18" charset="0"/>
                                  <a:cs typeface="Calibri" panose="020F0502020204030204" pitchFamily="34" charset="0"/>
                                </a:rPr>
                                <m:t>𝑝</m:t>
                              </m:r>
                            </m:e>
                          </m:acc>
                          <m:r>
                            <a:rPr lang="en-US" sz="2100" i="1">
                              <a:latin typeface="Cambria Math" panose="02040503050406030204" pitchFamily="18" charset="0"/>
                              <a:ea typeface="Cambria Math" panose="02040503050406030204" pitchFamily="18" charset="0"/>
                              <a:cs typeface="Calibri" panose="020F0502020204030204" pitchFamily="34" charset="0"/>
                            </a:rPr>
                            <m:t>)</m:t>
                          </m:r>
                        </m:num>
                        <m:den>
                          <m:sSup>
                            <m:sSupPr>
                              <m:ctrlPr>
                                <a:rPr lang="en-US" sz="2100" i="1">
                                  <a:latin typeface="Cambria Math" panose="02040503050406030204" pitchFamily="18" charset="0"/>
                                  <a:cs typeface="Calibri" panose="020F0502020204030204" pitchFamily="34" charset="0"/>
                                </a:rPr>
                              </m:ctrlPr>
                            </m:sSupPr>
                            <m:e>
                              <m:r>
                                <a:rPr lang="en-US" sz="2100" i="1">
                                  <a:latin typeface="Cambria Math" panose="02040503050406030204" pitchFamily="18" charset="0"/>
                                  <a:cs typeface="Calibri" panose="020F0502020204030204" pitchFamily="34" charset="0"/>
                                </a:rPr>
                                <m:t>𝐶𝐼</m:t>
                              </m:r>
                            </m:e>
                            <m:sup>
                              <m:r>
                                <a:rPr lang="en-US" sz="2100" i="1">
                                  <a:latin typeface="Cambria Math" panose="02040503050406030204" pitchFamily="18" charset="0"/>
                                  <a:cs typeface="Calibri" panose="020F0502020204030204" pitchFamily="34" charset="0"/>
                                </a:rPr>
                                <m:t>2</m:t>
                              </m:r>
                            </m:sup>
                          </m:sSup>
                        </m:den>
                      </m:f>
                      <m:r>
                        <a:rPr lang="en-US" sz="2100">
                          <a:latin typeface="Cambria Math" panose="02040503050406030204" pitchFamily="18" charset="0"/>
                          <a:cs typeface="Calibri" panose="020F0502020204030204" pitchFamily="34" charset="0"/>
                        </a:rPr>
                        <m:t>=</m:t>
                      </m:r>
                      <m:f>
                        <m:fPr>
                          <m:ctrlPr>
                            <a:rPr lang="en-US" sz="2100" i="1">
                              <a:latin typeface="Cambria Math" panose="02040503050406030204" pitchFamily="18" charset="0"/>
                              <a:cs typeface="Calibri" panose="020F0502020204030204" pitchFamily="34" charset="0"/>
                            </a:rPr>
                          </m:ctrlPr>
                        </m:fPr>
                        <m:num>
                          <m:sSup>
                            <m:sSupPr>
                              <m:ctrlPr>
                                <a:rPr lang="en-US" sz="2100" i="1">
                                  <a:latin typeface="Cambria Math" panose="02040503050406030204" pitchFamily="18" charset="0"/>
                                  <a:cs typeface="Calibri" panose="020F0502020204030204" pitchFamily="34" charset="0"/>
                                </a:rPr>
                              </m:ctrlPr>
                            </m:sSupPr>
                            <m:e>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1</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96</m:t>
                              </m:r>
                              <m:r>
                                <a:rPr lang="en-US" sz="2100" i="1">
                                  <a:latin typeface="Cambria Math" panose="02040503050406030204" pitchFamily="18" charset="0"/>
                                  <a:cs typeface="Calibri" panose="020F0502020204030204" pitchFamily="34" charset="0"/>
                                </a:rPr>
                                <m:t>)</m:t>
                              </m:r>
                            </m:e>
                            <m:sup>
                              <m:r>
                                <a:rPr lang="en-US" sz="2100" i="1">
                                  <a:latin typeface="Cambria Math" panose="02040503050406030204" pitchFamily="18" charset="0"/>
                                  <a:cs typeface="Calibri" panose="020F0502020204030204" pitchFamily="34" charset="0"/>
                                </a:rPr>
                                <m:t>2</m:t>
                              </m:r>
                            </m:sup>
                          </m:sSup>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0</m:t>
                          </m:r>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5</m:t>
                          </m:r>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1</m:t>
                          </m:r>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0</m:t>
                          </m:r>
                          <m:r>
                            <a:rPr lang="en-US" sz="2100" i="1">
                              <a:latin typeface="Cambria Math" panose="02040503050406030204" pitchFamily="18" charset="0"/>
                              <a:ea typeface="Cambria Math" panose="02040503050406030204" pitchFamily="18" charset="0"/>
                              <a:cs typeface="Calibri" panose="020F0502020204030204" pitchFamily="34" charset="0"/>
                            </a:rPr>
                            <m:t>.</m:t>
                          </m:r>
                          <m:r>
                            <a:rPr lang="en-US" sz="2100" i="1">
                              <a:latin typeface="Cambria Math" panose="02040503050406030204" pitchFamily="18" charset="0"/>
                              <a:ea typeface="Cambria Math" panose="02040503050406030204" pitchFamily="18" charset="0"/>
                              <a:cs typeface="Calibri" panose="020F0502020204030204" pitchFamily="34" charset="0"/>
                            </a:rPr>
                            <m:t>5</m:t>
                          </m:r>
                          <m:r>
                            <a:rPr lang="en-US" sz="2100" i="1">
                              <a:latin typeface="Cambria Math" panose="02040503050406030204" pitchFamily="18" charset="0"/>
                              <a:ea typeface="Cambria Math" panose="02040503050406030204" pitchFamily="18" charset="0"/>
                              <a:cs typeface="Calibri" panose="020F0502020204030204" pitchFamily="34" charset="0"/>
                            </a:rPr>
                            <m:t>)</m:t>
                          </m:r>
                        </m:num>
                        <m:den>
                          <m:sSup>
                            <m:sSupPr>
                              <m:ctrlPr>
                                <a:rPr lang="en-US" sz="2100" i="1">
                                  <a:latin typeface="Cambria Math" panose="02040503050406030204" pitchFamily="18" charset="0"/>
                                  <a:cs typeface="Calibri" panose="020F0502020204030204" pitchFamily="34" charset="0"/>
                                </a:rPr>
                              </m:ctrlPr>
                            </m:sSupPr>
                            <m:e>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0</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05</m:t>
                              </m:r>
                              <m:r>
                                <a:rPr lang="en-US" sz="2100" i="1">
                                  <a:latin typeface="Cambria Math" panose="02040503050406030204" pitchFamily="18" charset="0"/>
                                  <a:cs typeface="Calibri" panose="020F0502020204030204" pitchFamily="34" charset="0"/>
                                </a:rPr>
                                <m:t>)</m:t>
                              </m:r>
                            </m:e>
                            <m:sup>
                              <m:r>
                                <a:rPr lang="en-US" sz="2100" i="1">
                                  <a:latin typeface="Cambria Math" panose="02040503050406030204" pitchFamily="18" charset="0"/>
                                  <a:cs typeface="Calibri" panose="020F0502020204030204" pitchFamily="34" charset="0"/>
                                </a:rPr>
                                <m:t>2</m:t>
                              </m:r>
                            </m:sup>
                          </m:sSup>
                        </m:den>
                      </m:f>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384</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16</m:t>
                      </m:r>
                    </m:oMath>
                  </m:oMathPara>
                </a14:m>
                <a:endParaRPr lang="en-AU" sz="2100" dirty="0">
                  <a:latin typeface="Calibri" panose="020F0502020204030204" pitchFamily="34"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6C15EC1B-7970-2F07-6DB8-1C82A51EBE74}"/>
                  </a:ext>
                </a:extLst>
              </p:cNvPr>
              <p:cNvSpPr txBox="1">
                <a:spLocks noRot="1" noChangeAspect="1" noMove="1" noResize="1" noEditPoints="1" noAdjustHandles="1" noChangeArrowheads="1" noChangeShapeType="1" noTextEdit="1"/>
              </p:cNvSpPr>
              <p:nvPr/>
            </p:nvSpPr>
            <p:spPr>
              <a:xfrm>
                <a:off x="0" y="2386505"/>
                <a:ext cx="9144000" cy="1635832"/>
              </a:xfrm>
              <a:prstGeom prst="rect">
                <a:avLst/>
              </a:prstGeom>
              <a:blipFill>
                <a:blip r:embed="rId3"/>
                <a:stretch>
                  <a:fillRect l="-800"/>
                </a:stretch>
              </a:blipFill>
            </p:spPr>
            <p:txBody>
              <a:bodyPr/>
              <a:lstStyle/>
              <a:p>
                <a:r>
                  <a:rPr lang="en-AU">
                    <a:noFill/>
                  </a:rPr>
                  <a:t> </a:t>
                </a:r>
              </a:p>
            </p:txBody>
          </p:sp>
        </mc:Fallback>
      </mc:AlternateContent>
      <p:sp>
        <p:nvSpPr>
          <p:cNvPr id="5" name="Rectangle 1">
            <a:extLst>
              <a:ext uri="{FF2B5EF4-FFF2-40B4-BE49-F238E27FC236}">
                <a16:creationId xmlns:a16="http://schemas.microsoft.com/office/drawing/2014/main" id="{511F71F8-B3F0-0024-36AA-9E365DDC778D}"/>
              </a:ext>
            </a:extLst>
          </p:cNvPr>
          <p:cNvSpPr>
            <a:spLocks noChangeArrowheads="1"/>
          </p:cNvSpPr>
          <p:nvPr/>
        </p:nvSpPr>
        <p:spPr bwMode="auto">
          <a:xfrm>
            <a:off x="0" y="4180445"/>
            <a:ext cx="9144000" cy="988669"/>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marL="342900" indent="-342900" eaLnBrk="0" fontAlgn="base" hangingPunct="0">
              <a:lnSpc>
                <a:spcPct val="150000"/>
              </a:lnSpc>
              <a:spcBef>
                <a:spcPct val="0"/>
              </a:spcBef>
              <a:spcAft>
                <a:spcPct val="0"/>
              </a:spcAft>
              <a:buFont typeface="Arial" panose="020B0604020202020204" pitchFamily="34" charset="0"/>
              <a:buChar char="•"/>
            </a:pPr>
            <a:r>
              <a:rPr lang="en-US" altLang="en-US" sz="2100" dirty="0">
                <a:latin typeface="Calibri" panose="020F0502020204030204" pitchFamily="34" charset="0"/>
                <a:cs typeface="Calibri" panose="020F0502020204030204" pitchFamily="34" charset="0"/>
              </a:rPr>
              <a:t>Thus, we would need a sample size of approximately 385 respondents to ensure our study results are statistically significant. (not by random)</a:t>
            </a:r>
            <a:endParaRPr lang="en-US" altLang="en-US" sz="2100" dirty="0">
              <a:solidFill>
                <a:schemeClr val="tx1"/>
              </a:solidFill>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92AAF4E1-D56D-D188-2B43-8BA284013A17}"/>
              </a:ext>
            </a:extLst>
          </p:cNvPr>
          <p:cNvSpPr>
            <a:spLocks noGrp="1"/>
          </p:cNvSpPr>
          <p:nvPr>
            <p:ph type="title"/>
          </p:nvPr>
        </p:nvSpPr>
        <p:spPr>
          <a:xfrm>
            <a:off x="1" y="857250"/>
            <a:ext cx="9143999" cy="1347952"/>
          </a:xfrm>
        </p:spPr>
        <p:txBody>
          <a:bodyPr anchor="b">
            <a:normAutofit/>
          </a:bodyPr>
          <a:lstStyle/>
          <a:p>
            <a:r>
              <a:rPr lang="en-US" b="1" dirty="0" err="1">
                <a:latin typeface="Söhne"/>
              </a:rPr>
              <a:t>SurveySampleSizer</a:t>
            </a:r>
            <a:r>
              <a:rPr lang="en-US" b="1" dirty="0">
                <a:latin typeface="Söhne"/>
              </a:rPr>
              <a:t>: Determining the appropriate sample size to assess public satisfaction with Sydney's new public transportation system</a:t>
            </a:r>
            <a:endParaRPr lang="en-AU" b="1" dirty="0">
              <a:latin typeface="Söhne"/>
            </a:endParaRPr>
          </a:p>
        </p:txBody>
      </p:sp>
    </p:spTree>
    <p:extLst>
      <p:ext uri="{BB962C8B-B14F-4D97-AF65-F5344CB8AC3E}">
        <p14:creationId xmlns:p14="http://schemas.microsoft.com/office/powerpoint/2010/main" val="3963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B21-C39B-2AF5-B40E-6C126052D935}"/>
              </a:ext>
            </a:extLst>
          </p:cNvPr>
          <p:cNvSpPr>
            <a:spLocks noGrp="1"/>
          </p:cNvSpPr>
          <p:nvPr>
            <p:ph type="title"/>
          </p:nvPr>
        </p:nvSpPr>
        <p:spPr>
          <a:xfrm>
            <a:off x="1" y="857250"/>
            <a:ext cx="9143999" cy="578386"/>
          </a:xfrm>
        </p:spPr>
        <p:txBody>
          <a:bodyPr anchor="b">
            <a:normAutofit/>
          </a:bodyPr>
          <a:lstStyle/>
          <a:p>
            <a:r>
              <a:rPr lang="en-US" b="1" dirty="0">
                <a:latin typeface="Söhne"/>
              </a:rPr>
              <a:t>Interactive Questions</a:t>
            </a:r>
            <a:endParaRPr lang="en-AU" b="1" dirty="0">
              <a:latin typeface="Söhne"/>
            </a:endParaRPr>
          </a:p>
        </p:txBody>
      </p:sp>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1" y="1476949"/>
            <a:ext cx="9143999" cy="4523801"/>
          </a:xfrm>
          <a:prstGeom prst="rect">
            <a:avLst/>
          </a:prstGeom>
          <a:ln>
            <a:solidFill>
              <a:schemeClr val="accent1"/>
            </a:solidFill>
          </a:ln>
        </p:spPr>
        <p:txBody>
          <a:bodyPr>
            <a:normAutofit/>
          </a:bodyPr>
          <a:lstStyle/>
          <a:p>
            <a:pPr>
              <a:lnSpc>
                <a:spcPct val="150000"/>
              </a:lnSpc>
            </a:pPr>
            <a:r>
              <a:rPr lang="en-US" sz="2100" b="1" dirty="0">
                <a:latin typeface="Calibri" panose="020F0502020204030204" pitchFamily="34" charset="0"/>
                <a:cs typeface="Calibri" panose="020F0502020204030204" pitchFamily="34" charset="0"/>
              </a:rPr>
              <a:t>5. Effects of Changing Variables:</a:t>
            </a:r>
            <a:endParaRPr lang="en-US" sz="21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2100" b="1" i="1" dirty="0">
                <a:latin typeface="Calibri" panose="020F0502020204030204" pitchFamily="34" charset="0"/>
                <a:cs typeface="Calibri" panose="020F0502020204030204" pitchFamily="34" charset="0"/>
              </a:rPr>
              <a:t>Question:</a:t>
            </a:r>
            <a:r>
              <a:rPr lang="en-US" sz="2100" dirty="0">
                <a:latin typeface="Calibri" panose="020F0502020204030204" pitchFamily="34" charset="0"/>
                <a:cs typeface="Calibri" panose="020F0502020204030204" pitchFamily="34" charset="0"/>
              </a:rPr>
              <a:t> What happens to the required sample size if we increase the margin of error to 0.10? Conversely, what happens if we reduce it to 0.02? Why do these changes occur?</a:t>
            </a:r>
          </a:p>
          <a:p>
            <a:pPr marL="342900" indent="-342900">
              <a:lnSpc>
                <a:spcPct val="150000"/>
              </a:lnSpc>
              <a:buFont typeface="Arial" panose="020B0604020202020204" pitchFamily="34" charset="0"/>
              <a:buChar char="•"/>
            </a:pPr>
            <a:r>
              <a:rPr lang="en-US" sz="2100" i="1" dirty="0">
                <a:latin typeface="Calibri" panose="020F0502020204030204" pitchFamily="34" charset="0"/>
                <a:cs typeface="Calibri" panose="020F0502020204030204" pitchFamily="34" charset="0"/>
              </a:rPr>
              <a:t>Expected Answer:</a:t>
            </a:r>
            <a:r>
              <a:rPr lang="en-US" sz="2100" dirty="0">
                <a:latin typeface="Calibri" panose="020F0502020204030204" pitchFamily="34" charset="0"/>
                <a:cs typeface="Calibri" panose="020F0502020204030204" pitchFamily="34" charset="0"/>
              </a:rPr>
              <a:t> Increasing the margin of error to 0.10 will decrease the required sample size, as we are allowing more variability in our estimate. Reducing the margin of error to 0.02 will increase the sample size, as we are aiming for greater precision in our estimate.</a:t>
            </a:r>
          </a:p>
        </p:txBody>
      </p:sp>
    </p:spTree>
    <p:extLst>
      <p:ext uri="{BB962C8B-B14F-4D97-AF65-F5344CB8AC3E}">
        <p14:creationId xmlns:p14="http://schemas.microsoft.com/office/powerpoint/2010/main" val="384834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B21-C39B-2AF5-B40E-6C126052D935}"/>
              </a:ext>
            </a:extLst>
          </p:cNvPr>
          <p:cNvSpPr>
            <a:spLocks noGrp="1"/>
          </p:cNvSpPr>
          <p:nvPr>
            <p:ph type="title"/>
          </p:nvPr>
        </p:nvSpPr>
        <p:spPr>
          <a:xfrm>
            <a:off x="1" y="857250"/>
            <a:ext cx="9143999" cy="578386"/>
          </a:xfrm>
        </p:spPr>
        <p:txBody>
          <a:bodyPr anchor="b">
            <a:normAutofit/>
          </a:bodyPr>
          <a:lstStyle/>
          <a:p>
            <a:r>
              <a:rPr lang="en-US" b="1" dirty="0">
                <a:latin typeface="Söhne"/>
              </a:rPr>
              <a:t>Interactive Questions</a:t>
            </a:r>
            <a:endParaRPr lang="en-AU" b="1" dirty="0">
              <a:latin typeface="Söhne"/>
            </a:endParaRPr>
          </a:p>
        </p:txBody>
      </p:sp>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1" y="1476949"/>
            <a:ext cx="9143999" cy="4523801"/>
          </a:xfrm>
          <a:prstGeom prst="rect">
            <a:avLst/>
          </a:prstGeom>
          <a:ln>
            <a:solidFill>
              <a:schemeClr val="accent1"/>
            </a:solidFill>
          </a:ln>
        </p:spPr>
        <p:txBody>
          <a:bodyPr>
            <a:normAutofit fontScale="92500"/>
          </a:bodyPr>
          <a:lstStyle/>
          <a:p>
            <a:pPr>
              <a:lnSpc>
                <a:spcPct val="150000"/>
              </a:lnSpc>
            </a:pPr>
            <a:r>
              <a:rPr lang="en-US" sz="2100" b="1" dirty="0">
                <a:latin typeface="Calibri" panose="020F0502020204030204" pitchFamily="34" charset="0"/>
                <a:cs typeface="Calibri" panose="020F0502020204030204" pitchFamily="34" charset="0"/>
              </a:rPr>
              <a:t>6. Real-World Applications:</a:t>
            </a:r>
            <a:endParaRPr lang="en-US" sz="21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2100" b="1" i="1" dirty="0">
                <a:latin typeface="Calibri" panose="020F0502020204030204" pitchFamily="34" charset="0"/>
                <a:cs typeface="Calibri" panose="020F0502020204030204" pitchFamily="34" charset="0"/>
              </a:rPr>
              <a:t>Question:</a:t>
            </a:r>
            <a:r>
              <a:rPr lang="en-US" sz="2100" b="1" dirty="0">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Suppose you are conducting a survey to estimate customer satisfaction in a large company. Why is it important to calculate the required sample size, and how would you explain the significance of margin of error and confidence level to a non-technical audience?</a:t>
            </a:r>
          </a:p>
          <a:p>
            <a:pPr marL="342900" indent="-342900">
              <a:lnSpc>
                <a:spcPct val="150000"/>
              </a:lnSpc>
              <a:buFont typeface="Arial" panose="020B0604020202020204" pitchFamily="34" charset="0"/>
              <a:buChar char="•"/>
            </a:pPr>
            <a:r>
              <a:rPr lang="en-US" sz="2100" i="1" dirty="0">
                <a:latin typeface="Calibri" panose="020F0502020204030204" pitchFamily="34" charset="0"/>
                <a:cs typeface="Calibri" panose="020F0502020204030204" pitchFamily="34" charset="0"/>
              </a:rPr>
              <a:t>Expected Answer:</a:t>
            </a:r>
            <a:r>
              <a:rPr lang="en-US" sz="2100" dirty="0">
                <a:latin typeface="Calibri" panose="020F0502020204030204" pitchFamily="34" charset="0"/>
                <a:cs typeface="Calibri" panose="020F0502020204030204" pitchFamily="34" charset="0"/>
              </a:rPr>
              <a:t> Calculating the required sample size is crucial to ensure that the survey results accurately represent the entire customer base. The margin of error indicates the potential difference between the survey results and the true customer satisfaction, while the confidence level reflects how certain we are that the survey results fall within this margin.</a:t>
            </a:r>
          </a:p>
        </p:txBody>
      </p:sp>
    </p:spTree>
    <p:extLst>
      <p:ext uri="{BB962C8B-B14F-4D97-AF65-F5344CB8AC3E}">
        <p14:creationId xmlns:p14="http://schemas.microsoft.com/office/powerpoint/2010/main" val="67170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B21-C39B-2AF5-B40E-6C126052D935}"/>
              </a:ext>
            </a:extLst>
          </p:cNvPr>
          <p:cNvSpPr>
            <a:spLocks noGrp="1"/>
          </p:cNvSpPr>
          <p:nvPr>
            <p:ph type="title"/>
          </p:nvPr>
        </p:nvSpPr>
        <p:spPr>
          <a:xfrm>
            <a:off x="1" y="857250"/>
            <a:ext cx="9143999" cy="578386"/>
          </a:xfrm>
        </p:spPr>
        <p:txBody>
          <a:bodyPr anchor="b">
            <a:normAutofit/>
          </a:bodyPr>
          <a:lstStyle/>
          <a:p>
            <a:r>
              <a:rPr lang="en-US" b="1" dirty="0">
                <a:latin typeface="Söhne"/>
              </a:rPr>
              <a:t>Interactive Activity</a:t>
            </a:r>
            <a:endParaRPr lang="en-AU" b="1" dirty="0">
              <a:latin typeface="Söhne"/>
            </a:endParaRPr>
          </a:p>
        </p:txBody>
      </p:sp>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1" y="1476949"/>
            <a:ext cx="9143999" cy="4523801"/>
          </a:xfrm>
          <a:prstGeom prst="rect">
            <a:avLst/>
          </a:prstGeom>
          <a:ln>
            <a:solidFill>
              <a:schemeClr val="accent1"/>
            </a:solidFill>
          </a:ln>
        </p:spPr>
        <p:txBody>
          <a:bodyPr>
            <a:normAutofit/>
          </a:bodyPr>
          <a:lstStyle/>
          <a:p>
            <a:pPr lvl="0" eaLnBrk="0" fontAlgn="base" hangingPunct="0">
              <a:lnSpc>
                <a:spcPct val="150000"/>
              </a:lnSpc>
              <a:spcBef>
                <a:spcPct val="0"/>
              </a:spcBef>
              <a:spcAft>
                <a:spcPct val="0"/>
              </a:spcAft>
            </a:pPr>
            <a:r>
              <a:rPr lang="en-US" altLang="en-US" sz="2100" b="1" dirty="0">
                <a:latin typeface="Calibri" panose="020F0502020204030204" pitchFamily="34" charset="0"/>
                <a:cs typeface="Calibri" panose="020F0502020204030204" pitchFamily="34" charset="0"/>
              </a:rPr>
              <a:t>Activity:</a:t>
            </a:r>
            <a:r>
              <a:rPr lang="en-US" altLang="en-US" sz="2100" dirty="0">
                <a:latin typeface="Calibri" panose="020F0502020204030204" pitchFamily="34" charset="0"/>
                <a:cs typeface="Calibri" panose="020F0502020204030204" pitchFamily="34" charset="0"/>
              </a:rPr>
              <a:t> Modify the values of p</a:t>
            </a:r>
            <a:r>
              <a:rPr lang="en-US" altLang="en-US" sz="2100">
                <a:latin typeface="Calibri" panose="020F0502020204030204" pitchFamily="34" charset="0"/>
                <a:cs typeface="Calibri" panose="020F0502020204030204" pitchFamily="34" charset="0"/>
              </a:rPr>
              <a:t>, ME</a:t>
            </a:r>
            <a:r>
              <a:rPr lang="en-US" altLang="en-US" sz="2100" dirty="0">
                <a:latin typeface="Calibri" panose="020F0502020204030204" pitchFamily="34" charset="0"/>
                <a:cs typeface="Calibri" panose="020F0502020204030204" pitchFamily="34" charset="0"/>
              </a:rPr>
              <a:t>, and Z in the code to see how they affect the required sample size. After making each change, rerun the code and record the results. Try the following:</a:t>
            </a:r>
          </a:p>
          <a:p>
            <a:pPr marL="385763" indent="-385763" eaLnBrk="0" fontAlgn="base" hangingPunct="0">
              <a:lnSpc>
                <a:spcPct val="150000"/>
              </a:lnSpc>
              <a:spcBef>
                <a:spcPct val="0"/>
              </a:spcBef>
              <a:spcAft>
                <a:spcPct val="0"/>
              </a:spcAft>
              <a:buFont typeface="+mj-lt"/>
              <a:buAutoNum type="arabicPeriod"/>
            </a:pPr>
            <a:r>
              <a:rPr lang="en-US" altLang="en-US" sz="2100" dirty="0">
                <a:latin typeface="Calibri" panose="020F0502020204030204" pitchFamily="34" charset="0"/>
                <a:cs typeface="Calibri" panose="020F0502020204030204" pitchFamily="34" charset="0"/>
              </a:rPr>
              <a:t>Change the margin of error (E) to 0.02. What happens to the sample size?</a:t>
            </a:r>
          </a:p>
          <a:p>
            <a:pPr marL="385763" indent="-385763" eaLnBrk="0" fontAlgn="base" hangingPunct="0">
              <a:lnSpc>
                <a:spcPct val="150000"/>
              </a:lnSpc>
              <a:spcBef>
                <a:spcPct val="0"/>
              </a:spcBef>
              <a:spcAft>
                <a:spcPct val="0"/>
              </a:spcAft>
              <a:buFont typeface="+mj-lt"/>
              <a:buAutoNum type="arabicPeriod"/>
            </a:pPr>
            <a:r>
              <a:rPr lang="en-US" altLang="en-US" sz="2100" dirty="0">
                <a:latin typeface="Calibri" panose="020F0502020204030204" pitchFamily="34" charset="0"/>
                <a:cs typeface="Calibri" panose="020F0502020204030204" pitchFamily="34" charset="0"/>
              </a:rPr>
              <a:t>Change the confidence level by using a Z-score of 2.58 (99% confidence). How does this affect the sample size?</a:t>
            </a:r>
          </a:p>
          <a:p>
            <a:pPr marL="385763" indent="-385763" eaLnBrk="0" fontAlgn="base" hangingPunct="0">
              <a:lnSpc>
                <a:spcPct val="150000"/>
              </a:lnSpc>
              <a:spcBef>
                <a:spcPct val="0"/>
              </a:spcBef>
              <a:spcAft>
                <a:spcPct val="0"/>
              </a:spcAft>
              <a:buFont typeface="+mj-lt"/>
              <a:buAutoNum type="arabicPeriod"/>
            </a:pPr>
            <a:r>
              <a:rPr lang="en-US" altLang="en-US" sz="2100" dirty="0">
                <a:latin typeface="Calibri" panose="020F0502020204030204" pitchFamily="34" charset="0"/>
                <a:cs typeface="Calibri" panose="020F0502020204030204" pitchFamily="34" charset="0"/>
              </a:rPr>
              <a:t>Change the estimated proportion (p) to 0.7. What impact does this have on the required sample size?</a:t>
            </a:r>
          </a:p>
        </p:txBody>
      </p:sp>
    </p:spTree>
    <p:extLst>
      <p:ext uri="{BB962C8B-B14F-4D97-AF65-F5344CB8AC3E}">
        <p14:creationId xmlns:p14="http://schemas.microsoft.com/office/powerpoint/2010/main" val="532864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B21-C39B-2AF5-B40E-6C126052D935}"/>
              </a:ext>
            </a:extLst>
          </p:cNvPr>
          <p:cNvSpPr>
            <a:spLocks noGrp="1"/>
          </p:cNvSpPr>
          <p:nvPr>
            <p:ph type="title"/>
          </p:nvPr>
        </p:nvSpPr>
        <p:spPr>
          <a:xfrm>
            <a:off x="1" y="857250"/>
            <a:ext cx="9143999" cy="578386"/>
          </a:xfrm>
        </p:spPr>
        <p:txBody>
          <a:bodyPr anchor="b">
            <a:normAutofit/>
          </a:bodyPr>
          <a:lstStyle/>
          <a:p>
            <a:r>
              <a:rPr lang="en-US" b="1" dirty="0">
                <a:latin typeface="Söhne"/>
              </a:rPr>
              <a:t>Interactive Activity</a:t>
            </a:r>
            <a:endParaRPr lang="en-AU" b="1" dirty="0">
              <a:latin typeface="Söhne"/>
            </a:endParaRPr>
          </a:p>
        </p:txBody>
      </p:sp>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1" y="1476949"/>
            <a:ext cx="9143999" cy="4523801"/>
          </a:xfrm>
          <a:prstGeom prst="rect">
            <a:avLst/>
          </a:prstGeom>
          <a:ln>
            <a:solidFill>
              <a:schemeClr val="accent1"/>
            </a:solidFill>
          </a:ln>
        </p:spPr>
        <p:txBody>
          <a:bodyPr>
            <a:normAutofit/>
          </a:bodyPr>
          <a:lstStyle/>
          <a:p>
            <a:pPr marL="342900" indent="-342900" algn="l" defTabSz="685800" rtl="0" eaLnBrk="0" fontAlgn="base" hangingPunct="0">
              <a:lnSpc>
                <a:spcPct val="150000"/>
              </a:lnSpc>
              <a:spcBef>
                <a:spcPct val="0"/>
              </a:spcBef>
              <a:spcAft>
                <a:spcPct val="0"/>
              </a:spcAft>
              <a:buFont typeface="Arial" panose="020B0604020202020204" pitchFamily="34" charset="0"/>
              <a:buChar char="•"/>
            </a:pPr>
            <a:r>
              <a:rPr lang="en-US" altLang="en-US" sz="2100" b="1" i="1" dirty="0">
                <a:solidFill>
                  <a:schemeClr val="tx1"/>
                </a:solidFill>
                <a:latin typeface="Calibri" panose="020F0502020204030204" pitchFamily="34" charset="0"/>
                <a:cs typeface="Calibri" panose="020F0502020204030204" pitchFamily="34" charset="0"/>
              </a:rPr>
              <a:t>Expected Outcome:</a:t>
            </a:r>
            <a:endParaRPr lang="en-US" altLang="en-US" sz="2100" b="1" dirty="0">
              <a:solidFill>
                <a:schemeClr val="tx1"/>
              </a:solidFill>
              <a:latin typeface="Calibri" panose="020F0502020204030204" pitchFamily="34" charset="0"/>
              <a:cs typeface="Calibri" panose="020F0502020204030204" pitchFamily="34" charset="0"/>
            </a:endParaRPr>
          </a:p>
          <a:p>
            <a:pPr marL="385763" indent="-385763" algn="l" defTabSz="685800" rtl="0" eaLnBrk="0" fontAlgn="base" hangingPunct="0">
              <a:lnSpc>
                <a:spcPct val="150000"/>
              </a:lnSpc>
              <a:spcBef>
                <a:spcPct val="0"/>
              </a:spcBef>
              <a:spcAft>
                <a:spcPct val="0"/>
              </a:spcAft>
              <a:buFont typeface="+mj-lt"/>
              <a:buAutoNum type="arabicPeriod"/>
            </a:pPr>
            <a:r>
              <a:rPr lang="en-US" altLang="en-US" sz="2100" dirty="0">
                <a:solidFill>
                  <a:schemeClr val="tx1"/>
                </a:solidFill>
                <a:latin typeface="Calibri" panose="020F0502020204030204" pitchFamily="34" charset="0"/>
                <a:cs typeface="Calibri" panose="020F0502020204030204" pitchFamily="34" charset="0"/>
              </a:rPr>
              <a:t>Reducing the margin of error will increase the sample size, as we require more data for a higher level of precision.</a:t>
            </a:r>
          </a:p>
          <a:p>
            <a:pPr marL="385763" indent="-385763" algn="l" defTabSz="685800" rtl="0" eaLnBrk="0" fontAlgn="base" hangingPunct="0">
              <a:lnSpc>
                <a:spcPct val="150000"/>
              </a:lnSpc>
              <a:spcBef>
                <a:spcPct val="0"/>
              </a:spcBef>
              <a:spcAft>
                <a:spcPct val="0"/>
              </a:spcAft>
              <a:buFont typeface="+mj-lt"/>
              <a:buAutoNum type="arabicPeriod"/>
            </a:pPr>
            <a:r>
              <a:rPr lang="en-US" altLang="en-US" sz="2100" dirty="0">
                <a:solidFill>
                  <a:schemeClr val="tx1"/>
                </a:solidFill>
                <a:latin typeface="Calibri" panose="020F0502020204030204" pitchFamily="34" charset="0"/>
                <a:cs typeface="Calibri" panose="020F0502020204030204" pitchFamily="34" charset="0"/>
              </a:rPr>
              <a:t>Increasing the confidence level to 99% (Z = 2.58) will also increase the sample size, as we want to be more certain about our estimate.</a:t>
            </a:r>
          </a:p>
          <a:p>
            <a:pPr marL="385763" indent="-385763" algn="l" defTabSz="685800" rtl="0" eaLnBrk="0" fontAlgn="base" hangingPunct="0">
              <a:lnSpc>
                <a:spcPct val="150000"/>
              </a:lnSpc>
              <a:spcBef>
                <a:spcPct val="0"/>
              </a:spcBef>
              <a:spcAft>
                <a:spcPct val="0"/>
              </a:spcAft>
              <a:buFont typeface="+mj-lt"/>
              <a:buAutoNum type="arabicPeriod"/>
            </a:pPr>
            <a:r>
              <a:rPr lang="en-US" altLang="en-US" sz="2100" dirty="0">
                <a:solidFill>
                  <a:schemeClr val="tx1"/>
                </a:solidFill>
                <a:latin typeface="Calibri" panose="020F0502020204030204" pitchFamily="34" charset="0"/>
                <a:cs typeface="Calibri" panose="020F0502020204030204" pitchFamily="34" charset="0"/>
              </a:rPr>
              <a:t>Changing the estimated proportion to 0.7 will slightly reduce the sample size because the variability around the proportion decreases as p moves away from 0.5.</a:t>
            </a:r>
          </a:p>
          <a:p>
            <a:pPr algn="l" defTabSz="685800" rtl="0" eaLnBrk="0" fontAlgn="base" hangingPunct="0">
              <a:lnSpc>
                <a:spcPct val="150000"/>
              </a:lnSpc>
              <a:spcBef>
                <a:spcPct val="0"/>
              </a:spcBef>
              <a:spcAft>
                <a:spcPct val="0"/>
              </a:spcAft>
            </a:pPr>
            <a:endParaRPr lang="en-US" altLang="en-US" sz="21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6571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B21-C39B-2AF5-B40E-6C126052D935}"/>
              </a:ext>
            </a:extLst>
          </p:cNvPr>
          <p:cNvSpPr>
            <a:spLocks noGrp="1"/>
          </p:cNvSpPr>
          <p:nvPr>
            <p:ph type="title"/>
          </p:nvPr>
        </p:nvSpPr>
        <p:spPr>
          <a:xfrm>
            <a:off x="1" y="857250"/>
            <a:ext cx="9143999" cy="578386"/>
          </a:xfrm>
        </p:spPr>
        <p:txBody>
          <a:bodyPr anchor="b">
            <a:normAutofit/>
          </a:bodyPr>
          <a:lstStyle/>
          <a:p>
            <a:r>
              <a:rPr lang="en-US" b="1" dirty="0">
                <a:latin typeface="Söhne"/>
              </a:rPr>
              <a:t>Interactive Activity</a:t>
            </a:r>
            <a:endParaRPr lang="en-AU" b="1" dirty="0">
              <a:latin typeface="Söhne"/>
            </a:endParaRPr>
          </a:p>
        </p:txBody>
      </p:sp>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1" y="1476949"/>
            <a:ext cx="9143999" cy="4523801"/>
          </a:xfrm>
          <a:prstGeom prst="rect">
            <a:avLst/>
          </a:prstGeom>
          <a:ln>
            <a:solidFill>
              <a:schemeClr val="accent1"/>
            </a:solidFill>
          </a:ln>
        </p:spPr>
        <p:txBody>
          <a:bodyPr>
            <a:normAutofit/>
          </a:bodyPr>
          <a:lstStyle/>
          <a:p>
            <a:pPr algn="l" defTabSz="685800" rtl="0" eaLnBrk="0" fontAlgn="base" hangingPunct="0">
              <a:lnSpc>
                <a:spcPct val="150000"/>
              </a:lnSpc>
              <a:spcBef>
                <a:spcPct val="0"/>
              </a:spcBef>
              <a:spcAft>
                <a:spcPct val="0"/>
              </a:spcAft>
            </a:pPr>
            <a:r>
              <a:rPr lang="en-US" altLang="en-US" sz="2100" dirty="0">
                <a:solidFill>
                  <a:schemeClr val="tx1"/>
                </a:solidFill>
                <a:latin typeface="Calibri" panose="020F0502020204030204" pitchFamily="34" charset="0"/>
                <a:cs typeface="Calibri" panose="020F0502020204030204" pitchFamily="34" charset="0"/>
              </a:rPr>
              <a:t>This activity will allow you to experiment with different values and understand the relationship between sample size, confidence level, margin of error, and population proportion.</a:t>
            </a:r>
          </a:p>
        </p:txBody>
      </p:sp>
    </p:spTree>
    <p:extLst>
      <p:ext uri="{BB962C8B-B14F-4D97-AF65-F5344CB8AC3E}">
        <p14:creationId xmlns:p14="http://schemas.microsoft.com/office/powerpoint/2010/main" val="71830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57200" y="0"/>
            <a:ext cx="6262205" cy="905376"/>
          </a:xfrm>
          <a:prstGeom prst="rect">
            <a:avLst/>
          </a:prstGeom>
        </p:spPr>
        <p:txBody>
          <a:bodyPr vert="horz" wrap="square" lIns="0" tIns="12700" rIns="0" bIns="0" rtlCol="0">
            <a:spAutoFit/>
          </a:bodyPr>
          <a:lstStyle/>
          <a:p>
            <a:pPr marL="12700">
              <a:lnSpc>
                <a:spcPct val="100000"/>
              </a:lnSpc>
              <a:spcBef>
                <a:spcPts val="100"/>
              </a:spcBef>
            </a:pPr>
            <a:r>
              <a:rPr lang="en-US" dirty="0"/>
              <a:t>Understanding Data Scrubbing: Fixing Errors in Data</a:t>
            </a:r>
            <a:endParaRPr spc="-10" dirty="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4</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p:cNvSpPr txBox="1"/>
          <p:nvPr/>
        </p:nvSpPr>
        <p:spPr>
          <a:xfrm>
            <a:off x="0" y="904386"/>
            <a:ext cx="9143999" cy="6063455"/>
          </a:xfrm>
          <a:prstGeom prst="rect">
            <a:avLst/>
          </a:prstGeom>
          <a:solidFill>
            <a:schemeClr val="bg1"/>
          </a:solidFill>
        </p:spPr>
        <p:txBody>
          <a:bodyPr vert="horz" wrap="square" lIns="0" tIns="9525" rIns="0" bIns="0" rtlCol="0">
            <a:spAutoFit/>
          </a:bodyPr>
          <a:lstStyle/>
          <a:p>
            <a:pPr>
              <a:lnSpc>
                <a:spcPct val="150000"/>
              </a:lnSpc>
            </a:pPr>
            <a:r>
              <a:rPr lang="en-US" sz="2650" dirty="0">
                <a:latin typeface="+mj-lt"/>
              </a:rPr>
              <a:t>Even when we try our best to collect data accurately, mistakes and errors can still happen. These mistakes can affect the quality of our analysis, so we need to clean the data before using it. This process is called </a:t>
            </a:r>
            <a:r>
              <a:rPr lang="en-US" sz="2650" b="1" dirty="0">
                <a:latin typeface="+mj-lt"/>
              </a:rPr>
              <a:t>data scrubbing</a:t>
            </a:r>
            <a:r>
              <a:rPr lang="en-US" sz="2650" dirty="0">
                <a:latin typeface="+mj-lt"/>
              </a:rPr>
              <a:t>, and it helps us handle different types of data issues, such as:</a:t>
            </a:r>
          </a:p>
          <a:p>
            <a:pPr marL="457200" lvl="1" indent="-457200">
              <a:lnSpc>
                <a:spcPct val="150000"/>
              </a:lnSpc>
              <a:buFont typeface="Arial" panose="020B0604020202020204" pitchFamily="34" charset="0"/>
              <a:buChar char="•"/>
            </a:pPr>
            <a:r>
              <a:rPr lang="en-US" sz="2650" b="1" dirty="0">
                <a:latin typeface="+mj-lt"/>
              </a:rPr>
              <a:t>Missing data</a:t>
            </a:r>
            <a:r>
              <a:rPr lang="en-US" sz="2650" dirty="0">
                <a:latin typeface="+mj-lt"/>
              </a:rPr>
              <a:t> (blank or unknown values)</a:t>
            </a:r>
          </a:p>
          <a:p>
            <a:pPr marL="457200" indent="-457200">
              <a:lnSpc>
                <a:spcPct val="150000"/>
              </a:lnSpc>
              <a:buFont typeface="Arial" panose="020B0604020202020204" pitchFamily="34" charset="0"/>
              <a:buChar char="•"/>
            </a:pPr>
            <a:r>
              <a:rPr lang="en-US" sz="2650" b="1" dirty="0">
                <a:latin typeface="+mj-lt"/>
              </a:rPr>
              <a:t>Inconsistent data</a:t>
            </a:r>
            <a:r>
              <a:rPr lang="en-US" sz="2650" dirty="0">
                <a:latin typeface="+mj-lt"/>
              </a:rPr>
              <a:t> (values that don’t make sense)</a:t>
            </a:r>
          </a:p>
          <a:p>
            <a:pPr marL="457200" indent="-457200">
              <a:lnSpc>
                <a:spcPct val="150000"/>
              </a:lnSpc>
              <a:buFont typeface="Arial" panose="020B0604020202020204" pitchFamily="34" charset="0"/>
              <a:buChar char="•"/>
            </a:pPr>
            <a:r>
              <a:rPr lang="en-US" sz="2650" b="1" dirty="0">
                <a:latin typeface="+mj-lt"/>
              </a:rPr>
              <a:t>Reducing unnecessary data</a:t>
            </a:r>
            <a:r>
              <a:rPr lang="en-US" sz="2650" dirty="0">
                <a:latin typeface="+mj-lt"/>
              </a:rPr>
              <a:t> (removing extra records)</a:t>
            </a:r>
          </a:p>
          <a:p>
            <a:pPr marL="457200" indent="-457200">
              <a:lnSpc>
                <a:spcPct val="150000"/>
              </a:lnSpc>
              <a:buFont typeface="Arial" panose="020B0604020202020204" pitchFamily="34" charset="0"/>
              <a:buChar char="•"/>
            </a:pPr>
            <a:r>
              <a:rPr lang="en-US" sz="2650" b="1" dirty="0">
                <a:latin typeface="+mj-lt"/>
              </a:rPr>
              <a:t>Removing unnecessary attributes</a:t>
            </a:r>
            <a:r>
              <a:rPr lang="en-US" sz="2650" dirty="0">
                <a:latin typeface="+mj-lt"/>
              </a:rPr>
              <a:t> (removing columns that are not useful)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B21-C39B-2AF5-B40E-6C126052D935}"/>
              </a:ext>
            </a:extLst>
          </p:cNvPr>
          <p:cNvSpPr>
            <a:spLocks noGrp="1"/>
          </p:cNvSpPr>
          <p:nvPr>
            <p:ph type="title"/>
          </p:nvPr>
        </p:nvSpPr>
        <p:spPr>
          <a:xfrm>
            <a:off x="1" y="857250"/>
            <a:ext cx="9143999" cy="1307778"/>
          </a:xfrm>
        </p:spPr>
        <p:txBody>
          <a:bodyPr anchor="b">
            <a:normAutofit fontScale="90000"/>
          </a:bodyPr>
          <a:lstStyle/>
          <a:p>
            <a:r>
              <a:rPr lang="en-US" dirty="0">
                <a:latin typeface="Söhne"/>
              </a:rPr>
              <a:t>Using Inferential Statistics to Evaluate the Impact of a Public Health Policy: A Case Study of a Pilot Vaccination Program in Canberra</a:t>
            </a:r>
            <a:endParaRPr lang="en-AU" b="1" dirty="0">
              <a:latin typeface="Söhne"/>
            </a:endParaRPr>
          </a:p>
        </p:txBody>
      </p:sp>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63063" y="2165028"/>
            <a:ext cx="9080937" cy="3835722"/>
          </a:xfrm>
          <a:prstGeom prst="rect">
            <a:avLst/>
          </a:prstGeom>
          <a:solidFill>
            <a:schemeClr val="bg1"/>
          </a:solidFill>
          <a:ln>
            <a:solidFill>
              <a:schemeClr val="accent1"/>
            </a:solidFill>
          </a:ln>
        </p:spPr>
        <p:txBody>
          <a:bodyPr>
            <a:noAutofit/>
          </a:bodyPr>
          <a:lstStyle/>
          <a:p>
            <a:pPr algn="just" defTabSz="637794">
              <a:lnSpc>
                <a:spcPct val="150000"/>
              </a:lnSpc>
              <a:spcAft>
                <a:spcPts val="450"/>
              </a:spcAft>
            </a:pPr>
            <a:r>
              <a:rPr lang="en-US" b="1" dirty="0">
                <a:latin typeface="Calibri" panose="020F0502020204030204" pitchFamily="34" charset="0"/>
                <a:cs typeface="Calibri" panose="020F0502020204030204" pitchFamily="34" charset="0"/>
              </a:rPr>
              <a:t>Imagine you're a data scientist working for a public health agency in Canberra. How might you use inferential statistics to decide whether a new public health policy should be implemented across the entire population, based on a pilot study done in a smaller community?</a:t>
            </a:r>
          </a:p>
          <a:p>
            <a:pPr algn="just" defTabSz="637794">
              <a:lnSpc>
                <a:spcPct val="150000"/>
              </a:lnSpc>
              <a:spcAft>
                <a:spcPts val="450"/>
              </a:spcAft>
            </a:pPr>
            <a:r>
              <a:rPr lang="en-US" dirty="0">
                <a:latin typeface="Calibri" panose="020F0502020204030204" pitchFamily="34" charset="0"/>
                <a:cs typeface="Calibri" panose="020F0502020204030204" pitchFamily="34" charset="0"/>
              </a:rPr>
              <a:t>Well, let's say the agency has conducted a pilot study in a small part of Canberra to measure the effectiveness of a new vaccination program. By applying inferential statistics, you'd analyze the health outcomes from this smaller group to predict the potential impact on the entire city's population. You'd use methods like hypothesis testing to see if the positive results from the community can be expected to translate to the broader population. This approach helps in making evidence-based decisions about whether to roll out the policy on a larger scale.</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940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A008472-14AD-6B23-E201-781AFCD62435}"/>
              </a:ext>
            </a:extLst>
          </p:cNvPr>
          <p:cNvSpPr>
            <a:spLocks noGrp="1"/>
          </p:cNvSpPr>
          <p:nvPr>
            <p:ph type="title"/>
          </p:nvPr>
        </p:nvSpPr>
        <p:spPr>
          <a:xfrm>
            <a:off x="1" y="857250"/>
            <a:ext cx="9143999" cy="1307778"/>
          </a:xfrm>
        </p:spPr>
        <p:txBody>
          <a:bodyPr anchor="b">
            <a:normAutofit fontScale="90000"/>
          </a:bodyPr>
          <a:lstStyle/>
          <a:p>
            <a:r>
              <a:rPr lang="en-US" dirty="0">
                <a:latin typeface="Söhne"/>
              </a:rPr>
              <a:t>Using Inferential Statistics to Evaluate the Impact of a Public Health Policy: A Case Study of a Pilot Vaccination Program in Canberra</a:t>
            </a:r>
            <a:endParaRPr lang="en-AU" b="1" dirty="0">
              <a:latin typeface="Söhne"/>
            </a:endParaRPr>
          </a:p>
        </p:txBody>
      </p:sp>
      <p:sp>
        <p:nvSpPr>
          <p:cNvPr id="7" name="Content Placeholder 2">
            <a:extLst>
              <a:ext uri="{FF2B5EF4-FFF2-40B4-BE49-F238E27FC236}">
                <a16:creationId xmlns:a16="http://schemas.microsoft.com/office/drawing/2014/main" id="{F0B23E3C-A965-1E55-0842-E0EF60D5D7D5}"/>
              </a:ext>
            </a:extLst>
          </p:cNvPr>
          <p:cNvSpPr>
            <a:spLocks/>
          </p:cNvSpPr>
          <p:nvPr/>
        </p:nvSpPr>
        <p:spPr>
          <a:xfrm>
            <a:off x="63063" y="2165028"/>
            <a:ext cx="9080937" cy="3835722"/>
          </a:xfrm>
          <a:prstGeom prst="rect">
            <a:avLst/>
          </a:prstGeom>
          <a:ln>
            <a:solidFill>
              <a:schemeClr val="accent1"/>
            </a:solidFill>
          </a:ln>
        </p:spPr>
        <p:txBody>
          <a:bodyPr>
            <a:normAutofit fontScale="92500" lnSpcReduction="10000"/>
          </a:bodyPr>
          <a:lstStyle/>
          <a:p>
            <a:pPr>
              <a:lnSpc>
                <a:spcPct val="150000"/>
              </a:lnSpc>
            </a:pPr>
            <a:r>
              <a:rPr lang="en-US" sz="2100" b="1" dirty="0">
                <a:latin typeface="Calibri" panose="020F0502020204030204" pitchFamily="34" charset="0"/>
                <a:cs typeface="Calibri" panose="020F0502020204030204" pitchFamily="34" charset="0"/>
              </a:rPr>
              <a:t>Math Solution:</a:t>
            </a:r>
          </a:p>
          <a:p>
            <a:pPr>
              <a:lnSpc>
                <a:spcPct val="150000"/>
              </a:lnSpc>
            </a:pPr>
            <a:r>
              <a:rPr lang="en-US" sz="2100" dirty="0">
                <a:latin typeface="Calibri" panose="020F0502020204030204" pitchFamily="34" charset="0"/>
                <a:cs typeface="Calibri" panose="020F0502020204030204" pitchFamily="34" charset="0"/>
              </a:rPr>
              <a:t>In this context, we'd typically use </a:t>
            </a:r>
            <a:r>
              <a:rPr lang="en-US" sz="2100" b="1" dirty="0">
                <a:latin typeface="Calibri" panose="020F0502020204030204" pitchFamily="34" charset="0"/>
                <a:cs typeface="Calibri" panose="020F0502020204030204" pitchFamily="34" charset="0"/>
              </a:rPr>
              <a:t>hypothesis testing</a:t>
            </a:r>
            <a:r>
              <a:rPr lang="en-US" sz="2100" dirty="0">
                <a:latin typeface="Calibri" panose="020F0502020204030204" pitchFamily="34" charset="0"/>
                <a:cs typeface="Calibri" panose="020F0502020204030204" pitchFamily="34" charset="0"/>
              </a:rPr>
              <a:t> and </a:t>
            </a:r>
            <a:r>
              <a:rPr lang="en-US" sz="2100" b="1" dirty="0">
                <a:latin typeface="Calibri" panose="020F0502020204030204" pitchFamily="34" charset="0"/>
                <a:cs typeface="Calibri" panose="020F0502020204030204" pitchFamily="34" charset="0"/>
              </a:rPr>
              <a:t>confidence intervals</a:t>
            </a:r>
            <a:r>
              <a:rPr lang="en-US" sz="2100" dirty="0">
                <a:latin typeface="Calibri" panose="020F0502020204030204" pitchFamily="34" charset="0"/>
                <a:cs typeface="Calibri" panose="020F0502020204030204" pitchFamily="34" charset="0"/>
              </a:rPr>
              <a:t> to infer whether the results from the pilot study can be generalized to the entire population. The basic steps would include:</a:t>
            </a:r>
          </a:p>
          <a:p>
            <a:pPr>
              <a:lnSpc>
                <a:spcPct val="150000"/>
              </a:lnSpc>
            </a:pPr>
            <a:r>
              <a:rPr lang="en-US" sz="2100" b="1" dirty="0">
                <a:latin typeface="Calibri" panose="020F0502020204030204" pitchFamily="34" charset="0"/>
                <a:cs typeface="Calibri" panose="020F0502020204030204" pitchFamily="34" charset="0"/>
              </a:rPr>
              <a:t>1. Define the Hypotheses:</a:t>
            </a:r>
            <a:endParaRPr lang="en-US" sz="21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Null Hypothesis (H₀): The vaccination program has no effect on the broader population.</a:t>
            </a:r>
          </a:p>
          <a:p>
            <a:pPr marL="342900" indent="-342900">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Alternative Hypothesis (H₁): The vaccination program improves health outcomes in the broader population.</a:t>
            </a:r>
          </a:p>
        </p:txBody>
      </p:sp>
    </p:spTree>
    <p:extLst>
      <p:ext uri="{BB962C8B-B14F-4D97-AF65-F5344CB8AC3E}">
        <p14:creationId xmlns:p14="http://schemas.microsoft.com/office/powerpoint/2010/main" val="385359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A008472-14AD-6B23-E201-781AFCD62435}"/>
              </a:ext>
            </a:extLst>
          </p:cNvPr>
          <p:cNvSpPr>
            <a:spLocks noGrp="1"/>
          </p:cNvSpPr>
          <p:nvPr>
            <p:ph type="title"/>
          </p:nvPr>
        </p:nvSpPr>
        <p:spPr>
          <a:xfrm>
            <a:off x="1" y="857250"/>
            <a:ext cx="9143999" cy="1307778"/>
          </a:xfrm>
        </p:spPr>
        <p:txBody>
          <a:bodyPr anchor="b">
            <a:normAutofit fontScale="90000"/>
          </a:bodyPr>
          <a:lstStyle/>
          <a:p>
            <a:r>
              <a:rPr lang="en-US" dirty="0">
                <a:latin typeface="Söhne"/>
              </a:rPr>
              <a:t>Using Inferential Statistics to Evaluate the Impact of a Public Health Policy: A Case Study of a Pilot Vaccination Program in Canberra</a:t>
            </a:r>
            <a:endParaRPr lang="en-AU" b="1" dirty="0">
              <a:latin typeface="Söhne"/>
            </a:endParaRPr>
          </a:p>
        </p:txBody>
      </p:sp>
      <p:sp>
        <p:nvSpPr>
          <p:cNvPr id="7" name="Content Placeholder 2">
            <a:extLst>
              <a:ext uri="{FF2B5EF4-FFF2-40B4-BE49-F238E27FC236}">
                <a16:creationId xmlns:a16="http://schemas.microsoft.com/office/drawing/2014/main" id="{F0B23E3C-A965-1E55-0842-E0EF60D5D7D5}"/>
              </a:ext>
            </a:extLst>
          </p:cNvPr>
          <p:cNvSpPr>
            <a:spLocks/>
          </p:cNvSpPr>
          <p:nvPr/>
        </p:nvSpPr>
        <p:spPr>
          <a:xfrm>
            <a:off x="63063" y="2165028"/>
            <a:ext cx="9080937" cy="3835722"/>
          </a:xfrm>
          <a:prstGeom prst="rect">
            <a:avLst/>
          </a:prstGeom>
          <a:ln>
            <a:solidFill>
              <a:schemeClr val="accent1"/>
            </a:solidFill>
          </a:ln>
        </p:spPr>
        <p:txBody>
          <a:bodyPr>
            <a:normAutofit/>
          </a:bodyPr>
          <a:lstStyle/>
          <a:p>
            <a:pPr algn="l" defTabSz="685800" rtl="0" eaLnBrk="0" fontAlgn="base" hangingPunct="0">
              <a:lnSpc>
                <a:spcPct val="150000"/>
              </a:lnSpc>
              <a:spcBef>
                <a:spcPct val="0"/>
              </a:spcBef>
              <a:spcAft>
                <a:spcPct val="0"/>
              </a:spcAft>
            </a:pPr>
            <a:r>
              <a:rPr lang="en-US" altLang="en-US" sz="2100" b="1" dirty="0">
                <a:solidFill>
                  <a:schemeClr val="tx1"/>
                </a:solidFill>
                <a:latin typeface="Calibri" panose="020F0502020204030204" pitchFamily="34" charset="0"/>
                <a:cs typeface="Calibri" panose="020F0502020204030204" pitchFamily="34" charset="0"/>
              </a:rPr>
              <a:t>2. Select a Test Statistic:</a:t>
            </a:r>
            <a:endParaRPr lang="en-US" altLang="en-US" sz="2100" dirty="0">
              <a:solidFill>
                <a:schemeClr val="tx1"/>
              </a:solidFill>
              <a:latin typeface="Calibri" panose="020F0502020204030204" pitchFamily="34" charset="0"/>
              <a:cs typeface="Calibri" panose="020F0502020204030204" pitchFamily="34" charset="0"/>
            </a:endParaRPr>
          </a:p>
          <a:p>
            <a:pPr marL="342900" indent="-342900" algn="l" defTabSz="685800" rtl="0" eaLnBrk="0" fontAlgn="base" hangingPunct="0">
              <a:lnSpc>
                <a:spcPct val="150000"/>
              </a:lnSpc>
              <a:spcBef>
                <a:spcPct val="0"/>
              </a:spcBef>
              <a:spcAft>
                <a:spcPct val="0"/>
              </a:spcAft>
              <a:buFont typeface="Arial" panose="020B0604020202020204" pitchFamily="34" charset="0"/>
              <a:buChar char="•"/>
            </a:pPr>
            <a:r>
              <a:rPr lang="en-US" altLang="en-US" sz="2100" dirty="0">
                <a:solidFill>
                  <a:schemeClr val="tx1"/>
                </a:solidFill>
                <a:latin typeface="Calibri" panose="020F0502020204030204" pitchFamily="34" charset="0"/>
                <a:cs typeface="Calibri" panose="020F0502020204030204" pitchFamily="34" charset="0"/>
              </a:rPr>
              <a:t>If the data from the pilot study is normally distributed, you might use a Z-test (for large samples) or a t-test (for smaller samples).</a:t>
            </a:r>
          </a:p>
          <a:p>
            <a:pPr algn="l" defTabSz="685800" rtl="0" eaLnBrk="0" fontAlgn="base" hangingPunct="0">
              <a:lnSpc>
                <a:spcPct val="150000"/>
              </a:lnSpc>
              <a:spcBef>
                <a:spcPct val="0"/>
              </a:spcBef>
              <a:spcAft>
                <a:spcPct val="0"/>
              </a:spcAft>
            </a:pPr>
            <a:r>
              <a:rPr lang="en-US" altLang="en-US" sz="2100" b="1" dirty="0">
                <a:solidFill>
                  <a:schemeClr val="tx1"/>
                </a:solidFill>
                <a:latin typeface="Calibri" panose="020F0502020204030204" pitchFamily="34" charset="0"/>
                <a:cs typeface="Calibri" panose="020F0502020204030204" pitchFamily="34" charset="0"/>
              </a:rPr>
              <a:t>3. Calculate the Test Statistic:</a:t>
            </a:r>
            <a:r>
              <a:rPr lang="en-US" altLang="en-US" sz="2100" dirty="0">
                <a:solidFill>
                  <a:schemeClr val="tx1"/>
                </a:solidFill>
                <a:latin typeface="Calibri" panose="020F0502020204030204" pitchFamily="34" charset="0"/>
                <a:cs typeface="Calibri" panose="020F0502020204030204" pitchFamily="34" charset="0"/>
              </a:rPr>
              <a:t> Using the data from the pilot study, you'd calculate the mean health outcomes, standard deviation, and sample size to compute the test statistic.</a:t>
            </a:r>
          </a:p>
        </p:txBody>
      </p:sp>
    </p:spTree>
    <p:extLst>
      <p:ext uri="{BB962C8B-B14F-4D97-AF65-F5344CB8AC3E}">
        <p14:creationId xmlns:p14="http://schemas.microsoft.com/office/powerpoint/2010/main" val="425111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A008472-14AD-6B23-E201-781AFCD62435}"/>
              </a:ext>
            </a:extLst>
          </p:cNvPr>
          <p:cNvSpPr>
            <a:spLocks noGrp="1"/>
          </p:cNvSpPr>
          <p:nvPr>
            <p:ph type="title"/>
          </p:nvPr>
        </p:nvSpPr>
        <p:spPr>
          <a:xfrm>
            <a:off x="1" y="857250"/>
            <a:ext cx="9143999" cy="1307778"/>
          </a:xfrm>
        </p:spPr>
        <p:txBody>
          <a:bodyPr anchor="b">
            <a:normAutofit fontScale="90000"/>
          </a:bodyPr>
          <a:lstStyle/>
          <a:p>
            <a:r>
              <a:rPr lang="en-US" dirty="0">
                <a:latin typeface="Söhne"/>
              </a:rPr>
              <a:t>Using Inferential Statistics to Evaluate the Impact of a Public Health Policy: A Case Study of a Pilot Vaccination Program in Canberra</a:t>
            </a:r>
            <a:endParaRPr lang="en-AU" b="1" dirty="0">
              <a:latin typeface="Söhne"/>
            </a:endParaRPr>
          </a:p>
        </p:txBody>
      </p:sp>
      <p:sp>
        <p:nvSpPr>
          <p:cNvPr id="7" name="Content Placeholder 2">
            <a:extLst>
              <a:ext uri="{FF2B5EF4-FFF2-40B4-BE49-F238E27FC236}">
                <a16:creationId xmlns:a16="http://schemas.microsoft.com/office/drawing/2014/main" id="{F0B23E3C-A965-1E55-0842-E0EF60D5D7D5}"/>
              </a:ext>
            </a:extLst>
          </p:cNvPr>
          <p:cNvSpPr>
            <a:spLocks/>
          </p:cNvSpPr>
          <p:nvPr/>
        </p:nvSpPr>
        <p:spPr>
          <a:xfrm>
            <a:off x="63063" y="2165028"/>
            <a:ext cx="9080937" cy="3835722"/>
          </a:xfrm>
          <a:prstGeom prst="rect">
            <a:avLst/>
          </a:prstGeom>
          <a:ln>
            <a:solidFill>
              <a:schemeClr val="accent1"/>
            </a:solidFill>
          </a:ln>
        </p:spPr>
        <p:txBody>
          <a:bodyPr>
            <a:normAutofit/>
          </a:bodyPr>
          <a:lstStyle/>
          <a:p>
            <a:pPr algn="l" defTabSz="685800" rtl="0" eaLnBrk="0" fontAlgn="base" hangingPunct="0">
              <a:lnSpc>
                <a:spcPct val="150000"/>
              </a:lnSpc>
              <a:spcBef>
                <a:spcPct val="0"/>
              </a:spcBef>
              <a:spcAft>
                <a:spcPct val="0"/>
              </a:spcAft>
            </a:pPr>
            <a:r>
              <a:rPr lang="en-US" altLang="en-US" sz="2100" b="1" dirty="0">
                <a:solidFill>
                  <a:schemeClr val="tx1"/>
                </a:solidFill>
                <a:latin typeface="Calibri" panose="020F0502020204030204" pitchFamily="34" charset="0"/>
                <a:cs typeface="Calibri" panose="020F0502020204030204" pitchFamily="34" charset="0"/>
              </a:rPr>
              <a:t>4. Compare with Critical Value:</a:t>
            </a:r>
            <a:r>
              <a:rPr lang="en-US" altLang="en-US" sz="2100" dirty="0">
                <a:solidFill>
                  <a:schemeClr val="tx1"/>
                </a:solidFill>
                <a:latin typeface="Calibri" panose="020F0502020204030204" pitchFamily="34" charset="0"/>
                <a:cs typeface="Calibri" panose="020F0502020204030204" pitchFamily="34" charset="0"/>
              </a:rPr>
              <a:t> Using a significance level (e.g., α = 0.05), you'd compare the test statistic with the critical value to accept or reject the null hypothesis.</a:t>
            </a:r>
          </a:p>
          <a:p>
            <a:pPr algn="l" defTabSz="685800" rtl="0" eaLnBrk="0" fontAlgn="base" hangingPunct="0">
              <a:lnSpc>
                <a:spcPct val="150000"/>
              </a:lnSpc>
              <a:spcBef>
                <a:spcPct val="0"/>
              </a:spcBef>
              <a:spcAft>
                <a:spcPct val="0"/>
              </a:spcAft>
            </a:pPr>
            <a:r>
              <a:rPr lang="en-US" altLang="en-US" sz="2100" b="1" dirty="0">
                <a:solidFill>
                  <a:schemeClr val="tx1"/>
                </a:solidFill>
                <a:latin typeface="Calibri" panose="020F0502020204030204" pitchFamily="34" charset="0"/>
                <a:cs typeface="Calibri" panose="020F0502020204030204" pitchFamily="34" charset="0"/>
              </a:rPr>
              <a:t>5. Draw Conclusions:</a:t>
            </a:r>
            <a:r>
              <a:rPr lang="en-US" altLang="en-US" sz="2100" dirty="0">
                <a:solidFill>
                  <a:schemeClr val="tx1"/>
                </a:solidFill>
                <a:latin typeface="Calibri" panose="020F0502020204030204" pitchFamily="34" charset="0"/>
                <a:cs typeface="Calibri" panose="020F0502020204030204" pitchFamily="34" charset="0"/>
              </a:rPr>
              <a:t> Based on the results, if you reject the null hypothesis, you'd infer that the vaccination program is effective and should be rolled out to the broader population.</a:t>
            </a:r>
          </a:p>
        </p:txBody>
      </p:sp>
    </p:spTree>
    <p:extLst>
      <p:ext uri="{BB962C8B-B14F-4D97-AF65-F5344CB8AC3E}">
        <p14:creationId xmlns:p14="http://schemas.microsoft.com/office/powerpoint/2010/main" val="100915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A008472-14AD-6B23-E201-781AFCD62435}"/>
              </a:ext>
            </a:extLst>
          </p:cNvPr>
          <p:cNvSpPr>
            <a:spLocks noGrp="1"/>
          </p:cNvSpPr>
          <p:nvPr>
            <p:ph type="title"/>
          </p:nvPr>
        </p:nvSpPr>
        <p:spPr>
          <a:xfrm>
            <a:off x="1" y="857250"/>
            <a:ext cx="9143999" cy="1307778"/>
          </a:xfrm>
        </p:spPr>
        <p:txBody>
          <a:bodyPr anchor="b">
            <a:normAutofit fontScale="90000"/>
          </a:bodyPr>
          <a:lstStyle/>
          <a:p>
            <a:r>
              <a:rPr lang="en-US" dirty="0">
                <a:latin typeface="Söhne"/>
              </a:rPr>
              <a:t>Using Inferential Statistics to Evaluate the Impact of a Public Health Policy: A Case Study of a Pilot Vaccination Program in Canberra</a:t>
            </a:r>
            <a:endParaRPr lang="en-AU" b="1" dirty="0">
              <a:latin typeface="Söhne"/>
            </a:endParaRPr>
          </a:p>
        </p:txBody>
      </p:sp>
      <p:sp>
        <p:nvSpPr>
          <p:cNvPr id="7" name="Content Placeholder 2">
            <a:extLst>
              <a:ext uri="{FF2B5EF4-FFF2-40B4-BE49-F238E27FC236}">
                <a16:creationId xmlns:a16="http://schemas.microsoft.com/office/drawing/2014/main" id="{F0B23E3C-A965-1E55-0842-E0EF60D5D7D5}"/>
              </a:ext>
            </a:extLst>
          </p:cNvPr>
          <p:cNvSpPr>
            <a:spLocks/>
          </p:cNvSpPr>
          <p:nvPr/>
        </p:nvSpPr>
        <p:spPr>
          <a:xfrm>
            <a:off x="63063" y="2165028"/>
            <a:ext cx="9080937" cy="3835722"/>
          </a:xfrm>
          <a:prstGeom prst="rect">
            <a:avLst/>
          </a:prstGeom>
          <a:ln>
            <a:solidFill>
              <a:schemeClr val="accent1"/>
            </a:solidFill>
          </a:ln>
        </p:spPr>
        <p:txBody>
          <a:bodyPr>
            <a:normAutofit/>
          </a:bodyPr>
          <a:lstStyle/>
          <a:p>
            <a:pPr marL="342900" indent="-342900" algn="l" defTabSz="685800" rtl="0" eaLnBrk="0" fontAlgn="base" hangingPunct="0">
              <a:lnSpc>
                <a:spcPct val="150000"/>
              </a:lnSpc>
              <a:spcBef>
                <a:spcPct val="0"/>
              </a:spcBef>
              <a:spcAft>
                <a:spcPct val="0"/>
              </a:spcAft>
              <a:buFont typeface="Arial" panose="020B0604020202020204" pitchFamily="34" charset="0"/>
              <a:buChar char="•"/>
            </a:pPr>
            <a:r>
              <a:rPr lang="en-US" altLang="en-US" sz="2100" dirty="0">
                <a:solidFill>
                  <a:schemeClr val="tx1"/>
                </a:solidFill>
                <a:latin typeface="Calibri" panose="020F0502020204030204" pitchFamily="34" charset="0"/>
                <a:cs typeface="Calibri" panose="020F0502020204030204" pitchFamily="34" charset="0"/>
              </a:rPr>
              <a:t>The mathematical formula used in this problem is the one-sample t-test formula. This formula is used to compare the mean of a sample to a known population mean to determine if there is a statistically significant difference.</a:t>
            </a:r>
          </a:p>
        </p:txBody>
      </p:sp>
    </p:spTree>
    <p:extLst>
      <p:ext uri="{BB962C8B-B14F-4D97-AF65-F5344CB8AC3E}">
        <p14:creationId xmlns:p14="http://schemas.microsoft.com/office/powerpoint/2010/main" val="1197438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DD20621-5923-B55F-76D7-6C06129013B1}"/>
                  </a:ext>
                </a:extLst>
              </p:cNvPr>
              <p:cNvSpPr>
                <a:spLocks noChangeArrowheads="1"/>
              </p:cNvSpPr>
              <p:nvPr/>
            </p:nvSpPr>
            <p:spPr bwMode="auto">
              <a:xfrm>
                <a:off x="63063" y="4043427"/>
                <a:ext cx="7932362" cy="1957331"/>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marL="342900" indent="-342900" algn="l" defTabSz="685800" rtl="0" eaLnBrk="0" fontAlgn="base" hangingPunct="0">
                  <a:lnSpc>
                    <a:spcPct val="150000"/>
                  </a:lnSpc>
                  <a:spcBef>
                    <a:spcPct val="0"/>
                  </a:spcBef>
                  <a:spcAft>
                    <a:spcPct val="0"/>
                  </a:spcAft>
                  <a:buFont typeface="Arial" panose="020B0604020202020204" pitchFamily="34" charset="0"/>
                  <a:buChar char="•"/>
                </a:pPr>
                <a14:m>
                  <m:oMath xmlns:m="http://schemas.openxmlformats.org/officeDocument/2006/math">
                    <m:acc>
                      <m:accPr>
                        <m:chr m:val="̅"/>
                        <m:ctrlPr>
                          <a:rPr lang="en-US" altLang="en-US" sz="2100" i="1">
                            <a:solidFill>
                              <a:schemeClr val="tx1"/>
                            </a:solidFill>
                            <a:latin typeface="Cambria Math" panose="02040503050406030204" pitchFamily="18" charset="0"/>
                            <a:cs typeface="Calibri" panose="020F0502020204030204" pitchFamily="34" charset="0"/>
                          </a:rPr>
                        </m:ctrlPr>
                      </m:accPr>
                      <m:e>
                        <m:r>
                          <a:rPr lang="en-US" altLang="en-US" sz="2100" i="1">
                            <a:solidFill>
                              <a:schemeClr val="tx1"/>
                            </a:solidFill>
                            <a:latin typeface="Cambria Math" panose="02040503050406030204" pitchFamily="18" charset="0"/>
                            <a:cs typeface="Calibri" panose="020F0502020204030204" pitchFamily="34" charset="0"/>
                          </a:rPr>
                          <m:t>𝑥</m:t>
                        </m:r>
                      </m:e>
                    </m:acc>
                  </m:oMath>
                </a14:m>
                <a:r>
                  <a:rPr lang="en-US" altLang="en-US" sz="2100" dirty="0">
                    <a:solidFill>
                      <a:schemeClr val="tx1"/>
                    </a:solidFill>
                    <a:latin typeface="Calibri" panose="020F0502020204030204" pitchFamily="34" charset="0"/>
                    <a:cs typeface="Calibri" panose="020F0502020204030204" pitchFamily="34" charset="0"/>
                  </a:rPr>
                  <a:t> = sample mean (mean of the pilot data)</a:t>
                </a:r>
              </a:p>
              <a:p>
                <a:pPr marL="342900" indent="-342900" algn="l" defTabSz="685800" rtl="0" eaLnBrk="0" fontAlgn="base" hangingPunct="0">
                  <a:lnSpc>
                    <a:spcPct val="150000"/>
                  </a:lnSpc>
                  <a:spcBef>
                    <a:spcPct val="0"/>
                  </a:spcBef>
                  <a:spcAft>
                    <a:spcPct val="0"/>
                  </a:spcAft>
                  <a:buFont typeface="Arial" panose="020B0604020202020204" pitchFamily="34" charset="0"/>
                  <a:buChar char="•"/>
                </a:pPr>
                <a14:m>
                  <m:oMath xmlns:m="http://schemas.openxmlformats.org/officeDocument/2006/math">
                    <m:r>
                      <a:rPr lang="en-US" altLang="en-US" sz="2100"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r>
                      <a:rPr lang="en-US" altLang="en-US" sz="21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altLang="en-US" sz="2100" dirty="0">
                    <a:solidFill>
                      <a:schemeClr val="tx1"/>
                    </a:solidFill>
                    <a:latin typeface="Calibri" panose="020F0502020204030204" pitchFamily="34" charset="0"/>
                    <a:cs typeface="Calibri" panose="020F0502020204030204" pitchFamily="34" charset="0"/>
                  </a:rPr>
                  <a:t>= population mean (assumed as 50 in the null hypothesis)</a:t>
                </a:r>
              </a:p>
              <a:p>
                <a:pPr marL="342900" indent="-342900" eaLnBrk="0" fontAlgn="base" hangingPunct="0">
                  <a:lnSpc>
                    <a:spcPct val="150000"/>
                  </a:lnSpc>
                  <a:spcBef>
                    <a:spcPct val="0"/>
                  </a:spcBef>
                  <a:spcAft>
                    <a:spcPct val="0"/>
                  </a:spcAft>
                  <a:buFont typeface="Arial" panose="020B0604020202020204" pitchFamily="34" charset="0"/>
                  <a:buChar char="•"/>
                </a:pPr>
                <a14:m>
                  <m:oMath xmlns:m="http://schemas.openxmlformats.org/officeDocument/2006/math">
                    <m:r>
                      <a:rPr lang="en-US" altLang="en-US" sz="2100" i="1">
                        <a:latin typeface="Cambria Math" panose="02040503050406030204" pitchFamily="18" charset="0"/>
                        <a:ea typeface="Cambria Math" panose="02040503050406030204" pitchFamily="18" charset="0"/>
                        <a:cs typeface="Calibri" panose="020F0502020204030204" pitchFamily="34" charset="0"/>
                      </a:rPr>
                      <m:t>𝜎</m:t>
                    </m:r>
                  </m:oMath>
                </a14:m>
                <a:r>
                  <a:rPr lang="en-US" altLang="en-US" sz="2100" dirty="0">
                    <a:solidFill>
                      <a:schemeClr val="tx1"/>
                    </a:solidFill>
                    <a:latin typeface="Calibri" panose="020F0502020204030204" pitchFamily="34" charset="0"/>
                    <a:cs typeface="Calibri" panose="020F0502020204030204" pitchFamily="34" charset="0"/>
                  </a:rPr>
                  <a:t> = sample standard deviation (calculated using the pilot data)</a:t>
                </a:r>
              </a:p>
              <a:p>
                <a:pPr marL="342900" indent="-342900" algn="l" defTabSz="685800" rtl="0" eaLnBrk="0" fontAlgn="base" hangingPunct="0">
                  <a:lnSpc>
                    <a:spcPct val="150000"/>
                  </a:lnSpc>
                  <a:spcBef>
                    <a:spcPct val="0"/>
                  </a:spcBef>
                  <a:spcAft>
                    <a:spcPct val="0"/>
                  </a:spcAft>
                  <a:buFont typeface="Arial" panose="020B0604020202020204" pitchFamily="34" charset="0"/>
                  <a:buChar char="•"/>
                </a:pPr>
                <a14:m>
                  <m:oMath xmlns:m="http://schemas.openxmlformats.org/officeDocument/2006/math">
                    <m:r>
                      <a:rPr lang="en-US" altLang="en-US" sz="2100" i="1">
                        <a:solidFill>
                          <a:schemeClr val="tx1"/>
                        </a:solidFill>
                        <a:latin typeface="Cambria Math" panose="02040503050406030204" pitchFamily="18" charset="0"/>
                        <a:cs typeface="Calibri" panose="020F0502020204030204" pitchFamily="34" charset="0"/>
                      </a:rPr>
                      <m:t>𝑛</m:t>
                    </m:r>
                  </m:oMath>
                </a14:m>
                <a:r>
                  <a:rPr lang="en-US" altLang="en-US" sz="2100" dirty="0">
                    <a:solidFill>
                      <a:schemeClr val="tx1"/>
                    </a:solidFill>
                    <a:latin typeface="Calibri" panose="020F0502020204030204" pitchFamily="34" charset="0"/>
                    <a:cs typeface="Calibri" panose="020F0502020204030204" pitchFamily="34" charset="0"/>
                  </a:rPr>
                  <a:t> = sample size (number of observations in the pilot data) </a:t>
                </a:r>
              </a:p>
            </p:txBody>
          </p:sp>
        </mc:Choice>
        <mc:Fallback xmlns="">
          <p:sp>
            <p:nvSpPr>
              <p:cNvPr id="2" name="Rectangle 1">
                <a:extLst>
                  <a:ext uri="{FF2B5EF4-FFF2-40B4-BE49-F238E27FC236}">
                    <a16:creationId xmlns:a16="http://schemas.microsoft.com/office/drawing/2014/main" id="{EDD20621-5923-B55F-76D7-6C06129013B1}"/>
                  </a:ext>
                </a:extLst>
              </p:cNvPr>
              <p:cNvSpPr>
                <a:spLocks noRot="1" noChangeAspect="1" noMove="1" noResize="1" noEditPoints="1" noAdjustHandles="1" noChangeArrowheads="1" noChangeShapeType="1" noTextEdit="1"/>
              </p:cNvSpPr>
              <p:nvPr/>
            </p:nvSpPr>
            <p:spPr bwMode="auto">
              <a:xfrm>
                <a:off x="63063" y="4043427"/>
                <a:ext cx="7932362" cy="1957331"/>
              </a:xfrm>
              <a:prstGeom prst="rect">
                <a:avLst/>
              </a:prstGeom>
              <a:blipFill>
                <a:blip r:embed="rId3"/>
                <a:stretch>
                  <a:fillRect l="-998" b="-6231"/>
                </a:stretch>
              </a:blipFill>
              <a:ln>
                <a:noFill/>
              </a:ln>
              <a:effectLst/>
            </p:spPr>
            <p:txBody>
              <a:bodyPr/>
              <a:lstStyle/>
              <a:p>
                <a:r>
                  <a:rPr lang="en-AU">
                    <a:noFill/>
                  </a:rPr>
                  <a:t> </a:t>
                </a:r>
              </a:p>
            </p:txBody>
          </p:sp>
        </mc:Fallback>
      </mc:AlternateContent>
      <p:sp>
        <p:nvSpPr>
          <p:cNvPr id="6" name="Title 1">
            <a:extLst>
              <a:ext uri="{FF2B5EF4-FFF2-40B4-BE49-F238E27FC236}">
                <a16:creationId xmlns:a16="http://schemas.microsoft.com/office/drawing/2014/main" id="{CA008472-14AD-6B23-E201-781AFCD62435}"/>
              </a:ext>
            </a:extLst>
          </p:cNvPr>
          <p:cNvSpPr>
            <a:spLocks noGrp="1"/>
          </p:cNvSpPr>
          <p:nvPr>
            <p:ph type="title"/>
          </p:nvPr>
        </p:nvSpPr>
        <p:spPr>
          <a:xfrm>
            <a:off x="1" y="857250"/>
            <a:ext cx="9143999" cy="1307778"/>
          </a:xfrm>
        </p:spPr>
        <p:txBody>
          <a:bodyPr anchor="b">
            <a:normAutofit fontScale="90000"/>
          </a:bodyPr>
          <a:lstStyle/>
          <a:p>
            <a:r>
              <a:rPr lang="en-US" dirty="0">
                <a:latin typeface="Söhne"/>
              </a:rPr>
              <a:t>Using Inferential Statistics to Evaluate the Impact of a Public Health Policy: A Case Study of a Pilot Vaccination Program in Canberra</a:t>
            </a:r>
            <a:endParaRPr lang="en-AU" b="1" dirty="0">
              <a:latin typeface="Söhne"/>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F0B23E3C-A965-1E55-0842-E0EF60D5D7D5}"/>
                  </a:ext>
                </a:extLst>
              </p:cNvPr>
              <p:cNvSpPr>
                <a:spLocks/>
              </p:cNvSpPr>
              <p:nvPr/>
            </p:nvSpPr>
            <p:spPr>
              <a:xfrm>
                <a:off x="63063" y="2165028"/>
                <a:ext cx="9080937" cy="3835722"/>
              </a:xfrm>
              <a:prstGeom prst="rect">
                <a:avLst/>
              </a:prstGeom>
              <a:ln>
                <a:solidFill>
                  <a:schemeClr val="accent1"/>
                </a:solidFill>
              </a:ln>
            </p:spPr>
            <p:txBody>
              <a:bodyPr>
                <a:normAutofit/>
              </a:bodyPr>
              <a:lstStyle/>
              <a:p>
                <a:pPr marL="342900" indent="-342900" algn="l" defTabSz="685800" rtl="0" eaLnBrk="0" fontAlgn="base" hangingPunct="0">
                  <a:lnSpc>
                    <a:spcPct val="150000"/>
                  </a:lnSpc>
                  <a:spcBef>
                    <a:spcPct val="0"/>
                  </a:spcBef>
                  <a:spcAft>
                    <a:spcPct val="0"/>
                  </a:spcAft>
                  <a:buFont typeface="Arial" panose="020B0604020202020204" pitchFamily="34" charset="0"/>
                  <a:buChar char="•"/>
                </a:pPr>
                <a:r>
                  <a:rPr lang="en-US" altLang="en-US" sz="2100" dirty="0">
                    <a:solidFill>
                      <a:schemeClr val="tx1"/>
                    </a:solidFill>
                    <a:latin typeface="Calibri" panose="020F0502020204030204" pitchFamily="34" charset="0"/>
                    <a:cs typeface="Calibri" panose="020F0502020204030204" pitchFamily="34" charset="0"/>
                  </a:rPr>
                  <a:t>The formula for the t-statistic is:</a:t>
                </a:r>
              </a:p>
              <a:p>
                <a:pPr marL="342900" indent="-342900" eaLnBrk="0" fontAlgn="base" hangingPunct="0">
                  <a:lnSpc>
                    <a:spcPct val="150000"/>
                  </a:lnSpc>
                  <a:spcBef>
                    <a:spcPct val="0"/>
                  </a:spcBef>
                  <a:spcAft>
                    <a:spcPct val="0"/>
                  </a:spcAft>
                  <a:buFont typeface="Arial" panose="020B0604020202020204" pitchFamily="34" charset="0"/>
                  <a:buChar char="•"/>
                </a:pPr>
                <a14:m>
                  <m:oMath xmlns:m="http://schemas.openxmlformats.org/officeDocument/2006/math">
                    <m:r>
                      <a:rPr lang="en-US" altLang="en-US" sz="2100" i="1">
                        <a:solidFill>
                          <a:schemeClr val="tx1"/>
                        </a:solidFill>
                        <a:latin typeface="Cambria Math" panose="02040503050406030204" pitchFamily="18" charset="0"/>
                        <a:cs typeface="Calibri" panose="020F0502020204030204" pitchFamily="34" charset="0"/>
                      </a:rPr>
                      <m:t>𝑡</m:t>
                    </m:r>
                    <m:r>
                      <a:rPr lang="en-US" altLang="en-US" sz="2100" i="1">
                        <a:solidFill>
                          <a:schemeClr val="tx1"/>
                        </a:solidFill>
                        <a:latin typeface="Cambria Math" panose="02040503050406030204" pitchFamily="18" charset="0"/>
                        <a:cs typeface="Calibri" panose="020F0502020204030204" pitchFamily="34" charset="0"/>
                      </a:rPr>
                      <m:t>=</m:t>
                    </m:r>
                    <m:f>
                      <m:fPr>
                        <m:ctrlPr>
                          <a:rPr lang="en-US" altLang="en-US" sz="2100" i="1">
                            <a:solidFill>
                              <a:schemeClr val="tx1"/>
                            </a:solidFill>
                            <a:latin typeface="Cambria Math" panose="02040503050406030204" pitchFamily="18" charset="0"/>
                            <a:cs typeface="Calibri" panose="020F0502020204030204" pitchFamily="34" charset="0"/>
                          </a:rPr>
                        </m:ctrlPr>
                      </m:fPr>
                      <m:num>
                        <m:acc>
                          <m:accPr>
                            <m:chr m:val="̅"/>
                            <m:ctrlPr>
                              <a:rPr lang="en-US" altLang="en-US" sz="2100" i="1">
                                <a:solidFill>
                                  <a:schemeClr val="tx1"/>
                                </a:solidFill>
                                <a:latin typeface="Cambria Math" panose="02040503050406030204" pitchFamily="18" charset="0"/>
                                <a:cs typeface="Calibri" panose="020F0502020204030204" pitchFamily="34" charset="0"/>
                              </a:rPr>
                            </m:ctrlPr>
                          </m:accPr>
                          <m:e>
                            <m:r>
                              <a:rPr lang="en-US" altLang="en-US" sz="2100" i="1">
                                <a:solidFill>
                                  <a:schemeClr val="tx1"/>
                                </a:solidFill>
                                <a:latin typeface="Cambria Math" panose="02040503050406030204" pitchFamily="18" charset="0"/>
                                <a:cs typeface="Calibri" panose="020F0502020204030204" pitchFamily="34" charset="0"/>
                              </a:rPr>
                              <m:t>𝑥</m:t>
                            </m:r>
                          </m:e>
                        </m:acc>
                        <m:r>
                          <a:rPr lang="en-US" altLang="en-US" sz="2100" i="1">
                            <a:solidFill>
                              <a:schemeClr val="tx1"/>
                            </a:solidFill>
                            <a:latin typeface="Cambria Math" panose="02040503050406030204" pitchFamily="18" charset="0"/>
                            <a:cs typeface="Calibri" panose="020F0502020204030204" pitchFamily="34" charset="0"/>
                          </a:rPr>
                          <m:t>−</m:t>
                        </m:r>
                        <m:r>
                          <a:rPr lang="en-US" altLang="en-US" sz="2100"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num>
                      <m:den>
                        <m:f>
                          <m:fPr>
                            <m:ctrlPr>
                              <a:rPr lang="en-US" altLang="en-US" sz="2100" i="1">
                                <a:solidFill>
                                  <a:schemeClr val="tx1"/>
                                </a:solidFill>
                                <a:latin typeface="Cambria Math" panose="02040503050406030204" pitchFamily="18" charset="0"/>
                                <a:cs typeface="Calibri" panose="020F0502020204030204" pitchFamily="34" charset="0"/>
                              </a:rPr>
                            </m:ctrlPr>
                          </m:fPr>
                          <m:num>
                            <m:r>
                              <a:rPr lang="en-US" altLang="en-US" sz="2100" i="1">
                                <a:latin typeface="Cambria Math" panose="02040503050406030204" pitchFamily="18" charset="0"/>
                                <a:ea typeface="Cambria Math" panose="02040503050406030204" pitchFamily="18" charset="0"/>
                                <a:cs typeface="Calibri" panose="020F0502020204030204" pitchFamily="34" charset="0"/>
                              </a:rPr>
                              <m:t>𝜎</m:t>
                            </m:r>
                          </m:num>
                          <m:den>
                            <m:rad>
                              <m:radPr>
                                <m:degHide m:val="on"/>
                                <m:ctrlPr>
                                  <a:rPr lang="en-US" altLang="en-US" sz="2100" i="1">
                                    <a:solidFill>
                                      <a:schemeClr val="tx1"/>
                                    </a:solidFill>
                                    <a:latin typeface="Cambria Math" panose="02040503050406030204" pitchFamily="18" charset="0"/>
                                    <a:cs typeface="Calibri" panose="020F0502020204030204" pitchFamily="34" charset="0"/>
                                  </a:rPr>
                                </m:ctrlPr>
                              </m:radPr>
                              <m:deg/>
                              <m:e>
                                <m:r>
                                  <a:rPr lang="en-US" altLang="en-US" sz="2100" i="1">
                                    <a:solidFill>
                                      <a:schemeClr val="tx1"/>
                                    </a:solidFill>
                                    <a:latin typeface="Cambria Math" panose="02040503050406030204" pitchFamily="18" charset="0"/>
                                    <a:cs typeface="Calibri" panose="020F0502020204030204" pitchFamily="34" charset="0"/>
                                  </a:rPr>
                                  <m:t>𝑛</m:t>
                                </m:r>
                              </m:e>
                            </m:rad>
                          </m:den>
                        </m:f>
                      </m:den>
                    </m:f>
                  </m:oMath>
                </a14:m>
                <a:endParaRPr lang="en-US" altLang="en-US" sz="2100" dirty="0">
                  <a:solidFill>
                    <a:schemeClr val="tx1"/>
                  </a:solidFill>
                  <a:latin typeface="Calibri" panose="020F0502020204030204" pitchFamily="34" charset="0"/>
                  <a:cs typeface="Calibri" panose="020F0502020204030204" pitchFamily="34" charset="0"/>
                </a:endParaRPr>
              </a:p>
            </p:txBody>
          </p:sp>
        </mc:Choice>
        <mc:Fallback xmlns="">
          <p:sp>
            <p:nvSpPr>
              <p:cNvPr id="7" name="Content Placeholder 2">
                <a:extLst>
                  <a:ext uri="{FF2B5EF4-FFF2-40B4-BE49-F238E27FC236}">
                    <a16:creationId xmlns:a16="http://schemas.microsoft.com/office/drawing/2014/main" id="{F0B23E3C-A965-1E55-0842-E0EF60D5D7D5}"/>
                  </a:ext>
                </a:extLst>
              </p:cNvPr>
              <p:cNvSpPr>
                <a:spLocks noRot="1" noChangeAspect="1" noMove="1" noResize="1" noEditPoints="1" noAdjustHandles="1" noChangeArrowheads="1" noChangeShapeType="1" noTextEdit="1"/>
              </p:cNvSpPr>
              <p:nvPr/>
            </p:nvSpPr>
            <p:spPr>
              <a:xfrm>
                <a:off x="63063" y="2165028"/>
                <a:ext cx="9080937" cy="3835722"/>
              </a:xfrm>
              <a:prstGeom prst="rect">
                <a:avLst/>
              </a:prstGeom>
              <a:blipFill>
                <a:blip r:embed="rId4"/>
                <a:stretch>
                  <a:fillRect l="-603"/>
                </a:stretch>
              </a:blipFill>
              <a:ln>
                <a:solidFill>
                  <a:schemeClr val="accent1"/>
                </a:solidFill>
              </a:ln>
            </p:spPr>
            <p:txBody>
              <a:bodyPr/>
              <a:lstStyle/>
              <a:p>
                <a:r>
                  <a:rPr lang="en-AU">
                    <a:noFill/>
                  </a:rPr>
                  <a:t> </a:t>
                </a:r>
              </a:p>
            </p:txBody>
          </p:sp>
        </mc:Fallback>
      </mc:AlternateContent>
      <p:sp>
        <p:nvSpPr>
          <p:cNvPr id="4" name="TextBox 3">
            <a:extLst>
              <a:ext uri="{FF2B5EF4-FFF2-40B4-BE49-F238E27FC236}">
                <a16:creationId xmlns:a16="http://schemas.microsoft.com/office/drawing/2014/main" id="{3797FE6F-0619-DD42-C122-C1AAB3CC82C5}"/>
              </a:ext>
            </a:extLst>
          </p:cNvPr>
          <p:cNvSpPr txBox="1"/>
          <p:nvPr/>
        </p:nvSpPr>
        <p:spPr>
          <a:xfrm>
            <a:off x="4603532" y="2203985"/>
            <a:ext cx="4658421" cy="2031325"/>
          </a:xfrm>
          <a:prstGeom prst="rect">
            <a:avLst/>
          </a:prstGeom>
          <a:noFill/>
        </p:spPr>
        <p:txBody>
          <a:bodyPr wrap="square">
            <a:spAutoFit/>
          </a:bodyPr>
          <a:lstStyle/>
          <a:p>
            <a:r>
              <a:rPr lang="en-AU" sz="2100" dirty="0">
                <a:latin typeface="Calibri" panose="020F0502020204030204" pitchFamily="34" charset="0"/>
                <a:cs typeface="Calibri" panose="020F0502020204030204" pitchFamily="34" charset="0"/>
              </a:rPr>
              <a:t>This t-statistic is then compared to the t-distribution to calculate the p-value, which helps in determining whether to reject the null hypothesis (i.e., whether the pilot data shows significant improvement). The significance level </a:t>
            </a:r>
          </a:p>
        </p:txBody>
      </p:sp>
    </p:spTree>
    <p:extLst>
      <p:ext uri="{BB962C8B-B14F-4D97-AF65-F5344CB8AC3E}">
        <p14:creationId xmlns:p14="http://schemas.microsoft.com/office/powerpoint/2010/main" val="110025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E8A21-BD07-F6F7-1423-660B7B0CF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85448F-8724-EF85-EABF-28C9EDB2F3FE}"/>
              </a:ext>
            </a:extLst>
          </p:cNvPr>
          <p:cNvSpPr>
            <a:spLocks noGrp="1"/>
          </p:cNvSpPr>
          <p:nvPr>
            <p:ph type="title"/>
          </p:nvPr>
        </p:nvSpPr>
        <p:spPr>
          <a:xfrm>
            <a:off x="1" y="857250"/>
            <a:ext cx="9143999" cy="953262"/>
          </a:xfrm>
        </p:spPr>
        <p:txBody>
          <a:bodyPr anchor="b">
            <a:normAutofit/>
          </a:bodyPr>
          <a:lstStyle/>
          <a:p>
            <a:r>
              <a:rPr lang="en-US" b="1" dirty="0">
                <a:latin typeface="Söhne"/>
              </a:rPr>
              <a:t>Hypothesis Testing for Task Completion Time in Software Engineering</a:t>
            </a:r>
            <a:endParaRPr lang="en-AU" b="1" dirty="0">
              <a:latin typeface="Söhne"/>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12E011-E476-153C-0CD2-061631957067}"/>
                  </a:ext>
                </a:extLst>
              </p:cNvPr>
              <p:cNvSpPr>
                <a:spLocks/>
              </p:cNvSpPr>
              <p:nvPr/>
            </p:nvSpPr>
            <p:spPr>
              <a:xfrm>
                <a:off x="1" y="1810512"/>
                <a:ext cx="9143999" cy="4190238"/>
              </a:xfrm>
              <a:prstGeom prst="rect">
                <a:avLst/>
              </a:prstGeom>
              <a:solidFill>
                <a:schemeClr val="bg1"/>
              </a:solidFill>
              <a:ln>
                <a:solidFill>
                  <a:schemeClr val="accent1"/>
                </a:solidFill>
              </a:ln>
            </p:spPr>
            <p:txBody>
              <a:bodyPr>
                <a:noAutofit/>
              </a:bodyPr>
              <a:lstStyle/>
              <a:p>
                <a:pPr algn="just" defTabSz="637794">
                  <a:lnSpc>
                    <a:spcPct val="150000"/>
                  </a:lnSpc>
                  <a:spcAft>
                    <a:spcPts val="450"/>
                  </a:spcAft>
                </a:pPr>
                <a:r>
                  <a:rPr lang="en-US" sz="2100" b="1" dirty="0">
                    <a:latin typeface="Calibri" panose="020F0502020204030204" pitchFamily="34" charset="0"/>
                    <a:cs typeface="Calibri" panose="020F0502020204030204" pitchFamily="34" charset="0"/>
                  </a:rPr>
                  <a:t>This example involves testing whether a new feature reduces task completion time, a typical hypothesis testing scenario.</a:t>
                </a:r>
              </a:p>
              <a:p>
                <a:pPr algn="just" defTabSz="637794">
                  <a:lnSpc>
                    <a:spcPct val="150000"/>
                  </a:lnSpc>
                  <a:spcAft>
                    <a:spcPts val="450"/>
                  </a:spcAft>
                </a:pPr>
                <a:r>
                  <a:rPr lang="en-US" sz="2100" b="1" dirty="0">
                    <a:latin typeface="Calibri" panose="020F0502020204030204" pitchFamily="34" charset="0"/>
                    <a:cs typeface="Calibri" panose="020F0502020204030204" pitchFamily="34" charset="0"/>
                  </a:rPr>
                  <a:t>Hypothesis Testing Example: </a:t>
                </a:r>
                <a:r>
                  <a:rPr lang="en-US" sz="2100" dirty="0">
                    <a:latin typeface="Calibri" panose="020F0502020204030204" pitchFamily="34" charset="0"/>
                    <a:cs typeface="Calibri" panose="020F0502020204030204" pitchFamily="34" charset="0"/>
                  </a:rPr>
                  <a:t>A software company believes that a new feature can reduce the average task completion time from the current average of 8 minutes. To test this, they roll out the feature to a sample of 100 users and record their task completion times.</a:t>
                </a:r>
              </a:p>
              <a:p>
                <a:r>
                  <a:rPr lang="en-US" sz="2100" b="1" dirty="0">
                    <a:latin typeface="Calibri" panose="020F0502020204030204" pitchFamily="34" charset="0"/>
                    <a:cs typeface="Calibri" panose="020F0502020204030204" pitchFamily="34" charset="0"/>
                  </a:rPr>
                  <a:t>Mathematical Formula:</a:t>
                </a:r>
              </a:p>
              <a:p>
                <a:r>
                  <a:rPr lang="en-US" sz="2100" dirty="0">
                    <a:latin typeface="Calibri" panose="020F0502020204030204" pitchFamily="34" charset="0"/>
                    <a:cs typeface="Calibri" panose="020F0502020204030204" pitchFamily="34" charset="0"/>
                  </a:rPr>
                  <a:t>The formula used here for the </a:t>
                </a:r>
                <a:r>
                  <a:rPr lang="en-US" sz="2100" b="1" dirty="0">
                    <a:latin typeface="Calibri" panose="020F0502020204030204" pitchFamily="34" charset="0"/>
                    <a:cs typeface="Calibri" panose="020F0502020204030204" pitchFamily="34" charset="0"/>
                  </a:rPr>
                  <a:t>t-statistic</a:t>
                </a:r>
                <a:r>
                  <a:rPr lang="en-US" sz="2100" dirty="0">
                    <a:latin typeface="Calibri" panose="020F0502020204030204" pitchFamily="34" charset="0"/>
                    <a:cs typeface="Calibri" panose="020F0502020204030204" pitchFamily="34" charset="0"/>
                  </a:rPr>
                  <a:t> is:</a:t>
                </a:r>
                <a14:m>
                  <m:oMath xmlns:m="http://schemas.openxmlformats.org/officeDocument/2006/math">
                    <m:r>
                      <a:rPr lang="en-US" altLang="en-US" sz="2100">
                        <a:solidFill>
                          <a:schemeClr val="tx1"/>
                        </a:solidFill>
                        <a:latin typeface="Cambria Math" panose="02040503050406030204" pitchFamily="18" charset="0"/>
                        <a:cs typeface="Calibri" panose="020F0502020204030204" pitchFamily="34" charset="0"/>
                      </a:rPr>
                      <m:t> </m:t>
                    </m:r>
                    <m:r>
                      <a:rPr lang="en-US" altLang="en-US" sz="2100" i="1">
                        <a:solidFill>
                          <a:schemeClr val="tx1"/>
                        </a:solidFill>
                        <a:latin typeface="Cambria Math" panose="02040503050406030204" pitchFamily="18" charset="0"/>
                        <a:cs typeface="Calibri" panose="020F0502020204030204" pitchFamily="34" charset="0"/>
                      </a:rPr>
                      <m:t>𝑡</m:t>
                    </m:r>
                    <m:r>
                      <a:rPr lang="en-US" altLang="en-US" sz="2100" i="1">
                        <a:solidFill>
                          <a:schemeClr val="tx1"/>
                        </a:solidFill>
                        <a:latin typeface="Cambria Math" panose="02040503050406030204" pitchFamily="18" charset="0"/>
                        <a:cs typeface="Calibri" panose="020F0502020204030204" pitchFamily="34" charset="0"/>
                      </a:rPr>
                      <m:t>=</m:t>
                    </m:r>
                    <m:f>
                      <m:fPr>
                        <m:ctrlPr>
                          <a:rPr lang="en-US" altLang="en-US" sz="2100" i="1">
                            <a:solidFill>
                              <a:schemeClr val="tx1"/>
                            </a:solidFill>
                            <a:latin typeface="Cambria Math" panose="02040503050406030204" pitchFamily="18" charset="0"/>
                            <a:cs typeface="Calibri" panose="020F0502020204030204" pitchFamily="34" charset="0"/>
                          </a:rPr>
                        </m:ctrlPr>
                      </m:fPr>
                      <m:num>
                        <m:acc>
                          <m:accPr>
                            <m:chr m:val="̅"/>
                            <m:ctrlPr>
                              <a:rPr lang="en-US" altLang="en-US" sz="2100" i="1">
                                <a:solidFill>
                                  <a:schemeClr val="tx1"/>
                                </a:solidFill>
                                <a:latin typeface="Cambria Math" panose="02040503050406030204" pitchFamily="18" charset="0"/>
                                <a:cs typeface="Calibri" panose="020F0502020204030204" pitchFamily="34" charset="0"/>
                              </a:rPr>
                            </m:ctrlPr>
                          </m:accPr>
                          <m:e>
                            <m:r>
                              <a:rPr lang="en-US" altLang="en-US" sz="2100" i="1">
                                <a:solidFill>
                                  <a:schemeClr val="tx1"/>
                                </a:solidFill>
                                <a:latin typeface="Cambria Math" panose="02040503050406030204" pitchFamily="18" charset="0"/>
                                <a:cs typeface="Calibri" panose="020F0502020204030204" pitchFamily="34" charset="0"/>
                              </a:rPr>
                              <m:t>𝑥</m:t>
                            </m:r>
                          </m:e>
                        </m:acc>
                        <m:r>
                          <a:rPr lang="en-US" altLang="en-US" sz="2100" i="1">
                            <a:solidFill>
                              <a:schemeClr val="tx1"/>
                            </a:solidFill>
                            <a:latin typeface="Cambria Math" panose="02040503050406030204" pitchFamily="18" charset="0"/>
                            <a:cs typeface="Calibri" panose="020F0502020204030204" pitchFamily="34" charset="0"/>
                          </a:rPr>
                          <m:t>−</m:t>
                        </m:r>
                        <m:r>
                          <a:rPr lang="en-US" altLang="en-US" sz="2100"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num>
                      <m:den>
                        <m:f>
                          <m:fPr>
                            <m:ctrlPr>
                              <a:rPr lang="en-US" altLang="en-US" sz="2100" i="1">
                                <a:solidFill>
                                  <a:schemeClr val="tx1"/>
                                </a:solidFill>
                                <a:latin typeface="Cambria Math" panose="02040503050406030204" pitchFamily="18" charset="0"/>
                                <a:cs typeface="Calibri" panose="020F0502020204030204" pitchFamily="34" charset="0"/>
                              </a:rPr>
                            </m:ctrlPr>
                          </m:fPr>
                          <m:num>
                            <m:r>
                              <a:rPr lang="en-US" altLang="en-US" sz="2100" i="1">
                                <a:latin typeface="Cambria Math" panose="02040503050406030204" pitchFamily="18" charset="0"/>
                                <a:ea typeface="Cambria Math" panose="02040503050406030204" pitchFamily="18" charset="0"/>
                                <a:cs typeface="Calibri" panose="020F0502020204030204" pitchFamily="34" charset="0"/>
                              </a:rPr>
                              <m:t>𝜎</m:t>
                            </m:r>
                          </m:num>
                          <m:den>
                            <m:rad>
                              <m:radPr>
                                <m:degHide m:val="on"/>
                                <m:ctrlPr>
                                  <a:rPr lang="en-US" altLang="en-US" sz="2100" i="1">
                                    <a:solidFill>
                                      <a:schemeClr val="tx1"/>
                                    </a:solidFill>
                                    <a:latin typeface="Cambria Math" panose="02040503050406030204" pitchFamily="18" charset="0"/>
                                    <a:cs typeface="Calibri" panose="020F0502020204030204" pitchFamily="34" charset="0"/>
                                  </a:rPr>
                                </m:ctrlPr>
                              </m:radPr>
                              <m:deg/>
                              <m:e>
                                <m:r>
                                  <a:rPr lang="en-US" altLang="en-US" sz="2100" i="1">
                                    <a:solidFill>
                                      <a:schemeClr val="tx1"/>
                                    </a:solidFill>
                                    <a:latin typeface="Cambria Math" panose="02040503050406030204" pitchFamily="18" charset="0"/>
                                    <a:cs typeface="Calibri" panose="020F0502020204030204" pitchFamily="34" charset="0"/>
                                  </a:rPr>
                                  <m:t>𝑛</m:t>
                                </m:r>
                              </m:e>
                            </m:rad>
                          </m:den>
                        </m:f>
                      </m:den>
                    </m:f>
                  </m:oMath>
                </a14:m>
                <a:r>
                  <a:rPr lang="en-US" altLang="en-US" sz="2100" dirty="0">
                    <a:solidFill>
                      <a:schemeClr val="tx1"/>
                    </a:solidFill>
                    <a:latin typeface="Calibri" panose="020F0502020204030204" pitchFamily="34" charset="0"/>
                    <a:cs typeface="Calibri" panose="020F0502020204030204" pitchFamily="34" charset="0"/>
                  </a:rPr>
                  <a:t> </a:t>
                </a:r>
              </a:p>
            </p:txBody>
          </p:sp>
        </mc:Choice>
        <mc:Fallback xmlns="">
          <p:sp>
            <p:nvSpPr>
              <p:cNvPr id="3" name="Content Placeholder 2">
                <a:extLst>
                  <a:ext uri="{FF2B5EF4-FFF2-40B4-BE49-F238E27FC236}">
                    <a16:creationId xmlns:a16="http://schemas.microsoft.com/office/drawing/2014/main" id="{5612E011-E476-153C-0CD2-061631957067}"/>
                  </a:ext>
                </a:extLst>
              </p:cNvPr>
              <p:cNvSpPr>
                <a:spLocks noRot="1" noChangeAspect="1" noMove="1" noResize="1" noEditPoints="1" noAdjustHandles="1" noChangeArrowheads="1" noChangeShapeType="1" noTextEdit="1"/>
              </p:cNvSpPr>
              <p:nvPr/>
            </p:nvSpPr>
            <p:spPr>
              <a:xfrm>
                <a:off x="1" y="1810512"/>
                <a:ext cx="9143999" cy="4190238"/>
              </a:xfrm>
              <a:prstGeom prst="rect">
                <a:avLst/>
              </a:prstGeom>
              <a:blipFill>
                <a:blip r:embed="rId3"/>
                <a:stretch>
                  <a:fillRect l="-732" r="-732"/>
                </a:stretch>
              </a:blipFill>
              <a:ln>
                <a:solidFill>
                  <a:schemeClr val="accent1"/>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BC0E4F9-289E-C14D-6387-45E2520DA9BD}"/>
                  </a:ext>
                </a:extLst>
              </p:cNvPr>
              <p:cNvSpPr txBox="1"/>
              <p:nvPr/>
            </p:nvSpPr>
            <p:spPr>
              <a:xfrm>
                <a:off x="5756120" y="4269507"/>
                <a:ext cx="3387879" cy="1754326"/>
              </a:xfrm>
              <a:prstGeom prst="rect">
                <a:avLst/>
              </a:prstGeom>
              <a:noFill/>
              <a:ln w="28575">
                <a:solidFill>
                  <a:schemeClr val="accent1"/>
                </a:solidFill>
              </a:ln>
            </p:spPr>
            <p:txBody>
              <a:bodyPr wrap="square">
                <a:spAutoFit/>
              </a:bodyPr>
              <a:lstStyle/>
              <a:p>
                <a:r>
                  <a:rPr lang="en-AU" dirty="0">
                    <a:latin typeface="Calibri" panose="020F0502020204030204" pitchFamily="34" charset="0"/>
                    <a:cs typeface="Calibri" panose="020F0502020204030204" pitchFamily="34" charset="0"/>
                  </a:rPr>
                  <a:t>Where:</a:t>
                </a:r>
              </a:p>
              <a:p>
                <a14:m>
                  <m:oMath xmlns:m="http://schemas.openxmlformats.org/officeDocument/2006/math">
                    <m:acc>
                      <m:accPr>
                        <m:chr m:val="̅"/>
                        <m:ctrlPr>
                          <a:rPr lang="en-US" altLang="en-US" i="1">
                            <a:solidFill>
                              <a:schemeClr val="tx1"/>
                            </a:solidFill>
                            <a:latin typeface="Cambria Math" panose="02040503050406030204" pitchFamily="18" charset="0"/>
                            <a:cs typeface="Calibri" panose="020F0502020204030204" pitchFamily="34" charset="0"/>
                          </a:rPr>
                        </m:ctrlPr>
                      </m:accPr>
                      <m:e>
                        <m:r>
                          <a:rPr lang="en-US" altLang="en-US" i="1">
                            <a:solidFill>
                              <a:schemeClr val="tx1"/>
                            </a:solidFill>
                            <a:latin typeface="Cambria Math" panose="02040503050406030204" pitchFamily="18" charset="0"/>
                            <a:cs typeface="Calibri" panose="020F0502020204030204" pitchFamily="34" charset="0"/>
                          </a:rPr>
                          <m:t>𝑥</m:t>
                        </m:r>
                      </m:e>
                    </m:acc>
                  </m:oMath>
                </a14:m>
                <a:r>
                  <a:rPr lang="en-AU" dirty="0">
                    <a:latin typeface="Calibri" panose="020F0502020204030204" pitchFamily="34" charset="0"/>
                    <a:cs typeface="Calibri" panose="020F0502020204030204" pitchFamily="34" charset="0"/>
                  </a:rPr>
                  <a:t> = sample mean (7.5 minutes)</a:t>
                </a:r>
              </a:p>
              <a:p>
                <a14:m>
                  <m:oMath xmlns:m="http://schemas.openxmlformats.org/officeDocument/2006/math">
                    <m:r>
                      <a:rPr lang="en-US" alt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oMath>
                </a14:m>
                <a:r>
                  <a:rPr lang="en-AU" dirty="0">
                    <a:latin typeface="Calibri" panose="020F0502020204030204" pitchFamily="34" charset="0"/>
                    <a:cs typeface="Calibri" panose="020F0502020204030204" pitchFamily="34" charset="0"/>
                  </a:rPr>
                  <a:t> = population mean (8 minutes)</a:t>
                </a:r>
              </a:p>
              <a:p>
                <a14:m>
                  <m:oMath xmlns:m="http://schemas.openxmlformats.org/officeDocument/2006/math">
                    <m:r>
                      <a:rPr lang="en-US" altLang="en-US" i="1">
                        <a:latin typeface="Cambria Math" panose="02040503050406030204" pitchFamily="18" charset="0"/>
                        <a:ea typeface="Cambria Math" panose="02040503050406030204" pitchFamily="18" charset="0"/>
                        <a:cs typeface="Calibri" panose="020F0502020204030204" pitchFamily="34" charset="0"/>
                      </a:rPr>
                      <m:t>𝜎</m:t>
                    </m:r>
                    <m:r>
                      <a:rPr lang="en-US" altLang="en-US" i="1">
                        <a:latin typeface="Cambria Math" panose="02040503050406030204" pitchFamily="18" charset="0"/>
                        <a:ea typeface="Cambria Math" panose="02040503050406030204" pitchFamily="18" charset="0"/>
                        <a:cs typeface="Calibri" panose="020F0502020204030204" pitchFamily="34" charset="0"/>
                      </a:rPr>
                      <m:t> </m:t>
                    </m:r>
                  </m:oMath>
                </a14:m>
                <a:r>
                  <a:rPr lang="en-AU" dirty="0">
                    <a:latin typeface="Calibri" panose="020F0502020204030204" pitchFamily="34" charset="0"/>
                    <a:cs typeface="Calibri" panose="020F0502020204030204" pitchFamily="34" charset="0"/>
                  </a:rPr>
                  <a:t>= sample standard deviation (1.2 minutes)</a:t>
                </a:r>
              </a:p>
              <a:p>
                <a14:m>
                  <m:oMath xmlns:m="http://schemas.openxmlformats.org/officeDocument/2006/math">
                    <m:r>
                      <a:rPr lang="en-US" altLang="en-US" i="1">
                        <a:solidFill>
                          <a:schemeClr val="tx1"/>
                        </a:solidFill>
                        <a:latin typeface="Cambria Math" panose="02040503050406030204" pitchFamily="18" charset="0"/>
                        <a:cs typeface="Calibri" panose="020F0502020204030204" pitchFamily="34" charset="0"/>
                      </a:rPr>
                      <m:t>𝑛</m:t>
                    </m:r>
                    <m:r>
                      <a:rPr lang="en-US" altLang="en-US" i="1">
                        <a:solidFill>
                          <a:schemeClr val="tx1"/>
                        </a:solidFill>
                        <a:latin typeface="Cambria Math" panose="02040503050406030204" pitchFamily="18" charset="0"/>
                        <a:cs typeface="Calibri" panose="020F0502020204030204" pitchFamily="34" charset="0"/>
                      </a:rPr>
                      <m:t> </m:t>
                    </m:r>
                  </m:oMath>
                </a14:m>
                <a:r>
                  <a:rPr lang="en-AU" dirty="0">
                    <a:latin typeface="Calibri" panose="020F0502020204030204" pitchFamily="34" charset="0"/>
                    <a:cs typeface="Calibri" panose="020F0502020204030204" pitchFamily="34" charset="0"/>
                  </a:rPr>
                  <a:t>= sample size (100)</a:t>
                </a:r>
              </a:p>
            </p:txBody>
          </p:sp>
        </mc:Choice>
        <mc:Fallback xmlns="">
          <p:sp>
            <p:nvSpPr>
              <p:cNvPr id="5" name="TextBox 4">
                <a:extLst>
                  <a:ext uri="{FF2B5EF4-FFF2-40B4-BE49-F238E27FC236}">
                    <a16:creationId xmlns:a16="http://schemas.microsoft.com/office/drawing/2014/main" id="{9BC0E4F9-289E-C14D-6387-45E2520DA9BD}"/>
                  </a:ext>
                </a:extLst>
              </p:cNvPr>
              <p:cNvSpPr txBox="1">
                <a:spLocks noRot="1" noChangeAspect="1" noMove="1" noResize="1" noEditPoints="1" noAdjustHandles="1" noChangeArrowheads="1" noChangeShapeType="1" noTextEdit="1"/>
              </p:cNvSpPr>
              <p:nvPr/>
            </p:nvSpPr>
            <p:spPr>
              <a:xfrm>
                <a:off x="5756120" y="4269507"/>
                <a:ext cx="3387879" cy="1754326"/>
              </a:xfrm>
              <a:prstGeom prst="rect">
                <a:avLst/>
              </a:prstGeom>
              <a:blipFill>
                <a:blip r:embed="rId4"/>
                <a:stretch>
                  <a:fillRect l="-1070" t="-1024" b="-3413"/>
                </a:stretch>
              </a:blipFill>
              <a:ln w="28575">
                <a:solidFill>
                  <a:schemeClr val="accent1"/>
                </a:solidFill>
              </a:ln>
            </p:spPr>
            <p:txBody>
              <a:bodyPr/>
              <a:lstStyle/>
              <a:p>
                <a:r>
                  <a:rPr lang="en-AU">
                    <a:noFill/>
                  </a:rPr>
                  <a:t> </a:t>
                </a:r>
              </a:p>
            </p:txBody>
          </p:sp>
        </mc:Fallback>
      </mc:AlternateContent>
    </p:spTree>
    <p:extLst>
      <p:ext uri="{BB962C8B-B14F-4D97-AF65-F5344CB8AC3E}">
        <p14:creationId xmlns:p14="http://schemas.microsoft.com/office/powerpoint/2010/main" val="50383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E8A21-BD07-F6F7-1423-660B7B0CF41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12E011-E476-153C-0CD2-061631957067}"/>
                  </a:ext>
                </a:extLst>
              </p:cNvPr>
              <p:cNvSpPr>
                <a:spLocks/>
              </p:cNvSpPr>
              <p:nvPr/>
            </p:nvSpPr>
            <p:spPr>
              <a:xfrm>
                <a:off x="1" y="857250"/>
                <a:ext cx="9143999" cy="5143500"/>
              </a:xfrm>
              <a:prstGeom prst="rect">
                <a:avLst/>
              </a:prstGeom>
              <a:solidFill>
                <a:schemeClr val="bg1"/>
              </a:solidFill>
              <a:ln>
                <a:solidFill>
                  <a:schemeClr val="accent1"/>
                </a:solidFill>
              </a:ln>
            </p:spPr>
            <p:txBody>
              <a:bodyPr>
                <a:noAutofit/>
              </a:bodyPr>
              <a:lstStyle/>
              <a:p>
                <a:pPr algn="just" defTabSz="637794">
                  <a:lnSpc>
                    <a:spcPct val="150000"/>
                  </a:lnSpc>
                  <a:spcAft>
                    <a:spcPts val="450"/>
                  </a:spcAft>
                </a:pPr>
                <a:r>
                  <a:rPr lang="en-US" sz="2100" dirty="0">
                    <a:latin typeface="Calibri" panose="020F0502020204030204" pitchFamily="34" charset="0"/>
                    <a:cs typeface="Calibri" panose="020F0502020204030204" pitchFamily="34" charset="0"/>
                  </a:rPr>
                  <a:t>The formula </a:t>
                </a:r>
                <a14:m>
                  <m:oMath xmlns:m="http://schemas.openxmlformats.org/officeDocument/2006/math">
                    <m:r>
                      <a:rPr lang="en-US" altLang="en-US" sz="2100" i="1">
                        <a:latin typeface="Cambria Math" panose="02040503050406030204" pitchFamily="18" charset="0"/>
                        <a:cs typeface="Calibri" panose="020F0502020204030204" pitchFamily="34" charset="0"/>
                      </a:rPr>
                      <m:t>𝑡</m:t>
                    </m:r>
                    <m:r>
                      <a:rPr lang="en-US" altLang="en-US" sz="2100" i="1">
                        <a:latin typeface="Cambria Math" panose="02040503050406030204" pitchFamily="18" charset="0"/>
                        <a:cs typeface="Calibri" panose="020F0502020204030204" pitchFamily="34" charset="0"/>
                      </a:rPr>
                      <m:t>=</m:t>
                    </m:r>
                    <m:f>
                      <m:fPr>
                        <m:ctrlPr>
                          <a:rPr lang="en-US" altLang="en-US" sz="2100" i="1">
                            <a:latin typeface="Cambria Math" panose="02040503050406030204" pitchFamily="18" charset="0"/>
                            <a:cs typeface="Calibri" panose="020F0502020204030204" pitchFamily="34" charset="0"/>
                          </a:rPr>
                        </m:ctrlPr>
                      </m:fPr>
                      <m:num>
                        <m:acc>
                          <m:accPr>
                            <m:chr m:val="̅"/>
                            <m:ctrlPr>
                              <a:rPr lang="en-US" altLang="en-US" sz="2100" i="1">
                                <a:latin typeface="Cambria Math" panose="02040503050406030204" pitchFamily="18" charset="0"/>
                                <a:cs typeface="Calibri" panose="020F0502020204030204" pitchFamily="34" charset="0"/>
                              </a:rPr>
                            </m:ctrlPr>
                          </m:accPr>
                          <m:e>
                            <m:r>
                              <a:rPr lang="en-US" altLang="en-US" sz="2100" i="1">
                                <a:latin typeface="Cambria Math" panose="02040503050406030204" pitchFamily="18" charset="0"/>
                                <a:cs typeface="Calibri" panose="020F0502020204030204" pitchFamily="34" charset="0"/>
                              </a:rPr>
                              <m:t>𝑥</m:t>
                            </m:r>
                          </m:e>
                        </m:acc>
                        <m:r>
                          <a:rPr lang="en-US" altLang="en-US" sz="2100" i="1">
                            <a:latin typeface="Cambria Math" panose="02040503050406030204" pitchFamily="18" charset="0"/>
                            <a:cs typeface="Calibri" panose="020F0502020204030204" pitchFamily="34" charset="0"/>
                          </a:rPr>
                          <m:t>−</m:t>
                        </m:r>
                        <m:r>
                          <a:rPr lang="en-US" altLang="en-US" sz="2100" i="1">
                            <a:latin typeface="Cambria Math" panose="02040503050406030204" pitchFamily="18" charset="0"/>
                            <a:ea typeface="Cambria Math" panose="02040503050406030204" pitchFamily="18" charset="0"/>
                            <a:cs typeface="Calibri" panose="020F0502020204030204" pitchFamily="34" charset="0"/>
                          </a:rPr>
                          <m:t>𝜇</m:t>
                        </m:r>
                      </m:num>
                      <m:den>
                        <m:f>
                          <m:fPr>
                            <m:ctrlPr>
                              <a:rPr lang="en-US" altLang="en-US" sz="2100" i="1">
                                <a:latin typeface="Cambria Math" panose="02040503050406030204" pitchFamily="18" charset="0"/>
                                <a:cs typeface="Calibri" panose="020F0502020204030204" pitchFamily="34" charset="0"/>
                              </a:rPr>
                            </m:ctrlPr>
                          </m:fPr>
                          <m:num>
                            <m:r>
                              <a:rPr lang="en-US" altLang="en-US" sz="2100" i="1">
                                <a:latin typeface="Cambria Math" panose="02040503050406030204" pitchFamily="18" charset="0"/>
                                <a:ea typeface="Cambria Math" panose="02040503050406030204" pitchFamily="18" charset="0"/>
                                <a:cs typeface="Calibri" panose="020F0502020204030204" pitchFamily="34" charset="0"/>
                              </a:rPr>
                              <m:t>𝜎</m:t>
                            </m:r>
                          </m:num>
                          <m:den>
                            <m:rad>
                              <m:radPr>
                                <m:degHide m:val="on"/>
                                <m:ctrlPr>
                                  <a:rPr lang="en-US" altLang="en-US" sz="2100" i="1">
                                    <a:latin typeface="Cambria Math" panose="02040503050406030204" pitchFamily="18" charset="0"/>
                                    <a:cs typeface="Calibri" panose="020F0502020204030204" pitchFamily="34" charset="0"/>
                                  </a:rPr>
                                </m:ctrlPr>
                              </m:radPr>
                              <m:deg/>
                              <m:e>
                                <m:r>
                                  <a:rPr lang="en-US" altLang="en-US" sz="2100" i="1">
                                    <a:latin typeface="Cambria Math" panose="02040503050406030204" pitchFamily="18" charset="0"/>
                                    <a:cs typeface="Calibri" panose="020F0502020204030204" pitchFamily="34" charset="0"/>
                                  </a:rPr>
                                  <m:t>𝑛</m:t>
                                </m:r>
                              </m:e>
                            </m:rad>
                          </m:den>
                        </m:f>
                      </m:den>
                    </m:f>
                  </m:oMath>
                </a14:m>
                <a:r>
                  <a:rPr lang="en-US" altLang="en-US" sz="2100" dirty="0">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is used to calculate the t-statistic in a </a:t>
                </a:r>
                <a:r>
                  <a:rPr lang="en-US" sz="2100" b="1" dirty="0">
                    <a:latin typeface="Calibri" panose="020F0502020204030204" pitchFamily="34" charset="0"/>
                    <a:cs typeface="Calibri" panose="020F0502020204030204" pitchFamily="34" charset="0"/>
                  </a:rPr>
                  <a:t>t-test</a:t>
                </a:r>
                <a:r>
                  <a:rPr lang="en-US" sz="2100" dirty="0">
                    <a:latin typeface="Calibri" panose="020F0502020204030204" pitchFamily="34" charset="0"/>
                    <a:cs typeface="Calibri" panose="020F0502020204030204" pitchFamily="34" charset="0"/>
                  </a:rPr>
                  <a:t>, which measures how far the sample mean (</a:t>
                </a:r>
                <a14:m>
                  <m:oMath xmlns:m="http://schemas.openxmlformats.org/officeDocument/2006/math">
                    <m:acc>
                      <m:accPr>
                        <m:chr m:val="̅"/>
                        <m:ctrlPr>
                          <a:rPr lang="en-US" altLang="en-US" sz="2100" i="1">
                            <a:latin typeface="Cambria Math" panose="02040503050406030204" pitchFamily="18" charset="0"/>
                            <a:cs typeface="Calibri" panose="020F0502020204030204" pitchFamily="34" charset="0"/>
                          </a:rPr>
                        </m:ctrlPr>
                      </m:accPr>
                      <m:e>
                        <m:r>
                          <a:rPr lang="en-US" altLang="en-US" sz="2100" i="1">
                            <a:latin typeface="Cambria Math" panose="02040503050406030204" pitchFamily="18" charset="0"/>
                            <a:cs typeface="Calibri" panose="020F0502020204030204" pitchFamily="34" charset="0"/>
                          </a:rPr>
                          <m:t>𝑥</m:t>
                        </m:r>
                      </m:e>
                    </m:acc>
                  </m:oMath>
                </a14:m>
                <a:r>
                  <a:rPr lang="en-US" sz="2100" dirty="0">
                    <a:latin typeface="Calibri" panose="020F0502020204030204" pitchFamily="34" charset="0"/>
                    <a:cs typeface="Calibri" panose="020F0502020204030204" pitchFamily="34" charset="0"/>
                  </a:rPr>
                  <a:t>) is from the population mean (</a:t>
                </a:r>
                <a14:m>
                  <m:oMath xmlns:m="http://schemas.openxmlformats.org/officeDocument/2006/math">
                    <m:r>
                      <a:rPr lang="en-US" altLang="en-US" sz="2100" i="1">
                        <a:latin typeface="Cambria Math" panose="02040503050406030204" pitchFamily="18" charset="0"/>
                        <a:ea typeface="Cambria Math" panose="02040503050406030204" pitchFamily="18" charset="0"/>
                        <a:cs typeface="Calibri" panose="020F0502020204030204" pitchFamily="34" charset="0"/>
                      </a:rPr>
                      <m:t>𝜇</m:t>
                    </m:r>
                  </m:oMath>
                </a14:m>
                <a:r>
                  <a:rPr lang="en-US" sz="2100" dirty="0">
                    <a:latin typeface="Calibri" panose="020F0502020204030204" pitchFamily="34" charset="0"/>
                    <a:cs typeface="Calibri" panose="020F0502020204030204" pitchFamily="34" charset="0"/>
                  </a:rPr>
                  <a:t>), in terms of the standard error of the mean.</a:t>
                </a:r>
              </a:p>
              <a:p>
                <a:pPr marL="342900" indent="-342900">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The calculated t-statistic is approximately </a:t>
                </a:r>
                <a:r>
                  <a:rPr lang="en-US" sz="2100">
                    <a:latin typeface="Calibri" panose="020F0502020204030204" pitchFamily="34" charset="0"/>
                    <a:cs typeface="Calibri" panose="020F0502020204030204" pitchFamily="34" charset="0"/>
                  </a:rPr>
                  <a:t>−4.17.</a:t>
                </a:r>
                <a:endParaRPr lang="en-US" sz="21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This negative value indicates that the sample mean (7.5 minutes) is lower than the population mean (8 minutes), which supports the hypothesis that the new feature may indeed reduce the task completion time.</a:t>
                </a:r>
              </a:p>
              <a:p>
                <a:pPr marL="342900" indent="-342900">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To make a decision, we'd now compare this t-value to a critical value from the t-distribution or use it to find the p-value for further interpretation.</a:t>
                </a:r>
                <a:endParaRPr lang="en-US" altLang="en-US" sz="2100" dirty="0">
                  <a:solidFill>
                    <a:schemeClr val="tx1"/>
                  </a:solidFill>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5612E011-E476-153C-0CD2-061631957067}"/>
                  </a:ext>
                </a:extLst>
              </p:cNvPr>
              <p:cNvSpPr>
                <a:spLocks noRot="1" noChangeAspect="1" noMove="1" noResize="1" noEditPoints="1" noAdjustHandles="1" noChangeArrowheads="1" noChangeShapeType="1" noTextEdit="1"/>
              </p:cNvSpPr>
              <p:nvPr/>
            </p:nvSpPr>
            <p:spPr>
              <a:xfrm>
                <a:off x="1" y="857250"/>
                <a:ext cx="9143999" cy="5143500"/>
              </a:xfrm>
              <a:prstGeom prst="rect">
                <a:avLst/>
              </a:prstGeom>
              <a:blipFill>
                <a:blip r:embed="rId3"/>
                <a:stretch>
                  <a:fillRect l="-732" r="-1398"/>
                </a:stretch>
              </a:blipFill>
              <a:ln>
                <a:solidFill>
                  <a:schemeClr val="accent1"/>
                </a:solidFill>
              </a:ln>
            </p:spPr>
            <p:txBody>
              <a:bodyPr/>
              <a:lstStyle/>
              <a:p>
                <a:r>
                  <a:rPr lang="en-AU">
                    <a:noFill/>
                  </a:rPr>
                  <a:t> </a:t>
                </a:r>
              </a:p>
            </p:txBody>
          </p:sp>
        </mc:Fallback>
      </mc:AlternateContent>
    </p:spTree>
    <p:extLst>
      <p:ext uri="{BB962C8B-B14F-4D97-AF65-F5344CB8AC3E}">
        <p14:creationId xmlns:p14="http://schemas.microsoft.com/office/powerpoint/2010/main" val="144276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E8A21-BD07-F6F7-1423-660B7B0CF41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12E011-E476-153C-0CD2-061631957067}"/>
                  </a:ext>
                </a:extLst>
              </p:cNvPr>
              <p:cNvSpPr>
                <a:spLocks/>
              </p:cNvSpPr>
              <p:nvPr/>
            </p:nvSpPr>
            <p:spPr>
              <a:xfrm>
                <a:off x="1" y="1943842"/>
                <a:ext cx="9143999" cy="4056908"/>
              </a:xfrm>
              <a:prstGeom prst="rect">
                <a:avLst/>
              </a:prstGeom>
              <a:solidFill>
                <a:schemeClr val="bg1"/>
              </a:solidFill>
              <a:ln>
                <a:solidFill>
                  <a:schemeClr val="accent1"/>
                </a:solidFill>
              </a:ln>
            </p:spPr>
            <p:txBody>
              <a:bodyPr>
                <a:noAutofit/>
              </a:bodyPr>
              <a:lstStyle/>
              <a:p>
                <a:pPr>
                  <a:lnSpc>
                    <a:spcPct val="150000"/>
                  </a:lnSpc>
                </a:pPr>
                <a:r>
                  <a:rPr lang="en-US" sz="2100" dirty="0">
                    <a:latin typeface="Calibri" panose="020F0502020204030204" pitchFamily="34" charset="0"/>
                    <a:cs typeface="Calibri" panose="020F0502020204030204" pitchFamily="34" charset="0"/>
                  </a:rPr>
                  <a:t>The p-value is approximately </a:t>
                </a:r>
                <a14:m>
                  <m:oMath xmlns:m="http://schemas.openxmlformats.org/officeDocument/2006/math">
                    <m:r>
                      <a:rPr lang="en-US" sz="2100" i="1">
                        <a:latin typeface="Cambria Math" panose="02040503050406030204" pitchFamily="18" charset="0"/>
                        <a:cs typeface="Calibri" panose="020F0502020204030204" pitchFamily="34" charset="0"/>
                      </a:rPr>
                      <m:t>6</m:t>
                    </m:r>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62</m:t>
                    </m:r>
                    <m:r>
                      <a:rPr lang="en-US" sz="2100" i="1">
                        <a:latin typeface="Cambria Math" panose="02040503050406030204" pitchFamily="18" charset="0"/>
                        <a:ea typeface="Cambria Math" panose="02040503050406030204" pitchFamily="18" charset="0"/>
                        <a:cs typeface="Calibri" panose="020F0502020204030204" pitchFamily="34" charset="0"/>
                      </a:rPr>
                      <m:t>×</m:t>
                    </m:r>
                    <m:sSup>
                      <m:sSupPr>
                        <m:ctrlPr>
                          <a:rPr lang="en-US" sz="2100" i="1">
                            <a:latin typeface="Cambria Math" panose="02040503050406030204" pitchFamily="18" charset="0"/>
                            <a:cs typeface="Calibri" panose="020F0502020204030204" pitchFamily="34" charset="0"/>
                          </a:rPr>
                        </m:ctrlPr>
                      </m:sSupPr>
                      <m:e>
                        <m:r>
                          <a:rPr lang="en-US" sz="2100" i="1">
                            <a:latin typeface="Cambria Math" panose="02040503050406030204" pitchFamily="18" charset="0"/>
                            <a:cs typeface="Calibri" panose="020F0502020204030204" pitchFamily="34" charset="0"/>
                          </a:rPr>
                          <m:t>10</m:t>
                        </m:r>
                      </m:e>
                      <m:sup>
                        <m:r>
                          <a:rPr lang="en-US" sz="2100" i="1">
                            <a:latin typeface="Cambria Math" panose="02040503050406030204" pitchFamily="18" charset="0"/>
                            <a:cs typeface="Calibri" panose="020F0502020204030204" pitchFamily="34" charset="0"/>
                          </a:rPr>
                          <m:t>−</m:t>
                        </m:r>
                        <m:r>
                          <a:rPr lang="en-US" sz="2100" i="1">
                            <a:latin typeface="Cambria Math" panose="02040503050406030204" pitchFamily="18" charset="0"/>
                            <a:cs typeface="Calibri" panose="020F0502020204030204" pitchFamily="34" charset="0"/>
                          </a:rPr>
                          <m:t>5</m:t>
                        </m:r>
                      </m:sup>
                    </m:sSup>
                  </m:oMath>
                </a14:m>
                <a:r>
                  <a:rPr lang="en-US" sz="2100" dirty="0">
                    <a:latin typeface="Calibri" panose="020F0502020204030204" pitchFamily="34" charset="0"/>
                    <a:cs typeface="Calibri" panose="020F0502020204030204" pitchFamily="34" charset="0"/>
                  </a:rPr>
                  <a:t>, which is extremely small.</a:t>
                </a:r>
              </a:p>
              <a:p>
                <a:pPr>
                  <a:lnSpc>
                    <a:spcPct val="150000"/>
                  </a:lnSpc>
                </a:pPr>
                <a:r>
                  <a:rPr lang="en-US" sz="2100" b="1" dirty="0">
                    <a:latin typeface="Calibri" panose="020F0502020204030204" pitchFamily="34" charset="0"/>
                    <a:cs typeface="Calibri" panose="020F0502020204030204" pitchFamily="34" charset="0"/>
                  </a:rPr>
                  <a:t>Decision:</a:t>
                </a:r>
              </a:p>
              <a:p>
                <a:pPr>
                  <a:lnSpc>
                    <a:spcPct val="150000"/>
                  </a:lnSpc>
                </a:pPr>
                <a:r>
                  <a:rPr lang="en-US" sz="2100" dirty="0">
                    <a:latin typeface="Calibri" panose="020F0502020204030204" pitchFamily="34" charset="0"/>
                    <a:cs typeface="Calibri" panose="020F0502020204030204" pitchFamily="34" charset="0"/>
                  </a:rPr>
                  <a:t>Since the p-value is much smaller than the typical significance level of 0.05, we reject the null hypothesis (H0​). This means there is strong evidence to support the alternative hypothesis that the new feature reduces the average task completion time.</a:t>
                </a:r>
              </a:p>
            </p:txBody>
          </p:sp>
        </mc:Choice>
        <mc:Fallback xmlns="">
          <p:sp>
            <p:nvSpPr>
              <p:cNvPr id="3" name="Content Placeholder 2">
                <a:extLst>
                  <a:ext uri="{FF2B5EF4-FFF2-40B4-BE49-F238E27FC236}">
                    <a16:creationId xmlns:a16="http://schemas.microsoft.com/office/drawing/2014/main" id="{5612E011-E476-153C-0CD2-061631957067}"/>
                  </a:ext>
                </a:extLst>
              </p:cNvPr>
              <p:cNvSpPr>
                <a:spLocks noRot="1" noChangeAspect="1" noMove="1" noResize="1" noEditPoints="1" noAdjustHandles="1" noChangeArrowheads="1" noChangeShapeType="1" noTextEdit="1"/>
              </p:cNvSpPr>
              <p:nvPr/>
            </p:nvSpPr>
            <p:spPr>
              <a:xfrm>
                <a:off x="1" y="1943842"/>
                <a:ext cx="9143999" cy="4056908"/>
              </a:xfrm>
              <a:prstGeom prst="rect">
                <a:avLst/>
              </a:prstGeom>
              <a:blipFill>
                <a:blip r:embed="rId3"/>
                <a:stretch>
                  <a:fillRect l="-732" r="-732"/>
                </a:stretch>
              </a:blipFill>
              <a:ln>
                <a:solidFill>
                  <a:schemeClr val="accent1"/>
                </a:solidFill>
              </a:ln>
            </p:spPr>
            <p:txBody>
              <a:bodyPr/>
              <a:lstStyle/>
              <a:p>
                <a:r>
                  <a:rPr lang="en-AU">
                    <a:noFill/>
                  </a:rPr>
                  <a:t> </a:t>
                </a:r>
              </a:p>
            </p:txBody>
          </p:sp>
        </mc:Fallback>
      </mc:AlternateContent>
      <p:sp>
        <p:nvSpPr>
          <p:cNvPr id="2" name="Title 1">
            <a:extLst>
              <a:ext uri="{FF2B5EF4-FFF2-40B4-BE49-F238E27FC236}">
                <a16:creationId xmlns:a16="http://schemas.microsoft.com/office/drawing/2014/main" id="{C558C66F-F919-0134-D94C-0B69C8345CB0}"/>
              </a:ext>
            </a:extLst>
          </p:cNvPr>
          <p:cNvSpPr>
            <a:spLocks noGrp="1"/>
          </p:cNvSpPr>
          <p:nvPr>
            <p:ph type="title"/>
          </p:nvPr>
        </p:nvSpPr>
        <p:spPr>
          <a:xfrm>
            <a:off x="1" y="857250"/>
            <a:ext cx="9143999" cy="953262"/>
          </a:xfrm>
        </p:spPr>
        <p:txBody>
          <a:bodyPr anchor="b">
            <a:normAutofit/>
          </a:bodyPr>
          <a:lstStyle/>
          <a:p>
            <a:r>
              <a:rPr lang="en-US" b="1" dirty="0">
                <a:latin typeface="Söhne"/>
              </a:rPr>
              <a:t>Hypothesis Testing for Task Completion Time in Software Engineering</a:t>
            </a:r>
            <a:endParaRPr lang="en-AU" b="1" dirty="0">
              <a:latin typeface="Söhne"/>
            </a:endParaRPr>
          </a:p>
        </p:txBody>
      </p:sp>
    </p:spTree>
    <p:extLst>
      <p:ext uri="{BB962C8B-B14F-4D97-AF65-F5344CB8AC3E}">
        <p14:creationId xmlns:p14="http://schemas.microsoft.com/office/powerpoint/2010/main" val="1964632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D6385-5CFD-4515-D980-14464F779F1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865B01-FB31-0EA5-CC47-D3FC00837BAA}"/>
                  </a:ext>
                </a:extLst>
              </p:cNvPr>
              <p:cNvSpPr>
                <a:spLocks/>
              </p:cNvSpPr>
              <p:nvPr/>
            </p:nvSpPr>
            <p:spPr>
              <a:xfrm>
                <a:off x="1" y="1743772"/>
                <a:ext cx="9143999" cy="4256978"/>
              </a:xfrm>
              <a:prstGeom prst="rect">
                <a:avLst/>
              </a:prstGeom>
              <a:solidFill>
                <a:schemeClr val="bg1"/>
              </a:solidFill>
              <a:ln>
                <a:solidFill>
                  <a:schemeClr val="accent1"/>
                </a:solidFill>
              </a:ln>
            </p:spPr>
            <p:txBody>
              <a:bodyPr>
                <a:noAutofit/>
              </a:bodyPr>
              <a:lstStyle/>
              <a:p>
                <a:pPr algn="just" defTabSz="637794">
                  <a:lnSpc>
                    <a:spcPct val="150000"/>
                  </a:lnSpc>
                  <a:spcAft>
                    <a:spcPts val="450"/>
                  </a:spcAft>
                </a:pPr>
                <a:r>
                  <a:rPr lang="en-US" sz="2100" b="1" dirty="0">
                    <a:latin typeface="Calibri" panose="020F0502020204030204" pitchFamily="34" charset="0"/>
                    <a:cs typeface="Calibri" panose="020F0502020204030204" pitchFamily="34" charset="0"/>
                  </a:rPr>
                  <a:t>Given a sample of 50 students' scores with a mean of 78 and a standard deviation of 10, construct a 95% confidence interval for the mean score of the population.</a:t>
                </a:r>
              </a:p>
              <a:p>
                <a:pPr marL="257175" indent="-257175">
                  <a:lnSpc>
                    <a:spcPct val="150000"/>
                  </a:lnSpc>
                  <a:buFont typeface="Arial" panose="020B0604020202020204" pitchFamily="34" charset="0"/>
                  <a:buChar char="•"/>
                </a:pPr>
                <a:r>
                  <a:rPr lang="en-US" sz="2025" dirty="0">
                    <a:latin typeface="Calibri" panose="020F0502020204030204" pitchFamily="34" charset="0"/>
                    <a:cs typeface="Calibri" panose="020F0502020204030204" pitchFamily="34" charset="0"/>
                  </a:rPr>
                  <a:t>Sample mean (</a:t>
                </a:r>
                <a14:m>
                  <m:oMath xmlns:m="http://schemas.openxmlformats.org/officeDocument/2006/math">
                    <m:acc>
                      <m:accPr>
                        <m:chr m:val="̅"/>
                        <m:ctrlPr>
                          <a:rPr lang="en-US" sz="2025" i="1">
                            <a:latin typeface="Cambria Math" panose="02040503050406030204" pitchFamily="18" charset="0"/>
                          </a:rPr>
                        </m:ctrlPr>
                      </m:accPr>
                      <m:e>
                        <m:r>
                          <a:rPr lang="en-US" sz="2025" i="1">
                            <a:latin typeface="Cambria Math" panose="02040503050406030204" pitchFamily="18" charset="0"/>
                          </a:rPr>
                          <m:t>𝑥</m:t>
                        </m:r>
                      </m:e>
                    </m:acc>
                  </m:oMath>
                </a14:m>
                <a:r>
                  <a:rPr lang="en-US" sz="2025" dirty="0">
                    <a:latin typeface="Calibri" panose="020F0502020204030204" pitchFamily="34" charset="0"/>
                    <a:cs typeface="Calibri" panose="020F0502020204030204" pitchFamily="34" charset="0"/>
                  </a:rPr>
                  <a:t>) = 78 (the average of the sample data)</a:t>
                </a:r>
              </a:p>
              <a:p>
                <a:pPr marL="257175" indent="-257175">
                  <a:lnSpc>
                    <a:spcPct val="150000"/>
                  </a:lnSpc>
                  <a:buFont typeface="Arial" panose="020B0604020202020204" pitchFamily="34" charset="0"/>
                  <a:buChar char="•"/>
                </a:pPr>
                <a:r>
                  <a:rPr lang="en-US" sz="2025" dirty="0">
                    <a:latin typeface="Calibri" panose="020F0502020204030204" pitchFamily="34" charset="0"/>
                    <a:cs typeface="Calibri" panose="020F0502020204030204" pitchFamily="34" charset="0"/>
                  </a:rPr>
                  <a:t>Standard deviation (</a:t>
                </a:r>
                <a14:m>
                  <m:oMath xmlns:m="http://schemas.openxmlformats.org/officeDocument/2006/math">
                    <m:r>
                      <a:rPr lang="en-US" sz="2025" i="1">
                        <a:latin typeface="Cambria Math" panose="02040503050406030204" pitchFamily="18" charset="0"/>
                        <a:ea typeface="Cambria Math" panose="02040503050406030204" pitchFamily="18" charset="0"/>
                      </a:rPr>
                      <m:t>𝜎</m:t>
                    </m:r>
                  </m:oMath>
                </a14:m>
                <a:r>
                  <a:rPr lang="en-US" sz="2025" dirty="0">
                    <a:latin typeface="Calibri" panose="020F0502020204030204" pitchFamily="34" charset="0"/>
                    <a:cs typeface="Calibri" panose="020F0502020204030204" pitchFamily="34" charset="0"/>
                  </a:rPr>
                  <a:t>) = 10 (population standard deviation, which measures the dispersion of the population data from the mean.)</a:t>
                </a:r>
              </a:p>
              <a:p>
                <a:pPr marL="257175" indent="-257175">
                  <a:lnSpc>
                    <a:spcPct val="150000"/>
                  </a:lnSpc>
                  <a:buFont typeface="Arial" panose="020B0604020202020204" pitchFamily="34" charset="0"/>
                  <a:buChar char="•"/>
                </a:pPr>
                <a:r>
                  <a:rPr lang="en-US" sz="2025" dirty="0">
                    <a:latin typeface="Calibri" panose="020F0502020204030204" pitchFamily="34" charset="0"/>
                    <a:cs typeface="Calibri" panose="020F0502020204030204" pitchFamily="34" charset="0"/>
                  </a:rPr>
                  <a:t>Sample size (n) = 50 (the number of observations in the sample)</a:t>
                </a:r>
              </a:p>
              <a:p>
                <a:pPr marL="257175" indent="-257175">
                  <a:lnSpc>
                    <a:spcPct val="150000"/>
                  </a:lnSpc>
                  <a:buFont typeface="Arial" panose="020B0604020202020204" pitchFamily="34" charset="0"/>
                  <a:buChar char="•"/>
                </a:pPr>
                <a:r>
                  <a:rPr lang="en-US" sz="2025" dirty="0">
                    <a:latin typeface="Calibri" panose="020F0502020204030204" pitchFamily="34" charset="0"/>
                    <a:cs typeface="Calibri" panose="020F0502020204030204" pitchFamily="34" charset="0"/>
                  </a:rPr>
                  <a:t>Confidence level = 95% (which corresponds to a z-value of approximately 1.96 for a two-tailed test in a normal distribution)</a:t>
                </a:r>
                <a:endParaRPr lang="fa-IR" sz="2025"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F4865B01-FB31-0EA5-CC47-D3FC00837BAA}"/>
                  </a:ext>
                </a:extLst>
              </p:cNvPr>
              <p:cNvSpPr>
                <a:spLocks noRot="1" noChangeAspect="1" noMove="1" noResize="1" noEditPoints="1" noAdjustHandles="1" noChangeArrowheads="1" noChangeShapeType="1" noTextEdit="1"/>
              </p:cNvSpPr>
              <p:nvPr/>
            </p:nvSpPr>
            <p:spPr>
              <a:xfrm>
                <a:off x="1" y="1743772"/>
                <a:ext cx="9143999" cy="4256978"/>
              </a:xfrm>
              <a:prstGeom prst="rect">
                <a:avLst/>
              </a:prstGeom>
              <a:blipFill>
                <a:blip r:embed="rId3"/>
                <a:stretch>
                  <a:fillRect l="-732" r="-1332" b="-4000"/>
                </a:stretch>
              </a:blipFill>
              <a:ln>
                <a:solidFill>
                  <a:schemeClr val="accent1"/>
                </a:solidFill>
              </a:ln>
            </p:spPr>
            <p:txBody>
              <a:bodyPr/>
              <a:lstStyle/>
              <a:p>
                <a:r>
                  <a:rPr lang="en-AU">
                    <a:noFill/>
                  </a:rPr>
                  <a:t> </a:t>
                </a:r>
              </a:p>
            </p:txBody>
          </p:sp>
        </mc:Fallback>
      </mc:AlternateContent>
      <p:sp>
        <p:nvSpPr>
          <p:cNvPr id="7" name="Title 1">
            <a:extLst>
              <a:ext uri="{FF2B5EF4-FFF2-40B4-BE49-F238E27FC236}">
                <a16:creationId xmlns:a16="http://schemas.microsoft.com/office/drawing/2014/main" id="{59F0960C-9304-3043-B609-BF4EC9E40B68}"/>
              </a:ext>
            </a:extLst>
          </p:cNvPr>
          <p:cNvSpPr>
            <a:spLocks noGrp="1"/>
          </p:cNvSpPr>
          <p:nvPr>
            <p:ph type="title"/>
          </p:nvPr>
        </p:nvSpPr>
        <p:spPr>
          <a:xfrm>
            <a:off x="1" y="857250"/>
            <a:ext cx="9143999" cy="886522"/>
          </a:xfrm>
        </p:spPr>
        <p:txBody>
          <a:bodyPr anchor="b">
            <a:normAutofit/>
          </a:bodyPr>
          <a:lstStyle/>
          <a:p>
            <a:r>
              <a:rPr lang="en-US" dirty="0">
                <a:latin typeface="Söhne"/>
              </a:rPr>
              <a:t>Constructing a 95% Confidence Interval for Population Mean based on Sample Data</a:t>
            </a:r>
            <a:endParaRPr lang="en-AU" b="1" dirty="0">
              <a:latin typeface="Söhne"/>
            </a:endParaRPr>
          </a:p>
        </p:txBody>
      </p:sp>
    </p:spTree>
    <p:extLst>
      <p:ext uri="{BB962C8B-B14F-4D97-AF65-F5344CB8AC3E}">
        <p14:creationId xmlns:p14="http://schemas.microsoft.com/office/powerpoint/2010/main" val="240673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1DDFA-46C8-4A03-2E11-0A502D07483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E057BC-EFCF-B486-AD77-F728741136B8}"/>
              </a:ext>
            </a:extLst>
          </p:cNvPr>
          <p:cNvSpPr txBox="1">
            <a:spLocks noGrp="1"/>
          </p:cNvSpPr>
          <p:nvPr>
            <p:ph type="ctrTitle"/>
          </p:nvPr>
        </p:nvSpPr>
        <p:spPr>
          <a:xfrm>
            <a:off x="457200" y="0"/>
            <a:ext cx="6262205" cy="905376"/>
          </a:xfrm>
          <a:prstGeom prst="rect">
            <a:avLst/>
          </a:prstGeom>
        </p:spPr>
        <p:txBody>
          <a:bodyPr vert="horz" wrap="square" lIns="0" tIns="12700" rIns="0" bIns="0" rtlCol="0">
            <a:spAutoFit/>
          </a:bodyPr>
          <a:lstStyle/>
          <a:p>
            <a:pPr marL="12700">
              <a:lnSpc>
                <a:spcPct val="100000"/>
              </a:lnSpc>
              <a:spcBef>
                <a:spcPts val="100"/>
              </a:spcBef>
            </a:pPr>
            <a:r>
              <a:rPr lang="en-US" dirty="0"/>
              <a:t>Understanding Data Scrubbing: Fixing Errors in Data</a:t>
            </a:r>
            <a:endParaRPr spc="-10" dirty="0"/>
          </a:p>
        </p:txBody>
      </p:sp>
      <p:sp>
        <p:nvSpPr>
          <p:cNvPr id="4" name="object 4">
            <a:extLst>
              <a:ext uri="{FF2B5EF4-FFF2-40B4-BE49-F238E27FC236}">
                <a16:creationId xmlns:a16="http://schemas.microsoft.com/office/drawing/2014/main" id="{D2798EA4-B077-A1C2-9D87-42135F3E5915}"/>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5</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51609827-2D14-551D-7746-2EFA9F409393}"/>
              </a:ext>
            </a:extLst>
          </p:cNvPr>
          <p:cNvSpPr txBox="1"/>
          <p:nvPr/>
        </p:nvSpPr>
        <p:spPr>
          <a:xfrm>
            <a:off x="0" y="904386"/>
            <a:ext cx="9143999" cy="5759782"/>
          </a:xfrm>
          <a:prstGeom prst="rect">
            <a:avLst/>
          </a:prstGeom>
          <a:solidFill>
            <a:schemeClr val="bg1"/>
          </a:solidFill>
        </p:spPr>
        <p:txBody>
          <a:bodyPr vert="horz" wrap="square" lIns="0" tIns="9525" rIns="0" bIns="0" rtlCol="0">
            <a:spAutoFit/>
          </a:bodyPr>
          <a:lstStyle/>
          <a:p>
            <a:pPr>
              <a:lnSpc>
                <a:spcPct val="150000"/>
              </a:lnSpc>
            </a:pPr>
            <a:r>
              <a:rPr lang="en-US" sz="2800" b="1" dirty="0">
                <a:latin typeface="+mj-lt"/>
              </a:rPr>
              <a:t>What is Inconsistent Data?</a:t>
            </a:r>
          </a:p>
          <a:p>
            <a:pPr>
              <a:lnSpc>
                <a:spcPct val="150000"/>
              </a:lnSpc>
            </a:pPr>
            <a:r>
              <a:rPr lang="en-US" sz="2800" dirty="0">
                <a:latin typeface="+mj-lt"/>
              </a:rPr>
              <a:t>Inconsistent data means a value exists, but it is not correct or meaningful. It is different from missing data.</a:t>
            </a:r>
          </a:p>
          <a:p>
            <a:pPr>
              <a:lnSpc>
                <a:spcPct val="150000"/>
              </a:lnSpc>
            </a:pPr>
            <a:r>
              <a:rPr lang="en-US" sz="2800" dirty="0">
                <a:latin typeface="+mj-lt"/>
              </a:rPr>
              <a:t>For example, in the image below, the </a:t>
            </a:r>
            <a:r>
              <a:rPr lang="en-US" sz="2800" b="1" dirty="0">
                <a:latin typeface="+mj-lt"/>
              </a:rPr>
              <a:t>Twitter</a:t>
            </a:r>
            <a:r>
              <a:rPr lang="en-US" sz="2800" dirty="0">
                <a:latin typeface="+mj-lt"/>
              </a:rPr>
              <a:t> column should only contain </a:t>
            </a:r>
            <a:r>
              <a:rPr lang="en-US" sz="2800" b="1" dirty="0">
                <a:latin typeface="+mj-lt"/>
              </a:rPr>
              <a:t>"Y" (Yes) or "N" (No)</a:t>
            </a:r>
            <a:r>
              <a:rPr lang="en-US" sz="2800" dirty="0">
                <a:latin typeface="+mj-lt"/>
              </a:rPr>
              <a:t>.</a:t>
            </a:r>
            <a:br>
              <a:rPr lang="en-US" sz="2800" dirty="0">
                <a:latin typeface="+mj-lt"/>
              </a:rPr>
            </a:br>
            <a:r>
              <a:rPr lang="en-US" sz="2800" dirty="0">
                <a:latin typeface="+mj-lt"/>
              </a:rPr>
              <a:t> However, there is a </a:t>
            </a:r>
            <a:r>
              <a:rPr lang="en-US" sz="2800" b="1" dirty="0">
                <a:latin typeface="+mj-lt"/>
              </a:rPr>
              <a:t>"99"</a:t>
            </a:r>
            <a:r>
              <a:rPr lang="en-US" sz="2800" dirty="0">
                <a:latin typeface="+mj-lt"/>
              </a:rPr>
              <a:t>, which </a:t>
            </a:r>
            <a:br>
              <a:rPr lang="en-US" sz="2800" dirty="0">
                <a:latin typeface="+mj-lt"/>
              </a:rPr>
            </a:br>
            <a:r>
              <a:rPr lang="en-US" sz="2800" dirty="0">
                <a:latin typeface="+mj-lt"/>
              </a:rPr>
              <a:t>does not make sense. This is an </a:t>
            </a:r>
            <a:br>
              <a:rPr lang="en-US" sz="2800" dirty="0">
                <a:latin typeface="+mj-lt"/>
              </a:rPr>
            </a:br>
            <a:r>
              <a:rPr lang="en-US" sz="2800" dirty="0">
                <a:latin typeface="+mj-lt"/>
              </a:rPr>
              <a:t>example of </a:t>
            </a:r>
            <a:r>
              <a:rPr lang="en-US" sz="2800" b="1" dirty="0">
                <a:latin typeface="+mj-lt"/>
              </a:rPr>
              <a:t>inconsistent data</a:t>
            </a:r>
            <a:r>
              <a:rPr lang="en-US" sz="2800" dirty="0">
                <a:latin typeface="+mj-lt"/>
              </a:rPr>
              <a:t>.</a:t>
            </a:r>
          </a:p>
          <a:p>
            <a:pPr>
              <a:lnSpc>
                <a:spcPct val="150000"/>
              </a:lnSpc>
            </a:pPr>
            <a:r>
              <a:rPr lang="en-US" sz="2800" dirty="0">
                <a:latin typeface="+mj-lt"/>
              </a:rPr>
              <a:t>(Refer to the attached image)</a:t>
            </a:r>
          </a:p>
        </p:txBody>
      </p:sp>
      <p:pic>
        <p:nvPicPr>
          <p:cNvPr id="1028" name="Picture 4" descr="Uploaded image">
            <a:extLst>
              <a:ext uri="{FF2B5EF4-FFF2-40B4-BE49-F238E27FC236}">
                <a16:creationId xmlns:a16="http://schemas.microsoft.com/office/drawing/2014/main" id="{6D78AB72-E7AC-D4A0-46AA-2998752D66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5" t="6868" r="18749" b="4207"/>
          <a:stretch/>
        </p:blipFill>
        <p:spPr bwMode="auto">
          <a:xfrm>
            <a:off x="5044828" y="3429000"/>
            <a:ext cx="4136777" cy="3320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804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D6385-5CFD-4515-D980-14464F779F1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B37AD35-314A-D40A-B3C0-660867127A9F}"/>
              </a:ext>
            </a:extLst>
          </p:cNvPr>
          <p:cNvSpPr txBox="1"/>
          <p:nvPr/>
        </p:nvSpPr>
        <p:spPr>
          <a:xfrm>
            <a:off x="0" y="1965186"/>
            <a:ext cx="9143999" cy="2950744"/>
          </a:xfrm>
          <a:prstGeom prst="rect">
            <a:avLst/>
          </a:prstGeom>
          <a:noFill/>
          <a:ln w="28575">
            <a:solidFill>
              <a:schemeClr val="accent1"/>
            </a:solidFill>
          </a:ln>
        </p:spPr>
        <p:txBody>
          <a:bodyPr wrap="square" rtlCol="0">
            <a:spAutoFit/>
          </a:bodyPr>
          <a:lstStyle/>
          <a:p>
            <a:pPr>
              <a:lnSpc>
                <a:spcPct val="150000"/>
              </a:lnSpc>
            </a:pPr>
            <a:r>
              <a:rPr lang="en-US" sz="2100" dirty="0">
                <a:latin typeface="Calibri" panose="020F0502020204030204" pitchFamily="34" charset="0"/>
                <a:cs typeface="Calibri" panose="020F0502020204030204" pitchFamily="34" charset="0"/>
              </a:rPr>
              <a:t>The 95% confidence interval for the mean score of the population is approximately [75.23,80.77].</a:t>
            </a:r>
          </a:p>
          <a:p>
            <a:pPr>
              <a:lnSpc>
                <a:spcPct val="150000"/>
              </a:lnSpc>
            </a:pPr>
            <a:r>
              <a:rPr lang="en-US" sz="2100" b="1" dirty="0">
                <a:latin typeface="Calibri" panose="020F0502020204030204" pitchFamily="34" charset="0"/>
                <a:cs typeface="Calibri" panose="020F0502020204030204" pitchFamily="34" charset="0"/>
              </a:rPr>
              <a:t>Conclusion:</a:t>
            </a:r>
          </a:p>
          <a:p>
            <a:pPr>
              <a:lnSpc>
                <a:spcPct val="150000"/>
              </a:lnSpc>
            </a:pPr>
            <a:r>
              <a:rPr lang="en-US" sz="2100" dirty="0">
                <a:latin typeface="Calibri" panose="020F0502020204030204" pitchFamily="34" charset="0"/>
                <a:cs typeface="Calibri" panose="020F0502020204030204" pitchFamily="34" charset="0"/>
              </a:rPr>
              <a:t>You can say with 95% confidence that the true average score of the population lies between 75.23 and 80.77 based on this sample of 50 students. This exercise is now complete.</a:t>
            </a:r>
          </a:p>
        </p:txBody>
      </p:sp>
      <p:sp>
        <p:nvSpPr>
          <p:cNvPr id="7" name="Title 1">
            <a:extLst>
              <a:ext uri="{FF2B5EF4-FFF2-40B4-BE49-F238E27FC236}">
                <a16:creationId xmlns:a16="http://schemas.microsoft.com/office/drawing/2014/main" id="{0E97008F-3455-D7D6-DEE4-6F7AE8B78A94}"/>
              </a:ext>
            </a:extLst>
          </p:cNvPr>
          <p:cNvSpPr>
            <a:spLocks noGrp="1"/>
          </p:cNvSpPr>
          <p:nvPr>
            <p:ph type="title"/>
          </p:nvPr>
        </p:nvSpPr>
        <p:spPr>
          <a:xfrm>
            <a:off x="1" y="857250"/>
            <a:ext cx="9143999" cy="886522"/>
          </a:xfrm>
        </p:spPr>
        <p:txBody>
          <a:bodyPr anchor="b">
            <a:normAutofit/>
          </a:bodyPr>
          <a:lstStyle/>
          <a:p>
            <a:r>
              <a:rPr lang="en-US" b="1" dirty="0">
                <a:latin typeface="Söhne"/>
              </a:rPr>
              <a:t>Constructing a 95% Confidence Interval for Population Mean based on Sample Data</a:t>
            </a:r>
            <a:endParaRPr lang="en-AU" b="1" dirty="0">
              <a:latin typeface="Söhne"/>
            </a:endParaRPr>
          </a:p>
        </p:txBody>
      </p:sp>
    </p:spTree>
    <p:extLst>
      <p:ext uri="{BB962C8B-B14F-4D97-AF65-F5344CB8AC3E}">
        <p14:creationId xmlns:p14="http://schemas.microsoft.com/office/powerpoint/2010/main" val="3815219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8467313-CF17-0664-2AB4-B01EB5F12D2B}"/>
              </a:ext>
            </a:extLst>
          </p:cNvPr>
          <p:cNvSpPr txBox="1">
            <a:spLocks/>
          </p:cNvSpPr>
          <p:nvPr/>
        </p:nvSpPr>
        <p:spPr>
          <a:xfrm>
            <a:off x="0" y="857251"/>
            <a:ext cx="9144000" cy="855233"/>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lang="en-AU" sz="6000" b="1" kern="1200">
                <a:solidFill>
                  <a:schemeClr val="bg2"/>
                </a:solidFill>
                <a:latin typeface="+mj-lt"/>
                <a:ea typeface="+mj-ea"/>
                <a:cs typeface="+mj-cs"/>
              </a:defRPr>
            </a:lvl1pPr>
          </a:lstStyle>
          <a:p>
            <a:r>
              <a:rPr lang="en-US" sz="3000" dirty="0">
                <a:solidFill>
                  <a:schemeClr val="tx1"/>
                </a:solidFill>
              </a:rPr>
              <a:t>Mastering Descriptive Statistics: From Basics to Real-World Applications</a:t>
            </a:r>
          </a:p>
        </p:txBody>
      </p:sp>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0" y="1712483"/>
            <a:ext cx="9144000" cy="4288267"/>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1875" b="1" dirty="0">
                <a:solidFill>
                  <a:srgbClr val="0F0F0F"/>
                </a:solidFill>
                <a:latin typeface="Calibri" panose="020F0502020204030204" pitchFamily="34" charset="0"/>
                <a:cs typeface="Calibri" panose="020F0502020204030204" pitchFamily="34" charset="0"/>
              </a:rPr>
              <a:t>Introduction)</a:t>
            </a:r>
          </a:p>
          <a:p>
            <a:pPr algn="l">
              <a:lnSpc>
                <a:spcPct val="150000"/>
              </a:lnSpc>
            </a:pPr>
            <a:r>
              <a:rPr lang="en-US" sz="1875" dirty="0">
                <a:solidFill>
                  <a:srgbClr val="0F0F0F"/>
                </a:solidFill>
                <a:latin typeface="Calibri" panose="020F0502020204030204" pitchFamily="34" charset="0"/>
                <a:cs typeface="Calibri" panose="020F0502020204030204" pitchFamily="34" charset="0"/>
              </a:rPr>
              <a:t>In the realm of data science, statistics emerge as a cornerstone, enabling the extraction of meaningful insights from complex datasets. As data scientists delve into the vast ocean of data, their primary tools come in the form of statistical methods designed to not only unravel the intricacies of data but also to forecast future trends and derive predictive values. This lecture focuses on descriptive statistics, a fundamental branch of statistics that plays a pivotal role in summarizing and understanding datasets. Through descriptive statistics, data scientists obtain a numerical summary that sheds light on the underlying patterns and characteristics of the data, paving the way for informed decision-making and insightful analysis.</a:t>
            </a:r>
          </a:p>
        </p:txBody>
      </p:sp>
    </p:spTree>
    <p:extLst>
      <p:ext uri="{BB962C8B-B14F-4D97-AF65-F5344CB8AC3E}">
        <p14:creationId xmlns:p14="http://schemas.microsoft.com/office/powerpoint/2010/main" val="2381978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1" y="1712483"/>
            <a:ext cx="9143999" cy="3836445"/>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1950" b="1" dirty="0">
                <a:solidFill>
                  <a:srgbClr val="0F0F0F"/>
                </a:solidFill>
                <a:latin typeface="Calibri" panose="020F0502020204030204" pitchFamily="34" charset="0"/>
                <a:cs typeface="Calibri" panose="020F0502020204030204" pitchFamily="34" charset="0"/>
              </a:rPr>
              <a:t>Description of Descriptive Statistics</a:t>
            </a:r>
          </a:p>
          <a:p>
            <a:pPr algn="l">
              <a:lnSpc>
                <a:spcPct val="150000"/>
              </a:lnSpc>
            </a:pPr>
            <a:r>
              <a:rPr lang="en-US" sz="1950" dirty="0">
                <a:solidFill>
                  <a:srgbClr val="0F0F0F"/>
                </a:solidFill>
                <a:latin typeface="Calibri" panose="020F0502020204030204" pitchFamily="34" charset="0"/>
                <a:cs typeface="Calibri" panose="020F0502020204030204" pitchFamily="34" charset="0"/>
              </a:rPr>
              <a:t>Descriptive statistics is the branch of statistics that focuses on summarizing and describing the features of a dataset. This summarization involves measures of central tendency (such as mean, median, and mode) and measures of variability (such as range, variance, and standard deviation). By employing these statistical measures, descriptive statistics provides a comprehensive overview of the data's distribution, center, and spread, thereby offering a snapshot of its characteristics without making any assumptions or drawing any conclusions about the data beyond what is presented.</a:t>
            </a:r>
          </a:p>
        </p:txBody>
      </p:sp>
    </p:spTree>
    <p:extLst>
      <p:ext uri="{BB962C8B-B14F-4D97-AF65-F5344CB8AC3E}">
        <p14:creationId xmlns:p14="http://schemas.microsoft.com/office/powerpoint/2010/main" val="1426996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0" y="1712483"/>
            <a:ext cx="8959526" cy="4288267"/>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100" b="1" dirty="0">
                <a:solidFill>
                  <a:srgbClr val="0F0F0F"/>
                </a:solidFill>
                <a:latin typeface="Calibri" panose="020F0502020204030204" pitchFamily="34" charset="0"/>
                <a:cs typeface="Calibri" panose="020F0502020204030204" pitchFamily="34" charset="0"/>
              </a:rPr>
              <a:t>Explanation of Key Concepts</a:t>
            </a:r>
          </a:p>
          <a:p>
            <a:pPr algn="l">
              <a:lnSpc>
                <a:spcPct val="150000"/>
              </a:lnSpc>
            </a:pPr>
            <a:r>
              <a:rPr lang="en-US" sz="2100" b="1" dirty="0">
                <a:solidFill>
                  <a:srgbClr val="0F0F0F"/>
                </a:solidFill>
                <a:latin typeface="Calibri" panose="020F0502020204030204" pitchFamily="34" charset="0"/>
                <a:cs typeface="Calibri" panose="020F0502020204030204" pitchFamily="34" charset="0"/>
              </a:rPr>
              <a:t>Measures of Central Tendency: </a:t>
            </a:r>
            <a:r>
              <a:rPr lang="en-US" sz="2100" dirty="0">
                <a:solidFill>
                  <a:srgbClr val="0F0F0F"/>
                </a:solidFill>
                <a:latin typeface="Calibri" panose="020F0502020204030204" pitchFamily="34" charset="0"/>
                <a:cs typeface="Calibri" panose="020F0502020204030204" pitchFamily="34" charset="0"/>
              </a:rPr>
              <a:t>These are statistical measures to determine a single value that attempts to describe a set of data by identifying the central position within that set. The main measures are:</a:t>
            </a:r>
          </a:p>
          <a:p>
            <a:pPr marL="257175" indent="-257175" algn="l">
              <a:lnSpc>
                <a:spcPct val="150000"/>
              </a:lnSpc>
              <a:buFont typeface="Arial" panose="020B0604020202020204" pitchFamily="34" charset="0"/>
              <a:buChar char="•"/>
            </a:pPr>
            <a:r>
              <a:rPr lang="en-US" sz="2100" b="1" dirty="0">
                <a:solidFill>
                  <a:srgbClr val="0F0F0F"/>
                </a:solidFill>
                <a:latin typeface="Calibri" panose="020F0502020204030204" pitchFamily="34" charset="0"/>
                <a:cs typeface="Calibri" panose="020F0502020204030204" pitchFamily="34" charset="0"/>
              </a:rPr>
              <a:t>Mean: </a:t>
            </a:r>
            <a:r>
              <a:rPr lang="en-US" sz="2100" dirty="0">
                <a:solidFill>
                  <a:srgbClr val="0F0F0F"/>
                </a:solidFill>
                <a:latin typeface="Calibri" panose="020F0502020204030204" pitchFamily="34" charset="0"/>
                <a:cs typeface="Calibri" panose="020F0502020204030204" pitchFamily="34" charset="0"/>
              </a:rPr>
              <a:t>The average of all data points. A set of numbers found by dividing the sum of all values by the count of values.</a:t>
            </a:r>
          </a:p>
          <a:p>
            <a:pPr algn="l">
              <a:lnSpc>
                <a:spcPct val="150000"/>
              </a:lnSpc>
            </a:pPr>
            <a:r>
              <a:rPr lang="en-US" sz="2100" b="1" dirty="0">
                <a:solidFill>
                  <a:srgbClr val="0F0F0F"/>
                </a:solidFill>
                <a:latin typeface="Calibri" panose="020F0502020204030204" pitchFamily="34" charset="0"/>
                <a:cs typeface="Calibri" panose="020F0502020204030204" pitchFamily="34" charset="0"/>
              </a:rPr>
              <a:t>Consider a dataset of exam scores: </a:t>
            </a:r>
            <a:r>
              <a:rPr lang="en-US" sz="2100" dirty="0">
                <a:solidFill>
                  <a:srgbClr val="0F0F0F"/>
                </a:solidFill>
                <a:latin typeface="Calibri" panose="020F0502020204030204" pitchFamily="34" charset="0"/>
                <a:cs typeface="Calibri" panose="020F0502020204030204" pitchFamily="34" charset="0"/>
              </a:rPr>
              <a:t>75, 88, 92, 68, 82, 95, 85.</a:t>
            </a:r>
          </a:p>
          <a:p>
            <a:pPr algn="l">
              <a:lnSpc>
                <a:spcPct val="150000"/>
              </a:lnSpc>
            </a:pPr>
            <a:r>
              <a:rPr lang="en-US" sz="2100" b="1" dirty="0">
                <a:solidFill>
                  <a:srgbClr val="0F0F0F"/>
                </a:solidFill>
                <a:latin typeface="Calibri" panose="020F0502020204030204" pitchFamily="34" charset="0"/>
                <a:cs typeface="Calibri" panose="020F0502020204030204" pitchFamily="34" charset="0"/>
              </a:rPr>
              <a:t>Mean: </a:t>
            </a:r>
            <a:r>
              <a:rPr lang="en-US" sz="2100" dirty="0">
                <a:solidFill>
                  <a:srgbClr val="0F0F0F"/>
                </a:solidFill>
                <a:latin typeface="Calibri" panose="020F0502020204030204" pitchFamily="34" charset="0"/>
                <a:cs typeface="Calibri" panose="020F0502020204030204" pitchFamily="34" charset="0"/>
              </a:rPr>
              <a:t>(75 + 88 + 92 + 68 + 82 + 95 + 85) / 7 = 83.57</a:t>
            </a:r>
          </a:p>
        </p:txBody>
      </p:sp>
    </p:spTree>
    <p:extLst>
      <p:ext uri="{BB962C8B-B14F-4D97-AF65-F5344CB8AC3E}">
        <p14:creationId xmlns:p14="http://schemas.microsoft.com/office/powerpoint/2010/main" val="207606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anim calcmode="lin" valueType="num">
                                      <p:cBhvr>
                                        <p:cTn id="2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0" y="1601449"/>
            <a:ext cx="9143999" cy="4399301"/>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100" b="1" dirty="0">
                <a:solidFill>
                  <a:srgbClr val="0F0F0F"/>
                </a:solidFill>
                <a:latin typeface="Calibri" panose="020F0502020204030204" pitchFamily="34" charset="0"/>
                <a:cs typeface="Calibri" panose="020F0502020204030204" pitchFamily="34" charset="0"/>
              </a:rPr>
              <a:t>Explanation of Key Concepts</a:t>
            </a:r>
          </a:p>
          <a:p>
            <a:pPr algn="l">
              <a:lnSpc>
                <a:spcPct val="100000"/>
              </a:lnSpc>
            </a:pPr>
            <a:r>
              <a:rPr lang="en-US" sz="2100" b="1" dirty="0">
                <a:solidFill>
                  <a:srgbClr val="0F0F0F"/>
                </a:solidFill>
                <a:latin typeface="Calibri" panose="020F0502020204030204" pitchFamily="34" charset="0"/>
                <a:cs typeface="Calibri" panose="020F0502020204030204" pitchFamily="34" charset="0"/>
              </a:rPr>
              <a:t>1. Measures of Central Tendency: </a:t>
            </a:r>
            <a:r>
              <a:rPr lang="en-US" sz="2100" dirty="0">
                <a:solidFill>
                  <a:srgbClr val="0F0F0F"/>
                </a:solidFill>
                <a:latin typeface="Calibri" panose="020F0502020204030204" pitchFamily="34" charset="0"/>
                <a:cs typeface="Calibri" panose="020F0502020204030204" pitchFamily="34" charset="0"/>
              </a:rPr>
              <a:t>These are statistical measures to determine a single value that attempts to describe a set of data by identifying the central position within that set. The main measures are:</a:t>
            </a:r>
          </a:p>
          <a:p>
            <a:pPr marL="257175" indent="-257175" algn="l">
              <a:lnSpc>
                <a:spcPct val="100000"/>
              </a:lnSpc>
              <a:buFont typeface="Arial" panose="020B0604020202020204" pitchFamily="34" charset="0"/>
              <a:buChar char="•"/>
            </a:pPr>
            <a:r>
              <a:rPr lang="en-US" sz="2100" b="1" dirty="0">
                <a:solidFill>
                  <a:srgbClr val="0F0F0F"/>
                </a:solidFill>
                <a:latin typeface="Calibri" panose="020F0502020204030204" pitchFamily="34" charset="0"/>
                <a:cs typeface="Calibri" panose="020F0502020204030204" pitchFamily="34" charset="0"/>
              </a:rPr>
              <a:t>Median: </a:t>
            </a:r>
            <a:r>
              <a:rPr lang="en-US" sz="2100" dirty="0">
                <a:solidFill>
                  <a:srgbClr val="0F0F0F"/>
                </a:solidFill>
                <a:latin typeface="Calibri" panose="020F0502020204030204" pitchFamily="34" charset="0"/>
                <a:cs typeface="Calibri" panose="020F0502020204030204" pitchFamily="34" charset="0"/>
              </a:rPr>
              <a:t>The middle value in a data set when ordered from lowest to highest. (The middle value in a dataset when arranged in ascending order.) If there is an even number of observations, the median is the average of the two middle numbers.</a:t>
            </a:r>
          </a:p>
          <a:p>
            <a:pPr algn="l">
              <a:lnSpc>
                <a:spcPct val="100000"/>
              </a:lnSpc>
            </a:pPr>
            <a:r>
              <a:rPr lang="en-US" sz="2100" b="1" dirty="0">
                <a:solidFill>
                  <a:srgbClr val="0F0F0F"/>
                </a:solidFill>
                <a:latin typeface="Calibri" panose="020F0502020204030204" pitchFamily="34" charset="0"/>
                <a:cs typeface="Calibri" panose="020F0502020204030204" pitchFamily="34" charset="0"/>
              </a:rPr>
              <a:t>Median: </a:t>
            </a:r>
            <a:r>
              <a:rPr lang="en-US" sz="2100" dirty="0">
                <a:solidFill>
                  <a:srgbClr val="0F0F0F"/>
                </a:solidFill>
                <a:latin typeface="Calibri" panose="020F0502020204030204" pitchFamily="34" charset="0"/>
                <a:cs typeface="Calibri" panose="020F0502020204030204" pitchFamily="34" charset="0"/>
              </a:rPr>
              <a:t>After sorting (68, 75, 82, 85, 88, 92, 95), the median score is 85.</a:t>
            </a:r>
          </a:p>
        </p:txBody>
      </p:sp>
    </p:spTree>
    <p:extLst>
      <p:ext uri="{BB962C8B-B14F-4D97-AF65-F5344CB8AC3E}">
        <p14:creationId xmlns:p14="http://schemas.microsoft.com/office/powerpoint/2010/main" val="186576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0" y="1712483"/>
            <a:ext cx="8959525" cy="3836445"/>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100" b="1" dirty="0">
                <a:solidFill>
                  <a:srgbClr val="0F0F0F"/>
                </a:solidFill>
                <a:latin typeface="Calibri" panose="020F0502020204030204" pitchFamily="34" charset="0"/>
                <a:cs typeface="Calibri" panose="020F0502020204030204" pitchFamily="34" charset="0"/>
              </a:rPr>
              <a:t>Consider a dataset of exam scores: </a:t>
            </a:r>
            <a:r>
              <a:rPr lang="en-US" sz="2100" dirty="0">
                <a:solidFill>
                  <a:srgbClr val="0F0F0F"/>
                </a:solidFill>
                <a:latin typeface="Calibri" panose="020F0502020204030204" pitchFamily="34" charset="0"/>
                <a:cs typeface="Calibri" panose="020F0502020204030204" pitchFamily="34" charset="0"/>
              </a:rPr>
              <a:t>75, 88, 92, 68, 82, 95, 85.</a:t>
            </a:r>
          </a:p>
          <a:p>
            <a:pPr marL="257175" indent="-257175" algn="l">
              <a:lnSpc>
                <a:spcPct val="150000"/>
              </a:lnSpc>
              <a:buFont typeface="Arial" panose="020B0604020202020204" pitchFamily="34" charset="0"/>
              <a:buChar char="•"/>
            </a:pPr>
            <a:r>
              <a:rPr lang="en-US" sz="2100" b="1" dirty="0">
                <a:solidFill>
                  <a:srgbClr val="0F0F0F"/>
                </a:solidFill>
                <a:latin typeface="Calibri" panose="020F0502020204030204" pitchFamily="34" charset="0"/>
                <a:cs typeface="Calibri" panose="020F0502020204030204" pitchFamily="34" charset="0"/>
              </a:rPr>
              <a:t>Mode: </a:t>
            </a:r>
            <a:r>
              <a:rPr lang="en-US" sz="2100" dirty="0">
                <a:solidFill>
                  <a:srgbClr val="0F0F0F"/>
                </a:solidFill>
                <a:latin typeface="Calibri" panose="020F0502020204030204" pitchFamily="34" charset="0"/>
                <a:cs typeface="Calibri" panose="020F0502020204030204" pitchFamily="34" charset="0"/>
              </a:rPr>
              <a:t>The most frequently occurring value(s) in a data set. (The value that appears most frequently in a data set.) A dataset may have one mode, more than one mode, or no mode at all.</a:t>
            </a:r>
          </a:p>
          <a:p>
            <a:pPr algn="l">
              <a:lnSpc>
                <a:spcPct val="150000"/>
              </a:lnSpc>
            </a:pPr>
            <a:r>
              <a:rPr lang="pt-BR" sz="2100" b="1" dirty="0">
                <a:solidFill>
                  <a:srgbClr val="0F0F0F"/>
                </a:solidFill>
                <a:latin typeface="Calibri" panose="020F0502020204030204" pitchFamily="34" charset="0"/>
                <a:cs typeface="Calibri" panose="020F0502020204030204" pitchFamily="34" charset="0"/>
              </a:rPr>
              <a:t>Mode: </a:t>
            </a:r>
            <a:r>
              <a:rPr lang="pt-BR" sz="2100" dirty="0">
                <a:solidFill>
                  <a:srgbClr val="0F0F0F"/>
                </a:solidFill>
                <a:latin typeface="Calibri" panose="020F0502020204030204" pitchFamily="34" charset="0"/>
                <a:cs typeface="Calibri" panose="020F0502020204030204" pitchFamily="34" charset="0"/>
              </a:rPr>
              <a:t>No mode, as no score repeats.</a:t>
            </a:r>
            <a:endParaRPr lang="en-US" sz="2100" dirty="0">
              <a:solidFill>
                <a:srgbClr val="0F0F0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032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anim calcmode="lin" valueType="num">
                                      <p:cBhvr>
                                        <p:cTn id="1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0" y="1712483"/>
            <a:ext cx="9144000" cy="4288267"/>
          </a:xfrm>
          <a:prstGeom prst="rect">
            <a:avLst/>
          </a:prstGeom>
          <a:solidFill>
            <a:schemeClr val="bg1"/>
          </a:solidFill>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1875" b="1" dirty="0">
                <a:solidFill>
                  <a:srgbClr val="0F0F0F"/>
                </a:solidFill>
                <a:latin typeface="Calibri" panose="020F0502020204030204" pitchFamily="34" charset="0"/>
                <a:cs typeface="Calibri" panose="020F0502020204030204" pitchFamily="34" charset="0"/>
              </a:rPr>
              <a:t>2. Measures of Dispersion: </a:t>
            </a:r>
            <a:r>
              <a:rPr lang="en-US" sz="1875" dirty="0">
                <a:solidFill>
                  <a:srgbClr val="0F0F0F"/>
                </a:solidFill>
                <a:latin typeface="Calibri" panose="020F0502020204030204" pitchFamily="34" charset="0"/>
                <a:cs typeface="Calibri" panose="020F0502020204030204" pitchFamily="34" charset="0"/>
              </a:rPr>
              <a:t>These measures describe the spread of data points within a dataset.</a:t>
            </a:r>
          </a:p>
          <a:p>
            <a:pPr marL="257175" indent="-257175" algn="l">
              <a:lnSpc>
                <a:spcPct val="150000"/>
              </a:lnSpc>
              <a:buFont typeface="Arial" panose="020B0604020202020204" pitchFamily="34" charset="0"/>
              <a:buChar char="•"/>
            </a:pPr>
            <a:r>
              <a:rPr lang="en-US" sz="1875" b="1" dirty="0">
                <a:solidFill>
                  <a:srgbClr val="0F0F0F"/>
                </a:solidFill>
                <a:latin typeface="Calibri" panose="020F0502020204030204" pitchFamily="34" charset="0"/>
                <a:cs typeface="Calibri" panose="020F0502020204030204" pitchFamily="34" charset="0"/>
              </a:rPr>
              <a:t>Range: </a:t>
            </a:r>
            <a:r>
              <a:rPr lang="en-US" sz="1875" dirty="0">
                <a:solidFill>
                  <a:srgbClr val="0F0F0F"/>
                </a:solidFill>
                <a:latin typeface="Calibri" panose="020F0502020204030204" pitchFamily="34" charset="0"/>
                <a:cs typeface="Calibri" panose="020F0502020204030204" pitchFamily="34" charset="0"/>
              </a:rPr>
              <a:t>The difference between the highest and lowest values. Range: 95 – 68 = 27</a:t>
            </a:r>
            <a:endParaRPr lang="en-US" sz="1875" b="1" dirty="0">
              <a:solidFill>
                <a:srgbClr val="0F0F0F"/>
              </a:solidFill>
              <a:latin typeface="Calibri" panose="020F0502020204030204" pitchFamily="34" charset="0"/>
              <a:cs typeface="Calibri" panose="020F0502020204030204" pitchFamily="34" charset="0"/>
            </a:endParaRPr>
          </a:p>
          <a:p>
            <a:pPr marL="257175" indent="-257175" algn="l">
              <a:lnSpc>
                <a:spcPct val="150000"/>
              </a:lnSpc>
              <a:buFont typeface="Arial" panose="020B0604020202020204" pitchFamily="34" charset="0"/>
              <a:buChar char="•"/>
            </a:pPr>
            <a:r>
              <a:rPr lang="en-US" sz="1875" b="1" dirty="0">
                <a:solidFill>
                  <a:srgbClr val="0F0F0F"/>
                </a:solidFill>
                <a:latin typeface="Calibri" panose="020F0502020204030204" pitchFamily="34" charset="0"/>
                <a:cs typeface="Calibri" panose="020F0502020204030204" pitchFamily="34" charset="0"/>
              </a:rPr>
              <a:t>Variance: </a:t>
            </a:r>
            <a:r>
              <a:rPr lang="en-US" sz="1875" dirty="0">
                <a:solidFill>
                  <a:srgbClr val="0F0F0F"/>
                </a:solidFill>
                <a:latin typeface="Calibri" panose="020F0502020204030204" pitchFamily="34" charset="0"/>
                <a:cs typeface="Calibri" panose="020F0502020204030204" pitchFamily="34" charset="0"/>
              </a:rPr>
              <a:t>Measures the dispersion of a set of data points around their mean. A measure of how much values in a dataset differ from the mean. Higher variance indicates greater spread. First, calculate the deviations from the mean for each score, square these deviations, sum them up, and divide by the number of scores.</a:t>
            </a:r>
          </a:p>
          <a:p>
            <a:pPr marL="257175" indent="-257175" algn="l">
              <a:lnSpc>
                <a:spcPct val="150000"/>
              </a:lnSpc>
              <a:buFont typeface="Arial" panose="020B0604020202020204" pitchFamily="34" charset="0"/>
              <a:buChar char="•"/>
            </a:pPr>
            <a:r>
              <a:rPr lang="en-US" sz="1875" b="1" dirty="0">
                <a:solidFill>
                  <a:srgbClr val="0F0F0F"/>
                </a:solidFill>
                <a:latin typeface="Calibri" panose="020F0502020204030204" pitchFamily="34" charset="0"/>
                <a:cs typeface="Calibri" panose="020F0502020204030204" pitchFamily="34" charset="0"/>
              </a:rPr>
              <a:t>Standard Deviation: </a:t>
            </a:r>
            <a:r>
              <a:rPr lang="en-US" sz="1875" dirty="0">
                <a:solidFill>
                  <a:srgbClr val="0F0F0F"/>
                </a:solidFill>
                <a:latin typeface="Calibri" panose="020F0502020204030204" pitchFamily="34" charset="0"/>
                <a:cs typeface="Calibri" panose="020F0502020204030204" pitchFamily="34" charset="0"/>
              </a:rPr>
              <a:t>The square root of the variance, providing a measure of the spread of data points. (It represents the average distance of each data point from the mean)</a:t>
            </a:r>
          </a:p>
        </p:txBody>
      </p:sp>
    </p:spTree>
    <p:extLst>
      <p:ext uri="{BB962C8B-B14F-4D97-AF65-F5344CB8AC3E}">
        <p14:creationId xmlns:p14="http://schemas.microsoft.com/office/powerpoint/2010/main" val="422146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anim calcmode="lin" valueType="num">
                                      <p:cBhvr>
                                        <p:cTn id="1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0" y="1712483"/>
            <a:ext cx="9144000" cy="3836445"/>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100" b="1" dirty="0">
                <a:solidFill>
                  <a:srgbClr val="0F0F0F"/>
                </a:solidFill>
                <a:latin typeface="Calibri" panose="020F0502020204030204" pitchFamily="34" charset="0"/>
                <a:cs typeface="Calibri" panose="020F0502020204030204" pitchFamily="34" charset="0"/>
              </a:rPr>
              <a:t>3. Correlation: </a:t>
            </a:r>
            <a:r>
              <a:rPr lang="en-US" sz="2100" dirty="0">
                <a:solidFill>
                  <a:srgbClr val="0F0F0F"/>
                </a:solidFill>
                <a:latin typeface="Calibri" panose="020F0502020204030204" pitchFamily="34" charset="0"/>
                <a:cs typeface="Calibri" panose="020F0502020204030204" pitchFamily="34" charset="0"/>
              </a:rPr>
              <a:t>A statistical measure that describes the extent to which two variables change together, and the direction of their relationship.</a:t>
            </a:r>
          </a:p>
          <a:p>
            <a:pPr marL="257175" indent="-257175" algn="l">
              <a:lnSpc>
                <a:spcPct val="150000"/>
              </a:lnSpc>
              <a:buFont typeface="Arial" panose="020B0604020202020204" pitchFamily="34" charset="0"/>
              <a:buChar char="•"/>
            </a:pPr>
            <a:r>
              <a:rPr lang="en-US" sz="2100" b="1" dirty="0">
                <a:solidFill>
                  <a:srgbClr val="0F0F0F"/>
                </a:solidFill>
                <a:latin typeface="Calibri" panose="020F0502020204030204" pitchFamily="34" charset="0"/>
                <a:cs typeface="Calibri" panose="020F0502020204030204" pitchFamily="34" charset="0"/>
              </a:rPr>
              <a:t>Pearson Correlation Coefficient:</a:t>
            </a:r>
            <a:r>
              <a:rPr lang="en-US" sz="2100" dirty="0">
                <a:solidFill>
                  <a:srgbClr val="0F0F0F"/>
                </a:solidFill>
                <a:latin typeface="Calibri" panose="020F0502020204030204" pitchFamily="34" charset="0"/>
                <a:cs typeface="Calibri" panose="020F0502020204030204" pitchFamily="34" charset="0"/>
              </a:rPr>
              <a:t> A measure of the linear correlation between two variables, ranging from -1 to 1.</a:t>
            </a:r>
          </a:p>
          <a:p>
            <a:pPr algn="l">
              <a:lnSpc>
                <a:spcPct val="150000"/>
              </a:lnSpc>
            </a:pPr>
            <a:r>
              <a:rPr lang="en-US" sz="2100" b="1" dirty="0">
                <a:solidFill>
                  <a:srgbClr val="0F0F0F"/>
                </a:solidFill>
                <a:latin typeface="Calibri" panose="020F0502020204030204" pitchFamily="34" charset="0"/>
                <a:cs typeface="Calibri" panose="020F0502020204030204" pitchFamily="34" charset="0"/>
              </a:rPr>
              <a:t>4. Regression Analysis: </a:t>
            </a:r>
            <a:r>
              <a:rPr lang="en-US" sz="2100" dirty="0">
                <a:solidFill>
                  <a:srgbClr val="0F0F0F"/>
                </a:solidFill>
                <a:latin typeface="Calibri" panose="020F0502020204030204" pitchFamily="34" charset="0"/>
                <a:cs typeface="Calibri" panose="020F0502020204030204" pitchFamily="34" charset="0"/>
              </a:rPr>
              <a:t>A powerful statistical method used to examine the relationship between two or more variables. It’s especially useful for predicting a continuous variable.</a:t>
            </a:r>
          </a:p>
        </p:txBody>
      </p:sp>
    </p:spTree>
    <p:extLst>
      <p:ext uri="{BB962C8B-B14F-4D97-AF65-F5344CB8AC3E}">
        <p14:creationId xmlns:p14="http://schemas.microsoft.com/office/powerpoint/2010/main" val="244719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0" y="1712483"/>
            <a:ext cx="9144000" cy="4288267"/>
          </a:xfrm>
          <a:prstGeom prst="rect">
            <a:avLst/>
          </a:prstGeom>
          <a:solidFill>
            <a:schemeClr val="bg1"/>
          </a:solidFill>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100" b="1" dirty="0">
                <a:solidFill>
                  <a:srgbClr val="0F0F0F"/>
                </a:solidFill>
                <a:latin typeface="Calibri" panose="020F0502020204030204" pitchFamily="34" charset="0"/>
                <a:cs typeface="Calibri" panose="020F0502020204030204" pitchFamily="34" charset="0"/>
              </a:rPr>
              <a:t>5. Quartiles:</a:t>
            </a:r>
          </a:p>
          <a:p>
            <a:pPr algn="l">
              <a:lnSpc>
                <a:spcPct val="150000"/>
              </a:lnSpc>
            </a:pPr>
            <a:r>
              <a:rPr lang="en-US" sz="2100" dirty="0">
                <a:solidFill>
                  <a:srgbClr val="0F0F0F"/>
                </a:solidFill>
                <a:latin typeface="Calibri" panose="020F0502020204030204" pitchFamily="34" charset="0"/>
                <a:cs typeface="Calibri" panose="020F0502020204030204" pitchFamily="34" charset="0"/>
              </a:rPr>
              <a:t>Divide data into four equal parts.</a:t>
            </a:r>
          </a:p>
          <a:p>
            <a:pPr marL="257175" indent="-257175" algn="l">
              <a:lnSpc>
                <a:spcPct val="150000"/>
              </a:lnSpc>
              <a:buFont typeface="Arial" panose="020B0604020202020204" pitchFamily="34" charset="0"/>
              <a:buChar char="•"/>
            </a:pPr>
            <a:r>
              <a:rPr lang="en-US" sz="2100" b="1" dirty="0">
                <a:solidFill>
                  <a:srgbClr val="0F0F0F"/>
                </a:solidFill>
                <a:latin typeface="Calibri" panose="020F0502020204030204" pitchFamily="34" charset="0"/>
                <a:cs typeface="Calibri" panose="020F0502020204030204" pitchFamily="34" charset="0"/>
              </a:rPr>
              <a:t>Q1 (First Quartile): </a:t>
            </a:r>
            <a:r>
              <a:rPr lang="en-US" sz="2100" dirty="0">
                <a:solidFill>
                  <a:srgbClr val="0F0F0F"/>
                </a:solidFill>
                <a:latin typeface="Calibri" panose="020F0502020204030204" pitchFamily="34" charset="0"/>
                <a:cs typeface="Calibri" panose="020F0502020204030204" pitchFamily="34" charset="0"/>
              </a:rPr>
              <a:t>The median of the first half of the dataset.</a:t>
            </a:r>
          </a:p>
          <a:p>
            <a:pPr marL="257175" indent="-257175" algn="l">
              <a:lnSpc>
                <a:spcPct val="150000"/>
              </a:lnSpc>
              <a:buFont typeface="Arial" panose="020B0604020202020204" pitchFamily="34" charset="0"/>
              <a:buChar char="•"/>
            </a:pPr>
            <a:r>
              <a:rPr lang="en-US" sz="2100" b="1" dirty="0">
                <a:solidFill>
                  <a:srgbClr val="0F0F0F"/>
                </a:solidFill>
                <a:latin typeface="Calibri" panose="020F0502020204030204" pitchFamily="34" charset="0"/>
                <a:cs typeface="Calibri" panose="020F0502020204030204" pitchFamily="34" charset="0"/>
              </a:rPr>
              <a:t>Q2 (Second Quartile or Median):</a:t>
            </a:r>
            <a:r>
              <a:rPr lang="en-US" sz="2100" dirty="0">
                <a:solidFill>
                  <a:srgbClr val="0F0F0F"/>
                </a:solidFill>
                <a:latin typeface="Calibri" panose="020F0502020204030204" pitchFamily="34" charset="0"/>
                <a:cs typeface="Calibri" panose="020F0502020204030204" pitchFamily="34" charset="0"/>
              </a:rPr>
              <a:t> Middle value of the dataset.</a:t>
            </a:r>
          </a:p>
          <a:p>
            <a:pPr marL="257175" indent="-257175" algn="l">
              <a:lnSpc>
                <a:spcPct val="150000"/>
              </a:lnSpc>
              <a:buFont typeface="Arial" panose="020B0604020202020204" pitchFamily="34" charset="0"/>
              <a:buChar char="•"/>
            </a:pPr>
            <a:r>
              <a:rPr lang="en-US" sz="2100" b="1" dirty="0">
                <a:solidFill>
                  <a:srgbClr val="0F0F0F"/>
                </a:solidFill>
                <a:latin typeface="Calibri" panose="020F0502020204030204" pitchFamily="34" charset="0"/>
                <a:cs typeface="Calibri" panose="020F0502020204030204" pitchFamily="34" charset="0"/>
              </a:rPr>
              <a:t>Q3 (Third Quartile): </a:t>
            </a:r>
            <a:r>
              <a:rPr lang="en-US" sz="2100" dirty="0">
                <a:solidFill>
                  <a:srgbClr val="0F0F0F"/>
                </a:solidFill>
                <a:latin typeface="Calibri" panose="020F0502020204030204" pitchFamily="34" charset="0"/>
                <a:cs typeface="Calibri" panose="020F0502020204030204" pitchFamily="34" charset="0"/>
              </a:rPr>
              <a:t>The median of the second half of the dataset.</a:t>
            </a:r>
          </a:p>
          <a:p>
            <a:pPr algn="l">
              <a:lnSpc>
                <a:spcPct val="150000"/>
              </a:lnSpc>
            </a:pPr>
            <a:r>
              <a:rPr lang="en-US" sz="2100" b="1" dirty="0">
                <a:solidFill>
                  <a:srgbClr val="0F0F0F"/>
                </a:solidFill>
                <a:latin typeface="Calibri" panose="020F0502020204030204" pitchFamily="34" charset="0"/>
                <a:cs typeface="Calibri" panose="020F0502020204030204" pitchFamily="34" charset="0"/>
              </a:rPr>
              <a:t>6. Box Plot:</a:t>
            </a:r>
          </a:p>
          <a:p>
            <a:pPr algn="l">
              <a:lnSpc>
                <a:spcPct val="150000"/>
              </a:lnSpc>
            </a:pPr>
            <a:r>
              <a:rPr lang="en-US" sz="2100" dirty="0">
                <a:solidFill>
                  <a:srgbClr val="0F0F0F"/>
                </a:solidFill>
                <a:latin typeface="Calibri" panose="020F0502020204030204" pitchFamily="34" charset="0"/>
                <a:cs typeface="Calibri" panose="020F0502020204030204" pitchFamily="34" charset="0"/>
              </a:rPr>
              <a:t>A graphical representation showing the distribution of data based on a five-number summary (Minimum, Q1, Median, Q3, Maximum).</a:t>
            </a:r>
          </a:p>
        </p:txBody>
      </p:sp>
    </p:spTree>
    <p:extLst>
      <p:ext uri="{BB962C8B-B14F-4D97-AF65-F5344CB8AC3E}">
        <p14:creationId xmlns:p14="http://schemas.microsoft.com/office/powerpoint/2010/main" val="338514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1000"/>
                                        <p:tgtEl>
                                          <p:spTgt spid="2">
                                            <p:txEl>
                                              <p:pRg st="6" end="6"/>
                                            </p:txEl>
                                          </p:spTgt>
                                        </p:tgtEl>
                                      </p:cBhvr>
                                    </p:animEffect>
                                    <p:anim calcmode="lin" valueType="num">
                                      <p:cBhvr>
                                        <p:cTn id="3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92238" y="1849643"/>
            <a:ext cx="9051763" cy="3836445"/>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57175" indent="-257175" algn="l">
              <a:lnSpc>
                <a:spcPct val="150000"/>
              </a:lnSpc>
              <a:buFont typeface="Arial" panose="020B0604020202020204" pitchFamily="34" charset="0"/>
              <a:buChar char="•"/>
            </a:pPr>
            <a:r>
              <a:rPr lang="en-US" sz="2100" dirty="0">
                <a:solidFill>
                  <a:srgbClr val="0F0F0F"/>
                </a:solidFill>
                <a:latin typeface="Calibri" panose="020F0502020204030204" pitchFamily="34" charset="0"/>
                <a:cs typeface="Calibri" panose="020F0502020204030204" pitchFamily="34" charset="0"/>
              </a:rPr>
              <a:t>Measures of Central Tendency give a single value that represents the center of the data distribution. The choice between mean, median, and mode depends on the data's nature and distribution.</a:t>
            </a:r>
          </a:p>
          <a:p>
            <a:pPr marL="257175" indent="-257175" algn="l">
              <a:lnSpc>
                <a:spcPct val="150000"/>
              </a:lnSpc>
              <a:buFont typeface="Arial" panose="020B0604020202020204" pitchFamily="34" charset="0"/>
              <a:buChar char="•"/>
            </a:pPr>
            <a:r>
              <a:rPr lang="en-US" sz="2100" dirty="0">
                <a:solidFill>
                  <a:srgbClr val="0F0F0F"/>
                </a:solidFill>
                <a:latin typeface="Calibri" panose="020F0502020204030204" pitchFamily="34" charset="0"/>
                <a:cs typeface="Calibri" panose="020F0502020204030204" pitchFamily="34" charset="0"/>
              </a:rPr>
              <a:t>Measures of Dispersion highlight the variability or spread of the data, which is crucial for understanding the reliability and precision of the central measures.</a:t>
            </a:r>
          </a:p>
          <a:p>
            <a:pPr marL="257175" indent="-257175" algn="l">
              <a:lnSpc>
                <a:spcPct val="150000"/>
              </a:lnSpc>
              <a:buFont typeface="Arial" panose="020B0604020202020204" pitchFamily="34" charset="0"/>
              <a:buChar char="•"/>
            </a:pPr>
            <a:r>
              <a:rPr lang="en-US" sz="2100" dirty="0">
                <a:solidFill>
                  <a:srgbClr val="0F0F0F"/>
                </a:solidFill>
                <a:latin typeface="Calibri" panose="020F0502020204030204" pitchFamily="34" charset="0"/>
                <a:cs typeface="Calibri" panose="020F0502020204030204" pitchFamily="34" charset="0"/>
              </a:rPr>
              <a:t>Quartiles and the Box Plot offer a deeper look into the data distribution, identifying outliers, and understanding the data's spread across its range.</a:t>
            </a:r>
          </a:p>
        </p:txBody>
      </p:sp>
    </p:spTree>
    <p:extLst>
      <p:ext uri="{BB962C8B-B14F-4D97-AF65-F5344CB8AC3E}">
        <p14:creationId xmlns:p14="http://schemas.microsoft.com/office/powerpoint/2010/main" val="428143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B0249-2B45-997E-1DBA-B23FC70BDC2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911A8C8-ABF9-7B00-204F-F11D96CEF3B3}"/>
              </a:ext>
            </a:extLst>
          </p:cNvPr>
          <p:cNvSpPr txBox="1">
            <a:spLocks noGrp="1"/>
          </p:cNvSpPr>
          <p:nvPr>
            <p:ph type="ctrTitle"/>
          </p:nvPr>
        </p:nvSpPr>
        <p:spPr>
          <a:xfrm>
            <a:off x="457200" y="0"/>
            <a:ext cx="6262205" cy="905376"/>
          </a:xfrm>
          <a:prstGeom prst="rect">
            <a:avLst/>
          </a:prstGeom>
        </p:spPr>
        <p:txBody>
          <a:bodyPr vert="horz" wrap="square" lIns="0" tIns="12700" rIns="0" bIns="0" rtlCol="0">
            <a:spAutoFit/>
          </a:bodyPr>
          <a:lstStyle/>
          <a:p>
            <a:pPr marL="12700">
              <a:lnSpc>
                <a:spcPct val="100000"/>
              </a:lnSpc>
              <a:spcBef>
                <a:spcPts val="100"/>
              </a:spcBef>
            </a:pPr>
            <a:r>
              <a:rPr lang="en-US" dirty="0"/>
              <a:t>Understanding Data Scrubbing: Fixing Errors in Data</a:t>
            </a:r>
            <a:endParaRPr spc="-10" dirty="0"/>
          </a:p>
        </p:txBody>
      </p:sp>
      <p:sp>
        <p:nvSpPr>
          <p:cNvPr id="4" name="object 4">
            <a:extLst>
              <a:ext uri="{FF2B5EF4-FFF2-40B4-BE49-F238E27FC236}">
                <a16:creationId xmlns:a16="http://schemas.microsoft.com/office/drawing/2014/main" id="{F43256A7-C959-CB8E-0427-8FF59FE224FC}"/>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6</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A3CC2B4C-3513-9F57-D248-D75D4BC7C94B}"/>
              </a:ext>
            </a:extLst>
          </p:cNvPr>
          <p:cNvSpPr txBox="1"/>
          <p:nvPr/>
        </p:nvSpPr>
        <p:spPr>
          <a:xfrm>
            <a:off x="0" y="904386"/>
            <a:ext cx="9143999" cy="5759782"/>
          </a:xfrm>
          <a:prstGeom prst="rect">
            <a:avLst/>
          </a:prstGeom>
          <a:solidFill>
            <a:schemeClr val="bg1"/>
          </a:solidFill>
        </p:spPr>
        <p:txBody>
          <a:bodyPr vert="horz" wrap="square" lIns="0" tIns="9525" rIns="0" bIns="0" rtlCol="0">
            <a:spAutoFit/>
          </a:bodyPr>
          <a:lstStyle/>
          <a:p>
            <a:pPr>
              <a:lnSpc>
                <a:spcPct val="150000"/>
              </a:lnSpc>
            </a:pPr>
            <a:r>
              <a:rPr lang="en-US" sz="2800" b="1" dirty="0">
                <a:latin typeface="+mj-lt"/>
              </a:rPr>
              <a:t>How to Handle Missing Data?</a:t>
            </a:r>
          </a:p>
          <a:p>
            <a:pPr>
              <a:lnSpc>
                <a:spcPct val="150000"/>
              </a:lnSpc>
            </a:pPr>
            <a:r>
              <a:rPr lang="en-US" sz="2800" dirty="0">
                <a:latin typeface="+mj-lt"/>
              </a:rPr>
              <a:t>Sometimes, we can replace missing values using </a:t>
            </a:r>
            <a:r>
              <a:rPr lang="en-US" sz="2800" b="1" dirty="0">
                <a:latin typeface="+mj-lt"/>
              </a:rPr>
              <a:t>Measures of Central Tendency</a:t>
            </a:r>
            <a:r>
              <a:rPr lang="en-US" sz="2800" dirty="0">
                <a:latin typeface="+mj-lt"/>
              </a:rPr>
              <a:t>, which help find typical values in the data:</a:t>
            </a:r>
          </a:p>
          <a:p>
            <a:pPr marL="457200" indent="-457200">
              <a:lnSpc>
                <a:spcPct val="150000"/>
              </a:lnSpc>
              <a:buFont typeface="Arial" panose="020B0604020202020204" pitchFamily="34" charset="0"/>
              <a:buChar char="•"/>
            </a:pPr>
            <a:r>
              <a:rPr lang="en-US" sz="2800" b="1" dirty="0">
                <a:latin typeface="+mj-lt"/>
              </a:rPr>
              <a:t>Mean</a:t>
            </a:r>
            <a:r>
              <a:rPr lang="en-US" sz="2800" dirty="0">
                <a:latin typeface="+mj-lt"/>
              </a:rPr>
              <a:t> – The average of all values</a:t>
            </a:r>
          </a:p>
          <a:p>
            <a:pPr marL="457200" indent="-457200">
              <a:lnSpc>
                <a:spcPct val="150000"/>
              </a:lnSpc>
              <a:buFont typeface="Arial" panose="020B0604020202020204" pitchFamily="34" charset="0"/>
              <a:buChar char="•"/>
            </a:pPr>
            <a:r>
              <a:rPr lang="en-US" sz="2800" b="1" dirty="0">
                <a:latin typeface="+mj-lt"/>
              </a:rPr>
              <a:t>Median</a:t>
            </a:r>
            <a:r>
              <a:rPr lang="en-US" sz="2800" dirty="0">
                <a:latin typeface="+mj-lt"/>
              </a:rPr>
              <a:t> – The middle value in a sorted list</a:t>
            </a:r>
          </a:p>
          <a:p>
            <a:pPr marL="457200" indent="-457200">
              <a:lnSpc>
                <a:spcPct val="150000"/>
              </a:lnSpc>
              <a:buFont typeface="Arial" panose="020B0604020202020204" pitchFamily="34" charset="0"/>
              <a:buChar char="•"/>
            </a:pPr>
            <a:r>
              <a:rPr lang="en-US" sz="2800" b="1" dirty="0">
                <a:latin typeface="+mj-lt"/>
              </a:rPr>
              <a:t>Mode</a:t>
            </a:r>
            <a:r>
              <a:rPr lang="en-US" sz="2800" dirty="0">
                <a:latin typeface="+mj-lt"/>
              </a:rPr>
              <a:t> – The most common value</a:t>
            </a:r>
          </a:p>
          <a:p>
            <a:pPr>
              <a:lnSpc>
                <a:spcPct val="150000"/>
              </a:lnSpc>
            </a:pPr>
            <a:r>
              <a:rPr lang="en-US" sz="2800" dirty="0">
                <a:latin typeface="+mj-lt"/>
              </a:rPr>
              <a:t>When replacing missing or inconsistent data, we should always use </a:t>
            </a:r>
            <a:r>
              <a:rPr lang="en-US" sz="2800" b="1" dirty="0">
                <a:latin typeface="+mj-lt"/>
              </a:rPr>
              <a:t>logic, common sense, and transparency</a:t>
            </a:r>
            <a:r>
              <a:rPr lang="en-US" sz="2800" dirty="0">
                <a:latin typeface="+mj-lt"/>
              </a:rPr>
              <a:t> to avoid introducing errors.</a:t>
            </a:r>
          </a:p>
        </p:txBody>
      </p:sp>
    </p:spTree>
    <p:extLst>
      <p:ext uri="{BB962C8B-B14F-4D97-AF65-F5344CB8AC3E}">
        <p14:creationId xmlns:p14="http://schemas.microsoft.com/office/powerpoint/2010/main" val="412387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184475" y="1712483"/>
            <a:ext cx="8775051" cy="411480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100" b="1" dirty="0">
                <a:latin typeface="Calibri" panose="020F0502020204030204" pitchFamily="34" charset="0"/>
                <a:cs typeface="Calibri" panose="020F0502020204030204" pitchFamily="34" charset="0"/>
              </a:rPr>
              <a:t>Questions)</a:t>
            </a:r>
            <a:endParaRPr lang="en-US" sz="2100" dirty="0">
              <a:latin typeface="Calibri" panose="020F0502020204030204" pitchFamily="34" charset="0"/>
              <a:cs typeface="Calibri" panose="020F0502020204030204" pitchFamily="34" charset="0"/>
            </a:endParaRPr>
          </a:p>
          <a:p>
            <a:pPr algn="l">
              <a:lnSpc>
                <a:spcPct val="150000"/>
              </a:lnSpc>
            </a:pPr>
            <a:r>
              <a:rPr lang="en-US" sz="2100" b="1" dirty="0">
                <a:latin typeface="Calibri" panose="020F0502020204030204" pitchFamily="34" charset="0"/>
                <a:cs typeface="Calibri" panose="020F0502020204030204" pitchFamily="34" charset="0"/>
              </a:rPr>
              <a:t>What does the mean represent in a dataset?</a:t>
            </a:r>
          </a:p>
          <a:p>
            <a:pPr algn="l">
              <a:lnSpc>
                <a:spcPct val="150000"/>
              </a:lnSpc>
            </a:pPr>
            <a:r>
              <a:rPr lang="en-US" sz="2100" dirty="0">
                <a:latin typeface="Calibri" panose="020F0502020204030204" pitchFamily="34" charset="0"/>
                <a:cs typeface="Calibri" panose="020F0502020204030204" pitchFamily="34" charset="0"/>
              </a:rPr>
              <a:t>a) The middle value</a:t>
            </a:r>
          </a:p>
          <a:p>
            <a:pPr algn="l">
              <a:lnSpc>
                <a:spcPct val="150000"/>
              </a:lnSpc>
            </a:pPr>
            <a:r>
              <a:rPr lang="en-US" sz="2100" dirty="0">
                <a:latin typeface="Calibri" panose="020F0502020204030204" pitchFamily="34" charset="0"/>
                <a:cs typeface="Calibri" panose="020F0502020204030204" pitchFamily="34" charset="0"/>
              </a:rPr>
              <a:t>b) The most frequent value</a:t>
            </a:r>
          </a:p>
          <a:p>
            <a:pPr algn="l">
              <a:lnSpc>
                <a:spcPct val="150000"/>
              </a:lnSpc>
            </a:pPr>
            <a:r>
              <a:rPr lang="en-US" sz="2100" dirty="0">
                <a:latin typeface="Calibri" panose="020F0502020204030204" pitchFamily="34" charset="0"/>
                <a:cs typeface="Calibri" panose="020F0502020204030204" pitchFamily="34" charset="0"/>
              </a:rPr>
              <a:t>c) The average value</a:t>
            </a:r>
          </a:p>
          <a:p>
            <a:pPr algn="l">
              <a:lnSpc>
                <a:spcPct val="150000"/>
              </a:lnSpc>
            </a:pPr>
            <a:r>
              <a:rPr lang="en-US" sz="2100" dirty="0">
                <a:latin typeface="Calibri" panose="020F0502020204030204" pitchFamily="34" charset="0"/>
                <a:cs typeface="Calibri" panose="020F0502020204030204" pitchFamily="34" charset="0"/>
              </a:rPr>
              <a:t>d) The difference between the highest and lowest values</a:t>
            </a:r>
          </a:p>
        </p:txBody>
      </p:sp>
      <p:sp>
        <p:nvSpPr>
          <p:cNvPr id="3" name="Rectangle: Rounded Corners 2">
            <a:extLst>
              <a:ext uri="{FF2B5EF4-FFF2-40B4-BE49-F238E27FC236}">
                <a16:creationId xmlns:a16="http://schemas.microsoft.com/office/drawing/2014/main" id="{C57414FD-56EA-95B7-CF90-676A8D14B0FE}"/>
              </a:ext>
            </a:extLst>
          </p:cNvPr>
          <p:cNvSpPr/>
          <p:nvPr/>
        </p:nvSpPr>
        <p:spPr>
          <a:xfrm>
            <a:off x="184475" y="4519666"/>
            <a:ext cx="2280684" cy="35087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4620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2" name="Content Placeholder 2">
            <a:extLst>
              <a:ext uri="{FF2B5EF4-FFF2-40B4-BE49-F238E27FC236}">
                <a16:creationId xmlns:a16="http://schemas.microsoft.com/office/drawing/2014/main" id="{523ED579-1EF9-F0FF-52CE-2BB1522A9172}"/>
              </a:ext>
            </a:extLst>
          </p:cNvPr>
          <p:cNvSpPr txBox="1">
            <a:spLocks/>
          </p:cNvSpPr>
          <p:nvPr/>
        </p:nvSpPr>
        <p:spPr>
          <a:xfrm>
            <a:off x="0" y="1712483"/>
            <a:ext cx="9144000" cy="4288267"/>
          </a:xfrm>
          <a:prstGeom prst="rect">
            <a:avLst/>
          </a:prstGeom>
          <a:solidFill>
            <a:schemeClr val="bg1"/>
          </a:solidFill>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50" dirty="0">
                <a:solidFill>
                  <a:srgbClr val="0D0D0D"/>
                </a:solidFill>
                <a:latin typeface="Calibri" panose="020F0502020204030204" pitchFamily="34" charset="0"/>
                <a:cs typeface="Calibri" panose="020F0502020204030204" pitchFamily="34" charset="0"/>
              </a:rPr>
              <a:t>Let's consider a dataset: 3, 5, 7, 8, 9, 11, 15, 17</a:t>
            </a:r>
          </a:p>
          <a:p>
            <a:pPr algn="l"/>
            <a:r>
              <a:rPr lang="en-US" sz="1650" b="1" dirty="0">
                <a:solidFill>
                  <a:srgbClr val="0D0D0D"/>
                </a:solidFill>
                <a:latin typeface="Calibri" panose="020F0502020204030204" pitchFamily="34" charset="0"/>
                <a:cs typeface="Calibri" panose="020F0502020204030204" pitchFamily="34" charset="0"/>
              </a:rPr>
              <a:t>Mean</a:t>
            </a:r>
            <a:r>
              <a:rPr lang="en-US" sz="1650" dirty="0">
                <a:solidFill>
                  <a:srgbClr val="0D0D0D"/>
                </a:solidFill>
                <a:latin typeface="Calibri" panose="020F0502020204030204" pitchFamily="34" charset="0"/>
                <a:cs typeface="Calibri" panose="020F0502020204030204" pitchFamily="34" charset="0"/>
              </a:rPr>
              <a:t>: (3+5+7+8+9+11+15+17)/8 = 9.375</a:t>
            </a:r>
          </a:p>
          <a:p>
            <a:pPr marL="257175" indent="-257175" algn="l">
              <a:buFont typeface="Arial" panose="020B0604020202020204" pitchFamily="34" charset="0"/>
              <a:buChar char="•"/>
            </a:pPr>
            <a:r>
              <a:rPr lang="en-US" sz="1650" b="1" dirty="0">
                <a:solidFill>
                  <a:srgbClr val="0D0D0D"/>
                </a:solidFill>
                <a:latin typeface="Calibri" panose="020F0502020204030204" pitchFamily="34" charset="0"/>
                <a:cs typeface="Calibri" panose="020F0502020204030204" pitchFamily="34" charset="0"/>
              </a:rPr>
              <a:t>Median</a:t>
            </a:r>
            <a:r>
              <a:rPr lang="en-US" sz="1650" dirty="0">
                <a:solidFill>
                  <a:srgbClr val="0D0D0D"/>
                </a:solidFill>
                <a:latin typeface="Calibri" panose="020F0502020204030204" pitchFamily="34" charset="0"/>
                <a:cs typeface="Calibri" panose="020F0502020204030204" pitchFamily="34" charset="0"/>
              </a:rPr>
              <a:t>: (8+9)/2=8.5 (since the dataset has an even number of observations)</a:t>
            </a:r>
          </a:p>
          <a:p>
            <a:pPr marL="257175" indent="-257175" algn="l">
              <a:buFont typeface="Arial" panose="020B0604020202020204" pitchFamily="34" charset="0"/>
              <a:buChar char="•"/>
            </a:pPr>
            <a:r>
              <a:rPr lang="en-US" sz="1650" b="1" dirty="0">
                <a:solidFill>
                  <a:srgbClr val="0D0D0D"/>
                </a:solidFill>
                <a:latin typeface="Calibri" panose="020F0502020204030204" pitchFamily="34" charset="0"/>
                <a:cs typeface="Calibri" panose="020F0502020204030204" pitchFamily="34" charset="0"/>
              </a:rPr>
              <a:t>Mode</a:t>
            </a:r>
            <a:r>
              <a:rPr lang="en-US" sz="1650" dirty="0">
                <a:solidFill>
                  <a:srgbClr val="0D0D0D"/>
                </a:solidFill>
                <a:latin typeface="Calibri" panose="020F0502020204030204" pitchFamily="34" charset="0"/>
                <a:cs typeface="Calibri" panose="020F0502020204030204" pitchFamily="34" charset="0"/>
              </a:rPr>
              <a:t>: No mode, as all values are unique.</a:t>
            </a:r>
          </a:p>
          <a:p>
            <a:pPr marL="257175" indent="-257175" algn="l">
              <a:buFont typeface="Arial" panose="020B0604020202020204" pitchFamily="34" charset="0"/>
              <a:buChar char="•"/>
            </a:pPr>
            <a:r>
              <a:rPr lang="en-US" sz="1650" b="1" dirty="0">
                <a:solidFill>
                  <a:srgbClr val="0D0D0D"/>
                </a:solidFill>
                <a:latin typeface="Calibri" panose="020F0502020204030204" pitchFamily="34" charset="0"/>
                <a:cs typeface="Calibri" panose="020F0502020204030204" pitchFamily="34" charset="0"/>
              </a:rPr>
              <a:t>Range</a:t>
            </a:r>
            <a:r>
              <a:rPr lang="en-US" sz="1650" dirty="0">
                <a:solidFill>
                  <a:srgbClr val="0D0D0D"/>
                </a:solidFill>
                <a:latin typeface="Calibri" panose="020F0502020204030204" pitchFamily="34" charset="0"/>
                <a:cs typeface="Calibri" panose="020F0502020204030204" pitchFamily="34" charset="0"/>
              </a:rPr>
              <a:t>: 17−3=14</a:t>
            </a:r>
          </a:p>
          <a:p>
            <a:pPr marL="257175" indent="-257175" algn="l">
              <a:buFont typeface="Arial" panose="020B0604020202020204" pitchFamily="34" charset="0"/>
              <a:buChar char="•"/>
            </a:pPr>
            <a:r>
              <a:rPr lang="en-US" sz="1650" b="1" dirty="0">
                <a:solidFill>
                  <a:srgbClr val="0D0D0D"/>
                </a:solidFill>
                <a:latin typeface="Calibri" panose="020F0502020204030204" pitchFamily="34" charset="0"/>
                <a:cs typeface="Calibri" panose="020F0502020204030204" pitchFamily="34" charset="0"/>
              </a:rPr>
              <a:t>Variance and Standard Deviation</a:t>
            </a:r>
            <a:r>
              <a:rPr lang="en-US" sz="1650" dirty="0">
                <a:solidFill>
                  <a:srgbClr val="0D0D0D"/>
                </a:solidFill>
                <a:latin typeface="Calibri" panose="020F0502020204030204" pitchFamily="34" charset="0"/>
                <a:cs typeface="Calibri" panose="020F0502020204030204" pitchFamily="34" charset="0"/>
              </a:rPr>
              <a:t>: Computation involves squaring the difference of each value from the mean, then averaging those squared differences for variance, and finally, taking the square root of variance for standard deviation.</a:t>
            </a:r>
          </a:p>
          <a:p>
            <a:pPr marL="257175" indent="-257175" algn="l">
              <a:buFont typeface="Arial" panose="020B0604020202020204" pitchFamily="34" charset="0"/>
              <a:buChar char="•"/>
            </a:pPr>
            <a:r>
              <a:rPr lang="en-US" sz="1650" b="1" dirty="0">
                <a:solidFill>
                  <a:srgbClr val="0D0D0D"/>
                </a:solidFill>
                <a:latin typeface="Calibri" panose="020F0502020204030204" pitchFamily="34" charset="0"/>
                <a:cs typeface="Calibri" panose="020F0502020204030204" pitchFamily="34" charset="0"/>
              </a:rPr>
              <a:t>Quartiles</a:t>
            </a:r>
            <a:r>
              <a:rPr lang="en-US" sz="1650" dirty="0">
                <a:solidFill>
                  <a:srgbClr val="0D0D0D"/>
                </a:solidFill>
                <a:latin typeface="Calibri" panose="020F0502020204030204" pitchFamily="34" charset="0"/>
                <a:cs typeface="Calibri" panose="020F0502020204030204" pitchFamily="34" charset="0"/>
              </a:rPr>
              <a:t>:</a:t>
            </a:r>
          </a:p>
          <a:p>
            <a:pPr marL="557213" lvl="1" indent="-214313" algn="l">
              <a:buFont typeface="Arial" panose="020B0604020202020204" pitchFamily="34" charset="0"/>
              <a:buChar char="•"/>
            </a:pPr>
            <a:r>
              <a:rPr lang="en-US" sz="1650" i="1" dirty="0">
                <a:solidFill>
                  <a:srgbClr val="0D0D0D"/>
                </a:solidFill>
                <a:latin typeface="Calibri" panose="020F0502020204030204" pitchFamily="34" charset="0"/>
                <a:cs typeface="Calibri" panose="020F0502020204030204" pitchFamily="34" charset="0"/>
              </a:rPr>
              <a:t>Q1</a:t>
            </a:r>
            <a:r>
              <a:rPr lang="en-US" sz="1650" dirty="0">
                <a:solidFill>
                  <a:srgbClr val="0D0D0D"/>
                </a:solidFill>
                <a:latin typeface="Calibri" panose="020F0502020204030204" pitchFamily="34" charset="0"/>
                <a:cs typeface="Calibri" panose="020F0502020204030204" pitchFamily="34" charset="0"/>
              </a:rPr>
              <a:t> = Given the dataset is 3, 5, 7, 8, 9, 11, 15, 17, Q1 should be the median of the first four numbers (3, 5, 7, 8), which is 6 (the average of 5 and 7).</a:t>
            </a:r>
          </a:p>
          <a:p>
            <a:pPr marL="557213" lvl="1" indent="-214313" algn="l">
              <a:buFont typeface="Arial" panose="020B0604020202020204" pitchFamily="34" charset="0"/>
              <a:buChar char="•"/>
            </a:pPr>
            <a:r>
              <a:rPr lang="en-US" sz="1650" i="1" dirty="0">
                <a:solidFill>
                  <a:srgbClr val="0D0D0D"/>
                </a:solidFill>
                <a:latin typeface="Calibri" panose="020F0502020204030204" pitchFamily="34" charset="0"/>
                <a:cs typeface="Calibri" panose="020F0502020204030204" pitchFamily="34" charset="0"/>
              </a:rPr>
              <a:t>Q2</a:t>
            </a:r>
            <a:r>
              <a:rPr lang="en-US" sz="1650" dirty="0">
                <a:solidFill>
                  <a:srgbClr val="0D0D0D"/>
                </a:solidFill>
                <a:latin typeface="Calibri" panose="020F0502020204030204" pitchFamily="34" charset="0"/>
                <a:cs typeface="Calibri" panose="020F0502020204030204" pitchFamily="34" charset="0"/>
              </a:rPr>
              <a:t> = 8.5 (the overall median)</a:t>
            </a:r>
          </a:p>
          <a:p>
            <a:pPr marL="557213" lvl="1" indent="-214313" algn="l">
              <a:buFont typeface="Arial" panose="020B0604020202020204" pitchFamily="34" charset="0"/>
              <a:buChar char="•"/>
            </a:pPr>
            <a:r>
              <a:rPr lang="en-US" sz="1650" i="1" dirty="0">
                <a:solidFill>
                  <a:srgbClr val="0D0D0D"/>
                </a:solidFill>
                <a:latin typeface="Calibri" panose="020F0502020204030204" pitchFamily="34" charset="0"/>
                <a:cs typeface="Calibri" panose="020F0502020204030204" pitchFamily="34" charset="0"/>
              </a:rPr>
              <a:t>Q3</a:t>
            </a:r>
            <a:r>
              <a:rPr lang="en-US" sz="1650" dirty="0">
                <a:solidFill>
                  <a:srgbClr val="0D0D0D"/>
                </a:solidFill>
                <a:latin typeface="Calibri" panose="020F0502020204030204" pitchFamily="34" charset="0"/>
                <a:cs typeface="Calibri" panose="020F0502020204030204" pitchFamily="34" charset="0"/>
              </a:rPr>
              <a:t> calculation seems also to be slightly incorrect. For the second half of the dataset (9, 11, 15, 17), the median (Q3) should be 13 (the average of 11 and 15).</a:t>
            </a:r>
          </a:p>
          <a:p>
            <a:pPr marL="257175" indent="-257175" algn="l">
              <a:buFont typeface="Arial" panose="020B0604020202020204" pitchFamily="34" charset="0"/>
              <a:buChar char="•"/>
            </a:pPr>
            <a:r>
              <a:rPr lang="en-US" sz="1650" b="1" dirty="0">
                <a:solidFill>
                  <a:srgbClr val="0D0D0D"/>
                </a:solidFill>
                <a:latin typeface="Calibri" panose="020F0502020204030204" pitchFamily="34" charset="0"/>
                <a:cs typeface="Calibri" panose="020F0502020204030204" pitchFamily="34" charset="0"/>
              </a:rPr>
              <a:t>Box Plot</a:t>
            </a:r>
            <a:r>
              <a:rPr lang="en-US" sz="1650" dirty="0">
                <a:solidFill>
                  <a:srgbClr val="0D0D0D"/>
                </a:solidFill>
                <a:latin typeface="Calibri" panose="020F0502020204030204" pitchFamily="34" charset="0"/>
                <a:cs typeface="Calibri" panose="020F0502020204030204" pitchFamily="34" charset="0"/>
              </a:rPr>
              <a:t>: Visual representation based on the five-number summary.</a:t>
            </a:r>
          </a:p>
        </p:txBody>
      </p:sp>
    </p:spTree>
    <p:extLst>
      <p:ext uri="{BB962C8B-B14F-4D97-AF65-F5344CB8AC3E}">
        <p14:creationId xmlns:p14="http://schemas.microsoft.com/office/powerpoint/2010/main" val="241740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1000"/>
                                        <p:tgtEl>
                                          <p:spTgt spid="2">
                                            <p:txEl>
                                              <p:pRg st="5" end="5"/>
                                            </p:txEl>
                                          </p:spTgt>
                                        </p:tgtEl>
                                      </p:cBhvr>
                                    </p:animEffect>
                                    <p:anim calcmode="lin" valueType="num">
                                      <p:cBhvr>
                                        <p:cTn id="3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pic>
        <p:nvPicPr>
          <p:cNvPr id="6" name="Picture 5">
            <a:extLst>
              <a:ext uri="{FF2B5EF4-FFF2-40B4-BE49-F238E27FC236}">
                <a16:creationId xmlns:a16="http://schemas.microsoft.com/office/drawing/2014/main" id="{A8F707B8-5F02-1723-D97A-EC39A38E09AC}"/>
              </a:ext>
            </a:extLst>
          </p:cNvPr>
          <p:cNvPicPr>
            <a:picLocks noChangeAspect="1"/>
          </p:cNvPicPr>
          <p:nvPr/>
        </p:nvPicPr>
        <p:blipFill>
          <a:blip r:embed="rId2"/>
          <a:stretch>
            <a:fillRect/>
          </a:stretch>
        </p:blipFill>
        <p:spPr>
          <a:xfrm>
            <a:off x="0" y="839096"/>
            <a:ext cx="3427696" cy="2648399"/>
          </a:xfrm>
          <a:prstGeom prst="rect">
            <a:avLst/>
          </a:prstGeom>
        </p:spPr>
      </p:pic>
      <p:sp>
        <p:nvSpPr>
          <p:cNvPr id="7" name="TextBox 6">
            <a:extLst>
              <a:ext uri="{FF2B5EF4-FFF2-40B4-BE49-F238E27FC236}">
                <a16:creationId xmlns:a16="http://schemas.microsoft.com/office/drawing/2014/main" id="{3812D506-7970-7A30-D3B0-DEB93322F7B1}"/>
              </a:ext>
            </a:extLst>
          </p:cNvPr>
          <p:cNvSpPr txBox="1"/>
          <p:nvPr/>
        </p:nvSpPr>
        <p:spPr>
          <a:xfrm>
            <a:off x="1" y="3334636"/>
            <a:ext cx="9144000" cy="2400657"/>
          </a:xfrm>
          <a:prstGeom prst="rect">
            <a:avLst/>
          </a:prstGeom>
          <a:solidFill>
            <a:schemeClr val="bg1"/>
          </a:solidFill>
        </p:spPr>
        <p:txBody>
          <a:bodyPr wrap="square" rtlCol="0">
            <a:spAutoFit/>
          </a:bodyPr>
          <a:lstStyle/>
          <a:p>
            <a:r>
              <a:rPr lang="en-US" sz="1875" b="1" dirty="0">
                <a:latin typeface="Calibri" panose="020F0502020204030204" pitchFamily="34" charset="0"/>
                <a:cs typeface="Calibri" panose="020F0502020204030204" pitchFamily="34" charset="0"/>
              </a:rPr>
              <a:t>Median (Q2): </a:t>
            </a:r>
            <a:r>
              <a:rPr lang="en-US" sz="1875" dirty="0">
                <a:latin typeface="Calibri" panose="020F0502020204030204" pitchFamily="34" charset="0"/>
                <a:cs typeface="Calibri" panose="020F0502020204030204" pitchFamily="34" charset="0"/>
              </a:rPr>
              <a:t>The orange line in the box indicates the median of the dataset, which is the value that separates the higher half from the lower half of the data points. In this box plot, the median appears to be slightly above 8 on the value axis.</a:t>
            </a:r>
          </a:p>
          <a:p>
            <a:r>
              <a:rPr lang="en-US" sz="1875" b="1" dirty="0">
                <a:latin typeface="Calibri" panose="020F0502020204030204" pitchFamily="34" charset="0"/>
                <a:cs typeface="Calibri" panose="020F0502020204030204" pitchFamily="34" charset="0"/>
              </a:rPr>
              <a:t>Quartiles (Q1 and Q3):</a:t>
            </a:r>
          </a:p>
          <a:p>
            <a:r>
              <a:rPr lang="en-US" sz="1875" b="1" dirty="0">
                <a:latin typeface="Calibri" panose="020F0502020204030204" pitchFamily="34" charset="0"/>
                <a:cs typeface="Calibri" panose="020F0502020204030204" pitchFamily="34" charset="0"/>
              </a:rPr>
              <a:t>Q1: </a:t>
            </a:r>
            <a:r>
              <a:rPr lang="en-US" sz="1875" dirty="0">
                <a:latin typeface="Calibri" panose="020F0502020204030204" pitchFamily="34" charset="0"/>
                <a:cs typeface="Calibri" panose="020F0502020204030204" pitchFamily="34" charset="0"/>
              </a:rPr>
              <a:t>The bottom of the box represents the first quartile (Q1), the 25th percentile of the data. This is the median of the lower half of the dataset. (Q1 = 6)</a:t>
            </a:r>
          </a:p>
          <a:p>
            <a:r>
              <a:rPr lang="en-US" sz="1875" b="1" dirty="0">
                <a:latin typeface="Calibri" panose="020F0502020204030204" pitchFamily="34" charset="0"/>
                <a:cs typeface="Calibri" panose="020F0502020204030204" pitchFamily="34" charset="0"/>
              </a:rPr>
              <a:t>Q3: </a:t>
            </a:r>
            <a:r>
              <a:rPr lang="en-US" sz="1875" dirty="0">
                <a:latin typeface="Calibri" panose="020F0502020204030204" pitchFamily="34" charset="0"/>
                <a:cs typeface="Calibri" panose="020F0502020204030204" pitchFamily="34" charset="0"/>
              </a:rPr>
              <a:t>The top of the box represents the third quartile (Q3), the 75th percentile. This is the median of the upper half of the dataset. (Q3 = 13)</a:t>
            </a:r>
            <a:endParaRPr lang="en-AU" sz="187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936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4" name="TextBox 3">
            <a:extLst>
              <a:ext uri="{FF2B5EF4-FFF2-40B4-BE49-F238E27FC236}">
                <a16:creationId xmlns:a16="http://schemas.microsoft.com/office/drawing/2014/main" id="{87613321-DA66-52BF-A541-6D9F14D8BF06}"/>
              </a:ext>
            </a:extLst>
          </p:cNvPr>
          <p:cNvSpPr txBox="1"/>
          <p:nvPr/>
        </p:nvSpPr>
        <p:spPr>
          <a:xfrm>
            <a:off x="3427696" y="857250"/>
            <a:ext cx="5678652" cy="203132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Interquartile Range (IQR): </a:t>
            </a:r>
            <a:r>
              <a:rPr lang="en-US" dirty="0">
                <a:latin typeface="Calibri" panose="020F0502020204030204" pitchFamily="34" charset="0"/>
                <a:cs typeface="Calibri" panose="020F0502020204030204" pitchFamily="34" charset="0"/>
              </a:rPr>
              <a:t>The height of the box, which is the difference between Q3 and Q1, represents the interquartile range. It's the range within which the middle 50% of the data points fall. A smaller IQR indicates less variability in the middle portion of the dataset, while a larger IQR indicates more variability. (IQR = Q3 – Q1) = 13 – 6 = 7</a:t>
            </a:r>
            <a:endParaRPr lang="en-AU"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F707B8-5F02-1723-D97A-EC39A38E09AC}"/>
              </a:ext>
            </a:extLst>
          </p:cNvPr>
          <p:cNvPicPr>
            <a:picLocks noChangeAspect="1"/>
          </p:cNvPicPr>
          <p:nvPr/>
        </p:nvPicPr>
        <p:blipFill>
          <a:blip r:embed="rId2"/>
          <a:stretch>
            <a:fillRect/>
          </a:stretch>
        </p:blipFill>
        <p:spPr>
          <a:xfrm>
            <a:off x="0" y="839096"/>
            <a:ext cx="3427696" cy="2648399"/>
          </a:xfrm>
          <a:prstGeom prst="rect">
            <a:avLst/>
          </a:prstGeom>
        </p:spPr>
      </p:pic>
      <p:sp>
        <p:nvSpPr>
          <p:cNvPr id="7" name="TextBox 6">
            <a:extLst>
              <a:ext uri="{FF2B5EF4-FFF2-40B4-BE49-F238E27FC236}">
                <a16:creationId xmlns:a16="http://schemas.microsoft.com/office/drawing/2014/main" id="{3812D506-7970-7A30-D3B0-DEB93322F7B1}"/>
              </a:ext>
            </a:extLst>
          </p:cNvPr>
          <p:cNvSpPr txBox="1"/>
          <p:nvPr/>
        </p:nvSpPr>
        <p:spPr>
          <a:xfrm>
            <a:off x="3427696" y="2757554"/>
            <a:ext cx="5716305" cy="3554819"/>
          </a:xfrm>
          <a:prstGeom prst="rect">
            <a:avLst/>
          </a:prstGeom>
          <a:solidFill>
            <a:schemeClr val="bg1"/>
          </a:solidFill>
        </p:spPr>
        <p:txBody>
          <a:bodyPr wrap="square" rtlCol="0">
            <a:spAutoFit/>
          </a:bodyPr>
          <a:lstStyle/>
          <a:p>
            <a:pPr marL="214313" indent="-214313">
              <a:buFont typeface="Arial" panose="020B0604020202020204" pitchFamily="34" charset="0"/>
              <a:buChar char="•"/>
            </a:pPr>
            <a:r>
              <a:rPr lang="en-US" sz="1875" b="1" dirty="0">
                <a:latin typeface="Calibri" panose="020F0502020204030204" pitchFamily="34" charset="0"/>
                <a:cs typeface="Calibri" panose="020F0502020204030204" pitchFamily="34" charset="0"/>
              </a:rPr>
              <a:t>Minimum and Maximum (Whiskers):</a:t>
            </a:r>
          </a:p>
          <a:p>
            <a:pPr marL="557213" lvl="1" indent="-214313">
              <a:buFont typeface="Arial" panose="020B0604020202020204" pitchFamily="34" charset="0"/>
              <a:buChar char="•"/>
            </a:pPr>
            <a:r>
              <a:rPr lang="en-US" sz="1875" b="1" dirty="0">
                <a:latin typeface="Calibri" panose="020F0502020204030204" pitchFamily="34" charset="0"/>
                <a:cs typeface="Calibri" panose="020F0502020204030204" pitchFamily="34" charset="0"/>
              </a:rPr>
              <a:t>Minimum: </a:t>
            </a:r>
            <a:r>
              <a:rPr lang="en-US" sz="1875" dirty="0">
                <a:latin typeface="Calibri" panose="020F0502020204030204" pitchFamily="34" charset="0"/>
                <a:cs typeface="Calibri" panose="020F0502020204030204" pitchFamily="34" charset="0"/>
              </a:rPr>
              <a:t>The end of the lower whisker represents the smallest value in the dataset that is not considered an outlier. It appears to be around 3 on the value axis.</a:t>
            </a:r>
          </a:p>
          <a:p>
            <a:pPr marL="557213" lvl="1" indent="-214313">
              <a:buFont typeface="Arial" panose="020B0604020202020204" pitchFamily="34" charset="0"/>
              <a:buChar char="•"/>
            </a:pPr>
            <a:r>
              <a:rPr lang="en-US" sz="1875" b="1" dirty="0">
                <a:latin typeface="Calibri" panose="020F0502020204030204" pitchFamily="34" charset="0"/>
                <a:cs typeface="Calibri" panose="020F0502020204030204" pitchFamily="34" charset="0"/>
              </a:rPr>
              <a:t>Maximum: </a:t>
            </a:r>
            <a:r>
              <a:rPr lang="en-US" sz="1875" dirty="0">
                <a:latin typeface="Calibri" panose="020F0502020204030204" pitchFamily="34" charset="0"/>
                <a:cs typeface="Calibri" panose="020F0502020204030204" pitchFamily="34" charset="0"/>
              </a:rPr>
              <a:t>The end of the upper whisker indicates the largest value that is not an outlier, which seems to be 17.</a:t>
            </a:r>
          </a:p>
          <a:p>
            <a:pPr marL="214313" indent="-214313">
              <a:buFont typeface="Arial" panose="020B0604020202020204" pitchFamily="34" charset="0"/>
              <a:buChar char="•"/>
            </a:pPr>
            <a:r>
              <a:rPr lang="en-US" sz="1875" b="1" dirty="0">
                <a:latin typeface="Calibri" panose="020F0502020204030204" pitchFamily="34" charset="0"/>
                <a:cs typeface="Calibri" panose="020F0502020204030204" pitchFamily="34" charset="0"/>
              </a:rPr>
              <a:t>Outliers: </a:t>
            </a:r>
            <a:r>
              <a:rPr lang="en-US" sz="1875" dirty="0">
                <a:latin typeface="Calibri" panose="020F0502020204030204" pitchFamily="34" charset="0"/>
                <a:cs typeface="Calibri" panose="020F0502020204030204" pitchFamily="34" charset="0"/>
              </a:rPr>
              <a:t>There are no dots outside the whiskers, which means there are no outliers in this dataset according to the typical 1.5 * IQR rule for outlier detection.</a:t>
            </a:r>
            <a:endParaRPr lang="en-AU" sz="1875"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25C03C2E-DDB0-ACA7-273C-21EF96CE9B64}"/>
              </a:ext>
            </a:extLst>
          </p:cNvPr>
          <p:cNvSpPr txBox="1"/>
          <p:nvPr/>
        </p:nvSpPr>
        <p:spPr>
          <a:xfrm>
            <a:off x="0" y="3487495"/>
            <a:ext cx="3427696" cy="2400657"/>
          </a:xfrm>
          <a:prstGeom prst="rect">
            <a:avLst/>
          </a:prstGeom>
          <a:noFill/>
        </p:spPr>
        <p:txBody>
          <a:bodyPr wrap="square" rtlCol="0">
            <a:spAutoFit/>
          </a:bodyPr>
          <a:lstStyle/>
          <a:p>
            <a:pPr marL="214313" indent="-214313" algn="l">
              <a:buFont typeface="Arial" panose="020B0604020202020204" pitchFamily="34" charset="0"/>
              <a:buChar char="•"/>
            </a:pPr>
            <a:r>
              <a:rPr lang="en-US" sz="1875" b="1" dirty="0">
                <a:solidFill>
                  <a:srgbClr val="0D0D0D"/>
                </a:solidFill>
                <a:latin typeface="Calibri" panose="020F0502020204030204" pitchFamily="34" charset="0"/>
                <a:cs typeface="Calibri" panose="020F0502020204030204" pitchFamily="34" charset="0"/>
              </a:rPr>
              <a:t>Symmetry</a:t>
            </a:r>
            <a:r>
              <a:rPr lang="en-US" sz="1875" dirty="0">
                <a:solidFill>
                  <a:srgbClr val="0D0D0D"/>
                </a:solidFill>
                <a:latin typeface="Calibri" panose="020F0502020204030204" pitchFamily="34" charset="0"/>
                <a:cs typeface="Calibri" panose="020F0502020204030204" pitchFamily="34" charset="0"/>
              </a:rPr>
              <a:t>: The box appears to be slightly asymmetric. The median is closer to Q1 than Q3, which suggests that the data might be slightly left-skewed, meaning there are more data points concentrated on the lower end of the range.</a:t>
            </a:r>
          </a:p>
        </p:txBody>
      </p:sp>
    </p:spTree>
    <p:extLst>
      <p:ext uri="{BB962C8B-B14F-4D97-AF65-F5344CB8AC3E}">
        <p14:creationId xmlns:p14="http://schemas.microsoft.com/office/powerpoint/2010/main" val="67578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DD6CB4F-1C43-55D6-7778-EACDD2F07649}"/>
              </a:ext>
            </a:extLst>
          </p:cNvPr>
          <p:cNvSpPr txBox="1">
            <a:spLocks/>
          </p:cNvSpPr>
          <p:nvPr/>
        </p:nvSpPr>
        <p:spPr>
          <a:xfrm>
            <a:off x="184474" y="1601449"/>
            <a:ext cx="8368847" cy="3947480"/>
          </a:xfrm>
          <a:prstGeom prst="rect">
            <a:avLst/>
          </a:prstGeom>
        </p:spPr>
        <p:txBody>
          <a:bodyPr vert="horz" lIns="68580" tIns="34290" rIns="68580" bIns="3429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50" dirty="0">
              <a:solidFill>
                <a:srgbClr val="0F0F0F"/>
              </a:solidFill>
            </a:endParaRPr>
          </a:p>
        </p:txBody>
      </p:sp>
      <p:sp>
        <p:nvSpPr>
          <p:cNvPr id="4" name="TextBox 3">
            <a:extLst>
              <a:ext uri="{FF2B5EF4-FFF2-40B4-BE49-F238E27FC236}">
                <a16:creationId xmlns:a16="http://schemas.microsoft.com/office/drawing/2014/main" id="{87613321-DA66-52BF-A541-6D9F14D8BF06}"/>
              </a:ext>
            </a:extLst>
          </p:cNvPr>
          <p:cNvSpPr txBox="1"/>
          <p:nvPr/>
        </p:nvSpPr>
        <p:spPr>
          <a:xfrm>
            <a:off x="3427696" y="857250"/>
            <a:ext cx="5678652" cy="2465996"/>
          </a:xfrm>
          <a:prstGeom prst="rect">
            <a:avLst/>
          </a:prstGeom>
          <a:noFill/>
        </p:spPr>
        <p:txBody>
          <a:bodyPr wrap="square" rtlCol="0">
            <a:spAutoFit/>
          </a:bodyPr>
          <a:lstStyle/>
          <a:p>
            <a:pPr>
              <a:lnSpc>
                <a:spcPct val="150000"/>
              </a:lnSpc>
              <a:buFont typeface="Arial" panose="020B0604020202020204" pitchFamily="34" charset="0"/>
              <a:buChar char="•"/>
            </a:pPr>
            <a:r>
              <a:rPr lang="en-US" sz="2100" b="1" dirty="0">
                <a:solidFill>
                  <a:srgbClr val="0D0D0D"/>
                </a:solidFill>
                <a:latin typeface="Calibri" panose="020F0502020204030204" pitchFamily="34" charset="0"/>
                <a:cs typeface="Calibri" panose="020F0502020204030204" pitchFamily="34" charset="0"/>
              </a:rPr>
              <a:t> Spread of the Data</a:t>
            </a:r>
            <a:r>
              <a:rPr lang="en-US" sz="2100" dirty="0">
                <a:solidFill>
                  <a:srgbClr val="0D0D0D"/>
                </a:solidFill>
                <a:latin typeface="Calibri" panose="020F0502020204030204" pitchFamily="34" charset="0"/>
                <a:cs typeface="Calibri" panose="020F0502020204030204" pitchFamily="34" charset="0"/>
              </a:rPr>
              <a:t>: The spread between the minimum and Q1, and between Q3 and the maximum, is quite balanced, which suggests that the data is relatively evenly distributed across its range.</a:t>
            </a:r>
          </a:p>
        </p:txBody>
      </p:sp>
      <p:pic>
        <p:nvPicPr>
          <p:cNvPr id="6" name="Picture 5">
            <a:extLst>
              <a:ext uri="{FF2B5EF4-FFF2-40B4-BE49-F238E27FC236}">
                <a16:creationId xmlns:a16="http://schemas.microsoft.com/office/drawing/2014/main" id="{A8F707B8-5F02-1723-D97A-EC39A38E09AC}"/>
              </a:ext>
            </a:extLst>
          </p:cNvPr>
          <p:cNvPicPr>
            <a:picLocks noChangeAspect="1"/>
          </p:cNvPicPr>
          <p:nvPr/>
        </p:nvPicPr>
        <p:blipFill>
          <a:blip r:embed="rId2"/>
          <a:stretch>
            <a:fillRect/>
          </a:stretch>
        </p:blipFill>
        <p:spPr>
          <a:xfrm>
            <a:off x="0" y="839096"/>
            <a:ext cx="3427696" cy="2648399"/>
          </a:xfrm>
          <a:prstGeom prst="rect">
            <a:avLst/>
          </a:prstGeom>
        </p:spPr>
      </p:pic>
    </p:spTree>
    <p:extLst>
      <p:ext uri="{BB962C8B-B14F-4D97-AF65-F5344CB8AC3E}">
        <p14:creationId xmlns:p14="http://schemas.microsoft.com/office/powerpoint/2010/main" val="192175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CB339-E632-9E22-A7B6-C9019F91C54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9FBAC6E-9EAC-CF1D-420B-AB0E38575A55}"/>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Thank You</a:t>
            </a:r>
            <a:endParaRPr spc="-10" dirty="0"/>
          </a:p>
        </p:txBody>
      </p:sp>
      <p:sp>
        <p:nvSpPr>
          <p:cNvPr id="4" name="object 4">
            <a:extLst>
              <a:ext uri="{FF2B5EF4-FFF2-40B4-BE49-F238E27FC236}">
                <a16:creationId xmlns:a16="http://schemas.microsoft.com/office/drawing/2014/main" id="{524FA3D3-2D48-1396-02E0-E592D20AE6B7}"/>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65</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29AB1092-95B3-7ACF-8F0C-CB846267DED1}"/>
              </a:ext>
            </a:extLst>
          </p:cNvPr>
          <p:cNvSpPr txBox="1"/>
          <p:nvPr/>
        </p:nvSpPr>
        <p:spPr>
          <a:xfrm>
            <a:off x="519610" y="1416811"/>
            <a:ext cx="7745095" cy="511037"/>
          </a:xfrm>
          <a:prstGeom prst="rect">
            <a:avLst/>
          </a:prstGeom>
        </p:spPr>
        <p:txBody>
          <a:bodyPr vert="horz" wrap="square" lIns="0" tIns="79375" rIns="0" bIns="0" rtlCol="0">
            <a:spAutoFit/>
          </a:bodyPr>
          <a:lstStyle/>
          <a:p>
            <a:pPr marL="456565" indent="-443865">
              <a:lnSpc>
                <a:spcPct val="100000"/>
              </a:lnSpc>
              <a:spcBef>
                <a:spcPts val="625"/>
              </a:spcBef>
              <a:buClr>
                <a:srgbClr val="F2120C"/>
              </a:buClr>
              <a:buSzPct val="75000"/>
              <a:buFont typeface="Arial"/>
              <a:buChar char="•"/>
              <a:tabLst>
                <a:tab pos="456565" algn="l"/>
              </a:tabLst>
            </a:pPr>
            <a:r>
              <a:rPr lang="en-US" sz="2800" i="1" dirty="0">
                <a:solidFill>
                  <a:srgbClr val="3D3935"/>
                </a:solidFill>
                <a:latin typeface="+mj-lt"/>
                <a:cs typeface="Arial"/>
              </a:rPr>
              <a:t>Have a Great Learning Day!</a:t>
            </a:r>
            <a:endParaRPr sz="2800" dirty="0">
              <a:latin typeface="+mj-lt"/>
              <a:cs typeface="Arial"/>
            </a:endParaRPr>
          </a:p>
        </p:txBody>
      </p:sp>
      <p:sp>
        <p:nvSpPr>
          <p:cNvPr id="5" name="object 3">
            <a:extLst>
              <a:ext uri="{FF2B5EF4-FFF2-40B4-BE49-F238E27FC236}">
                <a16:creationId xmlns:a16="http://schemas.microsoft.com/office/drawing/2014/main" id="{A0227068-EB5C-24F0-54DA-165117897DD9}"/>
              </a:ext>
            </a:extLst>
          </p:cNvPr>
          <p:cNvSpPr txBox="1"/>
          <p:nvPr/>
        </p:nvSpPr>
        <p:spPr>
          <a:xfrm>
            <a:off x="552269" y="2107461"/>
            <a:ext cx="7745095" cy="511037"/>
          </a:xfrm>
          <a:prstGeom prst="rect">
            <a:avLst/>
          </a:prstGeom>
        </p:spPr>
        <p:txBody>
          <a:bodyPr vert="horz" wrap="square" lIns="0" tIns="79375" rIns="0" bIns="0" rtlCol="0">
            <a:spAutoFit/>
          </a:bodyPr>
          <a:lstStyle/>
          <a:p>
            <a:pPr marL="456565" indent="-443865">
              <a:lnSpc>
                <a:spcPct val="100000"/>
              </a:lnSpc>
              <a:spcBef>
                <a:spcPts val="625"/>
              </a:spcBef>
              <a:buClr>
                <a:srgbClr val="F2120C"/>
              </a:buClr>
              <a:buSzPct val="75000"/>
              <a:buFont typeface="Arial"/>
              <a:buChar char="•"/>
              <a:tabLst>
                <a:tab pos="456565" algn="l"/>
              </a:tabLst>
            </a:pPr>
            <a:r>
              <a:rPr lang="en-US" sz="2800" dirty="0">
                <a:latin typeface="+mj-lt"/>
              </a:rPr>
              <a:t>Feel free to reach out with any questions!</a:t>
            </a:r>
            <a:endParaRPr sz="2800" dirty="0">
              <a:latin typeface="+mj-lt"/>
              <a:cs typeface="Arial"/>
            </a:endParaRPr>
          </a:p>
        </p:txBody>
      </p:sp>
    </p:spTree>
    <p:extLst>
      <p:ext uri="{BB962C8B-B14F-4D97-AF65-F5344CB8AC3E}">
        <p14:creationId xmlns:p14="http://schemas.microsoft.com/office/powerpoint/2010/main" val="251707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3EF58-264E-12EE-7CEE-5E333B25005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5BE9D45-7747-13AF-177C-7A7B98211C95}"/>
              </a:ext>
            </a:extLst>
          </p:cNvPr>
          <p:cNvSpPr txBox="1">
            <a:spLocks noGrp="1"/>
          </p:cNvSpPr>
          <p:nvPr>
            <p:ph type="ctrTitle"/>
          </p:nvPr>
        </p:nvSpPr>
        <p:spPr>
          <a:xfrm>
            <a:off x="457200" y="0"/>
            <a:ext cx="6262205" cy="905376"/>
          </a:xfrm>
          <a:prstGeom prst="rect">
            <a:avLst/>
          </a:prstGeom>
        </p:spPr>
        <p:txBody>
          <a:bodyPr vert="horz" wrap="square" lIns="0" tIns="12700" rIns="0" bIns="0" rtlCol="0">
            <a:spAutoFit/>
          </a:bodyPr>
          <a:lstStyle/>
          <a:p>
            <a:pPr marL="12700">
              <a:lnSpc>
                <a:spcPct val="100000"/>
              </a:lnSpc>
              <a:spcBef>
                <a:spcPts val="100"/>
              </a:spcBef>
            </a:pPr>
            <a:r>
              <a:rPr lang="en-US" dirty="0"/>
              <a:t>Understanding Data Scrubbing: Fixing Errors in Data</a:t>
            </a:r>
            <a:endParaRPr spc="-10" dirty="0"/>
          </a:p>
        </p:txBody>
      </p:sp>
      <p:sp>
        <p:nvSpPr>
          <p:cNvPr id="4" name="object 4">
            <a:extLst>
              <a:ext uri="{FF2B5EF4-FFF2-40B4-BE49-F238E27FC236}">
                <a16:creationId xmlns:a16="http://schemas.microsoft.com/office/drawing/2014/main" id="{9A4783BB-C0BB-F93D-D9BB-FAFC1DDEBDCE}"/>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7</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6E511FFB-2F91-3DBD-2307-370D7920816A}"/>
              </a:ext>
            </a:extLst>
          </p:cNvPr>
          <p:cNvSpPr txBox="1"/>
          <p:nvPr/>
        </p:nvSpPr>
        <p:spPr>
          <a:xfrm>
            <a:off x="0" y="904386"/>
            <a:ext cx="9143999" cy="5113451"/>
          </a:xfrm>
          <a:prstGeom prst="rect">
            <a:avLst/>
          </a:prstGeom>
          <a:solidFill>
            <a:schemeClr val="bg1"/>
          </a:solidFill>
        </p:spPr>
        <p:txBody>
          <a:bodyPr vert="horz" wrap="square" lIns="0" tIns="9525" rIns="0" bIns="0" rtlCol="0">
            <a:spAutoFit/>
          </a:bodyPr>
          <a:lstStyle/>
          <a:p>
            <a:pPr>
              <a:lnSpc>
                <a:spcPct val="150000"/>
              </a:lnSpc>
            </a:pPr>
            <a:r>
              <a:rPr lang="en-US" sz="2800" b="1" dirty="0">
                <a:latin typeface="+mj-lt"/>
              </a:rPr>
              <a:t>Preparing Data for Analysis</a:t>
            </a:r>
          </a:p>
          <a:p>
            <a:pPr>
              <a:lnSpc>
                <a:spcPct val="150000"/>
              </a:lnSpc>
            </a:pPr>
            <a:r>
              <a:rPr lang="en-US" sz="2800" dirty="0">
                <a:latin typeface="+mj-lt"/>
              </a:rPr>
              <a:t>Before using data in a </a:t>
            </a:r>
            <a:r>
              <a:rPr lang="en-US" sz="2800" b="1" dirty="0">
                <a:latin typeface="+mj-lt"/>
              </a:rPr>
              <a:t>data science algorithm</a:t>
            </a:r>
            <a:r>
              <a:rPr lang="en-US" sz="2800" dirty="0">
                <a:latin typeface="+mj-lt"/>
              </a:rPr>
              <a:t>, we need to check for:</a:t>
            </a:r>
          </a:p>
          <a:p>
            <a:pPr marL="457200" indent="-457200">
              <a:lnSpc>
                <a:spcPct val="150000"/>
              </a:lnSpc>
              <a:buFont typeface="Arial" panose="020B0604020202020204" pitchFamily="34" charset="0"/>
              <a:buChar char="•"/>
            </a:pPr>
            <a:r>
              <a:rPr lang="en-US" sz="2800" b="1" dirty="0">
                <a:latin typeface="+mj-lt"/>
              </a:rPr>
              <a:t>Outliers</a:t>
            </a:r>
            <a:r>
              <a:rPr lang="en-US" sz="2800" dirty="0">
                <a:latin typeface="+mj-lt"/>
              </a:rPr>
              <a:t> (values that are too high or too low)</a:t>
            </a:r>
          </a:p>
          <a:p>
            <a:pPr marL="457200" indent="-457200">
              <a:lnSpc>
                <a:spcPct val="150000"/>
              </a:lnSpc>
              <a:buFont typeface="Arial" panose="020B0604020202020204" pitchFamily="34" charset="0"/>
              <a:buChar char="•"/>
            </a:pPr>
            <a:r>
              <a:rPr lang="en-US" sz="2800" b="1" dirty="0">
                <a:latin typeface="+mj-lt"/>
              </a:rPr>
              <a:t>Missing values</a:t>
            </a:r>
            <a:r>
              <a:rPr lang="en-US" sz="2800" dirty="0">
                <a:latin typeface="+mj-lt"/>
              </a:rPr>
              <a:t> (empty spaces in the dataset)</a:t>
            </a:r>
          </a:p>
          <a:p>
            <a:pPr marL="457200" indent="-457200">
              <a:lnSpc>
                <a:spcPct val="150000"/>
              </a:lnSpc>
              <a:buFont typeface="Arial" panose="020B0604020202020204" pitchFamily="34" charset="0"/>
              <a:buChar char="•"/>
            </a:pPr>
            <a:r>
              <a:rPr lang="en-US" sz="2800" b="1" dirty="0">
                <a:latin typeface="+mj-lt"/>
              </a:rPr>
              <a:t>Highly correlated attributes</a:t>
            </a:r>
            <a:r>
              <a:rPr lang="en-US" sz="2800" dirty="0">
                <a:latin typeface="+mj-lt"/>
              </a:rPr>
              <a:t> (columns that are too similar)</a:t>
            </a:r>
          </a:p>
          <a:p>
            <a:pPr>
              <a:lnSpc>
                <a:spcPct val="150000"/>
              </a:lnSpc>
            </a:pPr>
            <a:r>
              <a:rPr lang="en-US" sz="2800" dirty="0">
                <a:latin typeface="+mj-lt"/>
              </a:rPr>
              <a:t>Some machine learning algorithms do not work well when attributes are too similar, so we might need to remove them.</a:t>
            </a:r>
          </a:p>
        </p:txBody>
      </p:sp>
    </p:spTree>
    <p:extLst>
      <p:ext uri="{BB962C8B-B14F-4D97-AF65-F5344CB8AC3E}">
        <p14:creationId xmlns:p14="http://schemas.microsoft.com/office/powerpoint/2010/main" val="9885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5B5E3-5254-38F4-6D51-D7696133423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48F144-D691-B25C-23CC-52C68AC40B95}"/>
              </a:ext>
            </a:extLst>
          </p:cNvPr>
          <p:cNvSpPr txBox="1">
            <a:spLocks noGrp="1"/>
          </p:cNvSpPr>
          <p:nvPr>
            <p:ph type="ctrTitle"/>
          </p:nvPr>
        </p:nvSpPr>
        <p:spPr>
          <a:xfrm>
            <a:off x="457200" y="0"/>
            <a:ext cx="6262205" cy="905376"/>
          </a:xfrm>
          <a:prstGeom prst="rect">
            <a:avLst/>
          </a:prstGeom>
        </p:spPr>
        <p:txBody>
          <a:bodyPr vert="horz" wrap="square" lIns="0" tIns="12700" rIns="0" bIns="0" rtlCol="0">
            <a:spAutoFit/>
          </a:bodyPr>
          <a:lstStyle/>
          <a:p>
            <a:pPr marL="12700">
              <a:lnSpc>
                <a:spcPct val="100000"/>
              </a:lnSpc>
              <a:spcBef>
                <a:spcPts val="100"/>
              </a:spcBef>
            </a:pPr>
            <a:r>
              <a:rPr lang="en-US" dirty="0"/>
              <a:t>Understanding Data Scrubbing: Fixing Errors in Data</a:t>
            </a:r>
            <a:endParaRPr spc="-10" dirty="0"/>
          </a:p>
        </p:txBody>
      </p:sp>
      <p:sp>
        <p:nvSpPr>
          <p:cNvPr id="4" name="object 4">
            <a:extLst>
              <a:ext uri="{FF2B5EF4-FFF2-40B4-BE49-F238E27FC236}">
                <a16:creationId xmlns:a16="http://schemas.microsoft.com/office/drawing/2014/main" id="{EBA2BD0A-47CA-4500-A7A0-16A0262B6325}"/>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8</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D45DA9CA-397A-01E1-CB98-E4ADBC1D11E4}"/>
              </a:ext>
            </a:extLst>
          </p:cNvPr>
          <p:cNvSpPr txBox="1"/>
          <p:nvPr/>
        </p:nvSpPr>
        <p:spPr>
          <a:xfrm>
            <a:off x="0" y="904386"/>
            <a:ext cx="9143999" cy="3174459"/>
          </a:xfrm>
          <a:prstGeom prst="rect">
            <a:avLst/>
          </a:prstGeom>
          <a:solidFill>
            <a:schemeClr val="bg1"/>
          </a:solidFill>
        </p:spPr>
        <p:txBody>
          <a:bodyPr vert="horz" wrap="square" lIns="0" tIns="9525" rIns="0" bIns="0" rtlCol="0">
            <a:spAutoFit/>
          </a:bodyPr>
          <a:lstStyle/>
          <a:p>
            <a:pPr>
              <a:lnSpc>
                <a:spcPct val="150000"/>
              </a:lnSpc>
            </a:pPr>
            <a:r>
              <a:rPr lang="en-US" sz="2800" b="1" dirty="0">
                <a:latin typeface="+mj-lt"/>
              </a:rPr>
              <a:t>Key Takeaway</a:t>
            </a:r>
          </a:p>
          <a:p>
            <a:pPr>
              <a:lnSpc>
                <a:spcPct val="150000"/>
              </a:lnSpc>
            </a:pPr>
            <a:r>
              <a:rPr lang="en-US" sz="2800" dirty="0">
                <a:latin typeface="+mj-lt"/>
              </a:rPr>
              <a:t>Cleaning and preparing data is an important step before any analysis. Whether we remove, replace, or modify data, we must always make sure the changes make sense for our project.</a:t>
            </a:r>
          </a:p>
        </p:txBody>
      </p:sp>
    </p:spTree>
    <p:extLst>
      <p:ext uri="{BB962C8B-B14F-4D97-AF65-F5344CB8AC3E}">
        <p14:creationId xmlns:p14="http://schemas.microsoft.com/office/powerpoint/2010/main" val="174920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E1E19-B75D-02FA-26BA-813FE5E142F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74C1008-E93F-DD40-DACB-481C8360CEB1}"/>
              </a:ext>
            </a:extLst>
          </p:cNvPr>
          <p:cNvSpPr txBox="1">
            <a:spLocks noGrp="1"/>
          </p:cNvSpPr>
          <p:nvPr>
            <p:ph type="ctrTitle"/>
          </p:nvPr>
        </p:nvSpPr>
        <p:spPr>
          <a:xfrm>
            <a:off x="457200" y="0"/>
            <a:ext cx="6262205" cy="905376"/>
          </a:xfrm>
          <a:prstGeom prst="rect">
            <a:avLst/>
          </a:prstGeom>
        </p:spPr>
        <p:txBody>
          <a:bodyPr vert="horz" wrap="square" lIns="0" tIns="12700" rIns="0" bIns="0" rtlCol="0">
            <a:spAutoFit/>
          </a:bodyPr>
          <a:lstStyle/>
          <a:p>
            <a:pPr marL="12700">
              <a:lnSpc>
                <a:spcPct val="100000"/>
              </a:lnSpc>
              <a:spcBef>
                <a:spcPts val="100"/>
              </a:spcBef>
            </a:pPr>
            <a:r>
              <a:rPr lang="en-US" dirty="0"/>
              <a:t>Understanding Data Scrubbing: Fixing Errors in Data</a:t>
            </a:r>
            <a:endParaRPr spc="-10" dirty="0"/>
          </a:p>
        </p:txBody>
      </p:sp>
      <p:sp>
        <p:nvSpPr>
          <p:cNvPr id="4" name="object 4">
            <a:extLst>
              <a:ext uri="{FF2B5EF4-FFF2-40B4-BE49-F238E27FC236}">
                <a16:creationId xmlns:a16="http://schemas.microsoft.com/office/drawing/2014/main" id="{2DB976A1-06F1-4A22-4568-6D2571C81F22}"/>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9</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69EF5505-1D18-03C3-6762-6BD9590D7F7E}"/>
              </a:ext>
            </a:extLst>
          </p:cNvPr>
          <p:cNvSpPr txBox="1"/>
          <p:nvPr/>
        </p:nvSpPr>
        <p:spPr>
          <a:xfrm>
            <a:off x="0" y="1269755"/>
            <a:ext cx="9143999" cy="4318490"/>
          </a:xfrm>
          <a:prstGeom prst="rect">
            <a:avLst/>
          </a:prstGeom>
          <a:solidFill>
            <a:schemeClr val="bg1"/>
          </a:solidFill>
        </p:spPr>
        <p:txBody>
          <a:bodyPr vert="horz" wrap="square" lIns="0" tIns="9525" rIns="0" bIns="0" rtlCol="0">
            <a:spAutoFit/>
          </a:bodyPr>
          <a:lstStyle/>
          <a:p>
            <a:r>
              <a:rPr lang="en-US" sz="2800" b="1" dirty="0">
                <a:latin typeface="+mj-lt"/>
              </a:rPr>
              <a:t>Problem-Solving Question:</a:t>
            </a:r>
          </a:p>
          <a:p>
            <a:r>
              <a:rPr lang="en-US" sz="2800" b="1" dirty="0">
                <a:latin typeface="+mj-lt"/>
              </a:rPr>
              <a:t>Mean, Median, Mode Calculation</a:t>
            </a:r>
          </a:p>
          <a:p>
            <a:r>
              <a:rPr lang="en-US" sz="2800" b="1" dirty="0">
                <a:latin typeface="+mj-lt"/>
              </a:rPr>
              <a:t>Problem:</a:t>
            </a:r>
            <a:br>
              <a:rPr lang="en-US" sz="2800" dirty="0">
                <a:latin typeface="+mj-lt"/>
              </a:rPr>
            </a:br>
            <a:r>
              <a:rPr lang="en-US" sz="2800" dirty="0">
                <a:latin typeface="+mj-lt"/>
              </a:rPr>
              <a:t>Given the numbers: </a:t>
            </a:r>
            <a:r>
              <a:rPr lang="en-US" sz="2800" b="1" dirty="0">
                <a:latin typeface="+mj-lt"/>
              </a:rPr>
              <a:t>12, 15, 18, 21, 15, 16, 15, 17</a:t>
            </a:r>
            <a:r>
              <a:rPr lang="en-US" sz="2800" dirty="0">
                <a:latin typeface="+mj-lt"/>
              </a:rPr>
              <a:t>, ×</a:t>
            </a:r>
            <a:br>
              <a:rPr lang="en-US" sz="2800" dirty="0">
                <a:latin typeface="+mj-lt"/>
              </a:rPr>
            </a:br>
            <a:r>
              <a:rPr lang="en-US" sz="2800" dirty="0">
                <a:latin typeface="+mj-lt"/>
              </a:rPr>
              <a:t>compute:</a:t>
            </a:r>
          </a:p>
          <a:p>
            <a:pPr marL="457200" indent="-457200">
              <a:buFont typeface="Arial" panose="020B0604020202020204" pitchFamily="34" charset="0"/>
              <a:buChar char="•"/>
            </a:pPr>
            <a:r>
              <a:rPr lang="en-US" sz="2800" dirty="0">
                <a:latin typeface="+mj-lt"/>
              </a:rPr>
              <a:t>Mean</a:t>
            </a:r>
          </a:p>
          <a:p>
            <a:pPr marL="457200" indent="-457200">
              <a:buFont typeface="Arial" panose="020B0604020202020204" pitchFamily="34" charset="0"/>
              <a:buChar char="•"/>
            </a:pPr>
            <a:r>
              <a:rPr lang="en-US" sz="2800" dirty="0">
                <a:latin typeface="+mj-lt"/>
              </a:rPr>
              <a:t>Median</a:t>
            </a:r>
          </a:p>
          <a:p>
            <a:pPr marL="457200" indent="-457200">
              <a:buFont typeface="Arial" panose="020B0604020202020204" pitchFamily="34" charset="0"/>
              <a:buChar char="•"/>
            </a:pPr>
            <a:r>
              <a:rPr lang="en-US" sz="2800" dirty="0">
                <a:latin typeface="+mj-lt"/>
              </a:rPr>
              <a:t>Mode</a:t>
            </a:r>
            <a:br>
              <a:rPr lang="en-US" sz="2800" dirty="0">
                <a:latin typeface="+mj-lt"/>
              </a:rPr>
            </a:br>
            <a:r>
              <a:rPr lang="en-US" sz="2800" dirty="0">
                <a:latin typeface="+mj-lt"/>
              </a:rPr>
              <a:t>Which measure is the best choice for replacing a missing value in this dataset?</a:t>
            </a:r>
          </a:p>
        </p:txBody>
      </p:sp>
    </p:spTree>
    <p:extLst>
      <p:ext uri="{BB962C8B-B14F-4D97-AF65-F5344CB8AC3E}">
        <p14:creationId xmlns:p14="http://schemas.microsoft.com/office/powerpoint/2010/main" val="2867779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890</TotalTime>
  <Words>5887</Words>
  <Application>Microsoft Office PowerPoint</Application>
  <PresentationFormat>On-screen Show (4:3)</PresentationFormat>
  <Paragraphs>350</Paragraphs>
  <Slides>65</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Aptos</vt:lpstr>
      <vt:lpstr>Arial</vt:lpstr>
      <vt:lpstr>Calibri</vt:lpstr>
      <vt:lpstr>Cambria Math</vt:lpstr>
      <vt:lpstr>Söhne</vt:lpstr>
      <vt:lpstr>Wingdings</vt:lpstr>
      <vt:lpstr>Office Theme</vt:lpstr>
      <vt:lpstr>Data Preparation/Exploration</vt:lpstr>
      <vt:lpstr>Unit Learning Outcomes</vt:lpstr>
      <vt:lpstr>What are we doing this week?</vt:lpstr>
      <vt:lpstr>Understanding Data Scrubbing: Fixing Errors in Data</vt:lpstr>
      <vt:lpstr>Understanding Data Scrubbing: Fixing Errors in Data</vt:lpstr>
      <vt:lpstr>Understanding Data Scrubbing: Fixing Errors in Data</vt:lpstr>
      <vt:lpstr>Understanding Data Scrubbing: Fixing Errors in Data</vt:lpstr>
      <vt:lpstr>Understanding Data Scrubbing: Fixing Errors in Data</vt:lpstr>
      <vt:lpstr>Understanding Data Scrubbing: Fixing Errors in Data</vt:lpstr>
      <vt:lpstr>Understanding Data Scrubbing: Fixing Errors in Data</vt:lpstr>
      <vt:lpstr>Understanding Data Scrubbing: Fixing Errors in Data</vt:lpstr>
      <vt:lpstr>Understanding Data Scrubbing: Fixing Errors in Data</vt:lpstr>
      <vt:lpstr>Introduction to Inferential Statistics in Data Science and Software Engineering</vt:lpstr>
      <vt:lpstr>Introduction to Inferential Statistics in Data Science and Software Engineering</vt:lpstr>
      <vt:lpstr>Introduction to Inferential Statistics in Data Science and Software Engineering</vt:lpstr>
      <vt:lpstr>Estimating Population Proportion Using Confidence Intervals</vt:lpstr>
      <vt:lpstr>Estimating Population Proportion Using Confidence Intervals</vt:lpstr>
      <vt:lpstr>Estimating Population Proportion Using Confidence Intervals</vt:lpstr>
      <vt:lpstr>Estimating Population Proportion Using Confidence Intervals</vt:lpstr>
      <vt:lpstr>Understanding P-Values and Significance Levels: A Simple Guide to Hypothesis Testing</vt:lpstr>
      <vt:lpstr>Understanding P-Values and Significance Levels: A Simple Guide to Hypothesis Testing</vt:lpstr>
      <vt:lpstr>Understanding P-Values and Significance Levels: A Simple Guide to Hypothesis Testing</vt:lpstr>
      <vt:lpstr>Understanding P-Values and Significance Levels: A Simple Guide to Hypothesis Testing</vt:lpstr>
      <vt:lpstr>Understanding P-Values and Significance Levels: A Simple Guide to Hypothesis Testing</vt:lpstr>
      <vt:lpstr>Understanding P-Values and Significance Levels: A Simple Guide to Hypothesis Testing</vt:lpstr>
      <vt:lpstr>Key Descriptive Statistics: Mean, Median, Mode, Standard Deviation, and Variance</vt:lpstr>
      <vt:lpstr>Key Descriptive Statistics: Mean, Median, Mode, Standard Deviation, and Variance</vt:lpstr>
      <vt:lpstr>Key Descriptive Statistics: Mean, Median, Mode, Standard Deviation, and Variance</vt:lpstr>
      <vt:lpstr>Key Descriptive Statistics: Mean, Median, Mode, Standard Deviation, and Variance</vt:lpstr>
      <vt:lpstr>Key Descriptive Statistics: Mean, Median, Mode, Standard Deviation, and Variance</vt:lpstr>
      <vt:lpstr>Key Descriptive Statistics: Mean, Median, Mode, Standard Deviation, and Variance</vt:lpstr>
      <vt:lpstr>PowerPoint Presentation</vt:lpstr>
      <vt:lpstr>SurveySampleSizer: Determining the appropriate sample size to assess public satisfaction with Sydney's new public transportation system</vt:lpstr>
      <vt:lpstr>SurveySampleSizer: Determining the appropriate sample size to assess public satisfaction with Sydney's new public transportation system</vt:lpstr>
      <vt:lpstr>Interactive Questions</vt:lpstr>
      <vt:lpstr>Interactive Questions</vt:lpstr>
      <vt:lpstr>Interactive Activity</vt:lpstr>
      <vt:lpstr>Interactive Activity</vt:lpstr>
      <vt:lpstr>Interactive Activity</vt:lpstr>
      <vt:lpstr>Using Inferential Statistics to Evaluate the Impact of a Public Health Policy: A Case Study of a Pilot Vaccination Program in Canberra</vt:lpstr>
      <vt:lpstr>Using Inferential Statistics to Evaluate the Impact of a Public Health Policy: A Case Study of a Pilot Vaccination Program in Canberra</vt:lpstr>
      <vt:lpstr>Using Inferential Statistics to Evaluate the Impact of a Public Health Policy: A Case Study of a Pilot Vaccination Program in Canberra</vt:lpstr>
      <vt:lpstr>Using Inferential Statistics to Evaluate the Impact of a Public Health Policy: A Case Study of a Pilot Vaccination Program in Canberra</vt:lpstr>
      <vt:lpstr>Using Inferential Statistics to Evaluate the Impact of a Public Health Policy: A Case Study of a Pilot Vaccination Program in Canberra</vt:lpstr>
      <vt:lpstr>Using Inferential Statistics to Evaluate the Impact of a Public Health Policy: A Case Study of a Pilot Vaccination Program in Canberra</vt:lpstr>
      <vt:lpstr>Hypothesis Testing for Task Completion Time in Software Engineering</vt:lpstr>
      <vt:lpstr>PowerPoint Presentation</vt:lpstr>
      <vt:lpstr>Hypothesis Testing for Task Completion Time in Software Engineering</vt:lpstr>
      <vt:lpstr>Constructing a 95% Confidence Interval for Population Mean based on Sample Data</vt:lpstr>
      <vt:lpstr>Constructing a 95% Confidence Interval for Population Mean based on Sample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Farshid Keivanian</dc:creator>
  <cp:lastModifiedBy>Farshid Keivanian</cp:lastModifiedBy>
  <cp:revision>317</cp:revision>
  <dcterms:created xsi:type="dcterms:W3CDTF">2025-02-20T07:09:02Z</dcterms:created>
  <dcterms:modified xsi:type="dcterms:W3CDTF">2025-03-20T23:43:01Z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2024-02-26T00:00:00Z</vt:filetime>
  </property>
  <property fmtid="{D5CDD505-2E9C-101B-9397-08002B2CF9AE}" pid="3" name="LastSaved">
    <vt:filetime>2025-02-20T00:00:00Z</vt:filetime>
  </property>
  <property fmtid="{D5CDD505-2E9C-101B-9397-08002B2CF9AE}" pid="4" name="Producer">
    <vt:lpwstr>macOS Version 14.3.1 (Build 23D60) Quartz PDFContext</vt:lpwstr>
  </property>
</Properties>
</file>