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69" r:id="rId5"/>
  </p:sldMasterIdLst>
  <p:notesMasterIdLst>
    <p:notesMasterId r:id="rId74"/>
  </p:notesMasterIdLst>
  <p:sldIdLst>
    <p:sldId id="421" r:id="rId6"/>
    <p:sldId id="925" r:id="rId7"/>
    <p:sldId id="258" r:id="rId8"/>
    <p:sldId id="1086" r:id="rId9"/>
    <p:sldId id="1087" r:id="rId10"/>
    <p:sldId id="1088" r:id="rId11"/>
    <p:sldId id="1089" r:id="rId12"/>
    <p:sldId id="1090" r:id="rId13"/>
    <p:sldId id="1091" r:id="rId14"/>
    <p:sldId id="1092" r:id="rId15"/>
    <p:sldId id="1093" r:id="rId16"/>
    <p:sldId id="1094" r:id="rId17"/>
    <p:sldId id="1095" r:id="rId18"/>
    <p:sldId id="1096" r:id="rId19"/>
    <p:sldId id="1097" r:id="rId20"/>
    <p:sldId id="1098" r:id="rId21"/>
    <p:sldId id="1099" r:id="rId22"/>
    <p:sldId id="1100" r:id="rId23"/>
    <p:sldId id="1101" r:id="rId24"/>
    <p:sldId id="1102" r:id="rId25"/>
    <p:sldId id="1103" r:id="rId26"/>
    <p:sldId id="2518" r:id="rId27"/>
    <p:sldId id="1104" r:id="rId28"/>
    <p:sldId id="2519" r:id="rId29"/>
    <p:sldId id="2574" r:id="rId30"/>
    <p:sldId id="2575" r:id="rId31"/>
    <p:sldId id="2512" r:id="rId32"/>
    <p:sldId id="2520" r:id="rId33"/>
    <p:sldId id="2521" r:id="rId34"/>
    <p:sldId id="2522" r:id="rId35"/>
    <p:sldId id="2523" r:id="rId36"/>
    <p:sldId id="2524" r:id="rId37"/>
    <p:sldId id="2526" r:id="rId38"/>
    <p:sldId id="2527" r:id="rId39"/>
    <p:sldId id="2525" r:id="rId40"/>
    <p:sldId id="1081" r:id="rId41"/>
    <p:sldId id="2542" r:id="rId42"/>
    <p:sldId id="2543" r:id="rId43"/>
    <p:sldId id="2544" r:id="rId44"/>
    <p:sldId id="2576" r:id="rId45"/>
    <p:sldId id="2545" r:id="rId46"/>
    <p:sldId id="2546" r:id="rId47"/>
    <p:sldId id="2547" r:id="rId48"/>
    <p:sldId id="2548" r:id="rId49"/>
    <p:sldId id="2549" r:id="rId50"/>
    <p:sldId id="2550" r:id="rId51"/>
    <p:sldId id="2551" r:id="rId52"/>
    <p:sldId id="2552" r:id="rId53"/>
    <p:sldId id="2553" r:id="rId54"/>
    <p:sldId id="2554" r:id="rId55"/>
    <p:sldId id="2558" r:id="rId56"/>
    <p:sldId id="2559" r:id="rId57"/>
    <p:sldId id="2555" r:id="rId58"/>
    <p:sldId id="2561" r:id="rId59"/>
    <p:sldId id="2563" r:id="rId60"/>
    <p:sldId id="2564" r:id="rId61"/>
    <p:sldId id="2556" r:id="rId62"/>
    <p:sldId id="2565" r:id="rId63"/>
    <p:sldId id="2568" r:id="rId64"/>
    <p:sldId id="2567" r:id="rId65"/>
    <p:sldId id="2571" r:id="rId66"/>
    <p:sldId id="2570" r:id="rId67"/>
    <p:sldId id="2572" r:id="rId68"/>
    <p:sldId id="2569" r:id="rId69"/>
    <p:sldId id="2573" r:id="rId70"/>
    <p:sldId id="2566" r:id="rId71"/>
    <p:sldId id="1084" r:id="rId72"/>
    <p:sldId id="350" r:id="rId73"/>
  </p:sldIdLst>
  <p:sldSz cx="9144000" cy="6858000" type="screen4x3"/>
  <p:notesSz cx="6805613" cy="9939338"/>
  <p:custDataLst>
    <p:tags r:id="rId7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20C"/>
    <a:srgbClr val="3C1053"/>
    <a:srgbClr val="3D3935"/>
    <a:srgbClr val="8C8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30" autoAdjust="0"/>
    <p:restoredTop sz="94694"/>
  </p:normalViewPr>
  <p:slideViewPr>
    <p:cSldViewPr snapToGrid="0">
      <p:cViewPr>
        <p:scale>
          <a:sx n="66" d="100"/>
          <a:sy n="66" d="100"/>
        </p:scale>
        <p:origin x="1083" y="15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16" Type="http://schemas.openxmlformats.org/officeDocument/2006/relationships/slide" Target="slides/slide1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presProps" Target="presProps.xml"/><Relationship Id="rId7" Type="http://schemas.openxmlformats.org/officeDocument/2006/relationships/slide" Target="slides/slide2.xml"/><Relationship Id="rId71" Type="http://schemas.openxmlformats.org/officeDocument/2006/relationships/slide" Target="slides/slide66.xml"/><Relationship Id="rId2" Type="http://schemas.openxmlformats.org/officeDocument/2006/relationships/customXml" Target="../customXml/item2.xml"/><Relationship Id="rId29"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6F69E031-7821-4947-9A91-EC03C15F7566}" type="datetimeFigureOut">
              <a:rPr lang="en-AU" smtClean="0"/>
              <a:t>9/08/2025</a:t>
            </a:fld>
            <a:endParaRPr lang="en-AU"/>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4C98A5C1-1CB9-4F08-9AE0-90C38B1EBB91}" type="slidenum">
              <a:rPr lang="en-AU" smtClean="0"/>
              <a:t>‹#›</a:t>
            </a:fld>
            <a:endParaRPr lang="en-AU"/>
          </a:p>
        </p:txBody>
      </p:sp>
    </p:spTree>
    <p:extLst>
      <p:ext uri="{BB962C8B-B14F-4D97-AF65-F5344CB8AC3E}">
        <p14:creationId xmlns:p14="http://schemas.microsoft.com/office/powerpoint/2010/main" val="145255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5105c65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73AA0D0-4C40-0EC4-491C-5F03B5D0AB7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2831FA1-1411-336A-BFB7-84F9EC0C83B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A8B8907-C444-26AB-1B7C-F54331484D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A036B1EF-5521-0302-BEC0-5975B8587D2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32704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4FE5A690-2417-BACE-6436-73AF7240E84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A405A33-7E6F-D649-62F3-4721303B56C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45C5851-FAEA-147F-7280-18E6C6B828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B02337F-7A00-77D5-DE13-DD80A889979A}"/>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70771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A088082-D95C-76BF-4517-5E250B593CF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8E3DA18-9EBB-9C36-E26E-57CDF9B5910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36E7FC9-B375-1F7B-2634-8D00E90DB8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0C867FA-F469-6EEC-B554-D51E785F409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7159233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80AF1CE-803C-EAA6-9E12-53A0C0904B1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7A57A7C-6FBB-6855-7E41-E57CD2B4B8B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6FE19AE-88DE-9D66-D099-8D977C2BBC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DC1C585-92DF-7C45-DD17-0B69736AE36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768758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8FC322B-CC06-5847-DE46-880A1BA591BA}"/>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036583F-A496-F170-8BC3-13290702396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7972520-9A2D-1A59-D6B3-5395408C32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198C740-D49A-7E35-4C26-A823C6A121F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76370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9C9E33A-EA42-137B-1ACE-019E91132D1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B84F12B-5BAF-D525-6033-9B4784C69D3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B316979-515E-E9D1-5A1D-703560C295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A3902E0-A7CE-2E9A-981B-213A3039E6F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5889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86FBD53-DF8A-B186-BE84-D1E8E6767A09}"/>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9E7D5F1-58C6-CB6E-4F4B-17D8A60A26F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E3F937F-A532-915B-37A6-856938BE30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BA82365F-0A8F-358A-75DA-56997DD7B0E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975239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A2FD7D9-31F3-D5A7-7B45-BB539352464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A4111BA-27D0-7A45-E778-FA7D36E822F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0A68994-C8FE-FC04-7202-902CB43E79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0AC36A5-D71B-5976-F78D-BAFDFD69FB7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0814896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F3A0941-8823-9F8C-8999-D46A3AED888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B6C1F5E-F855-5E17-A477-AC24C7632A2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C5AFB80-E5B8-0CD4-A71B-E0B413EA4A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B178D4A-FC3D-6258-D849-3D67414BE7F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00878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5EA5985-1D8E-E1F8-F3FF-007D6D7123A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E99F897-E9B5-0381-3C70-C83C5D9C1E1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C6EABB7-8F09-CC3E-F38D-F47E9334A5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B839BF29-61B1-419A-2BA2-5B5660A22DCB}"/>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314918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E7ABAAC-5D8E-1C18-3F88-335D9C3343E0}"/>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D48C1850-F9BD-A4A5-D072-058FE505B67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BD30937-6FE3-7295-92F7-D80E0294EC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33D77E7-EA99-A08D-AD57-3AA6854A045A}"/>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75468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F8D91-6191-D01F-5CE2-6AC590525A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00D699-9F5E-7C23-8126-154FD132A6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50C57-6BF3-4816-53D8-A6F89DE48845}"/>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3D0DB442-1F79-C334-2C45-B4C4C57E5014}"/>
              </a:ext>
            </a:extLst>
          </p:cNvPr>
          <p:cNvSpPr>
            <a:spLocks noGrp="1"/>
          </p:cNvSpPr>
          <p:nvPr>
            <p:ph type="sldNum" sz="quarter" idx="5"/>
          </p:nvPr>
        </p:nvSpPr>
        <p:spPr/>
        <p:txBody>
          <a:bodyPr/>
          <a:lstStyle/>
          <a:p>
            <a:fld id="{42ED24F3-C88E-4C15-8193-4E111B80EC59}" type="slidenum">
              <a:rPr lang="en-AU" smtClean="0"/>
              <a:t>22</a:t>
            </a:fld>
            <a:endParaRPr lang="en-AU"/>
          </a:p>
        </p:txBody>
      </p:sp>
    </p:spTree>
    <p:extLst>
      <p:ext uri="{BB962C8B-B14F-4D97-AF65-F5344CB8AC3E}">
        <p14:creationId xmlns:p14="http://schemas.microsoft.com/office/powerpoint/2010/main" val="41651967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BB27BC0-B86F-12D5-200C-E1DE5344678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4B81700-D09E-680D-CFFD-2E6FB9A241B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F99AA73-E513-042F-EFA9-334468A79E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67A631A-A23B-1D55-BC1C-0B9AFDFCCDA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426946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6A9499E-4C9E-D6BE-90DA-AFE53368B7C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F8747BA-6478-6251-FA72-B30D47D16D2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8D8CEF7A-A09E-F777-7654-D555C79547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0917FF9-82A2-09F8-1690-E3D7E8F286C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616916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68AB757-C7DF-C9DA-108C-A53D8A27B1BA}"/>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053F1FC-98BC-A82E-FB37-50DA5B92A5E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8F06801-020E-9B75-0FB3-A8970649A4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D4B77F9-C45E-AB64-3FEC-2DEBABEA3C5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30793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D9DE0FA-4504-8558-1D02-0330F07DAEB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239AA7ED-A91B-A895-4539-11A63943224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499FDD4-7FFC-5504-189A-0F2A7BE0E18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052EF6C-0A92-CF60-92E3-25B1DAAC15F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9766374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CF3C4-C7DD-566A-FEA0-52618EBECA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A2754-DF9F-2483-DA12-B5A5EDA7D4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B90C5E-3235-BF38-43C3-8D817CC9E783}"/>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F5750F20-E764-D2A4-CC8F-050118952942}"/>
              </a:ext>
            </a:extLst>
          </p:cNvPr>
          <p:cNvSpPr>
            <a:spLocks noGrp="1"/>
          </p:cNvSpPr>
          <p:nvPr>
            <p:ph type="sldNum" sz="quarter" idx="5"/>
          </p:nvPr>
        </p:nvSpPr>
        <p:spPr/>
        <p:txBody>
          <a:bodyPr/>
          <a:lstStyle/>
          <a:p>
            <a:fld id="{42ED24F3-C88E-4C15-8193-4E111B80EC59}" type="slidenum">
              <a:rPr lang="en-AU" smtClean="0"/>
              <a:t>27</a:t>
            </a:fld>
            <a:endParaRPr lang="en-AU"/>
          </a:p>
        </p:txBody>
      </p:sp>
    </p:spTree>
    <p:extLst>
      <p:ext uri="{BB962C8B-B14F-4D97-AF65-F5344CB8AC3E}">
        <p14:creationId xmlns:p14="http://schemas.microsoft.com/office/powerpoint/2010/main" val="3250066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5AEFB-7859-3AD7-DE19-86989E6B43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AE065E-21D3-D0CA-CE54-A2946D4921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DD8588-A0CD-DECC-F7D1-2EBB6A7A15E1}"/>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6B8334FF-C6C1-A5DB-FBCA-38D743B5A525}"/>
              </a:ext>
            </a:extLst>
          </p:cNvPr>
          <p:cNvSpPr>
            <a:spLocks noGrp="1"/>
          </p:cNvSpPr>
          <p:nvPr>
            <p:ph type="sldNum" sz="quarter" idx="5"/>
          </p:nvPr>
        </p:nvSpPr>
        <p:spPr/>
        <p:txBody>
          <a:bodyPr/>
          <a:lstStyle/>
          <a:p>
            <a:fld id="{42ED24F3-C88E-4C15-8193-4E111B80EC59}" type="slidenum">
              <a:rPr lang="en-AU" smtClean="0"/>
              <a:t>28</a:t>
            </a:fld>
            <a:endParaRPr lang="en-AU"/>
          </a:p>
        </p:txBody>
      </p:sp>
    </p:spTree>
    <p:extLst>
      <p:ext uri="{BB962C8B-B14F-4D97-AF65-F5344CB8AC3E}">
        <p14:creationId xmlns:p14="http://schemas.microsoft.com/office/powerpoint/2010/main" val="3320549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9BB4-8D66-B69A-460D-40CC257BA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04C34-A678-2D5C-87AF-856F0CB25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1A909-F310-8B91-EF2A-8F68B482CED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E55CD46-46A2-E45B-5856-E6EC3C01F419}"/>
              </a:ext>
            </a:extLst>
          </p:cNvPr>
          <p:cNvSpPr>
            <a:spLocks noGrp="1"/>
          </p:cNvSpPr>
          <p:nvPr>
            <p:ph type="sldNum" sz="quarter" idx="5"/>
          </p:nvPr>
        </p:nvSpPr>
        <p:spPr/>
        <p:txBody>
          <a:bodyPr/>
          <a:lstStyle/>
          <a:p>
            <a:fld id="{42ED24F3-C88E-4C15-8193-4E111B80EC59}" type="slidenum">
              <a:rPr lang="en-AU" smtClean="0"/>
              <a:t>29</a:t>
            </a:fld>
            <a:endParaRPr lang="en-AU"/>
          </a:p>
        </p:txBody>
      </p:sp>
    </p:spTree>
    <p:extLst>
      <p:ext uri="{BB962C8B-B14F-4D97-AF65-F5344CB8AC3E}">
        <p14:creationId xmlns:p14="http://schemas.microsoft.com/office/powerpoint/2010/main" val="37437156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39BB4-8D66-B69A-460D-40CC257BAF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04C34-A678-2D5C-87AF-856F0CB25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91A909-F310-8B91-EF2A-8F68B482CED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DE55CD46-46A2-E45B-5856-E6EC3C01F419}"/>
              </a:ext>
            </a:extLst>
          </p:cNvPr>
          <p:cNvSpPr>
            <a:spLocks noGrp="1"/>
          </p:cNvSpPr>
          <p:nvPr>
            <p:ph type="sldNum" sz="quarter" idx="5"/>
          </p:nvPr>
        </p:nvSpPr>
        <p:spPr/>
        <p:txBody>
          <a:bodyPr/>
          <a:lstStyle/>
          <a:p>
            <a:fld id="{42ED24F3-C88E-4C15-8193-4E111B80EC59}" type="slidenum">
              <a:rPr lang="en-AU" smtClean="0"/>
              <a:t>30</a:t>
            </a:fld>
            <a:endParaRPr lang="en-AU"/>
          </a:p>
        </p:txBody>
      </p:sp>
    </p:spTree>
    <p:extLst>
      <p:ext uri="{BB962C8B-B14F-4D97-AF65-F5344CB8AC3E}">
        <p14:creationId xmlns:p14="http://schemas.microsoft.com/office/powerpoint/2010/main" val="6465179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3B22E-1008-E322-BE75-AD879ED0E0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3438C-7050-0005-71C4-0893869F52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23C95-289D-A018-0967-637BE128EC4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8F32421C-F761-C2BB-7656-90CFAECF4708}"/>
              </a:ext>
            </a:extLst>
          </p:cNvPr>
          <p:cNvSpPr>
            <a:spLocks noGrp="1"/>
          </p:cNvSpPr>
          <p:nvPr>
            <p:ph type="sldNum" sz="quarter" idx="5"/>
          </p:nvPr>
        </p:nvSpPr>
        <p:spPr/>
        <p:txBody>
          <a:bodyPr/>
          <a:lstStyle/>
          <a:p>
            <a:fld id="{42ED24F3-C88E-4C15-8193-4E111B80EC59}" type="slidenum">
              <a:rPr lang="en-AU" smtClean="0"/>
              <a:t>31</a:t>
            </a:fld>
            <a:endParaRPr lang="en-AU"/>
          </a:p>
        </p:txBody>
      </p:sp>
    </p:spTree>
    <p:extLst>
      <p:ext uri="{BB962C8B-B14F-4D97-AF65-F5344CB8AC3E}">
        <p14:creationId xmlns:p14="http://schemas.microsoft.com/office/powerpoint/2010/main" val="223277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06925B8-4132-2167-51F3-27D574B4818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84799F9-0429-807B-677D-6378E1FBB74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00AD792-56A7-0281-BB7B-9A79CF9379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496E076-009E-9C91-A8FA-9383B208AC8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490781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58F96-0045-84EE-ECBA-D9EE1E4788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5094B-9C41-B30D-23DD-020E06E28F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80204A-487B-CA4A-ABA5-05BBA23F2A7C}"/>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4EDD2A34-9CBD-9144-4D1C-3757EF2CB53F}"/>
              </a:ext>
            </a:extLst>
          </p:cNvPr>
          <p:cNvSpPr>
            <a:spLocks noGrp="1"/>
          </p:cNvSpPr>
          <p:nvPr>
            <p:ph type="sldNum" sz="quarter" idx="5"/>
          </p:nvPr>
        </p:nvSpPr>
        <p:spPr/>
        <p:txBody>
          <a:bodyPr/>
          <a:lstStyle/>
          <a:p>
            <a:fld id="{42ED24F3-C88E-4C15-8193-4E111B80EC59}" type="slidenum">
              <a:rPr lang="en-AU" smtClean="0"/>
              <a:t>32</a:t>
            </a:fld>
            <a:endParaRPr lang="en-AU"/>
          </a:p>
        </p:txBody>
      </p:sp>
    </p:spTree>
    <p:extLst>
      <p:ext uri="{BB962C8B-B14F-4D97-AF65-F5344CB8AC3E}">
        <p14:creationId xmlns:p14="http://schemas.microsoft.com/office/powerpoint/2010/main" val="4163917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6CD91-84DF-570B-DFCC-4C06C1403B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B7EF47-18AF-873F-55EF-8CB83BF47E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185B5-FFF4-D546-AB1C-F5EB6040F238}"/>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C85F147F-A48F-C4D6-F9A7-A8C1BD8C18F8}"/>
              </a:ext>
            </a:extLst>
          </p:cNvPr>
          <p:cNvSpPr>
            <a:spLocks noGrp="1"/>
          </p:cNvSpPr>
          <p:nvPr>
            <p:ph type="sldNum" sz="quarter" idx="5"/>
          </p:nvPr>
        </p:nvSpPr>
        <p:spPr/>
        <p:txBody>
          <a:bodyPr/>
          <a:lstStyle/>
          <a:p>
            <a:fld id="{42ED24F3-C88E-4C15-8193-4E111B80EC59}" type="slidenum">
              <a:rPr lang="en-AU" smtClean="0"/>
              <a:t>33</a:t>
            </a:fld>
            <a:endParaRPr lang="en-AU"/>
          </a:p>
        </p:txBody>
      </p:sp>
    </p:spTree>
    <p:extLst>
      <p:ext uri="{BB962C8B-B14F-4D97-AF65-F5344CB8AC3E}">
        <p14:creationId xmlns:p14="http://schemas.microsoft.com/office/powerpoint/2010/main" val="23743674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AB79B-06F1-AE9B-5A04-971D3973A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FB461-38C9-D98E-CDF5-508EE67B9B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E195-FF9F-816A-FCD6-BACCCD89AD5B}"/>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07075439-6CA8-ECD7-22B7-AEABA21D5191}"/>
              </a:ext>
            </a:extLst>
          </p:cNvPr>
          <p:cNvSpPr>
            <a:spLocks noGrp="1"/>
          </p:cNvSpPr>
          <p:nvPr>
            <p:ph type="sldNum" sz="quarter" idx="5"/>
          </p:nvPr>
        </p:nvSpPr>
        <p:spPr/>
        <p:txBody>
          <a:bodyPr/>
          <a:lstStyle/>
          <a:p>
            <a:fld id="{42ED24F3-C88E-4C15-8193-4E111B80EC59}" type="slidenum">
              <a:rPr lang="en-AU" smtClean="0"/>
              <a:t>34</a:t>
            </a:fld>
            <a:endParaRPr lang="en-AU"/>
          </a:p>
        </p:txBody>
      </p:sp>
    </p:spTree>
    <p:extLst>
      <p:ext uri="{BB962C8B-B14F-4D97-AF65-F5344CB8AC3E}">
        <p14:creationId xmlns:p14="http://schemas.microsoft.com/office/powerpoint/2010/main" val="31919049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BF1D7-6D97-EBE1-090F-A74AB9597C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A0145-EE51-1E84-B247-A1C1DEF1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61880-D929-CABA-BB46-6780EEE54E5E}"/>
              </a:ext>
            </a:extLst>
          </p:cNvPr>
          <p:cNvSpPr>
            <a:spLocks noGrp="1"/>
          </p:cNvSpPr>
          <p:nvPr>
            <p:ph type="body" idx="1"/>
          </p:nvPr>
        </p:nvSpPr>
        <p:spPr/>
        <p:txBody>
          <a:bodyPr/>
          <a:lstStyle/>
          <a:p>
            <a:endParaRPr lang="en-AU" dirty="0"/>
          </a:p>
        </p:txBody>
      </p:sp>
      <p:sp>
        <p:nvSpPr>
          <p:cNvPr id="4" name="Slide Number Placeholder 3">
            <a:extLst>
              <a:ext uri="{FF2B5EF4-FFF2-40B4-BE49-F238E27FC236}">
                <a16:creationId xmlns:a16="http://schemas.microsoft.com/office/drawing/2014/main" id="{A2B96705-C11B-8D76-DFCB-59EBDC3D9FA0}"/>
              </a:ext>
            </a:extLst>
          </p:cNvPr>
          <p:cNvSpPr>
            <a:spLocks noGrp="1"/>
          </p:cNvSpPr>
          <p:nvPr>
            <p:ph type="sldNum" sz="quarter" idx="5"/>
          </p:nvPr>
        </p:nvSpPr>
        <p:spPr/>
        <p:txBody>
          <a:bodyPr/>
          <a:lstStyle/>
          <a:p>
            <a:fld id="{42ED24F3-C88E-4C15-8193-4E111B80EC59}" type="slidenum">
              <a:rPr lang="en-AU" smtClean="0"/>
              <a:t>35</a:t>
            </a:fld>
            <a:endParaRPr lang="en-AU"/>
          </a:p>
        </p:txBody>
      </p:sp>
    </p:spTree>
    <p:extLst>
      <p:ext uri="{BB962C8B-B14F-4D97-AF65-F5344CB8AC3E}">
        <p14:creationId xmlns:p14="http://schemas.microsoft.com/office/powerpoint/2010/main" val="21681813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376D6E4-2683-B2E3-5672-928B76C8BCA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615E447F-6D0B-A9DE-F29A-3FCEC8736D6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A651046-90F3-CD9D-8F30-43924AE91D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049D9090-A93B-9770-F651-92D7BFA71273}"/>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7578980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6F7B820-EDF6-FE4C-21D8-AA7361E6670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554F40B-969F-1CDA-BC1D-CDF09FF0167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8F8C201-B111-F7E0-1330-9A1124DC90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55B18FA-6353-32B5-29E6-D3B7C78C30A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7950813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79E5135-AB0F-B115-EFC4-8C938964C95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25556078-FA9A-A4E7-57E3-2209E152A55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E7C041E-160D-95DD-3953-F5049319AA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8221F79-37BA-E64C-14D4-046F887B356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5795374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0F29F17-A23A-E8A8-7AA2-2E1353B7880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7D0B880-171F-EF4F-0F2E-5C46C4BD8C7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8238027-FAF3-1D1C-9C0E-842202D17F1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233AFE4-9C42-1472-EEDE-73EBF2E0A67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05534588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17CBD15-BD25-35E2-E513-F4B3173FF5A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A464D0C-AC06-302F-4CCF-25F1E9F07E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9AA581C-60EF-4217-3CC6-90B6CE97F9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E5BCACB-76DD-5DC4-50A6-CCD2A3216CB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786272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58D404F-E2CF-FB3B-ED00-EAAAE23B2A7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CE03A8ED-462E-E28C-6EE4-DBDF12ACB9B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624EA635-DD83-685C-CF65-2D2BB5450C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BF2493C8-A9C5-9AA5-9C6B-A725F9DC58DB}"/>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845271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97F462D-E1FB-2AF8-3653-6999AA7CC66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727BF04-80A2-E440-0834-E6F8C86BA34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BDFF3696-628E-C84A-B8B2-219F9F6FEA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38F863C-5951-10AA-2BAE-D54459C9F447}"/>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853690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623DE67-F95F-863E-FFF4-FE07DE1491C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3EADBBA-B725-DCEF-275E-47E85C52CC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420D939-6045-5B3D-9E74-F5A91F1D42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5B5ECB9-D580-6FA2-DD6E-2E5549D0452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90453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0F021758-BCEE-5A81-4BEC-FB5720BE312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B4401E9-005C-5D12-81C4-22B2326EC43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4E4B690-98A8-C56E-48FD-A9F577B969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5D5B2CB-D70A-63FD-7544-F161ED8428B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581672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258A196-A9AF-94B5-E000-B40D7153457B}"/>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CF2A56F-9005-124D-B42D-4FA434DC709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5414C5C-49A9-C780-F9A4-70E4E511B2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74C9E54-EE7D-FBD6-2662-3F82884AD67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960422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6698269-1E62-8BA0-3783-D1418CF11A6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5EC79E0-101E-64C5-7A9D-BE9E8855FC5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5E1A2C2-929B-DA46-9D1E-5CE4E2C71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F33B303-B687-3717-F93A-DF862170F28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8257638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6698269-1E62-8BA0-3783-D1418CF11A6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5EC79E0-101E-64C5-7A9D-BE9E8855FC5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5E1A2C2-929B-DA46-9D1E-5CE4E2C71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F33B303-B687-3717-F93A-DF862170F28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837706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A2B3708-D65B-4D7C-1887-23A3FA460AAB}"/>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982CD0E-CCAD-6F2E-F362-6485987B6F55}"/>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4FD180D-7699-941D-1326-40E6D190B5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8E4F36C-8347-9884-8B97-026D792E60A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939007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9AB390D-27CF-81BA-5433-5C70E4DCF8C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D438D3A-8275-73F3-AEB7-F0B421A7AF2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8B9219B4-378E-655C-4EA7-2697C659BC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AE91BC5-B7F8-A9CF-59BD-4EA3AA6E2A7B}"/>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6902947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9BB4FA0-BE56-4D8F-9137-765454711B9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7A26ECF-FD9E-A4AE-1926-0DE5836E99F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2FE57B7-5D9F-F9C5-FE34-16857094FF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A66B013-F600-20FD-F805-262D7111B404}"/>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277443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B789896-5C6E-856F-8A3F-0B06CB74763E}"/>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EDA2738-FA45-50FF-BA0A-30292E7A8E0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D5A1229-CF86-867A-DF58-176177DCEA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0CE582A-496A-81AA-68A7-0B092E84DABA}"/>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435567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806D08C-4585-9BBA-FC94-B5283F81D52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D6B63BFA-AAC6-E4A7-4A62-37C01C37876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FB935A3-900A-F62D-33B0-2E68108316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BBB86CA-710B-B71E-3BF9-8C26ED0B6E5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231565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7485039-0AC4-E7A6-C7F9-1D66F71ECE8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03801CF-BC9D-9098-25B3-88620D7CF56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DEB78279-028E-E7C1-BB15-268EE17440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45C3CBF-B25C-4EB5-16FB-937E46CE0EA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096551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0B81C52D-B68A-931C-5D64-06DB1711268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FBBC889-4808-4010-6F06-A774E2633B6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2D81EEE-D860-F964-87B1-F03FA3F7E2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78DD8FE-02F1-DDB7-27BF-7321148FBF7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338257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0485D7F6-4DF7-3632-C4A9-E04303D53C3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0866871-D32F-0177-4992-B30ACC37EDC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7AEA36C-93F2-2BA4-5AB4-8B34D9CFAE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C3EDCDC-6ACB-F0AE-76A7-9BC88848654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776389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B9CF72C-EC34-E89A-FFFA-A008249D4DD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2F12DCF-FA75-FF38-A244-4A1C4351565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EFC90EB-7CEB-9C98-4EE7-9E51CDA67A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95F9405-3453-13E4-25ED-9EABED7A54D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00249980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8FC051E-B56F-162F-8D16-866AD84A2DD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DAEA8585-F802-2622-2444-0F8BE1C6254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1EE0082-DBB6-10D7-95DF-C0BC2F5266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0D434E3-3AD2-5F7B-DD09-2C2093E07627}"/>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00263112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2320364-33C8-0F34-F1E9-25004C228C39}"/>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B8841D1-0B8F-9B66-4EEB-1CF9ED7CD4A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9249D67-EE29-5682-D137-3FD5A02F1D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0D31666-2246-71A9-583B-A4F6F4F54CA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6582958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4C906D6D-9739-25FE-31F9-E991D46FC229}"/>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8E37636-66AF-7BC9-4322-DBF02FCCFDD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8CF4BF2-99C0-5924-2FD2-730E4CB065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408CD2F-0625-3729-6A82-00C6DDA5277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0061407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F7A2909-E22A-78AF-B1D0-25277C3C493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8CA9A69-EEC3-80F3-1E2D-14AF795D992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B6BB418-531C-7EA1-639E-3DFDBC5BD0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9B802F4-F393-4FFF-47A0-4B985CE84FF3}"/>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720645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6DB672A-1BFC-AF54-5350-19040C603CEE}"/>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1459E298-4004-0F55-D7F0-353F2FB0BF4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DA7EFF8-F446-9D59-D99B-CAAC785DAF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CA644D5-8F88-682F-79D6-9E110A58DBB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0668107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8AD3013-EBFF-BEAF-99A5-C17DE65F96C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3FFE827-1E12-169B-0DC7-6955019D9C0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377BAC4-4816-7DA9-D1E9-23400C68D8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5135845-6CCC-60B5-61D7-023FA156B78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7334166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8E0E45D-E5C5-87BF-1DB0-B933958928E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9F04832-BF4C-1FDC-EE33-9B6AC9A34BC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FA64FC3-39AB-3F70-30CC-CBEF85F8E1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21AD42C-4A6D-B735-0FDE-04CAC160686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745916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AA09900-1CC7-C756-8ECA-444B931BE46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28D8FF5-7FDF-CDD8-62B8-C9B38A61B39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CF45FEF-05B5-7745-8D41-F96494AB75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E1FCB70-BA96-86F8-0FD3-C7249AB2EB8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773126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04ABB41-79AF-6297-ED5B-D694BD28964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40DB0E1-FB7A-BB0C-AD55-2B8825CC3D0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AE45D39-98D9-556C-0F2F-952D8A789F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EF5FBE96-A887-0F6F-D638-6E840932908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211168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8CE53E2-C5B6-4077-38AA-BBCC2E5D888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B72B450-E876-FD90-4FEC-7FB791457FF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0C385E4-7F94-E560-FB9F-C2633E150B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1CE0F39B-065B-38CD-3F28-84814ED6AF87}"/>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3790155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053DBAF-293A-7FE9-F426-39EC971201A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15AFFD3F-4309-9B3C-72C3-A10BD88224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B0210C4-5C15-B4BF-2397-AED1102BE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2237BCF-3532-569D-7D52-4D6A44F660A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8242794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C053DBAF-293A-7FE9-F426-39EC971201A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15AFFD3F-4309-9B3C-72C3-A10BD88224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B0210C4-5C15-B4BF-2397-AED1102BE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2237BCF-3532-569D-7D52-4D6A44F660A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1196020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FEA5949-89EA-325A-8E79-8D5829FC7CA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7285E08-573B-DF5E-81CE-0DB9C6BD234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2E04875-F22F-08FE-9E08-E34E881C2A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BBA8256-5E6C-F2F9-DD2F-DA01B66DE91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59276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5B5EF25-04AD-ABC4-693F-BE9241EF0AEA}"/>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79446F1-4BF6-9B16-B078-259BDBE3C97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FCF45D8-6B24-3F18-BEF7-EB1DF5D407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A83C82C3-8C61-ECC8-BA9A-FBDA16E91EC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035704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5DEDADC-BBC0-52B4-32BF-487EC409A88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C8626811-A750-56DD-2FFD-50B1EF19CD3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26533F3-532B-B172-6E3C-0560A5EF85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8349C60-450A-E485-C9A0-5B4C5232A98A}"/>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366529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83E248F-8C14-AB7E-055E-4A882C4A6C4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F2F142C-02CA-2F29-046D-D33EA99680D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63209E2-FA22-7236-A0D8-4D47FF5B65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310BA18-311A-AAC9-CFC4-DC3A2823FE8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649026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a:grpSpLocks noChangeAspect="1"/>
          </p:cNvGrpSpPr>
          <p:nvPr userDrawn="1"/>
        </p:nvGrpSpPr>
        <p:grpSpPr bwMode="auto">
          <a:xfrm>
            <a:off x="0" y="0"/>
            <a:ext cx="9144227" cy="6858000"/>
            <a:chOff x="5" y="0"/>
            <a:chExt cx="5750" cy="4320"/>
          </a:xfrm>
        </p:grpSpPr>
        <p:sp>
          <p:nvSpPr>
            <p:cNvPr id="6" name="AutoShape 3"/>
            <p:cNvSpPr>
              <a:spLocks noChangeAspect="1" noChangeArrowheads="1" noTextEdit="1"/>
            </p:cNvSpPr>
            <p:nvPr userDrawn="1"/>
          </p:nvSpPr>
          <p:spPr bwMode="auto">
            <a:xfrm>
              <a:off x="5" y="0"/>
              <a:ext cx="5750" cy="4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 name="Freeform 5"/>
            <p:cNvSpPr>
              <a:spLocks/>
            </p:cNvSpPr>
            <p:nvPr userDrawn="1"/>
          </p:nvSpPr>
          <p:spPr bwMode="auto">
            <a:xfrm>
              <a:off x="5" y="288"/>
              <a:ext cx="2875" cy="1871"/>
            </a:xfrm>
            <a:custGeom>
              <a:avLst/>
              <a:gdLst>
                <a:gd name="T0" fmla="*/ 2875 w 2875"/>
                <a:gd name="T1" fmla="*/ 0 h 1871"/>
                <a:gd name="T2" fmla="*/ 2875 w 2875"/>
                <a:gd name="T3" fmla="*/ 1871 h 1871"/>
                <a:gd name="T4" fmla="*/ 0 w 2875"/>
                <a:gd name="T5" fmla="*/ 1871 h 1871"/>
                <a:gd name="T6" fmla="*/ 0 w 2875"/>
                <a:gd name="T7" fmla="*/ 0 h 1871"/>
                <a:gd name="T8" fmla="*/ 2875 w 2875"/>
                <a:gd name="T9" fmla="*/ 0 h 1871"/>
                <a:gd name="T10" fmla="*/ 2875 w 2875"/>
                <a:gd name="T11" fmla="*/ 0 h 1871"/>
              </a:gdLst>
              <a:ahLst/>
              <a:cxnLst>
                <a:cxn ang="0">
                  <a:pos x="T0" y="T1"/>
                </a:cxn>
                <a:cxn ang="0">
                  <a:pos x="T2" y="T3"/>
                </a:cxn>
                <a:cxn ang="0">
                  <a:pos x="T4" y="T5"/>
                </a:cxn>
                <a:cxn ang="0">
                  <a:pos x="T6" y="T7"/>
                </a:cxn>
                <a:cxn ang="0">
                  <a:pos x="T8" y="T9"/>
                </a:cxn>
                <a:cxn ang="0">
                  <a:pos x="T10" y="T11"/>
                </a:cxn>
              </a:cxnLst>
              <a:rect l="0" t="0" r="r" b="b"/>
              <a:pathLst>
                <a:path w="2875" h="1871">
                  <a:moveTo>
                    <a:pt x="2875" y="0"/>
                  </a:moveTo>
                  <a:lnTo>
                    <a:pt x="2875" y="1871"/>
                  </a:lnTo>
                  <a:lnTo>
                    <a:pt x="0" y="1871"/>
                  </a:lnTo>
                  <a:lnTo>
                    <a:pt x="0" y="0"/>
                  </a:lnTo>
                  <a:lnTo>
                    <a:pt x="2875" y="0"/>
                  </a:lnTo>
                  <a:lnTo>
                    <a:pt x="2875" y="0"/>
                  </a:lnTo>
                  <a:close/>
                </a:path>
              </a:pathLst>
            </a:custGeom>
            <a:solidFill>
              <a:srgbClr val="3D3935"/>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6"/>
            <p:cNvSpPr>
              <a:spLocks/>
            </p:cNvSpPr>
            <p:nvPr userDrawn="1"/>
          </p:nvSpPr>
          <p:spPr bwMode="auto">
            <a:xfrm>
              <a:off x="2880" y="2159"/>
              <a:ext cx="2875" cy="2159"/>
            </a:xfrm>
            <a:custGeom>
              <a:avLst/>
              <a:gdLst>
                <a:gd name="T0" fmla="*/ 2875 w 2875"/>
                <a:gd name="T1" fmla="*/ 0 h 2159"/>
                <a:gd name="T2" fmla="*/ 2875 w 2875"/>
                <a:gd name="T3" fmla="*/ 1869 h 2159"/>
                <a:gd name="T4" fmla="*/ 290 w 2875"/>
                <a:gd name="T5" fmla="*/ 1869 h 2159"/>
                <a:gd name="T6" fmla="*/ 0 w 2875"/>
                <a:gd name="T7" fmla="*/ 2159 h 2159"/>
                <a:gd name="T8" fmla="*/ 0 w 2875"/>
                <a:gd name="T9" fmla="*/ 0 h 2159"/>
                <a:gd name="T10" fmla="*/ 2875 w 2875"/>
                <a:gd name="T11" fmla="*/ 0 h 2159"/>
                <a:gd name="T12" fmla="*/ 2875 w 2875"/>
                <a:gd name="T13" fmla="*/ 0 h 2159"/>
              </a:gdLst>
              <a:ahLst/>
              <a:cxnLst>
                <a:cxn ang="0">
                  <a:pos x="T0" y="T1"/>
                </a:cxn>
                <a:cxn ang="0">
                  <a:pos x="T2" y="T3"/>
                </a:cxn>
                <a:cxn ang="0">
                  <a:pos x="T4" y="T5"/>
                </a:cxn>
                <a:cxn ang="0">
                  <a:pos x="T6" y="T7"/>
                </a:cxn>
                <a:cxn ang="0">
                  <a:pos x="T8" y="T9"/>
                </a:cxn>
                <a:cxn ang="0">
                  <a:pos x="T10" y="T11"/>
                </a:cxn>
                <a:cxn ang="0">
                  <a:pos x="T12" y="T13"/>
                </a:cxn>
              </a:cxnLst>
              <a:rect l="0" t="0" r="r" b="b"/>
              <a:pathLst>
                <a:path w="2875" h="2159">
                  <a:moveTo>
                    <a:pt x="2875" y="0"/>
                  </a:moveTo>
                  <a:lnTo>
                    <a:pt x="2875" y="1869"/>
                  </a:lnTo>
                  <a:lnTo>
                    <a:pt x="290" y="1869"/>
                  </a:lnTo>
                  <a:lnTo>
                    <a:pt x="0" y="2159"/>
                  </a:lnTo>
                  <a:lnTo>
                    <a:pt x="0" y="0"/>
                  </a:lnTo>
                  <a:lnTo>
                    <a:pt x="2875" y="0"/>
                  </a:lnTo>
                  <a:lnTo>
                    <a:pt x="2875" y="0"/>
                  </a:lnTo>
                  <a:close/>
                </a:path>
              </a:pathLst>
            </a:custGeom>
            <a:solidFill>
              <a:srgbClr val="F212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 name="Freeform 7"/>
            <p:cNvSpPr>
              <a:spLocks/>
            </p:cNvSpPr>
            <p:nvPr userDrawn="1"/>
          </p:nvSpPr>
          <p:spPr bwMode="auto">
            <a:xfrm>
              <a:off x="5" y="2159"/>
              <a:ext cx="2875" cy="2155"/>
            </a:xfrm>
            <a:custGeom>
              <a:avLst/>
              <a:gdLst>
                <a:gd name="T0" fmla="*/ 2875 w 2875"/>
                <a:gd name="T1" fmla="*/ 0 h 2155"/>
                <a:gd name="T2" fmla="*/ 2875 w 2875"/>
                <a:gd name="T3" fmla="*/ 2155 h 2155"/>
                <a:gd name="T4" fmla="*/ 0 w 2875"/>
                <a:gd name="T5" fmla="*/ 2155 h 2155"/>
                <a:gd name="T6" fmla="*/ 0 w 2875"/>
                <a:gd name="T7" fmla="*/ 0 h 2155"/>
                <a:gd name="T8" fmla="*/ 2875 w 2875"/>
                <a:gd name="T9" fmla="*/ 0 h 2155"/>
                <a:gd name="T10" fmla="*/ 2875 w 2875"/>
                <a:gd name="T11" fmla="*/ 0 h 2155"/>
              </a:gdLst>
              <a:ahLst/>
              <a:cxnLst>
                <a:cxn ang="0">
                  <a:pos x="T0" y="T1"/>
                </a:cxn>
                <a:cxn ang="0">
                  <a:pos x="T2" y="T3"/>
                </a:cxn>
                <a:cxn ang="0">
                  <a:pos x="T4" y="T5"/>
                </a:cxn>
                <a:cxn ang="0">
                  <a:pos x="T6" y="T7"/>
                </a:cxn>
                <a:cxn ang="0">
                  <a:pos x="T8" y="T9"/>
                </a:cxn>
                <a:cxn ang="0">
                  <a:pos x="T10" y="T11"/>
                </a:cxn>
              </a:cxnLst>
              <a:rect l="0" t="0" r="r" b="b"/>
              <a:pathLst>
                <a:path w="2875" h="2155">
                  <a:moveTo>
                    <a:pt x="2875" y="0"/>
                  </a:moveTo>
                  <a:lnTo>
                    <a:pt x="2875" y="2155"/>
                  </a:lnTo>
                  <a:lnTo>
                    <a:pt x="0" y="2155"/>
                  </a:lnTo>
                  <a:lnTo>
                    <a:pt x="0" y="0"/>
                  </a:lnTo>
                  <a:lnTo>
                    <a:pt x="2875" y="0"/>
                  </a:lnTo>
                  <a:lnTo>
                    <a:pt x="2875" y="0"/>
                  </a:lnTo>
                  <a:close/>
                </a:path>
              </a:pathLst>
            </a:custGeom>
            <a:solidFill>
              <a:srgbClr val="8C85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4" name="Freeform 8"/>
            <p:cNvSpPr>
              <a:spLocks/>
            </p:cNvSpPr>
            <p:nvPr userDrawn="1"/>
          </p:nvSpPr>
          <p:spPr bwMode="auto">
            <a:xfrm>
              <a:off x="2880" y="-2"/>
              <a:ext cx="2875" cy="2161"/>
            </a:xfrm>
            <a:custGeom>
              <a:avLst/>
              <a:gdLst>
                <a:gd name="T0" fmla="*/ 2875 w 2875"/>
                <a:gd name="T1" fmla="*/ 0 h 2161"/>
                <a:gd name="T2" fmla="*/ 2875 w 2875"/>
                <a:gd name="T3" fmla="*/ 2161 h 2161"/>
                <a:gd name="T4" fmla="*/ 0 w 2875"/>
                <a:gd name="T5" fmla="*/ 2161 h 2161"/>
                <a:gd name="T6" fmla="*/ 0 w 2875"/>
                <a:gd name="T7" fmla="*/ 290 h 2161"/>
                <a:gd name="T8" fmla="*/ 290 w 2875"/>
                <a:gd name="T9" fmla="*/ 0 h 2161"/>
                <a:gd name="T10" fmla="*/ 2875 w 2875"/>
                <a:gd name="T11" fmla="*/ 0 h 2161"/>
                <a:gd name="T12" fmla="*/ 2875 w 2875"/>
                <a:gd name="T13" fmla="*/ 0 h 2161"/>
              </a:gdLst>
              <a:ahLst/>
              <a:cxnLst>
                <a:cxn ang="0">
                  <a:pos x="T0" y="T1"/>
                </a:cxn>
                <a:cxn ang="0">
                  <a:pos x="T2" y="T3"/>
                </a:cxn>
                <a:cxn ang="0">
                  <a:pos x="T4" y="T5"/>
                </a:cxn>
                <a:cxn ang="0">
                  <a:pos x="T6" y="T7"/>
                </a:cxn>
                <a:cxn ang="0">
                  <a:pos x="T8" y="T9"/>
                </a:cxn>
                <a:cxn ang="0">
                  <a:pos x="T10" y="T11"/>
                </a:cxn>
                <a:cxn ang="0">
                  <a:pos x="T12" y="T13"/>
                </a:cxn>
              </a:cxnLst>
              <a:rect l="0" t="0" r="r" b="b"/>
              <a:pathLst>
                <a:path w="2875" h="2161">
                  <a:moveTo>
                    <a:pt x="2875" y="0"/>
                  </a:moveTo>
                  <a:lnTo>
                    <a:pt x="2875" y="2161"/>
                  </a:lnTo>
                  <a:lnTo>
                    <a:pt x="0" y="2161"/>
                  </a:lnTo>
                  <a:lnTo>
                    <a:pt x="0" y="290"/>
                  </a:lnTo>
                  <a:lnTo>
                    <a:pt x="290" y="0"/>
                  </a:lnTo>
                  <a:lnTo>
                    <a:pt x="2875" y="0"/>
                  </a:lnTo>
                  <a:lnTo>
                    <a:pt x="2875"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5" name="Freeform 9"/>
            <p:cNvSpPr>
              <a:spLocks/>
            </p:cNvSpPr>
            <p:nvPr userDrawn="1"/>
          </p:nvSpPr>
          <p:spPr bwMode="auto">
            <a:xfrm>
              <a:off x="4659" y="234"/>
              <a:ext cx="182" cy="233"/>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6" name="Freeform 10"/>
            <p:cNvSpPr>
              <a:spLocks/>
            </p:cNvSpPr>
            <p:nvPr userDrawn="1"/>
          </p:nvSpPr>
          <p:spPr bwMode="auto">
            <a:xfrm>
              <a:off x="4693" y="262"/>
              <a:ext cx="114" cy="149"/>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7" name="Freeform 11"/>
            <p:cNvSpPr>
              <a:spLocks/>
            </p:cNvSpPr>
            <p:nvPr userDrawn="1"/>
          </p:nvSpPr>
          <p:spPr bwMode="auto">
            <a:xfrm>
              <a:off x="4709" y="294"/>
              <a:ext cx="82" cy="97"/>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8" name="Freeform 12"/>
            <p:cNvSpPr>
              <a:spLocks noEditPoints="1"/>
            </p:cNvSpPr>
            <p:nvPr userDrawn="1"/>
          </p:nvSpPr>
          <p:spPr bwMode="auto">
            <a:xfrm>
              <a:off x="4659" y="503"/>
              <a:ext cx="34" cy="32"/>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 name="Freeform 13"/>
            <p:cNvSpPr>
              <a:spLocks/>
            </p:cNvSpPr>
            <p:nvPr userDrawn="1"/>
          </p:nvSpPr>
          <p:spPr bwMode="auto">
            <a:xfrm>
              <a:off x="4695" y="503"/>
              <a:ext cx="28" cy="32"/>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 name="Freeform 14"/>
            <p:cNvSpPr>
              <a:spLocks/>
            </p:cNvSpPr>
            <p:nvPr userDrawn="1"/>
          </p:nvSpPr>
          <p:spPr bwMode="auto">
            <a:xfrm>
              <a:off x="4729" y="501"/>
              <a:ext cx="26" cy="34"/>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 name="Freeform 15"/>
            <p:cNvSpPr>
              <a:spLocks/>
            </p:cNvSpPr>
            <p:nvPr userDrawn="1"/>
          </p:nvSpPr>
          <p:spPr bwMode="auto">
            <a:xfrm>
              <a:off x="4759" y="503"/>
              <a:ext cx="26" cy="32"/>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 name="Freeform 16"/>
            <p:cNvSpPr>
              <a:spLocks noEditPoints="1"/>
            </p:cNvSpPr>
            <p:nvPr userDrawn="1"/>
          </p:nvSpPr>
          <p:spPr bwMode="auto">
            <a:xfrm>
              <a:off x="4791" y="503"/>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 name="Freeform 17"/>
            <p:cNvSpPr>
              <a:spLocks noEditPoints="1"/>
            </p:cNvSpPr>
            <p:nvPr userDrawn="1"/>
          </p:nvSpPr>
          <p:spPr bwMode="auto">
            <a:xfrm>
              <a:off x="4821" y="503"/>
              <a:ext cx="34" cy="32"/>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 name="Freeform 18"/>
            <p:cNvSpPr>
              <a:spLocks/>
            </p:cNvSpPr>
            <p:nvPr userDrawn="1"/>
          </p:nvSpPr>
          <p:spPr bwMode="auto">
            <a:xfrm>
              <a:off x="4859" y="503"/>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 name="Freeform 19"/>
            <p:cNvSpPr>
              <a:spLocks/>
            </p:cNvSpPr>
            <p:nvPr userDrawn="1"/>
          </p:nvSpPr>
          <p:spPr bwMode="auto">
            <a:xfrm>
              <a:off x="4887" y="503"/>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 name="Freeform 20"/>
            <p:cNvSpPr>
              <a:spLocks noEditPoints="1"/>
            </p:cNvSpPr>
            <p:nvPr userDrawn="1"/>
          </p:nvSpPr>
          <p:spPr bwMode="auto">
            <a:xfrm>
              <a:off x="4897" y="503"/>
              <a:ext cx="33" cy="32"/>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 name="Freeform 21"/>
            <p:cNvSpPr>
              <a:spLocks/>
            </p:cNvSpPr>
            <p:nvPr userDrawn="1"/>
          </p:nvSpPr>
          <p:spPr bwMode="auto">
            <a:xfrm>
              <a:off x="4936" y="503"/>
              <a:ext cx="26" cy="32"/>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 name="Freeform 22"/>
            <p:cNvSpPr>
              <a:spLocks/>
            </p:cNvSpPr>
            <p:nvPr userDrawn="1"/>
          </p:nvSpPr>
          <p:spPr bwMode="auto">
            <a:xfrm>
              <a:off x="4986" y="501"/>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 name="Freeform 23"/>
            <p:cNvSpPr>
              <a:spLocks noEditPoints="1"/>
            </p:cNvSpPr>
            <p:nvPr userDrawn="1"/>
          </p:nvSpPr>
          <p:spPr bwMode="auto">
            <a:xfrm>
              <a:off x="5018" y="503"/>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 name="Freeform 24"/>
            <p:cNvSpPr>
              <a:spLocks/>
            </p:cNvSpPr>
            <p:nvPr userDrawn="1"/>
          </p:nvSpPr>
          <p:spPr bwMode="auto">
            <a:xfrm>
              <a:off x="5050" y="503"/>
              <a:ext cx="28" cy="32"/>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 name="Freeform 25"/>
            <p:cNvSpPr>
              <a:spLocks/>
            </p:cNvSpPr>
            <p:nvPr userDrawn="1"/>
          </p:nvSpPr>
          <p:spPr bwMode="auto">
            <a:xfrm>
              <a:off x="5082" y="503"/>
              <a:ext cx="28" cy="32"/>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 name="Freeform 26"/>
            <p:cNvSpPr>
              <a:spLocks noEditPoints="1"/>
            </p:cNvSpPr>
            <p:nvPr userDrawn="1"/>
          </p:nvSpPr>
          <p:spPr bwMode="auto">
            <a:xfrm>
              <a:off x="5116" y="501"/>
              <a:ext cx="32" cy="34"/>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 name="Freeform 27"/>
            <p:cNvSpPr>
              <a:spLocks/>
            </p:cNvSpPr>
            <p:nvPr userDrawn="1"/>
          </p:nvSpPr>
          <p:spPr bwMode="auto">
            <a:xfrm>
              <a:off x="5154" y="503"/>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4" name="Freeform 28"/>
            <p:cNvSpPr>
              <a:spLocks/>
            </p:cNvSpPr>
            <p:nvPr userDrawn="1"/>
          </p:nvSpPr>
          <p:spPr bwMode="auto">
            <a:xfrm>
              <a:off x="5182" y="503"/>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 name="Freeform 29"/>
            <p:cNvSpPr>
              <a:spLocks/>
            </p:cNvSpPr>
            <p:nvPr userDrawn="1"/>
          </p:nvSpPr>
          <p:spPr bwMode="auto">
            <a:xfrm>
              <a:off x="5192" y="501"/>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6" name="Freeform 30"/>
            <p:cNvSpPr>
              <a:spLocks/>
            </p:cNvSpPr>
            <p:nvPr userDrawn="1"/>
          </p:nvSpPr>
          <p:spPr bwMode="auto">
            <a:xfrm>
              <a:off x="5244" y="503"/>
              <a:ext cx="26" cy="32"/>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7" name="Freeform 31"/>
            <p:cNvSpPr>
              <a:spLocks/>
            </p:cNvSpPr>
            <p:nvPr userDrawn="1"/>
          </p:nvSpPr>
          <p:spPr bwMode="auto">
            <a:xfrm>
              <a:off x="5280" y="503"/>
              <a:ext cx="26" cy="32"/>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8" name="Freeform 32"/>
            <p:cNvSpPr>
              <a:spLocks/>
            </p:cNvSpPr>
            <p:nvPr userDrawn="1"/>
          </p:nvSpPr>
          <p:spPr bwMode="auto">
            <a:xfrm>
              <a:off x="5314" y="503"/>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9" name="Freeform 33"/>
            <p:cNvSpPr>
              <a:spLocks/>
            </p:cNvSpPr>
            <p:nvPr userDrawn="1"/>
          </p:nvSpPr>
          <p:spPr bwMode="auto">
            <a:xfrm>
              <a:off x="5326" y="503"/>
              <a:ext cx="32" cy="32"/>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0" name="Freeform 34"/>
            <p:cNvSpPr>
              <a:spLocks/>
            </p:cNvSpPr>
            <p:nvPr userDrawn="1"/>
          </p:nvSpPr>
          <p:spPr bwMode="auto">
            <a:xfrm>
              <a:off x="5362" y="503"/>
              <a:ext cx="24" cy="32"/>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1" name="Freeform 35"/>
            <p:cNvSpPr>
              <a:spLocks noEditPoints="1"/>
            </p:cNvSpPr>
            <p:nvPr userDrawn="1"/>
          </p:nvSpPr>
          <p:spPr bwMode="auto">
            <a:xfrm>
              <a:off x="5394" y="503"/>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2" name="Freeform 36"/>
            <p:cNvSpPr>
              <a:spLocks/>
            </p:cNvSpPr>
            <p:nvPr userDrawn="1"/>
          </p:nvSpPr>
          <p:spPr bwMode="auto">
            <a:xfrm>
              <a:off x="5424" y="501"/>
              <a:ext cx="28" cy="34"/>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3" name="Freeform 37"/>
            <p:cNvSpPr>
              <a:spLocks/>
            </p:cNvSpPr>
            <p:nvPr userDrawn="1"/>
          </p:nvSpPr>
          <p:spPr bwMode="auto">
            <a:xfrm>
              <a:off x="5458" y="503"/>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4" name="Freeform 38"/>
            <p:cNvSpPr>
              <a:spLocks/>
            </p:cNvSpPr>
            <p:nvPr userDrawn="1"/>
          </p:nvSpPr>
          <p:spPr bwMode="auto">
            <a:xfrm>
              <a:off x="5470" y="503"/>
              <a:ext cx="53" cy="32"/>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5" name="Freeform 39"/>
            <p:cNvSpPr>
              <a:spLocks/>
            </p:cNvSpPr>
            <p:nvPr userDrawn="1"/>
          </p:nvSpPr>
          <p:spPr bwMode="auto">
            <a:xfrm>
              <a:off x="5340" y="234"/>
              <a:ext cx="183" cy="229"/>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6" name="Freeform 40"/>
            <p:cNvSpPr>
              <a:spLocks/>
            </p:cNvSpPr>
            <p:nvPr userDrawn="1"/>
          </p:nvSpPr>
          <p:spPr bwMode="auto">
            <a:xfrm>
              <a:off x="5096" y="230"/>
              <a:ext cx="212" cy="233"/>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41"/>
            <p:cNvSpPr>
              <a:spLocks noEditPoints="1"/>
            </p:cNvSpPr>
            <p:nvPr userDrawn="1"/>
          </p:nvSpPr>
          <p:spPr bwMode="auto">
            <a:xfrm>
              <a:off x="4885" y="234"/>
              <a:ext cx="207" cy="225"/>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5003513" y="1366463"/>
            <a:ext cx="3770617" cy="1137024"/>
          </a:xfrm>
        </p:spPr>
        <p:txBody>
          <a:bodyPr anchor="b">
            <a:normAutofit/>
          </a:bodyPr>
          <a:lstStyle>
            <a:lvl1pPr algn="l">
              <a:defRPr sz="3860" b="1">
                <a:solidFill>
                  <a:schemeClr val="bg1"/>
                </a:solidFill>
                <a:latin typeface="Arial" panose="020B0604020202020204" pitchFamily="34" charset="0"/>
                <a:cs typeface="Arial" panose="020B0604020202020204" pitchFamily="34" charset="0"/>
              </a:defRPr>
            </a:lvl1pPr>
          </a:lstStyle>
          <a:p>
            <a:r>
              <a:rPr lang="en-US" dirty="0"/>
              <a:t>Heading</a:t>
            </a:r>
          </a:p>
        </p:txBody>
      </p:sp>
      <p:sp>
        <p:nvSpPr>
          <p:cNvPr id="3" name="Subtitle 2"/>
          <p:cNvSpPr>
            <a:spLocks noGrp="1"/>
          </p:cNvSpPr>
          <p:nvPr>
            <p:ph type="subTitle" idx="1" hasCustomPrompt="1"/>
          </p:nvPr>
        </p:nvSpPr>
        <p:spPr>
          <a:xfrm>
            <a:off x="5003513" y="2503487"/>
            <a:ext cx="3770617" cy="599309"/>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p:ph type="body" sz="quarter" idx="10" hasCustomPrompt="1"/>
          </p:nvPr>
        </p:nvSpPr>
        <p:spPr>
          <a:xfrm>
            <a:off x="5003800" y="39449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p:ph type="body" sz="quarter" idx="11" hasCustomPrompt="1"/>
          </p:nvPr>
        </p:nvSpPr>
        <p:spPr>
          <a:xfrm>
            <a:off x="5003800" y="42398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11" name="Picture Placeholder 10"/>
          <p:cNvSpPr>
            <a:spLocks noGrp="1"/>
          </p:cNvSpPr>
          <p:nvPr>
            <p:ph type="pic" sz="quarter" idx="12"/>
          </p:nvPr>
        </p:nvSpPr>
        <p:spPr>
          <a:xfrm>
            <a:off x="0" y="469901"/>
            <a:ext cx="4565649" cy="2952750"/>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
        <p:nvSpPr>
          <p:cNvPr id="13" name="Picture Placeholder 10"/>
          <p:cNvSpPr>
            <a:spLocks noGrp="1"/>
          </p:cNvSpPr>
          <p:nvPr>
            <p:ph type="pic" sz="quarter" idx="13"/>
          </p:nvPr>
        </p:nvSpPr>
        <p:spPr>
          <a:xfrm>
            <a:off x="0" y="3422650"/>
            <a:ext cx="4565649" cy="3435349"/>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Tree>
    <p:extLst>
      <p:ext uri="{BB962C8B-B14F-4D97-AF65-F5344CB8AC3E}">
        <p14:creationId xmlns:p14="http://schemas.microsoft.com/office/powerpoint/2010/main" val="377777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ith no logo">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Rectangle 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0794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useBgFill="1">
        <p:nvSpPr>
          <p:cNvPr id="4" name="Rounded Rectangle 3"/>
          <p:cNvSpPr/>
          <p:nvPr/>
        </p:nvSpPr>
        <p:spPr bwMode="white">
          <a:xfrm>
            <a:off x="5410202" y="3962401"/>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useBgFill="1">
        <p:nvSpPr>
          <p:cNvPr id="5" name="Rounded Rectangle 4"/>
          <p:cNvSpPr/>
          <p:nvPr/>
        </p:nvSpPr>
        <p:spPr bwMode="white">
          <a:xfrm>
            <a:off x="7377113" y="4060826"/>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6" name="Rectangle 5"/>
          <p:cNvSpPr/>
          <p:nvPr/>
        </p:nvSpPr>
        <p:spPr>
          <a:xfrm>
            <a:off x="0" y="3962401"/>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8" name="Rectangle 7"/>
          <p:cNvSpPr/>
          <p:nvPr userDrawn="1"/>
        </p:nvSpPr>
        <p:spPr>
          <a:xfrm>
            <a:off x="0" y="1"/>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a:t>Click to edit Master subtitle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3200400" y="163286"/>
            <a:ext cx="2667000" cy="3688497"/>
          </a:xfrm>
          <a:prstGeom prst="rect">
            <a:avLst/>
          </a:prstGeom>
          <a:noFill/>
          <a:ln w="9525">
            <a:noFill/>
            <a:miter lim="800000"/>
            <a:headEnd/>
            <a:tailEnd/>
          </a:ln>
        </p:spPr>
      </p:pic>
    </p:spTree>
    <p:extLst>
      <p:ext uri="{BB962C8B-B14F-4D97-AF65-F5344CB8AC3E}">
        <p14:creationId xmlns:p14="http://schemas.microsoft.com/office/powerpoint/2010/main" val="84472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1853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148599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79607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80400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75913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99235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07100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56397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co-branded">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userDrawn="1">
            <p:ph type="title" hasCustomPrompt="1"/>
          </p:nvPr>
        </p:nvSpPr>
        <p:spPr>
          <a:xfrm>
            <a:off x="873125" y="2658154"/>
            <a:ext cx="3867150" cy="580346"/>
          </a:xfrm>
        </p:spPr>
        <p:txBody>
          <a:bodyPr anchor="b">
            <a:noAutofit/>
          </a:bodyPr>
          <a:lstStyle>
            <a:lvl1pPr>
              <a:defRPr sz="386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7" name="Subtitle 2"/>
          <p:cNvSpPr>
            <a:spLocks noGrp="1"/>
          </p:cNvSpPr>
          <p:nvPr userDrawn="1">
            <p:ph type="subTitle" idx="1" hasCustomPrompt="1"/>
          </p:nvPr>
        </p:nvSpPr>
        <p:spPr>
          <a:xfrm>
            <a:off x="873125" y="3652838"/>
            <a:ext cx="3867150" cy="447675"/>
          </a:xfrm>
        </p:spPr>
        <p:txBody>
          <a:bodyPr anchor="b">
            <a:noAutofit/>
          </a:bodyPr>
          <a:lstStyle>
            <a:lvl1pPr marL="0" indent="0" algn="l">
              <a:buNone/>
              <a:defRPr sz="1863">
                <a:solidFill>
                  <a:srgbClr val="3D393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userDrawn="1">
            <p:ph type="body" sz="quarter" idx="10" hasCustomPrompt="1"/>
          </p:nvPr>
        </p:nvSpPr>
        <p:spPr>
          <a:xfrm>
            <a:off x="873125" y="5316538"/>
            <a:ext cx="3770313" cy="294882"/>
          </a:xfrm>
        </p:spPr>
        <p:txBody>
          <a:bodyPr>
            <a:normAutofit/>
          </a:bodyPr>
          <a:lstStyle>
            <a:lvl1pPr marL="0" indent="0">
              <a:buNone/>
              <a:defRPr sz="1597" b="1" baseline="0">
                <a:solidFill>
                  <a:srgbClr val="3D3935"/>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userDrawn="1">
            <p:ph type="body" sz="quarter" idx="11" hasCustomPrompt="1"/>
          </p:nvPr>
        </p:nvSpPr>
        <p:spPr>
          <a:xfrm>
            <a:off x="873125" y="5611420"/>
            <a:ext cx="3770313" cy="328773"/>
          </a:xfrm>
        </p:spPr>
        <p:txBody>
          <a:bodyPr>
            <a:normAutofit/>
          </a:bodyPr>
          <a:lstStyle>
            <a:lvl1pPr marL="0" indent="0">
              <a:buNone/>
              <a:defRPr sz="1597" baseline="0">
                <a:solidFill>
                  <a:srgbClr val="3D3935"/>
                </a:solidFill>
                <a:latin typeface="Arial" panose="020B0604020202020204" pitchFamily="34" charset="0"/>
                <a:cs typeface="Arial" panose="020B0604020202020204" pitchFamily="34" charset="0"/>
              </a:defRPr>
            </a:lvl1pPr>
          </a:lstStyle>
          <a:p>
            <a:pPr lvl="0"/>
            <a:r>
              <a:rPr lang="en-AU" dirty="0"/>
              <a:t>Date</a:t>
            </a:r>
          </a:p>
        </p:txBody>
      </p:sp>
      <p:sp>
        <p:nvSpPr>
          <p:cNvPr id="44" name="Picture Placeholder 85"/>
          <p:cNvSpPr>
            <a:spLocks noGrp="1"/>
          </p:cNvSpPr>
          <p:nvPr userDrawn="1">
            <p:ph type="pic" sz="quarter" idx="13" hasCustomPrompt="1"/>
          </p:nvPr>
        </p:nvSpPr>
        <p:spPr>
          <a:xfrm>
            <a:off x="6639194" y="2653276"/>
            <a:ext cx="1766125" cy="502731"/>
          </a:xfrm>
        </p:spPr>
        <p:txBody>
          <a:bodyPr/>
          <a:lstStyle>
            <a:lvl1pPr marL="0" indent="0">
              <a:buNone/>
              <a:defRPr sz="1200">
                <a:solidFill>
                  <a:srgbClr val="3D3935"/>
                </a:solidFill>
                <a:latin typeface="Arial" panose="020B0604020202020204" pitchFamily="34" charset="0"/>
                <a:cs typeface="Arial" panose="020B0604020202020204" pitchFamily="34" charset="0"/>
              </a:defRPr>
            </a:lvl1pPr>
          </a:lstStyle>
          <a:p>
            <a:r>
              <a:rPr lang="en-US" dirty="0"/>
              <a:t>Drag co-branded logo to placeholder or click icon to add</a:t>
            </a:r>
            <a:endParaRPr lang="en-AU" dirty="0"/>
          </a:p>
        </p:txBody>
      </p:sp>
      <p:grpSp>
        <p:nvGrpSpPr>
          <p:cNvPr id="45" name="Group 44"/>
          <p:cNvGrpSpPr/>
          <p:nvPr userDrawn="1"/>
        </p:nvGrpSpPr>
        <p:grpSpPr>
          <a:xfrm>
            <a:off x="7401258" y="6092825"/>
            <a:ext cx="1374019" cy="484188"/>
            <a:chOff x="7401258" y="365125"/>
            <a:chExt cx="1374019" cy="484188"/>
          </a:xfrm>
        </p:grpSpPr>
        <p:sp>
          <p:nvSpPr>
            <p:cNvPr id="46"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8"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9"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0"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1"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2"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3"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4"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78878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97941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038922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024231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890291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237514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873238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01132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7048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099193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94274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4" name="Rectangle 4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AutoShape 3"/>
          <p:cNvSpPr>
            <a:spLocks noChangeAspect="1" noChangeArrowheads="1" noTextEdit="1"/>
          </p:cNvSpPr>
          <p:nvPr userDrawn="1"/>
        </p:nvSpPr>
        <p:spPr bwMode="auto">
          <a:xfrm>
            <a:off x="0" y="0"/>
            <a:ext cx="9144227"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6" name="Freeform 5"/>
          <p:cNvSpPr>
            <a:spLocks/>
          </p:cNvSpPr>
          <p:nvPr userDrawn="1"/>
        </p:nvSpPr>
        <p:spPr bwMode="auto">
          <a:xfrm>
            <a:off x="0" y="457200"/>
            <a:ext cx="4572114" cy="6388100"/>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8C857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6"/>
          <p:cNvSpPr>
            <a:spLocks/>
          </p:cNvSpPr>
          <p:nvPr userDrawn="1"/>
        </p:nvSpPr>
        <p:spPr bwMode="auto">
          <a:xfrm>
            <a:off x="4572114" y="-3175"/>
            <a:ext cx="4572114" cy="6858000"/>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nvGrpSpPr>
          <p:cNvPr id="2" name="Group 1"/>
          <p:cNvGrpSpPr/>
          <p:nvPr userDrawn="1"/>
        </p:nvGrpSpPr>
        <p:grpSpPr>
          <a:xfrm>
            <a:off x="7401258" y="365125"/>
            <a:ext cx="1374019" cy="484188"/>
            <a:chOff x="7401258" y="365125"/>
            <a:chExt cx="1374019" cy="484188"/>
          </a:xfrm>
        </p:grpSpPr>
        <p:sp>
          <p:nvSpPr>
            <p:cNvPr id="48"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9"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0"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1"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2"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3"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4"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5"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6"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7"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8"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9"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0"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1"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2"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3"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4"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5"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6"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7"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8"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9"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0"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1"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2"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3"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4"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5"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6"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7"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8"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9"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0"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81" name="Title 1"/>
          <p:cNvSpPr>
            <a:spLocks noGrp="1"/>
          </p:cNvSpPr>
          <p:nvPr userDrawn="1">
            <p:ph type="title" hasCustomPrompt="1"/>
          </p:nvPr>
        </p:nvSpPr>
        <p:spPr>
          <a:xfrm>
            <a:off x="5038725" y="2848654"/>
            <a:ext cx="3867150" cy="580346"/>
          </a:xfrm>
        </p:spPr>
        <p:txBody>
          <a:bodyPr anchor="b">
            <a:noAutofit/>
          </a:bodyPr>
          <a:lstStyle>
            <a:lvl1pPr>
              <a:defRPr sz="3860" b="1">
                <a:solidFill>
                  <a:schemeClr val="bg1"/>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2" name="Subtitle 2"/>
          <p:cNvSpPr>
            <a:spLocks noGrp="1"/>
          </p:cNvSpPr>
          <p:nvPr userDrawn="1">
            <p:ph type="subTitle" idx="1" hasCustomPrompt="1"/>
          </p:nvPr>
        </p:nvSpPr>
        <p:spPr>
          <a:xfrm>
            <a:off x="5038725" y="3652838"/>
            <a:ext cx="3867150" cy="447675"/>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3" name="Text Placeholder 7"/>
          <p:cNvSpPr>
            <a:spLocks noGrp="1"/>
          </p:cNvSpPr>
          <p:nvPr userDrawn="1">
            <p:ph type="body" sz="quarter" idx="10" hasCustomPrompt="1"/>
          </p:nvPr>
        </p:nvSpPr>
        <p:spPr>
          <a:xfrm>
            <a:off x="5038725" y="53165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84" name="Text Placeholder 7"/>
          <p:cNvSpPr>
            <a:spLocks noGrp="1"/>
          </p:cNvSpPr>
          <p:nvPr userDrawn="1">
            <p:ph type="body" sz="quarter" idx="11" hasCustomPrompt="1"/>
          </p:nvPr>
        </p:nvSpPr>
        <p:spPr>
          <a:xfrm>
            <a:off x="5038725" y="56114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86" name="Picture Placeholder 85"/>
          <p:cNvSpPr>
            <a:spLocks noGrp="1"/>
          </p:cNvSpPr>
          <p:nvPr userDrawn="1">
            <p:ph type="pic" sz="quarter" idx="12"/>
          </p:nvPr>
        </p:nvSpPr>
        <p:spPr>
          <a:xfrm>
            <a:off x="0" y="457200"/>
            <a:ext cx="4572000" cy="6388100"/>
          </a:xfrm>
        </p:spPr>
        <p:txBody>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Tree>
    <p:extLst>
      <p:ext uri="{BB962C8B-B14F-4D97-AF65-F5344CB8AC3E}">
        <p14:creationId xmlns:p14="http://schemas.microsoft.com/office/powerpoint/2010/main" val="1577701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98800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3156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435932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1114978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098109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5751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32257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250834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76097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70540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607327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6" name="Freeform 5"/>
          <p:cNvSpPr>
            <a:spLocks/>
          </p:cNvSpPr>
          <p:nvPr userDrawn="1"/>
        </p:nvSpPr>
        <p:spPr bwMode="auto">
          <a:xfrm>
            <a:off x="0" y="457201"/>
            <a:ext cx="4572232" cy="6388107"/>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F2120D"/>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7" name="Freeform 6"/>
          <p:cNvSpPr>
            <a:spLocks/>
          </p:cNvSpPr>
          <p:nvPr userDrawn="1"/>
        </p:nvSpPr>
        <p:spPr bwMode="auto">
          <a:xfrm>
            <a:off x="4572232" y="-3174"/>
            <a:ext cx="4572232" cy="6858007"/>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5" name="AutoShape 3"/>
          <p:cNvSpPr>
            <a:spLocks noChangeAspect="1" noChangeArrowheads="1" noTextEdit="1"/>
          </p:cNvSpPr>
          <p:nvPr userDrawn="1"/>
        </p:nvSpPr>
        <p:spPr bwMode="auto">
          <a:xfrm>
            <a:off x="0" y="1"/>
            <a:ext cx="9144464" cy="68580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Title 1"/>
          <p:cNvSpPr>
            <a:spLocks noGrp="1"/>
          </p:cNvSpPr>
          <p:nvPr userDrawn="1">
            <p:ph type="title" hasCustomPrompt="1"/>
          </p:nvPr>
        </p:nvSpPr>
        <p:spPr>
          <a:xfrm>
            <a:off x="4804755" y="1054317"/>
            <a:ext cx="4247805" cy="4749367"/>
          </a:xfrm>
        </p:spPr>
        <p:txBody>
          <a:bodyPr lIns="0" tIns="0" rIns="0" bIns="0" anchor="ctr" anchorCtr="0">
            <a:noAutofit/>
          </a:bodyPr>
          <a:lstStyle>
            <a:lvl1pPr>
              <a:defRPr sz="37857" spc="-150">
                <a:solidFill>
                  <a:schemeClr val="bg1"/>
                </a:solidFill>
                <a:latin typeface="Arial" panose="020B0604020202020204" pitchFamily="34" charset="0"/>
                <a:cs typeface="Arial" panose="020B0604020202020204" pitchFamily="34" charset="0"/>
              </a:defRPr>
            </a:lvl1pPr>
          </a:lstStyle>
          <a:p>
            <a:r>
              <a:rPr lang="en-US" dirty="0"/>
              <a:t>1</a:t>
            </a:r>
            <a:endParaRPr lang="en-AU" dirty="0"/>
          </a:p>
        </p:txBody>
      </p:sp>
      <p:sp>
        <p:nvSpPr>
          <p:cNvPr id="47" name="Text Placeholder 46"/>
          <p:cNvSpPr>
            <a:spLocks noGrp="1"/>
          </p:cNvSpPr>
          <p:nvPr userDrawn="1">
            <p:ph type="body" sz="quarter" idx="10" hasCustomPrompt="1"/>
          </p:nvPr>
        </p:nvSpPr>
        <p:spPr>
          <a:xfrm>
            <a:off x="374420" y="3246827"/>
            <a:ext cx="3092450" cy="357995"/>
          </a:xfrm>
        </p:spPr>
        <p:txBody>
          <a:bodyPr>
            <a:normAutofit/>
          </a:bodyPr>
          <a:lstStyle>
            <a:lvl1pPr marL="0" indent="0">
              <a:buNone/>
              <a:defRPr sz="1997">
                <a:solidFill>
                  <a:schemeClr val="bg1"/>
                </a:solidFill>
                <a:latin typeface="Arial" panose="020B0604020202020204" pitchFamily="34" charset="0"/>
                <a:cs typeface="Arial" panose="020B0604020202020204" pitchFamily="34" charset="0"/>
              </a:defRPr>
            </a:lvl1pPr>
          </a:lstStyle>
          <a:p>
            <a:pPr lvl="0"/>
            <a:r>
              <a:rPr lang="en-AU" dirty="0"/>
              <a:t>Section title</a:t>
            </a:r>
          </a:p>
        </p:txBody>
      </p:sp>
      <p:grpSp>
        <p:nvGrpSpPr>
          <p:cNvPr id="82" name="Group 81"/>
          <p:cNvGrpSpPr/>
          <p:nvPr userDrawn="1"/>
        </p:nvGrpSpPr>
        <p:grpSpPr>
          <a:xfrm>
            <a:off x="7401258" y="365125"/>
            <a:ext cx="1374019" cy="484188"/>
            <a:chOff x="7401258" y="365125"/>
            <a:chExt cx="1374019" cy="484188"/>
          </a:xfrm>
        </p:grpSpPr>
        <p:sp>
          <p:nvSpPr>
            <p:cNvPr id="83"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4"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5"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6"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7"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8"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9"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0"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1"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63114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20874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832233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58877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3167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709270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2664470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6844434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074677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8415202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64007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7" name="Object 46" hidden="1"/>
          <p:cNvGraphicFramePr>
            <a:graphicFrameLocks noChangeAspect="1"/>
          </p:cNvGraphicFramePr>
          <p:nvPr userDrawn="1">
            <p:custDataLst>
              <p:tags r:id="rId1"/>
            </p:custDataLst>
            <p:extLst>
              <p:ext uri="{D42A27DB-BD31-4B8C-83A1-F6EECF244321}">
                <p14:modId xmlns:p14="http://schemas.microsoft.com/office/powerpoint/2010/main" val="29171533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7" name="Object 4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userDrawn="1">
            <p:ph type="title" hasCustomPrompt="1"/>
          </p:nvPr>
        </p:nvSpPr>
        <p:spPr>
          <a:xfrm>
            <a:off x="440871" y="689568"/>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50" name="Text Placeholder 49"/>
          <p:cNvSpPr>
            <a:spLocks noGrp="1"/>
          </p:cNvSpPr>
          <p:nvPr userDrawn="1">
            <p:ph type="body" sz="quarter" idx="15" hasCustomPrompt="1"/>
          </p:nvPr>
        </p:nvSpPr>
        <p:spPr>
          <a:xfrm>
            <a:off x="440871" y="1463720"/>
            <a:ext cx="8284029" cy="4272599"/>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52" name="Text Placeholder 51"/>
          <p:cNvSpPr>
            <a:spLocks noGrp="1"/>
          </p:cNvSpPr>
          <p:nvPr userDrawn="1">
            <p:ph type="body" sz="quarter" idx="16" hasCustomPrompt="1"/>
          </p:nvPr>
        </p:nvSpPr>
        <p:spPr>
          <a:xfrm>
            <a:off x="440871" y="-8733"/>
            <a:ext cx="4343399" cy="462758"/>
          </a:xfrm>
        </p:spPr>
        <p:txBody>
          <a:bodyPr anchor="ctr">
            <a:normAutofit/>
          </a:bodyPr>
          <a:lstStyle>
            <a:lvl1pPr marL="0" indent="0">
              <a:buNone/>
              <a:defRPr sz="1500" b="1">
                <a:solidFill>
                  <a:srgbClr val="3D3935"/>
                </a:solidFill>
                <a:latin typeface="Arial" panose="020B0604020202020204" pitchFamily="34" charset="0"/>
                <a:cs typeface="Arial" panose="020B0604020202020204" pitchFamily="34" charset="0"/>
              </a:defRPr>
            </a:lvl1pPr>
          </a:lstStyle>
          <a:p>
            <a:pPr lvl="0"/>
            <a:r>
              <a:rPr lang="en-AU" dirty="0"/>
              <a:t>Section heading</a:t>
            </a:r>
          </a:p>
        </p:txBody>
      </p:sp>
      <p:sp>
        <p:nvSpPr>
          <p:cNvPr id="8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
        <p:nvSpPr>
          <p:cNvPr id="85" name="Footer Placeholder 4"/>
          <p:cNvSpPr>
            <a:spLocks noGrp="1"/>
          </p:cNvSpPr>
          <p:nvPr>
            <p:ph type="ftr" sz="quarter" idx="3"/>
          </p:nvPr>
        </p:nvSpPr>
        <p:spPr>
          <a:xfrm>
            <a:off x="832757" y="6510471"/>
            <a:ext cx="4188129"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Faculty of Business and Law | Peter Faber Business School</a:t>
            </a:r>
          </a:p>
        </p:txBody>
      </p:sp>
    </p:spTree>
    <p:extLst>
      <p:ext uri="{BB962C8B-B14F-4D97-AF65-F5344CB8AC3E}">
        <p14:creationId xmlns:p14="http://schemas.microsoft.com/office/powerpoint/2010/main" val="27187926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11546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237207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260611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7159359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1892215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5533468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5056716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78432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160310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540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s and Content">
    <p:spTree>
      <p:nvGrpSpPr>
        <p:cNvPr id="1" name=""/>
        <p:cNvGrpSpPr/>
        <p:nvPr/>
      </p:nvGrpSpPr>
      <p:grpSpPr>
        <a:xfrm>
          <a:off x="0" y="0"/>
          <a:ext cx="0" cy="0"/>
          <a:chOff x="0" y="0"/>
          <a:chExt cx="0" cy="0"/>
        </a:xfrm>
      </p:grpSpPr>
      <p:sp>
        <p:nvSpPr>
          <p:cNvPr id="41" name="Title 1"/>
          <p:cNvSpPr>
            <a:spLocks noGrp="1"/>
          </p:cNvSpPr>
          <p:nvPr>
            <p:ph type="title" hasCustomPrompt="1"/>
          </p:nvPr>
        </p:nvSpPr>
        <p:spPr>
          <a:xfrm>
            <a:off x="440871" y="770735"/>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2" name="Text Placeholder 45"/>
          <p:cNvSpPr>
            <a:spLocks noGrp="1"/>
          </p:cNvSpPr>
          <p:nvPr>
            <p:ph type="body" sz="quarter" idx="13" hasCustomPrompt="1"/>
          </p:nvPr>
        </p:nvSpPr>
        <p:spPr>
          <a:xfrm>
            <a:off x="440871" y="1339935"/>
            <a:ext cx="6734398" cy="507831"/>
          </a:xfrm>
        </p:spPr>
        <p:txBody>
          <a:bodyPr anchor="ctr">
            <a:spAutoFit/>
          </a:bodyPr>
          <a:lstStyle>
            <a:lvl1pPr marL="0" indent="0">
              <a:lnSpc>
                <a:spcPct val="100000"/>
              </a:lnSpc>
              <a:buNone/>
              <a:defRPr sz="2700">
                <a:solidFill>
                  <a:srgbClr val="3D3935"/>
                </a:solidFill>
                <a:latin typeface="Arial" panose="020B0604020202020204" pitchFamily="34" charset="0"/>
                <a:cs typeface="Arial" panose="020B0604020202020204" pitchFamily="34" charset="0"/>
              </a:defRPr>
            </a:lvl1pPr>
          </a:lstStyle>
          <a:p>
            <a:pPr lvl="0"/>
            <a:r>
              <a:rPr lang="en-AU" dirty="0"/>
              <a:t>Sub Title</a:t>
            </a:r>
          </a:p>
        </p:txBody>
      </p:sp>
      <p:sp>
        <p:nvSpPr>
          <p:cNvPr id="43" name="Text Placeholder 47"/>
          <p:cNvSpPr>
            <a:spLocks noGrp="1"/>
          </p:cNvSpPr>
          <p:nvPr>
            <p:ph type="body" sz="quarter" idx="14" hasCustomPrompt="1"/>
          </p:nvPr>
        </p:nvSpPr>
        <p:spPr>
          <a:xfrm>
            <a:off x="440872" y="2275570"/>
            <a:ext cx="8284028" cy="359681"/>
          </a:xfrm>
        </p:spPr>
        <p:txBody>
          <a:bodyPr anchor="ctr">
            <a:noAutofit/>
          </a:bodyPr>
          <a:lstStyle>
            <a:lvl1pPr marL="0" indent="0">
              <a:lnSpc>
                <a:spcPct val="100000"/>
              </a:lnSpc>
              <a:buNone/>
              <a:defRPr sz="2000" b="1" baseline="0">
                <a:solidFill>
                  <a:srgbClr val="3D3935"/>
                </a:solidFill>
                <a:latin typeface="Arial" panose="020B0604020202020204" pitchFamily="34" charset="0"/>
                <a:cs typeface="Arial" panose="020B0604020202020204" pitchFamily="34" charset="0"/>
              </a:defRPr>
            </a:lvl1pPr>
          </a:lstStyle>
          <a:p>
            <a:pPr lvl="0"/>
            <a:r>
              <a:rPr lang="en-AU" dirty="0"/>
              <a:t>Sub heading</a:t>
            </a:r>
          </a:p>
        </p:txBody>
      </p:sp>
      <p:sp>
        <p:nvSpPr>
          <p:cNvPr id="83" name="Text Placeholder 49"/>
          <p:cNvSpPr>
            <a:spLocks noGrp="1"/>
          </p:cNvSpPr>
          <p:nvPr>
            <p:ph type="body" sz="quarter" idx="15" hasCustomPrompt="1"/>
          </p:nvPr>
        </p:nvSpPr>
        <p:spPr>
          <a:xfrm>
            <a:off x="440871" y="2640809"/>
            <a:ext cx="8284029" cy="3095510"/>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84" name="Footer Placeholder 4"/>
          <p:cNvSpPr>
            <a:spLocks noGrp="1"/>
          </p:cNvSpPr>
          <p:nvPr>
            <p:ph type="ftr" sz="quarter" idx="3"/>
          </p:nvPr>
        </p:nvSpPr>
        <p:spPr>
          <a:xfrm>
            <a:off x="832758" y="6510471"/>
            <a:ext cx="3872246"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85"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2089348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7966486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8864504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06790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068312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4523613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968606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595209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16739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1161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6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58203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7701" y="1626054"/>
            <a:ext cx="3867150" cy="4271941"/>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6613" y="1651000"/>
            <a:ext cx="3887788" cy="4246995"/>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7" name="Title 1"/>
          <p:cNvSpPr>
            <a:spLocks noGrp="1"/>
          </p:cNvSpPr>
          <p:nvPr>
            <p:ph type="title" hasCustomPrompt="1"/>
          </p:nvPr>
        </p:nvSpPr>
        <p:spPr>
          <a:xfrm>
            <a:off x="440871" y="793049"/>
            <a:ext cx="6734398" cy="493981"/>
          </a:xfrm>
        </p:spPr>
        <p:txBody>
          <a:bodyPr>
            <a:sp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8" name="Footer Placeholder 4"/>
          <p:cNvSpPr>
            <a:spLocks noGrp="1"/>
          </p:cNvSpPr>
          <p:nvPr>
            <p:ph type="ftr" sz="quarter" idx="3"/>
          </p:nvPr>
        </p:nvSpPr>
        <p:spPr>
          <a:xfrm>
            <a:off x="832757" y="6510471"/>
            <a:ext cx="3887787"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89"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2895850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6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972438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6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52299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6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856321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6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2828647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6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0757214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6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1179158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6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992502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6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81525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6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2794587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7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69927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3888" y="1864188"/>
            <a:ext cx="7886700" cy="4070577"/>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Title 1"/>
          <p:cNvSpPr>
            <a:spLocks noGrp="1"/>
          </p:cNvSpPr>
          <p:nvPr>
            <p:ph type="title" hasCustomPrompt="1"/>
          </p:nvPr>
        </p:nvSpPr>
        <p:spPr>
          <a:xfrm>
            <a:off x="498929" y="1056579"/>
            <a:ext cx="6734398" cy="493981"/>
          </a:xfrm>
        </p:spPr>
        <p:txBody>
          <a:bodyPr>
            <a:norm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4063634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9331691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FFFFFF"/>
        </a:solidFill>
        <a:effectLst/>
      </p:bgPr>
    </p:bg>
    <p:spTree>
      <p:nvGrpSpPr>
        <p:cNvPr id="1" name="Shape 38"/>
        <p:cNvGrpSpPr/>
        <p:nvPr/>
      </p:nvGrpSpPr>
      <p:grpSpPr>
        <a:xfrm>
          <a:off x="0" y="0"/>
          <a:ext cx="0" cy="0"/>
          <a:chOff x="0" y="0"/>
          <a:chExt cx="0" cy="0"/>
        </a:xfrm>
      </p:grpSpPr>
      <p:pic>
        <p:nvPicPr>
          <p:cNvPr id="39" name="Google Shape;39;p2"/>
          <p:cNvPicPr preferRelativeResize="0"/>
          <p:nvPr/>
        </p:nvPicPr>
        <p:blipFill>
          <a:blip r:embed="rId2">
            <a:alphaModFix/>
          </a:blip>
          <a:stretch>
            <a:fillRect/>
          </a:stretch>
        </p:blipFill>
        <p:spPr>
          <a:xfrm>
            <a:off x="1" y="-3"/>
            <a:ext cx="11328385" cy="6919433"/>
          </a:xfrm>
          <a:prstGeom prst="rect">
            <a:avLst/>
          </a:prstGeom>
          <a:noFill/>
          <a:ln>
            <a:noFill/>
          </a:ln>
        </p:spPr>
      </p:pic>
      <p:grpSp>
        <p:nvGrpSpPr>
          <p:cNvPr id="40" name="Google Shape;40;p2"/>
          <p:cNvGrpSpPr/>
          <p:nvPr/>
        </p:nvGrpSpPr>
        <p:grpSpPr>
          <a:xfrm>
            <a:off x="22" y="4740126"/>
            <a:ext cx="7314320" cy="1169029"/>
            <a:chOff x="-11" y="1378677"/>
            <a:chExt cx="7314320" cy="4116300"/>
          </a:xfrm>
        </p:grpSpPr>
        <p:sp>
          <p:nvSpPr>
            <p:cNvPr id="41" name="Google Shape;41;p2"/>
            <p:cNvSpPr/>
            <p:nvPr/>
          </p:nvSpPr>
          <p:spPr>
            <a:xfrm flipH="1">
              <a:off x="-11" y="1378677"/>
              <a:ext cx="187800" cy="41163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 name="Google Shape;42;p2"/>
            <p:cNvSpPr/>
            <p:nvPr/>
          </p:nvSpPr>
          <p:spPr>
            <a:xfrm flipH="1">
              <a:off x="187809" y="1378677"/>
              <a:ext cx="7126500" cy="41163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3" name="Google Shape;43;p2"/>
          <p:cNvSpPr txBox="1">
            <a:spLocks noGrp="1"/>
          </p:cNvSpPr>
          <p:nvPr>
            <p:ph type="ctrTitle"/>
          </p:nvPr>
        </p:nvSpPr>
        <p:spPr>
          <a:xfrm>
            <a:off x="414375" y="4842443"/>
            <a:ext cx="6400800" cy="964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35822015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grpSp>
        <p:nvGrpSpPr>
          <p:cNvPr id="58" name="Google Shape;58;p5"/>
          <p:cNvGrpSpPr/>
          <p:nvPr/>
        </p:nvGrpSpPr>
        <p:grpSpPr>
          <a:xfrm>
            <a:off x="-13" y="-12188"/>
            <a:ext cx="8005728" cy="1612563"/>
            <a:chOff x="-13" y="-12188"/>
            <a:chExt cx="8005728" cy="1161900"/>
          </a:xfrm>
        </p:grpSpPr>
        <p:sp>
          <p:nvSpPr>
            <p:cNvPr id="59" name="Google Shape;59;p5"/>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 name="Google Shape;60;p5"/>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1" name="Google Shape;61;p5"/>
          <p:cNvSpPr txBox="1">
            <a:spLocks noGrp="1"/>
          </p:cNvSpPr>
          <p:nvPr>
            <p:ph type="title"/>
          </p:nvPr>
        </p:nvSpPr>
        <p:spPr>
          <a:xfrm>
            <a:off x="457200" y="134801"/>
            <a:ext cx="7315500" cy="1352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extLst>
      <p:ext uri="{BB962C8B-B14F-4D97-AF65-F5344CB8AC3E}">
        <p14:creationId xmlns:p14="http://schemas.microsoft.com/office/powerpoint/2010/main" val="40193916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grpSp>
        <p:nvGrpSpPr>
          <p:cNvPr id="45" name="Google Shape;45;p3"/>
          <p:cNvGrpSpPr/>
          <p:nvPr/>
        </p:nvGrpSpPr>
        <p:grpSpPr>
          <a:xfrm>
            <a:off x="-13" y="-12188"/>
            <a:ext cx="8005728" cy="1612563"/>
            <a:chOff x="-13" y="-12188"/>
            <a:chExt cx="8005728" cy="1161900"/>
          </a:xfrm>
        </p:grpSpPr>
        <p:sp>
          <p:nvSpPr>
            <p:cNvPr id="46" name="Google Shape;46;p3"/>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 name="Google Shape;47;p3"/>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8" name="Google Shape;48;p3"/>
          <p:cNvSpPr txBox="1">
            <a:spLocks noGrp="1"/>
          </p:cNvSpPr>
          <p:nvPr>
            <p:ph type="title"/>
          </p:nvPr>
        </p:nvSpPr>
        <p:spPr>
          <a:xfrm>
            <a:off x="457200" y="134801"/>
            <a:ext cx="7315500" cy="1352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49" name="Google Shape;49;p3"/>
          <p:cNvSpPr txBox="1">
            <a:spLocks noGrp="1"/>
          </p:cNvSpPr>
          <p:nvPr>
            <p:ph type="body" idx="1"/>
          </p:nvPr>
        </p:nvSpPr>
        <p:spPr>
          <a:xfrm>
            <a:off x="457200" y="1704688"/>
            <a:ext cx="8229600" cy="4840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26621810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06307-42D9-B52A-3FDF-879E60F0F6AA}"/>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3D3A6530-A555-4496-8091-721D1F8819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7E4BAD6-101F-B851-1C08-7D894720DD0B}"/>
              </a:ext>
            </a:extLst>
          </p:cNvPr>
          <p:cNvSpPr>
            <a:spLocks noGrp="1"/>
          </p:cNvSpPr>
          <p:nvPr>
            <p:ph type="dt" sz="half" idx="10"/>
          </p:nvPr>
        </p:nvSpPr>
        <p:spPr/>
        <p:txBody>
          <a:bodyPr/>
          <a:lstStyle/>
          <a:p>
            <a:fld id="{1BB67406-7D6A-427B-AE15-EA86D49A46C9}" type="datetimeFigureOut">
              <a:rPr lang="en-AU" smtClean="0"/>
              <a:t>9/08/2025</a:t>
            </a:fld>
            <a:endParaRPr lang="en-AU"/>
          </a:p>
        </p:txBody>
      </p:sp>
      <p:sp>
        <p:nvSpPr>
          <p:cNvPr id="5" name="Footer Placeholder 4">
            <a:extLst>
              <a:ext uri="{FF2B5EF4-FFF2-40B4-BE49-F238E27FC236}">
                <a16:creationId xmlns:a16="http://schemas.microsoft.com/office/drawing/2014/main" id="{7D7BE63D-2BAC-0771-6CDD-E58CA768C29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762B1F2-308D-04CF-0533-43636B44042E}"/>
              </a:ext>
            </a:extLst>
          </p:cNvPr>
          <p:cNvSpPr>
            <a:spLocks noGrp="1"/>
          </p:cNvSpPr>
          <p:nvPr>
            <p:ph type="sldNum" sz="quarter" idx="12"/>
          </p:nvPr>
        </p:nvSpPr>
        <p:spPr/>
        <p:txBody>
          <a:bodyPr/>
          <a:lstStyle/>
          <a:p>
            <a:fld id="{72B5C574-5640-4986-AA8B-BE8048252EF2}" type="slidenum">
              <a:rPr lang="en-AU" smtClean="0"/>
              <a:t>‹#›</a:t>
            </a:fld>
            <a:endParaRPr lang="en-AU"/>
          </a:p>
        </p:txBody>
      </p:sp>
    </p:spTree>
    <p:extLst>
      <p:ext uri="{BB962C8B-B14F-4D97-AF65-F5344CB8AC3E}">
        <p14:creationId xmlns:p14="http://schemas.microsoft.com/office/powerpoint/2010/main" val="60153201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6" y="713233"/>
            <a:ext cx="3767469" cy="334707"/>
          </a:xfrm>
          <a:prstGeom prst="rect">
            <a:avLst/>
          </a:prstGeom>
        </p:spPr>
        <p:txBody>
          <a:bodyPr wrap="square" lIns="0" tIns="0" rIns="0" bIns="0">
            <a:spAutoFit/>
          </a:bodyPr>
          <a:lstStyle>
            <a:lvl1pPr>
              <a:defRPr sz="2175"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219291"/>
          </a:xfrm>
          <a:prstGeom prst="rect">
            <a:avLst/>
          </a:prstGeom>
        </p:spPr>
        <p:txBody>
          <a:bodyPr wrap="square" lIns="0" tIns="0" rIns="0" bIns="0">
            <a:spAutoFit/>
          </a:bodyPr>
          <a:lstStyle>
            <a:lvl1pPr>
              <a:defRPr sz="1425"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84112460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type="body" idx="1"/>
          </p:nvPr>
        </p:nvSpPr>
        <p:spPr>
          <a:xfrm>
            <a:off x="508455" y="1392429"/>
            <a:ext cx="8127091" cy="219291"/>
          </a:xfrm>
        </p:spPr>
        <p:txBody>
          <a:bodyPr lIns="0" tIns="0" rIns="0" bIns="0"/>
          <a:lstStyle>
            <a:lvl1pPr>
              <a:defRPr sz="1425"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03556647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923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7" name="Holder 7"/>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39380312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5" name="Holder 5"/>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368727114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8/9/2025</a:t>
            </a:fld>
            <a:endParaRPr lang="en-US"/>
          </a:p>
        </p:txBody>
      </p:sp>
      <p:sp>
        <p:nvSpPr>
          <p:cNvPr id="4" name="Holder 4"/>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766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White with Logo">
    <p:spTree>
      <p:nvGrpSpPr>
        <p:cNvPr id="1" name=""/>
        <p:cNvGrpSpPr/>
        <p:nvPr/>
      </p:nvGrpSpPr>
      <p:grpSpPr>
        <a:xfrm>
          <a:off x="0" y="0"/>
          <a:ext cx="0" cy="0"/>
          <a:chOff x="0" y="0"/>
          <a:chExt cx="0" cy="0"/>
        </a:xfrm>
      </p:grpSpPr>
      <p:sp>
        <p:nvSpPr>
          <p:cNvPr id="4" name="Rectangle 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 name="Freeform 9"/>
          <p:cNvSpPr>
            <a:spLocks/>
          </p:cNvSpPr>
          <p:nvPr userDrawn="1"/>
        </p:nvSpPr>
        <p:spPr bwMode="auto">
          <a:xfrm>
            <a:off x="7399338" y="371475"/>
            <a:ext cx="288925" cy="371475"/>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 name="Freeform 10"/>
          <p:cNvSpPr>
            <a:spLocks/>
          </p:cNvSpPr>
          <p:nvPr userDrawn="1"/>
        </p:nvSpPr>
        <p:spPr bwMode="auto">
          <a:xfrm>
            <a:off x="7453313" y="415925"/>
            <a:ext cx="180975" cy="238125"/>
          </a:xfrm>
          <a:custGeom>
            <a:avLst/>
            <a:gdLst>
              <a:gd name="T0" fmla="*/ 0 w 114"/>
              <a:gd name="T1" fmla="*/ 74 h 150"/>
              <a:gd name="T2" fmla="*/ 58 w 114"/>
              <a:gd name="T3" fmla="*/ 0 h 150"/>
              <a:gd name="T4" fmla="*/ 114 w 114"/>
              <a:gd name="T5" fmla="*/ 74 h 150"/>
              <a:gd name="T6" fmla="*/ 58 w 114"/>
              <a:gd name="T7" fmla="*/ 150 h 150"/>
              <a:gd name="T8" fmla="*/ 0 w 114"/>
              <a:gd name="T9" fmla="*/ 74 h 150"/>
              <a:gd name="T10" fmla="*/ 0 w 114"/>
              <a:gd name="T11" fmla="*/ 74 h 150"/>
            </a:gdLst>
            <a:ahLst/>
            <a:cxnLst>
              <a:cxn ang="0">
                <a:pos x="T0" y="T1"/>
              </a:cxn>
              <a:cxn ang="0">
                <a:pos x="T2" y="T3"/>
              </a:cxn>
              <a:cxn ang="0">
                <a:pos x="T4" y="T5"/>
              </a:cxn>
              <a:cxn ang="0">
                <a:pos x="T6" y="T7"/>
              </a:cxn>
              <a:cxn ang="0">
                <a:pos x="T8" y="T9"/>
              </a:cxn>
              <a:cxn ang="0">
                <a:pos x="T10" y="T11"/>
              </a:cxn>
            </a:cxnLst>
            <a:rect l="0" t="0" r="r" b="b"/>
            <a:pathLst>
              <a:path w="114" h="150">
                <a:moveTo>
                  <a:pt x="0" y="74"/>
                </a:moveTo>
                <a:lnTo>
                  <a:pt x="58" y="0"/>
                </a:lnTo>
                <a:lnTo>
                  <a:pt x="114" y="74"/>
                </a:lnTo>
                <a:lnTo>
                  <a:pt x="58" y="150"/>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3" name="Freeform 11"/>
          <p:cNvSpPr>
            <a:spLocks/>
          </p:cNvSpPr>
          <p:nvPr userDrawn="1"/>
        </p:nvSpPr>
        <p:spPr bwMode="auto">
          <a:xfrm>
            <a:off x="7478713" y="466725"/>
            <a:ext cx="130175" cy="155575"/>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4" name="Freeform 12"/>
          <p:cNvSpPr>
            <a:spLocks noEditPoints="1"/>
          </p:cNvSpPr>
          <p:nvPr userDrawn="1"/>
        </p:nvSpPr>
        <p:spPr bwMode="auto">
          <a:xfrm>
            <a:off x="7399338" y="800100"/>
            <a:ext cx="53975"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5" name="Freeform 13"/>
          <p:cNvSpPr>
            <a:spLocks/>
          </p:cNvSpPr>
          <p:nvPr userDrawn="1"/>
        </p:nvSpPr>
        <p:spPr bwMode="auto">
          <a:xfrm>
            <a:off x="7456488" y="800100"/>
            <a:ext cx="44450"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6" name="Freeform 14"/>
          <p:cNvSpPr>
            <a:spLocks/>
          </p:cNvSpPr>
          <p:nvPr userDrawn="1"/>
        </p:nvSpPr>
        <p:spPr bwMode="auto">
          <a:xfrm>
            <a:off x="7510463" y="796925"/>
            <a:ext cx="41275"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7" name="Freeform 15"/>
          <p:cNvSpPr>
            <a:spLocks/>
          </p:cNvSpPr>
          <p:nvPr userDrawn="1"/>
        </p:nvSpPr>
        <p:spPr bwMode="auto">
          <a:xfrm>
            <a:off x="7558088" y="800100"/>
            <a:ext cx="41275"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8" name="Freeform 16"/>
          <p:cNvSpPr>
            <a:spLocks noEditPoints="1"/>
          </p:cNvSpPr>
          <p:nvPr userDrawn="1"/>
        </p:nvSpPr>
        <p:spPr bwMode="auto">
          <a:xfrm>
            <a:off x="7608888" y="800100"/>
            <a:ext cx="44450"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 name="Freeform 17"/>
          <p:cNvSpPr>
            <a:spLocks noEditPoints="1"/>
          </p:cNvSpPr>
          <p:nvPr userDrawn="1"/>
        </p:nvSpPr>
        <p:spPr bwMode="auto">
          <a:xfrm>
            <a:off x="7656513" y="800100"/>
            <a:ext cx="53975"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 name="Freeform 18"/>
          <p:cNvSpPr>
            <a:spLocks/>
          </p:cNvSpPr>
          <p:nvPr userDrawn="1"/>
        </p:nvSpPr>
        <p:spPr bwMode="auto">
          <a:xfrm>
            <a:off x="7716838" y="800100"/>
            <a:ext cx="34925"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 name="Freeform 19"/>
          <p:cNvSpPr>
            <a:spLocks/>
          </p:cNvSpPr>
          <p:nvPr userDrawn="1"/>
        </p:nvSpPr>
        <p:spPr bwMode="auto">
          <a:xfrm>
            <a:off x="7761288" y="800100"/>
            <a:ext cx="6350"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 name="Freeform 20"/>
          <p:cNvSpPr>
            <a:spLocks noEditPoints="1"/>
          </p:cNvSpPr>
          <p:nvPr userDrawn="1"/>
        </p:nvSpPr>
        <p:spPr bwMode="auto">
          <a:xfrm>
            <a:off x="7777163" y="800100"/>
            <a:ext cx="53975"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8"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 name="Freeform 21"/>
          <p:cNvSpPr>
            <a:spLocks/>
          </p:cNvSpPr>
          <p:nvPr userDrawn="1"/>
        </p:nvSpPr>
        <p:spPr bwMode="auto">
          <a:xfrm>
            <a:off x="7840663" y="800100"/>
            <a:ext cx="41275"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 name="Freeform 22"/>
          <p:cNvSpPr>
            <a:spLocks/>
          </p:cNvSpPr>
          <p:nvPr userDrawn="1"/>
        </p:nvSpPr>
        <p:spPr bwMode="auto">
          <a:xfrm>
            <a:off x="7920038" y="796925"/>
            <a:ext cx="47625"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 name="Freeform 23"/>
          <p:cNvSpPr>
            <a:spLocks noEditPoints="1"/>
          </p:cNvSpPr>
          <p:nvPr userDrawn="1"/>
        </p:nvSpPr>
        <p:spPr bwMode="auto">
          <a:xfrm>
            <a:off x="7970838" y="800100"/>
            <a:ext cx="53975"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 name="Freeform 24"/>
          <p:cNvSpPr>
            <a:spLocks/>
          </p:cNvSpPr>
          <p:nvPr userDrawn="1"/>
        </p:nvSpPr>
        <p:spPr bwMode="auto">
          <a:xfrm>
            <a:off x="8021638" y="800100"/>
            <a:ext cx="44450"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 name="Freeform 25"/>
          <p:cNvSpPr>
            <a:spLocks/>
          </p:cNvSpPr>
          <p:nvPr userDrawn="1"/>
        </p:nvSpPr>
        <p:spPr bwMode="auto">
          <a:xfrm>
            <a:off x="8072438" y="800100"/>
            <a:ext cx="44450"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 name="Freeform 26"/>
          <p:cNvSpPr>
            <a:spLocks noEditPoints="1"/>
          </p:cNvSpPr>
          <p:nvPr userDrawn="1"/>
        </p:nvSpPr>
        <p:spPr bwMode="auto">
          <a:xfrm>
            <a:off x="8126413" y="796925"/>
            <a:ext cx="5080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 name="Freeform 27"/>
          <p:cNvSpPr>
            <a:spLocks/>
          </p:cNvSpPr>
          <p:nvPr userDrawn="1"/>
        </p:nvSpPr>
        <p:spPr bwMode="auto">
          <a:xfrm>
            <a:off x="8186738" y="800100"/>
            <a:ext cx="34925"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 name="Freeform 28"/>
          <p:cNvSpPr>
            <a:spLocks/>
          </p:cNvSpPr>
          <p:nvPr userDrawn="1"/>
        </p:nvSpPr>
        <p:spPr bwMode="auto">
          <a:xfrm>
            <a:off x="8231188" y="800100"/>
            <a:ext cx="6350"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 name="Freeform 29"/>
          <p:cNvSpPr>
            <a:spLocks/>
          </p:cNvSpPr>
          <p:nvPr userDrawn="1"/>
        </p:nvSpPr>
        <p:spPr bwMode="auto">
          <a:xfrm>
            <a:off x="8247063" y="796925"/>
            <a:ext cx="47625"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 name="Freeform 30"/>
          <p:cNvSpPr>
            <a:spLocks/>
          </p:cNvSpPr>
          <p:nvPr userDrawn="1"/>
        </p:nvSpPr>
        <p:spPr bwMode="auto">
          <a:xfrm>
            <a:off x="8329613" y="800100"/>
            <a:ext cx="41275"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 name="Freeform 31"/>
          <p:cNvSpPr>
            <a:spLocks/>
          </p:cNvSpPr>
          <p:nvPr userDrawn="1"/>
        </p:nvSpPr>
        <p:spPr bwMode="auto">
          <a:xfrm>
            <a:off x="8386763" y="800100"/>
            <a:ext cx="41275"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4" name="Freeform 32"/>
          <p:cNvSpPr>
            <a:spLocks/>
          </p:cNvSpPr>
          <p:nvPr userDrawn="1"/>
        </p:nvSpPr>
        <p:spPr bwMode="auto">
          <a:xfrm>
            <a:off x="8440738" y="800100"/>
            <a:ext cx="9525"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 name="Freeform 33"/>
          <p:cNvSpPr>
            <a:spLocks/>
          </p:cNvSpPr>
          <p:nvPr userDrawn="1"/>
        </p:nvSpPr>
        <p:spPr bwMode="auto">
          <a:xfrm>
            <a:off x="8459788" y="800100"/>
            <a:ext cx="5080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6" name="Freeform 34"/>
          <p:cNvSpPr>
            <a:spLocks/>
          </p:cNvSpPr>
          <p:nvPr userDrawn="1"/>
        </p:nvSpPr>
        <p:spPr bwMode="auto">
          <a:xfrm>
            <a:off x="8516938" y="800100"/>
            <a:ext cx="38100"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7" name="Freeform 35"/>
          <p:cNvSpPr>
            <a:spLocks noEditPoints="1"/>
          </p:cNvSpPr>
          <p:nvPr userDrawn="1"/>
        </p:nvSpPr>
        <p:spPr bwMode="auto">
          <a:xfrm>
            <a:off x="8567738" y="800100"/>
            <a:ext cx="44450"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8" name="Freeform 36"/>
          <p:cNvSpPr>
            <a:spLocks/>
          </p:cNvSpPr>
          <p:nvPr userDrawn="1"/>
        </p:nvSpPr>
        <p:spPr bwMode="auto">
          <a:xfrm>
            <a:off x="8615363" y="796925"/>
            <a:ext cx="44450"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9" name="Freeform 37"/>
          <p:cNvSpPr>
            <a:spLocks/>
          </p:cNvSpPr>
          <p:nvPr userDrawn="1"/>
        </p:nvSpPr>
        <p:spPr bwMode="auto">
          <a:xfrm>
            <a:off x="8669338" y="800100"/>
            <a:ext cx="9525"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0" name="Freeform 38"/>
          <p:cNvSpPr>
            <a:spLocks/>
          </p:cNvSpPr>
          <p:nvPr userDrawn="1"/>
        </p:nvSpPr>
        <p:spPr bwMode="auto">
          <a:xfrm>
            <a:off x="8688388" y="800100"/>
            <a:ext cx="85725" cy="50800"/>
          </a:xfrm>
          <a:custGeom>
            <a:avLst/>
            <a:gdLst>
              <a:gd name="T0" fmla="*/ 30 w 54"/>
              <a:gd name="T1" fmla="*/ 0 h 32"/>
              <a:gd name="T2" fmla="*/ 0 w 54"/>
              <a:gd name="T3" fmla="*/ 0 h 32"/>
              <a:gd name="T4" fmla="*/ 0 w 54"/>
              <a:gd name="T5" fmla="*/ 4 h 32"/>
              <a:gd name="T6" fmla="*/ 10 w 54"/>
              <a:gd name="T7" fmla="*/ 4 h 32"/>
              <a:gd name="T8" fmla="*/ 10 w 54"/>
              <a:gd name="T9" fmla="*/ 32 h 32"/>
              <a:gd name="T10" fmla="*/ 16 w 54"/>
              <a:gd name="T11" fmla="*/ 32 h 32"/>
              <a:gd name="T12" fmla="*/ 16 w 54"/>
              <a:gd name="T13" fmla="*/ 4 h 32"/>
              <a:gd name="T14" fmla="*/ 26 w 54"/>
              <a:gd name="T15" fmla="*/ 4 h 32"/>
              <a:gd name="T16" fmla="*/ 36 w 54"/>
              <a:gd name="T17" fmla="*/ 18 h 32"/>
              <a:gd name="T18" fmla="*/ 36 w 54"/>
              <a:gd name="T19" fmla="*/ 32 h 32"/>
              <a:gd name="T20" fmla="*/ 42 w 54"/>
              <a:gd name="T21" fmla="*/ 32 h 32"/>
              <a:gd name="T22" fmla="*/ 42 w 54"/>
              <a:gd name="T23" fmla="*/ 18 h 32"/>
              <a:gd name="T24" fmla="*/ 54 w 54"/>
              <a:gd name="T25" fmla="*/ 0 h 32"/>
              <a:gd name="T26" fmla="*/ 54 w 54"/>
              <a:gd name="T27" fmla="*/ 0 h 32"/>
              <a:gd name="T28" fmla="*/ 54 w 54"/>
              <a:gd name="T29" fmla="*/ 0 h 32"/>
              <a:gd name="T30" fmla="*/ 48 w 54"/>
              <a:gd name="T31" fmla="*/ 0 h 32"/>
              <a:gd name="T32" fmla="*/ 38 w 54"/>
              <a:gd name="T33" fmla="*/ 14 h 32"/>
              <a:gd name="T34" fmla="*/ 30 w 54"/>
              <a:gd name="T35" fmla="*/ 0 h 32"/>
              <a:gd name="T36" fmla="*/ 30 w 54"/>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2">
                <a:moveTo>
                  <a:pt x="30" y="0"/>
                </a:moveTo>
                <a:lnTo>
                  <a:pt x="0" y="0"/>
                </a:lnTo>
                <a:lnTo>
                  <a:pt x="0" y="4"/>
                </a:lnTo>
                <a:lnTo>
                  <a:pt x="10" y="4"/>
                </a:lnTo>
                <a:lnTo>
                  <a:pt x="10" y="32"/>
                </a:lnTo>
                <a:lnTo>
                  <a:pt x="16" y="32"/>
                </a:lnTo>
                <a:lnTo>
                  <a:pt x="16" y="4"/>
                </a:lnTo>
                <a:lnTo>
                  <a:pt x="26" y="4"/>
                </a:lnTo>
                <a:lnTo>
                  <a:pt x="36" y="18"/>
                </a:lnTo>
                <a:lnTo>
                  <a:pt x="36" y="32"/>
                </a:lnTo>
                <a:lnTo>
                  <a:pt x="42" y="32"/>
                </a:lnTo>
                <a:lnTo>
                  <a:pt x="42" y="18"/>
                </a:lnTo>
                <a:lnTo>
                  <a:pt x="54" y="0"/>
                </a:lnTo>
                <a:lnTo>
                  <a:pt x="54" y="0"/>
                </a:lnTo>
                <a:lnTo>
                  <a:pt x="54" y="0"/>
                </a:lnTo>
                <a:lnTo>
                  <a:pt x="48" y="0"/>
                </a:lnTo>
                <a:lnTo>
                  <a:pt x="38" y="14"/>
                </a:lnTo>
                <a:lnTo>
                  <a:pt x="30" y="0"/>
                </a:lnTo>
                <a:lnTo>
                  <a:pt x="30"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1" name="Freeform 39"/>
          <p:cNvSpPr>
            <a:spLocks/>
          </p:cNvSpPr>
          <p:nvPr userDrawn="1"/>
        </p:nvSpPr>
        <p:spPr bwMode="auto">
          <a:xfrm>
            <a:off x="8482013" y="371475"/>
            <a:ext cx="292100" cy="365125"/>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2" name="Freeform 40"/>
          <p:cNvSpPr>
            <a:spLocks/>
          </p:cNvSpPr>
          <p:nvPr userDrawn="1"/>
        </p:nvSpPr>
        <p:spPr bwMode="auto">
          <a:xfrm>
            <a:off x="8094663" y="365125"/>
            <a:ext cx="336550" cy="371475"/>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3" name="Freeform 41"/>
          <p:cNvSpPr>
            <a:spLocks noEditPoints="1"/>
          </p:cNvSpPr>
          <p:nvPr userDrawn="1"/>
        </p:nvSpPr>
        <p:spPr bwMode="auto">
          <a:xfrm>
            <a:off x="7758113" y="371475"/>
            <a:ext cx="330200" cy="358775"/>
          </a:xfrm>
          <a:custGeom>
            <a:avLst/>
            <a:gdLst>
              <a:gd name="T0" fmla="*/ 164 w 208"/>
              <a:gd name="T1" fmla="*/ 226 h 226"/>
              <a:gd name="T2" fmla="*/ 208 w 208"/>
              <a:gd name="T3" fmla="*/ 226 h 226"/>
              <a:gd name="T4" fmla="*/ 120 w 208"/>
              <a:gd name="T5" fmla="*/ 0 h 226"/>
              <a:gd name="T6" fmla="*/ 86 w 208"/>
              <a:gd name="T7" fmla="*/ 0 h 226"/>
              <a:gd name="T8" fmla="*/ 0 w 208"/>
              <a:gd name="T9" fmla="*/ 226 h 226"/>
              <a:gd name="T10" fmla="*/ 22 w 208"/>
              <a:gd name="T11" fmla="*/ 226 h 226"/>
              <a:gd name="T12" fmla="*/ 48 w 208"/>
              <a:gd name="T13" fmla="*/ 162 h 226"/>
              <a:gd name="T14" fmla="*/ 140 w 208"/>
              <a:gd name="T15" fmla="*/ 162 h 226"/>
              <a:gd name="T16" fmla="*/ 164 w 208"/>
              <a:gd name="T17" fmla="*/ 226 h 226"/>
              <a:gd name="T18" fmla="*/ 164 w 208"/>
              <a:gd name="T19" fmla="*/ 226 h 226"/>
              <a:gd name="T20" fmla="*/ 54 w 208"/>
              <a:gd name="T21" fmla="*/ 142 h 226"/>
              <a:gd name="T22" fmla="*/ 94 w 208"/>
              <a:gd name="T23" fmla="*/ 36 h 226"/>
              <a:gd name="T24" fmla="*/ 134 w 208"/>
              <a:gd name="T25" fmla="*/ 142 h 226"/>
              <a:gd name="T26" fmla="*/ 54 w 208"/>
              <a:gd name="T27" fmla="*/ 142 h 226"/>
              <a:gd name="T28" fmla="*/ 54 w 208"/>
              <a:gd name="T29" fmla="*/ 14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26">
                <a:moveTo>
                  <a:pt x="164" y="226"/>
                </a:moveTo>
                <a:lnTo>
                  <a:pt x="208" y="226"/>
                </a:lnTo>
                <a:lnTo>
                  <a:pt x="120" y="0"/>
                </a:lnTo>
                <a:lnTo>
                  <a:pt x="86" y="0"/>
                </a:lnTo>
                <a:lnTo>
                  <a:pt x="0" y="226"/>
                </a:lnTo>
                <a:lnTo>
                  <a:pt x="22" y="226"/>
                </a:lnTo>
                <a:lnTo>
                  <a:pt x="48" y="162"/>
                </a:lnTo>
                <a:lnTo>
                  <a:pt x="140" y="162"/>
                </a:lnTo>
                <a:lnTo>
                  <a:pt x="164" y="226"/>
                </a:lnTo>
                <a:lnTo>
                  <a:pt x="164" y="226"/>
                </a:lnTo>
                <a:close/>
                <a:moveTo>
                  <a:pt x="54" y="142"/>
                </a:moveTo>
                <a:lnTo>
                  <a:pt x="94" y="36"/>
                </a:lnTo>
                <a:lnTo>
                  <a:pt x="134" y="142"/>
                </a:lnTo>
                <a:lnTo>
                  <a:pt x="54" y="142"/>
                </a:lnTo>
                <a:lnTo>
                  <a:pt x="54" y="14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49237866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oleObject" Target="../embeddings/oleObject1.bin"/><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7.xml"/><Relationship Id="rId7" Type="http://schemas.openxmlformats.org/officeDocument/2006/relationships/image" Target="../media/image9.png"/><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theme" Target="../theme/theme2.xml"/><Relationship Id="rId5" Type="http://schemas.openxmlformats.org/officeDocument/2006/relationships/slideLayout" Target="../slideLayouts/slideLayout89.xml"/><Relationship Id="rId4" Type="http://schemas.openxmlformats.org/officeDocument/2006/relationships/slideLayout" Target="../slideLayouts/slideLayout8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86"/>
            </p:custDataLst>
            <p:extLst>
              <p:ext uri="{D42A27DB-BD31-4B8C-83A1-F6EECF244321}">
                <p14:modId xmlns:p14="http://schemas.microsoft.com/office/powerpoint/2010/main" val="3475696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7" imgW="347" imgH="348" progId="TCLayout.ActiveDocument.1">
                  <p:embed/>
                </p:oleObj>
              </mc:Choice>
              <mc:Fallback>
                <p:oleObj name="think-cell Slide" r:id="rId87" imgW="347" imgH="348" progId="TCLayout.ActiveDocument.1">
                  <p:embed/>
                  <p:pic>
                    <p:nvPicPr>
                      <p:cNvPr id="4" name="Object 3" hidden="1"/>
                      <p:cNvPicPr/>
                      <p:nvPr/>
                    </p:nvPicPr>
                    <p:blipFill>
                      <a:blip r:embed="rId88"/>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7" name="Group 4"/>
          <p:cNvGrpSpPr>
            <a:grpSpLocks noChangeAspect="1"/>
          </p:cNvGrpSpPr>
          <p:nvPr userDrawn="1"/>
        </p:nvGrpSpPr>
        <p:grpSpPr bwMode="auto">
          <a:xfrm>
            <a:off x="1588" y="0"/>
            <a:ext cx="9140825" cy="6858000"/>
            <a:chOff x="1" y="0"/>
            <a:chExt cx="5758" cy="4320"/>
          </a:xfrm>
        </p:grpSpPr>
        <p:sp>
          <p:nvSpPr>
            <p:cNvPr id="88" name="AutoShape 3"/>
            <p:cNvSpPr>
              <a:spLocks noChangeAspect="1" noChangeArrowheads="1" noTextEdit="1"/>
            </p:cNvSpPr>
            <p:nvPr userDrawn="1"/>
          </p:nvSpPr>
          <p:spPr bwMode="auto">
            <a:xfrm>
              <a:off x="1" y="0"/>
              <a:ext cx="5758" cy="4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9" name="Freeform 5"/>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close/>
                </a:path>
              </a:pathLst>
            </a:custGeom>
            <a:solidFill>
              <a:srgbClr val="E8E3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0" name="Freeform 6"/>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1" name="Freeform 7"/>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close/>
                </a:path>
              </a:pathLst>
            </a:custGeom>
            <a:solidFill>
              <a:srgbClr val="E8E3DB"/>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8"/>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9"/>
            <p:cNvSpPr>
              <a:spLocks/>
            </p:cNvSpPr>
            <p:nvPr userDrawn="1"/>
          </p:nvSpPr>
          <p:spPr bwMode="auto">
            <a:xfrm>
              <a:off x="4661" y="234"/>
              <a:ext cx="182" cy="234"/>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0"/>
            <p:cNvSpPr>
              <a:spLocks/>
            </p:cNvSpPr>
            <p:nvPr userDrawn="1"/>
          </p:nvSpPr>
          <p:spPr bwMode="auto">
            <a:xfrm>
              <a:off x="4695" y="262"/>
              <a:ext cx="114" cy="150"/>
            </a:xfrm>
            <a:custGeom>
              <a:avLst/>
              <a:gdLst>
                <a:gd name="T0" fmla="*/ 0 w 114"/>
                <a:gd name="T1" fmla="*/ 74 h 150"/>
                <a:gd name="T2" fmla="*/ 58 w 114"/>
                <a:gd name="T3" fmla="*/ 0 h 150"/>
                <a:gd name="T4" fmla="*/ 114 w 114"/>
                <a:gd name="T5" fmla="*/ 74 h 150"/>
                <a:gd name="T6" fmla="*/ 58 w 114"/>
                <a:gd name="T7" fmla="*/ 150 h 150"/>
                <a:gd name="T8" fmla="*/ 0 w 114"/>
                <a:gd name="T9" fmla="*/ 74 h 150"/>
                <a:gd name="T10" fmla="*/ 0 w 114"/>
                <a:gd name="T11" fmla="*/ 74 h 150"/>
              </a:gdLst>
              <a:ahLst/>
              <a:cxnLst>
                <a:cxn ang="0">
                  <a:pos x="T0" y="T1"/>
                </a:cxn>
                <a:cxn ang="0">
                  <a:pos x="T2" y="T3"/>
                </a:cxn>
                <a:cxn ang="0">
                  <a:pos x="T4" y="T5"/>
                </a:cxn>
                <a:cxn ang="0">
                  <a:pos x="T6" y="T7"/>
                </a:cxn>
                <a:cxn ang="0">
                  <a:pos x="T8" y="T9"/>
                </a:cxn>
                <a:cxn ang="0">
                  <a:pos x="T10" y="T11"/>
                </a:cxn>
              </a:cxnLst>
              <a:rect l="0" t="0" r="r" b="b"/>
              <a:pathLst>
                <a:path w="114" h="150">
                  <a:moveTo>
                    <a:pt x="0" y="74"/>
                  </a:moveTo>
                  <a:lnTo>
                    <a:pt x="58" y="0"/>
                  </a:lnTo>
                  <a:lnTo>
                    <a:pt x="114" y="74"/>
                  </a:lnTo>
                  <a:lnTo>
                    <a:pt x="58" y="150"/>
                  </a:lnTo>
                  <a:lnTo>
                    <a:pt x="0" y="74"/>
                  </a:lnTo>
                  <a:lnTo>
                    <a:pt x="0" y="74"/>
                  </a:lnTo>
                  <a:close/>
                </a:path>
              </a:pathLst>
            </a:cu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1"/>
            <p:cNvSpPr>
              <a:spLocks/>
            </p:cNvSpPr>
            <p:nvPr userDrawn="1"/>
          </p:nvSpPr>
          <p:spPr bwMode="auto">
            <a:xfrm>
              <a:off x="4711" y="294"/>
              <a:ext cx="82" cy="9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12"/>
            <p:cNvSpPr>
              <a:spLocks noEditPoints="1"/>
            </p:cNvSpPr>
            <p:nvPr userDrawn="1"/>
          </p:nvSpPr>
          <p:spPr bwMode="auto">
            <a:xfrm>
              <a:off x="4661" y="504"/>
              <a:ext cx="34" cy="32"/>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13"/>
            <p:cNvSpPr>
              <a:spLocks/>
            </p:cNvSpPr>
            <p:nvPr userDrawn="1"/>
          </p:nvSpPr>
          <p:spPr bwMode="auto">
            <a:xfrm>
              <a:off x="4697" y="504"/>
              <a:ext cx="28" cy="32"/>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14"/>
            <p:cNvSpPr>
              <a:spLocks/>
            </p:cNvSpPr>
            <p:nvPr userDrawn="1"/>
          </p:nvSpPr>
          <p:spPr bwMode="auto">
            <a:xfrm>
              <a:off x="4731" y="502"/>
              <a:ext cx="26" cy="34"/>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15"/>
            <p:cNvSpPr>
              <a:spLocks/>
            </p:cNvSpPr>
            <p:nvPr userDrawn="1"/>
          </p:nvSpPr>
          <p:spPr bwMode="auto">
            <a:xfrm>
              <a:off x="4761" y="504"/>
              <a:ext cx="26" cy="32"/>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16"/>
            <p:cNvSpPr>
              <a:spLocks noEditPoints="1"/>
            </p:cNvSpPr>
            <p:nvPr userDrawn="1"/>
          </p:nvSpPr>
          <p:spPr bwMode="auto">
            <a:xfrm>
              <a:off x="4793" y="504"/>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17"/>
            <p:cNvSpPr>
              <a:spLocks noEditPoints="1"/>
            </p:cNvSpPr>
            <p:nvPr userDrawn="1"/>
          </p:nvSpPr>
          <p:spPr bwMode="auto">
            <a:xfrm>
              <a:off x="4823" y="504"/>
              <a:ext cx="34" cy="32"/>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18"/>
            <p:cNvSpPr>
              <a:spLocks/>
            </p:cNvSpPr>
            <p:nvPr userDrawn="1"/>
          </p:nvSpPr>
          <p:spPr bwMode="auto">
            <a:xfrm>
              <a:off x="4861" y="504"/>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19"/>
            <p:cNvSpPr>
              <a:spLocks/>
            </p:cNvSpPr>
            <p:nvPr userDrawn="1"/>
          </p:nvSpPr>
          <p:spPr bwMode="auto">
            <a:xfrm>
              <a:off x="4889" y="504"/>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0"/>
            <p:cNvSpPr>
              <a:spLocks noEditPoints="1"/>
            </p:cNvSpPr>
            <p:nvPr userDrawn="1"/>
          </p:nvSpPr>
          <p:spPr bwMode="auto">
            <a:xfrm>
              <a:off x="4899" y="504"/>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8"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1"/>
            <p:cNvSpPr>
              <a:spLocks/>
            </p:cNvSpPr>
            <p:nvPr userDrawn="1"/>
          </p:nvSpPr>
          <p:spPr bwMode="auto">
            <a:xfrm>
              <a:off x="4939" y="504"/>
              <a:ext cx="26" cy="32"/>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22"/>
            <p:cNvSpPr>
              <a:spLocks/>
            </p:cNvSpPr>
            <p:nvPr userDrawn="1"/>
          </p:nvSpPr>
          <p:spPr bwMode="auto">
            <a:xfrm>
              <a:off x="4989" y="502"/>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23"/>
            <p:cNvSpPr>
              <a:spLocks noEditPoints="1"/>
            </p:cNvSpPr>
            <p:nvPr userDrawn="1"/>
          </p:nvSpPr>
          <p:spPr bwMode="auto">
            <a:xfrm>
              <a:off x="5021" y="504"/>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24"/>
            <p:cNvSpPr>
              <a:spLocks/>
            </p:cNvSpPr>
            <p:nvPr userDrawn="1"/>
          </p:nvSpPr>
          <p:spPr bwMode="auto">
            <a:xfrm>
              <a:off x="5053" y="504"/>
              <a:ext cx="28" cy="32"/>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25"/>
            <p:cNvSpPr>
              <a:spLocks/>
            </p:cNvSpPr>
            <p:nvPr userDrawn="1"/>
          </p:nvSpPr>
          <p:spPr bwMode="auto">
            <a:xfrm>
              <a:off x="5085" y="504"/>
              <a:ext cx="28" cy="32"/>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26"/>
            <p:cNvSpPr>
              <a:spLocks noEditPoints="1"/>
            </p:cNvSpPr>
            <p:nvPr userDrawn="1"/>
          </p:nvSpPr>
          <p:spPr bwMode="auto">
            <a:xfrm>
              <a:off x="5119" y="502"/>
              <a:ext cx="32" cy="34"/>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27"/>
            <p:cNvSpPr>
              <a:spLocks/>
            </p:cNvSpPr>
            <p:nvPr userDrawn="1"/>
          </p:nvSpPr>
          <p:spPr bwMode="auto">
            <a:xfrm>
              <a:off x="5157" y="504"/>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28"/>
            <p:cNvSpPr>
              <a:spLocks/>
            </p:cNvSpPr>
            <p:nvPr userDrawn="1"/>
          </p:nvSpPr>
          <p:spPr bwMode="auto">
            <a:xfrm>
              <a:off x="5185" y="504"/>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29"/>
            <p:cNvSpPr>
              <a:spLocks/>
            </p:cNvSpPr>
            <p:nvPr userDrawn="1"/>
          </p:nvSpPr>
          <p:spPr bwMode="auto">
            <a:xfrm>
              <a:off x="5195" y="502"/>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0"/>
            <p:cNvSpPr>
              <a:spLocks/>
            </p:cNvSpPr>
            <p:nvPr userDrawn="1"/>
          </p:nvSpPr>
          <p:spPr bwMode="auto">
            <a:xfrm>
              <a:off x="5247" y="504"/>
              <a:ext cx="26" cy="32"/>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1"/>
            <p:cNvSpPr>
              <a:spLocks/>
            </p:cNvSpPr>
            <p:nvPr userDrawn="1"/>
          </p:nvSpPr>
          <p:spPr bwMode="auto">
            <a:xfrm>
              <a:off x="5283" y="504"/>
              <a:ext cx="26" cy="32"/>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6" name="Freeform 32"/>
            <p:cNvSpPr>
              <a:spLocks/>
            </p:cNvSpPr>
            <p:nvPr userDrawn="1"/>
          </p:nvSpPr>
          <p:spPr bwMode="auto">
            <a:xfrm>
              <a:off x="5317" y="504"/>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7" name="Freeform 33"/>
            <p:cNvSpPr>
              <a:spLocks/>
            </p:cNvSpPr>
            <p:nvPr userDrawn="1"/>
          </p:nvSpPr>
          <p:spPr bwMode="auto">
            <a:xfrm>
              <a:off x="5329" y="504"/>
              <a:ext cx="32" cy="32"/>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8" name="Freeform 34"/>
            <p:cNvSpPr>
              <a:spLocks/>
            </p:cNvSpPr>
            <p:nvPr userDrawn="1"/>
          </p:nvSpPr>
          <p:spPr bwMode="auto">
            <a:xfrm>
              <a:off x="5365" y="504"/>
              <a:ext cx="24" cy="32"/>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9" name="Freeform 35"/>
            <p:cNvSpPr>
              <a:spLocks noEditPoints="1"/>
            </p:cNvSpPr>
            <p:nvPr userDrawn="1"/>
          </p:nvSpPr>
          <p:spPr bwMode="auto">
            <a:xfrm>
              <a:off x="5397" y="504"/>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0" name="Freeform 36"/>
            <p:cNvSpPr>
              <a:spLocks/>
            </p:cNvSpPr>
            <p:nvPr userDrawn="1"/>
          </p:nvSpPr>
          <p:spPr bwMode="auto">
            <a:xfrm>
              <a:off x="5427" y="502"/>
              <a:ext cx="28" cy="34"/>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1" name="Freeform 37"/>
            <p:cNvSpPr>
              <a:spLocks/>
            </p:cNvSpPr>
            <p:nvPr userDrawn="1"/>
          </p:nvSpPr>
          <p:spPr bwMode="auto">
            <a:xfrm>
              <a:off x="5461" y="504"/>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2" name="Freeform 38"/>
            <p:cNvSpPr>
              <a:spLocks/>
            </p:cNvSpPr>
            <p:nvPr userDrawn="1"/>
          </p:nvSpPr>
          <p:spPr bwMode="auto">
            <a:xfrm>
              <a:off x="5473" y="504"/>
              <a:ext cx="54" cy="32"/>
            </a:xfrm>
            <a:custGeom>
              <a:avLst/>
              <a:gdLst>
                <a:gd name="T0" fmla="*/ 30 w 54"/>
                <a:gd name="T1" fmla="*/ 0 h 32"/>
                <a:gd name="T2" fmla="*/ 0 w 54"/>
                <a:gd name="T3" fmla="*/ 0 h 32"/>
                <a:gd name="T4" fmla="*/ 0 w 54"/>
                <a:gd name="T5" fmla="*/ 4 h 32"/>
                <a:gd name="T6" fmla="*/ 10 w 54"/>
                <a:gd name="T7" fmla="*/ 4 h 32"/>
                <a:gd name="T8" fmla="*/ 10 w 54"/>
                <a:gd name="T9" fmla="*/ 32 h 32"/>
                <a:gd name="T10" fmla="*/ 16 w 54"/>
                <a:gd name="T11" fmla="*/ 32 h 32"/>
                <a:gd name="T12" fmla="*/ 16 w 54"/>
                <a:gd name="T13" fmla="*/ 4 h 32"/>
                <a:gd name="T14" fmla="*/ 26 w 54"/>
                <a:gd name="T15" fmla="*/ 4 h 32"/>
                <a:gd name="T16" fmla="*/ 36 w 54"/>
                <a:gd name="T17" fmla="*/ 18 h 32"/>
                <a:gd name="T18" fmla="*/ 36 w 54"/>
                <a:gd name="T19" fmla="*/ 32 h 32"/>
                <a:gd name="T20" fmla="*/ 42 w 54"/>
                <a:gd name="T21" fmla="*/ 32 h 32"/>
                <a:gd name="T22" fmla="*/ 42 w 54"/>
                <a:gd name="T23" fmla="*/ 18 h 32"/>
                <a:gd name="T24" fmla="*/ 54 w 54"/>
                <a:gd name="T25" fmla="*/ 0 h 32"/>
                <a:gd name="T26" fmla="*/ 54 w 54"/>
                <a:gd name="T27" fmla="*/ 0 h 32"/>
                <a:gd name="T28" fmla="*/ 54 w 54"/>
                <a:gd name="T29" fmla="*/ 0 h 32"/>
                <a:gd name="T30" fmla="*/ 48 w 54"/>
                <a:gd name="T31" fmla="*/ 0 h 32"/>
                <a:gd name="T32" fmla="*/ 38 w 54"/>
                <a:gd name="T33" fmla="*/ 14 h 32"/>
                <a:gd name="T34" fmla="*/ 30 w 54"/>
                <a:gd name="T35" fmla="*/ 0 h 32"/>
                <a:gd name="T36" fmla="*/ 30 w 54"/>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2">
                  <a:moveTo>
                    <a:pt x="30" y="0"/>
                  </a:moveTo>
                  <a:lnTo>
                    <a:pt x="0" y="0"/>
                  </a:lnTo>
                  <a:lnTo>
                    <a:pt x="0" y="4"/>
                  </a:lnTo>
                  <a:lnTo>
                    <a:pt x="10" y="4"/>
                  </a:lnTo>
                  <a:lnTo>
                    <a:pt x="10" y="32"/>
                  </a:lnTo>
                  <a:lnTo>
                    <a:pt x="16" y="32"/>
                  </a:lnTo>
                  <a:lnTo>
                    <a:pt x="16" y="4"/>
                  </a:lnTo>
                  <a:lnTo>
                    <a:pt x="26" y="4"/>
                  </a:lnTo>
                  <a:lnTo>
                    <a:pt x="36" y="18"/>
                  </a:lnTo>
                  <a:lnTo>
                    <a:pt x="36" y="32"/>
                  </a:lnTo>
                  <a:lnTo>
                    <a:pt x="42" y="32"/>
                  </a:lnTo>
                  <a:lnTo>
                    <a:pt x="42" y="18"/>
                  </a:lnTo>
                  <a:lnTo>
                    <a:pt x="54" y="0"/>
                  </a:lnTo>
                  <a:lnTo>
                    <a:pt x="54" y="0"/>
                  </a:lnTo>
                  <a:lnTo>
                    <a:pt x="54" y="0"/>
                  </a:lnTo>
                  <a:lnTo>
                    <a:pt x="48" y="0"/>
                  </a:lnTo>
                  <a:lnTo>
                    <a:pt x="38" y="14"/>
                  </a:lnTo>
                  <a:lnTo>
                    <a:pt x="30" y="0"/>
                  </a:lnTo>
                  <a:lnTo>
                    <a:pt x="30" y="0"/>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3" name="Freeform 39"/>
            <p:cNvSpPr>
              <a:spLocks/>
            </p:cNvSpPr>
            <p:nvPr userDrawn="1"/>
          </p:nvSpPr>
          <p:spPr bwMode="auto">
            <a:xfrm>
              <a:off x="5343" y="234"/>
              <a:ext cx="184" cy="230"/>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4" name="Freeform 40"/>
            <p:cNvSpPr>
              <a:spLocks/>
            </p:cNvSpPr>
            <p:nvPr userDrawn="1"/>
          </p:nvSpPr>
          <p:spPr bwMode="auto">
            <a:xfrm>
              <a:off x="5099" y="230"/>
              <a:ext cx="212" cy="234"/>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5" name="Freeform 41"/>
            <p:cNvSpPr>
              <a:spLocks noEditPoints="1"/>
            </p:cNvSpPr>
            <p:nvPr userDrawn="1"/>
          </p:nvSpPr>
          <p:spPr bwMode="auto">
            <a:xfrm>
              <a:off x="4887" y="234"/>
              <a:ext cx="208" cy="226"/>
            </a:xfrm>
            <a:custGeom>
              <a:avLst/>
              <a:gdLst>
                <a:gd name="T0" fmla="*/ 164 w 208"/>
                <a:gd name="T1" fmla="*/ 226 h 226"/>
                <a:gd name="T2" fmla="*/ 208 w 208"/>
                <a:gd name="T3" fmla="*/ 226 h 226"/>
                <a:gd name="T4" fmla="*/ 120 w 208"/>
                <a:gd name="T5" fmla="*/ 0 h 226"/>
                <a:gd name="T6" fmla="*/ 86 w 208"/>
                <a:gd name="T7" fmla="*/ 0 h 226"/>
                <a:gd name="T8" fmla="*/ 0 w 208"/>
                <a:gd name="T9" fmla="*/ 226 h 226"/>
                <a:gd name="T10" fmla="*/ 22 w 208"/>
                <a:gd name="T11" fmla="*/ 226 h 226"/>
                <a:gd name="T12" fmla="*/ 48 w 208"/>
                <a:gd name="T13" fmla="*/ 162 h 226"/>
                <a:gd name="T14" fmla="*/ 140 w 208"/>
                <a:gd name="T15" fmla="*/ 162 h 226"/>
                <a:gd name="T16" fmla="*/ 164 w 208"/>
                <a:gd name="T17" fmla="*/ 226 h 226"/>
                <a:gd name="T18" fmla="*/ 164 w 208"/>
                <a:gd name="T19" fmla="*/ 226 h 226"/>
                <a:gd name="T20" fmla="*/ 54 w 208"/>
                <a:gd name="T21" fmla="*/ 142 h 226"/>
                <a:gd name="T22" fmla="*/ 94 w 208"/>
                <a:gd name="T23" fmla="*/ 36 h 226"/>
                <a:gd name="T24" fmla="*/ 134 w 208"/>
                <a:gd name="T25" fmla="*/ 142 h 226"/>
                <a:gd name="T26" fmla="*/ 54 w 208"/>
                <a:gd name="T27" fmla="*/ 142 h 226"/>
                <a:gd name="T28" fmla="*/ 54 w 208"/>
                <a:gd name="T29" fmla="*/ 14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26">
                  <a:moveTo>
                    <a:pt x="164" y="226"/>
                  </a:moveTo>
                  <a:lnTo>
                    <a:pt x="208" y="226"/>
                  </a:lnTo>
                  <a:lnTo>
                    <a:pt x="120" y="0"/>
                  </a:lnTo>
                  <a:lnTo>
                    <a:pt x="86" y="0"/>
                  </a:lnTo>
                  <a:lnTo>
                    <a:pt x="0" y="226"/>
                  </a:lnTo>
                  <a:lnTo>
                    <a:pt x="22" y="226"/>
                  </a:lnTo>
                  <a:lnTo>
                    <a:pt x="48" y="162"/>
                  </a:lnTo>
                  <a:lnTo>
                    <a:pt x="140" y="162"/>
                  </a:lnTo>
                  <a:lnTo>
                    <a:pt x="164" y="226"/>
                  </a:lnTo>
                  <a:lnTo>
                    <a:pt x="164" y="226"/>
                  </a:lnTo>
                  <a:close/>
                  <a:moveTo>
                    <a:pt x="54" y="142"/>
                  </a:moveTo>
                  <a:lnTo>
                    <a:pt x="94" y="36"/>
                  </a:lnTo>
                  <a:lnTo>
                    <a:pt x="134" y="142"/>
                  </a:lnTo>
                  <a:lnTo>
                    <a:pt x="54" y="142"/>
                  </a:lnTo>
                  <a:lnTo>
                    <a:pt x="54" y="142"/>
                  </a:lnTo>
                  <a:close/>
                </a:path>
              </a:pathLst>
            </a:custGeom>
            <a:solidFill>
              <a:srgbClr val="3D0F54"/>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2980067865"/>
      </p:ext>
    </p:extLst>
  </p:cSld>
  <p:clrMap bg1="lt1" tx1="dk1" bg2="lt2" tx2="dk2" accent1="accent1" accent2="accent2" accent3="accent3" accent4="accent4" accent5="accent5" accent6="accent6" hlink="hlink" folHlink="folHlink"/>
  <p:sldLayoutIdLst>
    <p:sldLayoutId id="2147483661" r:id="rId1"/>
    <p:sldLayoutId id="2147483691" r:id="rId2"/>
    <p:sldLayoutId id="2147483663" r:id="rId3"/>
    <p:sldLayoutId id="2147483664" r:id="rId4"/>
    <p:sldLayoutId id="2147483665" r:id="rId5"/>
    <p:sldLayoutId id="2147483682" r:id="rId6"/>
    <p:sldLayoutId id="2147483679" r:id="rId7"/>
    <p:sldLayoutId id="2147483686" r:id="rId8"/>
    <p:sldLayoutId id="2147483689" r:id="rId9"/>
    <p:sldLayoutId id="2147483692" r:id="rId10"/>
    <p:sldLayoutId id="2147483693"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 id="2147483739" r:id="rId55"/>
    <p:sldLayoutId id="2147483740" r:id="rId56"/>
    <p:sldLayoutId id="2147483741" r:id="rId57"/>
    <p:sldLayoutId id="2147483742" r:id="rId58"/>
    <p:sldLayoutId id="2147483743" r:id="rId59"/>
    <p:sldLayoutId id="2147483744" r:id="rId60"/>
    <p:sldLayoutId id="2147483745" r:id="rId61"/>
    <p:sldLayoutId id="2147483746" r:id="rId62"/>
    <p:sldLayoutId id="2147483747" r:id="rId63"/>
    <p:sldLayoutId id="2147483748" r:id="rId64"/>
    <p:sldLayoutId id="2147483749" r:id="rId65"/>
    <p:sldLayoutId id="2147483750" r:id="rId66"/>
    <p:sldLayoutId id="2147483751" r:id="rId67"/>
    <p:sldLayoutId id="2147483752" r:id="rId68"/>
    <p:sldLayoutId id="2147483753" r:id="rId69"/>
    <p:sldLayoutId id="2147483754" r:id="rId70"/>
    <p:sldLayoutId id="2147483755" r:id="rId71"/>
    <p:sldLayoutId id="2147483756" r:id="rId72"/>
    <p:sldLayoutId id="2147483757" r:id="rId73"/>
    <p:sldLayoutId id="2147483758" r:id="rId74"/>
    <p:sldLayoutId id="2147483759" r:id="rId75"/>
    <p:sldLayoutId id="2147483760" r:id="rId76"/>
    <p:sldLayoutId id="2147483761" r:id="rId77"/>
    <p:sldLayoutId id="2147483762" r:id="rId78"/>
    <p:sldLayoutId id="2147483763" r:id="rId79"/>
    <p:sldLayoutId id="2147483764" r:id="rId80"/>
    <p:sldLayoutId id="2147483766" r:id="rId81"/>
    <p:sldLayoutId id="2147483767" r:id="rId82"/>
    <p:sldLayoutId id="2147483768" r:id="rId83"/>
    <p:sldLayoutId id="2147483775" r:id="rId84"/>
  </p:sldLayoutIdLst>
  <p:hf hdr="0" dt="0"/>
  <p:txStyles>
    <p:titleStyle>
      <a:lvl1pPr algn="l" defTabSz="914400" rtl="0" eaLnBrk="1" latinLnBrk="0" hangingPunct="1">
        <a:lnSpc>
          <a:spcPct val="100000"/>
        </a:lnSpc>
        <a:spcBef>
          <a:spcPct val="0"/>
        </a:spcBef>
        <a:buNone/>
        <a:defRPr sz="3866" b="1" kern="1200">
          <a:solidFill>
            <a:srgbClr val="3D3935"/>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F2120C"/>
        </a:buClr>
        <a:buFont typeface="Arial" panose="020B0604020202020204" pitchFamily="34" charset="0"/>
        <a:buChar char="•"/>
        <a:defRPr sz="2533" kern="1200">
          <a:solidFill>
            <a:srgbClr val="3D3935"/>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sz="1350"/>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sz="1350"/>
          </a:p>
        </p:txBody>
      </p:sp>
      <p:pic>
        <p:nvPicPr>
          <p:cNvPr id="18" name="bg object 18"/>
          <p:cNvPicPr/>
          <p:nvPr/>
        </p:nvPicPr>
        <p:blipFill>
          <a:blip r:embed="rId7" cstate="print"/>
          <a:stretch>
            <a:fillRect/>
          </a:stretch>
        </p:blipFill>
        <p:spPr>
          <a:xfrm>
            <a:off x="7399338" y="365127"/>
            <a:ext cx="1374775" cy="485775"/>
          </a:xfrm>
          <a:prstGeom prst="rect">
            <a:avLst/>
          </a:prstGeom>
        </p:spPr>
      </p:pic>
      <p:sp>
        <p:nvSpPr>
          <p:cNvPr id="2" name="Holder 2"/>
          <p:cNvSpPr>
            <a:spLocks noGrp="1"/>
          </p:cNvSpPr>
          <p:nvPr>
            <p:ph type="title"/>
          </p:nvPr>
        </p:nvSpPr>
        <p:spPr>
          <a:xfrm>
            <a:off x="519610" y="713233"/>
            <a:ext cx="6553200"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5" y="1392429"/>
            <a:ext cx="8127091"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8/9/2025</a:t>
            </a:fld>
            <a:endParaRPr lang="en-US"/>
          </a:p>
        </p:txBody>
      </p:sp>
      <p:sp>
        <p:nvSpPr>
          <p:cNvPr id="6" name="Holder 6"/>
          <p:cNvSpPr>
            <a:spLocks noGrp="1"/>
          </p:cNvSpPr>
          <p:nvPr>
            <p:ph type="sldNum" sz="quarter" idx="7"/>
          </p:nvPr>
        </p:nvSpPr>
        <p:spPr>
          <a:xfrm>
            <a:off x="552269" y="6556594"/>
            <a:ext cx="3729354" cy="115416"/>
          </a:xfrm>
          <a:prstGeom prst="rect">
            <a:avLst/>
          </a:prstGeom>
        </p:spPr>
        <p:txBody>
          <a:bodyPr wrap="square" lIns="0" tIns="0" rIns="0" bIns="0">
            <a:spAutoFit/>
          </a:bodyPr>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254260899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draw.io/" TargetMode="External"/><Relationship Id="rId7" Type="http://schemas.openxmlformats.org/officeDocument/2006/relationships/hyperlink" Target="https://creately.com/" TargetMode="External"/><Relationship Id="rId2" Type="http://schemas.openxmlformats.org/officeDocument/2006/relationships/notesSlide" Target="../notesSlides/notesSlide20.xml"/><Relationship Id="rId1" Type="http://schemas.openxmlformats.org/officeDocument/2006/relationships/slideLayout" Target="../slideLayouts/slideLayout84.xml"/><Relationship Id="rId6" Type="http://schemas.openxmlformats.org/officeDocument/2006/relationships/hyperlink" Target="https://staruml.io/" TargetMode="External"/><Relationship Id="rId5" Type="http://schemas.openxmlformats.org/officeDocument/2006/relationships/hyperlink" Target="https://www.visual-paradigm.com/download/community.jsp" TargetMode="External"/><Relationship Id="rId4" Type="http://schemas.openxmlformats.org/officeDocument/2006/relationships/hyperlink" Target="https://www.lucidchart.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4.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4.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84.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84.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8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4.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3.png"/><Relationship Id="rId4" Type="http://schemas.openxmlformats.org/officeDocument/2006/relationships/notesSlide" Target="../notesSlides/notesSlide4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notesSlide" Target="../notesSlides/notesSlide56.xml"/></Relationships>
</file>

<file path=ppt/slides/_rels/slide5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notesSlide" Target="../notesSlides/notesSlide58.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notesSlide" Target="../notesSlides/notesSlide59.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notesSlide" Target="../notesSlides/notesSlide60.xml"/></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1.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13.png"/><Relationship Id="rId5" Type="http://schemas.openxmlformats.org/officeDocument/2006/relationships/image" Target="../media/image20.png"/><Relationship Id="rId4" Type="http://schemas.openxmlformats.org/officeDocument/2006/relationships/notesSlide" Target="../notesSlides/notesSlide61.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22.pn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notesSlide" Target="../notesSlides/notesSlide62.xml"/></Relationships>
</file>

<file path=ppt/slides/_rels/slide6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3.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6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hyperlink" Target="https://canvas.acu.edu.au/courses/21154/modules" TargetMode="External"/><Relationship Id="rId1" Type="http://schemas.openxmlformats.org/officeDocument/2006/relationships/slideLayout" Target="../slideLayouts/slideLayout8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CF62-ED9D-4C0F-A976-E9C35DDB35EB}"/>
              </a:ext>
            </a:extLst>
          </p:cNvPr>
          <p:cNvSpPr>
            <a:spLocks noGrp="1"/>
          </p:cNvSpPr>
          <p:nvPr>
            <p:ph type="title"/>
          </p:nvPr>
        </p:nvSpPr>
        <p:spPr>
          <a:xfrm>
            <a:off x="198630" y="750523"/>
            <a:ext cx="5119302" cy="2320693"/>
          </a:xfrm>
        </p:spPr>
        <p:txBody>
          <a:bodyPr/>
          <a:lstStyle/>
          <a:p>
            <a:r>
              <a:rPr lang="en-US" sz="3400" dirty="0"/>
              <a:t>Database Modelling</a:t>
            </a:r>
            <a:endParaRPr lang="en-AU" sz="3400" dirty="0"/>
          </a:p>
        </p:txBody>
      </p:sp>
      <p:sp>
        <p:nvSpPr>
          <p:cNvPr id="3" name="Subtitle 2">
            <a:extLst>
              <a:ext uri="{FF2B5EF4-FFF2-40B4-BE49-F238E27FC236}">
                <a16:creationId xmlns:a16="http://schemas.microsoft.com/office/drawing/2014/main" id="{23EEDDFE-62E7-4B7A-B286-FF3EA6C173A5}"/>
              </a:ext>
            </a:extLst>
          </p:cNvPr>
          <p:cNvSpPr>
            <a:spLocks noGrp="1"/>
          </p:cNvSpPr>
          <p:nvPr>
            <p:ph type="subTitle" idx="1"/>
          </p:nvPr>
        </p:nvSpPr>
        <p:spPr>
          <a:xfrm>
            <a:off x="776288" y="3893642"/>
            <a:ext cx="3867150" cy="447675"/>
          </a:xfrm>
        </p:spPr>
        <p:txBody>
          <a:bodyPr/>
          <a:lstStyle/>
          <a:p>
            <a:r>
              <a:rPr lang="en-AU" sz="2000" b="1" dirty="0"/>
              <a:t>Week 2</a:t>
            </a:r>
          </a:p>
        </p:txBody>
      </p:sp>
      <p:sp>
        <p:nvSpPr>
          <p:cNvPr id="4" name="Text Placeholder 3">
            <a:extLst>
              <a:ext uri="{FF2B5EF4-FFF2-40B4-BE49-F238E27FC236}">
                <a16:creationId xmlns:a16="http://schemas.microsoft.com/office/drawing/2014/main" id="{08DAEE5F-D393-479E-8BB0-2D5C0579454F}"/>
              </a:ext>
            </a:extLst>
          </p:cNvPr>
          <p:cNvSpPr>
            <a:spLocks noGrp="1"/>
          </p:cNvSpPr>
          <p:nvPr>
            <p:ph type="body" sz="quarter" idx="10"/>
          </p:nvPr>
        </p:nvSpPr>
        <p:spPr/>
        <p:txBody>
          <a:bodyPr>
            <a:normAutofit fontScale="92500" lnSpcReduction="20000"/>
          </a:bodyPr>
          <a:lstStyle/>
          <a:p>
            <a:r>
              <a:rPr lang="en-AU" dirty="0"/>
              <a:t>Dr. Farshid Keivanian</a:t>
            </a:r>
          </a:p>
        </p:txBody>
      </p:sp>
    </p:spTree>
    <p:extLst>
      <p:ext uri="{BB962C8B-B14F-4D97-AF65-F5344CB8AC3E}">
        <p14:creationId xmlns:p14="http://schemas.microsoft.com/office/powerpoint/2010/main" val="58168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404392C-29ED-F864-3875-C9A7419200A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52FC64F-EA28-ED31-D1C3-223679D87068}"/>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6FD72C60-6655-137E-E4B4-66E0BE590EFC}"/>
              </a:ext>
            </a:extLst>
          </p:cNvPr>
          <p:cNvSpPr>
            <a:spLocks noGrp="1"/>
          </p:cNvSpPr>
          <p:nvPr>
            <p:ph type="sldNum" sz="quarter" idx="4"/>
          </p:nvPr>
        </p:nvSpPr>
        <p:spPr/>
        <p:txBody>
          <a:bodyPr/>
          <a:lstStyle/>
          <a:p>
            <a:fld id="{16A89BA3-132D-40E1-AAB4-CDCD0A14C216}" type="slidenum">
              <a:rPr lang="en-AU" smtClean="0"/>
              <a:pPr/>
              <a:t>10</a:t>
            </a:fld>
            <a:r>
              <a:rPr lang="en-AU"/>
              <a:t>  |</a:t>
            </a:r>
            <a:endParaRPr lang="en-AU" dirty="0"/>
          </a:p>
        </p:txBody>
      </p:sp>
      <p:sp>
        <p:nvSpPr>
          <p:cNvPr id="9" name="Text Placeholder 3">
            <a:extLst>
              <a:ext uri="{FF2B5EF4-FFF2-40B4-BE49-F238E27FC236}">
                <a16:creationId xmlns:a16="http://schemas.microsoft.com/office/drawing/2014/main" id="{ADBAA195-41A9-8E14-4417-BED11209AA6D}"/>
              </a:ext>
            </a:extLst>
          </p:cNvPr>
          <p:cNvSpPr>
            <a:spLocks noGrp="1"/>
          </p:cNvSpPr>
          <p:nvPr>
            <p:ph type="body" sz="quarter" idx="16"/>
          </p:nvPr>
        </p:nvSpPr>
        <p:spPr>
          <a:xfrm>
            <a:off x="0" y="-1"/>
            <a:ext cx="7849590" cy="914401"/>
          </a:xfrm>
        </p:spPr>
        <p:txBody>
          <a:bodyPr>
            <a:noAutofit/>
          </a:bodyPr>
          <a:lstStyle/>
          <a:p>
            <a:r>
              <a:rPr lang="en-US" sz="3200" dirty="0"/>
              <a:t>The Relational Model – The Heart of Modern Databases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42CE6747-17A2-71AD-4B9A-B06DC8FE71F8}"/>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How it works: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Tables can be linked using </a:t>
            </a:r>
            <a:r>
              <a:rPr lang="en-US" sz="2800" b="1" dirty="0">
                <a:latin typeface="Calibri" panose="020F0502020204030204" pitchFamily="34" charset="0"/>
                <a:cs typeface="Calibri" panose="020F0502020204030204" pitchFamily="34" charset="0"/>
              </a:rPr>
              <a:t>keys</a:t>
            </a:r>
            <a:r>
              <a:rPr lang="en-US" sz="2800" dirty="0">
                <a:latin typeface="Calibri" panose="020F0502020204030204" pitchFamily="34" charset="0"/>
                <a:cs typeface="Calibri" panose="020F0502020204030204" pitchFamily="34" charset="0"/>
              </a:rPr>
              <a:t> (like Student ID, Medicare Number, etc.).</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These links let us pull related data together without storing it twice.</a:t>
            </a:r>
          </a:p>
        </p:txBody>
      </p:sp>
    </p:spTree>
    <p:extLst>
      <p:ext uri="{BB962C8B-B14F-4D97-AF65-F5344CB8AC3E}">
        <p14:creationId xmlns:p14="http://schemas.microsoft.com/office/powerpoint/2010/main" val="1650198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CB20152-A628-37E7-7FDF-546ED7FE7C7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E5DDBF8-915D-2FF7-3F00-01C0CDD9CAF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1CA0F757-5029-7C67-F04A-164648E11AC2}"/>
              </a:ext>
            </a:extLst>
          </p:cNvPr>
          <p:cNvSpPr>
            <a:spLocks noGrp="1"/>
          </p:cNvSpPr>
          <p:nvPr>
            <p:ph type="sldNum" sz="quarter" idx="4"/>
          </p:nvPr>
        </p:nvSpPr>
        <p:spPr/>
        <p:txBody>
          <a:bodyPr/>
          <a:lstStyle/>
          <a:p>
            <a:fld id="{16A89BA3-132D-40E1-AAB4-CDCD0A14C216}" type="slidenum">
              <a:rPr lang="en-AU" smtClean="0"/>
              <a:pPr/>
              <a:t>11</a:t>
            </a:fld>
            <a:r>
              <a:rPr lang="en-AU"/>
              <a:t>  |</a:t>
            </a:r>
            <a:endParaRPr lang="en-AU" dirty="0"/>
          </a:p>
        </p:txBody>
      </p:sp>
      <p:sp>
        <p:nvSpPr>
          <p:cNvPr id="9" name="Text Placeholder 3">
            <a:extLst>
              <a:ext uri="{FF2B5EF4-FFF2-40B4-BE49-F238E27FC236}">
                <a16:creationId xmlns:a16="http://schemas.microsoft.com/office/drawing/2014/main" id="{D7EEA485-0811-E356-E5DF-3257B053BCD4}"/>
              </a:ext>
            </a:extLst>
          </p:cNvPr>
          <p:cNvSpPr>
            <a:spLocks noGrp="1"/>
          </p:cNvSpPr>
          <p:nvPr>
            <p:ph type="body" sz="quarter" idx="16"/>
          </p:nvPr>
        </p:nvSpPr>
        <p:spPr>
          <a:xfrm>
            <a:off x="0" y="-1"/>
            <a:ext cx="7849590" cy="914401"/>
          </a:xfrm>
        </p:spPr>
        <p:txBody>
          <a:bodyPr>
            <a:noAutofit/>
          </a:bodyPr>
          <a:lstStyle/>
          <a:p>
            <a:r>
              <a:rPr lang="en-US" sz="3200" dirty="0"/>
              <a:t>The Relational Model – The Heart of Modern Databases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B203BD9-5566-6653-BA6B-01636DF71761}"/>
              </a:ext>
            </a:extLst>
          </p:cNvPr>
          <p:cNvSpPr txBox="1"/>
          <p:nvPr/>
        </p:nvSpPr>
        <p:spPr>
          <a:xfrm>
            <a:off x="0" y="1642891"/>
            <a:ext cx="912024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Why it’s awesome: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Reduces redundancy</a:t>
            </a:r>
            <a:r>
              <a:rPr lang="en-US" sz="2800" dirty="0">
                <a:latin typeface="Calibri" panose="020F0502020204030204" pitchFamily="34" charset="0"/>
                <a:cs typeface="Calibri" panose="020F0502020204030204" pitchFamily="34" charset="0"/>
              </a:rPr>
              <a:t> – no need to repeat the same info in multiple places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Easy to query</a:t>
            </a:r>
            <a:r>
              <a:rPr lang="en-US" sz="2800" dirty="0">
                <a:latin typeface="Calibri" panose="020F0502020204030204" pitchFamily="34" charset="0"/>
                <a:cs typeface="Calibri" panose="020F0502020204030204" pitchFamily="34" charset="0"/>
              </a:rPr>
              <a:t> – we can find what we need using SQL</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Flexible</a:t>
            </a:r>
            <a:r>
              <a:rPr lang="en-US" sz="2800" dirty="0">
                <a:latin typeface="Calibri" panose="020F0502020204030204" pitchFamily="34" charset="0"/>
                <a:cs typeface="Calibri" panose="020F0502020204030204" pitchFamily="34" charset="0"/>
              </a:rPr>
              <a:t> – we can add new data without redesigning everything</a:t>
            </a:r>
          </a:p>
        </p:txBody>
      </p:sp>
    </p:spTree>
    <p:extLst>
      <p:ext uri="{BB962C8B-B14F-4D97-AF65-F5344CB8AC3E}">
        <p14:creationId xmlns:p14="http://schemas.microsoft.com/office/powerpoint/2010/main" val="3861001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charRg st="141" end="203"/>
                                            </p:txEl>
                                          </p:spTgt>
                                        </p:tgtEl>
                                        <p:attrNameLst>
                                          <p:attrName>style.visibility</p:attrName>
                                        </p:attrNameLst>
                                      </p:cBhvr>
                                      <p:to>
                                        <p:strVal val="visible"/>
                                      </p:to>
                                    </p:set>
                                    <p:animEffect transition="in" filter="fade">
                                      <p:cBhvr>
                                        <p:cTn id="17" dur="1000"/>
                                        <p:tgtEl>
                                          <p:spTgt spid="13">
                                            <p:txEl>
                                              <p:charRg st="141" end="203"/>
                                            </p:txEl>
                                          </p:spTgt>
                                        </p:tgtEl>
                                      </p:cBhvr>
                                    </p:animEffect>
                                    <p:anim calcmode="lin" valueType="num">
                                      <p:cBhvr>
                                        <p:cTn id="18" dur="1000" fill="hold"/>
                                        <p:tgtEl>
                                          <p:spTgt spid="13">
                                            <p:txEl>
                                              <p:charRg st="141" end="20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charRg st="141" end="20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255A3570-E493-65BB-5D43-BC3C3ACC0A5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AA6D7E-F77B-428C-B2D4-1BDD65BEE81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8CDD852-9699-4066-802D-A3F7BE32B74F}"/>
              </a:ext>
            </a:extLst>
          </p:cNvPr>
          <p:cNvSpPr>
            <a:spLocks noGrp="1"/>
          </p:cNvSpPr>
          <p:nvPr>
            <p:ph type="sldNum" sz="quarter" idx="4"/>
          </p:nvPr>
        </p:nvSpPr>
        <p:spPr/>
        <p:txBody>
          <a:bodyPr/>
          <a:lstStyle/>
          <a:p>
            <a:fld id="{16A89BA3-132D-40E1-AAB4-CDCD0A14C216}" type="slidenum">
              <a:rPr lang="en-AU" smtClean="0"/>
              <a:pPr/>
              <a:t>12</a:t>
            </a:fld>
            <a:r>
              <a:rPr lang="en-AU"/>
              <a:t>  |</a:t>
            </a:r>
            <a:endParaRPr lang="en-AU" dirty="0"/>
          </a:p>
        </p:txBody>
      </p:sp>
      <p:sp>
        <p:nvSpPr>
          <p:cNvPr id="9" name="Text Placeholder 3">
            <a:extLst>
              <a:ext uri="{FF2B5EF4-FFF2-40B4-BE49-F238E27FC236}">
                <a16:creationId xmlns:a16="http://schemas.microsoft.com/office/drawing/2014/main" id="{488C8F5E-68FC-CFCC-2DA7-4FCF3D477D99}"/>
              </a:ext>
            </a:extLst>
          </p:cNvPr>
          <p:cNvSpPr>
            <a:spLocks noGrp="1"/>
          </p:cNvSpPr>
          <p:nvPr>
            <p:ph type="body" sz="quarter" idx="16"/>
          </p:nvPr>
        </p:nvSpPr>
        <p:spPr>
          <a:xfrm>
            <a:off x="0" y="-1"/>
            <a:ext cx="7849590" cy="914401"/>
          </a:xfrm>
        </p:spPr>
        <p:txBody>
          <a:bodyPr>
            <a:noAutofit/>
          </a:bodyPr>
          <a:lstStyle/>
          <a:p>
            <a:r>
              <a:rPr lang="en-US" sz="3200" dirty="0"/>
              <a:t>The Relational Model – The Heart of Modern Databases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B5D12B2B-F4FC-CAAA-B25C-59BCEF1B5B17}"/>
              </a:ext>
            </a:extLst>
          </p:cNvPr>
          <p:cNvSpPr txBox="1"/>
          <p:nvPr/>
        </p:nvSpPr>
        <p:spPr>
          <a:xfrm>
            <a:off x="0" y="1642891"/>
            <a:ext cx="9120249" cy="325441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Analogy: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Imagine </a:t>
            </a:r>
            <a:r>
              <a:rPr lang="en-US" sz="2800" b="1" dirty="0">
                <a:latin typeface="Calibri" panose="020F0502020204030204" pitchFamily="34" charset="0"/>
                <a:cs typeface="Calibri" panose="020F0502020204030204" pitchFamily="34" charset="0"/>
              </a:rPr>
              <a:t>different sheets in Excel</a:t>
            </a:r>
            <a:r>
              <a:rPr lang="en-US" sz="2800" dirty="0">
                <a:latin typeface="Calibri" panose="020F0502020204030204" pitchFamily="34" charset="0"/>
                <a:cs typeface="Calibri" panose="020F0502020204030204" pitchFamily="34" charset="0"/>
              </a:rPr>
              <a:t> that share a common column.</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Example: One sheet has student details, another has their enrolments, both linked by </a:t>
            </a:r>
            <a:r>
              <a:rPr lang="en-US" sz="2800" i="1" dirty="0">
                <a:latin typeface="Calibri" panose="020F0502020204030204" pitchFamily="34" charset="0"/>
                <a:cs typeface="Calibri" panose="020F0502020204030204" pitchFamily="34" charset="0"/>
              </a:rPr>
              <a:t>Student ID</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51208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F9A51B1-B1A9-DAA6-F1D6-168245288B6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D30DDCA-EF00-C2AF-284C-25C89AD64D1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6671A34-7911-C9FE-611F-052096E910A8}"/>
              </a:ext>
            </a:extLst>
          </p:cNvPr>
          <p:cNvSpPr>
            <a:spLocks noGrp="1"/>
          </p:cNvSpPr>
          <p:nvPr>
            <p:ph type="sldNum" sz="quarter" idx="4"/>
          </p:nvPr>
        </p:nvSpPr>
        <p:spPr/>
        <p:txBody>
          <a:bodyPr/>
          <a:lstStyle/>
          <a:p>
            <a:fld id="{16A89BA3-132D-40E1-AAB4-CDCD0A14C216}" type="slidenum">
              <a:rPr lang="en-AU" smtClean="0"/>
              <a:pPr/>
              <a:t>13</a:t>
            </a:fld>
            <a:r>
              <a:rPr lang="en-AU"/>
              <a:t>  |</a:t>
            </a:r>
            <a:endParaRPr lang="en-AU" dirty="0"/>
          </a:p>
        </p:txBody>
      </p:sp>
      <p:sp>
        <p:nvSpPr>
          <p:cNvPr id="9" name="Text Placeholder 3">
            <a:extLst>
              <a:ext uri="{FF2B5EF4-FFF2-40B4-BE49-F238E27FC236}">
                <a16:creationId xmlns:a16="http://schemas.microsoft.com/office/drawing/2014/main" id="{0B543F5A-005B-F358-5C88-1D70A963EA63}"/>
              </a:ext>
            </a:extLst>
          </p:cNvPr>
          <p:cNvSpPr>
            <a:spLocks noGrp="1"/>
          </p:cNvSpPr>
          <p:nvPr>
            <p:ph type="body" sz="quarter" idx="16"/>
          </p:nvPr>
        </p:nvSpPr>
        <p:spPr>
          <a:xfrm>
            <a:off x="0" y="-1"/>
            <a:ext cx="7849590" cy="914401"/>
          </a:xfrm>
        </p:spPr>
        <p:txBody>
          <a:bodyPr>
            <a:noAutofit/>
          </a:bodyPr>
          <a:lstStyle/>
          <a:p>
            <a:r>
              <a:rPr lang="en-US" sz="3200" dirty="0"/>
              <a:t>The Relational Model – The Heart of Modern Databases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D4E39D2-028B-2205-92DA-F1C72AA53CD9}"/>
              </a:ext>
            </a:extLst>
          </p:cNvPr>
          <p:cNvSpPr txBox="1"/>
          <p:nvPr/>
        </p:nvSpPr>
        <p:spPr>
          <a:xfrm>
            <a:off x="0" y="1114352"/>
            <a:ext cx="9120249"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Australian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about </a:t>
            </a:r>
            <a:r>
              <a:rPr lang="en-US" sz="2800" b="1" dirty="0">
                <a:latin typeface="Calibri" panose="020F0502020204030204" pitchFamily="34" charset="0"/>
                <a:cs typeface="Calibri" panose="020F0502020204030204" pitchFamily="34" charset="0"/>
              </a:rPr>
              <a:t>Medicare</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One table stores </a:t>
            </a:r>
            <a:r>
              <a:rPr lang="en-US" sz="2800" i="1" dirty="0">
                <a:latin typeface="Calibri" panose="020F0502020204030204" pitchFamily="34" charset="0"/>
                <a:cs typeface="Calibri" panose="020F0502020204030204" pitchFamily="34" charset="0"/>
              </a:rPr>
              <a:t>Patients</a:t>
            </a:r>
            <a:r>
              <a:rPr lang="en-US" sz="2800" dirty="0">
                <a:latin typeface="Calibri" panose="020F0502020204030204" pitchFamily="34" charset="0"/>
                <a:cs typeface="Calibri" panose="020F0502020204030204" pitchFamily="34" charset="0"/>
              </a:rPr>
              <a:t> (name, date of birth, Medicare number)</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Another table stores </a:t>
            </a:r>
            <a:r>
              <a:rPr lang="en-US" sz="2800" i="1" dirty="0">
                <a:latin typeface="Calibri" panose="020F0502020204030204" pitchFamily="34" charset="0"/>
                <a:cs typeface="Calibri" panose="020F0502020204030204" pitchFamily="34" charset="0"/>
              </a:rPr>
              <a:t>Appointments</a:t>
            </a:r>
            <a:r>
              <a:rPr lang="en-US" sz="2800" dirty="0">
                <a:latin typeface="Calibri" panose="020F0502020204030204" pitchFamily="34" charset="0"/>
                <a:cs typeface="Calibri" panose="020F0502020204030204" pitchFamily="34" charset="0"/>
              </a:rPr>
              <a:t> (date, doctor, clinic, Medicare number)</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a:t>
            </a:r>
            <a:r>
              <a:rPr lang="en-US" sz="2800" b="1" dirty="0">
                <a:latin typeface="Calibri" panose="020F0502020204030204" pitchFamily="34" charset="0"/>
                <a:cs typeface="Calibri" panose="020F0502020204030204" pitchFamily="34" charset="0"/>
              </a:rPr>
              <a:t>Medicare Number</a:t>
            </a:r>
            <a:r>
              <a:rPr lang="en-US" sz="2800" dirty="0">
                <a:latin typeface="Calibri" panose="020F0502020204030204" pitchFamily="34" charset="0"/>
                <a:cs typeface="Calibri" panose="020F0502020204030204" pitchFamily="34" charset="0"/>
              </a:rPr>
              <a:t> links them together so we can see which patient has which appointments</a:t>
            </a:r>
          </a:p>
        </p:txBody>
      </p:sp>
    </p:spTree>
    <p:extLst>
      <p:ext uri="{BB962C8B-B14F-4D97-AF65-F5344CB8AC3E}">
        <p14:creationId xmlns:p14="http://schemas.microsoft.com/office/powerpoint/2010/main" val="1438954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4A43338-F274-92CB-A56A-A1880543E80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7D25BD-D5A7-0E23-6999-E7D86C536E1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FD3C4490-65D9-4C89-D751-B53D086F2B4F}"/>
              </a:ext>
            </a:extLst>
          </p:cNvPr>
          <p:cNvSpPr>
            <a:spLocks noGrp="1"/>
          </p:cNvSpPr>
          <p:nvPr>
            <p:ph type="sldNum" sz="quarter" idx="4"/>
          </p:nvPr>
        </p:nvSpPr>
        <p:spPr/>
        <p:txBody>
          <a:bodyPr/>
          <a:lstStyle/>
          <a:p>
            <a:fld id="{16A89BA3-132D-40E1-AAB4-CDCD0A14C216}" type="slidenum">
              <a:rPr lang="en-AU" smtClean="0"/>
              <a:pPr/>
              <a:t>14</a:t>
            </a:fld>
            <a:r>
              <a:rPr lang="en-AU"/>
              <a:t>  |</a:t>
            </a:r>
            <a:endParaRPr lang="en-AU" dirty="0"/>
          </a:p>
        </p:txBody>
      </p:sp>
      <p:sp>
        <p:nvSpPr>
          <p:cNvPr id="9" name="Text Placeholder 3">
            <a:extLst>
              <a:ext uri="{FF2B5EF4-FFF2-40B4-BE49-F238E27FC236}">
                <a16:creationId xmlns:a16="http://schemas.microsoft.com/office/drawing/2014/main" id="{66DC4A2A-0BD0-825A-727D-DF71743FD8FA}"/>
              </a:ext>
            </a:extLst>
          </p:cNvPr>
          <p:cNvSpPr>
            <a:spLocks noGrp="1"/>
          </p:cNvSpPr>
          <p:nvPr>
            <p:ph type="body" sz="quarter" idx="16"/>
          </p:nvPr>
        </p:nvSpPr>
        <p:spPr>
          <a:xfrm>
            <a:off x="0" y="-1"/>
            <a:ext cx="7849590" cy="547483"/>
          </a:xfrm>
        </p:spPr>
        <p:txBody>
          <a:bodyPr>
            <a:noAutofit/>
          </a:bodyPr>
          <a:lstStyle/>
          <a:p>
            <a:r>
              <a:rPr lang="en-US" sz="3200" dirty="0"/>
              <a:t>Relational Table Basics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521138F-5395-1223-7DB0-0B487E80C94F}"/>
              </a:ext>
            </a:extLst>
          </p:cNvPr>
          <p:cNvSpPr txBox="1"/>
          <p:nvPr/>
        </p:nvSpPr>
        <p:spPr>
          <a:xfrm>
            <a:off x="0" y="791084"/>
            <a:ext cx="9120249" cy="5842497"/>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What’s in a relational table?</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Each row</a:t>
            </a:r>
            <a:r>
              <a:rPr lang="en-US" sz="2800" dirty="0">
                <a:latin typeface="Calibri" panose="020F0502020204030204" pitchFamily="34" charset="0"/>
                <a:cs typeface="Calibri" panose="020F0502020204030204" pitchFamily="34" charset="0"/>
              </a:rPr>
              <a:t> = one record (e.g., one student)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Each column</a:t>
            </a:r>
            <a:r>
              <a:rPr lang="en-US" sz="2800" dirty="0">
                <a:latin typeface="Calibri" panose="020F0502020204030204" pitchFamily="34" charset="0"/>
                <a:cs typeface="Calibri" panose="020F0502020204030204" pitchFamily="34" charset="0"/>
              </a:rPr>
              <a:t> = one attribute (e.g., Name, Date of Birth)</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All values in a column must be the </a:t>
            </a:r>
            <a:r>
              <a:rPr lang="en-US" sz="2800" b="1" dirty="0">
                <a:latin typeface="Calibri" panose="020F0502020204030204" pitchFamily="34" charset="0"/>
                <a:cs typeface="Calibri" panose="020F0502020204030204" pitchFamily="34" charset="0"/>
              </a:rPr>
              <a:t>same data type</a:t>
            </a:r>
            <a:r>
              <a:rPr lang="en-US" sz="2800" dirty="0">
                <a:latin typeface="Calibri" panose="020F0502020204030204" pitchFamily="34" charset="0"/>
                <a:cs typeface="Calibri" panose="020F0502020204030204" pitchFamily="34" charset="0"/>
              </a:rPr>
              <a:t> (e.g., all dates, all numbers, all text)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column has a </a:t>
            </a:r>
            <a:r>
              <a:rPr lang="en-US" sz="2800" b="1" dirty="0">
                <a:latin typeface="Calibri" panose="020F0502020204030204" pitchFamily="34" charset="0"/>
                <a:cs typeface="Calibri" panose="020F0502020204030204" pitchFamily="34" charset="0"/>
              </a:rPr>
              <a:t>domain</a:t>
            </a:r>
            <a:r>
              <a:rPr lang="en-US" sz="2800" dirty="0">
                <a:latin typeface="Calibri" panose="020F0502020204030204" pitchFamily="34" charset="0"/>
                <a:cs typeface="Calibri" panose="020F0502020204030204" pitchFamily="34" charset="0"/>
              </a:rPr>
              <a:t> – the set of allowed values (e.g., GPA can only be between 0.0 and 7.0)</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Order doesn’t matter</a:t>
            </a:r>
            <a:r>
              <a:rPr lang="en-US" sz="2800" dirty="0">
                <a:latin typeface="Calibri" panose="020F0502020204030204" pitchFamily="34" charset="0"/>
                <a:cs typeface="Calibri" panose="020F0502020204030204" pitchFamily="34" charset="0"/>
              </a:rPr>
              <a:t> – the sequence of rows or columns doesn’t change the meaning of the data</a:t>
            </a:r>
          </a:p>
        </p:txBody>
      </p:sp>
    </p:spTree>
    <p:extLst>
      <p:ext uri="{BB962C8B-B14F-4D97-AF65-F5344CB8AC3E}">
        <p14:creationId xmlns:p14="http://schemas.microsoft.com/office/powerpoint/2010/main" val="463364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1000"/>
                                        <p:tgtEl>
                                          <p:spTgt spid="13">
                                            <p:txEl>
                                              <p:pRg st="5" end="5"/>
                                            </p:txEl>
                                          </p:spTgt>
                                        </p:tgtEl>
                                      </p:cBhvr>
                                    </p:animEffect>
                                    <p:anim calcmode="lin" valueType="num">
                                      <p:cBhvr>
                                        <p:cTn id="28"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F902507-432C-29DF-68A5-9D34E8B8030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797E201-FABD-048B-C32B-ED10DAD79CA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CF57D69-1AD6-CEC9-8B85-28385F33407C}"/>
              </a:ext>
            </a:extLst>
          </p:cNvPr>
          <p:cNvSpPr>
            <a:spLocks noGrp="1"/>
          </p:cNvSpPr>
          <p:nvPr>
            <p:ph type="sldNum" sz="quarter" idx="4"/>
          </p:nvPr>
        </p:nvSpPr>
        <p:spPr/>
        <p:txBody>
          <a:bodyPr/>
          <a:lstStyle/>
          <a:p>
            <a:fld id="{16A89BA3-132D-40E1-AAB4-CDCD0A14C216}" type="slidenum">
              <a:rPr lang="en-AU" smtClean="0"/>
              <a:pPr/>
              <a:t>15</a:t>
            </a:fld>
            <a:r>
              <a:rPr lang="en-AU"/>
              <a:t>  |</a:t>
            </a:r>
            <a:endParaRPr lang="en-AU" dirty="0"/>
          </a:p>
        </p:txBody>
      </p:sp>
      <p:sp>
        <p:nvSpPr>
          <p:cNvPr id="9" name="Text Placeholder 3">
            <a:extLst>
              <a:ext uri="{FF2B5EF4-FFF2-40B4-BE49-F238E27FC236}">
                <a16:creationId xmlns:a16="http://schemas.microsoft.com/office/drawing/2014/main" id="{9F47610E-CEB2-A3BC-16FA-3B4B403391B3}"/>
              </a:ext>
            </a:extLst>
          </p:cNvPr>
          <p:cNvSpPr>
            <a:spLocks noGrp="1"/>
          </p:cNvSpPr>
          <p:nvPr>
            <p:ph type="body" sz="quarter" idx="16"/>
          </p:nvPr>
        </p:nvSpPr>
        <p:spPr>
          <a:xfrm>
            <a:off x="0" y="-1"/>
            <a:ext cx="7849590" cy="547483"/>
          </a:xfrm>
        </p:spPr>
        <p:txBody>
          <a:bodyPr>
            <a:noAutofit/>
          </a:bodyPr>
          <a:lstStyle/>
          <a:p>
            <a:r>
              <a:rPr lang="en-US" sz="3200" dirty="0"/>
              <a:t>Relational Table Basics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48E543F-757C-A11D-E3FF-EE1CF0D6D846}"/>
              </a:ext>
            </a:extLst>
          </p:cNvPr>
          <p:cNvSpPr txBox="1"/>
          <p:nvPr/>
        </p:nvSpPr>
        <p:spPr>
          <a:xfrm>
            <a:off x="0" y="791084"/>
            <a:ext cx="912024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Analogy:</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of a </a:t>
            </a:r>
            <a:r>
              <a:rPr lang="en-US" sz="2800" b="1" dirty="0">
                <a:latin typeface="Calibri" panose="020F0502020204030204" pitchFamily="34" charset="0"/>
                <a:cs typeface="Calibri" panose="020F0502020204030204" pitchFamily="34" charset="0"/>
              </a:rPr>
              <a:t>cricket team list</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row is a player</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column is a detail about that player — name, position, jersey number</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All jersey numbers are numbers, all positions are text, etc.</a:t>
            </a:r>
          </a:p>
        </p:txBody>
      </p:sp>
    </p:spTree>
    <p:extLst>
      <p:ext uri="{BB962C8B-B14F-4D97-AF65-F5344CB8AC3E}">
        <p14:creationId xmlns:p14="http://schemas.microsoft.com/office/powerpoint/2010/main" val="216811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B36AA6D-1126-1233-1D4C-E79FC46800E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1B522F-9FBD-AB44-D69A-C1BE21DFB736}"/>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4041DCFC-3F1F-8134-483E-24F29E9D094E}"/>
              </a:ext>
            </a:extLst>
          </p:cNvPr>
          <p:cNvSpPr>
            <a:spLocks noGrp="1"/>
          </p:cNvSpPr>
          <p:nvPr>
            <p:ph type="sldNum" sz="quarter" idx="4"/>
          </p:nvPr>
        </p:nvSpPr>
        <p:spPr/>
        <p:txBody>
          <a:bodyPr/>
          <a:lstStyle/>
          <a:p>
            <a:fld id="{16A89BA3-132D-40E1-AAB4-CDCD0A14C216}" type="slidenum">
              <a:rPr lang="en-AU" smtClean="0"/>
              <a:pPr/>
              <a:t>16</a:t>
            </a:fld>
            <a:r>
              <a:rPr lang="en-AU"/>
              <a:t>  |</a:t>
            </a:r>
            <a:endParaRPr lang="en-AU" dirty="0"/>
          </a:p>
        </p:txBody>
      </p:sp>
      <p:sp>
        <p:nvSpPr>
          <p:cNvPr id="9" name="Text Placeholder 3">
            <a:extLst>
              <a:ext uri="{FF2B5EF4-FFF2-40B4-BE49-F238E27FC236}">
                <a16:creationId xmlns:a16="http://schemas.microsoft.com/office/drawing/2014/main" id="{066F32CF-2E96-4238-EBDD-2519D11E2ECB}"/>
              </a:ext>
            </a:extLst>
          </p:cNvPr>
          <p:cNvSpPr>
            <a:spLocks noGrp="1"/>
          </p:cNvSpPr>
          <p:nvPr>
            <p:ph type="body" sz="quarter" idx="16"/>
          </p:nvPr>
        </p:nvSpPr>
        <p:spPr>
          <a:xfrm>
            <a:off x="0" y="-1"/>
            <a:ext cx="7849590" cy="547483"/>
          </a:xfrm>
        </p:spPr>
        <p:txBody>
          <a:bodyPr>
            <a:noAutofit/>
          </a:bodyPr>
          <a:lstStyle/>
          <a:p>
            <a:r>
              <a:rPr lang="en-US" sz="3200" dirty="0"/>
              <a:t>Relational Table Basics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65E5BD7-7334-200B-1F87-1C1A80EE28CE}"/>
              </a:ext>
            </a:extLst>
          </p:cNvPr>
          <p:cNvSpPr txBox="1"/>
          <p:nvPr/>
        </p:nvSpPr>
        <p:spPr>
          <a:xfrm>
            <a:off x="0" y="791084"/>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Australian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At </a:t>
            </a:r>
            <a:r>
              <a:rPr lang="en-US" sz="2800" b="1" dirty="0">
                <a:latin typeface="Calibri" panose="020F0502020204030204" pitchFamily="34" charset="0"/>
                <a:cs typeface="Calibri" panose="020F0502020204030204" pitchFamily="34" charset="0"/>
              </a:rPr>
              <a:t>ACU</a:t>
            </a:r>
            <a:r>
              <a:rPr lang="en-US" sz="2800" dirty="0">
                <a:latin typeface="Calibri" panose="020F0502020204030204" pitchFamily="34" charset="0"/>
                <a:cs typeface="Calibri" panose="020F0502020204030204" pitchFamily="34" charset="0"/>
              </a:rPr>
              <a:t>, the </a:t>
            </a:r>
            <a:r>
              <a:rPr lang="en-US" sz="2800" i="1" dirty="0">
                <a:latin typeface="Calibri" panose="020F0502020204030204" pitchFamily="34" charset="0"/>
                <a:cs typeface="Calibri" panose="020F0502020204030204" pitchFamily="34" charset="0"/>
              </a:rPr>
              <a:t>Semester 2 Enrolment Table</a:t>
            </a:r>
            <a:r>
              <a:rPr lang="en-US" sz="2800" dirty="0">
                <a:latin typeface="Calibri" panose="020F0502020204030204" pitchFamily="34" charset="0"/>
                <a:cs typeface="Calibri" panose="020F0502020204030204" pitchFamily="34" charset="0"/>
              </a:rPr>
              <a:t> might have: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Rows: Each enrolled student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Columns: Student ID, Name, Degree, Campus, Units Enrolled</a:t>
            </a:r>
          </a:p>
        </p:txBody>
      </p:sp>
    </p:spTree>
    <p:extLst>
      <p:ext uri="{BB962C8B-B14F-4D97-AF65-F5344CB8AC3E}">
        <p14:creationId xmlns:p14="http://schemas.microsoft.com/office/powerpoint/2010/main" val="728884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BE889EA-99A9-A103-8CAB-C8F17E9F56D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65C0FF0-A01E-6C6D-5851-E5F2A49DBEC2}"/>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4D02BFD2-DBB2-0D2A-3D83-F5EC308205AF}"/>
              </a:ext>
            </a:extLst>
          </p:cNvPr>
          <p:cNvSpPr>
            <a:spLocks noGrp="1"/>
          </p:cNvSpPr>
          <p:nvPr>
            <p:ph type="sldNum" sz="quarter" idx="4"/>
          </p:nvPr>
        </p:nvSpPr>
        <p:spPr/>
        <p:txBody>
          <a:bodyPr/>
          <a:lstStyle/>
          <a:p>
            <a:fld id="{16A89BA3-132D-40E1-AAB4-CDCD0A14C216}" type="slidenum">
              <a:rPr lang="en-AU" smtClean="0"/>
              <a:pPr/>
              <a:t>17</a:t>
            </a:fld>
            <a:r>
              <a:rPr lang="en-AU"/>
              <a:t>  |</a:t>
            </a:r>
            <a:endParaRPr lang="en-AU" dirty="0"/>
          </a:p>
        </p:txBody>
      </p:sp>
      <p:sp>
        <p:nvSpPr>
          <p:cNvPr id="9" name="Text Placeholder 3">
            <a:extLst>
              <a:ext uri="{FF2B5EF4-FFF2-40B4-BE49-F238E27FC236}">
                <a16:creationId xmlns:a16="http://schemas.microsoft.com/office/drawing/2014/main" id="{5C8C648F-8B04-58F9-75DE-9184293EFB97}"/>
              </a:ext>
            </a:extLst>
          </p:cNvPr>
          <p:cNvSpPr>
            <a:spLocks noGrp="1"/>
          </p:cNvSpPr>
          <p:nvPr>
            <p:ph type="body" sz="quarter" idx="16"/>
          </p:nvPr>
        </p:nvSpPr>
        <p:spPr>
          <a:xfrm>
            <a:off x="0" y="-1"/>
            <a:ext cx="7849590" cy="547483"/>
          </a:xfrm>
        </p:spPr>
        <p:txBody>
          <a:bodyPr>
            <a:noAutofit/>
          </a:bodyPr>
          <a:lstStyle/>
          <a:p>
            <a:r>
              <a:rPr lang="en-US" sz="3200" dirty="0"/>
              <a:t>Relationships – Connecting the Dots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2282D11-0C76-E666-6DBE-69FD3227258A}"/>
              </a:ext>
            </a:extLst>
          </p:cNvPr>
          <p:cNvSpPr txBox="1"/>
          <p:nvPr/>
        </p:nvSpPr>
        <p:spPr>
          <a:xfrm>
            <a:off x="0" y="791084"/>
            <a:ext cx="9120249" cy="196175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are relationships in a relational database?</a:t>
            </a:r>
          </a:p>
          <a:p>
            <a:pPr>
              <a:lnSpc>
                <a:spcPct val="150000"/>
              </a:lnSpc>
            </a:pPr>
            <a:r>
              <a:rPr lang="en-US" sz="2800" dirty="0">
                <a:latin typeface="Calibri" panose="020F0502020204030204" pitchFamily="34" charset="0"/>
                <a:cs typeface="Calibri" panose="020F0502020204030204" pitchFamily="34" charset="0"/>
              </a:rPr>
              <a:t>They describe how data in one table is connected to data in another.</a:t>
            </a:r>
          </a:p>
        </p:txBody>
      </p:sp>
      <p:sp>
        <p:nvSpPr>
          <p:cNvPr id="5" name="TextBox 4">
            <a:extLst>
              <a:ext uri="{FF2B5EF4-FFF2-40B4-BE49-F238E27FC236}">
                <a16:creationId xmlns:a16="http://schemas.microsoft.com/office/drawing/2014/main" id="{F1547268-2D70-B67D-5325-2964DCDACEDC}"/>
              </a:ext>
            </a:extLst>
          </p:cNvPr>
          <p:cNvSpPr txBox="1"/>
          <p:nvPr/>
        </p:nvSpPr>
        <p:spPr>
          <a:xfrm>
            <a:off x="-1" y="2752839"/>
            <a:ext cx="9120249" cy="2610843"/>
          </a:xfrm>
          <a:prstGeom prst="rect">
            <a:avLst/>
          </a:prstGeom>
          <a:noFill/>
        </p:spPr>
        <p:txBody>
          <a:bodyPr wrap="square">
            <a:spAutoFit/>
          </a:bodyPr>
          <a:lstStyle/>
          <a:p>
            <a:pPr>
              <a:lnSpc>
                <a:spcPct val="150000"/>
              </a:lnSpc>
              <a:buNone/>
            </a:pPr>
            <a:r>
              <a:rPr lang="en-US" sz="2800" b="1" dirty="0">
                <a:latin typeface="Calibri" panose="020F0502020204030204" pitchFamily="34" charset="0"/>
                <a:cs typeface="Calibri" panose="020F0502020204030204" pitchFamily="34" charset="0"/>
              </a:rPr>
              <a:t>The 3 main types:</a:t>
            </a:r>
            <a:endParaRPr lang="en-US" sz="2800" dirty="0">
              <a:latin typeface="Calibri" panose="020F0502020204030204" pitchFamily="34" charset="0"/>
              <a:cs typeface="Calibri" panose="020F0502020204030204" pitchFamily="34" charset="0"/>
            </a:endParaRPr>
          </a:p>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One-to-One (1:1)</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One student has </a:t>
            </a:r>
            <a:r>
              <a:rPr lang="en-US" sz="2800" b="1" dirty="0">
                <a:latin typeface="Calibri" panose="020F0502020204030204" pitchFamily="34" charset="0"/>
                <a:cs typeface="Calibri" panose="020F0502020204030204" pitchFamily="34" charset="0"/>
              </a:rPr>
              <a:t>one</a:t>
            </a:r>
            <a:r>
              <a:rPr lang="en-US" sz="2800" dirty="0">
                <a:latin typeface="Calibri" panose="020F0502020204030204" pitchFamily="34" charset="0"/>
                <a:cs typeface="Calibri" panose="020F0502020204030204" pitchFamily="34" charset="0"/>
              </a:rPr>
              <a:t> ID card</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side matches to only one record on the other side</a:t>
            </a:r>
          </a:p>
        </p:txBody>
      </p:sp>
    </p:spTree>
    <p:extLst>
      <p:ext uri="{BB962C8B-B14F-4D97-AF65-F5344CB8AC3E}">
        <p14:creationId xmlns:p14="http://schemas.microsoft.com/office/powerpoint/2010/main" val="2369819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2CC8F54A-0D47-5B8C-BA00-7F56B28F2F1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877CAA-8768-E4CB-4775-752ECAC47188}"/>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8B84978D-B2ED-4BC8-CC10-608AABEFF7E6}"/>
              </a:ext>
            </a:extLst>
          </p:cNvPr>
          <p:cNvSpPr>
            <a:spLocks noGrp="1"/>
          </p:cNvSpPr>
          <p:nvPr>
            <p:ph type="sldNum" sz="quarter" idx="4"/>
          </p:nvPr>
        </p:nvSpPr>
        <p:spPr/>
        <p:txBody>
          <a:bodyPr/>
          <a:lstStyle/>
          <a:p>
            <a:fld id="{16A89BA3-132D-40E1-AAB4-CDCD0A14C216}" type="slidenum">
              <a:rPr lang="en-AU" smtClean="0"/>
              <a:pPr/>
              <a:t>18</a:t>
            </a:fld>
            <a:r>
              <a:rPr lang="en-AU"/>
              <a:t>  |</a:t>
            </a:r>
            <a:endParaRPr lang="en-AU" dirty="0"/>
          </a:p>
        </p:txBody>
      </p:sp>
      <p:sp>
        <p:nvSpPr>
          <p:cNvPr id="9" name="Text Placeholder 3">
            <a:extLst>
              <a:ext uri="{FF2B5EF4-FFF2-40B4-BE49-F238E27FC236}">
                <a16:creationId xmlns:a16="http://schemas.microsoft.com/office/drawing/2014/main" id="{18EEE0F6-64E5-FCF0-048A-BAF5008DDC1A}"/>
              </a:ext>
            </a:extLst>
          </p:cNvPr>
          <p:cNvSpPr>
            <a:spLocks noGrp="1"/>
          </p:cNvSpPr>
          <p:nvPr>
            <p:ph type="body" sz="quarter" idx="16"/>
          </p:nvPr>
        </p:nvSpPr>
        <p:spPr>
          <a:xfrm>
            <a:off x="0" y="-1"/>
            <a:ext cx="7849590" cy="547483"/>
          </a:xfrm>
        </p:spPr>
        <p:txBody>
          <a:bodyPr>
            <a:noAutofit/>
          </a:bodyPr>
          <a:lstStyle/>
          <a:p>
            <a:r>
              <a:rPr lang="en-US" sz="3200" dirty="0"/>
              <a:t>Relationships – Connecting the Dots</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330EFAD-DB42-DDF4-AB56-BD8AA56C3A99}"/>
              </a:ext>
            </a:extLst>
          </p:cNvPr>
          <p:cNvSpPr txBox="1"/>
          <p:nvPr/>
        </p:nvSpPr>
        <p:spPr>
          <a:xfrm>
            <a:off x="0" y="607728"/>
            <a:ext cx="9120249" cy="5842497"/>
          </a:xfrm>
          <a:prstGeom prst="rect">
            <a:avLst/>
          </a:prstGeom>
          <a:noFill/>
        </p:spPr>
        <p:txBody>
          <a:bodyPr wrap="square">
            <a:spAutoFit/>
          </a:bodyPr>
          <a:lstStyle/>
          <a:p>
            <a:pPr marL="514350" indent="-514350">
              <a:lnSpc>
                <a:spcPct val="150000"/>
              </a:lnSpc>
              <a:buFont typeface="+mj-lt"/>
              <a:buAutoNum type="arabicPeriod" startAt="2"/>
            </a:pPr>
            <a:r>
              <a:rPr lang="en-US" sz="2800" b="1" dirty="0">
                <a:latin typeface="Calibri" panose="020F0502020204030204" pitchFamily="34" charset="0"/>
                <a:cs typeface="Calibri" panose="020F0502020204030204" pitchFamily="34" charset="0"/>
              </a:rPr>
              <a:t>One-to-Many (1:M)</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One course has </a:t>
            </a:r>
            <a:r>
              <a:rPr lang="en-US" sz="2800" b="1" dirty="0">
                <a:latin typeface="Calibri" panose="020F0502020204030204" pitchFamily="34" charset="0"/>
                <a:cs typeface="Calibri" panose="020F0502020204030204" pitchFamily="34" charset="0"/>
              </a:rPr>
              <a:t>many</a:t>
            </a:r>
            <a:r>
              <a:rPr lang="en-US" sz="2800" dirty="0">
                <a:latin typeface="Calibri" panose="020F0502020204030204" pitchFamily="34" charset="0"/>
                <a:cs typeface="Calibri" panose="020F0502020204030204" pitchFamily="34" charset="0"/>
              </a:rPr>
              <a:t> students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Common in real databases — one “parent” record, many “child” records</a:t>
            </a:r>
          </a:p>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Many-to-Many (M:N)</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Students </a:t>
            </a:r>
            <a:r>
              <a:rPr lang="en-US" sz="2800" dirty="0" err="1">
                <a:latin typeface="Calibri" panose="020F0502020204030204" pitchFamily="34" charset="0"/>
                <a:cs typeface="Calibri" panose="020F0502020204030204" pitchFamily="34" charset="0"/>
              </a:rPr>
              <a:t>enrol</a:t>
            </a:r>
            <a:r>
              <a:rPr lang="en-US" sz="2800" dirty="0">
                <a:latin typeface="Calibri" panose="020F0502020204030204" pitchFamily="34" charset="0"/>
                <a:cs typeface="Calibri" panose="020F0502020204030204" pitchFamily="34" charset="0"/>
              </a:rPr>
              <a:t> in many courses, and each course has many students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Needs a </a:t>
            </a:r>
            <a:r>
              <a:rPr lang="en-US" sz="2800" b="1" dirty="0">
                <a:latin typeface="Calibri" panose="020F0502020204030204" pitchFamily="34" charset="0"/>
                <a:cs typeface="Calibri" panose="020F0502020204030204" pitchFamily="34" charset="0"/>
              </a:rPr>
              <a:t>bridge (junction) table</a:t>
            </a:r>
            <a:r>
              <a:rPr lang="en-US" sz="2800" dirty="0">
                <a:latin typeface="Calibri" panose="020F0502020204030204" pitchFamily="34" charset="0"/>
                <a:cs typeface="Calibri" panose="020F0502020204030204" pitchFamily="34" charset="0"/>
              </a:rPr>
              <a:t> to make it work in a relational database</a:t>
            </a:r>
          </a:p>
        </p:txBody>
      </p:sp>
    </p:spTree>
    <p:extLst>
      <p:ext uri="{BB962C8B-B14F-4D97-AF65-F5344CB8AC3E}">
        <p14:creationId xmlns:p14="http://schemas.microsoft.com/office/powerpoint/2010/main" val="2715161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4F14247-7A93-E237-CA05-5654231F9D6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8560ED7-D621-5AE4-EBA5-66775075E45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E707694-EED8-0CCB-A777-8F6969D2AC41}"/>
              </a:ext>
            </a:extLst>
          </p:cNvPr>
          <p:cNvSpPr>
            <a:spLocks noGrp="1"/>
          </p:cNvSpPr>
          <p:nvPr>
            <p:ph type="sldNum" sz="quarter" idx="4"/>
          </p:nvPr>
        </p:nvSpPr>
        <p:spPr/>
        <p:txBody>
          <a:bodyPr/>
          <a:lstStyle/>
          <a:p>
            <a:fld id="{16A89BA3-132D-40E1-AAB4-CDCD0A14C216}" type="slidenum">
              <a:rPr lang="en-AU" smtClean="0"/>
              <a:pPr/>
              <a:t>19</a:t>
            </a:fld>
            <a:r>
              <a:rPr lang="en-AU"/>
              <a:t>  |</a:t>
            </a:r>
            <a:endParaRPr lang="en-AU" dirty="0"/>
          </a:p>
        </p:txBody>
      </p:sp>
      <p:sp>
        <p:nvSpPr>
          <p:cNvPr id="9" name="Text Placeholder 3">
            <a:extLst>
              <a:ext uri="{FF2B5EF4-FFF2-40B4-BE49-F238E27FC236}">
                <a16:creationId xmlns:a16="http://schemas.microsoft.com/office/drawing/2014/main" id="{1C222BCF-71A0-05F8-974A-889DD5C92C20}"/>
              </a:ext>
            </a:extLst>
          </p:cNvPr>
          <p:cNvSpPr>
            <a:spLocks noGrp="1"/>
          </p:cNvSpPr>
          <p:nvPr>
            <p:ph type="body" sz="quarter" idx="16"/>
          </p:nvPr>
        </p:nvSpPr>
        <p:spPr>
          <a:xfrm>
            <a:off x="0" y="-1"/>
            <a:ext cx="7849590" cy="547483"/>
          </a:xfrm>
        </p:spPr>
        <p:txBody>
          <a:bodyPr>
            <a:noAutofit/>
          </a:bodyPr>
          <a:lstStyle/>
          <a:p>
            <a:r>
              <a:rPr lang="en-US" sz="3200" dirty="0"/>
              <a:t>Relationships – Connecting the Dots</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F204E0A-1221-DFA9-9F8D-0B72C0FE194A}"/>
              </a:ext>
            </a:extLst>
          </p:cNvPr>
          <p:cNvSpPr txBox="1"/>
          <p:nvPr/>
        </p:nvSpPr>
        <p:spPr>
          <a:xfrm>
            <a:off x="0" y="607728"/>
            <a:ext cx="9120249"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Analogy – Sports Teams:</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1:M</a:t>
            </a:r>
            <a:r>
              <a:rPr lang="en-US" sz="2800" dirty="0">
                <a:latin typeface="Calibri" panose="020F0502020204030204" pitchFamily="34" charset="0"/>
                <a:cs typeface="Calibri" panose="020F0502020204030204" pitchFamily="34" charset="0"/>
              </a:rPr>
              <a:t> → One coach manages many players</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M:N</a:t>
            </a:r>
            <a:r>
              <a:rPr lang="en-US" sz="2800" dirty="0">
                <a:latin typeface="Calibri" panose="020F0502020204030204" pitchFamily="34" charset="0"/>
                <a:cs typeface="Calibri" panose="020F0502020204030204" pitchFamily="34" charset="0"/>
              </a:rPr>
              <a:t> → A player can play in many matches, and each match has many players</a:t>
            </a:r>
          </a:p>
        </p:txBody>
      </p:sp>
    </p:spTree>
    <p:extLst>
      <p:ext uri="{BB962C8B-B14F-4D97-AF65-F5344CB8AC3E}">
        <p14:creationId xmlns:p14="http://schemas.microsoft.com/office/powerpoint/2010/main" val="116602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6A77CA0-CFDC-4710-905A-A8D8E8AC01D5}"/>
              </a:ext>
            </a:extLst>
          </p:cNvPr>
          <p:cNvSpPr>
            <a:spLocks noGrp="1"/>
          </p:cNvSpPr>
          <p:nvPr>
            <p:ph type="body" sz="quarter" idx="16"/>
          </p:nvPr>
        </p:nvSpPr>
        <p:spPr>
          <a:xfrm>
            <a:off x="0" y="0"/>
            <a:ext cx="4343399" cy="462758"/>
          </a:xfrm>
        </p:spPr>
        <p:txBody>
          <a:bodyPr>
            <a:noAutofit/>
          </a:bodyPr>
          <a:lstStyle/>
          <a:p>
            <a:r>
              <a:rPr lang="en-AU" sz="3200" dirty="0">
                <a:latin typeface="Calibri" panose="020F0502020204030204" pitchFamily="34" charset="0"/>
                <a:cs typeface="Calibri" panose="020F0502020204030204" pitchFamily="34" charset="0"/>
              </a:rPr>
              <a:t>Week 2 overview</a:t>
            </a:r>
          </a:p>
        </p:txBody>
      </p:sp>
      <p:sp>
        <p:nvSpPr>
          <p:cNvPr id="5" name="Slide Number Placeholder 4">
            <a:extLst>
              <a:ext uri="{FF2B5EF4-FFF2-40B4-BE49-F238E27FC236}">
                <a16:creationId xmlns:a16="http://schemas.microsoft.com/office/drawing/2014/main" id="{3548241F-58BF-4D41-99BA-4E9BE3037FFA}"/>
              </a:ext>
            </a:extLst>
          </p:cNvPr>
          <p:cNvSpPr>
            <a:spLocks noGrp="1"/>
          </p:cNvSpPr>
          <p:nvPr>
            <p:ph type="sldNum" sz="quarter" idx="4"/>
          </p:nvPr>
        </p:nvSpPr>
        <p:spPr/>
        <p:txBody>
          <a:bodyPr/>
          <a:lstStyle/>
          <a:p>
            <a:fld id="{16A89BA3-132D-40E1-AAB4-CDCD0A14C216}" type="slidenum">
              <a:rPr lang="en-AU" smtClean="0"/>
              <a:pPr/>
              <a:t>2</a:t>
            </a:fld>
            <a:r>
              <a:rPr lang="en-AU"/>
              <a:t>  |</a:t>
            </a:r>
            <a:endParaRPr lang="en-AU" dirty="0"/>
          </a:p>
        </p:txBody>
      </p:sp>
      <p:sp>
        <p:nvSpPr>
          <p:cNvPr id="6" name="Footer Placeholder 5">
            <a:extLst>
              <a:ext uri="{FF2B5EF4-FFF2-40B4-BE49-F238E27FC236}">
                <a16:creationId xmlns:a16="http://schemas.microsoft.com/office/drawing/2014/main" id="{027418FF-2021-4F13-BC58-508F61D2C9F3}"/>
              </a:ext>
            </a:extLst>
          </p:cNvPr>
          <p:cNvSpPr>
            <a:spLocks noGrp="1"/>
          </p:cNvSpPr>
          <p:nvPr>
            <p:ph type="ftr" sz="quarter" idx="3"/>
          </p:nvPr>
        </p:nvSpPr>
        <p:spPr/>
        <p:txBody>
          <a:bodyPr/>
          <a:lstStyle/>
          <a:p>
            <a:r>
              <a:rPr lang="en-US" dirty="0"/>
              <a:t>Faculty of Business and Law | Peter Faber Business School</a:t>
            </a:r>
          </a:p>
        </p:txBody>
      </p:sp>
      <p:sp>
        <p:nvSpPr>
          <p:cNvPr id="13" name="TextBox 12">
            <a:extLst>
              <a:ext uri="{FF2B5EF4-FFF2-40B4-BE49-F238E27FC236}">
                <a16:creationId xmlns:a16="http://schemas.microsoft.com/office/drawing/2014/main" id="{A8DDF53D-16BA-C4C9-C92B-E8DB979CD7C9}"/>
              </a:ext>
            </a:extLst>
          </p:cNvPr>
          <p:cNvSpPr txBox="1"/>
          <p:nvPr/>
        </p:nvSpPr>
        <p:spPr>
          <a:xfrm>
            <a:off x="0" y="608903"/>
            <a:ext cx="7370956" cy="5755422"/>
          </a:xfrm>
          <a:prstGeom prst="rect">
            <a:avLst/>
          </a:prstGeom>
          <a:solidFill>
            <a:schemeClr val="bg1"/>
          </a:solidFill>
        </p:spPr>
        <p:txBody>
          <a:bodyPr wrap="square">
            <a:spAutoFit/>
          </a:bodyPr>
          <a:lstStyle/>
          <a:p>
            <a:pPr marL="457200" indent="-457200">
              <a:buFont typeface="+mj-lt"/>
              <a:buAutoNum type="arabicPeriod"/>
            </a:pPr>
            <a:r>
              <a:rPr lang="en-US" sz="2300" dirty="0">
                <a:latin typeface="Calibri" panose="020F0502020204030204" pitchFamily="34" charset="0"/>
                <a:cs typeface="Calibri" panose="020F0502020204030204" pitchFamily="34" charset="0"/>
              </a:rPr>
              <a:t>What is a Data Model?</a:t>
            </a:r>
          </a:p>
          <a:p>
            <a:pPr marL="457200" indent="-457200">
              <a:buFont typeface="+mj-lt"/>
              <a:buAutoNum type="arabicPeriod"/>
            </a:pPr>
            <a:r>
              <a:rPr lang="en-US" sz="2300" dirty="0">
                <a:latin typeface="Calibri" panose="020F0502020204030204" pitchFamily="34" charset="0"/>
                <a:cs typeface="Calibri" panose="020F0502020204030204" pitchFamily="34" charset="0"/>
              </a:rPr>
              <a:t>Why Do We Need It?</a:t>
            </a:r>
          </a:p>
          <a:p>
            <a:pPr marL="457200" indent="-457200">
              <a:buFont typeface="+mj-lt"/>
              <a:buAutoNum type="arabicPeriod"/>
            </a:pPr>
            <a:r>
              <a:rPr lang="en-US" sz="2300" dirty="0">
                <a:latin typeface="Calibri" panose="020F0502020204030204" pitchFamily="34" charset="0"/>
                <a:cs typeface="Calibri" panose="020F0502020204030204" pitchFamily="34" charset="0"/>
              </a:rPr>
              <a:t>The 3 Main Types of Data Models</a:t>
            </a:r>
          </a:p>
          <a:p>
            <a:pPr marL="457200" indent="-457200">
              <a:buFont typeface="+mj-lt"/>
              <a:buAutoNum type="arabicPeriod"/>
            </a:pPr>
            <a:r>
              <a:rPr lang="en-US" sz="2300" dirty="0">
                <a:latin typeface="Calibri" panose="020F0502020204030204" pitchFamily="34" charset="0"/>
                <a:cs typeface="Calibri" panose="020F0502020204030204" pitchFamily="34" charset="0"/>
              </a:rPr>
              <a:t>The Relational Model – The Heart of Modern Databases</a:t>
            </a:r>
          </a:p>
          <a:p>
            <a:pPr marL="457200" indent="-457200">
              <a:buFont typeface="+mj-lt"/>
              <a:buAutoNum type="arabicPeriod"/>
            </a:pPr>
            <a:r>
              <a:rPr lang="en-US" sz="2300" dirty="0">
                <a:latin typeface="Calibri" panose="020F0502020204030204" pitchFamily="34" charset="0"/>
                <a:cs typeface="Calibri" panose="020F0502020204030204" pitchFamily="34" charset="0"/>
              </a:rPr>
              <a:t>Relational Table Basics</a:t>
            </a:r>
          </a:p>
          <a:p>
            <a:pPr marL="457200" indent="-457200">
              <a:buFont typeface="+mj-lt"/>
              <a:buAutoNum type="arabicPeriod"/>
            </a:pPr>
            <a:r>
              <a:rPr lang="en-US" sz="2300" dirty="0">
                <a:latin typeface="Calibri" panose="020F0502020204030204" pitchFamily="34" charset="0"/>
                <a:cs typeface="Calibri" panose="020F0502020204030204" pitchFamily="34" charset="0"/>
              </a:rPr>
              <a:t>Relationships – Connecting the Dots</a:t>
            </a:r>
          </a:p>
          <a:p>
            <a:pPr marL="457200" indent="-457200">
              <a:buFont typeface="+mj-lt"/>
              <a:buAutoNum type="arabicPeriod"/>
            </a:pPr>
            <a:r>
              <a:rPr lang="en-US" sz="2300" dirty="0">
                <a:latin typeface="Calibri" panose="020F0502020204030204" pitchFamily="34" charset="0"/>
                <a:cs typeface="Calibri" panose="020F0502020204030204" pitchFamily="34" charset="0"/>
              </a:rPr>
              <a:t>Tools for Drawing ERDs</a:t>
            </a:r>
          </a:p>
          <a:p>
            <a:pPr marL="457200" indent="-457200">
              <a:buFont typeface="+mj-lt"/>
              <a:buAutoNum type="arabicPeriod"/>
            </a:pPr>
            <a:r>
              <a:rPr lang="en-US" sz="2300" dirty="0">
                <a:latin typeface="Calibri" panose="020F0502020204030204" pitchFamily="34" charset="0"/>
                <a:cs typeface="Calibri" panose="020F0502020204030204" pitchFamily="34" charset="0"/>
              </a:rPr>
              <a:t>Using Microsoft Visio for ERD Diagrams</a:t>
            </a:r>
          </a:p>
          <a:p>
            <a:pPr marL="457200" indent="-457200">
              <a:buFont typeface="+mj-lt"/>
              <a:buAutoNum type="arabicPeriod"/>
            </a:pPr>
            <a:r>
              <a:rPr lang="en-US" sz="2300" dirty="0">
                <a:latin typeface="Calibri" panose="020F0502020204030204" pitchFamily="34" charset="0"/>
                <a:cs typeface="Calibri" panose="020F0502020204030204" pitchFamily="34" charset="0"/>
              </a:rPr>
              <a:t>Research Discussion Questions &amp; Sample Responses</a:t>
            </a:r>
          </a:p>
          <a:p>
            <a:pPr marL="457200" indent="-457200">
              <a:buFont typeface="+mj-lt"/>
              <a:buAutoNum type="arabicPeriod"/>
            </a:pPr>
            <a:r>
              <a:rPr lang="en-US" sz="2300" dirty="0">
                <a:latin typeface="Calibri" panose="020F0502020204030204" pitchFamily="34" charset="0"/>
                <a:cs typeface="Calibri" panose="020F0502020204030204" pitchFamily="34" charset="0"/>
              </a:rPr>
              <a:t>Problem-Solving Activity – Relationships (5 minutes)</a:t>
            </a:r>
          </a:p>
          <a:p>
            <a:pPr marL="457200" indent="-457200">
              <a:buFont typeface="+mj-lt"/>
              <a:buAutoNum type="arabicPeriod"/>
            </a:pPr>
            <a:r>
              <a:rPr lang="en-US" sz="2300" dirty="0">
                <a:latin typeface="Calibri" panose="020F0502020204030204" pitchFamily="34" charset="0"/>
                <a:cs typeface="Calibri" panose="020F0502020204030204" pitchFamily="34" charset="0"/>
              </a:rPr>
              <a:t>Understanding Primary and Foreign Keys</a:t>
            </a:r>
          </a:p>
          <a:p>
            <a:pPr marL="457200" indent="-457200">
              <a:buFont typeface="+mj-lt"/>
              <a:buAutoNum type="arabicPeriod"/>
            </a:pPr>
            <a:r>
              <a:rPr lang="en-US" sz="2300" dirty="0">
                <a:latin typeface="Calibri" panose="020F0502020204030204" pitchFamily="34" charset="0"/>
                <a:cs typeface="Calibri" panose="020F0502020204030204" pitchFamily="34" charset="0"/>
              </a:rPr>
              <a:t>Understanding Relationships and Cardinality</a:t>
            </a:r>
          </a:p>
          <a:p>
            <a:pPr marL="457200" indent="-457200">
              <a:buFont typeface="+mj-lt"/>
              <a:buAutoNum type="arabicPeriod"/>
            </a:pPr>
            <a:r>
              <a:rPr lang="en-US" sz="2300" dirty="0">
                <a:latin typeface="Calibri" panose="020F0502020204030204" pitchFamily="34" charset="0"/>
                <a:cs typeface="Calibri" panose="020F0502020204030204" pitchFamily="34" charset="0"/>
              </a:rPr>
              <a:t>Week 2 Practice Questions with Model Answers</a:t>
            </a:r>
          </a:p>
          <a:p>
            <a:pPr marL="457200" indent="-457200">
              <a:buFont typeface="+mj-lt"/>
              <a:buAutoNum type="arabicPeriod"/>
            </a:pPr>
            <a:r>
              <a:rPr lang="en-US" sz="2300" dirty="0">
                <a:latin typeface="Calibri" panose="020F0502020204030204" pitchFamily="34" charset="0"/>
                <a:cs typeface="Calibri" panose="020F0502020204030204" pitchFamily="34" charset="0"/>
              </a:rPr>
              <a:t>Week 2 Tutorial Q1 to Q6</a:t>
            </a:r>
          </a:p>
          <a:p>
            <a:pPr marL="457200" indent="-457200">
              <a:buFont typeface="+mj-lt"/>
              <a:buAutoNum type="arabicPeriod"/>
            </a:pPr>
            <a:r>
              <a:rPr lang="en-US" sz="2300" dirty="0">
                <a:latin typeface="Calibri" panose="020F0502020204030204" pitchFamily="34" charset="0"/>
                <a:cs typeface="Calibri" panose="020F0502020204030204" pitchFamily="34" charset="0"/>
              </a:rPr>
              <a:t>Review and Feedback Tutorial Week 1</a:t>
            </a:r>
          </a:p>
          <a:p>
            <a:pPr marL="457200" indent="-457200">
              <a:buFont typeface="+mj-lt"/>
              <a:buAutoNum type="arabicPeriod"/>
            </a:pPr>
            <a:r>
              <a:rPr lang="en-US" sz="2300" dirty="0">
                <a:latin typeface="Calibri" panose="020F0502020204030204" pitchFamily="34" charset="0"/>
                <a:cs typeface="Calibri" panose="020F0502020204030204" pitchFamily="34" charset="0"/>
              </a:rPr>
              <a:t>Submission of Tutorials &amp; Assessments</a:t>
            </a:r>
          </a:p>
        </p:txBody>
      </p:sp>
    </p:spTree>
    <p:extLst>
      <p:ext uri="{BB962C8B-B14F-4D97-AF65-F5344CB8AC3E}">
        <p14:creationId xmlns:p14="http://schemas.microsoft.com/office/powerpoint/2010/main" val="2148014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1B171E9-148C-167D-1F7F-FF146BB69CC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594813-0A27-1A96-1AD0-4F97B29A088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6E0CFD7-6396-D0E2-D0D1-3060DF36FF33}"/>
              </a:ext>
            </a:extLst>
          </p:cNvPr>
          <p:cNvSpPr>
            <a:spLocks noGrp="1"/>
          </p:cNvSpPr>
          <p:nvPr>
            <p:ph type="sldNum" sz="quarter" idx="4"/>
          </p:nvPr>
        </p:nvSpPr>
        <p:spPr/>
        <p:txBody>
          <a:bodyPr/>
          <a:lstStyle/>
          <a:p>
            <a:fld id="{16A89BA3-132D-40E1-AAB4-CDCD0A14C216}" type="slidenum">
              <a:rPr lang="en-AU" smtClean="0"/>
              <a:pPr/>
              <a:t>20</a:t>
            </a:fld>
            <a:r>
              <a:rPr lang="en-AU"/>
              <a:t>  |</a:t>
            </a:r>
            <a:endParaRPr lang="en-AU" dirty="0"/>
          </a:p>
        </p:txBody>
      </p:sp>
      <p:sp>
        <p:nvSpPr>
          <p:cNvPr id="9" name="Text Placeholder 3">
            <a:extLst>
              <a:ext uri="{FF2B5EF4-FFF2-40B4-BE49-F238E27FC236}">
                <a16:creationId xmlns:a16="http://schemas.microsoft.com/office/drawing/2014/main" id="{D51EAAF1-2B83-C58E-D4A8-8C17CB9BCC0C}"/>
              </a:ext>
            </a:extLst>
          </p:cNvPr>
          <p:cNvSpPr>
            <a:spLocks noGrp="1"/>
          </p:cNvSpPr>
          <p:nvPr>
            <p:ph type="body" sz="quarter" idx="16"/>
          </p:nvPr>
        </p:nvSpPr>
        <p:spPr>
          <a:xfrm>
            <a:off x="0" y="-1"/>
            <a:ext cx="7849590" cy="547483"/>
          </a:xfrm>
        </p:spPr>
        <p:txBody>
          <a:bodyPr>
            <a:noAutofit/>
          </a:bodyPr>
          <a:lstStyle/>
          <a:p>
            <a:r>
              <a:rPr lang="en-US" sz="3200" dirty="0"/>
              <a:t>Relationships – Connecting the Dots</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B0982BC-647B-BF00-F7DC-CCF7261236CF}"/>
              </a:ext>
            </a:extLst>
          </p:cNvPr>
          <p:cNvSpPr txBox="1"/>
          <p:nvPr/>
        </p:nvSpPr>
        <p:spPr>
          <a:xfrm>
            <a:off x="0" y="607728"/>
            <a:ext cx="9120249"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Australian Example: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of the </a:t>
            </a:r>
            <a:r>
              <a:rPr lang="en-US" sz="2800" b="1" dirty="0">
                <a:latin typeface="Calibri" panose="020F0502020204030204" pitchFamily="34" charset="0"/>
                <a:cs typeface="Calibri" panose="020F0502020204030204" pitchFamily="34" charset="0"/>
              </a:rPr>
              <a:t>Myki card system</a:t>
            </a:r>
            <a:r>
              <a:rPr lang="en-US" sz="2800" dirty="0">
                <a:latin typeface="Calibri" panose="020F0502020204030204" pitchFamily="34" charset="0"/>
                <a:cs typeface="Calibri" panose="020F0502020204030204" pitchFamily="34" charset="0"/>
              </a:rPr>
              <a:t> in Melbourne: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 </a:t>
            </a:r>
            <a:r>
              <a:rPr lang="en-US" sz="2800" b="1" dirty="0" err="1">
                <a:latin typeface="Calibri" panose="020F0502020204030204" pitchFamily="34" charset="0"/>
                <a:cs typeface="Calibri" panose="020F0502020204030204" pitchFamily="34" charset="0"/>
              </a:rPr>
              <a:t>traveller</a:t>
            </a:r>
            <a:r>
              <a:rPr lang="en-US" sz="2800" dirty="0">
                <a:latin typeface="Calibri" panose="020F0502020204030204" pitchFamily="34" charset="0"/>
                <a:cs typeface="Calibri" panose="020F0502020204030204" pitchFamily="34" charset="0"/>
              </a:rPr>
              <a:t> can take many trips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a:t>
            </a:r>
            <a:r>
              <a:rPr lang="en-US" sz="2800" b="1" dirty="0">
                <a:latin typeface="Calibri" panose="020F0502020204030204" pitchFamily="34" charset="0"/>
                <a:cs typeface="Calibri" panose="020F0502020204030204" pitchFamily="34" charset="0"/>
              </a:rPr>
              <a:t>trip</a:t>
            </a:r>
            <a:r>
              <a:rPr lang="en-US" sz="2800" dirty="0">
                <a:latin typeface="Calibri" panose="020F0502020204030204" pitchFamily="34" charset="0"/>
                <a:cs typeface="Calibri" panose="020F0502020204030204" pitchFamily="34" charset="0"/>
              </a:rPr>
              <a:t> can be taken by many different </a:t>
            </a:r>
            <a:r>
              <a:rPr lang="en-US" sz="2800" dirty="0" err="1">
                <a:latin typeface="Calibri" panose="020F0502020204030204" pitchFamily="34" charset="0"/>
                <a:cs typeface="Calibri" panose="020F0502020204030204" pitchFamily="34" charset="0"/>
              </a:rPr>
              <a:t>travellers</a:t>
            </a:r>
            <a:r>
              <a:rPr lang="en-US" sz="2800" dirty="0">
                <a:latin typeface="Calibri" panose="020F0502020204030204" pitchFamily="34" charset="0"/>
                <a:cs typeface="Calibri" panose="020F0502020204030204" pitchFamily="34" charset="0"/>
              </a:rPr>
              <a:t> over time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The system uses linking tables to connect </a:t>
            </a:r>
            <a:r>
              <a:rPr lang="en-US" sz="2800" dirty="0" err="1">
                <a:latin typeface="Calibri" panose="020F0502020204030204" pitchFamily="34" charset="0"/>
                <a:cs typeface="Calibri" panose="020F0502020204030204" pitchFamily="34" charset="0"/>
              </a:rPr>
              <a:t>travellers</a:t>
            </a:r>
            <a:r>
              <a:rPr lang="en-US" sz="2800" dirty="0">
                <a:latin typeface="Calibri" panose="020F0502020204030204" pitchFamily="34" charset="0"/>
                <a:cs typeface="Calibri" panose="020F0502020204030204" pitchFamily="34" charset="0"/>
              </a:rPr>
              <a:t> and trips efficiently</a:t>
            </a:r>
          </a:p>
        </p:txBody>
      </p:sp>
    </p:spTree>
    <p:extLst>
      <p:ext uri="{BB962C8B-B14F-4D97-AF65-F5344CB8AC3E}">
        <p14:creationId xmlns:p14="http://schemas.microsoft.com/office/powerpoint/2010/main" val="350973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C06AFFD-8849-EF94-6D3B-CC1F1AEEACE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B148D8-8543-3276-0DF7-714B29430C7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FCC33C70-0DB5-4E21-9CFF-A0D57CCC63A0}"/>
              </a:ext>
            </a:extLst>
          </p:cNvPr>
          <p:cNvSpPr>
            <a:spLocks noGrp="1"/>
          </p:cNvSpPr>
          <p:nvPr>
            <p:ph type="sldNum" sz="quarter" idx="4"/>
          </p:nvPr>
        </p:nvSpPr>
        <p:spPr/>
        <p:txBody>
          <a:bodyPr/>
          <a:lstStyle/>
          <a:p>
            <a:fld id="{16A89BA3-132D-40E1-AAB4-CDCD0A14C216}" type="slidenum">
              <a:rPr lang="en-AU" smtClean="0"/>
              <a:pPr/>
              <a:t>21</a:t>
            </a:fld>
            <a:r>
              <a:rPr lang="en-AU"/>
              <a:t>  |</a:t>
            </a:r>
            <a:endParaRPr lang="en-AU" dirty="0"/>
          </a:p>
        </p:txBody>
      </p:sp>
      <p:sp>
        <p:nvSpPr>
          <p:cNvPr id="9" name="Text Placeholder 3">
            <a:extLst>
              <a:ext uri="{FF2B5EF4-FFF2-40B4-BE49-F238E27FC236}">
                <a16:creationId xmlns:a16="http://schemas.microsoft.com/office/drawing/2014/main" id="{7BF00CEB-52AB-5D07-4953-23918AA22AF0}"/>
              </a:ext>
            </a:extLst>
          </p:cNvPr>
          <p:cNvSpPr>
            <a:spLocks noGrp="1"/>
          </p:cNvSpPr>
          <p:nvPr>
            <p:ph type="body" sz="quarter" idx="16"/>
          </p:nvPr>
        </p:nvSpPr>
        <p:spPr>
          <a:xfrm>
            <a:off x="0" y="-1"/>
            <a:ext cx="7849590" cy="547483"/>
          </a:xfrm>
        </p:spPr>
        <p:txBody>
          <a:bodyPr>
            <a:noAutofit/>
          </a:bodyPr>
          <a:lstStyle/>
          <a:p>
            <a:r>
              <a:rPr lang="en-US" sz="3200" dirty="0"/>
              <a:t>Tools for Drawing ERDs</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E80E42F3-5C07-F988-7624-2BD382BCBDF3}"/>
              </a:ext>
            </a:extLst>
          </p:cNvPr>
          <p:cNvSpPr txBox="1"/>
          <p:nvPr/>
        </p:nvSpPr>
        <p:spPr>
          <a:xfrm>
            <a:off x="0" y="607728"/>
            <a:ext cx="9120249" cy="390350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Popular ERD Tools: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draw.io</a:t>
            </a:r>
            <a:r>
              <a:rPr lang="en-US" sz="2800" dirty="0">
                <a:latin typeface="Calibri" panose="020F0502020204030204" pitchFamily="34" charset="0"/>
                <a:cs typeface="Calibri" panose="020F0502020204030204" pitchFamily="34" charset="0"/>
              </a:rPr>
              <a:t> (also called diagrams.net)</a:t>
            </a:r>
          </a:p>
          <a:p>
            <a:pPr marL="457200" indent="-457200">
              <a:lnSpc>
                <a:spcPct val="150000"/>
              </a:lnSpc>
              <a:buFont typeface="Arial" panose="020B0604020202020204" pitchFamily="34" charset="0"/>
              <a:buChar char="•"/>
            </a:pPr>
            <a:r>
              <a:rPr lang="en-US" sz="2800" dirty="0" err="1">
                <a:latin typeface="Calibri" panose="020F0502020204030204" pitchFamily="34" charset="0"/>
                <a:cs typeface="Calibri" panose="020F0502020204030204" pitchFamily="34" charset="0"/>
              </a:rPr>
              <a:t>Lucidchart</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err="1">
                <a:latin typeface="Calibri" panose="020F0502020204030204" pitchFamily="34" charset="0"/>
                <a:cs typeface="Calibri" panose="020F0502020204030204" pitchFamily="34" charset="0"/>
              </a:rPr>
              <a:t>Creately</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dbdiagram.io</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Visio Drawing</a:t>
            </a:r>
          </a:p>
        </p:txBody>
      </p:sp>
      <p:pic>
        <p:nvPicPr>
          <p:cNvPr id="6" name="Picture 5">
            <a:extLst>
              <a:ext uri="{FF2B5EF4-FFF2-40B4-BE49-F238E27FC236}">
                <a16:creationId xmlns:a16="http://schemas.microsoft.com/office/drawing/2014/main" id="{A98F2307-F2EB-F0A2-D0B7-6F739F09D39F}"/>
              </a:ext>
            </a:extLst>
          </p:cNvPr>
          <p:cNvPicPr>
            <a:picLocks noChangeAspect="1"/>
          </p:cNvPicPr>
          <p:nvPr/>
        </p:nvPicPr>
        <p:blipFill>
          <a:blip r:embed="rId3"/>
          <a:srcRect b="62900"/>
          <a:stretch>
            <a:fillRect/>
          </a:stretch>
        </p:blipFill>
        <p:spPr>
          <a:xfrm>
            <a:off x="0" y="4571478"/>
            <a:ext cx="9144000" cy="1908252"/>
          </a:xfrm>
          <a:prstGeom prst="rect">
            <a:avLst/>
          </a:prstGeom>
        </p:spPr>
      </p:pic>
    </p:spTree>
    <p:extLst>
      <p:ext uri="{BB962C8B-B14F-4D97-AF65-F5344CB8AC3E}">
        <p14:creationId xmlns:p14="http://schemas.microsoft.com/office/powerpoint/2010/main" val="25750966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03D01-4CB2-5356-182F-EE8A0B4E0444}"/>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E8984DA-461F-F226-F552-6D9251540C42}"/>
              </a:ext>
            </a:extLst>
          </p:cNvPr>
          <p:cNvGraphicFramePr>
            <a:graphicFrameLocks noGrp="1"/>
          </p:cNvGraphicFramePr>
          <p:nvPr/>
        </p:nvGraphicFramePr>
        <p:xfrm>
          <a:off x="263628" y="1387890"/>
          <a:ext cx="8616745" cy="4082220"/>
        </p:xfrm>
        <a:graphic>
          <a:graphicData uri="http://schemas.openxmlformats.org/drawingml/2006/table">
            <a:tbl>
              <a:tblPr>
                <a:tableStyleId>{BDBED569-4797-4DF1-A0F4-6AAB3CD982D8}</a:tableStyleId>
              </a:tblPr>
              <a:tblGrid>
                <a:gridCol w="2367116">
                  <a:extLst>
                    <a:ext uri="{9D8B030D-6E8A-4147-A177-3AD203B41FA5}">
                      <a16:colId xmlns:a16="http://schemas.microsoft.com/office/drawing/2014/main" val="1931691816"/>
                    </a:ext>
                  </a:extLst>
                </a:gridCol>
                <a:gridCol w="1487137">
                  <a:extLst>
                    <a:ext uri="{9D8B030D-6E8A-4147-A177-3AD203B41FA5}">
                      <a16:colId xmlns:a16="http://schemas.microsoft.com/office/drawing/2014/main" val="668206716"/>
                    </a:ext>
                  </a:extLst>
                </a:gridCol>
                <a:gridCol w="1543657">
                  <a:extLst>
                    <a:ext uri="{9D8B030D-6E8A-4147-A177-3AD203B41FA5}">
                      <a16:colId xmlns:a16="http://schemas.microsoft.com/office/drawing/2014/main" val="1326575257"/>
                    </a:ext>
                  </a:extLst>
                </a:gridCol>
                <a:gridCol w="1161435">
                  <a:extLst>
                    <a:ext uri="{9D8B030D-6E8A-4147-A177-3AD203B41FA5}">
                      <a16:colId xmlns:a16="http://schemas.microsoft.com/office/drawing/2014/main" val="2969895302"/>
                    </a:ext>
                  </a:extLst>
                </a:gridCol>
                <a:gridCol w="2057400">
                  <a:extLst>
                    <a:ext uri="{9D8B030D-6E8A-4147-A177-3AD203B41FA5}">
                      <a16:colId xmlns:a16="http://schemas.microsoft.com/office/drawing/2014/main" val="3126578611"/>
                    </a:ext>
                  </a:extLst>
                </a:gridCol>
              </a:tblGrid>
              <a:tr h="223170">
                <a:tc>
                  <a:txBody>
                    <a:bodyPr/>
                    <a:lstStyle/>
                    <a:p>
                      <a:r>
                        <a:rPr lang="en-US" sz="1200" dirty="0">
                          <a:latin typeface="Calibir"/>
                        </a:rPr>
                        <a:t>Tool</a:t>
                      </a:r>
                    </a:p>
                  </a:txBody>
                  <a:tcPr marL="40290" marR="40290" marT="20145" marB="20145" anchor="ctr"/>
                </a:tc>
                <a:tc>
                  <a:txBody>
                    <a:bodyPr/>
                    <a:lstStyle/>
                    <a:p>
                      <a:r>
                        <a:rPr lang="en-US" sz="1200">
                          <a:latin typeface="Calibir"/>
                        </a:rPr>
                        <a:t>Description</a:t>
                      </a:r>
                    </a:p>
                  </a:txBody>
                  <a:tcPr marL="40290" marR="40290" marT="20145" marB="20145" anchor="ctr"/>
                </a:tc>
                <a:tc>
                  <a:txBody>
                    <a:bodyPr/>
                    <a:lstStyle/>
                    <a:p>
                      <a:r>
                        <a:rPr lang="en-US" sz="1200">
                          <a:latin typeface="Calibir"/>
                        </a:rPr>
                        <a:t>Platform</a:t>
                      </a:r>
                    </a:p>
                  </a:txBody>
                  <a:tcPr marL="40290" marR="40290" marT="20145" marB="20145" anchor="ctr"/>
                </a:tc>
                <a:tc>
                  <a:txBody>
                    <a:bodyPr/>
                    <a:lstStyle/>
                    <a:p>
                      <a:r>
                        <a:rPr lang="en-US" sz="1200">
                          <a:latin typeface="Calibir"/>
                        </a:rPr>
                        <a:t>Best For</a:t>
                      </a:r>
                    </a:p>
                  </a:txBody>
                  <a:tcPr marL="40290" marR="40290" marT="20145" marB="20145" anchor="ctr"/>
                </a:tc>
                <a:tc>
                  <a:txBody>
                    <a:bodyPr/>
                    <a:lstStyle/>
                    <a:p>
                      <a:r>
                        <a:rPr lang="en-US" sz="1200">
                          <a:latin typeface="Calibir"/>
                        </a:rPr>
                        <a:t>Link</a:t>
                      </a:r>
                    </a:p>
                  </a:txBody>
                  <a:tcPr marL="40290" marR="40290" marT="20145" marB="20145" anchor="ctr"/>
                </a:tc>
                <a:extLst>
                  <a:ext uri="{0D108BD9-81ED-4DB2-BD59-A6C34878D82A}">
                    <a16:rowId xmlns:a16="http://schemas.microsoft.com/office/drawing/2014/main" val="3414072182"/>
                  </a:ext>
                </a:extLst>
              </a:tr>
              <a:tr h="771810">
                <a:tc>
                  <a:txBody>
                    <a:bodyPr/>
                    <a:lstStyle/>
                    <a:p>
                      <a:r>
                        <a:rPr lang="en-US" sz="1200" b="1">
                          <a:latin typeface="Calibir"/>
                        </a:rPr>
                        <a:t>Draw.io (diagrams.net)</a:t>
                      </a:r>
                      <a:endParaRPr lang="en-US" sz="1200">
                        <a:latin typeface="Calibir"/>
                      </a:endParaRPr>
                    </a:p>
                  </a:txBody>
                  <a:tcPr marL="40290" marR="40290" marT="20145" marB="20145" anchor="ctr"/>
                </a:tc>
                <a:tc>
                  <a:txBody>
                    <a:bodyPr/>
                    <a:lstStyle/>
                    <a:p>
                      <a:r>
                        <a:rPr lang="en-US" sz="1200" dirty="0">
                          <a:latin typeface="Calibir"/>
                        </a:rPr>
                        <a:t>Intuitive, browser-based diagramming tool with UML templates.</a:t>
                      </a:r>
                    </a:p>
                  </a:txBody>
                  <a:tcPr marL="40290" marR="40290" marT="20145" marB="20145" anchor="ctr"/>
                </a:tc>
                <a:tc>
                  <a:txBody>
                    <a:bodyPr/>
                    <a:lstStyle/>
                    <a:p>
                      <a:r>
                        <a:rPr lang="en-US" sz="1200">
                          <a:latin typeface="Calibir"/>
                        </a:rPr>
                        <a:t>Web, Desktop</a:t>
                      </a:r>
                    </a:p>
                  </a:txBody>
                  <a:tcPr marL="40290" marR="40290" marT="20145" marB="20145" anchor="ctr"/>
                </a:tc>
                <a:tc>
                  <a:txBody>
                    <a:bodyPr/>
                    <a:lstStyle/>
                    <a:p>
                      <a:r>
                        <a:rPr lang="en-US" sz="1200">
                          <a:latin typeface="Calibir"/>
                        </a:rPr>
                        <a:t>Class Diagrams, Use Case Diagrams, Flowcharts</a:t>
                      </a:r>
                    </a:p>
                  </a:txBody>
                  <a:tcPr marL="40290" marR="40290" marT="20145" marB="20145" anchor="ctr"/>
                </a:tc>
                <a:tc>
                  <a:txBody>
                    <a:bodyPr/>
                    <a:lstStyle/>
                    <a:p>
                      <a:r>
                        <a:rPr lang="en-US" sz="1200" dirty="0">
                          <a:latin typeface="Calibir"/>
                          <a:hlinkClick r:id="rId3"/>
                        </a:rPr>
                        <a:t>https://draw.io</a:t>
                      </a:r>
                      <a:endParaRPr lang="en-US" sz="1200" dirty="0">
                        <a:latin typeface="Calibir"/>
                      </a:endParaRPr>
                    </a:p>
                  </a:txBody>
                  <a:tcPr marL="40290" marR="40290" marT="20145" marB="20145" anchor="ctr"/>
                </a:tc>
                <a:extLst>
                  <a:ext uri="{0D108BD9-81ED-4DB2-BD59-A6C34878D82A}">
                    <a16:rowId xmlns:a16="http://schemas.microsoft.com/office/drawing/2014/main" val="1132463714"/>
                  </a:ext>
                </a:extLst>
              </a:tr>
              <a:tr h="771810">
                <a:tc>
                  <a:txBody>
                    <a:bodyPr/>
                    <a:lstStyle/>
                    <a:p>
                      <a:r>
                        <a:rPr lang="en-US" sz="1200" b="1">
                          <a:latin typeface="Calibir"/>
                        </a:rPr>
                        <a:t>Lucidchart (Free Plan)</a:t>
                      </a:r>
                      <a:endParaRPr lang="en-US" sz="1200">
                        <a:latin typeface="Calibir"/>
                      </a:endParaRPr>
                    </a:p>
                  </a:txBody>
                  <a:tcPr marL="40290" marR="40290" marT="20145" marB="20145" anchor="ctr"/>
                </a:tc>
                <a:tc>
                  <a:txBody>
                    <a:bodyPr/>
                    <a:lstStyle/>
                    <a:p>
                      <a:r>
                        <a:rPr lang="en-US" sz="1200">
                          <a:latin typeface="Calibir"/>
                        </a:rPr>
                        <a:t>Easy-to-use interface with real-time collaboration and UML templates.</a:t>
                      </a:r>
                    </a:p>
                  </a:txBody>
                  <a:tcPr marL="40290" marR="40290" marT="20145" marB="20145" anchor="ctr"/>
                </a:tc>
                <a:tc>
                  <a:txBody>
                    <a:bodyPr/>
                    <a:lstStyle/>
                    <a:p>
                      <a:r>
                        <a:rPr lang="en-US" sz="1200" dirty="0">
                          <a:latin typeface="Calibir"/>
                        </a:rPr>
                        <a:t>Web</a:t>
                      </a:r>
                    </a:p>
                  </a:txBody>
                  <a:tcPr marL="40290" marR="40290" marT="20145" marB="20145" anchor="ctr"/>
                </a:tc>
                <a:tc>
                  <a:txBody>
                    <a:bodyPr/>
                    <a:lstStyle/>
                    <a:p>
                      <a:r>
                        <a:rPr lang="en-US" sz="1200" dirty="0">
                          <a:latin typeface="Calibir"/>
                        </a:rPr>
                        <a:t>UML diagrams, Use Case design, Group work</a:t>
                      </a:r>
                    </a:p>
                  </a:txBody>
                  <a:tcPr marL="40290" marR="40290" marT="20145" marB="20145" anchor="ctr"/>
                </a:tc>
                <a:tc>
                  <a:txBody>
                    <a:bodyPr/>
                    <a:lstStyle/>
                    <a:p>
                      <a:r>
                        <a:rPr lang="en-US" sz="1200" dirty="0">
                          <a:latin typeface="Calibir"/>
                          <a:hlinkClick r:id="rId4"/>
                        </a:rPr>
                        <a:t>https://www.lucidchart.com</a:t>
                      </a:r>
                      <a:endParaRPr lang="en-US" sz="1200" dirty="0">
                        <a:latin typeface="Calibir"/>
                      </a:endParaRPr>
                    </a:p>
                  </a:txBody>
                  <a:tcPr marL="40290" marR="40290" marT="20145" marB="20145" anchor="ctr"/>
                </a:tc>
                <a:extLst>
                  <a:ext uri="{0D108BD9-81ED-4DB2-BD59-A6C34878D82A}">
                    <a16:rowId xmlns:a16="http://schemas.microsoft.com/office/drawing/2014/main" val="3736296214"/>
                  </a:ext>
                </a:extLst>
              </a:tr>
              <a:tr h="771810">
                <a:tc>
                  <a:txBody>
                    <a:bodyPr/>
                    <a:lstStyle/>
                    <a:p>
                      <a:r>
                        <a:rPr lang="en-US" sz="1200" b="1">
                          <a:latin typeface="Calibir"/>
                        </a:rPr>
                        <a:t>Visual Paradigm (Community Edition)</a:t>
                      </a:r>
                      <a:endParaRPr lang="en-US" sz="1200">
                        <a:latin typeface="Calibir"/>
                      </a:endParaRPr>
                    </a:p>
                  </a:txBody>
                  <a:tcPr marL="40290" marR="40290" marT="20145" marB="20145" anchor="ctr"/>
                </a:tc>
                <a:tc>
                  <a:txBody>
                    <a:bodyPr/>
                    <a:lstStyle/>
                    <a:p>
                      <a:r>
                        <a:rPr lang="en-US" sz="1200">
                          <a:latin typeface="Calibir"/>
                        </a:rPr>
                        <a:t>Professional UML and system modeling tool with rich diagram support.</a:t>
                      </a:r>
                    </a:p>
                  </a:txBody>
                  <a:tcPr marL="40290" marR="40290" marT="20145" marB="20145" anchor="ctr"/>
                </a:tc>
                <a:tc>
                  <a:txBody>
                    <a:bodyPr/>
                    <a:lstStyle/>
                    <a:p>
                      <a:r>
                        <a:rPr lang="en-US" sz="1200">
                          <a:latin typeface="Calibir"/>
                        </a:rPr>
                        <a:t>Desktop (Windows/macOS/Linux)</a:t>
                      </a:r>
                    </a:p>
                  </a:txBody>
                  <a:tcPr marL="40290" marR="40290" marT="20145" marB="20145" anchor="ctr"/>
                </a:tc>
                <a:tc>
                  <a:txBody>
                    <a:bodyPr/>
                    <a:lstStyle/>
                    <a:p>
                      <a:r>
                        <a:rPr lang="en-US" sz="1200">
                          <a:latin typeface="Calibir"/>
                        </a:rPr>
                        <a:t>Class Diagrams, Sequence Diagrams, DFDs</a:t>
                      </a:r>
                    </a:p>
                  </a:txBody>
                  <a:tcPr marL="40290" marR="40290" marT="20145" marB="20145" anchor="ctr"/>
                </a:tc>
                <a:tc>
                  <a:txBody>
                    <a:bodyPr/>
                    <a:lstStyle/>
                    <a:p>
                      <a:r>
                        <a:rPr lang="en-US" sz="1200" dirty="0">
                          <a:latin typeface="Calibir"/>
                          <a:hlinkClick r:id="rId5"/>
                        </a:rPr>
                        <a:t>https://www.visual-paradigm.com/download/community.jsp</a:t>
                      </a:r>
                      <a:endParaRPr lang="en-US" sz="1200" dirty="0">
                        <a:latin typeface="Calibir"/>
                      </a:endParaRPr>
                    </a:p>
                  </a:txBody>
                  <a:tcPr marL="40290" marR="40290" marT="20145" marB="20145" anchor="ctr"/>
                </a:tc>
                <a:extLst>
                  <a:ext uri="{0D108BD9-81ED-4DB2-BD59-A6C34878D82A}">
                    <a16:rowId xmlns:a16="http://schemas.microsoft.com/office/drawing/2014/main" val="4204469160"/>
                  </a:ext>
                </a:extLst>
              </a:tr>
              <a:tr h="771810">
                <a:tc>
                  <a:txBody>
                    <a:bodyPr/>
                    <a:lstStyle/>
                    <a:p>
                      <a:r>
                        <a:rPr lang="en-US" sz="1200" b="1">
                          <a:latin typeface="Calibir"/>
                        </a:rPr>
                        <a:t>StarUML (Free Trial or License)</a:t>
                      </a:r>
                      <a:endParaRPr lang="en-US" sz="1200">
                        <a:latin typeface="Calibir"/>
                      </a:endParaRPr>
                    </a:p>
                  </a:txBody>
                  <a:tcPr marL="40290" marR="40290" marT="20145" marB="20145" anchor="ctr"/>
                </a:tc>
                <a:tc>
                  <a:txBody>
                    <a:bodyPr/>
                    <a:lstStyle/>
                    <a:p>
                      <a:r>
                        <a:rPr lang="en-US" sz="1200">
                          <a:latin typeface="Calibir"/>
                        </a:rPr>
                        <a:t>Designed for software engineering students and professionals.</a:t>
                      </a:r>
                    </a:p>
                  </a:txBody>
                  <a:tcPr marL="40290" marR="40290" marT="20145" marB="20145" anchor="ctr"/>
                </a:tc>
                <a:tc>
                  <a:txBody>
                    <a:bodyPr/>
                    <a:lstStyle/>
                    <a:p>
                      <a:r>
                        <a:rPr lang="en-US" sz="1200">
                          <a:latin typeface="Calibir"/>
                        </a:rPr>
                        <a:t>Desktop</a:t>
                      </a:r>
                    </a:p>
                  </a:txBody>
                  <a:tcPr marL="40290" marR="40290" marT="20145" marB="20145" anchor="ctr"/>
                </a:tc>
                <a:tc>
                  <a:txBody>
                    <a:bodyPr/>
                    <a:lstStyle/>
                    <a:p>
                      <a:r>
                        <a:rPr lang="en-US" sz="1200">
                          <a:latin typeface="Calibir"/>
                        </a:rPr>
                        <a:t>Full UML diagram suite (recommended in course)</a:t>
                      </a:r>
                    </a:p>
                  </a:txBody>
                  <a:tcPr marL="40290" marR="40290" marT="20145" marB="20145" anchor="ctr"/>
                </a:tc>
                <a:tc>
                  <a:txBody>
                    <a:bodyPr/>
                    <a:lstStyle/>
                    <a:p>
                      <a:r>
                        <a:rPr lang="en-US" sz="1200" dirty="0">
                          <a:latin typeface="Calibir"/>
                          <a:hlinkClick r:id="rId6"/>
                        </a:rPr>
                        <a:t>https://staruml.io</a:t>
                      </a:r>
                      <a:endParaRPr lang="en-US" sz="1200" dirty="0">
                        <a:latin typeface="Calibir"/>
                      </a:endParaRPr>
                    </a:p>
                  </a:txBody>
                  <a:tcPr marL="40290" marR="40290" marT="20145" marB="20145" anchor="ctr"/>
                </a:tc>
                <a:extLst>
                  <a:ext uri="{0D108BD9-81ED-4DB2-BD59-A6C34878D82A}">
                    <a16:rowId xmlns:a16="http://schemas.microsoft.com/office/drawing/2014/main" val="2258441048"/>
                  </a:ext>
                </a:extLst>
              </a:tr>
              <a:tr h="771810">
                <a:tc>
                  <a:txBody>
                    <a:bodyPr/>
                    <a:lstStyle/>
                    <a:p>
                      <a:r>
                        <a:rPr lang="en-US" sz="1200" b="1">
                          <a:latin typeface="Calibir"/>
                        </a:rPr>
                        <a:t>Creately (Free Tier)</a:t>
                      </a:r>
                      <a:endParaRPr lang="en-US" sz="1200">
                        <a:latin typeface="Calibir"/>
                      </a:endParaRPr>
                    </a:p>
                  </a:txBody>
                  <a:tcPr marL="40290" marR="40290" marT="20145" marB="20145" anchor="ctr"/>
                </a:tc>
                <a:tc>
                  <a:txBody>
                    <a:bodyPr/>
                    <a:lstStyle/>
                    <a:p>
                      <a:r>
                        <a:rPr lang="en-US" sz="1200">
                          <a:latin typeface="Calibir"/>
                        </a:rPr>
                        <a:t>Collaborative visual workspace with multiple UML templates.</a:t>
                      </a:r>
                    </a:p>
                  </a:txBody>
                  <a:tcPr marL="40290" marR="40290" marT="20145" marB="20145" anchor="ctr"/>
                </a:tc>
                <a:tc>
                  <a:txBody>
                    <a:bodyPr/>
                    <a:lstStyle/>
                    <a:p>
                      <a:r>
                        <a:rPr lang="en-US" sz="1200">
                          <a:latin typeface="Calibir"/>
                        </a:rPr>
                        <a:t>Web</a:t>
                      </a:r>
                    </a:p>
                  </a:txBody>
                  <a:tcPr marL="40290" marR="40290" marT="20145" marB="20145" anchor="ctr"/>
                </a:tc>
                <a:tc>
                  <a:txBody>
                    <a:bodyPr/>
                    <a:lstStyle/>
                    <a:p>
                      <a:r>
                        <a:rPr lang="en-US" sz="1200">
                          <a:latin typeface="Calibir"/>
                        </a:rPr>
                        <a:t>Use Cases, Class Diagrams, ERDs</a:t>
                      </a:r>
                    </a:p>
                  </a:txBody>
                  <a:tcPr marL="40290" marR="40290" marT="20145" marB="20145" anchor="ctr"/>
                </a:tc>
                <a:tc>
                  <a:txBody>
                    <a:bodyPr/>
                    <a:lstStyle/>
                    <a:p>
                      <a:r>
                        <a:rPr lang="en-US" sz="1200" dirty="0">
                          <a:latin typeface="Calibir"/>
                          <a:hlinkClick r:id="rId7"/>
                        </a:rPr>
                        <a:t>https://creately.com</a:t>
                      </a:r>
                      <a:endParaRPr lang="en-US" sz="1200" dirty="0">
                        <a:latin typeface="Calibir"/>
                      </a:endParaRPr>
                    </a:p>
                  </a:txBody>
                  <a:tcPr marL="40290" marR="40290" marT="20145" marB="20145" anchor="ctr"/>
                </a:tc>
                <a:extLst>
                  <a:ext uri="{0D108BD9-81ED-4DB2-BD59-A6C34878D82A}">
                    <a16:rowId xmlns:a16="http://schemas.microsoft.com/office/drawing/2014/main" val="2728068856"/>
                  </a:ext>
                </a:extLst>
              </a:tr>
            </a:tbl>
          </a:graphicData>
        </a:graphic>
      </p:graphicFrame>
      <p:sp>
        <p:nvSpPr>
          <p:cNvPr id="2" name="Text Placeholder 3">
            <a:extLst>
              <a:ext uri="{FF2B5EF4-FFF2-40B4-BE49-F238E27FC236}">
                <a16:creationId xmlns:a16="http://schemas.microsoft.com/office/drawing/2014/main" id="{5675A470-EF89-90FC-5C4D-C793DE5E333B}"/>
              </a:ext>
            </a:extLst>
          </p:cNvPr>
          <p:cNvSpPr txBox="1">
            <a:spLocks/>
          </p:cNvSpPr>
          <p:nvPr/>
        </p:nvSpPr>
        <p:spPr>
          <a:xfrm>
            <a:off x="0" y="-1"/>
            <a:ext cx="7849590" cy="547483"/>
          </a:xfrm>
          <a:prstGeom prst="rect">
            <a:avLst/>
          </a:prstGeom>
        </p:spPr>
        <p:txBody>
          <a:bodyPr>
            <a:noAutofit/>
          </a:bodyPr>
          <a:lstStyle>
            <a:lvl1pPr marL="228600" indent="-228600" algn="l" defTabSz="914400" rtl="0" eaLnBrk="1" latinLnBrk="0" hangingPunct="1">
              <a:lnSpc>
                <a:spcPct val="100000"/>
              </a:lnSpc>
              <a:spcBef>
                <a:spcPts val="1000"/>
              </a:spcBef>
              <a:buClr>
                <a:srgbClr val="F2120C"/>
              </a:buClr>
              <a:buFont typeface="Arial" panose="020B0604020202020204" pitchFamily="34" charset="0"/>
              <a:buChar char="•"/>
              <a:defRPr sz="2533" kern="1200">
                <a:solidFill>
                  <a:srgbClr val="3D3935"/>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Tools for Drawing ERDs</a:t>
            </a:r>
            <a:endParaRPr lang="en-AU" sz="3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90354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00C130C-848A-1D06-E323-68EF1134D21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8B80703-DE22-31F9-55C0-31507A498D1A}"/>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A0F095A-B1FB-A2A9-7A96-2D273C84F595}"/>
              </a:ext>
            </a:extLst>
          </p:cNvPr>
          <p:cNvSpPr>
            <a:spLocks noGrp="1"/>
          </p:cNvSpPr>
          <p:nvPr>
            <p:ph type="sldNum" sz="quarter" idx="4"/>
          </p:nvPr>
        </p:nvSpPr>
        <p:spPr/>
        <p:txBody>
          <a:bodyPr/>
          <a:lstStyle/>
          <a:p>
            <a:fld id="{16A89BA3-132D-40E1-AAB4-CDCD0A14C216}" type="slidenum">
              <a:rPr lang="en-AU" smtClean="0"/>
              <a:pPr/>
              <a:t>23</a:t>
            </a:fld>
            <a:r>
              <a:rPr lang="en-AU"/>
              <a:t>  |</a:t>
            </a:r>
            <a:endParaRPr lang="en-AU" dirty="0"/>
          </a:p>
        </p:txBody>
      </p:sp>
      <p:sp>
        <p:nvSpPr>
          <p:cNvPr id="9" name="Text Placeholder 3">
            <a:extLst>
              <a:ext uri="{FF2B5EF4-FFF2-40B4-BE49-F238E27FC236}">
                <a16:creationId xmlns:a16="http://schemas.microsoft.com/office/drawing/2014/main" id="{C97FC685-7268-307E-0E90-AB20C6DA2A00}"/>
              </a:ext>
            </a:extLst>
          </p:cNvPr>
          <p:cNvSpPr>
            <a:spLocks noGrp="1"/>
          </p:cNvSpPr>
          <p:nvPr>
            <p:ph type="body" sz="quarter" idx="16"/>
          </p:nvPr>
        </p:nvSpPr>
        <p:spPr>
          <a:xfrm>
            <a:off x="0" y="-1"/>
            <a:ext cx="7849590" cy="547483"/>
          </a:xfrm>
        </p:spPr>
        <p:txBody>
          <a:bodyPr>
            <a:noAutofit/>
          </a:bodyPr>
          <a:lstStyle/>
          <a:p>
            <a:r>
              <a:rPr lang="en-US" sz="3200" dirty="0"/>
              <a:t>Tools for Drawing ERDs</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F1969ACD-360E-CED8-8874-A90AA6003EEA}"/>
              </a:ext>
            </a:extLst>
          </p:cNvPr>
          <p:cNvSpPr txBox="1"/>
          <p:nvPr/>
        </p:nvSpPr>
        <p:spPr>
          <a:xfrm>
            <a:off x="0" y="607728"/>
            <a:ext cx="9120249" cy="2610843"/>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In this unit → draw.io is recommended because: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It’s free</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Works in the browser</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Saves to OneDrive, Google Drive, Dropbox</a:t>
            </a:r>
          </a:p>
        </p:txBody>
      </p:sp>
    </p:spTree>
    <p:extLst>
      <p:ext uri="{BB962C8B-B14F-4D97-AF65-F5344CB8AC3E}">
        <p14:creationId xmlns:p14="http://schemas.microsoft.com/office/powerpoint/2010/main" val="2758804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1B2D180-016B-5369-04AA-58A7DEA3C62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222847D-D30D-F042-6660-BD4C3A316BD5}"/>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A00FD54-D4A1-7996-8A5B-29FBF5AC49EC}"/>
              </a:ext>
            </a:extLst>
          </p:cNvPr>
          <p:cNvSpPr>
            <a:spLocks noGrp="1"/>
          </p:cNvSpPr>
          <p:nvPr>
            <p:ph type="sldNum" sz="quarter" idx="4"/>
          </p:nvPr>
        </p:nvSpPr>
        <p:spPr/>
        <p:txBody>
          <a:bodyPr/>
          <a:lstStyle/>
          <a:p>
            <a:fld id="{16A89BA3-132D-40E1-AAB4-CDCD0A14C216}" type="slidenum">
              <a:rPr lang="en-AU" smtClean="0"/>
              <a:pPr/>
              <a:t>24</a:t>
            </a:fld>
            <a:r>
              <a:rPr lang="en-AU"/>
              <a:t>  |</a:t>
            </a:r>
            <a:endParaRPr lang="en-AU" dirty="0"/>
          </a:p>
        </p:txBody>
      </p:sp>
      <p:sp>
        <p:nvSpPr>
          <p:cNvPr id="9" name="Text Placeholder 3">
            <a:extLst>
              <a:ext uri="{FF2B5EF4-FFF2-40B4-BE49-F238E27FC236}">
                <a16:creationId xmlns:a16="http://schemas.microsoft.com/office/drawing/2014/main" id="{D0B8AC3F-6676-9B8C-DFF8-8E9FE74BF1ED}"/>
              </a:ext>
            </a:extLst>
          </p:cNvPr>
          <p:cNvSpPr>
            <a:spLocks noGrp="1"/>
          </p:cNvSpPr>
          <p:nvPr>
            <p:ph type="body" sz="quarter" idx="16"/>
          </p:nvPr>
        </p:nvSpPr>
        <p:spPr>
          <a:xfrm>
            <a:off x="0" y="-1"/>
            <a:ext cx="7849590" cy="547483"/>
          </a:xfrm>
        </p:spPr>
        <p:txBody>
          <a:bodyPr>
            <a:noAutofit/>
          </a:bodyPr>
          <a:lstStyle/>
          <a:p>
            <a:r>
              <a:rPr lang="en-US" sz="3200" dirty="0"/>
              <a:t>Tools for Drawing ERDs</a:t>
            </a:r>
            <a:endParaRPr lang="en-AU" sz="3000" dirty="0">
              <a:latin typeface="Calibri" panose="020F0502020204030204" pitchFamily="34" charset="0"/>
              <a:cs typeface="Calibri" panose="020F0502020204030204" pitchFamily="34" charset="0"/>
            </a:endParaRPr>
          </a:p>
        </p:txBody>
      </p:sp>
      <p:sp>
        <p:nvSpPr>
          <p:cNvPr id="2" name="TextBox 1">
            <a:extLst>
              <a:ext uri="{FF2B5EF4-FFF2-40B4-BE49-F238E27FC236}">
                <a16:creationId xmlns:a16="http://schemas.microsoft.com/office/drawing/2014/main" id="{FB0950F1-D256-9BD3-DA5A-941B8592093C}"/>
              </a:ext>
            </a:extLst>
          </p:cNvPr>
          <p:cNvSpPr txBox="1"/>
          <p:nvPr/>
        </p:nvSpPr>
        <p:spPr>
          <a:xfrm>
            <a:off x="119732" y="830917"/>
            <a:ext cx="8756225" cy="5196166"/>
          </a:xfrm>
          <a:prstGeom prst="rect">
            <a:avLst/>
          </a:prstGeom>
          <a:noFill/>
        </p:spPr>
        <p:txBody>
          <a:bodyPr wrap="square">
            <a:spAutoFit/>
          </a:bodyPr>
          <a:lstStyle/>
          <a:p>
            <a:pPr>
              <a:lnSpc>
                <a:spcPct val="150000"/>
              </a:lnSpc>
              <a:buNone/>
            </a:pPr>
            <a:r>
              <a:rPr lang="en-US" sz="2800" b="1" dirty="0">
                <a:latin typeface="Calibir"/>
              </a:rPr>
              <a:t>Recommendation for Students</a:t>
            </a:r>
          </a:p>
          <a:p>
            <a:pPr marL="457200" indent="-457200">
              <a:lnSpc>
                <a:spcPct val="150000"/>
              </a:lnSpc>
              <a:buFont typeface="Arial" panose="020B0604020202020204" pitchFamily="34" charset="0"/>
              <a:buChar char="•"/>
            </a:pPr>
            <a:r>
              <a:rPr lang="en-US" sz="2800" dirty="0">
                <a:latin typeface="Calibir"/>
              </a:rPr>
              <a:t>Beginner-friendly: Start with Draw.io or </a:t>
            </a:r>
            <a:r>
              <a:rPr lang="en-US" sz="2800" dirty="0" err="1">
                <a:latin typeface="Calibir"/>
              </a:rPr>
              <a:t>Lucidchart</a:t>
            </a:r>
            <a:r>
              <a:rPr lang="en-US" sz="2800" dirty="0">
                <a:latin typeface="Calibir"/>
              </a:rPr>
              <a:t>.</a:t>
            </a:r>
          </a:p>
          <a:p>
            <a:pPr marL="457200" indent="-457200">
              <a:lnSpc>
                <a:spcPct val="150000"/>
              </a:lnSpc>
              <a:buFont typeface="Arial" panose="020B0604020202020204" pitchFamily="34" charset="0"/>
              <a:buChar char="•"/>
            </a:pPr>
            <a:r>
              <a:rPr lang="en-US" sz="2800" dirty="0">
                <a:latin typeface="Calibir"/>
              </a:rPr>
              <a:t>Professional-level UML modelling: Use </a:t>
            </a:r>
            <a:r>
              <a:rPr lang="en-US" sz="2800" dirty="0" err="1">
                <a:latin typeface="Calibir"/>
              </a:rPr>
              <a:t>StarUML</a:t>
            </a:r>
            <a:r>
              <a:rPr lang="en-US" sz="2800" dirty="0">
                <a:latin typeface="Calibir"/>
              </a:rPr>
              <a:t> or Visual Paradigm.</a:t>
            </a:r>
          </a:p>
          <a:p>
            <a:pPr marL="457200" indent="-457200">
              <a:lnSpc>
                <a:spcPct val="150000"/>
              </a:lnSpc>
              <a:buFont typeface="Arial" panose="020B0604020202020204" pitchFamily="34" charset="0"/>
              <a:buChar char="•"/>
            </a:pPr>
            <a:r>
              <a:rPr lang="en-US" sz="2800" dirty="0">
                <a:latin typeface="Calibir"/>
              </a:rPr>
              <a:t>Offline work: Prefer Visual Paradigm or </a:t>
            </a:r>
            <a:r>
              <a:rPr lang="en-US" sz="2800" dirty="0" err="1">
                <a:latin typeface="Calibir"/>
              </a:rPr>
              <a:t>StarUML</a:t>
            </a:r>
            <a:r>
              <a:rPr lang="en-US" sz="2800" dirty="0">
                <a:latin typeface="Calibir"/>
              </a:rPr>
              <a:t> desktop versions.</a:t>
            </a:r>
          </a:p>
          <a:p>
            <a:pPr marL="457200" indent="-457200">
              <a:lnSpc>
                <a:spcPct val="150000"/>
              </a:lnSpc>
              <a:buFont typeface="Arial" panose="020B0604020202020204" pitchFamily="34" charset="0"/>
              <a:buChar char="•"/>
            </a:pPr>
            <a:r>
              <a:rPr lang="en-US" sz="2800" dirty="0">
                <a:latin typeface="Calibir"/>
              </a:rPr>
              <a:t>Collaboration features: Use </a:t>
            </a:r>
            <a:r>
              <a:rPr lang="en-US" sz="2800" dirty="0" err="1">
                <a:latin typeface="Calibir"/>
              </a:rPr>
              <a:t>Lucidchart</a:t>
            </a:r>
            <a:r>
              <a:rPr lang="en-US" sz="2800" dirty="0">
                <a:latin typeface="Calibir"/>
              </a:rPr>
              <a:t> or </a:t>
            </a:r>
            <a:r>
              <a:rPr lang="en-US" sz="2800" dirty="0" err="1">
                <a:latin typeface="Calibir"/>
              </a:rPr>
              <a:t>Creately</a:t>
            </a:r>
            <a:r>
              <a:rPr lang="en-US" sz="2800" dirty="0">
                <a:latin typeface="Calibir"/>
              </a:rPr>
              <a:t> (great for group projects).</a:t>
            </a:r>
          </a:p>
        </p:txBody>
      </p:sp>
    </p:spTree>
    <p:extLst>
      <p:ext uri="{BB962C8B-B14F-4D97-AF65-F5344CB8AC3E}">
        <p14:creationId xmlns:p14="http://schemas.microsoft.com/office/powerpoint/2010/main" val="97847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AE047D1-00F9-E067-30DA-5DFDAF6A5D9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6A4764-ABB2-9827-6AA2-3A66E3A741D9}"/>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0DB377DD-743E-F5D5-B00D-F5087F615CD0}"/>
              </a:ext>
            </a:extLst>
          </p:cNvPr>
          <p:cNvSpPr>
            <a:spLocks noGrp="1"/>
          </p:cNvSpPr>
          <p:nvPr>
            <p:ph type="sldNum" sz="quarter" idx="4"/>
          </p:nvPr>
        </p:nvSpPr>
        <p:spPr/>
        <p:txBody>
          <a:bodyPr/>
          <a:lstStyle/>
          <a:p>
            <a:fld id="{16A89BA3-132D-40E1-AAB4-CDCD0A14C216}" type="slidenum">
              <a:rPr lang="en-AU" smtClean="0"/>
              <a:pPr/>
              <a:t>25</a:t>
            </a:fld>
            <a:r>
              <a:rPr lang="en-AU"/>
              <a:t>  |</a:t>
            </a:r>
            <a:endParaRPr lang="en-AU" dirty="0"/>
          </a:p>
        </p:txBody>
      </p:sp>
      <p:sp>
        <p:nvSpPr>
          <p:cNvPr id="9" name="Text Placeholder 3">
            <a:extLst>
              <a:ext uri="{FF2B5EF4-FFF2-40B4-BE49-F238E27FC236}">
                <a16:creationId xmlns:a16="http://schemas.microsoft.com/office/drawing/2014/main" id="{B3C0DD04-6DD5-5DEF-82DA-7EAE206C8C9D}"/>
              </a:ext>
            </a:extLst>
          </p:cNvPr>
          <p:cNvSpPr>
            <a:spLocks noGrp="1"/>
          </p:cNvSpPr>
          <p:nvPr>
            <p:ph type="body" sz="quarter" idx="16"/>
          </p:nvPr>
        </p:nvSpPr>
        <p:spPr>
          <a:xfrm>
            <a:off x="0" y="-1"/>
            <a:ext cx="7849590" cy="547483"/>
          </a:xfrm>
        </p:spPr>
        <p:txBody>
          <a:bodyPr>
            <a:noAutofit/>
          </a:bodyPr>
          <a:lstStyle/>
          <a:p>
            <a:r>
              <a:rPr lang="en-US" sz="3200" dirty="0"/>
              <a:t>Tools for Drawing ERDs</a:t>
            </a:r>
            <a:endParaRPr lang="en-AU" sz="3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C8C6AC0-B066-563C-76FD-9CD68B4E71A4}"/>
              </a:ext>
            </a:extLst>
          </p:cNvPr>
          <p:cNvPicPr>
            <a:picLocks noChangeAspect="1"/>
          </p:cNvPicPr>
          <p:nvPr/>
        </p:nvPicPr>
        <p:blipFill>
          <a:blip r:embed="rId3"/>
          <a:stretch>
            <a:fillRect/>
          </a:stretch>
        </p:blipFill>
        <p:spPr>
          <a:xfrm>
            <a:off x="3267864" y="921406"/>
            <a:ext cx="5876136" cy="3814618"/>
          </a:xfrm>
          <a:prstGeom prst="rect">
            <a:avLst/>
          </a:prstGeom>
        </p:spPr>
      </p:pic>
      <p:pic>
        <p:nvPicPr>
          <p:cNvPr id="6" name="Picture 5">
            <a:extLst>
              <a:ext uri="{FF2B5EF4-FFF2-40B4-BE49-F238E27FC236}">
                <a16:creationId xmlns:a16="http://schemas.microsoft.com/office/drawing/2014/main" id="{E0582A97-465B-61F5-D43C-426AD07B93BD}"/>
              </a:ext>
            </a:extLst>
          </p:cNvPr>
          <p:cNvPicPr>
            <a:picLocks noChangeAspect="1"/>
          </p:cNvPicPr>
          <p:nvPr/>
        </p:nvPicPr>
        <p:blipFill>
          <a:blip r:embed="rId4"/>
          <a:srcRect r="17510"/>
          <a:stretch>
            <a:fillRect/>
          </a:stretch>
        </p:blipFill>
        <p:spPr>
          <a:xfrm>
            <a:off x="3045938" y="4736024"/>
            <a:ext cx="6098062" cy="2121976"/>
          </a:xfrm>
          <a:prstGeom prst="rect">
            <a:avLst/>
          </a:prstGeom>
        </p:spPr>
      </p:pic>
      <p:sp>
        <p:nvSpPr>
          <p:cNvPr id="7" name="Text Placeholder 23">
            <a:extLst>
              <a:ext uri="{FF2B5EF4-FFF2-40B4-BE49-F238E27FC236}">
                <a16:creationId xmlns:a16="http://schemas.microsoft.com/office/drawing/2014/main" id="{3EED533B-9071-5630-59A8-2C8154AC7342}"/>
              </a:ext>
            </a:extLst>
          </p:cNvPr>
          <p:cNvSpPr txBox="1">
            <a:spLocks/>
          </p:cNvSpPr>
          <p:nvPr/>
        </p:nvSpPr>
        <p:spPr>
          <a:xfrm>
            <a:off x="1" y="900791"/>
            <a:ext cx="3267864" cy="578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en-US" sz="2100" dirty="0">
                <a:latin typeface="Calibri" panose="020F0502020204030204" pitchFamily="34" charset="0"/>
                <a:cs typeface="Calibri" panose="020F0502020204030204" pitchFamily="34" charset="0"/>
              </a:rPr>
              <a:t>In database design, "Optional" and "Mandatory" terms in cardinality refer to whether an entity is required to participate in a relationship with another entity. Let's explore these with a scenario and step-by-step SQL solution for better understanding.</a:t>
            </a:r>
          </a:p>
        </p:txBody>
      </p:sp>
    </p:spTree>
    <p:extLst>
      <p:ext uri="{BB962C8B-B14F-4D97-AF65-F5344CB8AC3E}">
        <p14:creationId xmlns:p14="http://schemas.microsoft.com/office/powerpoint/2010/main" val="6234946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C03A725-C78B-5ADB-2BD8-AF4B0C9BC5A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F69D97E-447B-36E9-F006-1E7C24C887A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7415F05-F0D8-FC08-AB7D-16C119A6EC83}"/>
              </a:ext>
            </a:extLst>
          </p:cNvPr>
          <p:cNvSpPr>
            <a:spLocks noGrp="1"/>
          </p:cNvSpPr>
          <p:nvPr>
            <p:ph type="sldNum" sz="quarter" idx="4"/>
          </p:nvPr>
        </p:nvSpPr>
        <p:spPr/>
        <p:txBody>
          <a:bodyPr/>
          <a:lstStyle/>
          <a:p>
            <a:fld id="{16A89BA3-132D-40E1-AAB4-CDCD0A14C216}" type="slidenum">
              <a:rPr lang="en-AU" smtClean="0"/>
              <a:pPr/>
              <a:t>26</a:t>
            </a:fld>
            <a:r>
              <a:rPr lang="en-AU"/>
              <a:t>  |</a:t>
            </a:r>
            <a:endParaRPr lang="en-AU" dirty="0"/>
          </a:p>
        </p:txBody>
      </p:sp>
      <p:sp>
        <p:nvSpPr>
          <p:cNvPr id="9" name="Text Placeholder 3">
            <a:extLst>
              <a:ext uri="{FF2B5EF4-FFF2-40B4-BE49-F238E27FC236}">
                <a16:creationId xmlns:a16="http://schemas.microsoft.com/office/drawing/2014/main" id="{C7D133F0-5819-BA46-5498-376B9B4EBBFE}"/>
              </a:ext>
            </a:extLst>
          </p:cNvPr>
          <p:cNvSpPr>
            <a:spLocks noGrp="1"/>
          </p:cNvSpPr>
          <p:nvPr>
            <p:ph type="body" sz="quarter" idx="16"/>
          </p:nvPr>
        </p:nvSpPr>
        <p:spPr>
          <a:xfrm>
            <a:off x="0" y="-1"/>
            <a:ext cx="7849590" cy="547483"/>
          </a:xfrm>
        </p:spPr>
        <p:txBody>
          <a:bodyPr>
            <a:noAutofit/>
          </a:bodyPr>
          <a:lstStyle/>
          <a:p>
            <a:r>
              <a:rPr lang="en-US" sz="3200" dirty="0"/>
              <a:t>Tools for Drawing ERDs</a:t>
            </a:r>
            <a:endParaRPr lang="en-AU" sz="3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26374AAD-1298-61C4-77DB-0B9B3F4DD18D}"/>
              </a:ext>
            </a:extLst>
          </p:cNvPr>
          <p:cNvPicPr>
            <a:picLocks noChangeAspect="1"/>
          </p:cNvPicPr>
          <p:nvPr/>
        </p:nvPicPr>
        <p:blipFill>
          <a:blip r:embed="rId3"/>
          <a:stretch>
            <a:fillRect/>
          </a:stretch>
        </p:blipFill>
        <p:spPr>
          <a:xfrm>
            <a:off x="3267864" y="921406"/>
            <a:ext cx="5876136" cy="3814618"/>
          </a:xfrm>
          <a:prstGeom prst="rect">
            <a:avLst/>
          </a:prstGeom>
        </p:spPr>
      </p:pic>
      <p:pic>
        <p:nvPicPr>
          <p:cNvPr id="6" name="Picture 5">
            <a:extLst>
              <a:ext uri="{FF2B5EF4-FFF2-40B4-BE49-F238E27FC236}">
                <a16:creationId xmlns:a16="http://schemas.microsoft.com/office/drawing/2014/main" id="{327656B7-9D83-A703-683F-25AD3B76AB9C}"/>
              </a:ext>
            </a:extLst>
          </p:cNvPr>
          <p:cNvPicPr>
            <a:picLocks noChangeAspect="1"/>
          </p:cNvPicPr>
          <p:nvPr/>
        </p:nvPicPr>
        <p:blipFill>
          <a:blip r:embed="rId4"/>
          <a:srcRect r="17510"/>
          <a:stretch>
            <a:fillRect/>
          </a:stretch>
        </p:blipFill>
        <p:spPr>
          <a:xfrm>
            <a:off x="3045938" y="4736024"/>
            <a:ext cx="6098062" cy="2121976"/>
          </a:xfrm>
          <a:prstGeom prst="rect">
            <a:avLst/>
          </a:prstGeom>
        </p:spPr>
      </p:pic>
      <p:sp>
        <p:nvSpPr>
          <p:cNvPr id="7" name="Text Placeholder 23">
            <a:extLst>
              <a:ext uri="{FF2B5EF4-FFF2-40B4-BE49-F238E27FC236}">
                <a16:creationId xmlns:a16="http://schemas.microsoft.com/office/drawing/2014/main" id="{B6E42503-EB91-F390-558D-49377B658282}"/>
              </a:ext>
            </a:extLst>
          </p:cNvPr>
          <p:cNvSpPr txBox="1">
            <a:spLocks/>
          </p:cNvSpPr>
          <p:nvPr/>
        </p:nvSpPr>
        <p:spPr>
          <a:xfrm>
            <a:off x="1" y="900791"/>
            <a:ext cx="3267864" cy="578805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buFont typeface="+mj-lt"/>
              <a:buAutoNum type="arabicPeriod"/>
            </a:pPr>
            <a:r>
              <a:rPr lang="en-US" sz="1600" b="1" dirty="0">
                <a:latin typeface="Calibri" panose="020F0502020204030204" pitchFamily="34" charset="0"/>
                <a:cs typeface="Calibri" panose="020F0502020204030204" pitchFamily="34" charset="0"/>
              </a:rPr>
              <a:t>Mandatory Many (1)</a:t>
            </a:r>
            <a:r>
              <a:rPr lang="en-US" sz="1600" dirty="0">
                <a:latin typeface="Calibri" panose="020F0502020204030204" pitchFamily="34" charset="0"/>
                <a:cs typeface="Calibri" panose="020F0502020204030204" pitchFamily="34" charset="0"/>
              </a:rPr>
              <a:t> - This means that one entity must have at least one or many associated records in another entity.</a:t>
            </a:r>
          </a:p>
          <a:p>
            <a:pPr marL="514350" indent="-514350">
              <a:lnSpc>
                <a:spcPct val="100000"/>
              </a:lnSpc>
              <a:buFont typeface="+mj-lt"/>
              <a:buAutoNum type="arabicPeriod"/>
            </a:pPr>
            <a:r>
              <a:rPr lang="en-US" sz="1600" b="1" dirty="0">
                <a:latin typeface="Calibri" panose="020F0502020204030204" pitchFamily="34" charset="0"/>
                <a:cs typeface="Calibri" panose="020F0502020204030204" pitchFamily="34" charset="0"/>
              </a:rPr>
              <a:t>Optional Many (0)</a:t>
            </a:r>
            <a:r>
              <a:rPr lang="en-US" sz="1600" dirty="0">
                <a:latin typeface="Calibri" panose="020F0502020204030204" pitchFamily="34" charset="0"/>
                <a:cs typeface="Calibri" panose="020F0502020204030204" pitchFamily="34" charset="0"/>
              </a:rPr>
              <a:t> - This implies that one entity may have none, one, or many associated records in another entity, making participation in the relationship optional.</a:t>
            </a:r>
          </a:p>
          <a:p>
            <a:pPr marL="514350" indent="-514350">
              <a:lnSpc>
                <a:spcPct val="100000"/>
              </a:lnSpc>
              <a:buFont typeface="+mj-lt"/>
              <a:buAutoNum type="arabicPeriod"/>
            </a:pPr>
            <a:r>
              <a:rPr lang="en-US" sz="1600" b="1" dirty="0">
                <a:latin typeface="Calibri" panose="020F0502020204030204" pitchFamily="34" charset="0"/>
                <a:cs typeface="Calibri" panose="020F0502020204030204" pitchFamily="34" charset="0"/>
              </a:rPr>
              <a:t>Mandatory One (1:1)</a:t>
            </a:r>
            <a:r>
              <a:rPr lang="en-US" sz="1600" dirty="0">
                <a:latin typeface="Calibri" panose="020F0502020204030204" pitchFamily="34" charset="0"/>
                <a:cs typeface="Calibri" panose="020F0502020204030204" pitchFamily="34" charset="0"/>
              </a:rPr>
              <a:t> - This indicates that one entity must have exactly one associated record in another entity.</a:t>
            </a:r>
          </a:p>
          <a:p>
            <a:pPr marL="514350" indent="-514350">
              <a:lnSpc>
                <a:spcPct val="100000"/>
              </a:lnSpc>
              <a:buFont typeface="+mj-lt"/>
              <a:buAutoNum type="arabicPeriod"/>
            </a:pPr>
            <a:r>
              <a:rPr lang="en-US" sz="1600" b="1" dirty="0">
                <a:latin typeface="Calibri" panose="020F0502020204030204" pitchFamily="34" charset="0"/>
                <a:cs typeface="Calibri" panose="020F0502020204030204" pitchFamily="34" charset="0"/>
              </a:rPr>
              <a:t>Optional One (0:1)</a:t>
            </a:r>
            <a:r>
              <a:rPr lang="en-US" sz="1600" dirty="0">
                <a:latin typeface="Calibri" panose="020F0502020204030204" pitchFamily="34" charset="0"/>
                <a:cs typeface="Calibri" panose="020F0502020204030204" pitchFamily="34" charset="0"/>
              </a:rPr>
              <a:t> - This means that one entity may have at most one associated record in another entity, but it’s not required.</a:t>
            </a:r>
          </a:p>
        </p:txBody>
      </p:sp>
    </p:spTree>
    <p:extLst>
      <p:ext uri="{BB962C8B-B14F-4D97-AF65-F5344CB8AC3E}">
        <p14:creationId xmlns:p14="http://schemas.microsoft.com/office/powerpoint/2010/main" val="4744033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6D665-713A-AA04-D500-DA67AEBB9FB9}"/>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B924B742-A4CB-FE1B-2BF4-C1A3625F6745}"/>
              </a:ext>
            </a:extLst>
          </p:cNvPr>
          <p:cNvSpPr>
            <a:spLocks noGrp="1"/>
          </p:cNvSpPr>
          <p:nvPr>
            <p:ph type="title"/>
          </p:nvPr>
        </p:nvSpPr>
        <p:spPr>
          <a:xfrm>
            <a:off x="0" y="0"/>
            <a:ext cx="9144000" cy="530942"/>
          </a:xfrm>
        </p:spPr>
        <p:txBody>
          <a:bodyPr anchor="b">
            <a:normAutofit fontScale="90000"/>
          </a:bodyPr>
          <a:lstStyle/>
          <a:p>
            <a:r>
              <a:rPr lang="en-US" sz="3000" dirty="0"/>
              <a:t>Using Microsoft Visio for ERD Diagrams</a:t>
            </a:r>
            <a:endParaRPr lang="en-AU" sz="3000" dirty="0">
              <a:latin typeface="Calibir"/>
            </a:endParaRPr>
          </a:p>
        </p:txBody>
      </p:sp>
      <p:sp>
        <p:nvSpPr>
          <p:cNvPr id="2" name="Rectangle 1">
            <a:extLst>
              <a:ext uri="{FF2B5EF4-FFF2-40B4-BE49-F238E27FC236}">
                <a16:creationId xmlns:a16="http://schemas.microsoft.com/office/drawing/2014/main" id="{C81728D8-0923-769D-3A17-DF9F8F7A4B36}"/>
              </a:ext>
            </a:extLst>
          </p:cNvPr>
          <p:cNvSpPr>
            <a:spLocks noChangeArrowheads="1"/>
          </p:cNvSpPr>
          <p:nvPr/>
        </p:nvSpPr>
        <p:spPr bwMode="auto">
          <a:xfrm>
            <a:off x="0" y="877805"/>
            <a:ext cx="9144000" cy="5854423"/>
          </a:xfrm>
          <a:prstGeom prst="rect">
            <a:avLst/>
          </a:prstGeom>
          <a:solidFill>
            <a:schemeClr val="bg1"/>
          </a:solidFill>
          <a:ln>
            <a:noFill/>
          </a:ln>
          <a:effectLst/>
        </p:spPr>
        <p:txBody>
          <a:bodyPr vert="horz" wrap="square" lIns="68580" tIns="34290" rIns="68580" bIns="34290" numCol="1" anchor="ctr" anchorCtr="0" compatLnSpc="1">
            <a:prstTxWarp prst="textNoShape">
              <a:avLst/>
            </a:prstTxWarp>
            <a:spAutoFit/>
          </a:bodyPr>
          <a:lstStyle/>
          <a:p>
            <a:pPr>
              <a:lnSpc>
                <a:spcPct val="150000"/>
              </a:lnSpc>
            </a:pPr>
            <a:r>
              <a:rPr lang="en-US" sz="2300" dirty="0">
                <a:latin typeface="Calibri" panose="020F0502020204030204" pitchFamily="34" charset="0"/>
                <a:cs typeface="Calibri" panose="020F0502020204030204" pitchFamily="34" charset="0"/>
              </a:rPr>
              <a:t>Microsoft Visio can definitely be used to create ERDs.</a:t>
            </a:r>
          </a:p>
          <a:p>
            <a:pPr>
              <a:lnSpc>
                <a:spcPct val="150000"/>
              </a:lnSpc>
            </a:pPr>
            <a:r>
              <a:rPr lang="en-US" sz="2300" dirty="0">
                <a:latin typeface="Calibri" panose="020F0502020204030204" pitchFamily="34" charset="0"/>
                <a:cs typeface="Calibri" panose="020F0502020204030204" pitchFamily="34" charset="0"/>
              </a:rPr>
              <a:t>In fact, Visio has built-in templates for Entity Relationship Diagrams, and if you’re using the Professional or Plan 2 version, it can even reverse-engineer a database (connect to MySQL, SQL Server, etc., and generate an ERD automatically).</a:t>
            </a:r>
          </a:p>
          <a:p>
            <a:pPr>
              <a:lnSpc>
                <a:spcPct val="150000"/>
              </a:lnSpc>
            </a:pPr>
            <a:r>
              <a:rPr lang="en-US" sz="2300" dirty="0">
                <a:latin typeface="Calibri" panose="020F0502020204030204" pitchFamily="34" charset="0"/>
                <a:cs typeface="Calibri" panose="020F0502020204030204" pitchFamily="34" charset="0"/>
              </a:rPr>
              <a:t>However, a few points for students:</a:t>
            </a:r>
          </a:p>
          <a:p>
            <a:pPr marL="342900" indent="-342900">
              <a:lnSpc>
                <a:spcPct val="150000"/>
              </a:lnSpc>
              <a:buFont typeface="Arial" panose="020B0604020202020204" pitchFamily="34" charset="0"/>
              <a:buChar char="•"/>
            </a:pPr>
            <a:r>
              <a:rPr lang="en-US" sz="2300" dirty="0">
                <a:latin typeface="Calibri" panose="020F0502020204030204" pitchFamily="34" charset="0"/>
                <a:cs typeface="Calibri" panose="020F0502020204030204" pitchFamily="34" charset="0"/>
              </a:rPr>
              <a:t>Pros: Professional look, lots of shapes, good for formal documentation.</a:t>
            </a:r>
          </a:p>
          <a:p>
            <a:pPr marL="342900" indent="-342900">
              <a:lnSpc>
                <a:spcPct val="150000"/>
              </a:lnSpc>
              <a:buFont typeface="Arial" panose="020B0604020202020204" pitchFamily="34" charset="0"/>
              <a:buChar char="•"/>
            </a:pPr>
            <a:r>
              <a:rPr lang="en-US" sz="2300" dirty="0">
                <a:latin typeface="Calibri" panose="020F0502020204030204" pitchFamily="34" charset="0"/>
                <a:cs typeface="Calibri" panose="020F0502020204030204" pitchFamily="34" charset="0"/>
              </a:rPr>
              <a:t>Cons: Paid software (not free), may not be accessible to all students unless the university provides a license.</a:t>
            </a:r>
          </a:p>
          <a:p>
            <a:pPr marL="342900" indent="-342900">
              <a:lnSpc>
                <a:spcPct val="150000"/>
              </a:lnSpc>
              <a:buFont typeface="Arial" panose="020B0604020202020204" pitchFamily="34" charset="0"/>
              <a:buChar char="•"/>
            </a:pPr>
            <a:r>
              <a:rPr lang="en-US" sz="2300" dirty="0">
                <a:latin typeface="Calibri" panose="020F0502020204030204" pitchFamily="34" charset="0"/>
                <a:cs typeface="Calibri" panose="020F0502020204030204" pitchFamily="34" charset="0"/>
              </a:rPr>
              <a:t>For class work, draw.io or other free tools are more practical, but Visio is great in industry settings.</a:t>
            </a:r>
          </a:p>
        </p:txBody>
      </p:sp>
    </p:spTree>
    <p:extLst>
      <p:ext uri="{BB962C8B-B14F-4D97-AF65-F5344CB8AC3E}">
        <p14:creationId xmlns:p14="http://schemas.microsoft.com/office/powerpoint/2010/main" val="922388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2DC9A-0A92-E45F-2954-93F781E3BBDD}"/>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5C8077C-C832-3A58-4E50-14EC5D896B9A}"/>
              </a:ext>
            </a:extLst>
          </p:cNvPr>
          <p:cNvSpPr>
            <a:spLocks noGrp="1"/>
          </p:cNvSpPr>
          <p:nvPr>
            <p:ph type="title"/>
          </p:nvPr>
        </p:nvSpPr>
        <p:spPr>
          <a:xfrm>
            <a:off x="0" y="0"/>
            <a:ext cx="9144000" cy="530942"/>
          </a:xfrm>
        </p:spPr>
        <p:txBody>
          <a:bodyPr anchor="b">
            <a:normAutofit fontScale="90000"/>
          </a:bodyPr>
          <a:lstStyle/>
          <a:p>
            <a:r>
              <a:rPr lang="en-US" sz="3000" dirty="0"/>
              <a:t>Research Discussion Questions &amp; Sample Responses</a:t>
            </a:r>
            <a:endParaRPr lang="en-AU" sz="3000" dirty="0">
              <a:latin typeface="Calibir"/>
            </a:endParaRPr>
          </a:p>
        </p:txBody>
      </p:sp>
      <p:graphicFrame>
        <p:nvGraphicFramePr>
          <p:cNvPr id="3" name="Table 2">
            <a:extLst>
              <a:ext uri="{FF2B5EF4-FFF2-40B4-BE49-F238E27FC236}">
                <a16:creationId xmlns:a16="http://schemas.microsoft.com/office/drawing/2014/main" id="{6563F879-AB84-4531-D32D-97CAC7ED0D8F}"/>
              </a:ext>
            </a:extLst>
          </p:cNvPr>
          <p:cNvGraphicFramePr>
            <a:graphicFrameLocks noGrp="1"/>
          </p:cNvGraphicFramePr>
          <p:nvPr>
            <p:extLst>
              <p:ext uri="{D42A27DB-BD31-4B8C-83A1-F6EECF244321}">
                <p14:modId xmlns:p14="http://schemas.microsoft.com/office/powerpoint/2010/main" val="4032810578"/>
              </p:ext>
            </p:extLst>
          </p:nvPr>
        </p:nvGraphicFramePr>
        <p:xfrm>
          <a:off x="0" y="444588"/>
          <a:ext cx="9144000" cy="6413412"/>
        </p:xfrm>
        <a:graphic>
          <a:graphicData uri="http://schemas.openxmlformats.org/drawingml/2006/table">
            <a:tbl>
              <a:tblPr>
                <a:tableStyleId>{ED083AE6-46FA-4A59-8FB0-9F97EB10719F}</a:tableStyleId>
              </a:tblPr>
              <a:tblGrid>
                <a:gridCol w="2123769">
                  <a:extLst>
                    <a:ext uri="{9D8B030D-6E8A-4147-A177-3AD203B41FA5}">
                      <a16:colId xmlns:a16="http://schemas.microsoft.com/office/drawing/2014/main" val="2556162456"/>
                    </a:ext>
                  </a:extLst>
                </a:gridCol>
                <a:gridCol w="3972231">
                  <a:extLst>
                    <a:ext uri="{9D8B030D-6E8A-4147-A177-3AD203B41FA5}">
                      <a16:colId xmlns:a16="http://schemas.microsoft.com/office/drawing/2014/main" val="720562755"/>
                    </a:ext>
                  </a:extLst>
                </a:gridCol>
                <a:gridCol w="3048000">
                  <a:extLst>
                    <a:ext uri="{9D8B030D-6E8A-4147-A177-3AD203B41FA5}">
                      <a16:colId xmlns:a16="http://schemas.microsoft.com/office/drawing/2014/main" val="3835433862"/>
                    </a:ext>
                  </a:extLst>
                </a:gridCol>
              </a:tblGrid>
              <a:tr h="0">
                <a:tc>
                  <a:txBody>
                    <a:bodyPr/>
                    <a:lstStyle/>
                    <a:p>
                      <a:pPr>
                        <a:buNone/>
                      </a:pPr>
                      <a:r>
                        <a:rPr lang="en-US" sz="2200" b="1">
                          <a:latin typeface="Calibri" panose="020F0502020204030204" pitchFamily="34" charset="0"/>
                          <a:cs typeface="Calibri" panose="020F0502020204030204" pitchFamily="34" charset="0"/>
                        </a:rPr>
                        <a:t>Concept</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b="1">
                          <a:latin typeface="Calibri" panose="020F0502020204030204" pitchFamily="34" charset="0"/>
                          <a:cs typeface="Calibri" panose="020F0502020204030204" pitchFamily="34" charset="0"/>
                        </a:rPr>
                        <a:t>Discussion Question</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b="1" dirty="0">
                          <a:latin typeface="Calibri" panose="020F0502020204030204" pitchFamily="34" charset="0"/>
                          <a:cs typeface="Calibri" panose="020F0502020204030204" pitchFamily="34" charset="0"/>
                        </a:rPr>
                        <a:t>Sample Concise Response</a:t>
                      </a:r>
                      <a:endParaRPr lang="en-US" sz="2200" dirty="0">
                        <a:latin typeface="Calibri" panose="020F0502020204030204" pitchFamily="34" charset="0"/>
                        <a:cs typeface="Calibri" panose="020F0502020204030204" pitchFamily="34" charset="0"/>
                      </a:endParaRPr>
                    </a:p>
                  </a:txBody>
                  <a:tcPr marL="63063" marR="63063" marT="31531" marB="31531" anchor="ctr">
                    <a:solidFill>
                      <a:schemeClr val="bg1"/>
                    </a:solidFill>
                  </a:tcPr>
                </a:tc>
                <a:extLst>
                  <a:ext uri="{0D108BD9-81ED-4DB2-BD59-A6C34878D82A}">
                    <a16:rowId xmlns:a16="http://schemas.microsoft.com/office/drawing/2014/main" val="775061698"/>
                  </a:ext>
                </a:extLst>
              </a:tr>
              <a:tr h="0">
                <a:tc>
                  <a:txBody>
                    <a:bodyPr/>
                    <a:lstStyle/>
                    <a:p>
                      <a:pPr>
                        <a:buNone/>
                      </a:pPr>
                      <a:r>
                        <a:rPr lang="en-US" sz="2200" b="1">
                          <a:latin typeface="Calibri" panose="020F0502020204030204" pitchFamily="34" charset="0"/>
                          <a:cs typeface="Calibri" panose="020F0502020204030204" pitchFamily="34" charset="0"/>
                        </a:rPr>
                        <a:t>Data Models</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dirty="0">
                          <a:latin typeface="Calibri" panose="020F0502020204030204" pitchFamily="34" charset="0"/>
                          <a:cs typeface="Calibri" panose="020F0502020204030204" pitchFamily="34" charset="0"/>
                        </a:rPr>
                        <a:t>How does a conceptual model help avoid costly database redesigns?</a:t>
                      </a: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It captures requirements early, so we don’t have to redo work later.</a:t>
                      </a:r>
                    </a:p>
                  </a:txBody>
                  <a:tcPr marL="63063" marR="63063" marT="31531" marB="31531" anchor="ctr">
                    <a:solidFill>
                      <a:schemeClr val="bg1"/>
                    </a:solidFill>
                  </a:tcPr>
                </a:tc>
                <a:extLst>
                  <a:ext uri="{0D108BD9-81ED-4DB2-BD59-A6C34878D82A}">
                    <a16:rowId xmlns:a16="http://schemas.microsoft.com/office/drawing/2014/main" val="3965796189"/>
                  </a:ext>
                </a:extLst>
              </a:tr>
              <a:tr h="0">
                <a:tc>
                  <a:txBody>
                    <a:bodyPr/>
                    <a:lstStyle/>
                    <a:p>
                      <a:pPr>
                        <a:buNone/>
                      </a:pPr>
                      <a:r>
                        <a:rPr lang="en-US" sz="2200" b="1">
                          <a:latin typeface="Calibri" panose="020F0502020204030204" pitchFamily="34" charset="0"/>
                          <a:cs typeface="Calibri" panose="020F0502020204030204" pitchFamily="34" charset="0"/>
                        </a:rPr>
                        <a:t>Relational Model</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Why is the relational model popular in Australian business systems?</a:t>
                      </a: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It’s flexible, supported everywhere, and works well with reporting tools.</a:t>
                      </a:r>
                    </a:p>
                  </a:txBody>
                  <a:tcPr marL="63063" marR="63063" marT="31531" marB="31531" anchor="ctr">
                    <a:solidFill>
                      <a:schemeClr val="bg1"/>
                    </a:solidFill>
                  </a:tcPr>
                </a:tc>
                <a:extLst>
                  <a:ext uri="{0D108BD9-81ED-4DB2-BD59-A6C34878D82A}">
                    <a16:rowId xmlns:a16="http://schemas.microsoft.com/office/drawing/2014/main" val="3884239339"/>
                  </a:ext>
                </a:extLst>
              </a:tr>
              <a:tr h="0">
                <a:tc>
                  <a:txBody>
                    <a:bodyPr/>
                    <a:lstStyle/>
                    <a:p>
                      <a:pPr>
                        <a:buNone/>
                      </a:pPr>
                      <a:r>
                        <a:rPr lang="en-US" sz="2200" b="1">
                          <a:latin typeface="Calibri" panose="020F0502020204030204" pitchFamily="34" charset="0"/>
                          <a:cs typeface="Calibri" panose="020F0502020204030204" pitchFamily="34" charset="0"/>
                        </a:rPr>
                        <a:t>Relational Tables</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Why must a column have just one data type?</a:t>
                      </a: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To keep data consistent, make queries accurate, and avoid errors.</a:t>
                      </a:r>
                    </a:p>
                  </a:txBody>
                  <a:tcPr marL="63063" marR="63063" marT="31531" marB="31531" anchor="ctr">
                    <a:solidFill>
                      <a:schemeClr val="bg1"/>
                    </a:solidFill>
                  </a:tcPr>
                </a:tc>
                <a:extLst>
                  <a:ext uri="{0D108BD9-81ED-4DB2-BD59-A6C34878D82A}">
                    <a16:rowId xmlns:a16="http://schemas.microsoft.com/office/drawing/2014/main" val="378834894"/>
                  </a:ext>
                </a:extLst>
              </a:tr>
              <a:tr h="0">
                <a:tc>
                  <a:txBody>
                    <a:bodyPr/>
                    <a:lstStyle/>
                    <a:p>
                      <a:pPr>
                        <a:buNone/>
                      </a:pPr>
                      <a:r>
                        <a:rPr lang="en-US" sz="2200" b="1">
                          <a:latin typeface="Calibri" panose="020F0502020204030204" pitchFamily="34" charset="0"/>
                          <a:cs typeface="Calibri" panose="020F0502020204030204" pitchFamily="34" charset="0"/>
                        </a:rPr>
                        <a:t>Relationships</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Give an Australian example of a many-to-many relationship.</a:t>
                      </a:r>
                    </a:p>
                  </a:txBody>
                  <a:tcPr marL="63063" marR="63063" marT="31531" marB="31531" anchor="ctr">
                    <a:solidFill>
                      <a:schemeClr val="bg1"/>
                    </a:solidFill>
                  </a:tcPr>
                </a:tc>
                <a:tc>
                  <a:txBody>
                    <a:bodyPr/>
                    <a:lstStyle/>
                    <a:p>
                      <a:pPr>
                        <a:buNone/>
                      </a:pPr>
                      <a:r>
                        <a:rPr lang="en-US" sz="2200">
                          <a:latin typeface="Calibri" panose="020F0502020204030204" pitchFamily="34" charset="0"/>
                          <a:cs typeface="Calibri" panose="020F0502020204030204" pitchFamily="34" charset="0"/>
                        </a:rPr>
                        <a:t>Students and units at ACU – students take many units, units have many students.</a:t>
                      </a:r>
                    </a:p>
                  </a:txBody>
                  <a:tcPr marL="63063" marR="63063" marT="31531" marB="31531" anchor="ctr">
                    <a:solidFill>
                      <a:schemeClr val="bg1"/>
                    </a:solidFill>
                  </a:tcPr>
                </a:tc>
                <a:extLst>
                  <a:ext uri="{0D108BD9-81ED-4DB2-BD59-A6C34878D82A}">
                    <a16:rowId xmlns:a16="http://schemas.microsoft.com/office/drawing/2014/main" val="2700962371"/>
                  </a:ext>
                </a:extLst>
              </a:tr>
              <a:tr h="0">
                <a:tc>
                  <a:txBody>
                    <a:bodyPr/>
                    <a:lstStyle/>
                    <a:p>
                      <a:pPr>
                        <a:buNone/>
                      </a:pPr>
                      <a:r>
                        <a:rPr lang="en-US" sz="2200" b="1">
                          <a:latin typeface="Calibri" panose="020F0502020204030204" pitchFamily="34" charset="0"/>
                          <a:cs typeface="Calibri" panose="020F0502020204030204" pitchFamily="34" charset="0"/>
                        </a:rPr>
                        <a:t>ERD Tools</a:t>
                      </a:r>
                      <a:endParaRPr lang="en-US" sz="2200">
                        <a:latin typeface="Calibri" panose="020F0502020204030204" pitchFamily="34" charset="0"/>
                        <a:cs typeface="Calibri" panose="020F0502020204030204" pitchFamily="34" charset="0"/>
                      </a:endParaRPr>
                    </a:p>
                  </a:txBody>
                  <a:tcPr marL="63063" marR="63063" marT="31531" marB="31531" anchor="ctr">
                    <a:solidFill>
                      <a:schemeClr val="bg1"/>
                    </a:solidFill>
                  </a:tcPr>
                </a:tc>
                <a:tc>
                  <a:txBody>
                    <a:bodyPr/>
                    <a:lstStyle/>
                    <a:p>
                      <a:pPr>
                        <a:buNone/>
                      </a:pPr>
                      <a:r>
                        <a:rPr lang="en-US" sz="2200" dirty="0">
                          <a:latin typeface="Calibri" panose="020F0502020204030204" pitchFamily="34" charset="0"/>
                          <a:cs typeface="Calibri" panose="020F0502020204030204" pitchFamily="34" charset="0"/>
                        </a:rPr>
                        <a:t>Why use a digital ERD tool instead of paper?</a:t>
                      </a:r>
                    </a:p>
                  </a:txBody>
                  <a:tcPr marL="63063" marR="63063" marT="31531" marB="31531" anchor="ctr">
                    <a:solidFill>
                      <a:schemeClr val="bg1"/>
                    </a:solidFill>
                  </a:tcPr>
                </a:tc>
                <a:tc>
                  <a:txBody>
                    <a:bodyPr/>
                    <a:lstStyle/>
                    <a:p>
                      <a:pPr>
                        <a:buNone/>
                      </a:pPr>
                      <a:r>
                        <a:rPr lang="en-US" sz="2200" dirty="0">
                          <a:latin typeface="Calibri" panose="020F0502020204030204" pitchFamily="34" charset="0"/>
                          <a:cs typeface="Calibri" panose="020F0502020204030204" pitchFamily="34" charset="0"/>
                        </a:rPr>
                        <a:t>It’s easier to edit, share, and link to database software.</a:t>
                      </a:r>
                    </a:p>
                  </a:txBody>
                  <a:tcPr marL="63063" marR="63063" marT="31531" marB="31531" anchor="ctr">
                    <a:solidFill>
                      <a:schemeClr val="bg1"/>
                    </a:solidFill>
                  </a:tcPr>
                </a:tc>
                <a:extLst>
                  <a:ext uri="{0D108BD9-81ED-4DB2-BD59-A6C34878D82A}">
                    <a16:rowId xmlns:a16="http://schemas.microsoft.com/office/drawing/2014/main" val="1515580456"/>
                  </a:ext>
                </a:extLst>
              </a:tr>
            </a:tbl>
          </a:graphicData>
        </a:graphic>
      </p:graphicFrame>
    </p:spTree>
    <p:extLst>
      <p:ext uri="{BB962C8B-B14F-4D97-AF65-F5344CB8AC3E}">
        <p14:creationId xmlns:p14="http://schemas.microsoft.com/office/powerpoint/2010/main" val="1165773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4B75C-2293-4537-99D4-0640629CE45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3FAD4A4-25A4-AE16-A4FB-F9048DDB33B9}"/>
              </a:ext>
            </a:extLst>
          </p:cNvPr>
          <p:cNvSpPr txBox="1"/>
          <p:nvPr/>
        </p:nvSpPr>
        <p:spPr>
          <a:xfrm>
            <a:off x="-1" y="693174"/>
            <a:ext cx="9143999" cy="2610843"/>
          </a:xfrm>
          <a:prstGeom prst="rect">
            <a:avLst/>
          </a:prstGeom>
          <a:noFill/>
        </p:spPr>
        <p:txBody>
          <a:bodyPr wrap="square">
            <a:spAutoFit/>
          </a:bodyPr>
          <a:lstStyle/>
          <a:p>
            <a:pPr>
              <a:lnSpc>
                <a:spcPct val="150000"/>
              </a:lnSpc>
              <a:buNone/>
            </a:pPr>
            <a:r>
              <a:rPr lang="en-US" sz="2800" b="1" dirty="0">
                <a:latin typeface="Calibri" panose="020F0502020204030204" pitchFamily="34" charset="0"/>
                <a:cs typeface="Calibri" panose="020F0502020204030204" pitchFamily="34" charset="0"/>
              </a:rPr>
              <a:t>Problem:</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 university needs to track:</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Which students take which courses</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And when they take them</a:t>
            </a:r>
          </a:p>
        </p:txBody>
      </p:sp>
      <p:sp>
        <p:nvSpPr>
          <p:cNvPr id="6" name="TextBox 5">
            <a:extLst>
              <a:ext uri="{FF2B5EF4-FFF2-40B4-BE49-F238E27FC236}">
                <a16:creationId xmlns:a16="http://schemas.microsoft.com/office/drawing/2014/main" id="{A1D29F0E-285C-16B8-668B-80EFD77BC292}"/>
              </a:ext>
            </a:extLst>
          </p:cNvPr>
          <p:cNvSpPr txBox="1"/>
          <p:nvPr/>
        </p:nvSpPr>
        <p:spPr>
          <a:xfrm>
            <a:off x="-2" y="3553984"/>
            <a:ext cx="9144000" cy="2610843"/>
          </a:xfrm>
          <a:prstGeom prst="rect">
            <a:avLst/>
          </a:prstGeom>
          <a:noFill/>
        </p:spPr>
        <p:txBody>
          <a:bodyPr wrap="square">
            <a:spAutoFit/>
          </a:bodyPr>
          <a:lstStyle/>
          <a:p>
            <a:pPr>
              <a:lnSpc>
                <a:spcPct val="150000"/>
              </a:lnSpc>
              <a:buNone/>
            </a:pPr>
            <a:r>
              <a:rPr lang="en-US" sz="2800" b="1" dirty="0">
                <a:latin typeface="Calibri" panose="020F0502020204030204" pitchFamily="34" charset="0"/>
                <a:cs typeface="Calibri" panose="020F0502020204030204" pitchFamily="34" charset="0"/>
              </a:rPr>
              <a:t>Your task:</a:t>
            </a:r>
          </a:p>
          <a:p>
            <a:pPr marL="514350"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Think about what tables we might need.</a:t>
            </a:r>
          </a:p>
          <a:p>
            <a:pPr marL="514350"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What columns should each table have?</a:t>
            </a:r>
          </a:p>
          <a:p>
            <a:pPr marL="514350" indent="-514350">
              <a:lnSpc>
                <a:spcPct val="150000"/>
              </a:lnSpc>
              <a:buFont typeface="+mj-lt"/>
              <a:buAutoNum type="arabicPeriod"/>
            </a:pPr>
            <a:r>
              <a:rPr lang="en-US" sz="2800" dirty="0">
                <a:latin typeface="Calibri" panose="020F0502020204030204" pitchFamily="34" charset="0"/>
                <a:cs typeface="Calibri" panose="020F0502020204030204" pitchFamily="34" charset="0"/>
              </a:rPr>
              <a:t>How would you connect them?</a:t>
            </a:r>
          </a:p>
        </p:txBody>
      </p:sp>
      <p:pic>
        <p:nvPicPr>
          <p:cNvPr id="8" name="Timer">
            <a:hlinkClick r:id="" action="ppaction://media"/>
            <a:extLst>
              <a:ext uri="{FF2B5EF4-FFF2-40B4-BE49-F238E27FC236}">
                <a16:creationId xmlns:a16="http://schemas.microsoft.com/office/drawing/2014/main" id="{74A6BAA3-F880-9025-038E-E121FA9CDCAE}"/>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427" t="44408" r="40373" b="40720"/>
          <a:stretch>
            <a:fillRect/>
          </a:stretch>
        </p:blipFill>
        <p:spPr>
          <a:xfrm>
            <a:off x="3807520" y="3304017"/>
            <a:ext cx="1528956" cy="666144"/>
          </a:xfrm>
          <a:prstGeom prst="rect">
            <a:avLst/>
          </a:prstGeom>
          <a:ln w="38100">
            <a:solidFill>
              <a:schemeClr val="accent1"/>
            </a:solidFill>
          </a:ln>
        </p:spPr>
      </p:pic>
      <p:sp>
        <p:nvSpPr>
          <p:cNvPr id="12" name="Title 1">
            <a:extLst>
              <a:ext uri="{FF2B5EF4-FFF2-40B4-BE49-F238E27FC236}">
                <a16:creationId xmlns:a16="http://schemas.microsoft.com/office/drawing/2014/main" id="{251092B8-8C31-9EE5-9373-D9B13E716AE9}"/>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spTree>
    <p:extLst>
      <p:ext uri="{BB962C8B-B14F-4D97-AF65-F5344CB8AC3E}">
        <p14:creationId xmlns:p14="http://schemas.microsoft.com/office/powerpoint/2010/main" val="2080373327"/>
      </p:ext>
    </p:extLst>
  </p:cSld>
  <p:clrMapOvr>
    <a:masterClrMapping/>
  </p:clrMapOvr>
  <p:timing>
    <p:tnLst>
      <p:par>
        <p:cTn id="1" dur="indefinite" restart="never" nodeType="tmRoot">
          <p:childTnLst>
            <p:video>
              <p:cMediaNode vol="80000">
                <p:cTn id="2" fill="hold" display="0">
                  <p:stCondLst>
                    <p:cond delay="indefinite"/>
                  </p:stCondLst>
                </p:cTn>
                <p:tgtEl>
                  <p:spTgt spid="8"/>
                </p:tgtEl>
              </p:cMediaNode>
            </p:video>
            <p:seq concurrent="1" nextAc="seek">
              <p:cTn id="3" restart="whenNotActive" fill="hold" evtFilter="cancelBubble" nodeType="interactiveSeq">
                <p:stCondLst>
                  <p:cond evt="onClick" delay="0">
                    <p:tgtEl>
                      <p:spTgt spid="8"/>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p:cTn id="7"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646AD0-6036-4879-B5D7-F60847E3329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5D78C77-E952-41E0-8B40-BAC1771F8431}"/>
              </a:ext>
            </a:extLst>
          </p:cNvPr>
          <p:cNvSpPr>
            <a:spLocks noGrp="1"/>
          </p:cNvSpPr>
          <p:nvPr>
            <p:ph type="sldNum" sz="quarter" idx="4"/>
          </p:nvPr>
        </p:nvSpPr>
        <p:spPr/>
        <p:txBody>
          <a:bodyPr/>
          <a:lstStyle/>
          <a:p>
            <a:fld id="{16A89BA3-132D-40E1-AAB4-CDCD0A14C216}" type="slidenum">
              <a:rPr lang="en-AU" smtClean="0"/>
              <a:pPr/>
              <a:t>3</a:t>
            </a:fld>
            <a:r>
              <a:rPr lang="en-AU"/>
              <a:t>  |</a:t>
            </a:r>
            <a:endParaRPr lang="en-AU" dirty="0"/>
          </a:p>
        </p:txBody>
      </p:sp>
      <p:sp>
        <p:nvSpPr>
          <p:cNvPr id="9" name="Text Placeholder 3">
            <a:extLst>
              <a:ext uri="{FF2B5EF4-FFF2-40B4-BE49-F238E27FC236}">
                <a16:creationId xmlns:a16="http://schemas.microsoft.com/office/drawing/2014/main" id="{414796BC-CEFD-189B-E9D1-5A9CBE8BAF76}"/>
              </a:ext>
            </a:extLst>
          </p:cNvPr>
          <p:cNvSpPr>
            <a:spLocks noGrp="1"/>
          </p:cNvSpPr>
          <p:nvPr>
            <p:ph type="body" sz="quarter" idx="16"/>
          </p:nvPr>
        </p:nvSpPr>
        <p:spPr>
          <a:xfrm>
            <a:off x="0" y="-1"/>
            <a:ext cx="7849590" cy="536029"/>
          </a:xfrm>
        </p:spPr>
        <p:txBody>
          <a:bodyPr>
            <a:noAutofit/>
          </a:bodyPr>
          <a:lstStyle/>
          <a:p>
            <a:r>
              <a:rPr lang="en-US" sz="3200" dirty="0"/>
              <a:t>What is a Data Model?</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EE6214-3988-BA86-3529-05DB78221CDF}"/>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Think of a data model as an </a:t>
            </a:r>
            <a:r>
              <a:rPr lang="en-US" sz="2800" b="1" dirty="0">
                <a:latin typeface="Calibri" panose="020F0502020204030204" pitchFamily="34" charset="0"/>
                <a:cs typeface="Calibri" panose="020F0502020204030204" pitchFamily="34" charset="0"/>
              </a:rPr>
              <a:t>architect’s plan</a:t>
            </a:r>
            <a:r>
              <a:rPr lang="en-US" sz="2800" dirty="0">
                <a:latin typeface="Calibri" panose="020F0502020204030204" pitchFamily="34" charset="0"/>
                <a:cs typeface="Calibri" panose="020F0502020204030204" pitchFamily="34" charset="0"/>
              </a:rPr>
              <a:t>, but instead of planning a building, we’re planning a </a:t>
            </a:r>
            <a:r>
              <a:rPr lang="en-US" sz="2800" b="1" dirty="0">
                <a:latin typeface="Calibri" panose="020F0502020204030204" pitchFamily="34" charset="0"/>
                <a:cs typeface="Calibri" panose="020F0502020204030204" pitchFamily="34" charset="0"/>
              </a:rPr>
              <a:t>database</a:t>
            </a:r>
            <a:r>
              <a:rPr lang="en-US" sz="2800" dirty="0">
                <a:latin typeface="Calibri" panose="020F0502020204030204" pitchFamily="34" charset="0"/>
                <a:cs typeface="Calibri" panose="020F0502020204030204" pitchFamily="34" charset="0"/>
              </a:rPr>
              <a:t>.</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It’s the blueprint that says: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What data will be stored</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How that data connects to other data</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4B75C-2293-4537-99D4-0640629CE457}"/>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C608BCB-1FFC-6C7B-D945-7CB5FE60B90B}"/>
              </a:ext>
            </a:extLst>
          </p:cNvPr>
          <p:cNvGraphicFramePr>
            <a:graphicFrameLocks noGrp="1"/>
          </p:cNvGraphicFramePr>
          <p:nvPr>
            <p:extLst>
              <p:ext uri="{D42A27DB-BD31-4B8C-83A1-F6EECF244321}">
                <p14:modId xmlns:p14="http://schemas.microsoft.com/office/powerpoint/2010/main" val="3401041936"/>
              </p:ext>
            </p:extLst>
          </p:nvPr>
        </p:nvGraphicFramePr>
        <p:xfrm>
          <a:off x="628650" y="2109942"/>
          <a:ext cx="7886700" cy="1554480"/>
        </p:xfrm>
        <a:graphic>
          <a:graphicData uri="http://schemas.openxmlformats.org/drawingml/2006/table">
            <a:tbl>
              <a:tblPr>
                <a:tableStyleId>{ED083AE6-46FA-4A59-8FB0-9F97EB10719F}</a:tableStyleId>
              </a:tblPr>
              <a:tblGrid>
                <a:gridCol w="1971675">
                  <a:extLst>
                    <a:ext uri="{9D8B030D-6E8A-4147-A177-3AD203B41FA5}">
                      <a16:colId xmlns:a16="http://schemas.microsoft.com/office/drawing/2014/main" val="1812972337"/>
                    </a:ext>
                  </a:extLst>
                </a:gridCol>
                <a:gridCol w="1971675">
                  <a:extLst>
                    <a:ext uri="{9D8B030D-6E8A-4147-A177-3AD203B41FA5}">
                      <a16:colId xmlns:a16="http://schemas.microsoft.com/office/drawing/2014/main" val="1603130302"/>
                    </a:ext>
                  </a:extLst>
                </a:gridCol>
                <a:gridCol w="1971675">
                  <a:extLst>
                    <a:ext uri="{9D8B030D-6E8A-4147-A177-3AD203B41FA5}">
                      <a16:colId xmlns:a16="http://schemas.microsoft.com/office/drawing/2014/main" val="3581891200"/>
                    </a:ext>
                  </a:extLst>
                </a:gridCol>
                <a:gridCol w="1971675">
                  <a:extLst>
                    <a:ext uri="{9D8B030D-6E8A-4147-A177-3AD203B41FA5}">
                      <a16:colId xmlns:a16="http://schemas.microsoft.com/office/drawing/2014/main" val="2387538481"/>
                    </a:ext>
                  </a:extLst>
                </a:gridCol>
              </a:tblGrid>
              <a:tr h="0">
                <a:tc>
                  <a:txBody>
                    <a:bodyPr/>
                    <a:lstStyle/>
                    <a:p>
                      <a:pPr>
                        <a:buNone/>
                      </a:pPr>
                      <a:r>
                        <a:rPr lang="en-US" sz="2800">
                          <a:latin typeface="Calibri" panose="020F0502020204030204" pitchFamily="34" charset="0"/>
                          <a:cs typeface="Calibri" panose="020F0502020204030204" pitchFamily="34" charset="0"/>
                        </a:rPr>
                        <a:t>StudentID</a:t>
                      </a:r>
                    </a:p>
                  </a:txBody>
                  <a:tcPr anchor="ctr"/>
                </a:tc>
                <a:tc>
                  <a:txBody>
                    <a:bodyPr/>
                    <a:lstStyle/>
                    <a:p>
                      <a:pPr>
                        <a:buNone/>
                      </a:pPr>
                      <a:r>
                        <a:rPr lang="en-US" sz="2800">
                          <a:latin typeface="Calibri" panose="020F0502020204030204" pitchFamily="34" charset="0"/>
                          <a:cs typeface="Calibri" panose="020F0502020204030204" pitchFamily="34" charset="0"/>
                        </a:rPr>
                        <a:t>Name</a:t>
                      </a:r>
                    </a:p>
                  </a:txBody>
                  <a:tcPr anchor="ctr"/>
                </a:tc>
                <a:tc>
                  <a:txBody>
                    <a:bodyPr/>
                    <a:lstStyle/>
                    <a:p>
                      <a:pPr>
                        <a:buNone/>
                      </a:pPr>
                      <a:r>
                        <a:rPr lang="en-US" sz="2800">
                          <a:latin typeface="Calibri" panose="020F0502020204030204" pitchFamily="34" charset="0"/>
                          <a:cs typeface="Calibri" panose="020F0502020204030204" pitchFamily="34" charset="0"/>
                        </a:rPr>
                        <a:t>Campus</a:t>
                      </a:r>
                    </a:p>
                  </a:txBody>
                  <a:tcPr anchor="ctr"/>
                </a:tc>
                <a:tc>
                  <a:txBody>
                    <a:bodyPr/>
                    <a:lstStyle/>
                    <a:p>
                      <a:pPr>
                        <a:buNone/>
                      </a:pPr>
                      <a:r>
                        <a:rPr lang="en-US" sz="2800">
                          <a:latin typeface="Calibri" panose="020F0502020204030204" pitchFamily="34" charset="0"/>
                          <a:cs typeface="Calibri" panose="020F0502020204030204" pitchFamily="34" charset="0"/>
                        </a:rPr>
                        <a:t>Program</a:t>
                      </a:r>
                    </a:p>
                  </a:txBody>
                  <a:tcPr anchor="ctr"/>
                </a:tc>
                <a:extLst>
                  <a:ext uri="{0D108BD9-81ED-4DB2-BD59-A6C34878D82A}">
                    <a16:rowId xmlns:a16="http://schemas.microsoft.com/office/drawing/2014/main" val="1924413804"/>
                  </a:ext>
                </a:extLst>
              </a:tr>
              <a:tr h="0">
                <a:tc>
                  <a:txBody>
                    <a:bodyPr/>
                    <a:lstStyle/>
                    <a:p>
                      <a:pPr>
                        <a:buNone/>
                      </a:pPr>
                      <a:r>
                        <a:rPr lang="en-US" sz="2800">
                          <a:latin typeface="Calibri" panose="020F0502020204030204" pitchFamily="34" charset="0"/>
                          <a:cs typeface="Calibri" panose="020F0502020204030204" pitchFamily="34" charset="0"/>
                        </a:rPr>
                        <a:t>S001</a:t>
                      </a:r>
                    </a:p>
                  </a:txBody>
                  <a:tcPr anchor="ctr"/>
                </a:tc>
                <a:tc>
                  <a:txBody>
                    <a:bodyPr/>
                    <a:lstStyle/>
                    <a:p>
                      <a:pPr>
                        <a:buNone/>
                      </a:pPr>
                      <a:r>
                        <a:rPr lang="en-US" sz="2800">
                          <a:latin typeface="Calibri" panose="020F0502020204030204" pitchFamily="34" charset="0"/>
                          <a:cs typeface="Calibri" panose="020F0502020204030204" pitchFamily="34" charset="0"/>
                        </a:rPr>
                        <a:t>Mia Jones</a:t>
                      </a:r>
                    </a:p>
                  </a:txBody>
                  <a:tcPr anchor="ctr"/>
                </a:tc>
                <a:tc>
                  <a:txBody>
                    <a:bodyPr/>
                    <a:lstStyle/>
                    <a:p>
                      <a:pPr>
                        <a:buNone/>
                      </a:pPr>
                      <a:r>
                        <a:rPr lang="en-US" sz="2800">
                          <a:latin typeface="Calibri" panose="020F0502020204030204" pitchFamily="34" charset="0"/>
                          <a:cs typeface="Calibri" panose="020F0502020204030204" pitchFamily="34" charset="0"/>
                        </a:rPr>
                        <a:t>Melbourne</a:t>
                      </a:r>
                    </a:p>
                  </a:txBody>
                  <a:tcPr anchor="ctr"/>
                </a:tc>
                <a:tc>
                  <a:txBody>
                    <a:bodyPr/>
                    <a:lstStyle/>
                    <a:p>
                      <a:pPr>
                        <a:buNone/>
                      </a:pPr>
                      <a:r>
                        <a:rPr lang="en-US" sz="2800">
                          <a:latin typeface="Calibri" panose="020F0502020204030204" pitchFamily="34" charset="0"/>
                          <a:cs typeface="Calibri" panose="020F0502020204030204" pitchFamily="34" charset="0"/>
                        </a:rPr>
                        <a:t>IT</a:t>
                      </a:r>
                    </a:p>
                  </a:txBody>
                  <a:tcPr anchor="ctr"/>
                </a:tc>
                <a:extLst>
                  <a:ext uri="{0D108BD9-81ED-4DB2-BD59-A6C34878D82A}">
                    <a16:rowId xmlns:a16="http://schemas.microsoft.com/office/drawing/2014/main" val="966740136"/>
                  </a:ext>
                </a:extLst>
              </a:tr>
              <a:tr h="0">
                <a:tc>
                  <a:txBody>
                    <a:bodyPr/>
                    <a:lstStyle/>
                    <a:p>
                      <a:pPr>
                        <a:buNone/>
                      </a:pPr>
                      <a:r>
                        <a:rPr lang="en-US" sz="2800">
                          <a:latin typeface="Calibri" panose="020F0502020204030204" pitchFamily="34" charset="0"/>
                          <a:cs typeface="Calibri" panose="020F0502020204030204" pitchFamily="34" charset="0"/>
                        </a:rPr>
                        <a:t>S002</a:t>
                      </a:r>
                    </a:p>
                  </a:txBody>
                  <a:tcPr anchor="ctr"/>
                </a:tc>
                <a:tc>
                  <a:txBody>
                    <a:bodyPr/>
                    <a:lstStyle/>
                    <a:p>
                      <a:pPr>
                        <a:buNone/>
                      </a:pPr>
                      <a:r>
                        <a:rPr lang="en-US" sz="2800">
                          <a:latin typeface="Calibri" panose="020F0502020204030204" pitchFamily="34" charset="0"/>
                          <a:cs typeface="Calibri" panose="020F0502020204030204" pitchFamily="34" charset="0"/>
                        </a:rPr>
                        <a:t>Liam Smith</a:t>
                      </a:r>
                    </a:p>
                  </a:txBody>
                  <a:tcPr anchor="ctr"/>
                </a:tc>
                <a:tc>
                  <a:txBody>
                    <a:bodyPr/>
                    <a:lstStyle/>
                    <a:p>
                      <a:pPr>
                        <a:buNone/>
                      </a:pPr>
                      <a:r>
                        <a:rPr lang="en-US" sz="2800">
                          <a:latin typeface="Calibri" panose="020F0502020204030204" pitchFamily="34" charset="0"/>
                          <a:cs typeface="Calibri" panose="020F0502020204030204" pitchFamily="34" charset="0"/>
                        </a:rPr>
                        <a:t>Brisbane</a:t>
                      </a:r>
                    </a:p>
                  </a:txBody>
                  <a:tcPr anchor="ctr"/>
                </a:tc>
                <a:tc>
                  <a:txBody>
                    <a:bodyPr/>
                    <a:lstStyle/>
                    <a:p>
                      <a:pPr>
                        <a:buNone/>
                      </a:pPr>
                      <a:r>
                        <a:rPr lang="en-US" sz="2800" dirty="0">
                          <a:latin typeface="Calibri" panose="020F0502020204030204" pitchFamily="34" charset="0"/>
                          <a:cs typeface="Calibri" panose="020F0502020204030204" pitchFamily="34" charset="0"/>
                        </a:rPr>
                        <a:t>Business</a:t>
                      </a:r>
                    </a:p>
                  </a:txBody>
                  <a:tcPr anchor="ctr"/>
                </a:tc>
                <a:extLst>
                  <a:ext uri="{0D108BD9-81ED-4DB2-BD59-A6C34878D82A}">
                    <a16:rowId xmlns:a16="http://schemas.microsoft.com/office/drawing/2014/main" val="3783490581"/>
                  </a:ext>
                </a:extLst>
              </a:tr>
            </a:tbl>
          </a:graphicData>
        </a:graphic>
      </p:graphicFrame>
      <p:sp>
        <p:nvSpPr>
          <p:cNvPr id="3" name="Rectangle 1">
            <a:extLst>
              <a:ext uri="{FF2B5EF4-FFF2-40B4-BE49-F238E27FC236}">
                <a16:creationId xmlns:a16="http://schemas.microsoft.com/office/drawing/2014/main" id="{CEB626B8-EE78-C86B-6406-384978DE35E8}"/>
              </a:ext>
            </a:extLst>
          </p:cNvPr>
          <p:cNvSpPr>
            <a:spLocks noChangeArrowheads="1"/>
          </p:cNvSpPr>
          <p:nvPr/>
        </p:nvSpPr>
        <p:spPr bwMode="auto">
          <a:xfrm>
            <a:off x="0" y="854450"/>
            <a:ext cx="281904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Possible Solution: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 Students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D6B1F3C0-ACF6-561A-3752-781F1D3FB490}"/>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graphicFrame>
        <p:nvGraphicFramePr>
          <p:cNvPr id="12" name="Table 11">
            <a:extLst>
              <a:ext uri="{FF2B5EF4-FFF2-40B4-BE49-F238E27FC236}">
                <a16:creationId xmlns:a16="http://schemas.microsoft.com/office/drawing/2014/main" id="{AD8EDA22-5AC5-107F-223D-B8A8EB3F8F9A}"/>
              </a:ext>
            </a:extLst>
          </p:cNvPr>
          <p:cNvGraphicFramePr>
            <a:graphicFrameLocks noGrp="1"/>
          </p:cNvGraphicFramePr>
          <p:nvPr>
            <p:extLst>
              <p:ext uri="{D42A27DB-BD31-4B8C-83A1-F6EECF244321}">
                <p14:modId xmlns:p14="http://schemas.microsoft.com/office/powerpoint/2010/main" val="1045875429"/>
              </p:ext>
            </p:extLst>
          </p:nvPr>
        </p:nvGraphicFramePr>
        <p:xfrm>
          <a:off x="628650" y="4949320"/>
          <a:ext cx="7886700" cy="155448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1512946948"/>
                    </a:ext>
                  </a:extLst>
                </a:gridCol>
                <a:gridCol w="2628900">
                  <a:extLst>
                    <a:ext uri="{9D8B030D-6E8A-4147-A177-3AD203B41FA5}">
                      <a16:colId xmlns:a16="http://schemas.microsoft.com/office/drawing/2014/main" val="822050496"/>
                    </a:ext>
                  </a:extLst>
                </a:gridCol>
                <a:gridCol w="2628900">
                  <a:extLst>
                    <a:ext uri="{9D8B030D-6E8A-4147-A177-3AD203B41FA5}">
                      <a16:colId xmlns:a16="http://schemas.microsoft.com/office/drawing/2014/main" val="917019856"/>
                    </a:ext>
                  </a:extLst>
                </a:gridCol>
              </a:tblGrid>
              <a:tr h="0">
                <a:tc>
                  <a:txBody>
                    <a:bodyPr/>
                    <a:lstStyle/>
                    <a:p>
                      <a:pPr>
                        <a:buNone/>
                      </a:pPr>
                      <a:r>
                        <a:rPr lang="en-US" sz="2800" dirty="0" err="1">
                          <a:latin typeface="Calibri" panose="020F0502020204030204" pitchFamily="34" charset="0"/>
                          <a:cs typeface="Calibri" panose="020F0502020204030204" pitchFamily="34" charset="0"/>
                        </a:rPr>
                        <a:t>CourseID</a:t>
                      </a:r>
                      <a:endParaRPr lang="en-US" sz="2800" dirty="0">
                        <a:latin typeface="Calibri" panose="020F0502020204030204" pitchFamily="34" charset="0"/>
                        <a:cs typeface="Calibri" panose="020F0502020204030204" pitchFamily="34" charset="0"/>
                      </a:endParaRPr>
                    </a:p>
                  </a:txBody>
                  <a:tcPr anchor="ctr"/>
                </a:tc>
                <a:tc>
                  <a:txBody>
                    <a:bodyPr/>
                    <a:lstStyle/>
                    <a:p>
                      <a:pPr>
                        <a:buNone/>
                      </a:pPr>
                      <a:r>
                        <a:rPr lang="en-US" sz="2800">
                          <a:latin typeface="Calibri" panose="020F0502020204030204" pitchFamily="34" charset="0"/>
                          <a:cs typeface="Calibri" panose="020F0502020204030204" pitchFamily="34" charset="0"/>
                        </a:rPr>
                        <a:t>CourseName</a:t>
                      </a:r>
                    </a:p>
                  </a:txBody>
                  <a:tcPr anchor="ctr"/>
                </a:tc>
                <a:tc>
                  <a:txBody>
                    <a:bodyPr/>
                    <a:lstStyle/>
                    <a:p>
                      <a:pPr>
                        <a:buNone/>
                      </a:pPr>
                      <a:r>
                        <a:rPr lang="en-US" sz="2800">
                          <a:latin typeface="Calibri" panose="020F0502020204030204" pitchFamily="34" charset="0"/>
                          <a:cs typeface="Calibri" panose="020F0502020204030204" pitchFamily="34" charset="0"/>
                        </a:rPr>
                        <a:t>Credits</a:t>
                      </a:r>
                    </a:p>
                  </a:txBody>
                  <a:tcPr anchor="ctr"/>
                </a:tc>
                <a:extLst>
                  <a:ext uri="{0D108BD9-81ED-4DB2-BD59-A6C34878D82A}">
                    <a16:rowId xmlns:a16="http://schemas.microsoft.com/office/drawing/2014/main" val="1342303194"/>
                  </a:ext>
                </a:extLst>
              </a:tr>
              <a:tr h="0">
                <a:tc>
                  <a:txBody>
                    <a:bodyPr/>
                    <a:lstStyle/>
                    <a:p>
                      <a:pPr>
                        <a:buNone/>
                      </a:pPr>
                      <a:r>
                        <a:rPr lang="en-US" sz="2800">
                          <a:latin typeface="Calibri" panose="020F0502020204030204" pitchFamily="34" charset="0"/>
                          <a:cs typeface="Calibri" panose="020F0502020204030204" pitchFamily="34" charset="0"/>
                        </a:rPr>
                        <a:t>IT101</a:t>
                      </a:r>
                    </a:p>
                  </a:txBody>
                  <a:tcPr anchor="ctr"/>
                </a:tc>
                <a:tc>
                  <a:txBody>
                    <a:bodyPr/>
                    <a:lstStyle/>
                    <a:p>
                      <a:pPr>
                        <a:buNone/>
                      </a:pPr>
                      <a:r>
                        <a:rPr lang="en-US" sz="2800">
                          <a:latin typeface="Calibri" panose="020F0502020204030204" pitchFamily="34" charset="0"/>
                          <a:cs typeface="Calibri" panose="020F0502020204030204" pitchFamily="34" charset="0"/>
                        </a:rPr>
                        <a:t>Intro to IT</a:t>
                      </a:r>
                    </a:p>
                  </a:txBody>
                  <a:tcPr anchor="ctr"/>
                </a:tc>
                <a:tc>
                  <a:txBody>
                    <a:bodyPr/>
                    <a:lstStyle/>
                    <a:p>
                      <a:pPr>
                        <a:buNone/>
                      </a:pPr>
                      <a:r>
                        <a:rPr lang="en-US" sz="2800">
                          <a:latin typeface="Calibri" panose="020F0502020204030204" pitchFamily="34" charset="0"/>
                          <a:cs typeface="Calibri" panose="020F0502020204030204" pitchFamily="34" charset="0"/>
                        </a:rPr>
                        <a:t>10</a:t>
                      </a:r>
                    </a:p>
                  </a:txBody>
                  <a:tcPr anchor="ctr"/>
                </a:tc>
                <a:extLst>
                  <a:ext uri="{0D108BD9-81ED-4DB2-BD59-A6C34878D82A}">
                    <a16:rowId xmlns:a16="http://schemas.microsoft.com/office/drawing/2014/main" val="2427036604"/>
                  </a:ext>
                </a:extLst>
              </a:tr>
              <a:tr h="0">
                <a:tc>
                  <a:txBody>
                    <a:bodyPr/>
                    <a:lstStyle/>
                    <a:p>
                      <a:pPr>
                        <a:buNone/>
                      </a:pPr>
                      <a:r>
                        <a:rPr lang="en-US" sz="2800" dirty="0">
                          <a:latin typeface="Calibri" panose="020F0502020204030204" pitchFamily="34" charset="0"/>
                          <a:cs typeface="Calibri" panose="020F0502020204030204" pitchFamily="34" charset="0"/>
                        </a:rPr>
                        <a:t>BUS102</a:t>
                      </a:r>
                    </a:p>
                  </a:txBody>
                  <a:tcPr anchor="ctr"/>
                </a:tc>
                <a:tc>
                  <a:txBody>
                    <a:bodyPr/>
                    <a:lstStyle/>
                    <a:p>
                      <a:pPr>
                        <a:buNone/>
                      </a:pPr>
                      <a:r>
                        <a:rPr lang="en-US" sz="2800">
                          <a:latin typeface="Calibri" panose="020F0502020204030204" pitchFamily="34" charset="0"/>
                          <a:cs typeface="Calibri" panose="020F0502020204030204" pitchFamily="34" charset="0"/>
                        </a:rPr>
                        <a:t>Marketing Basics</a:t>
                      </a:r>
                    </a:p>
                  </a:txBody>
                  <a:tcPr anchor="ctr"/>
                </a:tc>
                <a:tc>
                  <a:txBody>
                    <a:bodyPr/>
                    <a:lstStyle/>
                    <a:p>
                      <a:pPr>
                        <a:buNone/>
                      </a:pPr>
                      <a:r>
                        <a:rPr lang="en-US" sz="2800" dirty="0">
                          <a:latin typeface="Calibri" panose="020F0502020204030204" pitchFamily="34" charset="0"/>
                          <a:cs typeface="Calibri" panose="020F0502020204030204" pitchFamily="34" charset="0"/>
                        </a:rPr>
                        <a:t>10</a:t>
                      </a:r>
                    </a:p>
                  </a:txBody>
                  <a:tcPr anchor="ctr"/>
                </a:tc>
                <a:extLst>
                  <a:ext uri="{0D108BD9-81ED-4DB2-BD59-A6C34878D82A}">
                    <a16:rowId xmlns:a16="http://schemas.microsoft.com/office/drawing/2014/main" val="1054825970"/>
                  </a:ext>
                </a:extLst>
              </a:tr>
            </a:tbl>
          </a:graphicData>
        </a:graphic>
      </p:graphicFrame>
      <p:sp>
        <p:nvSpPr>
          <p:cNvPr id="13" name="Rectangle 1">
            <a:extLst>
              <a:ext uri="{FF2B5EF4-FFF2-40B4-BE49-F238E27FC236}">
                <a16:creationId xmlns:a16="http://schemas.microsoft.com/office/drawing/2014/main" id="{B46D5C1F-354D-E868-46C1-1E95A904F410}"/>
              </a:ext>
            </a:extLst>
          </p:cNvPr>
          <p:cNvSpPr>
            <a:spLocks noChangeArrowheads="1"/>
          </p:cNvSpPr>
          <p:nvPr/>
        </p:nvSpPr>
        <p:spPr bwMode="auto">
          <a:xfrm>
            <a:off x="0" y="3965807"/>
            <a:ext cx="25832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 Courses Table</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31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C0FB1-26A2-B413-E12B-A7776E0DF37A}"/>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3F8805E5-2872-6698-206A-DF927139AA4A}"/>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sp>
        <p:nvSpPr>
          <p:cNvPr id="9" name="Rectangle 1">
            <a:extLst>
              <a:ext uri="{FF2B5EF4-FFF2-40B4-BE49-F238E27FC236}">
                <a16:creationId xmlns:a16="http://schemas.microsoft.com/office/drawing/2014/main" id="{A2415C5F-4216-D6DA-88D7-6D3B75811672}"/>
              </a:ext>
            </a:extLst>
          </p:cNvPr>
          <p:cNvSpPr>
            <a:spLocks noChangeArrowheads="1"/>
          </p:cNvSpPr>
          <p:nvPr/>
        </p:nvSpPr>
        <p:spPr bwMode="auto">
          <a:xfrm>
            <a:off x="0" y="991235"/>
            <a:ext cx="819237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800" b="1" dirty="0">
                <a:latin typeface="Calibri" panose="020F0502020204030204" pitchFamily="34" charset="0"/>
                <a:cs typeface="Calibri" panose="020F0502020204030204" pitchFamily="34" charset="0"/>
              </a:rPr>
              <a:t>3. Enrolments Table</a:t>
            </a:r>
            <a:r>
              <a:rPr lang="en-US" sz="2800" dirty="0">
                <a:latin typeface="Calibri" panose="020F0502020204030204" pitchFamily="34" charset="0"/>
                <a:cs typeface="Calibri" panose="020F0502020204030204" pitchFamily="34" charset="0"/>
              </a:rPr>
              <a:t> </a:t>
            </a:r>
            <a:r>
              <a:rPr lang="en-US" sz="2800" i="1" dirty="0">
                <a:latin typeface="Calibri" panose="020F0502020204030204" pitchFamily="34" charset="0"/>
                <a:cs typeface="Calibri" panose="020F0502020204030204" pitchFamily="34" charset="0"/>
              </a:rPr>
              <a:t>(Bridge table for M:N relationship)</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graphicFrame>
        <p:nvGraphicFramePr>
          <p:cNvPr id="12" name="Table 11">
            <a:extLst>
              <a:ext uri="{FF2B5EF4-FFF2-40B4-BE49-F238E27FC236}">
                <a16:creationId xmlns:a16="http://schemas.microsoft.com/office/drawing/2014/main" id="{8B0226B2-C3AA-326F-FC93-F63B8B48318E}"/>
              </a:ext>
            </a:extLst>
          </p:cNvPr>
          <p:cNvGraphicFramePr>
            <a:graphicFrameLocks noGrp="1"/>
          </p:cNvGraphicFramePr>
          <p:nvPr>
            <p:extLst>
              <p:ext uri="{D42A27DB-BD31-4B8C-83A1-F6EECF244321}">
                <p14:modId xmlns:p14="http://schemas.microsoft.com/office/powerpoint/2010/main" val="3796146438"/>
              </p:ext>
            </p:extLst>
          </p:nvPr>
        </p:nvGraphicFramePr>
        <p:xfrm>
          <a:off x="1669198" y="1660146"/>
          <a:ext cx="5805604" cy="2072640"/>
        </p:xfrm>
        <a:graphic>
          <a:graphicData uri="http://schemas.openxmlformats.org/drawingml/2006/table">
            <a:tbl>
              <a:tblPr>
                <a:tableStyleId>{ED083AE6-46FA-4A59-8FB0-9F97EB10719F}</a:tableStyleId>
              </a:tblPr>
              <a:tblGrid>
                <a:gridCol w="1924979">
                  <a:extLst>
                    <a:ext uri="{9D8B030D-6E8A-4147-A177-3AD203B41FA5}">
                      <a16:colId xmlns:a16="http://schemas.microsoft.com/office/drawing/2014/main" val="2194396621"/>
                    </a:ext>
                  </a:extLst>
                </a:gridCol>
                <a:gridCol w="2062976">
                  <a:extLst>
                    <a:ext uri="{9D8B030D-6E8A-4147-A177-3AD203B41FA5}">
                      <a16:colId xmlns:a16="http://schemas.microsoft.com/office/drawing/2014/main" val="2201539718"/>
                    </a:ext>
                  </a:extLst>
                </a:gridCol>
                <a:gridCol w="1817649">
                  <a:extLst>
                    <a:ext uri="{9D8B030D-6E8A-4147-A177-3AD203B41FA5}">
                      <a16:colId xmlns:a16="http://schemas.microsoft.com/office/drawing/2014/main" val="4232275066"/>
                    </a:ext>
                  </a:extLst>
                </a:gridCol>
              </a:tblGrid>
              <a:tr h="0">
                <a:tc>
                  <a:txBody>
                    <a:bodyPr/>
                    <a:lstStyle/>
                    <a:p>
                      <a:pPr>
                        <a:buNone/>
                      </a:pPr>
                      <a:r>
                        <a:rPr lang="en-US" sz="2800" dirty="0" err="1">
                          <a:latin typeface="Calibri" panose="020F0502020204030204" pitchFamily="34" charset="0"/>
                          <a:cs typeface="Calibri" panose="020F0502020204030204" pitchFamily="34" charset="0"/>
                        </a:rPr>
                        <a:t>StudentID</a:t>
                      </a:r>
                      <a:endParaRPr lang="en-US" sz="2800" dirty="0">
                        <a:latin typeface="Calibri" panose="020F0502020204030204" pitchFamily="34" charset="0"/>
                        <a:cs typeface="Calibri" panose="020F0502020204030204" pitchFamily="34" charset="0"/>
                      </a:endParaRPr>
                    </a:p>
                  </a:txBody>
                  <a:tcPr anchor="ctr"/>
                </a:tc>
                <a:tc>
                  <a:txBody>
                    <a:bodyPr/>
                    <a:lstStyle/>
                    <a:p>
                      <a:pPr>
                        <a:buNone/>
                      </a:pPr>
                      <a:r>
                        <a:rPr lang="en-US" sz="2800">
                          <a:latin typeface="Calibri" panose="020F0502020204030204" pitchFamily="34" charset="0"/>
                          <a:cs typeface="Calibri" panose="020F0502020204030204" pitchFamily="34" charset="0"/>
                        </a:rPr>
                        <a:t>CourseID</a:t>
                      </a:r>
                    </a:p>
                  </a:txBody>
                  <a:tcPr anchor="ctr"/>
                </a:tc>
                <a:tc>
                  <a:txBody>
                    <a:bodyPr/>
                    <a:lstStyle/>
                    <a:p>
                      <a:pPr>
                        <a:buNone/>
                      </a:pPr>
                      <a:r>
                        <a:rPr lang="en-US" sz="2800">
                          <a:latin typeface="Calibri" panose="020F0502020204030204" pitchFamily="34" charset="0"/>
                          <a:cs typeface="Calibri" panose="020F0502020204030204" pitchFamily="34" charset="0"/>
                        </a:rPr>
                        <a:t>Semester</a:t>
                      </a:r>
                    </a:p>
                  </a:txBody>
                  <a:tcPr anchor="ctr"/>
                </a:tc>
                <a:extLst>
                  <a:ext uri="{0D108BD9-81ED-4DB2-BD59-A6C34878D82A}">
                    <a16:rowId xmlns:a16="http://schemas.microsoft.com/office/drawing/2014/main" val="3249437061"/>
                  </a:ext>
                </a:extLst>
              </a:tr>
              <a:tr h="0">
                <a:tc>
                  <a:txBody>
                    <a:bodyPr/>
                    <a:lstStyle/>
                    <a:p>
                      <a:pPr>
                        <a:buNone/>
                      </a:pPr>
                      <a:r>
                        <a:rPr lang="en-US" sz="2800">
                          <a:latin typeface="Calibri" panose="020F0502020204030204" pitchFamily="34" charset="0"/>
                          <a:cs typeface="Calibri" panose="020F0502020204030204" pitchFamily="34" charset="0"/>
                        </a:rPr>
                        <a:t>S001</a:t>
                      </a:r>
                    </a:p>
                  </a:txBody>
                  <a:tcPr anchor="ctr"/>
                </a:tc>
                <a:tc>
                  <a:txBody>
                    <a:bodyPr/>
                    <a:lstStyle/>
                    <a:p>
                      <a:pPr>
                        <a:buNone/>
                      </a:pPr>
                      <a:r>
                        <a:rPr lang="en-US" sz="2800">
                          <a:latin typeface="Calibri" panose="020F0502020204030204" pitchFamily="34" charset="0"/>
                          <a:cs typeface="Calibri" panose="020F0502020204030204" pitchFamily="34" charset="0"/>
                        </a:rPr>
                        <a:t>IT101</a:t>
                      </a:r>
                    </a:p>
                  </a:txBody>
                  <a:tcPr anchor="ctr"/>
                </a:tc>
                <a:tc>
                  <a:txBody>
                    <a:bodyPr/>
                    <a:lstStyle/>
                    <a:p>
                      <a:pPr>
                        <a:buNone/>
                      </a:pPr>
                      <a:r>
                        <a:rPr lang="en-US" sz="2800">
                          <a:latin typeface="Calibri" panose="020F0502020204030204" pitchFamily="34" charset="0"/>
                          <a:cs typeface="Calibri" panose="020F0502020204030204" pitchFamily="34" charset="0"/>
                        </a:rPr>
                        <a:t>S2-2025</a:t>
                      </a:r>
                    </a:p>
                  </a:txBody>
                  <a:tcPr anchor="ctr"/>
                </a:tc>
                <a:extLst>
                  <a:ext uri="{0D108BD9-81ED-4DB2-BD59-A6C34878D82A}">
                    <a16:rowId xmlns:a16="http://schemas.microsoft.com/office/drawing/2014/main" val="283501080"/>
                  </a:ext>
                </a:extLst>
              </a:tr>
              <a:tr h="0">
                <a:tc>
                  <a:txBody>
                    <a:bodyPr/>
                    <a:lstStyle/>
                    <a:p>
                      <a:pPr>
                        <a:buNone/>
                      </a:pPr>
                      <a:r>
                        <a:rPr lang="en-US" sz="2800">
                          <a:latin typeface="Calibri" panose="020F0502020204030204" pitchFamily="34" charset="0"/>
                          <a:cs typeface="Calibri" panose="020F0502020204030204" pitchFamily="34" charset="0"/>
                        </a:rPr>
                        <a:t>S001</a:t>
                      </a:r>
                    </a:p>
                  </a:txBody>
                  <a:tcPr anchor="ctr"/>
                </a:tc>
                <a:tc>
                  <a:txBody>
                    <a:bodyPr/>
                    <a:lstStyle/>
                    <a:p>
                      <a:pPr>
                        <a:buNone/>
                      </a:pPr>
                      <a:r>
                        <a:rPr lang="en-US" sz="2800">
                          <a:latin typeface="Calibri" panose="020F0502020204030204" pitchFamily="34" charset="0"/>
                          <a:cs typeface="Calibri" panose="020F0502020204030204" pitchFamily="34" charset="0"/>
                        </a:rPr>
                        <a:t>BUS102</a:t>
                      </a:r>
                    </a:p>
                  </a:txBody>
                  <a:tcPr anchor="ctr"/>
                </a:tc>
                <a:tc>
                  <a:txBody>
                    <a:bodyPr/>
                    <a:lstStyle/>
                    <a:p>
                      <a:pPr>
                        <a:buNone/>
                      </a:pPr>
                      <a:r>
                        <a:rPr lang="en-US" sz="2800">
                          <a:latin typeface="Calibri" panose="020F0502020204030204" pitchFamily="34" charset="0"/>
                          <a:cs typeface="Calibri" panose="020F0502020204030204" pitchFamily="34" charset="0"/>
                        </a:rPr>
                        <a:t>S2-2025</a:t>
                      </a:r>
                    </a:p>
                  </a:txBody>
                  <a:tcPr anchor="ctr"/>
                </a:tc>
                <a:extLst>
                  <a:ext uri="{0D108BD9-81ED-4DB2-BD59-A6C34878D82A}">
                    <a16:rowId xmlns:a16="http://schemas.microsoft.com/office/drawing/2014/main" val="1904100847"/>
                  </a:ext>
                </a:extLst>
              </a:tr>
              <a:tr h="0">
                <a:tc>
                  <a:txBody>
                    <a:bodyPr/>
                    <a:lstStyle/>
                    <a:p>
                      <a:pPr>
                        <a:buNone/>
                      </a:pPr>
                      <a:r>
                        <a:rPr lang="en-US" sz="2800">
                          <a:latin typeface="Calibri" panose="020F0502020204030204" pitchFamily="34" charset="0"/>
                          <a:cs typeface="Calibri" panose="020F0502020204030204" pitchFamily="34" charset="0"/>
                        </a:rPr>
                        <a:t>S002</a:t>
                      </a:r>
                    </a:p>
                  </a:txBody>
                  <a:tcPr anchor="ctr"/>
                </a:tc>
                <a:tc>
                  <a:txBody>
                    <a:bodyPr/>
                    <a:lstStyle/>
                    <a:p>
                      <a:pPr>
                        <a:buNone/>
                      </a:pPr>
                      <a:r>
                        <a:rPr lang="en-US" sz="2800" dirty="0">
                          <a:latin typeface="Calibri" panose="020F0502020204030204" pitchFamily="34" charset="0"/>
                          <a:cs typeface="Calibri" panose="020F0502020204030204" pitchFamily="34" charset="0"/>
                        </a:rPr>
                        <a:t>BUS102</a:t>
                      </a:r>
                    </a:p>
                  </a:txBody>
                  <a:tcPr anchor="ctr"/>
                </a:tc>
                <a:tc>
                  <a:txBody>
                    <a:bodyPr/>
                    <a:lstStyle/>
                    <a:p>
                      <a:pPr>
                        <a:buNone/>
                      </a:pPr>
                      <a:r>
                        <a:rPr lang="en-US" sz="2800" dirty="0">
                          <a:latin typeface="Calibri" panose="020F0502020204030204" pitchFamily="34" charset="0"/>
                          <a:cs typeface="Calibri" panose="020F0502020204030204" pitchFamily="34" charset="0"/>
                        </a:rPr>
                        <a:t>S2-2025</a:t>
                      </a:r>
                    </a:p>
                  </a:txBody>
                  <a:tcPr anchor="ctr"/>
                </a:tc>
                <a:extLst>
                  <a:ext uri="{0D108BD9-81ED-4DB2-BD59-A6C34878D82A}">
                    <a16:rowId xmlns:a16="http://schemas.microsoft.com/office/drawing/2014/main" val="4022501802"/>
                  </a:ext>
                </a:extLst>
              </a:tr>
            </a:tbl>
          </a:graphicData>
        </a:graphic>
      </p:graphicFrame>
    </p:spTree>
    <p:extLst>
      <p:ext uri="{BB962C8B-B14F-4D97-AF65-F5344CB8AC3E}">
        <p14:creationId xmlns:p14="http://schemas.microsoft.com/office/powerpoint/2010/main" val="23124996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78119-B4E4-EFA1-D8CE-D4091B2BB4D2}"/>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39DF80B2-FC7E-18C3-2A62-5B981BE9DD78}"/>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pic>
        <p:nvPicPr>
          <p:cNvPr id="10" name="Picture 9" descr="A diagram of a program&#10;&#10;AI-generated content may be incorrect.">
            <a:extLst>
              <a:ext uri="{FF2B5EF4-FFF2-40B4-BE49-F238E27FC236}">
                <a16:creationId xmlns:a16="http://schemas.microsoft.com/office/drawing/2014/main" id="{63963189-3D55-BF8E-BAF9-C4C8F3CEC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6599"/>
            <a:ext cx="8877958" cy="2601108"/>
          </a:xfrm>
          <a:prstGeom prst="rect">
            <a:avLst/>
          </a:prstGeom>
        </p:spPr>
      </p:pic>
      <p:sp>
        <p:nvSpPr>
          <p:cNvPr id="12" name="Rectangle 2">
            <a:extLst>
              <a:ext uri="{FF2B5EF4-FFF2-40B4-BE49-F238E27FC236}">
                <a16:creationId xmlns:a16="http://schemas.microsoft.com/office/drawing/2014/main" id="{E4BFDE4F-75A1-351D-2B93-1FE6B4985180}"/>
              </a:ext>
            </a:extLst>
          </p:cNvPr>
          <p:cNvSpPr>
            <a:spLocks noChangeArrowheads="1"/>
          </p:cNvSpPr>
          <p:nvPr/>
        </p:nvSpPr>
        <p:spPr bwMode="auto">
          <a:xfrm>
            <a:off x="0" y="3257707"/>
            <a:ext cx="9144000" cy="363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Students Table → Each student has a unique </a:t>
            </a:r>
            <a:r>
              <a:rPr kumimoji="0" lang="en-US" altLang="en-US" sz="26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StudentID</a:t>
            </a: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(e.g., S001).</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Courses Table → Each course has a unique </a:t>
            </a:r>
            <a:r>
              <a:rPr kumimoji="0" lang="en-US" altLang="en-US" sz="2600" i="0" u="none" strike="noStrike" cap="none" normalizeH="0" baseline="0" dirty="0" err="1">
                <a:ln>
                  <a:noFill/>
                </a:ln>
                <a:solidFill>
                  <a:schemeClr val="tx1"/>
                </a:solidFill>
                <a:effectLst/>
                <a:latin typeface="Calibri" panose="020F0502020204030204" pitchFamily="34" charset="0"/>
                <a:cs typeface="Calibri" panose="020F0502020204030204" pitchFamily="34" charset="0"/>
              </a:rPr>
              <a:t>CourseID</a:t>
            </a: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(e.g., IT101).</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Enrolments Table → Connects students to courses they are taking in a specific semester.</a:t>
            </a:r>
          </a:p>
        </p:txBody>
      </p:sp>
    </p:spTree>
    <p:extLst>
      <p:ext uri="{BB962C8B-B14F-4D97-AF65-F5344CB8AC3E}">
        <p14:creationId xmlns:p14="http://schemas.microsoft.com/office/powerpoint/2010/main" val="4157770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BD5EC-9F11-AD23-CBA3-997D26553BF2}"/>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05A53AF5-0D8B-E86B-6A30-63ED12DAFD8F}"/>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pic>
        <p:nvPicPr>
          <p:cNvPr id="10" name="Picture 9" descr="A diagram of a program&#10;&#10;AI-generated content may be incorrect.">
            <a:extLst>
              <a:ext uri="{FF2B5EF4-FFF2-40B4-BE49-F238E27FC236}">
                <a16:creationId xmlns:a16="http://schemas.microsoft.com/office/drawing/2014/main" id="{13EDA1D1-9F26-79AD-BFDA-33B5D38D6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6599"/>
            <a:ext cx="8877958" cy="2601108"/>
          </a:xfrm>
          <a:prstGeom prst="rect">
            <a:avLst/>
          </a:prstGeom>
        </p:spPr>
      </p:pic>
      <p:sp>
        <p:nvSpPr>
          <p:cNvPr id="12" name="Rectangle 2">
            <a:extLst>
              <a:ext uri="{FF2B5EF4-FFF2-40B4-BE49-F238E27FC236}">
                <a16:creationId xmlns:a16="http://schemas.microsoft.com/office/drawing/2014/main" id="{0BBE81BB-3DC1-CFF8-0E1D-BE19AA118AE1}"/>
              </a:ext>
            </a:extLst>
          </p:cNvPr>
          <p:cNvSpPr>
            <a:spLocks noChangeArrowheads="1"/>
          </p:cNvSpPr>
          <p:nvPr/>
        </p:nvSpPr>
        <p:spPr bwMode="auto">
          <a:xfrm>
            <a:off x="0" y="3444745"/>
            <a:ext cx="9144000" cy="3257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Relationships: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One student can have many enrolment records (1:M from Students to Enrolments).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One course can also have many enrolment records (1:M from Courses to Enrolments).</a:t>
            </a:r>
          </a:p>
        </p:txBody>
      </p:sp>
    </p:spTree>
    <p:extLst>
      <p:ext uri="{BB962C8B-B14F-4D97-AF65-F5344CB8AC3E}">
        <p14:creationId xmlns:p14="http://schemas.microsoft.com/office/powerpoint/2010/main" val="23535831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819F4-3F1E-C9EC-E8E0-05A26B2BDE5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645A9FBC-253E-79B0-E789-E9756666DFE3}"/>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pic>
        <p:nvPicPr>
          <p:cNvPr id="10" name="Picture 9" descr="A diagram of a program&#10;&#10;AI-generated content may be incorrect.">
            <a:extLst>
              <a:ext uri="{FF2B5EF4-FFF2-40B4-BE49-F238E27FC236}">
                <a16:creationId xmlns:a16="http://schemas.microsoft.com/office/drawing/2014/main" id="{D6D4A1A6-FEAF-15F7-92E3-5BCEDAD2F7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6599"/>
            <a:ext cx="8877958" cy="2601108"/>
          </a:xfrm>
          <a:prstGeom prst="rect">
            <a:avLst/>
          </a:prstGeom>
        </p:spPr>
      </p:pic>
      <p:sp>
        <p:nvSpPr>
          <p:cNvPr id="12" name="Rectangle 2">
            <a:extLst>
              <a:ext uri="{FF2B5EF4-FFF2-40B4-BE49-F238E27FC236}">
                <a16:creationId xmlns:a16="http://schemas.microsoft.com/office/drawing/2014/main" id="{19C8D398-706F-5244-5B98-3892092ED515}"/>
              </a:ext>
            </a:extLst>
          </p:cNvPr>
          <p:cNvSpPr>
            <a:spLocks noChangeArrowheads="1"/>
          </p:cNvSpPr>
          <p:nvPr/>
        </p:nvSpPr>
        <p:spPr bwMode="auto">
          <a:xfrm>
            <a:off x="0" y="3189643"/>
            <a:ext cx="9144000" cy="376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700" b="1" dirty="0">
                <a:latin typeface="Calibri" panose="020F0502020204030204" pitchFamily="34" charset="0"/>
                <a:cs typeface="Calibri" panose="020F0502020204030204" pitchFamily="34" charset="0"/>
              </a:rPr>
              <a:t>Why the middle table is needed:</a:t>
            </a:r>
          </a:p>
          <a:p>
            <a:pPr marL="914400" lvl="1" indent="-457200">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Students and courses have a many-to-many relationship in real life.</a:t>
            </a:r>
          </a:p>
          <a:p>
            <a:pPr marL="914400" lvl="1" indent="-457200">
              <a:lnSpc>
                <a:spcPct val="150000"/>
              </a:lnSpc>
              <a:buFont typeface="Arial" panose="020B0604020202020204" pitchFamily="34" charset="0"/>
              <a:buChar char="•"/>
            </a:pPr>
            <a:r>
              <a:rPr lang="en-US" sz="2700" dirty="0">
                <a:latin typeface="Calibri" panose="020F0502020204030204" pitchFamily="34" charset="0"/>
                <a:cs typeface="Calibri" panose="020F0502020204030204" pitchFamily="34" charset="0"/>
              </a:rPr>
              <a:t>In databases, we handle this by adding a bridge table (Enrolments) that stores both IDs plus extra info (like Semester).</a:t>
            </a:r>
          </a:p>
        </p:txBody>
      </p:sp>
    </p:spTree>
    <p:extLst>
      <p:ext uri="{BB962C8B-B14F-4D97-AF65-F5344CB8AC3E}">
        <p14:creationId xmlns:p14="http://schemas.microsoft.com/office/powerpoint/2010/main" val="254441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xEl>
                                              <p:pRg st="1" end="1"/>
                                            </p:txEl>
                                          </p:spTgt>
                                        </p:tgtEl>
                                        <p:attrNameLst>
                                          <p:attrName>style.visibility</p:attrName>
                                        </p:attrNameLst>
                                      </p:cBhvr>
                                      <p:to>
                                        <p:strVal val="visible"/>
                                      </p:to>
                                    </p:set>
                                    <p:animEffect transition="in" filter="fade">
                                      <p:cBhvr>
                                        <p:cTn id="7" dur="1000"/>
                                        <p:tgtEl>
                                          <p:spTgt spid="12">
                                            <p:txEl>
                                              <p:pRg st="1" end="1"/>
                                            </p:txEl>
                                          </p:spTgt>
                                        </p:tgtEl>
                                      </p:cBhvr>
                                    </p:animEffect>
                                    <p:anim calcmode="lin" valueType="num">
                                      <p:cBhvr>
                                        <p:cTn id="8" dur="1000" fill="hold"/>
                                        <p:tgtEl>
                                          <p:spTgt spid="1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
                                            <p:txEl>
                                              <p:pRg st="2" end="2"/>
                                            </p:txEl>
                                          </p:spTgt>
                                        </p:tgtEl>
                                        <p:attrNameLst>
                                          <p:attrName>style.visibility</p:attrName>
                                        </p:attrNameLst>
                                      </p:cBhvr>
                                      <p:to>
                                        <p:strVal val="visible"/>
                                      </p:to>
                                    </p:set>
                                    <p:animEffect transition="in" filter="fade">
                                      <p:cBhvr>
                                        <p:cTn id="12" dur="1000"/>
                                        <p:tgtEl>
                                          <p:spTgt spid="12">
                                            <p:txEl>
                                              <p:pRg st="2" end="2"/>
                                            </p:txEl>
                                          </p:spTgt>
                                        </p:tgtEl>
                                      </p:cBhvr>
                                    </p:animEffect>
                                    <p:anim calcmode="lin" valueType="num">
                                      <p:cBhvr>
                                        <p:cTn id="13"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DE0ED3-06C1-7992-CA03-BF29AE7FF5E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954B3607-07CB-EED2-6F0B-CA50258CF0B7}"/>
              </a:ext>
            </a:extLst>
          </p:cNvPr>
          <p:cNvSpPr>
            <a:spLocks noGrp="1"/>
          </p:cNvSpPr>
          <p:nvPr>
            <p:ph type="title"/>
          </p:nvPr>
        </p:nvSpPr>
        <p:spPr>
          <a:xfrm>
            <a:off x="0" y="-73570"/>
            <a:ext cx="9144000" cy="530942"/>
          </a:xfrm>
        </p:spPr>
        <p:txBody>
          <a:bodyPr anchor="b">
            <a:normAutofit fontScale="90000"/>
          </a:bodyPr>
          <a:lstStyle/>
          <a:p>
            <a:r>
              <a:rPr lang="en-US" sz="3000" dirty="0"/>
              <a:t>Problem-Solving Activity – Relationships (5 minutes)</a:t>
            </a:r>
            <a:endParaRPr lang="en-AU" sz="3000" dirty="0">
              <a:latin typeface="Calibir"/>
            </a:endParaRPr>
          </a:p>
        </p:txBody>
      </p:sp>
      <p:sp>
        <p:nvSpPr>
          <p:cNvPr id="7" name="TextBox 6">
            <a:extLst>
              <a:ext uri="{FF2B5EF4-FFF2-40B4-BE49-F238E27FC236}">
                <a16:creationId xmlns:a16="http://schemas.microsoft.com/office/drawing/2014/main" id="{132A3AA8-F485-BC6D-0F59-C5FD15BE449D}"/>
              </a:ext>
            </a:extLst>
          </p:cNvPr>
          <p:cNvSpPr txBox="1"/>
          <p:nvPr/>
        </p:nvSpPr>
        <p:spPr>
          <a:xfrm>
            <a:off x="0" y="2258487"/>
            <a:ext cx="9144000" cy="2341025"/>
          </a:xfrm>
          <a:prstGeom prst="rect">
            <a:avLst/>
          </a:prstGeom>
          <a:noFill/>
        </p:spPr>
        <p:txBody>
          <a:bodyPr wrap="square">
            <a:spAutoFit/>
          </a:bodyPr>
          <a:lstStyle/>
          <a:p>
            <a:pPr>
              <a:lnSpc>
                <a:spcPct val="150000"/>
              </a:lnSpc>
              <a:buNone/>
            </a:pPr>
            <a:r>
              <a:rPr lang="en-US" sz="2500" b="1" dirty="0">
                <a:latin typeface="Calibri" panose="020F0502020204030204" pitchFamily="34" charset="0"/>
                <a:cs typeface="Calibri" panose="020F0502020204030204" pitchFamily="34" charset="0"/>
              </a:rPr>
              <a:t>Why this works:</a:t>
            </a:r>
          </a:p>
          <a:p>
            <a:pPr marL="457200" indent="-457200">
              <a:lnSpc>
                <a:spcPct val="150000"/>
              </a:lnSpc>
              <a:buFont typeface="Arial" panose="020B0604020202020204" pitchFamily="34" charset="0"/>
              <a:buChar char="•"/>
            </a:pPr>
            <a:r>
              <a:rPr lang="en-US" sz="2500" dirty="0">
                <a:latin typeface="Calibri" panose="020F0502020204030204" pitchFamily="34" charset="0"/>
                <a:cs typeface="Calibri" panose="020F0502020204030204" pitchFamily="34" charset="0"/>
              </a:rPr>
              <a:t>Students and Courses have a many-to-many relationship.</a:t>
            </a:r>
          </a:p>
          <a:p>
            <a:pPr marL="457200" indent="-457200">
              <a:lnSpc>
                <a:spcPct val="150000"/>
              </a:lnSpc>
              <a:buFont typeface="Arial" panose="020B0604020202020204" pitchFamily="34" charset="0"/>
              <a:buChar char="•"/>
            </a:pPr>
            <a:r>
              <a:rPr lang="en-US" sz="2500" dirty="0">
                <a:latin typeface="Calibri" panose="020F0502020204030204" pitchFamily="34" charset="0"/>
                <a:cs typeface="Calibri" panose="020F0502020204030204" pitchFamily="34" charset="0"/>
              </a:rPr>
              <a:t>Enrolments links them together, while storing extra info (like Semester).</a:t>
            </a:r>
          </a:p>
        </p:txBody>
      </p:sp>
    </p:spTree>
    <p:extLst>
      <p:ext uri="{BB962C8B-B14F-4D97-AF65-F5344CB8AC3E}">
        <p14:creationId xmlns:p14="http://schemas.microsoft.com/office/powerpoint/2010/main" val="1790640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DF3ED2F-8821-8E57-8908-75B5430E0A6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F3AF5AC-D8CE-951E-B7D5-7B641CB7393A}"/>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0B4D606-9F22-D2CF-2AA2-B7990BAA15A0}"/>
              </a:ext>
            </a:extLst>
          </p:cNvPr>
          <p:cNvSpPr>
            <a:spLocks noGrp="1"/>
          </p:cNvSpPr>
          <p:nvPr>
            <p:ph type="sldNum" sz="quarter" idx="4"/>
          </p:nvPr>
        </p:nvSpPr>
        <p:spPr/>
        <p:txBody>
          <a:bodyPr/>
          <a:lstStyle/>
          <a:p>
            <a:fld id="{16A89BA3-132D-40E1-AAB4-CDCD0A14C216}" type="slidenum">
              <a:rPr lang="en-AU" smtClean="0"/>
              <a:pPr/>
              <a:t>36</a:t>
            </a:fld>
            <a:r>
              <a:rPr lang="en-AU"/>
              <a:t>  |</a:t>
            </a:r>
            <a:endParaRPr lang="en-AU" dirty="0"/>
          </a:p>
        </p:txBody>
      </p:sp>
      <p:sp>
        <p:nvSpPr>
          <p:cNvPr id="9" name="Text Placeholder 3">
            <a:extLst>
              <a:ext uri="{FF2B5EF4-FFF2-40B4-BE49-F238E27FC236}">
                <a16:creationId xmlns:a16="http://schemas.microsoft.com/office/drawing/2014/main" id="{AB9DF19C-07F1-94E2-6A33-99BB5835D814}"/>
              </a:ext>
            </a:extLst>
          </p:cNvPr>
          <p:cNvSpPr>
            <a:spLocks noGrp="1"/>
          </p:cNvSpPr>
          <p:nvPr>
            <p:ph type="body" sz="quarter" idx="16"/>
          </p:nvPr>
        </p:nvSpPr>
        <p:spPr>
          <a:xfrm>
            <a:off x="0" y="-1"/>
            <a:ext cx="7849590" cy="795549"/>
          </a:xfrm>
        </p:spPr>
        <p:txBody>
          <a:bodyPr>
            <a:noAutofit/>
          </a:bodyPr>
          <a:lstStyle/>
          <a:p>
            <a:r>
              <a:rPr lang="en-US" sz="3200" dirty="0"/>
              <a:t>Understanding Primary and Foreign Keys</a:t>
            </a:r>
            <a:endParaRPr lang="en-AU" sz="3000" dirty="0">
              <a:latin typeface="Calibri" panose="020F0502020204030204" pitchFamily="34" charset="0"/>
              <a:cs typeface="Calibri" panose="020F0502020204030204" pitchFamily="34" charset="0"/>
            </a:endParaRPr>
          </a:p>
        </p:txBody>
      </p:sp>
      <p:sp>
        <p:nvSpPr>
          <p:cNvPr id="11" name="Text Placeholder 23">
            <a:extLst>
              <a:ext uri="{FF2B5EF4-FFF2-40B4-BE49-F238E27FC236}">
                <a16:creationId xmlns:a16="http://schemas.microsoft.com/office/drawing/2014/main" id="{FD968C56-44BF-5E6A-F805-5BCD7F3DE438}"/>
              </a:ext>
            </a:extLst>
          </p:cNvPr>
          <p:cNvSpPr txBox="1">
            <a:spLocks/>
          </p:cNvSpPr>
          <p:nvPr/>
        </p:nvSpPr>
        <p:spPr>
          <a:xfrm>
            <a:off x="0" y="749502"/>
            <a:ext cx="9144000" cy="22003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50000"/>
              </a:lnSpc>
              <a:spcBef>
                <a:spcPct val="0"/>
              </a:spcBef>
              <a:spcAft>
                <a:spcPct val="0"/>
              </a:spcAft>
            </a:pPr>
            <a:r>
              <a:rPr kumimoji="0" lang="en-US" altLang="en-US"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Objective: Introduce relational database components.</a:t>
            </a:r>
          </a:p>
          <a:p>
            <a:pPr lvl="1" eaLnBrk="0" fontAlgn="base" hangingPunct="0">
              <a:lnSpc>
                <a:spcPct val="150000"/>
              </a:lnSpc>
              <a:spcBef>
                <a:spcPct val="0"/>
              </a:spcBef>
              <a:spcAft>
                <a:spcPct val="0"/>
              </a:spcAft>
            </a:pPr>
            <a:r>
              <a:rPr kumimoji="0" lang="en-US" altLang="en-US" sz="28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We review the concept of tables and how they are related through keys (primary key, foreign key).</a:t>
            </a:r>
          </a:p>
        </p:txBody>
      </p:sp>
      <p:pic>
        <p:nvPicPr>
          <p:cNvPr id="12" name="Picture 11">
            <a:extLst>
              <a:ext uri="{FF2B5EF4-FFF2-40B4-BE49-F238E27FC236}">
                <a16:creationId xmlns:a16="http://schemas.microsoft.com/office/drawing/2014/main" id="{D5412485-9846-D2C7-FA76-4DFA377A8A0C}"/>
              </a:ext>
            </a:extLst>
          </p:cNvPr>
          <p:cNvPicPr>
            <a:picLocks noChangeAspect="1"/>
          </p:cNvPicPr>
          <p:nvPr/>
        </p:nvPicPr>
        <p:blipFill>
          <a:blip r:embed="rId3"/>
          <a:srcRect l="2836" t="30244" r="36158" b="57450"/>
          <a:stretch/>
        </p:blipFill>
        <p:spPr>
          <a:xfrm>
            <a:off x="0" y="3236206"/>
            <a:ext cx="9144000" cy="1037510"/>
          </a:xfrm>
          <a:prstGeom prst="rect">
            <a:avLst/>
          </a:prstGeom>
          <a:ln w="28575">
            <a:solidFill>
              <a:srgbClr val="FF0000"/>
            </a:solidFill>
          </a:ln>
        </p:spPr>
      </p:pic>
      <p:pic>
        <p:nvPicPr>
          <p:cNvPr id="13" name="Picture 12">
            <a:extLst>
              <a:ext uri="{FF2B5EF4-FFF2-40B4-BE49-F238E27FC236}">
                <a16:creationId xmlns:a16="http://schemas.microsoft.com/office/drawing/2014/main" id="{DEF4B6FF-D3E9-CEF3-4575-2A16D1C55EA7}"/>
              </a:ext>
            </a:extLst>
          </p:cNvPr>
          <p:cNvPicPr>
            <a:picLocks noChangeAspect="1"/>
          </p:cNvPicPr>
          <p:nvPr/>
        </p:nvPicPr>
        <p:blipFill>
          <a:blip r:embed="rId3"/>
          <a:srcRect l="2836" t="54726" r="36158" b="30894"/>
          <a:stretch/>
        </p:blipFill>
        <p:spPr>
          <a:xfrm>
            <a:off x="0" y="4850041"/>
            <a:ext cx="9144000" cy="1212410"/>
          </a:xfrm>
          <a:prstGeom prst="rect">
            <a:avLst/>
          </a:prstGeom>
          <a:ln w="28575">
            <a:solidFill>
              <a:srgbClr val="FF0000"/>
            </a:solidFill>
          </a:ln>
        </p:spPr>
      </p:pic>
    </p:spTree>
    <p:extLst>
      <p:ext uri="{BB962C8B-B14F-4D97-AF65-F5344CB8AC3E}">
        <p14:creationId xmlns:p14="http://schemas.microsoft.com/office/powerpoint/2010/main" val="15637216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83BB17D-715F-48F4-814A-18B08945F9A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58926E-383D-EFE8-6088-58EEAD091100}"/>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F4CB13A-0D2C-9555-0379-7261CD05D003}"/>
              </a:ext>
            </a:extLst>
          </p:cNvPr>
          <p:cNvSpPr>
            <a:spLocks noGrp="1"/>
          </p:cNvSpPr>
          <p:nvPr>
            <p:ph type="sldNum" sz="quarter" idx="4"/>
          </p:nvPr>
        </p:nvSpPr>
        <p:spPr/>
        <p:txBody>
          <a:bodyPr/>
          <a:lstStyle/>
          <a:p>
            <a:fld id="{16A89BA3-132D-40E1-AAB4-CDCD0A14C216}" type="slidenum">
              <a:rPr lang="en-AU" smtClean="0"/>
              <a:pPr/>
              <a:t>37</a:t>
            </a:fld>
            <a:r>
              <a:rPr lang="en-AU"/>
              <a:t>  |</a:t>
            </a:r>
            <a:endParaRPr lang="en-AU" dirty="0"/>
          </a:p>
        </p:txBody>
      </p:sp>
      <p:sp>
        <p:nvSpPr>
          <p:cNvPr id="9" name="Text Placeholder 3">
            <a:extLst>
              <a:ext uri="{FF2B5EF4-FFF2-40B4-BE49-F238E27FC236}">
                <a16:creationId xmlns:a16="http://schemas.microsoft.com/office/drawing/2014/main" id="{5CD1C9E5-5089-AE78-92CF-9EDD53AB179A}"/>
              </a:ext>
            </a:extLst>
          </p:cNvPr>
          <p:cNvSpPr>
            <a:spLocks noGrp="1"/>
          </p:cNvSpPr>
          <p:nvPr>
            <p:ph type="body" sz="quarter" idx="16"/>
          </p:nvPr>
        </p:nvSpPr>
        <p:spPr>
          <a:xfrm>
            <a:off x="0" y="-1"/>
            <a:ext cx="7849590" cy="884903"/>
          </a:xfrm>
        </p:spPr>
        <p:txBody>
          <a:bodyPr>
            <a:noAutofit/>
          </a:bodyPr>
          <a:lstStyle/>
          <a:p>
            <a:r>
              <a:rPr lang="en-US" sz="3200" dirty="0"/>
              <a:t>Understanding Primary and Foreign Keys</a:t>
            </a:r>
            <a:endParaRPr lang="en-AU" sz="3000" dirty="0">
              <a:latin typeface="Calibri" panose="020F0502020204030204" pitchFamily="34" charset="0"/>
              <a:cs typeface="Calibri" panose="020F0502020204030204" pitchFamily="34" charset="0"/>
            </a:endParaRPr>
          </a:p>
        </p:txBody>
      </p:sp>
      <p:sp>
        <p:nvSpPr>
          <p:cNvPr id="11" name="Text Placeholder 23">
            <a:extLst>
              <a:ext uri="{FF2B5EF4-FFF2-40B4-BE49-F238E27FC236}">
                <a16:creationId xmlns:a16="http://schemas.microsoft.com/office/drawing/2014/main" id="{0A9C4831-3CC7-3712-B6DB-79A1DC0620C8}"/>
              </a:ext>
            </a:extLst>
          </p:cNvPr>
          <p:cNvSpPr txBox="1">
            <a:spLocks/>
          </p:cNvSpPr>
          <p:nvPr/>
        </p:nvSpPr>
        <p:spPr>
          <a:xfrm>
            <a:off x="0" y="749502"/>
            <a:ext cx="9144000" cy="299369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50000"/>
              </a:lnSpc>
              <a:spcBef>
                <a:spcPct val="0"/>
              </a:spcBef>
              <a:spcAft>
                <a:spcPct val="0"/>
              </a:spcAft>
            </a:pPr>
            <a:r>
              <a:rPr lang="en-US" altLang="en-US" sz="2200" dirty="0">
                <a:latin typeface="Calibri" panose="020F0502020204030204" pitchFamily="34" charset="0"/>
                <a:cs typeface="Calibri" panose="020F0502020204030204" pitchFamily="34" charset="0"/>
              </a:rPr>
              <a:t>CustomerID: Primary key for each customer, uniquely identifying each record.</a:t>
            </a:r>
          </a:p>
          <a:p>
            <a:pPr eaLnBrk="0" fontAlgn="base" hangingPunct="0">
              <a:lnSpc>
                <a:spcPct val="150000"/>
              </a:lnSpc>
              <a:spcBef>
                <a:spcPct val="0"/>
              </a:spcBef>
              <a:spcAft>
                <a:spcPct val="0"/>
              </a:spcAft>
            </a:pPr>
            <a:r>
              <a:rPr lang="en-US" altLang="en-US" sz="2200" dirty="0" err="1">
                <a:latin typeface="Calibri" panose="020F0502020204030204" pitchFamily="34" charset="0"/>
                <a:cs typeface="Calibri" panose="020F0502020204030204" pitchFamily="34" charset="0"/>
              </a:rPr>
              <a:t>OrderID</a:t>
            </a:r>
            <a:r>
              <a:rPr lang="en-US" altLang="en-US" sz="2200" dirty="0">
                <a:latin typeface="Calibri" panose="020F0502020204030204" pitchFamily="34" charset="0"/>
                <a:cs typeface="Calibri" panose="020F0502020204030204" pitchFamily="34" charset="0"/>
              </a:rPr>
              <a:t>: Foreign key referencing the primary key in the Orders table, linking each customer to a specific order.</a:t>
            </a:r>
          </a:p>
          <a:p>
            <a:pPr eaLnBrk="0" fontAlgn="base" hangingPunct="0">
              <a:lnSpc>
                <a:spcPct val="150000"/>
              </a:lnSpc>
              <a:spcBef>
                <a:spcPct val="0"/>
              </a:spcBef>
              <a:spcAft>
                <a:spcPct val="0"/>
              </a:spcAft>
            </a:pPr>
            <a:r>
              <a:rPr lang="en-US" altLang="en-US" sz="2200" dirty="0" err="1">
                <a:latin typeface="Calibri" panose="020F0502020204030204" pitchFamily="34" charset="0"/>
                <a:cs typeface="Calibri" panose="020F0502020204030204" pitchFamily="34" charset="0"/>
              </a:rPr>
              <a:t>CustomerName</a:t>
            </a:r>
            <a:r>
              <a:rPr lang="en-US" altLang="en-US" sz="2200" dirty="0">
                <a:latin typeface="Calibri" panose="020F0502020204030204" pitchFamily="34" charset="0"/>
                <a:cs typeface="Calibri" panose="020F0502020204030204" pitchFamily="34" charset="0"/>
              </a:rPr>
              <a:t> and </a:t>
            </a:r>
            <a:r>
              <a:rPr lang="en-US" altLang="en-US" sz="2200" dirty="0" err="1">
                <a:latin typeface="Calibri" panose="020F0502020204030204" pitchFamily="34" charset="0"/>
                <a:cs typeface="Calibri" panose="020F0502020204030204" pitchFamily="34" charset="0"/>
              </a:rPr>
              <a:t>OrderDate</a:t>
            </a:r>
            <a:r>
              <a:rPr lang="en-US" altLang="en-US" sz="2200" dirty="0">
                <a:latin typeface="Calibri" panose="020F0502020204030204" pitchFamily="34" charset="0"/>
                <a:cs typeface="Calibri" panose="020F0502020204030204" pitchFamily="34" charset="0"/>
              </a:rPr>
              <a:t>: Additional fields providing information about each customer and its order.</a:t>
            </a:r>
          </a:p>
        </p:txBody>
      </p:sp>
      <p:pic>
        <p:nvPicPr>
          <p:cNvPr id="12" name="Picture 11">
            <a:extLst>
              <a:ext uri="{FF2B5EF4-FFF2-40B4-BE49-F238E27FC236}">
                <a16:creationId xmlns:a16="http://schemas.microsoft.com/office/drawing/2014/main" id="{1596A744-41EC-6556-3792-6D22FA1C7F0A}"/>
              </a:ext>
            </a:extLst>
          </p:cNvPr>
          <p:cNvPicPr>
            <a:picLocks noChangeAspect="1"/>
          </p:cNvPicPr>
          <p:nvPr/>
        </p:nvPicPr>
        <p:blipFill>
          <a:blip r:embed="rId3"/>
          <a:srcRect l="2836" t="30244" r="36158" b="57450"/>
          <a:stretch/>
        </p:blipFill>
        <p:spPr>
          <a:xfrm>
            <a:off x="0" y="4175640"/>
            <a:ext cx="9144000" cy="1037510"/>
          </a:xfrm>
          <a:prstGeom prst="rect">
            <a:avLst/>
          </a:prstGeom>
          <a:ln w="28575">
            <a:solidFill>
              <a:srgbClr val="FF0000"/>
            </a:solidFill>
          </a:ln>
        </p:spPr>
      </p:pic>
      <p:pic>
        <p:nvPicPr>
          <p:cNvPr id="13" name="Picture 12">
            <a:extLst>
              <a:ext uri="{FF2B5EF4-FFF2-40B4-BE49-F238E27FC236}">
                <a16:creationId xmlns:a16="http://schemas.microsoft.com/office/drawing/2014/main" id="{36B3945F-CE1B-E436-69AD-586A1444B910}"/>
              </a:ext>
            </a:extLst>
          </p:cNvPr>
          <p:cNvPicPr>
            <a:picLocks noChangeAspect="1"/>
          </p:cNvPicPr>
          <p:nvPr/>
        </p:nvPicPr>
        <p:blipFill>
          <a:blip r:embed="rId3"/>
          <a:srcRect l="2836" t="54726" r="36158" b="30894"/>
          <a:stretch/>
        </p:blipFill>
        <p:spPr>
          <a:xfrm>
            <a:off x="32945" y="5645590"/>
            <a:ext cx="9144000" cy="1212410"/>
          </a:xfrm>
          <a:prstGeom prst="rect">
            <a:avLst/>
          </a:prstGeom>
          <a:ln w="28575">
            <a:solidFill>
              <a:srgbClr val="FF0000"/>
            </a:solidFill>
          </a:ln>
        </p:spPr>
      </p:pic>
    </p:spTree>
    <p:extLst>
      <p:ext uri="{BB962C8B-B14F-4D97-AF65-F5344CB8AC3E}">
        <p14:creationId xmlns:p14="http://schemas.microsoft.com/office/powerpoint/2010/main" val="18068988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3EC159C-3ABF-6D85-19BF-9CD79FCD3F8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72BA8C8-BAD0-3BA5-C3D1-F0FFF721AC6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FF0E6DB-85C3-1F15-86D9-595878399D93}"/>
              </a:ext>
            </a:extLst>
          </p:cNvPr>
          <p:cNvSpPr>
            <a:spLocks noGrp="1"/>
          </p:cNvSpPr>
          <p:nvPr>
            <p:ph type="sldNum" sz="quarter" idx="4"/>
          </p:nvPr>
        </p:nvSpPr>
        <p:spPr/>
        <p:txBody>
          <a:bodyPr/>
          <a:lstStyle/>
          <a:p>
            <a:fld id="{16A89BA3-132D-40E1-AAB4-CDCD0A14C216}" type="slidenum">
              <a:rPr lang="en-AU" smtClean="0"/>
              <a:pPr/>
              <a:t>38</a:t>
            </a:fld>
            <a:r>
              <a:rPr lang="en-AU"/>
              <a:t>  |</a:t>
            </a:r>
            <a:endParaRPr lang="en-AU" dirty="0"/>
          </a:p>
        </p:txBody>
      </p:sp>
      <p:sp>
        <p:nvSpPr>
          <p:cNvPr id="9" name="Text Placeholder 3">
            <a:extLst>
              <a:ext uri="{FF2B5EF4-FFF2-40B4-BE49-F238E27FC236}">
                <a16:creationId xmlns:a16="http://schemas.microsoft.com/office/drawing/2014/main" id="{8A52BF3D-77E5-2843-72B0-941717E6D4C9}"/>
              </a:ext>
            </a:extLst>
          </p:cNvPr>
          <p:cNvSpPr>
            <a:spLocks noGrp="1"/>
          </p:cNvSpPr>
          <p:nvPr>
            <p:ph type="body" sz="quarter" idx="16"/>
          </p:nvPr>
        </p:nvSpPr>
        <p:spPr>
          <a:xfrm>
            <a:off x="0" y="-1"/>
            <a:ext cx="7849590" cy="811161"/>
          </a:xfrm>
        </p:spPr>
        <p:txBody>
          <a:bodyPr>
            <a:noAutofit/>
          </a:bodyPr>
          <a:lstStyle/>
          <a:p>
            <a:r>
              <a:rPr lang="en-US" sz="3200" dirty="0"/>
              <a:t>Understanding Primary and Foreign Keys</a:t>
            </a:r>
            <a:endParaRPr lang="en-AU" sz="3000" dirty="0">
              <a:latin typeface="Calibri" panose="020F0502020204030204" pitchFamily="34" charset="0"/>
              <a:cs typeface="Calibri" panose="020F0502020204030204" pitchFamily="34" charset="0"/>
            </a:endParaRPr>
          </a:p>
        </p:txBody>
      </p:sp>
      <p:sp>
        <p:nvSpPr>
          <p:cNvPr id="11" name="Text Placeholder 23">
            <a:extLst>
              <a:ext uri="{FF2B5EF4-FFF2-40B4-BE49-F238E27FC236}">
                <a16:creationId xmlns:a16="http://schemas.microsoft.com/office/drawing/2014/main" id="{9F9057E0-EADE-DF76-4965-3A8C5D691156}"/>
              </a:ext>
            </a:extLst>
          </p:cNvPr>
          <p:cNvSpPr txBox="1">
            <a:spLocks/>
          </p:cNvSpPr>
          <p:nvPr/>
        </p:nvSpPr>
        <p:spPr>
          <a:xfrm>
            <a:off x="0" y="648929"/>
            <a:ext cx="9144000" cy="342540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50000"/>
              </a:lnSpc>
              <a:spcBef>
                <a:spcPct val="0"/>
              </a:spcBef>
              <a:spcAft>
                <a:spcPct val="0"/>
              </a:spcAft>
            </a:pPr>
            <a:r>
              <a:rPr lang="en-US" altLang="en-US" sz="2500" dirty="0" err="1">
                <a:latin typeface="Calibri" panose="020F0502020204030204" pitchFamily="34" charset="0"/>
                <a:cs typeface="Calibri" panose="020F0502020204030204" pitchFamily="34" charset="0"/>
              </a:rPr>
              <a:t>OrderID</a:t>
            </a:r>
            <a:r>
              <a:rPr lang="en-US" altLang="en-US" sz="2500" dirty="0">
                <a:latin typeface="Calibri" panose="020F0502020204030204" pitchFamily="34" charset="0"/>
                <a:cs typeface="Calibri" panose="020F0502020204030204" pitchFamily="34" charset="0"/>
              </a:rPr>
              <a:t>: Primary key for each order, uniquely identifying each record.</a:t>
            </a:r>
          </a:p>
          <a:p>
            <a:pPr eaLnBrk="0" fontAlgn="base" hangingPunct="0">
              <a:lnSpc>
                <a:spcPct val="150000"/>
              </a:lnSpc>
              <a:spcBef>
                <a:spcPct val="0"/>
              </a:spcBef>
              <a:spcAft>
                <a:spcPct val="0"/>
              </a:spcAft>
            </a:pPr>
            <a:r>
              <a:rPr lang="en-US" altLang="en-US" sz="2500" dirty="0">
                <a:latin typeface="Calibri" panose="020F0502020204030204" pitchFamily="34" charset="0"/>
                <a:cs typeface="Calibri" panose="020F0502020204030204" pitchFamily="34" charset="0"/>
              </a:rPr>
              <a:t>CustomerID: Foreign key referencing the primary key in the Customers table, linking each order to a specific customer.</a:t>
            </a:r>
          </a:p>
          <a:p>
            <a:pPr eaLnBrk="0" fontAlgn="base" hangingPunct="0">
              <a:lnSpc>
                <a:spcPct val="150000"/>
              </a:lnSpc>
              <a:spcBef>
                <a:spcPct val="0"/>
              </a:spcBef>
              <a:spcAft>
                <a:spcPct val="0"/>
              </a:spcAft>
            </a:pPr>
            <a:r>
              <a:rPr lang="en-US" altLang="en-US" sz="2500" dirty="0" err="1">
                <a:latin typeface="Calibri" panose="020F0502020204030204" pitchFamily="34" charset="0"/>
                <a:cs typeface="Calibri" panose="020F0502020204030204" pitchFamily="34" charset="0"/>
              </a:rPr>
              <a:t>OrderDate</a:t>
            </a:r>
            <a:r>
              <a:rPr lang="en-US" altLang="en-US" sz="2500" dirty="0">
                <a:latin typeface="Calibri" panose="020F0502020204030204" pitchFamily="34" charset="0"/>
                <a:cs typeface="Calibri" panose="020F0502020204030204" pitchFamily="34" charset="0"/>
              </a:rPr>
              <a:t> and Amount: Additional fields providing information about each order. </a:t>
            </a:r>
          </a:p>
        </p:txBody>
      </p:sp>
      <p:pic>
        <p:nvPicPr>
          <p:cNvPr id="12" name="Picture 11">
            <a:extLst>
              <a:ext uri="{FF2B5EF4-FFF2-40B4-BE49-F238E27FC236}">
                <a16:creationId xmlns:a16="http://schemas.microsoft.com/office/drawing/2014/main" id="{AA7175FD-3C96-B478-1500-E01C2224AC10}"/>
              </a:ext>
            </a:extLst>
          </p:cNvPr>
          <p:cNvPicPr>
            <a:picLocks noChangeAspect="1"/>
          </p:cNvPicPr>
          <p:nvPr/>
        </p:nvPicPr>
        <p:blipFill>
          <a:blip r:embed="rId3"/>
          <a:srcRect l="2836" t="30244" r="36158" b="57450"/>
          <a:stretch/>
        </p:blipFill>
        <p:spPr>
          <a:xfrm>
            <a:off x="0" y="4175640"/>
            <a:ext cx="9144000" cy="1037510"/>
          </a:xfrm>
          <a:prstGeom prst="rect">
            <a:avLst/>
          </a:prstGeom>
          <a:ln w="28575">
            <a:solidFill>
              <a:srgbClr val="FF0000"/>
            </a:solidFill>
          </a:ln>
        </p:spPr>
      </p:pic>
      <p:pic>
        <p:nvPicPr>
          <p:cNvPr id="13" name="Picture 12">
            <a:extLst>
              <a:ext uri="{FF2B5EF4-FFF2-40B4-BE49-F238E27FC236}">
                <a16:creationId xmlns:a16="http://schemas.microsoft.com/office/drawing/2014/main" id="{BBBB397B-ABBD-5564-C71A-E8E9DEDA89F7}"/>
              </a:ext>
            </a:extLst>
          </p:cNvPr>
          <p:cNvPicPr>
            <a:picLocks noChangeAspect="1"/>
          </p:cNvPicPr>
          <p:nvPr/>
        </p:nvPicPr>
        <p:blipFill>
          <a:blip r:embed="rId3"/>
          <a:srcRect l="2836" t="54726" r="36158" b="30894"/>
          <a:stretch/>
        </p:blipFill>
        <p:spPr>
          <a:xfrm>
            <a:off x="32945" y="5645590"/>
            <a:ext cx="9144000" cy="1212410"/>
          </a:xfrm>
          <a:prstGeom prst="rect">
            <a:avLst/>
          </a:prstGeom>
          <a:ln w="28575">
            <a:solidFill>
              <a:srgbClr val="FF0000"/>
            </a:solidFill>
          </a:ln>
        </p:spPr>
      </p:pic>
    </p:spTree>
    <p:extLst>
      <p:ext uri="{BB962C8B-B14F-4D97-AF65-F5344CB8AC3E}">
        <p14:creationId xmlns:p14="http://schemas.microsoft.com/office/powerpoint/2010/main" val="29203494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13A553C-1C39-228C-D94C-88913B67ECE0}"/>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4ABFAE9C-7F8C-2C2F-5194-21AD29083822}"/>
              </a:ext>
            </a:extLst>
          </p:cNvPr>
          <p:cNvSpPr>
            <a:spLocks noGrp="1"/>
          </p:cNvSpPr>
          <p:nvPr>
            <p:ph type="body" sz="quarter" idx="16"/>
          </p:nvPr>
        </p:nvSpPr>
        <p:spPr>
          <a:xfrm>
            <a:off x="0" y="0"/>
            <a:ext cx="8908026" cy="412579"/>
          </a:xfrm>
        </p:spPr>
        <p:txBody>
          <a:bodyPr>
            <a:noAutofit/>
          </a:bodyPr>
          <a:lstStyle/>
          <a:p>
            <a:r>
              <a:rPr lang="en-US" sz="3200" dirty="0"/>
              <a:t>Understanding Primary and Foreign Keys</a:t>
            </a:r>
            <a:endParaRPr lang="en-AU" sz="3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FE1F4337-EDDC-8382-015E-5C212F2114BB}"/>
              </a:ext>
            </a:extLst>
          </p:cNvPr>
          <p:cNvPicPr>
            <a:picLocks noChangeAspect="1"/>
          </p:cNvPicPr>
          <p:nvPr/>
        </p:nvPicPr>
        <p:blipFill>
          <a:blip r:embed="rId3"/>
          <a:srcRect l="2836" t="30244" r="36158" b="57450"/>
          <a:stretch/>
        </p:blipFill>
        <p:spPr>
          <a:xfrm>
            <a:off x="0" y="412579"/>
            <a:ext cx="9144000" cy="1037510"/>
          </a:xfrm>
          <a:prstGeom prst="rect">
            <a:avLst/>
          </a:prstGeom>
          <a:ln w="28575">
            <a:solidFill>
              <a:srgbClr val="FF0000"/>
            </a:solidFill>
          </a:ln>
        </p:spPr>
      </p:pic>
      <p:pic>
        <p:nvPicPr>
          <p:cNvPr id="5" name="Picture 4">
            <a:extLst>
              <a:ext uri="{FF2B5EF4-FFF2-40B4-BE49-F238E27FC236}">
                <a16:creationId xmlns:a16="http://schemas.microsoft.com/office/drawing/2014/main" id="{57AA2D27-1FD3-D7C6-8184-72E0DB3A7A11}"/>
              </a:ext>
            </a:extLst>
          </p:cNvPr>
          <p:cNvPicPr>
            <a:picLocks noChangeAspect="1"/>
          </p:cNvPicPr>
          <p:nvPr/>
        </p:nvPicPr>
        <p:blipFill>
          <a:blip r:embed="rId3"/>
          <a:srcRect l="2836" t="54726" r="36158" b="30894"/>
          <a:stretch/>
        </p:blipFill>
        <p:spPr>
          <a:xfrm>
            <a:off x="0" y="1548958"/>
            <a:ext cx="9144000" cy="1198722"/>
          </a:xfrm>
          <a:prstGeom prst="rect">
            <a:avLst/>
          </a:prstGeom>
          <a:ln w="28575">
            <a:solidFill>
              <a:srgbClr val="FF0000"/>
            </a:solidFill>
          </a:ln>
        </p:spPr>
      </p:pic>
      <p:sp>
        <p:nvSpPr>
          <p:cNvPr id="6" name="Rectangle 5">
            <a:extLst>
              <a:ext uri="{FF2B5EF4-FFF2-40B4-BE49-F238E27FC236}">
                <a16:creationId xmlns:a16="http://schemas.microsoft.com/office/drawing/2014/main" id="{A59ABBB4-2F8E-0780-FBB4-CB36B95D93F0}"/>
              </a:ext>
            </a:extLst>
          </p:cNvPr>
          <p:cNvSpPr/>
          <p:nvPr/>
        </p:nvSpPr>
        <p:spPr>
          <a:xfrm>
            <a:off x="0" y="2846549"/>
            <a:ext cx="2709746" cy="34345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b="1" u="sng" dirty="0" err="1">
                <a:solidFill>
                  <a:schemeClr val="tx1"/>
                </a:solidFill>
                <a:latin typeface="Calibri" panose="020F0502020204030204" pitchFamily="34" charset="0"/>
                <a:cs typeface="Calibri" panose="020F0502020204030204" pitchFamily="34" charset="0"/>
              </a:rPr>
              <a:t>CustomerID</a:t>
            </a:r>
            <a:r>
              <a:rPr lang="en-AU" sz="2800" b="1" dirty="0">
                <a:solidFill>
                  <a:schemeClr val="tx1"/>
                </a:solidFill>
                <a:latin typeface="Calibri" panose="020F0502020204030204" pitchFamily="34" charset="0"/>
                <a:cs typeface="Calibri" panose="020F0502020204030204" pitchFamily="34" charset="0"/>
              </a:rPr>
              <a:t> (PK)</a:t>
            </a:r>
          </a:p>
          <a:p>
            <a:pPr algn="ctr"/>
            <a:r>
              <a:rPr lang="en-AU" sz="2800" b="1" dirty="0" err="1">
                <a:solidFill>
                  <a:schemeClr val="tx1"/>
                </a:solidFill>
                <a:latin typeface="Calibri" panose="020F0502020204030204" pitchFamily="34" charset="0"/>
                <a:cs typeface="Calibri" panose="020F0502020204030204" pitchFamily="34" charset="0"/>
              </a:rPr>
              <a:t>OrderID</a:t>
            </a:r>
            <a:r>
              <a:rPr lang="en-AU" sz="2800" b="1" dirty="0">
                <a:solidFill>
                  <a:schemeClr val="tx1"/>
                </a:solidFill>
                <a:latin typeface="Calibri" panose="020F0502020204030204" pitchFamily="34" charset="0"/>
                <a:cs typeface="Calibri" panose="020F0502020204030204" pitchFamily="34" charset="0"/>
              </a:rPr>
              <a:t> (FK)</a:t>
            </a:r>
          </a:p>
          <a:p>
            <a:pPr algn="ctr"/>
            <a:r>
              <a:rPr lang="en-AU" sz="2800" b="1" dirty="0">
                <a:solidFill>
                  <a:schemeClr val="tx1"/>
                </a:solidFill>
                <a:latin typeface="Calibri" panose="020F0502020204030204" pitchFamily="34" charset="0"/>
                <a:cs typeface="Calibri" panose="020F0502020204030204" pitchFamily="34" charset="0"/>
              </a:rPr>
              <a:t>----------------------</a:t>
            </a:r>
          </a:p>
          <a:p>
            <a:pPr algn="ctr"/>
            <a:endParaRPr lang="en-AU" sz="2800" b="1" dirty="0">
              <a:solidFill>
                <a:schemeClr val="tx1"/>
              </a:solidFill>
              <a:latin typeface="Calibri" panose="020F0502020204030204" pitchFamily="34" charset="0"/>
              <a:cs typeface="Calibri" panose="020F0502020204030204" pitchFamily="34" charset="0"/>
            </a:endParaRPr>
          </a:p>
          <a:p>
            <a:pPr algn="ctr"/>
            <a:r>
              <a:rPr lang="en-AU" sz="2800" b="1" dirty="0" err="1">
                <a:solidFill>
                  <a:schemeClr val="tx1"/>
                </a:solidFill>
                <a:latin typeface="Calibri" panose="020F0502020204030204" pitchFamily="34" charset="0"/>
                <a:cs typeface="Calibri" panose="020F0502020204030204" pitchFamily="34" charset="0"/>
              </a:rPr>
              <a:t>CustomerName</a:t>
            </a:r>
            <a:endParaRPr lang="en-AU" sz="2800" b="1" dirty="0">
              <a:solidFill>
                <a:schemeClr val="tx1"/>
              </a:solidFill>
              <a:latin typeface="Calibri" panose="020F0502020204030204" pitchFamily="34" charset="0"/>
              <a:cs typeface="Calibri" panose="020F0502020204030204" pitchFamily="34" charset="0"/>
            </a:endParaRPr>
          </a:p>
          <a:p>
            <a:pPr algn="ctr"/>
            <a:r>
              <a:rPr lang="en-AU" sz="2800" b="1" dirty="0" err="1">
                <a:solidFill>
                  <a:schemeClr val="tx1"/>
                </a:solidFill>
                <a:latin typeface="Calibri" panose="020F0502020204030204" pitchFamily="34" charset="0"/>
                <a:cs typeface="Calibri" panose="020F0502020204030204" pitchFamily="34" charset="0"/>
              </a:rPr>
              <a:t>OrderDate</a:t>
            </a:r>
            <a:endParaRPr lang="en-AU" sz="2800" b="1" dirty="0">
              <a:solidFill>
                <a:schemeClr val="tx1"/>
              </a:solidFill>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EBD9342-6CCF-0BEC-E5F8-4EE5F12B404D}"/>
              </a:ext>
            </a:extLst>
          </p:cNvPr>
          <p:cNvSpPr/>
          <p:nvPr/>
        </p:nvSpPr>
        <p:spPr>
          <a:xfrm>
            <a:off x="2899311" y="2846549"/>
            <a:ext cx="2709746" cy="343457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AU" sz="2800" b="1" u="sng" dirty="0" err="1">
                <a:solidFill>
                  <a:schemeClr val="tx1"/>
                </a:solidFill>
                <a:latin typeface="Calibri" panose="020F0502020204030204" pitchFamily="34" charset="0"/>
                <a:cs typeface="Calibri" panose="020F0502020204030204" pitchFamily="34" charset="0"/>
              </a:rPr>
              <a:t>OrderID</a:t>
            </a:r>
            <a:r>
              <a:rPr lang="en-AU" sz="2800" b="1" dirty="0">
                <a:solidFill>
                  <a:schemeClr val="tx1"/>
                </a:solidFill>
                <a:latin typeface="Calibri" panose="020F0502020204030204" pitchFamily="34" charset="0"/>
                <a:cs typeface="Calibri" panose="020F0502020204030204" pitchFamily="34" charset="0"/>
              </a:rPr>
              <a:t> (PK)</a:t>
            </a:r>
          </a:p>
          <a:p>
            <a:pPr algn="ctr"/>
            <a:r>
              <a:rPr lang="en-AU" sz="2800" b="1" dirty="0" err="1">
                <a:solidFill>
                  <a:schemeClr val="tx1"/>
                </a:solidFill>
                <a:latin typeface="Calibri" panose="020F0502020204030204" pitchFamily="34" charset="0"/>
                <a:cs typeface="Calibri" panose="020F0502020204030204" pitchFamily="34" charset="0"/>
              </a:rPr>
              <a:t>CustomerID</a:t>
            </a:r>
            <a:r>
              <a:rPr lang="en-AU" sz="2800" b="1" dirty="0">
                <a:solidFill>
                  <a:schemeClr val="tx1"/>
                </a:solidFill>
                <a:latin typeface="Calibri" panose="020F0502020204030204" pitchFamily="34" charset="0"/>
                <a:cs typeface="Calibri" panose="020F0502020204030204" pitchFamily="34" charset="0"/>
              </a:rPr>
              <a:t> (FK)</a:t>
            </a:r>
          </a:p>
          <a:p>
            <a:pPr algn="ctr"/>
            <a:r>
              <a:rPr lang="en-AU" sz="2800" b="1" dirty="0">
                <a:solidFill>
                  <a:schemeClr val="tx1"/>
                </a:solidFill>
                <a:latin typeface="Calibri" panose="020F0502020204030204" pitchFamily="34" charset="0"/>
                <a:cs typeface="Calibri" panose="020F0502020204030204" pitchFamily="34" charset="0"/>
              </a:rPr>
              <a:t>----------------------</a:t>
            </a:r>
          </a:p>
          <a:p>
            <a:pPr algn="ctr"/>
            <a:endParaRPr lang="en-AU" sz="2800" b="1" dirty="0">
              <a:solidFill>
                <a:schemeClr val="tx1"/>
              </a:solidFill>
              <a:latin typeface="Calibri" panose="020F0502020204030204" pitchFamily="34" charset="0"/>
              <a:cs typeface="Calibri" panose="020F0502020204030204" pitchFamily="34" charset="0"/>
            </a:endParaRPr>
          </a:p>
          <a:p>
            <a:pPr algn="ctr"/>
            <a:r>
              <a:rPr lang="en-AU" sz="2800" b="1" dirty="0" err="1">
                <a:solidFill>
                  <a:schemeClr val="tx1"/>
                </a:solidFill>
                <a:latin typeface="Calibri" panose="020F0502020204030204" pitchFamily="34" charset="0"/>
                <a:cs typeface="Calibri" panose="020F0502020204030204" pitchFamily="34" charset="0"/>
              </a:rPr>
              <a:t>OrderDate</a:t>
            </a:r>
            <a:endParaRPr lang="en-AU" sz="2800" b="1" dirty="0">
              <a:solidFill>
                <a:schemeClr val="tx1"/>
              </a:solidFill>
              <a:latin typeface="Calibri" panose="020F0502020204030204" pitchFamily="34" charset="0"/>
              <a:cs typeface="Calibri" panose="020F0502020204030204" pitchFamily="34" charset="0"/>
            </a:endParaRPr>
          </a:p>
          <a:p>
            <a:pPr algn="ctr"/>
            <a:r>
              <a:rPr lang="en-AU" sz="2800" b="1" dirty="0">
                <a:solidFill>
                  <a:schemeClr val="tx1"/>
                </a:solidFill>
                <a:latin typeface="Calibri" panose="020F0502020204030204" pitchFamily="34" charset="0"/>
                <a:cs typeface="Calibri" panose="020F0502020204030204" pitchFamily="34" charset="0"/>
              </a:rPr>
              <a:t>Amount</a:t>
            </a:r>
          </a:p>
        </p:txBody>
      </p:sp>
      <p:sp>
        <p:nvSpPr>
          <p:cNvPr id="8" name="TextBox 7">
            <a:extLst>
              <a:ext uri="{FF2B5EF4-FFF2-40B4-BE49-F238E27FC236}">
                <a16:creationId xmlns:a16="http://schemas.microsoft.com/office/drawing/2014/main" id="{78100B3D-50C6-F48D-B04D-45FB7C62D857}"/>
              </a:ext>
            </a:extLst>
          </p:cNvPr>
          <p:cNvSpPr txBox="1"/>
          <p:nvPr/>
        </p:nvSpPr>
        <p:spPr>
          <a:xfrm>
            <a:off x="5798622" y="2846550"/>
            <a:ext cx="3345378" cy="3693319"/>
          </a:xfrm>
          <a:prstGeom prst="rect">
            <a:avLst/>
          </a:prstGeom>
          <a:noFill/>
        </p:spPr>
        <p:txBody>
          <a:bodyPr wrap="square">
            <a:spAutoFit/>
          </a:bodyPr>
          <a:lstStyle/>
          <a:p>
            <a:r>
              <a:rPr lang="en-US" b="1" dirty="0">
                <a:latin typeface="Calibri" panose="020F0502020204030204" pitchFamily="34" charset="0"/>
                <a:cs typeface="Calibri" panose="020F0502020204030204" pitchFamily="34" charset="0"/>
              </a:rPr>
              <a:t>Relational Model</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 Primary Key:</a:t>
            </a:r>
            <a:r>
              <a:rPr lang="en-US" dirty="0">
                <a:latin typeface="Calibri" panose="020F0502020204030204" pitchFamily="34" charset="0"/>
                <a:cs typeface="Calibri" panose="020F0502020204030204" pitchFamily="34" charset="0"/>
              </a:rPr>
              <a:t> Each table has a primary key that uniquely identifies each record. In the </a:t>
            </a:r>
            <a:r>
              <a:rPr lang="en-US" b="1" dirty="0">
                <a:latin typeface="Calibri" panose="020F0502020204030204" pitchFamily="34" charset="0"/>
                <a:cs typeface="Calibri" panose="020F0502020204030204" pitchFamily="34" charset="0"/>
              </a:rPr>
              <a:t>Customers</a:t>
            </a:r>
            <a:r>
              <a:rPr lang="en-US" dirty="0">
                <a:latin typeface="Calibri" panose="020F0502020204030204" pitchFamily="34" charset="0"/>
                <a:cs typeface="Calibri" panose="020F0502020204030204" pitchFamily="34" charset="0"/>
              </a:rPr>
              <a:t> table, the primary key is </a:t>
            </a:r>
            <a:r>
              <a:rPr lang="en-US" b="1" dirty="0" err="1">
                <a:latin typeface="Calibri" panose="020F0502020204030204" pitchFamily="34" charset="0"/>
                <a:cs typeface="Calibri" panose="020F0502020204030204" pitchFamily="34" charset="0"/>
              </a:rPr>
              <a:t>CustomerID</a:t>
            </a:r>
            <a:r>
              <a:rPr lang="en-US" dirty="0">
                <a:latin typeface="Calibri" panose="020F0502020204030204" pitchFamily="34" charset="0"/>
                <a:cs typeface="Calibri" panose="020F0502020204030204" pitchFamily="34" charset="0"/>
              </a:rPr>
              <a:t>. In the </a:t>
            </a:r>
            <a:r>
              <a:rPr lang="en-US" b="1" dirty="0">
                <a:latin typeface="Calibri" panose="020F0502020204030204" pitchFamily="34" charset="0"/>
                <a:cs typeface="Calibri" panose="020F0502020204030204" pitchFamily="34" charset="0"/>
              </a:rPr>
              <a:t>Orders</a:t>
            </a:r>
            <a:r>
              <a:rPr lang="en-US" dirty="0">
                <a:latin typeface="Calibri" panose="020F0502020204030204" pitchFamily="34" charset="0"/>
                <a:cs typeface="Calibri" panose="020F0502020204030204" pitchFamily="34" charset="0"/>
              </a:rPr>
              <a:t> table, the primary key is </a:t>
            </a:r>
            <a:r>
              <a:rPr lang="en-US" b="1" dirty="0" err="1">
                <a:latin typeface="Calibri" panose="020F0502020204030204" pitchFamily="34" charset="0"/>
                <a:cs typeface="Calibri" panose="020F0502020204030204" pitchFamily="34" charset="0"/>
              </a:rPr>
              <a:t>OrderID</a:t>
            </a:r>
            <a:r>
              <a:rPr lang="en-US" dirty="0">
                <a:latin typeface="Calibri" panose="020F0502020204030204" pitchFamily="34" charset="0"/>
                <a:cs typeface="Calibri" panose="020F0502020204030204" pitchFamily="34" charset="0"/>
              </a:rPr>
              <a:t>.</a:t>
            </a:r>
          </a:p>
          <a:p>
            <a:pPr>
              <a:buFont typeface="Arial" panose="020B0604020202020204" pitchFamily="34" charset="0"/>
              <a:buChar char="•"/>
            </a:pPr>
            <a:r>
              <a:rPr lang="en-US" b="1" dirty="0">
                <a:latin typeface="Calibri" panose="020F0502020204030204" pitchFamily="34" charset="0"/>
                <a:cs typeface="Calibri" panose="020F0502020204030204" pitchFamily="34" charset="0"/>
              </a:rPr>
              <a:t> Foreign Key:</a:t>
            </a:r>
            <a:r>
              <a:rPr lang="en-US" dirty="0">
                <a:latin typeface="Calibri" panose="020F0502020204030204" pitchFamily="34" charset="0"/>
                <a:cs typeface="Calibri" panose="020F0502020204030204" pitchFamily="34" charset="0"/>
              </a:rPr>
              <a:t> The </a:t>
            </a:r>
            <a:r>
              <a:rPr lang="en-US" b="1" dirty="0" err="1">
                <a:latin typeface="Calibri" panose="020F0502020204030204" pitchFamily="34" charset="0"/>
                <a:cs typeface="Calibri" panose="020F0502020204030204" pitchFamily="34" charset="0"/>
              </a:rPr>
              <a:t>CustomerID</a:t>
            </a:r>
            <a:r>
              <a:rPr lang="en-US" dirty="0">
                <a:latin typeface="Calibri" panose="020F0502020204030204" pitchFamily="34" charset="0"/>
                <a:cs typeface="Calibri" panose="020F0502020204030204" pitchFamily="34" charset="0"/>
              </a:rPr>
              <a:t> in the </a:t>
            </a:r>
            <a:r>
              <a:rPr lang="en-US" b="1" dirty="0">
                <a:latin typeface="Calibri" panose="020F0502020204030204" pitchFamily="34" charset="0"/>
                <a:cs typeface="Calibri" panose="020F0502020204030204" pitchFamily="34" charset="0"/>
              </a:rPr>
              <a:t>Orders</a:t>
            </a:r>
            <a:r>
              <a:rPr lang="en-US" dirty="0">
                <a:latin typeface="Calibri" panose="020F0502020204030204" pitchFamily="34" charset="0"/>
                <a:cs typeface="Calibri" panose="020F0502020204030204" pitchFamily="34" charset="0"/>
              </a:rPr>
              <a:t> table serves as a foreign key, linking each order to a customer in the </a:t>
            </a:r>
            <a:r>
              <a:rPr lang="en-US" b="1" dirty="0">
                <a:latin typeface="Calibri" panose="020F0502020204030204" pitchFamily="34" charset="0"/>
                <a:cs typeface="Calibri" panose="020F0502020204030204" pitchFamily="34" charset="0"/>
              </a:rPr>
              <a:t>Customers</a:t>
            </a:r>
            <a:r>
              <a:rPr lang="en-US" dirty="0">
                <a:latin typeface="Calibri" panose="020F0502020204030204" pitchFamily="34" charset="0"/>
                <a:cs typeface="Calibri" panose="020F0502020204030204" pitchFamily="34" charset="0"/>
              </a:rPr>
              <a:t> table. This creates a relationship between the two tables.</a:t>
            </a:r>
          </a:p>
        </p:txBody>
      </p:sp>
    </p:spTree>
    <p:extLst>
      <p:ext uri="{BB962C8B-B14F-4D97-AF65-F5344CB8AC3E}">
        <p14:creationId xmlns:p14="http://schemas.microsoft.com/office/powerpoint/2010/main" val="1371485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A02A8A1-F38B-B1C4-DA29-35E2DFCEAEC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8A13A36-E5DF-D2EE-D2E6-D7DB294E5A4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4254D4C-69DD-F740-34D6-143E88BCD6C0}"/>
              </a:ext>
            </a:extLst>
          </p:cNvPr>
          <p:cNvSpPr>
            <a:spLocks noGrp="1"/>
          </p:cNvSpPr>
          <p:nvPr>
            <p:ph type="sldNum" sz="quarter" idx="4"/>
          </p:nvPr>
        </p:nvSpPr>
        <p:spPr/>
        <p:txBody>
          <a:bodyPr/>
          <a:lstStyle/>
          <a:p>
            <a:fld id="{16A89BA3-132D-40E1-AAB4-CDCD0A14C216}" type="slidenum">
              <a:rPr lang="en-AU" smtClean="0"/>
              <a:pPr/>
              <a:t>4</a:t>
            </a:fld>
            <a:r>
              <a:rPr lang="en-AU"/>
              <a:t>  |</a:t>
            </a:r>
            <a:endParaRPr lang="en-AU" dirty="0"/>
          </a:p>
        </p:txBody>
      </p:sp>
      <p:sp>
        <p:nvSpPr>
          <p:cNvPr id="9" name="Text Placeholder 3">
            <a:extLst>
              <a:ext uri="{FF2B5EF4-FFF2-40B4-BE49-F238E27FC236}">
                <a16:creationId xmlns:a16="http://schemas.microsoft.com/office/drawing/2014/main" id="{7D9AB3D6-E8BA-71A4-106E-10544A94AAC9}"/>
              </a:ext>
            </a:extLst>
          </p:cNvPr>
          <p:cNvSpPr>
            <a:spLocks noGrp="1"/>
          </p:cNvSpPr>
          <p:nvPr>
            <p:ph type="body" sz="quarter" idx="16"/>
          </p:nvPr>
        </p:nvSpPr>
        <p:spPr>
          <a:xfrm>
            <a:off x="0" y="-1"/>
            <a:ext cx="7849590" cy="536029"/>
          </a:xfrm>
        </p:spPr>
        <p:txBody>
          <a:bodyPr>
            <a:noAutofit/>
          </a:bodyPr>
          <a:lstStyle/>
          <a:p>
            <a:r>
              <a:rPr lang="en-US" sz="3200" dirty="0"/>
              <a:t>Why Do We Need It?</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B3A802A-BC7F-8419-21C9-C161FE41E80D}"/>
              </a:ext>
            </a:extLst>
          </p:cNvPr>
          <p:cNvSpPr txBox="1"/>
          <p:nvPr/>
        </p:nvSpPr>
        <p:spPr>
          <a:xfrm>
            <a:off x="0" y="1642891"/>
            <a:ext cx="9120249" cy="4549835"/>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Without a data model, building a database is like trying to build a house without any plans — you’ll probably waste time, money, and end up with a mess.</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A data model helps us: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Stay </a:t>
            </a:r>
            <a:r>
              <a:rPr lang="en-US" sz="2800" dirty="0" err="1">
                <a:latin typeface="Calibri" panose="020F0502020204030204" pitchFamily="34" charset="0"/>
                <a:cs typeface="Calibri" panose="020F0502020204030204" pitchFamily="34" charset="0"/>
              </a:rPr>
              <a:t>organised</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Avoid confusion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Make sure the system works the way we want</a:t>
            </a:r>
          </a:p>
        </p:txBody>
      </p:sp>
    </p:spTree>
    <p:extLst>
      <p:ext uri="{BB962C8B-B14F-4D97-AF65-F5344CB8AC3E}">
        <p14:creationId xmlns:p14="http://schemas.microsoft.com/office/powerpoint/2010/main" val="2272244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7DB53669-E37B-8AE5-E50E-762E29C46DC4}"/>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FC599117-C0CC-2D77-325B-945C9652064D}"/>
              </a:ext>
            </a:extLst>
          </p:cNvPr>
          <p:cNvSpPr>
            <a:spLocks noGrp="1"/>
          </p:cNvSpPr>
          <p:nvPr>
            <p:ph type="body" sz="quarter" idx="16"/>
          </p:nvPr>
        </p:nvSpPr>
        <p:spPr>
          <a:xfrm>
            <a:off x="0" y="0"/>
            <a:ext cx="8908026" cy="412579"/>
          </a:xfrm>
        </p:spPr>
        <p:txBody>
          <a:bodyPr>
            <a:noAutofit/>
          </a:bodyPr>
          <a:lstStyle/>
          <a:p>
            <a:r>
              <a:rPr lang="en-US" sz="3200" dirty="0"/>
              <a:t>Understanding Relationships and Cardinality</a:t>
            </a:r>
            <a:endParaRPr lang="en-AU" sz="3000"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4D7289F3-4555-03E3-317A-933143D64636}"/>
              </a:ext>
            </a:extLst>
          </p:cNvPr>
          <p:cNvPicPr>
            <a:picLocks noChangeAspect="1"/>
          </p:cNvPicPr>
          <p:nvPr/>
        </p:nvPicPr>
        <p:blipFill>
          <a:blip r:embed="rId3"/>
          <a:srcRect l="26590" t="21472" r="28993" b="34025"/>
          <a:stretch/>
        </p:blipFill>
        <p:spPr>
          <a:xfrm>
            <a:off x="0" y="412579"/>
            <a:ext cx="7449746" cy="4198652"/>
          </a:xfrm>
          <a:prstGeom prst="rect">
            <a:avLst/>
          </a:prstGeom>
          <a:ln w="28575">
            <a:solidFill>
              <a:srgbClr val="FF0000"/>
            </a:solidFill>
          </a:ln>
        </p:spPr>
      </p:pic>
      <p:sp>
        <p:nvSpPr>
          <p:cNvPr id="4" name="Rectangle 1">
            <a:extLst>
              <a:ext uri="{FF2B5EF4-FFF2-40B4-BE49-F238E27FC236}">
                <a16:creationId xmlns:a16="http://schemas.microsoft.com/office/drawing/2014/main" id="{F0346B06-88C2-20BB-6117-4CDE244FC636}"/>
              </a:ext>
            </a:extLst>
          </p:cNvPr>
          <p:cNvSpPr>
            <a:spLocks noChangeArrowheads="1"/>
          </p:cNvSpPr>
          <p:nvPr/>
        </p:nvSpPr>
        <p:spPr bwMode="auto">
          <a:xfrm>
            <a:off x="0" y="4611231"/>
            <a:ext cx="914399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Calibri" panose="020F0502020204030204" pitchFamily="34" charset="0"/>
                <a:cs typeface="Calibri" panose="020F0502020204030204" pitchFamily="34" charset="0"/>
              </a:rPr>
              <a:t>Cardinality</a:t>
            </a:r>
            <a:r>
              <a:rPr lang="en-US" sz="2800" dirty="0">
                <a:latin typeface="Calibri" panose="020F0502020204030204" pitchFamily="34" charset="0"/>
                <a:cs typeface="Calibri" panose="020F0502020204030204" pitchFamily="34" charset="0"/>
              </a:rPr>
              <a: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patient can have multiple appointments, and each appointment is associated with one patient.</a:t>
            </a:r>
          </a:p>
          <a:p>
            <a:pPr marL="457200" indent="-457200">
              <a:buFont typeface="Arial" panose="020B0604020202020204" pitchFamily="34" charset="0"/>
              <a:buChar char="•"/>
            </a:pPr>
            <a:r>
              <a:rPr lang="en-US" sz="2800" dirty="0">
                <a:latin typeface="Calibri" panose="020F0502020204030204" pitchFamily="34" charset="0"/>
                <a:cs typeface="Calibri" panose="020F0502020204030204" pitchFamily="34" charset="0"/>
              </a:rPr>
              <a:t>A doctor can have multiple appointments, and each appointment is associated with one doctor.</a:t>
            </a:r>
          </a:p>
        </p:txBody>
      </p:sp>
    </p:spTree>
    <p:extLst>
      <p:ext uri="{BB962C8B-B14F-4D97-AF65-F5344CB8AC3E}">
        <p14:creationId xmlns:p14="http://schemas.microsoft.com/office/powerpoint/2010/main" val="22132179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3B82EB5-4DB5-5A4E-3446-A3DB4D484F49}"/>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705BC5D0-3FE8-04C4-8519-BB31D56AC9C6}"/>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08BA9DF5-33EC-91EE-1E46-AF69F5289B0C}"/>
              </a:ext>
            </a:extLst>
          </p:cNvPr>
          <p:cNvSpPr txBox="1"/>
          <p:nvPr/>
        </p:nvSpPr>
        <p:spPr>
          <a:xfrm>
            <a:off x="0" y="988142"/>
            <a:ext cx="6341806" cy="523220"/>
          </a:xfrm>
          <a:prstGeom prst="rect">
            <a:avLst/>
          </a:prstGeom>
          <a:noFill/>
        </p:spPr>
        <p:txBody>
          <a:bodyPr wrap="square">
            <a:spAutoFit/>
          </a:bodyPr>
          <a:lstStyle/>
          <a:p>
            <a:r>
              <a:rPr lang="en-US" sz="2800" b="1" dirty="0">
                <a:latin typeface="Calibri" panose="020F0502020204030204" pitchFamily="34" charset="0"/>
                <a:cs typeface="Calibri" panose="020F0502020204030204" pitchFamily="34" charset="0"/>
              </a:rPr>
              <a:t>Practice Set – “</a:t>
            </a:r>
            <a:r>
              <a:rPr lang="en-US" sz="2800" b="1" dirty="0" err="1">
                <a:latin typeface="Calibri" panose="020F0502020204030204" pitchFamily="34" charset="0"/>
                <a:cs typeface="Calibri" panose="020F0502020204030204" pitchFamily="34" charset="0"/>
              </a:rPr>
              <a:t>DataMartCo</a:t>
            </a:r>
            <a:r>
              <a:rPr lang="en-US" sz="2800" b="1" dirty="0">
                <a:latin typeface="Calibri" panose="020F0502020204030204" pitchFamily="34" charset="0"/>
                <a:cs typeface="Calibri" panose="020F0502020204030204" pitchFamily="34" charset="0"/>
              </a:rPr>
              <a:t>” Database</a:t>
            </a:r>
            <a:endParaRPr lang="en-AU" sz="2800" b="1" dirty="0">
              <a:latin typeface="Calibri" panose="020F0502020204030204" pitchFamily="34" charset="0"/>
              <a:cs typeface="Calibri" panose="020F0502020204030204" pitchFamily="34" charset="0"/>
            </a:endParaRPr>
          </a:p>
        </p:txBody>
      </p:sp>
      <p:graphicFrame>
        <p:nvGraphicFramePr>
          <p:cNvPr id="10" name="Table 9">
            <a:extLst>
              <a:ext uri="{FF2B5EF4-FFF2-40B4-BE49-F238E27FC236}">
                <a16:creationId xmlns:a16="http://schemas.microsoft.com/office/drawing/2014/main" id="{D3669507-7201-EA0B-1DF2-4CA133198927}"/>
              </a:ext>
            </a:extLst>
          </p:cNvPr>
          <p:cNvGraphicFramePr>
            <a:graphicFrameLocks noGrp="1"/>
          </p:cNvGraphicFramePr>
          <p:nvPr>
            <p:extLst>
              <p:ext uri="{D42A27DB-BD31-4B8C-83A1-F6EECF244321}">
                <p14:modId xmlns:p14="http://schemas.microsoft.com/office/powerpoint/2010/main" val="164801829"/>
              </p:ext>
            </p:extLst>
          </p:nvPr>
        </p:nvGraphicFramePr>
        <p:xfrm>
          <a:off x="628650" y="2833381"/>
          <a:ext cx="7886700" cy="1996059"/>
        </p:xfrm>
        <a:graphic>
          <a:graphicData uri="http://schemas.openxmlformats.org/drawingml/2006/table">
            <a:tbl>
              <a:tblPr>
                <a:tableStyleId>{ED083AE6-46FA-4A59-8FB0-9F97EB10719F}</a:tableStyleId>
              </a:tblPr>
              <a:tblGrid>
                <a:gridCol w="2335776">
                  <a:extLst>
                    <a:ext uri="{9D8B030D-6E8A-4147-A177-3AD203B41FA5}">
                      <a16:colId xmlns:a16="http://schemas.microsoft.com/office/drawing/2014/main" val="1692830414"/>
                    </a:ext>
                  </a:extLst>
                </a:gridCol>
                <a:gridCol w="5550924">
                  <a:extLst>
                    <a:ext uri="{9D8B030D-6E8A-4147-A177-3AD203B41FA5}">
                      <a16:colId xmlns:a16="http://schemas.microsoft.com/office/drawing/2014/main" val="1112153122"/>
                    </a:ext>
                  </a:extLst>
                </a:gridCol>
              </a:tblGrid>
              <a:tr h="0">
                <a:tc>
                  <a:txBody>
                    <a:bodyPr/>
                    <a:lstStyle/>
                    <a:p>
                      <a:pPr>
                        <a:lnSpc>
                          <a:spcPct val="150000"/>
                        </a:lnSpc>
                        <a:buNone/>
                      </a:pPr>
                      <a:r>
                        <a:rPr lang="en-US" sz="2800">
                          <a:latin typeface="Calibri" panose="020F0502020204030204" pitchFamily="34" charset="0"/>
                          <a:cs typeface="Calibri" panose="020F0502020204030204" pitchFamily="34" charset="0"/>
                        </a:rPr>
                        <a:t>REGION_CODE</a:t>
                      </a:r>
                    </a:p>
                  </a:txBody>
                  <a:tcPr anchor="ctr"/>
                </a:tc>
                <a:tc>
                  <a:txBody>
                    <a:bodyPr/>
                    <a:lstStyle/>
                    <a:p>
                      <a:pPr>
                        <a:lnSpc>
                          <a:spcPct val="150000"/>
                        </a:lnSpc>
                        <a:buNone/>
                      </a:pPr>
                      <a:r>
                        <a:rPr lang="en-US" sz="2800">
                          <a:latin typeface="Calibri" panose="020F0502020204030204" pitchFamily="34" charset="0"/>
                          <a:cs typeface="Calibri" panose="020F0502020204030204" pitchFamily="34" charset="0"/>
                        </a:rPr>
                        <a:t>REGION_DESCRIPT</a:t>
                      </a:r>
                    </a:p>
                  </a:txBody>
                  <a:tcPr anchor="ctr"/>
                </a:tc>
                <a:extLst>
                  <a:ext uri="{0D108BD9-81ED-4DB2-BD59-A6C34878D82A}">
                    <a16:rowId xmlns:a16="http://schemas.microsoft.com/office/drawing/2014/main" val="1863192016"/>
                  </a:ext>
                </a:extLst>
              </a:tr>
              <a:tr h="0">
                <a:tc>
                  <a:txBody>
                    <a:bodyPr/>
                    <a:lstStyle/>
                    <a:p>
                      <a:pPr>
                        <a:lnSpc>
                          <a:spcPct val="150000"/>
                        </a:lnSpc>
                        <a:buNone/>
                      </a:pPr>
                      <a:r>
                        <a:rPr lang="en-US" sz="2800" dirty="0">
                          <a:latin typeface="Calibri" panose="020F0502020204030204" pitchFamily="34" charset="0"/>
                          <a:cs typeface="Calibri" panose="020F0502020204030204" pitchFamily="34" charset="0"/>
                        </a:rPr>
                        <a:t>10</a:t>
                      </a:r>
                    </a:p>
                  </a:txBody>
                  <a:tcPr anchor="ctr"/>
                </a:tc>
                <a:tc>
                  <a:txBody>
                    <a:bodyPr/>
                    <a:lstStyle/>
                    <a:p>
                      <a:pPr>
                        <a:lnSpc>
                          <a:spcPct val="150000"/>
                        </a:lnSpc>
                        <a:buNone/>
                      </a:pPr>
                      <a:r>
                        <a:rPr lang="en-US" sz="2800">
                          <a:latin typeface="Calibri" panose="020F0502020204030204" pitchFamily="34" charset="0"/>
                          <a:cs typeface="Calibri" panose="020F0502020204030204" pitchFamily="34" charset="0"/>
                        </a:rPr>
                        <a:t>Northern</a:t>
                      </a:r>
                    </a:p>
                  </a:txBody>
                  <a:tcPr anchor="ctr"/>
                </a:tc>
                <a:extLst>
                  <a:ext uri="{0D108BD9-81ED-4DB2-BD59-A6C34878D82A}">
                    <a16:rowId xmlns:a16="http://schemas.microsoft.com/office/drawing/2014/main" val="240512018"/>
                  </a:ext>
                </a:extLst>
              </a:tr>
              <a:tr h="0">
                <a:tc>
                  <a:txBody>
                    <a:bodyPr/>
                    <a:lstStyle/>
                    <a:p>
                      <a:pPr>
                        <a:lnSpc>
                          <a:spcPct val="150000"/>
                        </a:lnSpc>
                        <a:buNone/>
                      </a:pPr>
                      <a:r>
                        <a:rPr lang="en-US" sz="2800">
                          <a:latin typeface="Calibri" panose="020F0502020204030204" pitchFamily="34" charset="0"/>
                          <a:cs typeface="Calibri" panose="020F0502020204030204" pitchFamily="34" charset="0"/>
                        </a:rPr>
                        <a:t>20</a:t>
                      </a:r>
                    </a:p>
                  </a:txBody>
                  <a:tcPr anchor="ctr"/>
                </a:tc>
                <a:tc>
                  <a:txBody>
                    <a:bodyPr/>
                    <a:lstStyle/>
                    <a:p>
                      <a:pPr>
                        <a:lnSpc>
                          <a:spcPct val="150000"/>
                        </a:lnSpc>
                        <a:buNone/>
                      </a:pPr>
                      <a:r>
                        <a:rPr lang="en-US" sz="2800" dirty="0">
                          <a:latin typeface="Calibri" panose="020F0502020204030204" pitchFamily="34" charset="0"/>
                          <a:cs typeface="Calibri" panose="020F0502020204030204" pitchFamily="34" charset="0"/>
                        </a:rPr>
                        <a:t>Southern</a:t>
                      </a:r>
                    </a:p>
                  </a:txBody>
                  <a:tcPr anchor="ctr"/>
                </a:tc>
                <a:extLst>
                  <a:ext uri="{0D108BD9-81ED-4DB2-BD59-A6C34878D82A}">
                    <a16:rowId xmlns:a16="http://schemas.microsoft.com/office/drawing/2014/main" val="235638027"/>
                  </a:ext>
                </a:extLst>
              </a:tr>
            </a:tbl>
          </a:graphicData>
        </a:graphic>
      </p:graphicFrame>
      <p:sp>
        <p:nvSpPr>
          <p:cNvPr id="11" name="Rectangle 1">
            <a:extLst>
              <a:ext uri="{FF2B5EF4-FFF2-40B4-BE49-F238E27FC236}">
                <a16:creationId xmlns:a16="http://schemas.microsoft.com/office/drawing/2014/main" id="{6184B822-4F3D-ECBD-6B88-4469F800CF0D}"/>
              </a:ext>
            </a:extLst>
          </p:cNvPr>
          <p:cNvSpPr>
            <a:spLocks noChangeArrowheads="1"/>
          </p:cNvSpPr>
          <p:nvPr/>
        </p:nvSpPr>
        <p:spPr bwMode="auto">
          <a:xfrm>
            <a:off x="0" y="1714674"/>
            <a:ext cx="259680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1: REGION</a:t>
            </a:r>
            <a:endParaRPr kumimoji="0" lang="en-US" altLang="en-US" sz="28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3082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6E115E2-80D5-E8D1-CBBD-7CC828E23506}"/>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117D44F-84D0-E3C4-D744-034E003AD842}"/>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9CC857B8-0487-DA70-6F42-FEDB1F6A1667}"/>
              </a:ext>
            </a:extLst>
          </p:cNvPr>
          <p:cNvGraphicFramePr>
            <a:graphicFrameLocks noGrp="1"/>
          </p:cNvGraphicFramePr>
          <p:nvPr>
            <p:extLst>
              <p:ext uri="{D42A27DB-BD31-4B8C-83A1-F6EECF244321}">
                <p14:modId xmlns:p14="http://schemas.microsoft.com/office/powerpoint/2010/main" val="1720432899"/>
              </p:ext>
            </p:extLst>
          </p:nvPr>
        </p:nvGraphicFramePr>
        <p:xfrm>
          <a:off x="628650" y="1907183"/>
          <a:ext cx="7886700" cy="4206240"/>
        </p:xfrm>
        <a:graphic>
          <a:graphicData uri="http://schemas.openxmlformats.org/drawingml/2006/table">
            <a:tbl>
              <a:tblPr>
                <a:tableStyleId>{ED083AE6-46FA-4A59-8FB0-9F97EB10719F}</a:tableStyleId>
              </a:tblPr>
              <a:tblGrid>
                <a:gridCol w="1577340">
                  <a:extLst>
                    <a:ext uri="{9D8B030D-6E8A-4147-A177-3AD203B41FA5}">
                      <a16:colId xmlns:a16="http://schemas.microsoft.com/office/drawing/2014/main" val="3782157220"/>
                    </a:ext>
                  </a:extLst>
                </a:gridCol>
                <a:gridCol w="1577340">
                  <a:extLst>
                    <a:ext uri="{9D8B030D-6E8A-4147-A177-3AD203B41FA5}">
                      <a16:colId xmlns:a16="http://schemas.microsoft.com/office/drawing/2014/main" val="4031186230"/>
                    </a:ext>
                  </a:extLst>
                </a:gridCol>
                <a:gridCol w="1577340">
                  <a:extLst>
                    <a:ext uri="{9D8B030D-6E8A-4147-A177-3AD203B41FA5}">
                      <a16:colId xmlns:a16="http://schemas.microsoft.com/office/drawing/2014/main" val="2550625440"/>
                    </a:ext>
                  </a:extLst>
                </a:gridCol>
                <a:gridCol w="1577340">
                  <a:extLst>
                    <a:ext uri="{9D8B030D-6E8A-4147-A177-3AD203B41FA5}">
                      <a16:colId xmlns:a16="http://schemas.microsoft.com/office/drawing/2014/main" val="3718172265"/>
                    </a:ext>
                  </a:extLst>
                </a:gridCol>
                <a:gridCol w="1577340">
                  <a:extLst>
                    <a:ext uri="{9D8B030D-6E8A-4147-A177-3AD203B41FA5}">
                      <a16:colId xmlns:a16="http://schemas.microsoft.com/office/drawing/2014/main" val="30497706"/>
                    </a:ext>
                  </a:extLst>
                </a:gridCol>
              </a:tblGrid>
              <a:tr h="0">
                <a:tc>
                  <a:txBody>
                    <a:bodyPr/>
                    <a:lstStyle/>
                    <a:p>
                      <a:pPr>
                        <a:buNone/>
                      </a:pPr>
                      <a:r>
                        <a:rPr lang="en-US" sz="2800">
                          <a:latin typeface="Calibri" panose="020F0502020204030204" pitchFamily="34" charset="0"/>
                          <a:cs typeface="Calibri" panose="020F0502020204030204" pitchFamily="34" charset="0"/>
                        </a:rPr>
                        <a:t>STORE_CODE</a:t>
                      </a:r>
                    </a:p>
                  </a:txBody>
                  <a:tcPr anchor="ctr"/>
                </a:tc>
                <a:tc>
                  <a:txBody>
                    <a:bodyPr/>
                    <a:lstStyle/>
                    <a:p>
                      <a:pPr>
                        <a:buNone/>
                      </a:pPr>
                      <a:r>
                        <a:rPr lang="en-US" sz="2800" dirty="0">
                          <a:latin typeface="Calibri" panose="020F0502020204030204" pitchFamily="34" charset="0"/>
                          <a:cs typeface="Calibri" panose="020F0502020204030204" pitchFamily="34" charset="0"/>
                        </a:rPr>
                        <a:t>STORE_NAME</a:t>
                      </a:r>
                    </a:p>
                  </a:txBody>
                  <a:tcPr anchor="ctr"/>
                </a:tc>
                <a:tc>
                  <a:txBody>
                    <a:bodyPr/>
                    <a:lstStyle/>
                    <a:p>
                      <a:pPr>
                        <a:buNone/>
                      </a:pPr>
                      <a:r>
                        <a:rPr lang="en-US" sz="2800">
                          <a:latin typeface="Calibri" panose="020F0502020204030204" pitchFamily="34" charset="0"/>
                          <a:cs typeface="Calibri" panose="020F0502020204030204" pitchFamily="34" charset="0"/>
                        </a:rPr>
                        <a:t>STORE_YTD_SALES</a:t>
                      </a:r>
                    </a:p>
                  </a:txBody>
                  <a:tcPr anchor="ctr"/>
                </a:tc>
                <a:tc>
                  <a:txBody>
                    <a:bodyPr/>
                    <a:lstStyle/>
                    <a:p>
                      <a:pPr>
                        <a:buNone/>
                      </a:pPr>
                      <a:r>
                        <a:rPr lang="en-US" sz="2800">
                          <a:latin typeface="Calibri" panose="020F0502020204030204" pitchFamily="34" charset="0"/>
                          <a:cs typeface="Calibri" panose="020F0502020204030204" pitchFamily="34" charset="0"/>
                        </a:rPr>
                        <a:t>REGION_CODE</a:t>
                      </a:r>
                    </a:p>
                  </a:txBody>
                  <a:tcPr anchor="ctr"/>
                </a:tc>
                <a:tc>
                  <a:txBody>
                    <a:bodyPr/>
                    <a:lstStyle/>
                    <a:p>
                      <a:pPr>
                        <a:buNone/>
                      </a:pPr>
                      <a:r>
                        <a:rPr lang="en-US" sz="2800">
                          <a:latin typeface="Calibri" panose="020F0502020204030204" pitchFamily="34" charset="0"/>
                          <a:cs typeface="Calibri" panose="020F0502020204030204" pitchFamily="34" charset="0"/>
                        </a:rPr>
                        <a:t>EMP_CODE</a:t>
                      </a:r>
                    </a:p>
                  </a:txBody>
                  <a:tcPr anchor="ctr"/>
                </a:tc>
                <a:extLst>
                  <a:ext uri="{0D108BD9-81ED-4DB2-BD59-A6C34878D82A}">
                    <a16:rowId xmlns:a16="http://schemas.microsoft.com/office/drawing/2014/main" val="2318044068"/>
                  </a:ext>
                </a:extLst>
              </a:tr>
              <a:tr h="0">
                <a:tc>
                  <a:txBody>
                    <a:bodyPr/>
                    <a:lstStyle/>
                    <a:p>
                      <a:pPr>
                        <a:buNone/>
                      </a:pPr>
                      <a:r>
                        <a:rPr lang="en-US" sz="2800">
                          <a:latin typeface="Calibri" panose="020F0502020204030204" pitchFamily="34" charset="0"/>
                          <a:cs typeface="Calibri" panose="020F0502020204030204" pitchFamily="34" charset="0"/>
                        </a:rPr>
                        <a:t>501</a:t>
                      </a:r>
                    </a:p>
                  </a:txBody>
                  <a:tcPr anchor="ctr"/>
                </a:tc>
                <a:tc>
                  <a:txBody>
                    <a:bodyPr/>
                    <a:lstStyle/>
                    <a:p>
                      <a:pPr>
                        <a:buNone/>
                      </a:pPr>
                      <a:r>
                        <a:rPr lang="en-US" sz="2800">
                          <a:latin typeface="Calibri" panose="020F0502020204030204" pitchFamily="34" charset="0"/>
                          <a:cs typeface="Calibri" panose="020F0502020204030204" pitchFamily="34" charset="0"/>
                        </a:rPr>
                        <a:t>SQL Central</a:t>
                      </a:r>
                    </a:p>
                  </a:txBody>
                  <a:tcPr anchor="ctr"/>
                </a:tc>
                <a:tc>
                  <a:txBody>
                    <a:bodyPr/>
                    <a:lstStyle/>
                    <a:p>
                      <a:pPr>
                        <a:buNone/>
                      </a:pPr>
                      <a:r>
                        <a:rPr lang="en-US" sz="2800">
                          <a:latin typeface="Calibri" panose="020F0502020204030204" pitchFamily="34" charset="0"/>
                          <a:cs typeface="Calibri" panose="020F0502020204030204" pitchFamily="34" charset="0"/>
                        </a:rPr>
                        <a:t>1,205,340.50</a:t>
                      </a:r>
                    </a:p>
                  </a:txBody>
                  <a:tcPr anchor="ctr"/>
                </a:tc>
                <a:tc>
                  <a:txBody>
                    <a:bodyPr/>
                    <a:lstStyle/>
                    <a:p>
                      <a:pPr>
                        <a:buNone/>
                      </a:pPr>
                      <a:r>
                        <a:rPr lang="en-US" sz="2800">
                          <a:latin typeface="Calibri" panose="020F0502020204030204" pitchFamily="34" charset="0"/>
                          <a:cs typeface="Calibri" panose="020F0502020204030204" pitchFamily="34" charset="0"/>
                        </a:rPr>
                        <a:t>10</a:t>
                      </a:r>
                    </a:p>
                  </a:txBody>
                  <a:tcPr anchor="ctr"/>
                </a:tc>
                <a:tc>
                  <a:txBody>
                    <a:bodyPr/>
                    <a:lstStyle/>
                    <a:p>
                      <a:pPr>
                        <a:buNone/>
                      </a:pPr>
                      <a:r>
                        <a:rPr lang="en-US" sz="2800">
                          <a:latin typeface="Calibri" panose="020F0502020204030204" pitchFamily="34" charset="0"/>
                          <a:cs typeface="Calibri" panose="020F0502020204030204" pitchFamily="34" charset="0"/>
                        </a:rPr>
                        <a:t>1003</a:t>
                      </a:r>
                    </a:p>
                  </a:txBody>
                  <a:tcPr anchor="ctr"/>
                </a:tc>
                <a:extLst>
                  <a:ext uri="{0D108BD9-81ED-4DB2-BD59-A6C34878D82A}">
                    <a16:rowId xmlns:a16="http://schemas.microsoft.com/office/drawing/2014/main" val="3203376487"/>
                  </a:ext>
                </a:extLst>
              </a:tr>
              <a:tr h="0">
                <a:tc>
                  <a:txBody>
                    <a:bodyPr/>
                    <a:lstStyle/>
                    <a:p>
                      <a:pPr>
                        <a:buNone/>
                      </a:pPr>
                      <a:r>
                        <a:rPr lang="en-US" sz="2800">
                          <a:latin typeface="Calibri" panose="020F0502020204030204" pitchFamily="34" charset="0"/>
                          <a:cs typeface="Calibri" panose="020F0502020204030204" pitchFamily="34" charset="0"/>
                        </a:rPr>
                        <a:t>502</a:t>
                      </a:r>
                    </a:p>
                  </a:txBody>
                  <a:tcPr anchor="ctr"/>
                </a:tc>
                <a:tc>
                  <a:txBody>
                    <a:bodyPr/>
                    <a:lstStyle/>
                    <a:p>
                      <a:pPr>
                        <a:buNone/>
                      </a:pPr>
                      <a:r>
                        <a:rPr lang="en-US" sz="2800">
                          <a:latin typeface="Calibri" panose="020F0502020204030204" pitchFamily="34" charset="0"/>
                          <a:cs typeface="Calibri" panose="020F0502020204030204" pitchFamily="34" charset="0"/>
                        </a:rPr>
                        <a:t>Table Town</a:t>
                      </a:r>
                    </a:p>
                  </a:txBody>
                  <a:tcPr anchor="ctr"/>
                </a:tc>
                <a:tc>
                  <a:txBody>
                    <a:bodyPr/>
                    <a:lstStyle/>
                    <a:p>
                      <a:pPr>
                        <a:buNone/>
                      </a:pPr>
                      <a:r>
                        <a:rPr lang="en-US" sz="2800">
                          <a:latin typeface="Calibri" panose="020F0502020204030204" pitchFamily="34" charset="0"/>
                          <a:cs typeface="Calibri" panose="020F0502020204030204" pitchFamily="34" charset="0"/>
                        </a:rPr>
                        <a:t>954,200.00</a:t>
                      </a:r>
                    </a:p>
                  </a:txBody>
                  <a:tcPr anchor="ctr"/>
                </a:tc>
                <a:tc>
                  <a:txBody>
                    <a:bodyPr/>
                    <a:lstStyle/>
                    <a:p>
                      <a:pPr>
                        <a:buNone/>
                      </a:pPr>
                      <a:r>
                        <a:rPr lang="en-US" sz="2800">
                          <a:latin typeface="Calibri" panose="020F0502020204030204" pitchFamily="34" charset="0"/>
                          <a:cs typeface="Calibri" panose="020F0502020204030204" pitchFamily="34" charset="0"/>
                        </a:rPr>
                        <a:t>20</a:t>
                      </a:r>
                    </a:p>
                  </a:txBody>
                  <a:tcPr anchor="ctr"/>
                </a:tc>
                <a:tc>
                  <a:txBody>
                    <a:bodyPr/>
                    <a:lstStyle/>
                    <a:p>
                      <a:pPr>
                        <a:buNone/>
                      </a:pPr>
                      <a:r>
                        <a:rPr lang="en-US" sz="2800">
                          <a:latin typeface="Calibri" panose="020F0502020204030204" pitchFamily="34" charset="0"/>
                          <a:cs typeface="Calibri" panose="020F0502020204030204" pitchFamily="34" charset="0"/>
                        </a:rPr>
                        <a:t>1005</a:t>
                      </a:r>
                    </a:p>
                  </a:txBody>
                  <a:tcPr anchor="ctr"/>
                </a:tc>
                <a:extLst>
                  <a:ext uri="{0D108BD9-81ED-4DB2-BD59-A6C34878D82A}">
                    <a16:rowId xmlns:a16="http://schemas.microsoft.com/office/drawing/2014/main" val="1300587021"/>
                  </a:ext>
                </a:extLst>
              </a:tr>
              <a:tr h="0">
                <a:tc>
                  <a:txBody>
                    <a:bodyPr/>
                    <a:lstStyle/>
                    <a:p>
                      <a:pPr>
                        <a:buNone/>
                      </a:pPr>
                      <a:r>
                        <a:rPr lang="en-US" sz="2800">
                          <a:latin typeface="Calibri" panose="020F0502020204030204" pitchFamily="34" charset="0"/>
                          <a:cs typeface="Calibri" panose="020F0502020204030204" pitchFamily="34" charset="0"/>
                        </a:rPr>
                        <a:t>503</a:t>
                      </a:r>
                    </a:p>
                  </a:txBody>
                  <a:tcPr anchor="ctr"/>
                </a:tc>
                <a:tc>
                  <a:txBody>
                    <a:bodyPr/>
                    <a:lstStyle/>
                    <a:p>
                      <a:pPr>
                        <a:buNone/>
                      </a:pPr>
                      <a:r>
                        <a:rPr lang="en-US" sz="2800">
                          <a:latin typeface="Calibri" panose="020F0502020204030204" pitchFamily="34" charset="0"/>
                          <a:cs typeface="Calibri" panose="020F0502020204030204" pitchFamily="34" charset="0"/>
                        </a:rPr>
                        <a:t>Key Junction</a:t>
                      </a:r>
                    </a:p>
                  </a:txBody>
                  <a:tcPr anchor="ctr"/>
                </a:tc>
                <a:tc>
                  <a:txBody>
                    <a:bodyPr/>
                    <a:lstStyle/>
                    <a:p>
                      <a:pPr>
                        <a:buNone/>
                      </a:pPr>
                      <a:r>
                        <a:rPr lang="en-US" sz="2800">
                          <a:latin typeface="Calibri" panose="020F0502020204030204" pitchFamily="34" charset="0"/>
                          <a:cs typeface="Calibri" panose="020F0502020204030204" pitchFamily="34" charset="0"/>
                        </a:rPr>
                        <a:t>1,445,990.20</a:t>
                      </a:r>
                    </a:p>
                  </a:txBody>
                  <a:tcPr anchor="ctr"/>
                </a:tc>
                <a:tc>
                  <a:txBody>
                    <a:bodyPr/>
                    <a:lstStyle/>
                    <a:p>
                      <a:pPr>
                        <a:buNone/>
                      </a:pPr>
                      <a:r>
                        <a:rPr lang="en-US" sz="2800">
                          <a:latin typeface="Calibri" panose="020F0502020204030204" pitchFamily="34" charset="0"/>
                          <a:cs typeface="Calibri" panose="020F0502020204030204" pitchFamily="34" charset="0"/>
                        </a:rPr>
                        <a:t>10</a:t>
                      </a:r>
                    </a:p>
                  </a:txBody>
                  <a:tcPr anchor="ctr"/>
                </a:tc>
                <a:tc>
                  <a:txBody>
                    <a:bodyPr/>
                    <a:lstStyle/>
                    <a:p>
                      <a:pPr>
                        <a:buNone/>
                      </a:pPr>
                      <a:r>
                        <a:rPr lang="en-US" sz="2800" dirty="0">
                          <a:latin typeface="Calibri" panose="020F0502020204030204" pitchFamily="34" charset="0"/>
                          <a:cs typeface="Calibri" panose="020F0502020204030204" pitchFamily="34" charset="0"/>
                        </a:rPr>
                        <a:t>1001</a:t>
                      </a:r>
                    </a:p>
                  </a:txBody>
                  <a:tcPr anchor="ctr"/>
                </a:tc>
                <a:extLst>
                  <a:ext uri="{0D108BD9-81ED-4DB2-BD59-A6C34878D82A}">
                    <a16:rowId xmlns:a16="http://schemas.microsoft.com/office/drawing/2014/main" val="41508296"/>
                  </a:ext>
                </a:extLst>
              </a:tr>
            </a:tbl>
          </a:graphicData>
        </a:graphic>
      </p:graphicFrame>
      <p:sp>
        <p:nvSpPr>
          <p:cNvPr id="3" name="Rectangle 1">
            <a:extLst>
              <a:ext uri="{FF2B5EF4-FFF2-40B4-BE49-F238E27FC236}">
                <a16:creationId xmlns:a16="http://schemas.microsoft.com/office/drawing/2014/main" id="{2B005E8F-EAAD-6AA4-0F7B-5F8F514B1197}"/>
              </a:ext>
            </a:extLst>
          </p:cNvPr>
          <p:cNvSpPr>
            <a:spLocks noChangeArrowheads="1"/>
          </p:cNvSpPr>
          <p:nvPr/>
        </p:nvSpPr>
        <p:spPr bwMode="auto">
          <a:xfrm>
            <a:off x="0" y="1133934"/>
            <a:ext cx="23741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2: STORE</a:t>
            </a:r>
          </a:p>
        </p:txBody>
      </p:sp>
    </p:spTree>
    <p:extLst>
      <p:ext uri="{BB962C8B-B14F-4D97-AF65-F5344CB8AC3E}">
        <p14:creationId xmlns:p14="http://schemas.microsoft.com/office/powerpoint/2010/main" val="15100780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F2846E8-0F21-69E6-B6E0-EA48C9EB0E11}"/>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C6ADBBB4-A992-F378-A9C0-C01D99C0E2C5}"/>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4F41748-475D-B4D0-FF61-98ABD797CE85}"/>
              </a:ext>
            </a:extLst>
          </p:cNvPr>
          <p:cNvGraphicFramePr>
            <a:graphicFrameLocks noGrp="1"/>
          </p:cNvGraphicFramePr>
          <p:nvPr>
            <p:extLst>
              <p:ext uri="{D42A27DB-BD31-4B8C-83A1-F6EECF244321}">
                <p14:modId xmlns:p14="http://schemas.microsoft.com/office/powerpoint/2010/main" val="2873520034"/>
              </p:ext>
            </p:extLst>
          </p:nvPr>
        </p:nvGraphicFramePr>
        <p:xfrm>
          <a:off x="117987" y="1542466"/>
          <a:ext cx="9026013" cy="5315534"/>
        </p:xfrm>
        <a:graphic>
          <a:graphicData uri="http://schemas.openxmlformats.org/drawingml/2006/table">
            <a:tbl>
              <a:tblPr>
                <a:tableStyleId>{ED083AE6-46FA-4A59-8FB0-9F97EB10719F}</a:tableStyleId>
              </a:tblPr>
              <a:tblGrid>
                <a:gridCol w="1489587">
                  <a:extLst>
                    <a:ext uri="{9D8B030D-6E8A-4147-A177-3AD203B41FA5}">
                      <a16:colId xmlns:a16="http://schemas.microsoft.com/office/drawing/2014/main" val="1477217312"/>
                    </a:ext>
                  </a:extLst>
                </a:gridCol>
                <a:gridCol w="1323160">
                  <a:extLst>
                    <a:ext uri="{9D8B030D-6E8A-4147-A177-3AD203B41FA5}">
                      <a16:colId xmlns:a16="http://schemas.microsoft.com/office/drawing/2014/main" val="971084924"/>
                    </a:ext>
                  </a:extLst>
                </a:gridCol>
                <a:gridCol w="1094177">
                  <a:extLst>
                    <a:ext uri="{9D8B030D-6E8A-4147-A177-3AD203B41FA5}">
                      <a16:colId xmlns:a16="http://schemas.microsoft.com/office/drawing/2014/main" val="3377779189"/>
                    </a:ext>
                  </a:extLst>
                </a:gridCol>
                <a:gridCol w="1094177">
                  <a:extLst>
                    <a:ext uri="{9D8B030D-6E8A-4147-A177-3AD203B41FA5}">
                      <a16:colId xmlns:a16="http://schemas.microsoft.com/office/drawing/2014/main" val="1503298176"/>
                    </a:ext>
                  </a:extLst>
                </a:gridCol>
                <a:gridCol w="1094177">
                  <a:extLst>
                    <a:ext uri="{9D8B030D-6E8A-4147-A177-3AD203B41FA5}">
                      <a16:colId xmlns:a16="http://schemas.microsoft.com/office/drawing/2014/main" val="1753442300"/>
                    </a:ext>
                  </a:extLst>
                </a:gridCol>
                <a:gridCol w="1382154">
                  <a:extLst>
                    <a:ext uri="{9D8B030D-6E8A-4147-A177-3AD203B41FA5}">
                      <a16:colId xmlns:a16="http://schemas.microsoft.com/office/drawing/2014/main" val="4118383467"/>
                    </a:ext>
                  </a:extLst>
                </a:gridCol>
                <a:gridCol w="1548581">
                  <a:extLst>
                    <a:ext uri="{9D8B030D-6E8A-4147-A177-3AD203B41FA5}">
                      <a16:colId xmlns:a16="http://schemas.microsoft.com/office/drawing/2014/main" val="1007134742"/>
                    </a:ext>
                  </a:extLst>
                </a:gridCol>
              </a:tblGrid>
              <a:tr h="621620">
                <a:tc>
                  <a:txBody>
                    <a:bodyPr/>
                    <a:lstStyle/>
                    <a:p>
                      <a:pPr>
                        <a:buNone/>
                      </a:pPr>
                      <a:r>
                        <a:rPr lang="en-US" sz="2200">
                          <a:latin typeface="Calibri" panose="020F0502020204030204" pitchFamily="34" charset="0"/>
                          <a:cs typeface="Calibri" panose="020F0502020204030204" pitchFamily="34" charset="0"/>
                        </a:rPr>
                        <a:t>EMP_CODE</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EMP_TITLE</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EMP_LNAME</a:t>
                      </a:r>
                    </a:p>
                  </a:txBody>
                  <a:tcPr marL="88803" marR="88803" marT="44401" marB="44401" anchor="ctr"/>
                </a:tc>
                <a:tc>
                  <a:txBody>
                    <a:bodyPr/>
                    <a:lstStyle/>
                    <a:p>
                      <a:pPr>
                        <a:buNone/>
                      </a:pPr>
                      <a:r>
                        <a:rPr lang="en-US" sz="2200" dirty="0">
                          <a:latin typeface="Calibri" panose="020F0502020204030204" pitchFamily="34" charset="0"/>
                          <a:cs typeface="Calibri" panose="020F0502020204030204" pitchFamily="34" charset="0"/>
                        </a:rPr>
                        <a:t>EMP_FNAME</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EMP_INITIAL</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EMP_DOB</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STORE_CODE</a:t>
                      </a:r>
                    </a:p>
                  </a:txBody>
                  <a:tcPr marL="88803" marR="88803" marT="44401" marB="44401" anchor="ctr"/>
                </a:tc>
                <a:extLst>
                  <a:ext uri="{0D108BD9-81ED-4DB2-BD59-A6C34878D82A}">
                    <a16:rowId xmlns:a16="http://schemas.microsoft.com/office/drawing/2014/main" val="1469877504"/>
                  </a:ext>
                </a:extLst>
              </a:tr>
              <a:tr h="621620">
                <a:tc>
                  <a:txBody>
                    <a:bodyPr/>
                    <a:lstStyle/>
                    <a:p>
                      <a:pPr>
                        <a:buNone/>
                      </a:pPr>
                      <a:r>
                        <a:rPr lang="en-US" sz="2200">
                          <a:latin typeface="Calibri" panose="020F0502020204030204" pitchFamily="34" charset="0"/>
                          <a:cs typeface="Calibri" panose="020F0502020204030204" pitchFamily="34" charset="0"/>
                        </a:rPr>
                        <a:t>1001</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Mr.</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Lopez</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Carlos</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J</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1990-02-14</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503</a:t>
                      </a:r>
                    </a:p>
                  </a:txBody>
                  <a:tcPr marL="88803" marR="88803" marT="44401" marB="44401" anchor="ctr"/>
                </a:tc>
                <a:extLst>
                  <a:ext uri="{0D108BD9-81ED-4DB2-BD59-A6C34878D82A}">
                    <a16:rowId xmlns:a16="http://schemas.microsoft.com/office/drawing/2014/main" val="1539525881"/>
                  </a:ext>
                </a:extLst>
              </a:tr>
              <a:tr h="621620">
                <a:tc>
                  <a:txBody>
                    <a:bodyPr/>
                    <a:lstStyle/>
                    <a:p>
                      <a:pPr>
                        <a:buNone/>
                      </a:pPr>
                      <a:r>
                        <a:rPr lang="en-US" sz="2200">
                          <a:latin typeface="Calibri" panose="020F0502020204030204" pitchFamily="34" charset="0"/>
                          <a:cs typeface="Calibri" panose="020F0502020204030204" pitchFamily="34" charset="0"/>
                        </a:rPr>
                        <a:t>1002</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Ms.</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Patel</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Aria</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K</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1994-08-29</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503</a:t>
                      </a:r>
                    </a:p>
                  </a:txBody>
                  <a:tcPr marL="88803" marR="88803" marT="44401" marB="44401" anchor="ctr"/>
                </a:tc>
                <a:extLst>
                  <a:ext uri="{0D108BD9-81ED-4DB2-BD59-A6C34878D82A}">
                    <a16:rowId xmlns:a16="http://schemas.microsoft.com/office/drawing/2014/main" val="1204497172"/>
                  </a:ext>
                </a:extLst>
              </a:tr>
              <a:tr h="621620">
                <a:tc>
                  <a:txBody>
                    <a:bodyPr/>
                    <a:lstStyle/>
                    <a:p>
                      <a:pPr>
                        <a:buNone/>
                      </a:pPr>
                      <a:r>
                        <a:rPr lang="en-US" sz="2200">
                          <a:latin typeface="Calibri" panose="020F0502020204030204" pitchFamily="34" charset="0"/>
                          <a:cs typeface="Calibri" panose="020F0502020204030204" pitchFamily="34" charset="0"/>
                        </a:rPr>
                        <a:t>1003</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Mrs.</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Nguyen</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Emily</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L</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1988-05-22</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501</a:t>
                      </a:r>
                    </a:p>
                  </a:txBody>
                  <a:tcPr marL="88803" marR="88803" marT="44401" marB="44401" anchor="ctr"/>
                </a:tc>
                <a:extLst>
                  <a:ext uri="{0D108BD9-81ED-4DB2-BD59-A6C34878D82A}">
                    <a16:rowId xmlns:a16="http://schemas.microsoft.com/office/drawing/2014/main" val="3143151863"/>
                  </a:ext>
                </a:extLst>
              </a:tr>
              <a:tr h="621620">
                <a:tc>
                  <a:txBody>
                    <a:bodyPr/>
                    <a:lstStyle/>
                    <a:p>
                      <a:pPr>
                        <a:buNone/>
                      </a:pPr>
                      <a:r>
                        <a:rPr lang="en-US" sz="2200">
                          <a:latin typeface="Calibri" panose="020F0502020204030204" pitchFamily="34" charset="0"/>
                          <a:cs typeface="Calibri" panose="020F0502020204030204" pitchFamily="34" charset="0"/>
                        </a:rPr>
                        <a:t>1004</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Mr.</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Wong</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David</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1991-11-10</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501</a:t>
                      </a:r>
                    </a:p>
                  </a:txBody>
                  <a:tcPr marL="88803" marR="88803" marT="44401" marB="44401" anchor="ctr"/>
                </a:tc>
                <a:extLst>
                  <a:ext uri="{0D108BD9-81ED-4DB2-BD59-A6C34878D82A}">
                    <a16:rowId xmlns:a16="http://schemas.microsoft.com/office/drawing/2014/main" val="285746323"/>
                  </a:ext>
                </a:extLst>
              </a:tr>
              <a:tr h="621620">
                <a:tc>
                  <a:txBody>
                    <a:bodyPr/>
                    <a:lstStyle/>
                    <a:p>
                      <a:pPr>
                        <a:buNone/>
                      </a:pPr>
                      <a:r>
                        <a:rPr lang="en-US" sz="2200">
                          <a:latin typeface="Calibri" panose="020F0502020204030204" pitchFamily="34" charset="0"/>
                          <a:cs typeface="Calibri" panose="020F0502020204030204" pitchFamily="34" charset="0"/>
                        </a:rPr>
                        <a:t>1005</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Ms.</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Martin</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Chloe</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R</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1987-12-05</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502</a:t>
                      </a:r>
                    </a:p>
                  </a:txBody>
                  <a:tcPr marL="88803" marR="88803" marT="44401" marB="44401" anchor="ctr"/>
                </a:tc>
                <a:extLst>
                  <a:ext uri="{0D108BD9-81ED-4DB2-BD59-A6C34878D82A}">
                    <a16:rowId xmlns:a16="http://schemas.microsoft.com/office/drawing/2014/main" val="638581024"/>
                  </a:ext>
                </a:extLst>
              </a:tr>
              <a:tr h="621620">
                <a:tc>
                  <a:txBody>
                    <a:bodyPr/>
                    <a:lstStyle/>
                    <a:p>
                      <a:pPr>
                        <a:buNone/>
                      </a:pPr>
                      <a:r>
                        <a:rPr lang="en-US" sz="2200">
                          <a:latin typeface="Calibri" panose="020F0502020204030204" pitchFamily="34" charset="0"/>
                          <a:cs typeface="Calibri" panose="020F0502020204030204" pitchFamily="34" charset="0"/>
                        </a:rPr>
                        <a:t>1006</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Mr.</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Singh</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Aaron</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S</a:t>
                      </a:r>
                    </a:p>
                  </a:txBody>
                  <a:tcPr marL="88803" marR="88803" marT="44401" marB="44401" anchor="ctr"/>
                </a:tc>
                <a:tc>
                  <a:txBody>
                    <a:bodyPr/>
                    <a:lstStyle/>
                    <a:p>
                      <a:pPr>
                        <a:buNone/>
                      </a:pPr>
                      <a:r>
                        <a:rPr lang="en-US" sz="2200">
                          <a:latin typeface="Calibri" panose="020F0502020204030204" pitchFamily="34" charset="0"/>
                          <a:cs typeface="Calibri" panose="020F0502020204030204" pitchFamily="34" charset="0"/>
                        </a:rPr>
                        <a:t>1986-09-17</a:t>
                      </a:r>
                    </a:p>
                  </a:txBody>
                  <a:tcPr marL="88803" marR="88803" marT="44401" marB="44401" anchor="ctr"/>
                </a:tc>
                <a:tc>
                  <a:txBody>
                    <a:bodyPr/>
                    <a:lstStyle/>
                    <a:p>
                      <a:pPr>
                        <a:buNone/>
                      </a:pPr>
                      <a:r>
                        <a:rPr lang="en-US" sz="2200" dirty="0">
                          <a:latin typeface="Calibri" panose="020F0502020204030204" pitchFamily="34" charset="0"/>
                          <a:cs typeface="Calibri" panose="020F0502020204030204" pitchFamily="34" charset="0"/>
                        </a:rPr>
                        <a:t>502</a:t>
                      </a:r>
                    </a:p>
                  </a:txBody>
                  <a:tcPr marL="88803" marR="88803" marT="44401" marB="44401" anchor="ctr"/>
                </a:tc>
                <a:extLst>
                  <a:ext uri="{0D108BD9-81ED-4DB2-BD59-A6C34878D82A}">
                    <a16:rowId xmlns:a16="http://schemas.microsoft.com/office/drawing/2014/main" val="3353117062"/>
                  </a:ext>
                </a:extLst>
              </a:tr>
            </a:tbl>
          </a:graphicData>
        </a:graphic>
      </p:graphicFrame>
      <p:sp>
        <p:nvSpPr>
          <p:cNvPr id="5" name="Rectangle 1">
            <a:extLst>
              <a:ext uri="{FF2B5EF4-FFF2-40B4-BE49-F238E27FC236}">
                <a16:creationId xmlns:a16="http://schemas.microsoft.com/office/drawing/2014/main" id="{B82541D5-3643-57D4-0349-988670DE01C7}"/>
              </a:ext>
            </a:extLst>
          </p:cNvPr>
          <p:cNvSpPr>
            <a:spLocks noChangeArrowheads="1"/>
          </p:cNvSpPr>
          <p:nvPr/>
        </p:nvSpPr>
        <p:spPr bwMode="auto">
          <a:xfrm>
            <a:off x="0" y="958645"/>
            <a:ext cx="30123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Table 3: EMPLOYEE</a:t>
            </a:r>
          </a:p>
        </p:txBody>
      </p:sp>
    </p:spTree>
    <p:extLst>
      <p:ext uri="{BB962C8B-B14F-4D97-AF65-F5344CB8AC3E}">
        <p14:creationId xmlns:p14="http://schemas.microsoft.com/office/powerpoint/2010/main" val="4053727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4EB6B50-76A2-056A-F055-CB6C23E2AF66}"/>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4A22A46-76CB-1A68-EBCE-AB241E7218DE}"/>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6217EC6A-CE7A-AC6D-CF66-453A1D87FA5B}"/>
              </a:ext>
            </a:extLst>
          </p:cNvPr>
          <p:cNvSpPr txBox="1"/>
          <p:nvPr/>
        </p:nvSpPr>
        <p:spPr>
          <a:xfrm>
            <a:off x="0" y="988142"/>
            <a:ext cx="9144000" cy="6260368"/>
          </a:xfrm>
          <a:prstGeom prst="rect">
            <a:avLst/>
          </a:prstGeom>
          <a:noFill/>
        </p:spPr>
        <p:txBody>
          <a:bodyPr wrap="square">
            <a:spAutoFit/>
          </a:bodyPr>
          <a:lstStyle/>
          <a:p>
            <a:pPr>
              <a:lnSpc>
                <a:spcPct val="150000"/>
              </a:lnSpc>
              <a:buNone/>
            </a:pPr>
            <a:r>
              <a:rPr lang="en-US" sz="2600" b="1" dirty="0">
                <a:latin typeface="Calibri" panose="020F0502020204030204" pitchFamily="34" charset="0"/>
                <a:cs typeface="Calibri" panose="020F0502020204030204" pitchFamily="34" charset="0"/>
              </a:rPr>
              <a:t>Questions</a:t>
            </a:r>
          </a:p>
          <a:p>
            <a:pPr>
              <a:lnSpc>
                <a:spcPct val="150000"/>
              </a:lnSpc>
              <a:buNone/>
            </a:pPr>
            <a:r>
              <a:rPr lang="en-US" sz="2600" b="1" dirty="0">
                <a:latin typeface="Calibri" panose="020F0502020204030204" pitchFamily="34" charset="0"/>
                <a:cs typeface="Calibri" panose="020F0502020204030204" pitchFamily="34" charset="0"/>
              </a:rPr>
              <a:t>Q1.</a:t>
            </a:r>
            <a:r>
              <a:rPr lang="en-US" sz="2600" dirty="0">
                <a:latin typeface="Calibri" panose="020F0502020204030204" pitchFamily="34" charset="0"/>
                <a:cs typeface="Calibri" panose="020F0502020204030204" pitchFamily="34" charset="0"/>
              </a:rPr>
              <a:t> For each table, identify the </a:t>
            </a:r>
            <a:r>
              <a:rPr lang="en-US" sz="2600" b="1" dirty="0">
                <a:latin typeface="Calibri" panose="020F0502020204030204" pitchFamily="34" charset="0"/>
                <a:cs typeface="Calibri" panose="020F0502020204030204" pitchFamily="34" charset="0"/>
              </a:rPr>
              <a:t>Primary Key</a:t>
            </a:r>
            <a:r>
              <a:rPr lang="en-US" sz="2600" dirty="0">
                <a:latin typeface="Calibri" panose="020F0502020204030204" pitchFamily="34" charset="0"/>
                <a:cs typeface="Calibri" panose="020F0502020204030204" pitchFamily="34" charset="0"/>
              </a:rPr>
              <a:t> and any </a:t>
            </a:r>
            <a:r>
              <a:rPr lang="en-US" sz="2600" b="1" dirty="0">
                <a:latin typeface="Calibri" panose="020F0502020204030204" pitchFamily="34" charset="0"/>
                <a:cs typeface="Calibri" panose="020F0502020204030204" pitchFamily="34" charset="0"/>
              </a:rPr>
              <a:t>Foreign Key(s)</a:t>
            </a:r>
            <a:r>
              <a:rPr lang="en-US" sz="2600" dirty="0">
                <a:latin typeface="Calibri" panose="020F0502020204030204" pitchFamily="34" charset="0"/>
                <a:cs typeface="Calibri" panose="020F0502020204030204" pitchFamily="34" charset="0"/>
              </a:rPr>
              <a:t>.</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If a table has a foreign key, specify which table/column it references.</a:t>
            </a:r>
          </a:p>
          <a:p>
            <a:pPr>
              <a:lnSpc>
                <a:spcPct val="150000"/>
              </a:lnSpc>
              <a:buNone/>
            </a:pPr>
            <a:r>
              <a:rPr lang="en-US" sz="2600" b="1" dirty="0">
                <a:latin typeface="Calibri" panose="020F0502020204030204" pitchFamily="34" charset="0"/>
                <a:cs typeface="Calibri" panose="020F0502020204030204" pitchFamily="34" charset="0"/>
              </a:rPr>
              <a:t>Q2.</a:t>
            </a:r>
            <a:r>
              <a:rPr lang="en-US" sz="2600" dirty="0">
                <a:latin typeface="Calibri" panose="020F0502020204030204" pitchFamily="34" charset="0"/>
                <a:cs typeface="Calibri" panose="020F0502020204030204" pitchFamily="34" charset="0"/>
              </a:rPr>
              <a:t> Do the tables exhibit </a:t>
            </a:r>
            <a:r>
              <a:rPr lang="en-US" sz="2600" b="1" dirty="0">
                <a:latin typeface="Calibri" panose="020F0502020204030204" pitchFamily="34" charset="0"/>
                <a:cs typeface="Calibri" panose="020F0502020204030204" pitchFamily="34" charset="0"/>
              </a:rPr>
              <a:t>entity integrity</a:t>
            </a:r>
            <a:r>
              <a:rPr lang="en-US" sz="2600" dirty="0">
                <a:latin typeface="Calibri" panose="020F0502020204030204" pitchFamily="34" charset="0"/>
                <a:cs typeface="Calibri" panose="020F0502020204030204" pitchFamily="34" charset="0"/>
              </a:rPr>
              <a:t>? Answer </a:t>
            </a:r>
            <a:r>
              <a:rPr lang="en-US" sz="2600" b="1" dirty="0">
                <a:latin typeface="Calibri" panose="020F0502020204030204" pitchFamily="34" charset="0"/>
                <a:cs typeface="Calibri" panose="020F0502020204030204" pitchFamily="34" charset="0"/>
              </a:rPr>
              <a:t>Yes</a:t>
            </a:r>
            <a:r>
              <a:rPr lang="en-US" sz="2600" dirty="0">
                <a:latin typeface="Calibri" panose="020F0502020204030204" pitchFamily="34" charset="0"/>
                <a:cs typeface="Calibri" panose="020F0502020204030204" pitchFamily="34" charset="0"/>
              </a:rPr>
              <a:t> or </a:t>
            </a:r>
            <a:r>
              <a:rPr lang="en-US" sz="2600" b="1" dirty="0">
                <a:latin typeface="Calibri" panose="020F0502020204030204" pitchFamily="34" charset="0"/>
                <a:cs typeface="Calibri" panose="020F0502020204030204" pitchFamily="34" charset="0"/>
              </a:rPr>
              <a:t>No</a:t>
            </a:r>
            <a:r>
              <a:rPr lang="en-US" sz="2600" dirty="0">
                <a:latin typeface="Calibri" panose="020F0502020204030204" pitchFamily="34" charset="0"/>
                <a:cs typeface="Calibri" panose="020F0502020204030204" pitchFamily="34" charset="0"/>
              </a:rPr>
              <a:t> for each table and explain briefly.</a:t>
            </a:r>
          </a:p>
          <a:p>
            <a:pPr>
              <a:lnSpc>
                <a:spcPct val="150000"/>
              </a:lnSpc>
              <a:buNone/>
            </a:pPr>
            <a:r>
              <a:rPr lang="en-US" sz="2600" b="1" dirty="0">
                <a:latin typeface="Calibri" panose="020F0502020204030204" pitchFamily="34" charset="0"/>
                <a:cs typeface="Calibri" panose="020F0502020204030204" pitchFamily="34" charset="0"/>
              </a:rPr>
              <a:t>Q3.</a:t>
            </a:r>
            <a:r>
              <a:rPr lang="en-US" sz="2600" dirty="0">
                <a:latin typeface="Calibri" panose="020F0502020204030204" pitchFamily="34" charset="0"/>
                <a:cs typeface="Calibri" panose="020F0502020204030204" pitchFamily="34" charset="0"/>
              </a:rPr>
              <a:t> Do the tables exhibit </a:t>
            </a:r>
            <a:r>
              <a:rPr lang="en-US" sz="2600" b="1" dirty="0">
                <a:latin typeface="Calibri" panose="020F0502020204030204" pitchFamily="34" charset="0"/>
                <a:cs typeface="Calibri" panose="020F0502020204030204" pitchFamily="34" charset="0"/>
              </a:rPr>
              <a:t>referential integrity</a:t>
            </a:r>
            <a:r>
              <a:rPr lang="en-US" sz="2600" dirty="0">
                <a:latin typeface="Calibri" panose="020F0502020204030204" pitchFamily="34" charset="0"/>
                <a:cs typeface="Calibri" panose="020F0502020204030204" pitchFamily="34" charset="0"/>
              </a:rPr>
              <a:t>? Answer </a:t>
            </a:r>
            <a:r>
              <a:rPr lang="en-US" sz="2600" b="1" dirty="0">
                <a:latin typeface="Calibri" panose="020F0502020204030204" pitchFamily="34" charset="0"/>
                <a:cs typeface="Calibri" panose="020F0502020204030204" pitchFamily="34" charset="0"/>
              </a:rPr>
              <a:t>Yes</a:t>
            </a:r>
            <a:r>
              <a:rPr lang="en-US" sz="2600" dirty="0">
                <a:latin typeface="Calibri" panose="020F0502020204030204" pitchFamily="34" charset="0"/>
                <a:cs typeface="Calibri" panose="020F0502020204030204" pitchFamily="34" charset="0"/>
              </a:rPr>
              <a:t> or </a:t>
            </a:r>
            <a:r>
              <a:rPr lang="en-US" sz="2600" b="1" dirty="0">
                <a:latin typeface="Calibri" panose="020F0502020204030204" pitchFamily="34" charset="0"/>
                <a:cs typeface="Calibri" panose="020F0502020204030204" pitchFamily="34" charset="0"/>
              </a:rPr>
              <a:t>No</a:t>
            </a:r>
            <a:r>
              <a:rPr lang="en-US" sz="2600" dirty="0">
                <a:latin typeface="Calibri" panose="020F0502020204030204" pitchFamily="34" charset="0"/>
                <a:cs typeface="Calibri" panose="020F0502020204030204" pitchFamily="34" charset="0"/>
              </a:rPr>
              <a:t> for each foreign key and explain briefly. Write </a:t>
            </a:r>
            <a:r>
              <a:rPr lang="en-US" sz="2600" b="1" dirty="0">
                <a:latin typeface="Calibri" panose="020F0502020204030204" pitchFamily="34" charset="0"/>
                <a:cs typeface="Calibri" panose="020F0502020204030204" pitchFamily="34" charset="0"/>
              </a:rPr>
              <a:t>N/A</a:t>
            </a:r>
            <a:r>
              <a:rPr lang="en-US" sz="2600" dirty="0">
                <a:latin typeface="Calibri" panose="020F0502020204030204" pitchFamily="34" charset="0"/>
                <a:cs typeface="Calibri" panose="020F0502020204030204" pitchFamily="34" charset="0"/>
              </a:rPr>
              <a:t> if the table has no foreign key.</a:t>
            </a:r>
          </a:p>
        </p:txBody>
      </p:sp>
    </p:spTree>
    <p:extLst>
      <p:ext uri="{BB962C8B-B14F-4D97-AF65-F5344CB8AC3E}">
        <p14:creationId xmlns:p14="http://schemas.microsoft.com/office/powerpoint/2010/main" val="10777491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0BC0A2D-A804-17D9-E064-BD0694006316}"/>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D4D1756E-9705-D612-5F97-F26D0B663BB5}"/>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22665DDA-D76C-75E6-65DC-7F89691EFA1D}"/>
              </a:ext>
            </a:extLst>
          </p:cNvPr>
          <p:cNvSpPr txBox="1"/>
          <p:nvPr/>
        </p:nvSpPr>
        <p:spPr>
          <a:xfrm>
            <a:off x="0" y="988142"/>
            <a:ext cx="914400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Q4.</a:t>
            </a:r>
            <a:r>
              <a:rPr lang="en-US" sz="2800" dirty="0">
                <a:latin typeface="Calibri" panose="020F0502020204030204" pitchFamily="34" charset="0"/>
                <a:cs typeface="Calibri" panose="020F0502020204030204" pitchFamily="34" charset="0"/>
              </a:rPr>
              <a:t> Describe the relationship(s) between </a:t>
            </a:r>
            <a:r>
              <a:rPr lang="en-US" sz="2800" b="1" dirty="0">
                <a:latin typeface="Calibri" panose="020F0502020204030204" pitchFamily="34" charset="0"/>
                <a:cs typeface="Calibri" panose="020F0502020204030204" pitchFamily="34" charset="0"/>
              </a:rPr>
              <a:t>STORE</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REGION</a:t>
            </a:r>
            <a:r>
              <a:rPr lang="en-US" sz="2800" dirty="0">
                <a:latin typeface="Calibri" panose="020F0502020204030204" pitchFamily="34" charset="0"/>
                <a:cs typeface="Calibri" panose="020F0502020204030204" pitchFamily="34" charset="0"/>
              </a:rPr>
              <a:t>.</a:t>
            </a:r>
          </a:p>
          <a:p>
            <a:pPr>
              <a:lnSpc>
                <a:spcPct val="150000"/>
              </a:lnSpc>
            </a:pPr>
            <a:r>
              <a:rPr lang="en-US" sz="2800" b="1" dirty="0">
                <a:latin typeface="Calibri" panose="020F0502020204030204" pitchFamily="34" charset="0"/>
                <a:cs typeface="Calibri" panose="020F0502020204030204" pitchFamily="34" charset="0"/>
              </a:rPr>
              <a:t>Q5.</a:t>
            </a:r>
            <a:r>
              <a:rPr lang="en-US" sz="2800" dirty="0">
                <a:latin typeface="Calibri" panose="020F0502020204030204" pitchFamily="34" charset="0"/>
                <a:cs typeface="Calibri" panose="020F0502020204030204" pitchFamily="34" charset="0"/>
              </a:rPr>
              <a:t> Draw the ERD showing the relationship between STORE and REGION using Crow’s Foot notation.</a:t>
            </a:r>
          </a:p>
          <a:p>
            <a:pPr>
              <a:lnSpc>
                <a:spcPct val="150000"/>
              </a:lnSpc>
            </a:pPr>
            <a:r>
              <a:rPr lang="en-US" sz="2800" b="1" dirty="0">
                <a:latin typeface="Calibri" panose="020F0502020204030204" pitchFamily="34" charset="0"/>
                <a:cs typeface="Calibri" panose="020F0502020204030204" pitchFamily="34" charset="0"/>
              </a:rPr>
              <a:t>Q6.</a:t>
            </a:r>
            <a:r>
              <a:rPr lang="en-US" sz="2800" dirty="0">
                <a:latin typeface="Calibri" panose="020F0502020204030204" pitchFamily="34" charset="0"/>
                <a:cs typeface="Calibri" panose="020F0502020204030204" pitchFamily="34" charset="0"/>
              </a:rPr>
              <a:t> Draw the ERD showing the relationships among EMPLOYEE, STORE, and REGION.</a:t>
            </a:r>
          </a:p>
        </p:txBody>
      </p:sp>
      <p:pic>
        <p:nvPicPr>
          <p:cNvPr id="2" name="Timer">
            <a:hlinkClick r:id="" action="ppaction://media"/>
            <a:extLst>
              <a:ext uri="{FF2B5EF4-FFF2-40B4-BE49-F238E27FC236}">
                <a16:creationId xmlns:a16="http://schemas.microsoft.com/office/drawing/2014/main" id="{E447EB3E-B315-8F96-650B-97E9A50CA0FA}"/>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706" t="44871" r="40705" b="40656"/>
          <a:stretch>
            <a:fillRect/>
          </a:stretch>
        </p:blipFill>
        <p:spPr>
          <a:xfrm>
            <a:off x="3722076" y="4720761"/>
            <a:ext cx="1699847" cy="744415"/>
          </a:xfrm>
          <a:prstGeom prst="rect">
            <a:avLst/>
          </a:prstGeom>
          <a:ln w="38100">
            <a:solidFill>
              <a:schemeClr val="accent1"/>
            </a:solidFill>
          </a:ln>
        </p:spPr>
      </p:pic>
    </p:spTree>
    <p:extLst>
      <p:ext uri="{BB962C8B-B14F-4D97-AF65-F5344CB8AC3E}">
        <p14:creationId xmlns:p14="http://schemas.microsoft.com/office/powerpoint/2010/main" val="148577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060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0BC0A2D-A804-17D9-E064-BD0694006316}"/>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D4D1756E-9705-D612-5F97-F26D0B663BB5}"/>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641969E8-14EB-2B82-4F61-DDEBA171A7CD}"/>
              </a:ext>
            </a:extLst>
          </p:cNvPr>
          <p:cNvGraphicFramePr>
            <a:graphicFrameLocks noGrp="1"/>
          </p:cNvGraphicFramePr>
          <p:nvPr>
            <p:extLst>
              <p:ext uri="{D42A27DB-BD31-4B8C-83A1-F6EECF244321}">
                <p14:modId xmlns:p14="http://schemas.microsoft.com/office/powerpoint/2010/main" val="1729237311"/>
              </p:ext>
            </p:extLst>
          </p:nvPr>
        </p:nvGraphicFramePr>
        <p:xfrm>
          <a:off x="628650" y="2115536"/>
          <a:ext cx="7886700" cy="4701540"/>
        </p:xfrm>
        <a:graphic>
          <a:graphicData uri="http://schemas.openxmlformats.org/drawingml/2006/table">
            <a:tbl>
              <a:tblPr>
                <a:tableStyleId>{ED083AE6-46FA-4A59-8FB0-9F97EB10719F}</a:tableStyleId>
              </a:tblPr>
              <a:tblGrid>
                <a:gridCol w="1694136">
                  <a:extLst>
                    <a:ext uri="{9D8B030D-6E8A-4147-A177-3AD203B41FA5}">
                      <a16:colId xmlns:a16="http://schemas.microsoft.com/office/drawing/2014/main" val="975853099"/>
                    </a:ext>
                  </a:extLst>
                </a:gridCol>
                <a:gridCol w="2417380">
                  <a:extLst>
                    <a:ext uri="{9D8B030D-6E8A-4147-A177-3AD203B41FA5}">
                      <a16:colId xmlns:a16="http://schemas.microsoft.com/office/drawing/2014/main" val="1317723575"/>
                    </a:ext>
                  </a:extLst>
                </a:gridCol>
                <a:gridCol w="3775184">
                  <a:extLst>
                    <a:ext uri="{9D8B030D-6E8A-4147-A177-3AD203B41FA5}">
                      <a16:colId xmlns:a16="http://schemas.microsoft.com/office/drawing/2014/main" val="1033744890"/>
                    </a:ext>
                  </a:extLst>
                </a:gridCol>
              </a:tblGrid>
              <a:tr h="0">
                <a:tc>
                  <a:txBody>
                    <a:bodyPr/>
                    <a:lstStyle/>
                    <a:p>
                      <a:pPr>
                        <a:lnSpc>
                          <a:spcPct val="150000"/>
                        </a:lnSpc>
                        <a:buNone/>
                      </a:pPr>
                      <a:r>
                        <a:rPr lang="en-US" sz="2500" dirty="0">
                          <a:latin typeface="Calibri" panose="020F0502020204030204" pitchFamily="34" charset="0"/>
                          <a:cs typeface="Calibri" panose="020F0502020204030204" pitchFamily="34" charset="0"/>
                        </a:rPr>
                        <a:t>Table</a:t>
                      </a:r>
                    </a:p>
                  </a:txBody>
                  <a:tcPr anchor="ctr"/>
                </a:tc>
                <a:tc>
                  <a:txBody>
                    <a:bodyPr/>
                    <a:lstStyle/>
                    <a:p>
                      <a:pPr>
                        <a:lnSpc>
                          <a:spcPct val="150000"/>
                        </a:lnSpc>
                        <a:buNone/>
                      </a:pPr>
                      <a:r>
                        <a:rPr lang="en-US" sz="2500">
                          <a:latin typeface="Calibri" panose="020F0502020204030204" pitchFamily="34" charset="0"/>
                          <a:cs typeface="Calibri" panose="020F0502020204030204" pitchFamily="34" charset="0"/>
                        </a:rPr>
                        <a:t>Primary Key</a:t>
                      </a:r>
                    </a:p>
                  </a:txBody>
                  <a:tcPr anchor="ctr"/>
                </a:tc>
                <a:tc>
                  <a:txBody>
                    <a:bodyPr/>
                    <a:lstStyle/>
                    <a:p>
                      <a:pPr>
                        <a:lnSpc>
                          <a:spcPct val="150000"/>
                        </a:lnSpc>
                        <a:buNone/>
                      </a:pPr>
                      <a:r>
                        <a:rPr lang="en-US" sz="2500">
                          <a:latin typeface="Calibri" panose="020F0502020204030204" pitchFamily="34" charset="0"/>
                          <a:cs typeface="Calibri" panose="020F0502020204030204" pitchFamily="34" charset="0"/>
                        </a:rPr>
                        <a:t>Foreign Key(s)</a:t>
                      </a:r>
                    </a:p>
                  </a:txBody>
                  <a:tcPr anchor="ctr"/>
                </a:tc>
                <a:extLst>
                  <a:ext uri="{0D108BD9-81ED-4DB2-BD59-A6C34878D82A}">
                    <a16:rowId xmlns:a16="http://schemas.microsoft.com/office/drawing/2014/main" val="2740973415"/>
                  </a:ext>
                </a:extLst>
              </a:tr>
              <a:tr h="0">
                <a:tc>
                  <a:txBody>
                    <a:bodyPr/>
                    <a:lstStyle/>
                    <a:p>
                      <a:pPr>
                        <a:lnSpc>
                          <a:spcPct val="150000"/>
                        </a:lnSpc>
                        <a:buNone/>
                      </a:pPr>
                      <a:r>
                        <a:rPr lang="en-US" sz="2500">
                          <a:latin typeface="Calibri" panose="020F0502020204030204" pitchFamily="34" charset="0"/>
                          <a:cs typeface="Calibri" panose="020F0502020204030204" pitchFamily="34" charset="0"/>
                        </a:rPr>
                        <a:t>REGION</a:t>
                      </a:r>
                    </a:p>
                  </a:txBody>
                  <a:tcPr anchor="ctr"/>
                </a:tc>
                <a:tc>
                  <a:txBody>
                    <a:bodyPr/>
                    <a:lstStyle/>
                    <a:p>
                      <a:pPr>
                        <a:lnSpc>
                          <a:spcPct val="150000"/>
                        </a:lnSpc>
                        <a:buNone/>
                      </a:pPr>
                      <a:r>
                        <a:rPr lang="en-US" sz="2500" dirty="0">
                          <a:latin typeface="Calibri" panose="020F0502020204030204" pitchFamily="34" charset="0"/>
                          <a:cs typeface="Calibri" panose="020F0502020204030204" pitchFamily="34" charset="0"/>
                        </a:rPr>
                        <a:t>REGION_CODE</a:t>
                      </a:r>
                    </a:p>
                  </a:txBody>
                  <a:tcPr anchor="ctr"/>
                </a:tc>
                <a:tc>
                  <a:txBody>
                    <a:bodyPr/>
                    <a:lstStyle/>
                    <a:p>
                      <a:pPr>
                        <a:lnSpc>
                          <a:spcPct val="150000"/>
                        </a:lnSpc>
                        <a:buNone/>
                      </a:pPr>
                      <a:r>
                        <a:rPr lang="en-US" sz="2500">
                          <a:latin typeface="Calibri" panose="020F0502020204030204" pitchFamily="34" charset="0"/>
                          <a:cs typeface="Calibri" panose="020F0502020204030204" pitchFamily="34" charset="0"/>
                        </a:rPr>
                        <a:t>None</a:t>
                      </a:r>
                    </a:p>
                  </a:txBody>
                  <a:tcPr anchor="ctr"/>
                </a:tc>
                <a:extLst>
                  <a:ext uri="{0D108BD9-81ED-4DB2-BD59-A6C34878D82A}">
                    <a16:rowId xmlns:a16="http://schemas.microsoft.com/office/drawing/2014/main" val="1766911890"/>
                  </a:ext>
                </a:extLst>
              </a:tr>
              <a:tr h="0">
                <a:tc>
                  <a:txBody>
                    <a:bodyPr/>
                    <a:lstStyle/>
                    <a:p>
                      <a:pPr>
                        <a:lnSpc>
                          <a:spcPct val="150000"/>
                        </a:lnSpc>
                        <a:buNone/>
                      </a:pPr>
                      <a:r>
                        <a:rPr lang="en-US" sz="2500">
                          <a:latin typeface="Calibri" panose="020F0502020204030204" pitchFamily="34" charset="0"/>
                          <a:cs typeface="Calibri" panose="020F0502020204030204" pitchFamily="34" charset="0"/>
                        </a:rPr>
                        <a:t>STORE</a:t>
                      </a:r>
                    </a:p>
                  </a:txBody>
                  <a:tcPr anchor="ctr"/>
                </a:tc>
                <a:tc>
                  <a:txBody>
                    <a:bodyPr/>
                    <a:lstStyle/>
                    <a:p>
                      <a:pPr>
                        <a:lnSpc>
                          <a:spcPct val="150000"/>
                        </a:lnSpc>
                        <a:buNone/>
                      </a:pPr>
                      <a:r>
                        <a:rPr lang="en-US" sz="2500" dirty="0">
                          <a:latin typeface="Calibri" panose="020F0502020204030204" pitchFamily="34" charset="0"/>
                          <a:cs typeface="Calibri" panose="020F0502020204030204" pitchFamily="34" charset="0"/>
                        </a:rPr>
                        <a:t>STORE_CODE</a:t>
                      </a:r>
                    </a:p>
                  </a:txBody>
                  <a:tcPr anchor="ctr"/>
                </a:tc>
                <a:tc>
                  <a:txBody>
                    <a:bodyPr/>
                    <a:lstStyle/>
                    <a:p>
                      <a:pPr>
                        <a:lnSpc>
                          <a:spcPct val="150000"/>
                        </a:lnSpc>
                        <a:buNone/>
                      </a:pPr>
                      <a:r>
                        <a:rPr lang="fr-FR" sz="2500">
                          <a:latin typeface="Calibri" panose="020F0502020204030204" pitchFamily="34" charset="0"/>
                          <a:cs typeface="Calibri" panose="020F0502020204030204" pitchFamily="34" charset="0"/>
                        </a:rPr>
                        <a:t>REGION_CODE → REGION(REGION_CODE) </a:t>
                      </a:r>
                      <a:br>
                        <a:rPr lang="fr-FR" sz="2500">
                          <a:latin typeface="Calibri" panose="020F0502020204030204" pitchFamily="34" charset="0"/>
                          <a:cs typeface="Calibri" panose="020F0502020204030204" pitchFamily="34" charset="0"/>
                        </a:rPr>
                      </a:br>
                      <a:r>
                        <a:rPr lang="fr-FR" sz="2500">
                          <a:latin typeface="Calibri" panose="020F0502020204030204" pitchFamily="34" charset="0"/>
                          <a:cs typeface="Calibri" panose="020F0502020204030204" pitchFamily="34" charset="0"/>
                        </a:rPr>
                        <a:t>EMP_CODE → EMPLOYEE(EMP_CODE)</a:t>
                      </a:r>
                    </a:p>
                  </a:txBody>
                  <a:tcPr anchor="ctr"/>
                </a:tc>
                <a:extLst>
                  <a:ext uri="{0D108BD9-81ED-4DB2-BD59-A6C34878D82A}">
                    <a16:rowId xmlns:a16="http://schemas.microsoft.com/office/drawing/2014/main" val="1871013989"/>
                  </a:ext>
                </a:extLst>
              </a:tr>
              <a:tr h="0">
                <a:tc>
                  <a:txBody>
                    <a:bodyPr/>
                    <a:lstStyle/>
                    <a:p>
                      <a:pPr>
                        <a:lnSpc>
                          <a:spcPct val="150000"/>
                        </a:lnSpc>
                        <a:buNone/>
                      </a:pPr>
                      <a:r>
                        <a:rPr lang="en-US" sz="2500" dirty="0">
                          <a:latin typeface="Calibri" panose="020F0502020204030204" pitchFamily="34" charset="0"/>
                          <a:cs typeface="Calibri" panose="020F0502020204030204" pitchFamily="34" charset="0"/>
                        </a:rPr>
                        <a:t>EMPLOYEE</a:t>
                      </a:r>
                    </a:p>
                  </a:txBody>
                  <a:tcPr anchor="ctr"/>
                </a:tc>
                <a:tc>
                  <a:txBody>
                    <a:bodyPr/>
                    <a:lstStyle/>
                    <a:p>
                      <a:pPr>
                        <a:lnSpc>
                          <a:spcPct val="150000"/>
                        </a:lnSpc>
                        <a:buNone/>
                      </a:pPr>
                      <a:r>
                        <a:rPr lang="en-US" sz="2500">
                          <a:latin typeface="Calibri" panose="020F0502020204030204" pitchFamily="34" charset="0"/>
                          <a:cs typeface="Calibri" panose="020F0502020204030204" pitchFamily="34" charset="0"/>
                        </a:rPr>
                        <a:t>EMP_CODE</a:t>
                      </a:r>
                    </a:p>
                  </a:txBody>
                  <a:tcPr anchor="ctr"/>
                </a:tc>
                <a:tc>
                  <a:txBody>
                    <a:bodyPr/>
                    <a:lstStyle/>
                    <a:p>
                      <a:pPr>
                        <a:lnSpc>
                          <a:spcPct val="150000"/>
                        </a:lnSpc>
                        <a:buNone/>
                      </a:pPr>
                      <a:r>
                        <a:rPr lang="da-DK" sz="2500" dirty="0">
                          <a:latin typeface="Calibri" panose="020F0502020204030204" pitchFamily="34" charset="0"/>
                          <a:cs typeface="Calibri" panose="020F0502020204030204" pitchFamily="34" charset="0"/>
                        </a:rPr>
                        <a:t>STORE_CODE → STORE(STORE_CODE)</a:t>
                      </a:r>
                    </a:p>
                  </a:txBody>
                  <a:tcPr anchor="ctr"/>
                </a:tc>
                <a:extLst>
                  <a:ext uri="{0D108BD9-81ED-4DB2-BD59-A6C34878D82A}">
                    <a16:rowId xmlns:a16="http://schemas.microsoft.com/office/drawing/2014/main" val="2528593979"/>
                  </a:ext>
                </a:extLst>
              </a:tr>
            </a:tbl>
          </a:graphicData>
        </a:graphic>
      </p:graphicFrame>
      <p:sp>
        <p:nvSpPr>
          <p:cNvPr id="5" name="Rectangle 1">
            <a:extLst>
              <a:ext uri="{FF2B5EF4-FFF2-40B4-BE49-F238E27FC236}">
                <a16:creationId xmlns:a16="http://schemas.microsoft.com/office/drawing/2014/main" id="{A714E0BC-550C-6DF1-8A02-C1856B6FE26C}"/>
              </a:ext>
            </a:extLst>
          </p:cNvPr>
          <p:cNvSpPr>
            <a:spLocks noChangeArrowheads="1"/>
          </p:cNvSpPr>
          <p:nvPr/>
        </p:nvSpPr>
        <p:spPr bwMode="auto">
          <a:xfrm>
            <a:off x="0" y="988142"/>
            <a:ext cx="2713756"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Answers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Q1 – PKs and FKs</a:t>
            </a:r>
          </a:p>
        </p:txBody>
      </p:sp>
    </p:spTree>
    <p:extLst>
      <p:ext uri="{BB962C8B-B14F-4D97-AF65-F5344CB8AC3E}">
        <p14:creationId xmlns:p14="http://schemas.microsoft.com/office/powerpoint/2010/main" val="6370114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BFD2234-8796-9C4B-7487-D77226861B93}"/>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C80981BA-99FE-4C0A-4488-6D6757A12D41}"/>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E0BCB8DA-735E-2456-E05C-2CEC3CCF8AD1}"/>
              </a:ext>
            </a:extLst>
          </p:cNvPr>
          <p:cNvSpPr>
            <a:spLocks noChangeArrowheads="1"/>
          </p:cNvSpPr>
          <p:nvPr/>
        </p:nvSpPr>
        <p:spPr bwMode="auto">
          <a:xfrm>
            <a:off x="0" y="1203585"/>
            <a:ext cx="249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Answers</a:t>
            </a:r>
          </a:p>
        </p:txBody>
      </p:sp>
      <p:sp>
        <p:nvSpPr>
          <p:cNvPr id="3" name="TextBox 2">
            <a:extLst>
              <a:ext uri="{FF2B5EF4-FFF2-40B4-BE49-F238E27FC236}">
                <a16:creationId xmlns:a16="http://schemas.microsoft.com/office/drawing/2014/main" id="{0E1D4E0F-65E1-5F80-DFD5-AF8806D95078}"/>
              </a:ext>
            </a:extLst>
          </p:cNvPr>
          <p:cNvSpPr txBox="1"/>
          <p:nvPr/>
        </p:nvSpPr>
        <p:spPr>
          <a:xfrm>
            <a:off x="210207" y="1942249"/>
            <a:ext cx="8565930" cy="2610843"/>
          </a:xfrm>
          <a:prstGeom prst="rect">
            <a:avLst/>
          </a:prstGeom>
          <a:noFill/>
        </p:spPr>
        <p:txBody>
          <a:bodyPr wrap="square">
            <a:spAutoFit/>
          </a:bodyPr>
          <a:lstStyle/>
          <a:p>
            <a:pPr>
              <a:lnSpc>
                <a:spcPct val="150000"/>
              </a:lnSpc>
              <a:buNone/>
            </a:pPr>
            <a:r>
              <a:rPr lang="en-US" sz="2800" b="1" dirty="0">
                <a:latin typeface="Calibri" panose="020F0502020204030204" pitchFamily="34" charset="0"/>
                <a:cs typeface="Calibri" panose="020F0502020204030204" pitchFamily="34" charset="0"/>
              </a:rPr>
              <a:t>Q2 – Entity Integrity</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REGION:</a:t>
            </a:r>
            <a:r>
              <a:rPr lang="en-US" sz="2800" dirty="0">
                <a:latin typeface="Calibri" panose="020F0502020204030204" pitchFamily="34" charset="0"/>
                <a:cs typeface="Calibri" panose="020F0502020204030204" pitchFamily="34" charset="0"/>
              </a:rPr>
              <a:t> Yes – REGION_CODE is unique &amp; not null.</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STORE:</a:t>
            </a:r>
            <a:r>
              <a:rPr lang="en-US" sz="2800" dirty="0">
                <a:latin typeface="Calibri" panose="020F0502020204030204" pitchFamily="34" charset="0"/>
                <a:cs typeface="Calibri" panose="020F0502020204030204" pitchFamily="34" charset="0"/>
              </a:rPr>
              <a:t> Yes – STORE_CODE is unique &amp; not null.</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EMPLOYEE:</a:t>
            </a:r>
            <a:r>
              <a:rPr lang="en-US" sz="2800" dirty="0">
                <a:latin typeface="Calibri" panose="020F0502020204030204" pitchFamily="34" charset="0"/>
                <a:cs typeface="Calibri" panose="020F0502020204030204" pitchFamily="34" charset="0"/>
              </a:rPr>
              <a:t> Yes – EMP_CODE is unique &amp; not null.</a:t>
            </a:r>
          </a:p>
        </p:txBody>
      </p:sp>
    </p:spTree>
    <p:extLst>
      <p:ext uri="{BB962C8B-B14F-4D97-AF65-F5344CB8AC3E}">
        <p14:creationId xmlns:p14="http://schemas.microsoft.com/office/powerpoint/2010/main" val="3475528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78032FB5-7951-9988-A75A-D4B435294AE2}"/>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F3A300A6-6E98-98AC-B348-62776F82F8BB}"/>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5F5ED664-8034-3CA1-0C45-5E53010F7ADC}"/>
              </a:ext>
            </a:extLst>
          </p:cNvPr>
          <p:cNvSpPr>
            <a:spLocks noChangeArrowheads="1"/>
          </p:cNvSpPr>
          <p:nvPr/>
        </p:nvSpPr>
        <p:spPr bwMode="auto">
          <a:xfrm>
            <a:off x="0" y="1203585"/>
            <a:ext cx="249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Answers</a:t>
            </a:r>
          </a:p>
        </p:txBody>
      </p:sp>
      <p:sp>
        <p:nvSpPr>
          <p:cNvPr id="3" name="TextBox 2">
            <a:extLst>
              <a:ext uri="{FF2B5EF4-FFF2-40B4-BE49-F238E27FC236}">
                <a16:creationId xmlns:a16="http://schemas.microsoft.com/office/drawing/2014/main" id="{1C7A229B-C7AF-6EEA-FFEA-8F2BC36F1790}"/>
              </a:ext>
            </a:extLst>
          </p:cNvPr>
          <p:cNvSpPr txBox="1"/>
          <p:nvPr/>
        </p:nvSpPr>
        <p:spPr>
          <a:xfrm>
            <a:off x="289035" y="1661834"/>
            <a:ext cx="856593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Q3 – Referential Integrity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STORE.REGION_CODE → Yes – all values (10, 20) exist in REGION.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STORE.EMP_CODE → Yes – all values exist in EMPLOYEE.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EMPLOYEE.STORE_CODE → Yes – all values exist in STORE.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REGION – N/A (no FK).</a:t>
            </a:r>
          </a:p>
        </p:txBody>
      </p:sp>
    </p:spTree>
    <p:extLst>
      <p:ext uri="{BB962C8B-B14F-4D97-AF65-F5344CB8AC3E}">
        <p14:creationId xmlns:p14="http://schemas.microsoft.com/office/powerpoint/2010/main" val="2168171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35135F1-45EE-F8DC-2740-16DD8B2D3154}"/>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8565D2C-7317-3921-3ACB-6FAB8AB1D75A}"/>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5F3A3F3C-95C5-4964-69C5-1D349D5CDB41}"/>
              </a:ext>
            </a:extLst>
          </p:cNvPr>
          <p:cNvSpPr>
            <a:spLocks noChangeArrowheads="1"/>
          </p:cNvSpPr>
          <p:nvPr/>
        </p:nvSpPr>
        <p:spPr bwMode="auto">
          <a:xfrm>
            <a:off x="0" y="1203585"/>
            <a:ext cx="249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Answers</a:t>
            </a:r>
          </a:p>
        </p:txBody>
      </p:sp>
      <p:sp>
        <p:nvSpPr>
          <p:cNvPr id="3" name="TextBox 2">
            <a:extLst>
              <a:ext uri="{FF2B5EF4-FFF2-40B4-BE49-F238E27FC236}">
                <a16:creationId xmlns:a16="http://schemas.microsoft.com/office/drawing/2014/main" id="{938EDB6F-26FF-F6A7-9950-9D64B4E9C93A}"/>
              </a:ext>
            </a:extLst>
          </p:cNvPr>
          <p:cNvSpPr txBox="1"/>
          <p:nvPr/>
        </p:nvSpPr>
        <p:spPr>
          <a:xfrm>
            <a:off x="289035" y="1661834"/>
            <a:ext cx="856593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Q4 – Relationship STORE ↔ REGION</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One REGION</a:t>
            </a:r>
            <a:r>
              <a:rPr lang="en-US" sz="2800" dirty="0">
                <a:latin typeface="Calibri" panose="020F0502020204030204" pitchFamily="34" charset="0"/>
                <a:cs typeface="Calibri" panose="020F0502020204030204" pitchFamily="34" charset="0"/>
              </a:rPr>
              <a:t> can have </a:t>
            </a:r>
            <a:r>
              <a:rPr lang="en-US" sz="2800" b="1" dirty="0">
                <a:latin typeface="Calibri" panose="020F0502020204030204" pitchFamily="34" charset="0"/>
                <a:cs typeface="Calibri" panose="020F0502020204030204" pitchFamily="34" charset="0"/>
              </a:rPr>
              <a:t>many STORES</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Each STORE</a:t>
            </a:r>
            <a:r>
              <a:rPr lang="en-US" sz="2800" dirty="0">
                <a:latin typeface="Calibri" panose="020F0502020204030204" pitchFamily="34" charset="0"/>
                <a:cs typeface="Calibri" panose="020F0502020204030204" pitchFamily="34" charset="0"/>
              </a:rPr>
              <a:t> belongs to </a:t>
            </a:r>
            <a:r>
              <a:rPr lang="en-US" sz="2800" b="1" dirty="0">
                <a:latin typeface="Calibri" panose="020F0502020204030204" pitchFamily="34" charset="0"/>
                <a:cs typeface="Calibri" panose="020F0502020204030204" pitchFamily="34" charset="0"/>
              </a:rPr>
              <a:t>exactly one REGION</a:t>
            </a:r>
            <a:r>
              <a:rPr lang="en-US" sz="2800" dirty="0">
                <a:latin typeface="Calibri" panose="020F0502020204030204" pitchFamily="34" charset="0"/>
                <a:cs typeface="Calibri" panose="020F0502020204030204" pitchFamily="34" charset="0"/>
              </a:rPr>
              <a:t>.</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Relationship type: </a:t>
            </a:r>
            <a:r>
              <a:rPr lang="en-US" sz="2800" b="1" dirty="0">
                <a:latin typeface="Calibri" panose="020F0502020204030204" pitchFamily="34" charset="0"/>
                <a:cs typeface="Calibri" panose="020F0502020204030204" pitchFamily="34" charset="0"/>
              </a:rPr>
              <a:t>1:M</a:t>
            </a:r>
            <a:r>
              <a:rPr lang="en-US" sz="2800" dirty="0">
                <a:latin typeface="Calibri" panose="020F0502020204030204" pitchFamily="34" charset="0"/>
                <a:cs typeface="Calibri" panose="020F0502020204030204" pitchFamily="34" charset="0"/>
              </a:rPr>
              <a:t> (REGION → STORE).</a:t>
            </a:r>
          </a:p>
        </p:txBody>
      </p:sp>
    </p:spTree>
    <p:extLst>
      <p:ext uri="{BB962C8B-B14F-4D97-AF65-F5344CB8AC3E}">
        <p14:creationId xmlns:p14="http://schemas.microsoft.com/office/powerpoint/2010/main" val="2695114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06261D2-FF58-076E-ED07-7F243D66F8E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4357C7-A7EE-CEAF-FFD1-21983F41CD80}"/>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FD17FC10-DC68-E1EC-3297-CB500FF729F9}"/>
              </a:ext>
            </a:extLst>
          </p:cNvPr>
          <p:cNvSpPr>
            <a:spLocks noGrp="1"/>
          </p:cNvSpPr>
          <p:nvPr>
            <p:ph type="sldNum" sz="quarter" idx="4"/>
          </p:nvPr>
        </p:nvSpPr>
        <p:spPr/>
        <p:txBody>
          <a:bodyPr/>
          <a:lstStyle/>
          <a:p>
            <a:fld id="{16A89BA3-132D-40E1-AAB4-CDCD0A14C216}" type="slidenum">
              <a:rPr lang="en-AU" smtClean="0"/>
              <a:pPr/>
              <a:t>5</a:t>
            </a:fld>
            <a:r>
              <a:rPr lang="en-AU"/>
              <a:t>  |</a:t>
            </a:r>
            <a:endParaRPr lang="en-AU" dirty="0"/>
          </a:p>
        </p:txBody>
      </p:sp>
      <p:sp>
        <p:nvSpPr>
          <p:cNvPr id="9" name="Text Placeholder 3">
            <a:extLst>
              <a:ext uri="{FF2B5EF4-FFF2-40B4-BE49-F238E27FC236}">
                <a16:creationId xmlns:a16="http://schemas.microsoft.com/office/drawing/2014/main" id="{237432BA-7B21-5F81-3940-6C02309E7E59}"/>
              </a:ext>
            </a:extLst>
          </p:cNvPr>
          <p:cNvSpPr>
            <a:spLocks noGrp="1"/>
          </p:cNvSpPr>
          <p:nvPr>
            <p:ph type="body" sz="quarter" idx="16"/>
          </p:nvPr>
        </p:nvSpPr>
        <p:spPr>
          <a:xfrm>
            <a:off x="0" y="-1"/>
            <a:ext cx="7849590" cy="536029"/>
          </a:xfrm>
        </p:spPr>
        <p:txBody>
          <a:bodyPr>
            <a:noAutofit/>
          </a:bodyPr>
          <a:lstStyle/>
          <a:p>
            <a:r>
              <a:rPr lang="en-US" sz="3200" dirty="0"/>
              <a:t>The 3 Main Types of Data Models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86E29E8-3839-940A-161A-598EB8BB6827}"/>
              </a:ext>
            </a:extLst>
          </p:cNvPr>
          <p:cNvSpPr txBox="1"/>
          <p:nvPr/>
        </p:nvSpPr>
        <p:spPr>
          <a:xfrm>
            <a:off x="0" y="1642891"/>
            <a:ext cx="9120249" cy="3257174"/>
          </a:xfrm>
          <a:prstGeom prst="rect">
            <a:avLst/>
          </a:prstGeom>
          <a:noFill/>
        </p:spPr>
        <p:txBody>
          <a:bodyPr wrap="square">
            <a:spAutoFit/>
          </a:bodyPr>
          <a:lstStyle/>
          <a:p>
            <a:pPr marL="514350" indent="-514350">
              <a:lnSpc>
                <a:spcPct val="150000"/>
              </a:lnSpc>
              <a:buFont typeface="+mj-lt"/>
              <a:buAutoNum type="arabicPeriod"/>
            </a:pPr>
            <a:r>
              <a:rPr lang="en-US" sz="2800" b="1" dirty="0">
                <a:latin typeface="Calibri" panose="020F0502020204030204" pitchFamily="34" charset="0"/>
                <a:cs typeface="Calibri" panose="020F0502020204030204" pitchFamily="34" charset="0"/>
              </a:rPr>
              <a:t>Conceptual Model – The Big Picture</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Focuses on entities (things we store data about) and their relationships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Usually shown with an </a:t>
            </a:r>
            <a:r>
              <a:rPr lang="en-US" sz="2800" b="1" dirty="0">
                <a:latin typeface="Calibri" panose="020F0502020204030204" pitchFamily="34" charset="0"/>
                <a:cs typeface="Calibri" panose="020F0502020204030204" pitchFamily="34" charset="0"/>
              </a:rPr>
              <a:t>ERD</a:t>
            </a:r>
            <a:r>
              <a:rPr lang="en-US" sz="2800" dirty="0">
                <a:latin typeface="Calibri" panose="020F0502020204030204" pitchFamily="34" charset="0"/>
                <a:cs typeface="Calibri" panose="020F0502020204030204" pitchFamily="34" charset="0"/>
              </a:rPr>
              <a:t> (Entity Relationship Diagram)</a:t>
            </a:r>
          </a:p>
          <a:p>
            <a:pPr marL="457200"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No technical detail yet</a:t>
            </a:r>
            <a:r>
              <a:rPr lang="en-US" sz="2800" dirty="0">
                <a:latin typeface="Calibri" panose="020F0502020204030204" pitchFamily="34" charset="0"/>
                <a:cs typeface="Calibri" panose="020F0502020204030204" pitchFamily="34" charset="0"/>
              </a:rPr>
              <a:t> — just the overall view</a:t>
            </a:r>
          </a:p>
        </p:txBody>
      </p:sp>
    </p:spTree>
    <p:extLst>
      <p:ext uri="{BB962C8B-B14F-4D97-AF65-F5344CB8AC3E}">
        <p14:creationId xmlns:p14="http://schemas.microsoft.com/office/powerpoint/2010/main" val="29390756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DD0CE83-FF0B-0B82-EFB7-66DE03CF5DF1}"/>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98306E16-8963-4760-25E5-B41AB71BBB83}"/>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73FA93B8-50A8-FD62-3CA1-5D8B421D5EA4}"/>
              </a:ext>
            </a:extLst>
          </p:cNvPr>
          <p:cNvSpPr>
            <a:spLocks noChangeArrowheads="1"/>
          </p:cNvSpPr>
          <p:nvPr/>
        </p:nvSpPr>
        <p:spPr bwMode="auto">
          <a:xfrm>
            <a:off x="0" y="1203585"/>
            <a:ext cx="24985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Model Answers</a:t>
            </a:r>
          </a:p>
        </p:txBody>
      </p:sp>
      <p:sp>
        <p:nvSpPr>
          <p:cNvPr id="3" name="TextBox 2">
            <a:extLst>
              <a:ext uri="{FF2B5EF4-FFF2-40B4-BE49-F238E27FC236}">
                <a16:creationId xmlns:a16="http://schemas.microsoft.com/office/drawing/2014/main" id="{C01324B2-FA67-7604-2923-0B4D2CE2F1FB}"/>
              </a:ext>
            </a:extLst>
          </p:cNvPr>
          <p:cNvSpPr txBox="1"/>
          <p:nvPr/>
        </p:nvSpPr>
        <p:spPr>
          <a:xfrm>
            <a:off x="289035" y="1661834"/>
            <a:ext cx="8565930"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Q5 – ERD STORE ↔ REGION (description)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REGION (PK: REGION_CODE) —&lt; STORE (PK: STORE_CODE, FK: REGION_CODE)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Crow’s Foot at STORE side; PK→FK link from REGION to STORE.</a:t>
            </a:r>
          </a:p>
        </p:txBody>
      </p:sp>
      <p:pic>
        <p:nvPicPr>
          <p:cNvPr id="4" name="Picture 3" descr="A diagram of a code&#10;&#10;AI-generated content may be incorrect.">
            <a:extLst>
              <a:ext uri="{FF2B5EF4-FFF2-40B4-BE49-F238E27FC236}">
                <a16:creationId xmlns:a16="http://schemas.microsoft.com/office/drawing/2014/main" id="{A2A64A46-2854-88DF-E1BF-CE167998AC0C}"/>
              </a:ext>
            </a:extLst>
          </p:cNvPr>
          <p:cNvPicPr>
            <a:picLocks noChangeAspect="1"/>
          </p:cNvPicPr>
          <p:nvPr/>
        </p:nvPicPr>
        <p:blipFill>
          <a:blip r:embed="rId3">
            <a:extLst>
              <a:ext uri="{28A0092B-C50C-407E-A947-70E740481C1C}">
                <a14:useLocalDpi xmlns:a14="http://schemas.microsoft.com/office/drawing/2010/main" val="0"/>
              </a:ext>
            </a:extLst>
          </a:blip>
          <a:srcRect l="8531" t="24802" r="5457" b="30754"/>
          <a:stretch>
            <a:fillRect/>
          </a:stretch>
        </p:blipFill>
        <p:spPr>
          <a:xfrm>
            <a:off x="4572000" y="4330428"/>
            <a:ext cx="4556234" cy="1177159"/>
          </a:xfrm>
          <a:prstGeom prst="rect">
            <a:avLst/>
          </a:prstGeom>
        </p:spPr>
      </p:pic>
      <p:sp>
        <p:nvSpPr>
          <p:cNvPr id="7" name="TextBox 6">
            <a:extLst>
              <a:ext uri="{FF2B5EF4-FFF2-40B4-BE49-F238E27FC236}">
                <a16:creationId xmlns:a16="http://schemas.microsoft.com/office/drawing/2014/main" id="{EFA276BD-EC19-10FE-479F-09B7D9D6C87C}"/>
              </a:ext>
            </a:extLst>
          </p:cNvPr>
          <p:cNvSpPr txBox="1"/>
          <p:nvPr/>
        </p:nvSpPr>
        <p:spPr>
          <a:xfrm>
            <a:off x="384717" y="5507587"/>
            <a:ext cx="8759283" cy="1318181"/>
          </a:xfrm>
          <a:prstGeom prst="rect">
            <a:avLst/>
          </a:prstGeom>
          <a:no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This diagram shows the relationship between </a:t>
            </a:r>
            <a:r>
              <a:rPr lang="en-US" sz="2800" b="1" dirty="0">
                <a:latin typeface="Calibri" panose="020F0502020204030204" pitchFamily="34" charset="0"/>
                <a:cs typeface="Calibri" panose="020F0502020204030204" pitchFamily="34" charset="0"/>
              </a:rPr>
              <a:t>REGION</a:t>
            </a:r>
            <a:r>
              <a:rPr lang="en-US" sz="2800" dirty="0">
                <a:latin typeface="Calibri" panose="020F0502020204030204" pitchFamily="34" charset="0"/>
                <a:cs typeface="Calibri" panose="020F0502020204030204" pitchFamily="34" charset="0"/>
              </a:rPr>
              <a:t> and </a:t>
            </a:r>
            <a:r>
              <a:rPr lang="en-US" sz="2800" b="1" dirty="0">
                <a:latin typeface="Calibri" panose="020F0502020204030204" pitchFamily="34" charset="0"/>
                <a:cs typeface="Calibri" panose="020F0502020204030204" pitchFamily="34" charset="0"/>
              </a:rPr>
              <a:t>STORE</a:t>
            </a:r>
            <a:r>
              <a:rPr lang="en-US" sz="2800" dirty="0">
                <a:latin typeface="Calibri" panose="020F0502020204030204" pitchFamily="34" charset="0"/>
                <a:cs typeface="Calibri" panose="020F0502020204030204" pitchFamily="34" charset="0"/>
              </a:rPr>
              <a:t> in a database:</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4207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413082B-38F4-02ED-CACB-C6E9BDD61D25}"/>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35B547EF-9337-1FC4-3DCD-B6E844BC280B}"/>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B328EC94-2C71-AF1C-DE4E-AB08587ADFC6}"/>
              </a:ext>
            </a:extLst>
          </p:cNvPr>
          <p:cNvSpPr txBox="1"/>
          <p:nvPr/>
        </p:nvSpPr>
        <p:spPr>
          <a:xfrm>
            <a:off x="15766" y="851338"/>
            <a:ext cx="9112468" cy="6129050"/>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Calibri" panose="020F0502020204030204" pitchFamily="34" charset="0"/>
                <a:cs typeface="Calibri" panose="020F0502020204030204" pitchFamily="34" charset="0"/>
              </a:rPr>
              <a:t>REGION_CODE</a:t>
            </a:r>
            <a:r>
              <a:rPr lang="en-US" altLang="en-US" sz="2400" dirty="0">
                <a:latin typeface="Calibri" panose="020F0502020204030204" pitchFamily="34" charset="0"/>
                <a:cs typeface="Calibri" panose="020F0502020204030204" pitchFamily="34" charset="0"/>
              </a:rPr>
              <a:t> is the </a:t>
            </a:r>
            <a:r>
              <a:rPr lang="en-US" altLang="en-US" sz="2400" b="1" dirty="0">
                <a:latin typeface="Calibri" panose="020F0502020204030204" pitchFamily="34" charset="0"/>
                <a:cs typeface="Calibri" panose="020F0502020204030204" pitchFamily="34" charset="0"/>
              </a:rPr>
              <a:t>Primary Key (PK)</a:t>
            </a:r>
            <a:r>
              <a:rPr lang="en-US" altLang="en-US" sz="2400" dirty="0">
                <a:latin typeface="Calibri" panose="020F0502020204030204" pitchFamily="34" charset="0"/>
                <a:cs typeface="Calibri" panose="020F0502020204030204" pitchFamily="34" charset="0"/>
              </a:rPr>
              <a:t> in the </a:t>
            </a:r>
            <a:r>
              <a:rPr lang="en-US" altLang="en-US" sz="2400" b="1" dirty="0">
                <a:latin typeface="Calibri" panose="020F0502020204030204" pitchFamily="34" charset="0"/>
                <a:cs typeface="Calibri" panose="020F0502020204030204" pitchFamily="34" charset="0"/>
              </a:rPr>
              <a:t>REGION</a:t>
            </a:r>
            <a:r>
              <a:rPr lang="en-US" altLang="en-US" sz="2400" dirty="0">
                <a:latin typeface="Calibri" panose="020F0502020204030204" pitchFamily="34" charset="0"/>
                <a:cs typeface="Calibri" panose="020F0502020204030204" pitchFamily="34" charset="0"/>
              </a:rPr>
              <a:t> table – it uniquely identifies each region.</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Calibri" panose="020F0502020204030204" pitchFamily="34" charset="0"/>
                <a:cs typeface="Calibri" panose="020F0502020204030204" pitchFamily="34" charset="0"/>
              </a:rPr>
              <a:t>STORE_CODE</a:t>
            </a:r>
            <a:r>
              <a:rPr lang="en-US" altLang="en-US" sz="2400" dirty="0">
                <a:latin typeface="Calibri" panose="020F0502020204030204" pitchFamily="34" charset="0"/>
                <a:cs typeface="Calibri" panose="020F0502020204030204" pitchFamily="34" charset="0"/>
              </a:rPr>
              <a:t> is the </a:t>
            </a:r>
            <a:r>
              <a:rPr lang="en-US" altLang="en-US" sz="2400" b="1" dirty="0">
                <a:latin typeface="Calibri" panose="020F0502020204030204" pitchFamily="34" charset="0"/>
                <a:cs typeface="Calibri" panose="020F0502020204030204" pitchFamily="34" charset="0"/>
              </a:rPr>
              <a:t>Primary Key</a:t>
            </a:r>
            <a:r>
              <a:rPr lang="en-US" altLang="en-US" sz="2400" dirty="0">
                <a:latin typeface="Calibri" panose="020F0502020204030204" pitchFamily="34" charset="0"/>
                <a:cs typeface="Calibri" panose="020F0502020204030204" pitchFamily="34" charset="0"/>
              </a:rPr>
              <a:t> in the </a:t>
            </a:r>
            <a:r>
              <a:rPr lang="en-US" altLang="en-US" sz="2400" b="1" dirty="0">
                <a:latin typeface="Calibri" panose="020F0502020204030204" pitchFamily="34" charset="0"/>
                <a:cs typeface="Calibri" panose="020F0502020204030204" pitchFamily="34" charset="0"/>
              </a:rPr>
              <a:t>STORE</a:t>
            </a:r>
            <a:r>
              <a:rPr lang="en-US" altLang="en-US" sz="2400" dirty="0">
                <a:latin typeface="Calibri" panose="020F0502020204030204" pitchFamily="34" charset="0"/>
                <a:cs typeface="Calibri" panose="020F0502020204030204" pitchFamily="34" charset="0"/>
              </a:rPr>
              <a:t> table – it uniquely identifies each store.</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Calibri" panose="020F0502020204030204" pitchFamily="34" charset="0"/>
                <a:cs typeface="Calibri" panose="020F0502020204030204" pitchFamily="34" charset="0"/>
              </a:rPr>
              <a:t>REGION_CODE</a:t>
            </a:r>
            <a:r>
              <a:rPr lang="en-US" altLang="en-US" sz="2400" dirty="0">
                <a:latin typeface="Calibri" panose="020F0502020204030204" pitchFamily="34" charset="0"/>
                <a:cs typeface="Calibri" panose="020F0502020204030204" pitchFamily="34" charset="0"/>
              </a:rPr>
              <a:t> in the </a:t>
            </a:r>
            <a:r>
              <a:rPr lang="en-US" altLang="en-US" sz="2400" b="1" dirty="0">
                <a:latin typeface="Calibri" panose="020F0502020204030204" pitchFamily="34" charset="0"/>
                <a:cs typeface="Calibri" panose="020F0502020204030204" pitchFamily="34" charset="0"/>
              </a:rPr>
              <a:t>STORE</a:t>
            </a:r>
            <a:r>
              <a:rPr lang="en-US" altLang="en-US" sz="2400" dirty="0">
                <a:latin typeface="Calibri" panose="020F0502020204030204" pitchFamily="34" charset="0"/>
                <a:cs typeface="Calibri" panose="020F0502020204030204" pitchFamily="34" charset="0"/>
              </a:rPr>
              <a:t> table is a </a:t>
            </a:r>
            <a:r>
              <a:rPr lang="en-US" altLang="en-US" sz="2400" b="1" dirty="0">
                <a:latin typeface="Calibri" panose="020F0502020204030204" pitchFamily="34" charset="0"/>
                <a:cs typeface="Calibri" panose="020F0502020204030204" pitchFamily="34" charset="0"/>
              </a:rPr>
              <a:t>Foreign Key (FK)</a:t>
            </a:r>
            <a:r>
              <a:rPr lang="en-US" altLang="en-US" sz="2400" dirty="0">
                <a:latin typeface="Calibri" panose="020F0502020204030204" pitchFamily="34" charset="0"/>
                <a:cs typeface="Calibri" panose="020F0502020204030204" pitchFamily="34" charset="0"/>
              </a:rPr>
              <a:t> – it links each store to the region it belongs to.</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a:t>
            </a:r>
            <a:r>
              <a:rPr lang="en-US" altLang="en-US" sz="2400" b="1" dirty="0">
                <a:latin typeface="Calibri" panose="020F0502020204030204" pitchFamily="34" charset="0"/>
                <a:cs typeface="Calibri" panose="020F0502020204030204" pitchFamily="34" charset="0"/>
              </a:rPr>
              <a:t>1 → M</a:t>
            </a:r>
            <a:r>
              <a:rPr lang="en-US" altLang="en-US" sz="2400" dirty="0">
                <a:latin typeface="Calibri" panose="020F0502020204030204" pitchFamily="34" charset="0"/>
                <a:cs typeface="Calibri" panose="020F0502020204030204" pitchFamily="34" charset="0"/>
              </a:rPr>
              <a:t> means </a:t>
            </a:r>
            <a:r>
              <a:rPr lang="en-US" altLang="en-US" sz="2400" b="1" dirty="0">
                <a:latin typeface="Calibri" panose="020F0502020204030204" pitchFamily="34" charset="0"/>
                <a:cs typeface="Calibri" panose="020F0502020204030204" pitchFamily="34" charset="0"/>
              </a:rPr>
              <a:t>one region can have many stores</a:t>
            </a:r>
            <a:r>
              <a:rPr lang="en-US" altLang="en-US" sz="2400" dirty="0">
                <a:latin typeface="Calibri" panose="020F0502020204030204" pitchFamily="34" charset="0"/>
                <a:cs typeface="Calibri" panose="020F0502020204030204" pitchFamily="34" charset="0"/>
              </a:rPr>
              <a:t>, but </a:t>
            </a:r>
            <a:r>
              <a:rPr lang="en-US" altLang="en-US" sz="2400" b="1" dirty="0">
                <a:latin typeface="Calibri" panose="020F0502020204030204" pitchFamily="34" charset="0"/>
                <a:cs typeface="Calibri" panose="020F0502020204030204" pitchFamily="34" charset="0"/>
              </a:rPr>
              <a:t>each store belongs to exactly one region</a:t>
            </a:r>
            <a:r>
              <a:rPr lang="en-US" altLang="en-US" sz="2400" dirty="0">
                <a:latin typeface="Calibri" panose="020F0502020204030204" pitchFamily="34" charset="0"/>
                <a:cs typeface="Calibri" panose="020F0502020204030204" pitchFamily="34" charset="0"/>
              </a:rPr>
              <a: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400" dirty="0">
                <a:latin typeface="Calibri" panose="020F0502020204030204" pitchFamily="34" charset="0"/>
                <a:cs typeface="Calibri" panose="020F0502020204030204" pitchFamily="34" charset="0"/>
              </a:rPr>
              <a:t>The arrow with the </a:t>
            </a:r>
            <a:r>
              <a:rPr lang="en-US" altLang="en-US" sz="2400" b="1" dirty="0">
                <a:latin typeface="Calibri" panose="020F0502020204030204" pitchFamily="34" charset="0"/>
                <a:cs typeface="Calibri" panose="020F0502020204030204" pitchFamily="34" charset="0"/>
              </a:rPr>
              <a:t>crow’s foot</a:t>
            </a:r>
            <a:br>
              <a:rPr lang="en-US" altLang="en-US" sz="2400" b="1"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 on the STORE side represents </a:t>
            </a:r>
            <a:br>
              <a:rPr lang="en-US" altLang="en-US" sz="2400" dirty="0">
                <a:latin typeface="Calibri" panose="020F0502020204030204" pitchFamily="34" charset="0"/>
                <a:cs typeface="Calibri" panose="020F0502020204030204" pitchFamily="34" charset="0"/>
              </a:rPr>
            </a:br>
            <a:r>
              <a:rPr lang="en-US" altLang="en-US" sz="2400" dirty="0">
                <a:latin typeface="Calibri" panose="020F0502020204030204" pitchFamily="34" charset="0"/>
                <a:cs typeface="Calibri" panose="020F0502020204030204" pitchFamily="34" charset="0"/>
              </a:rPr>
              <a:t>the “many” side of the relationship.</a:t>
            </a:r>
          </a:p>
        </p:txBody>
      </p:sp>
      <p:pic>
        <p:nvPicPr>
          <p:cNvPr id="4" name="Picture 3" descr="A diagram of a code&#10;&#10;AI-generated content may be incorrect.">
            <a:extLst>
              <a:ext uri="{FF2B5EF4-FFF2-40B4-BE49-F238E27FC236}">
                <a16:creationId xmlns:a16="http://schemas.microsoft.com/office/drawing/2014/main" id="{45FF33E9-46CA-C27C-6521-E8AA68EDFBDD}"/>
              </a:ext>
            </a:extLst>
          </p:cNvPr>
          <p:cNvPicPr>
            <a:picLocks noChangeAspect="1"/>
          </p:cNvPicPr>
          <p:nvPr/>
        </p:nvPicPr>
        <p:blipFill>
          <a:blip r:embed="rId3">
            <a:extLst>
              <a:ext uri="{28A0092B-C50C-407E-A947-70E740481C1C}">
                <a14:useLocalDpi xmlns:a14="http://schemas.microsoft.com/office/drawing/2010/main" val="0"/>
              </a:ext>
            </a:extLst>
          </a:blip>
          <a:srcRect l="8531" t="24802" r="5457" b="30754"/>
          <a:stretch>
            <a:fillRect/>
          </a:stretch>
        </p:blipFill>
        <p:spPr>
          <a:xfrm>
            <a:off x="4572000" y="4829503"/>
            <a:ext cx="4556234" cy="1177159"/>
          </a:xfrm>
          <a:prstGeom prst="rect">
            <a:avLst/>
          </a:prstGeom>
        </p:spPr>
      </p:pic>
    </p:spTree>
    <p:extLst>
      <p:ext uri="{BB962C8B-B14F-4D97-AF65-F5344CB8AC3E}">
        <p14:creationId xmlns:p14="http://schemas.microsoft.com/office/powerpoint/2010/main" val="31111279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77A3DF36-EB40-FDB3-363E-A372A3FA838A}"/>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8B2CBED4-DBA5-12A3-8BD4-4701AB72E2CD}"/>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566F9438-E756-D1C3-7947-0E4C2C74B9E1}"/>
              </a:ext>
            </a:extLst>
          </p:cNvPr>
          <p:cNvSpPr txBox="1"/>
          <p:nvPr/>
        </p:nvSpPr>
        <p:spPr>
          <a:xfrm>
            <a:off x="15766" y="1046241"/>
            <a:ext cx="9112468" cy="1964512"/>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sz="2800" b="1" dirty="0">
                <a:latin typeface="Calibri" panose="020F0502020204030204" pitchFamily="34" charset="0"/>
                <a:cs typeface="Calibri" panose="020F0502020204030204" pitchFamily="34" charset="0"/>
              </a:rPr>
              <a:t>Real-world example in Australia:</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of </a:t>
            </a:r>
            <a:r>
              <a:rPr lang="en-US" sz="2800" b="1" dirty="0">
                <a:latin typeface="Calibri" panose="020F0502020204030204" pitchFamily="34" charset="0"/>
                <a:cs typeface="Calibri" panose="020F0502020204030204" pitchFamily="34" charset="0"/>
              </a:rPr>
              <a:t>Sydney (Region)</a:t>
            </a:r>
            <a:r>
              <a:rPr lang="en-US" sz="2800" dirty="0">
                <a:latin typeface="Calibri" panose="020F0502020204030204" pitchFamily="34" charset="0"/>
                <a:cs typeface="Calibri" panose="020F0502020204030204" pitchFamily="34" charset="0"/>
              </a:rPr>
              <a:t> having many </a:t>
            </a:r>
            <a:r>
              <a:rPr lang="en-US" sz="2800" b="1" dirty="0">
                <a:latin typeface="Calibri" panose="020F0502020204030204" pitchFamily="34" charset="0"/>
                <a:cs typeface="Calibri" panose="020F0502020204030204" pitchFamily="34" charset="0"/>
              </a:rPr>
              <a:t>Woolworths stores</a:t>
            </a:r>
            <a:r>
              <a:rPr lang="en-US" sz="2800" dirty="0">
                <a:latin typeface="Calibri" panose="020F0502020204030204" pitchFamily="34" charset="0"/>
                <a:cs typeface="Calibri" panose="020F0502020204030204" pitchFamily="34" charset="0"/>
              </a:rPr>
              <a:t>, but each store is in exactly </a:t>
            </a:r>
            <a:r>
              <a:rPr lang="en-US" sz="2800" b="1" dirty="0">
                <a:latin typeface="Calibri" panose="020F0502020204030204" pitchFamily="34" charset="0"/>
                <a:cs typeface="Calibri" panose="020F0502020204030204" pitchFamily="34" charset="0"/>
              </a:rPr>
              <a:t>one region</a:t>
            </a:r>
            <a:r>
              <a:rPr lang="en-US" sz="28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pic>
        <p:nvPicPr>
          <p:cNvPr id="4" name="Picture 3" descr="A diagram of a code&#10;&#10;AI-generated content may be incorrect.">
            <a:extLst>
              <a:ext uri="{FF2B5EF4-FFF2-40B4-BE49-F238E27FC236}">
                <a16:creationId xmlns:a16="http://schemas.microsoft.com/office/drawing/2014/main" id="{7BB242E0-1608-F1B9-FB8B-7697953E9DCF}"/>
              </a:ext>
            </a:extLst>
          </p:cNvPr>
          <p:cNvPicPr>
            <a:picLocks noChangeAspect="1"/>
          </p:cNvPicPr>
          <p:nvPr/>
        </p:nvPicPr>
        <p:blipFill>
          <a:blip r:embed="rId3">
            <a:extLst>
              <a:ext uri="{28A0092B-C50C-407E-A947-70E740481C1C}">
                <a14:useLocalDpi xmlns:a14="http://schemas.microsoft.com/office/drawing/2010/main" val="0"/>
              </a:ext>
            </a:extLst>
          </a:blip>
          <a:srcRect l="8531" t="24802" r="5457" b="30754"/>
          <a:stretch>
            <a:fillRect/>
          </a:stretch>
        </p:blipFill>
        <p:spPr>
          <a:xfrm>
            <a:off x="4572000" y="4829503"/>
            <a:ext cx="4556234" cy="1177159"/>
          </a:xfrm>
          <a:prstGeom prst="rect">
            <a:avLst/>
          </a:prstGeom>
        </p:spPr>
      </p:pic>
    </p:spTree>
    <p:extLst>
      <p:ext uri="{BB962C8B-B14F-4D97-AF65-F5344CB8AC3E}">
        <p14:creationId xmlns:p14="http://schemas.microsoft.com/office/powerpoint/2010/main" val="42396846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59631EA-89BA-513A-60B9-3945CB69A135}"/>
            </a:ext>
          </a:extLst>
        </p:cNvPr>
        <p:cNvGrpSpPr/>
        <p:nvPr/>
      </p:nvGrpSpPr>
      <p:grpSpPr>
        <a:xfrm>
          <a:off x="0" y="0"/>
          <a:ext cx="0" cy="0"/>
          <a:chOff x="0" y="0"/>
          <a:chExt cx="0" cy="0"/>
        </a:xfrm>
      </p:grpSpPr>
      <p:pic>
        <p:nvPicPr>
          <p:cNvPr id="10" name="Picture 9" descr="A diagram of a store code&#10;&#10;AI-generated content may be incorrect.">
            <a:extLst>
              <a:ext uri="{FF2B5EF4-FFF2-40B4-BE49-F238E27FC236}">
                <a16:creationId xmlns:a16="http://schemas.microsoft.com/office/drawing/2014/main" id="{1D8934EA-D106-D32B-8AB0-5A7FADD54132}"/>
              </a:ext>
            </a:extLst>
          </p:cNvPr>
          <p:cNvPicPr>
            <a:picLocks noChangeAspect="1"/>
          </p:cNvPicPr>
          <p:nvPr/>
        </p:nvPicPr>
        <p:blipFill>
          <a:blip r:embed="rId3" cstate="print">
            <a:extLst>
              <a:ext uri="{28A0092B-C50C-407E-A947-70E740481C1C}">
                <a14:useLocalDpi xmlns:a14="http://schemas.microsoft.com/office/drawing/2010/main" val="0"/>
              </a:ext>
            </a:extLst>
          </a:blip>
          <a:srcRect l="5971" t="16831" r="5779" b="31034"/>
          <a:stretch>
            <a:fillRect/>
          </a:stretch>
        </p:blipFill>
        <p:spPr>
          <a:xfrm>
            <a:off x="2843561" y="5410541"/>
            <a:ext cx="6300439" cy="1447459"/>
          </a:xfrm>
          <a:prstGeom prst="rect">
            <a:avLst/>
          </a:prstGeom>
        </p:spPr>
      </p:pic>
      <p:sp>
        <p:nvSpPr>
          <p:cNvPr id="9" name="Text Placeholder 3">
            <a:extLst>
              <a:ext uri="{FF2B5EF4-FFF2-40B4-BE49-F238E27FC236}">
                <a16:creationId xmlns:a16="http://schemas.microsoft.com/office/drawing/2014/main" id="{B35BB290-9C55-E9F6-151C-4FB317EED84B}"/>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58F7FD6-F27D-AEDE-D4E9-F4DEEA388B38}"/>
              </a:ext>
            </a:extLst>
          </p:cNvPr>
          <p:cNvSpPr txBox="1"/>
          <p:nvPr/>
        </p:nvSpPr>
        <p:spPr>
          <a:xfrm>
            <a:off x="-434" y="988142"/>
            <a:ext cx="8565930" cy="5196166"/>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Q6 – ERD EMPLOYEE ↔ STORE ↔ </a:t>
            </a:r>
            <a:br>
              <a:rPr lang="en-US" sz="2800" b="1"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REGION (description)</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REGION (1) —&lt; STORE (M) —&lt; EMPLOYEE </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(M)</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FKs: STORE.REGION_CODE → REGION, EMPLOYEE.STORE_CODE → STORE</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Optional relationship: STORE.EMP_CODE → EMPLOYEE (manager link).</a:t>
            </a:r>
          </a:p>
        </p:txBody>
      </p:sp>
      <p:sp>
        <p:nvSpPr>
          <p:cNvPr id="12" name="TextBox 11">
            <a:extLst>
              <a:ext uri="{FF2B5EF4-FFF2-40B4-BE49-F238E27FC236}">
                <a16:creationId xmlns:a16="http://schemas.microsoft.com/office/drawing/2014/main" id="{A7F31739-399C-C64D-ADC8-6A1FFA81256C}"/>
              </a:ext>
            </a:extLst>
          </p:cNvPr>
          <p:cNvSpPr txBox="1"/>
          <p:nvPr/>
        </p:nvSpPr>
        <p:spPr>
          <a:xfrm>
            <a:off x="6913757" y="988142"/>
            <a:ext cx="2247216" cy="3594702"/>
          </a:xfrm>
          <a:prstGeom prst="rect">
            <a:avLst/>
          </a:prstGeom>
          <a:noFill/>
        </p:spPr>
        <p:txBody>
          <a:bodyPr wrap="square">
            <a:spAutoFit/>
          </a:bodyPr>
          <a:lstStyle/>
          <a:p>
            <a:pPr>
              <a:lnSpc>
                <a:spcPct val="150000"/>
              </a:lnSpc>
            </a:pPr>
            <a:r>
              <a:rPr lang="en-US" sz="2200" dirty="0">
                <a:latin typeface="Calibri" panose="020F0502020204030204" pitchFamily="34" charset="0"/>
                <a:cs typeface="Calibri" panose="020F0502020204030204" pitchFamily="34" charset="0"/>
              </a:rPr>
              <a:t>This diagram shows the relationships between REGION, STORE, and EMPLOYEE in a database:</a:t>
            </a:r>
            <a:endParaRPr lang="en-AU"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624562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6C5A4BD-C556-9F10-13C7-36CFCACF80A1}"/>
            </a:ext>
          </a:extLst>
        </p:cNvPr>
        <p:cNvGrpSpPr/>
        <p:nvPr/>
      </p:nvGrpSpPr>
      <p:grpSpPr>
        <a:xfrm>
          <a:off x="0" y="0"/>
          <a:ext cx="0" cy="0"/>
          <a:chOff x="0" y="0"/>
          <a:chExt cx="0" cy="0"/>
        </a:xfrm>
      </p:grpSpPr>
      <p:pic>
        <p:nvPicPr>
          <p:cNvPr id="10" name="Picture 9" descr="A diagram of a store code&#10;&#10;AI-generated content may be incorrect.">
            <a:extLst>
              <a:ext uri="{FF2B5EF4-FFF2-40B4-BE49-F238E27FC236}">
                <a16:creationId xmlns:a16="http://schemas.microsoft.com/office/drawing/2014/main" id="{A31F021A-EC54-A533-F1F2-6CA3B328CE9D}"/>
              </a:ext>
            </a:extLst>
          </p:cNvPr>
          <p:cNvPicPr>
            <a:picLocks noChangeAspect="1"/>
          </p:cNvPicPr>
          <p:nvPr/>
        </p:nvPicPr>
        <p:blipFill>
          <a:blip r:embed="rId3" cstate="print">
            <a:extLst>
              <a:ext uri="{28A0092B-C50C-407E-A947-70E740481C1C}">
                <a14:useLocalDpi xmlns:a14="http://schemas.microsoft.com/office/drawing/2010/main" val="0"/>
              </a:ext>
            </a:extLst>
          </a:blip>
          <a:srcRect l="5971" t="16831" r="5779" b="31034"/>
          <a:stretch>
            <a:fillRect/>
          </a:stretch>
        </p:blipFill>
        <p:spPr>
          <a:xfrm>
            <a:off x="3557239" y="5574501"/>
            <a:ext cx="5586761" cy="1283499"/>
          </a:xfrm>
          <a:prstGeom prst="rect">
            <a:avLst/>
          </a:prstGeom>
        </p:spPr>
      </p:pic>
      <p:sp>
        <p:nvSpPr>
          <p:cNvPr id="9" name="Text Placeholder 3">
            <a:extLst>
              <a:ext uri="{FF2B5EF4-FFF2-40B4-BE49-F238E27FC236}">
                <a16:creationId xmlns:a16="http://schemas.microsoft.com/office/drawing/2014/main" id="{5C88D604-E533-DB60-1BC0-9649306F0F55}"/>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1303752B-93C5-EB5A-8FC0-E7044E1B3692}"/>
              </a:ext>
            </a:extLst>
          </p:cNvPr>
          <p:cNvSpPr txBox="1"/>
          <p:nvPr/>
        </p:nvSpPr>
        <p:spPr>
          <a:xfrm>
            <a:off x="-434" y="988142"/>
            <a:ext cx="8565930" cy="5196166"/>
          </a:xfrm>
          <a:prstGeom prst="rect">
            <a:avLst/>
          </a:prstGeom>
          <a:noFill/>
        </p:spPr>
        <p:txBody>
          <a:bodyPr wrap="square">
            <a:spAutoFit/>
          </a:bodyPr>
          <a:lstStyle/>
          <a:p>
            <a:pPr marL="514350" lvl="0" indent="-514350" eaLnBrk="0" fontAlgn="base" hangingPunct="0">
              <a:lnSpc>
                <a:spcPct val="150000"/>
              </a:lnSpc>
              <a:spcBef>
                <a:spcPct val="0"/>
              </a:spcBef>
              <a:spcAft>
                <a:spcPct val="0"/>
              </a:spcAft>
              <a:buFont typeface="+mj-lt"/>
              <a:buAutoNum type="arabicPeriod"/>
            </a:pPr>
            <a:r>
              <a:rPr lang="en-US" altLang="en-US" sz="2800" b="1" dirty="0">
                <a:latin typeface="Calibri" panose="020F0502020204030204" pitchFamily="34" charset="0"/>
                <a:cs typeface="Calibri" panose="020F0502020204030204" pitchFamily="34" charset="0"/>
              </a:rPr>
              <a:t>REGION → STORE</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1 → M</a:t>
            </a:r>
            <a:r>
              <a:rPr lang="en-US" altLang="en-US" sz="2800" dirty="0">
                <a:latin typeface="Calibri" panose="020F0502020204030204" pitchFamily="34" charset="0"/>
                <a:cs typeface="Calibri" panose="020F0502020204030204" pitchFamily="34" charset="0"/>
              </a:rPr>
              <a:t> means one region can have many stores.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STORE.REGION_CODE</a:t>
            </a:r>
            <a:r>
              <a:rPr lang="en-US" altLang="en-US" sz="2800" dirty="0">
                <a:latin typeface="Calibri" panose="020F0502020204030204" pitchFamily="34" charset="0"/>
                <a:cs typeface="Calibri" panose="020F0502020204030204" pitchFamily="34" charset="0"/>
              </a:rPr>
              <a:t> is a </a:t>
            </a:r>
            <a:r>
              <a:rPr lang="en-US" altLang="en-US" sz="2800" b="1" dirty="0">
                <a:latin typeface="Calibri" panose="020F0502020204030204" pitchFamily="34" charset="0"/>
                <a:cs typeface="Calibri" panose="020F0502020204030204" pitchFamily="34" charset="0"/>
              </a:rPr>
              <a:t>Foreign Key (FK)</a:t>
            </a:r>
            <a:r>
              <a:rPr lang="en-US" altLang="en-US" sz="2800" dirty="0">
                <a:latin typeface="Calibri" panose="020F0502020204030204" pitchFamily="34" charset="0"/>
                <a:cs typeface="Calibri" panose="020F0502020204030204" pitchFamily="34" charset="0"/>
              </a:rPr>
              <a:t> linking each store to its region.</a:t>
            </a:r>
          </a:p>
          <a:p>
            <a:pPr marL="514350" lvl="0" indent="-514350" eaLnBrk="0" fontAlgn="base" hangingPunct="0">
              <a:lnSpc>
                <a:spcPct val="150000"/>
              </a:lnSpc>
              <a:spcBef>
                <a:spcPct val="0"/>
              </a:spcBef>
              <a:spcAft>
                <a:spcPct val="0"/>
              </a:spcAft>
              <a:buFont typeface="+mj-lt"/>
              <a:buAutoNum type="arabicPeriod" startAt="2"/>
            </a:pPr>
            <a:r>
              <a:rPr lang="en-US" altLang="en-US" sz="2800" b="1" dirty="0">
                <a:latin typeface="Calibri" panose="020F0502020204030204" pitchFamily="34" charset="0"/>
                <a:cs typeface="Calibri" panose="020F0502020204030204" pitchFamily="34" charset="0"/>
              </a:rPr>
              <a:t>STORE → EMPLOYEE</a:t>
            </a:r>
            <a:endParaRPr lang="en-US" altLang="en-US" sz="2800" dirty="0">
              <a:latin typeface="Calibri" panose="020F0502020204030204" pitchFamily="34" charset="0"/>
              <a:cs typeface="Calibri" panose="020F0502020204030204" pitchFamily="34" charset="0"/>
            </a:endParaRP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1 → M</a:t>
            </a:r>
            <a:r>
              <a:rPr lang="en-US" altLang="en-US" sz="2800" dirty="0">
                <a:latin typeface="Calibri" panose="020F0502020204030204" pitchFamily="34" charset="0"/>
                <a:cs typeface="Calibri" panose="020F0502020204030204" pitchFamily="34" charset="0"/>
              </a:rPr>
              <a:t> means one store can have many employees.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b="1" dirty="0">
                <a:latin typeface="Calibri" panose="020F0502020204030204" pitchFamily="34" charset="0"/>
                <a:cs typeface="Calibri" panose="020F0502020204030204" pitchFamily="34" charset="0"/>
              </a:rPr>
              <a:t>EMPLOYEE.STORE_CODE</a:t>
            </a:r>
            <a:r>
              <a:rPr lang="en-US" altLang="en-US" sz="2800" dirty="0">
                <a:latin typeface="Calibri" panose="020F0502020204030204" pitchFamily="34" charset="0"/>
                <a:cs typeface="Calibri" panose="020F0502020204030204" pitchFamily="34" charset="0"/>
              </a:rPr>
              <a:t> is an </a:t>
            </a:r>
            <a:r>
              <a:rPr lang="en-US" altLang="en-US" sz="2800" b="1" dirty="0">
                <a:latin typeface="Calibri" panose="020F0502020204030204" pitchFamily="34" charset="0"/>
                <a:cs typeface="Calibri" panose="020F0502020204030204" pitchFamily="34" charset="0"/>
              </a:rPr>
              <a:t>FK</a:t>
            </a:r>
            <a:r>
              <a:rPr lang="en-US" altLang="en-US" sz="2800" dirty="0">
                <a:latin typeface="Calibri" panose="020F0502020204030204" pitchFamily="34" charset="0"/>
                <a:cs typeface="Calibri" panose="020F0502020204030204" pitchFamily="34" charset="0"/>
              </a:rPr>
              <a:t> linking each employee to their store.</a:t>
            </a:r>
          </a:p>
        </p:txBody>
      </p:sp>
    </p:spTree>
    <p:extLst>
      <p:ext uri="{BB962C8B-B14F-4D97-AF65-F5344CB8AC3E}">
        <p14:creationId xmlns:p14="http://schemas.microsoft.com/office/powerpoint/2010/main" val="32795297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EC244AF-1A6D-C8C1-9832-A7BDE59C6D9C}"/>
            </a:ext>
          </a:extLst>
        </p:cNvPr>
        <p:cNvGrpSpPr/>
        <p:nvPr/>
      </p:nvGrpSpPr>
      <p:grpSpPr>
        <a:xfrm>
          <a:off x="0" y="0"/>
          <a:ext cx="0" cy="0"/>
          <a:chOff x="0" y="0"/>
          <a:chExt cx="0" cy="0"/>
        </a:xfrm>
      </p:grpSpPr>
      <p:pic>
        <p:nvPicPr>
          <p:cNvPr id="10" name="Picture 9" descr="A diagram of a store code&#10;&#10;AI-generated content may be incorrect.">
            <a:extLst>
              <a:ext uri="{FF2B5EF4-FFF2-40B4-BE49-F238E27FC236}">
                <a16:creationId xmlns:a16="http://schemas.microsoft.com/office/drawing/2014/main" id="{50E88D3A-ABDD-FFDA-5DC8-BB6FE4D59B44}"/>
              </a:ext>
            </a:extLst>
          </p:cNvPr>
          <p:cNvPicPr>
            <a:picLocks noChangeAspect="1"/>
          </p:cNvPicPr>
          <p:nvPr/>
        </p:nvPicPr>
        <p:blipFill>
          <a:blip r:embed="rId3" cstate="print">
            <a:extLst>
              <a:ext uri="{28A0092B-C50C-407E-A947-70E740481C1C}">
                <a14:useLocalDpi xmlns:a14="http://schemas.microsoft.com/office/drawing/2010/main" val="0"/>
              </a:ext>
            </a:extLst>
          </a:blip>
          <a:srcRect l="5971" t="16831" r="5779" b="31034"/>
          <a:stretch>
            <a:fillRect/>
          </a:stretch>
        </p:blipFill>
        <p:spPr>
          <a:xfrm>
            <a:off x="18751" y="4761571"/>
            <a:ext cx="9125249" cy="2096429"/>
          </a:xfrm>
          <a:prstGeom prst="rect">
            <a:avLst/>
          </a:prstGeom>
        </p:spPr>
      </p:pic>
      <p:sp>
        <p:nvSpPr>
          <p:cNvPr id="9" name="Text Placeholder 3">
            <a:extLst>
              <a:ext uri="{FF2B5EF4-FFF2-40B4-BE49-F238E27FC236}">
                <a16:creationId xmlns:a16="http://schemas.microsoft.com/office/drawing/2014/main" id="{90375EC7-689B-2366-3AFE-B3D3B88F3537}"/>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D282EB31-79F6-D27A-4341-3A811573F987}"/>
              </a:ext>
            </a:extLst>
          </p:cNvPr>
          <p:cNvSpPr txBox="1"/>
          <p:nvPr/>
        </p:nvSpPr>
        <p:spPr>
          <a:xfrm>
            <a:off x="-434" y="988142"/>
            <a:ext cx="8565930" cy="3257174"/>
          </a:xfrm>
          <a:prstGeom prst="rect">
            <a:avLst/>
          </a:prstGeom>
          <a:noFill/>
        </p:spPr>
        <p:txBody>
          <a:bodyPr wrap="square">
            <a:spAutoFit/>
          </a:bodyPr>
          <a:lstStyle/>
          <a:p>
            <a:pPr marL="514350" indent="-514350">
              <a:lnSpc>
                <a:spcPct val="150000"/>
              </a:lnSpc>
              <a:buFont typeface="+mj-lt"/>
              <a:buAutoNum type="arabicPeriod" startAt="3"/>
            </a:pPr>
            <a:r>
              <a:rPr lang="en-US" sz="2800" b="1" dirty="0">
                <a:latin typeface="Calibri" panose="020F0502020204030204" pitchFamily="34" charset="0"/>
                <a:cs typeface="Calibri" panose="020F0502020204030204" pitchFamily="34" charset="0"/>
              </a:rPr>
              <a:t>Manager Link (Optional)</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STORE.EMP_CODE → EMPLOYEE.EMP_CODE</a:t>
            </a:r>
            <a:r>
              <a:rPr lang="en-US" sz="2800" dirty="0">
                <a:latin typeface="Calibri" panose="020F0502020204030204" pitchFamily="34" charset="0"/>
                <a:cs typeface="Calibri" panose="020F0502020204030204" pitchFamily="34" charset="0"/>
              </a:rPr>
              <a:t> is an optional link showing that a store can have a manager, who is also an employee in that same store.</a:t>
            </a:r>
          </a:p>
        </p:txBody>
      </p:sp>
    </p:spTree>
    <p:extLst>
      <p:ext uri="{BB962C8B-B14F-4D97-AF65-F5344CB8AC3E}">
        <p14:creationId xmlns:p14="http://schemas.microsoft.com/office/powerpoint/2010/main" val="1854940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0750304-F417-9594-05D1-642B604BEB1D}"/>
            </a:ext>
          </a:extLst>
        </p:cNvPr>
        <p:cNvGrpSpPr/>
        <p:nvPr/>
      </p:nvGrpSpPr>
      <p:grpSpPr>
        <a:xfrm>
          <a:off x="0" y="0"/>
          <a:ext cx="0" cy="0"/>
          <a:chOff x="0" y="0"/>
          <a:chExt cx="0" cy="0"/>
        </a:xfrm>
      </p:grpSpPr>
      <p:pic>
        <p:nvPicPr>
          <p:cNvPr id="10" name="Picture 9" descr="A diagram of a store code&#10;&#10;AI-generated content may be incorrect.">
            <a:extLst>
              <a:ext uri="{FF2B5EF4-FFF2-40B4-BE49-F238E27FC236}">
                <a16:creationId xmlns:a16="http://schemas.microsoft.com/office/drawing/2014/main" id="{C410CB9B-C6FC-29E3-6535-85AE80BCA7CB}"/>
              </a:ext>
            </a:extLst>
          </p:cNvPr>
          <p:cNvPicPr>
            <a:picLocks noChangeAspect="1"/>
          </p:cNvPicPr>
          <p:nvPr/>
        </p:nvPicPr>
        <p:blipFill>
          <a:blip r:embed="rId3" cstate="print">
            <a:extLst>
              <a:ext uri="{28A0092B-C50C-407E-A947-70E740481C1C}">
                <a14:useLocalDpi xmlns:a14="http://schemas.microsoft.com/office/drawing/2010/main" val="0"/>
              </a:ext>
            </a:extLst>
          </a:blip>
          <a:srcRect l="5971" t="16831" r="5779" b="31034"/>
          <a:stretch>
            <a:fillRect/>
          </a:stretch>
        </p:blipFill>
        <p:spPr>
          <a:xfrm>
            <a:off x="18751" y="4761571"/>
            <a:ext cx="9125249" cy="2096429"/>
          </a:xfrm>
          <a:prstGeom prst="rect">
            <a:avLst/>
          </a:prstGeom>
        </p:spPr>
      </p:pic>
      <p:sp>
        <p:nvSpPr>
          <p:cNvPr id="9" name="Text Placeholder 3">
            <a:extLst>
              <a:ext uri="{FF2B5EF4-FFF2-40B4-BE49-F238E27FC236}">
                <a16:creationId xmlns:a16="http://schemas.microsoft.com/office/drawing/2014/main" id="{6F53B2CD-CD41-305C-7149-EB4CC7B98BAA}"/>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51BAD84-90C1-5A44-45C9-BB802826004A}"/>
              </a:ext>
            </a:extLst>
          </p:cNvPr>
          <p:cNvSpPr txBox="1"/>
          <p:nvPr/>
        </p:nvSpPr>
        <p:spPr>
          <a:xfrm>
            <a:off x="-434" y="988142"/>
            <a:ext cx="8565930" cy="2610843"/>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Real-world example in Australia:</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Think of </a:t>
            </a:r>
            <a:r>
              <a:rPr lang="en-US" sz="2800" b="1" dirty="0">
                <a:latin typeface="Calibri" panose="020F0502020204030204" pitchFamily="34" charset="0"/>
                <a:cs typeface="Calibri" panose="020F0502020204030204" pitchFamily="34" charset="0"/>
              </a:rPr>
              <a:t>NSW Region</a:t>
            </a:r>
            <a:r>
              <a:rPr lang="en-US" sz="2800" dirty="0">
                <a:latin typeface="Calibri" panose="020F0502020204030204" pitchFamily="34" charset="0"/>
                <a:cs typeface="Calibri" panose="020F0502020204030204" pitchFamily="34" charset="0"/>
              </a:rPr>
              <a:t> having several </a:t>
            </a:r>
            <a:r>
              <a:rPr lang="en-US" sz="2800" b="1" dirty="0">
                <a:latin typeface="Calibri" panose="020F0502020204030204" pitchFamily="34" charset="0"/>
                <a:cs typeface="Calibri" panose="020F0502020204030204" pitchFamily="34" charset="0"/>
              </a:rPr>
              <a:t>Coles stores</a:t>
            </a:r>
            <a:r>
              <a:rPr lang="en-US" sz="2800" dirty="0">
                <a:latin typeface="Calibri" panose="020F0502020204030204" pitchFamily="34" charset="0"/>
                <a:cs typeface="Calibri" panose="020F0502020204030204" pitchFamily="34" charset="0"/>
              </a:rPr>
              <a:t>, and each store having many employees. One of these employees might be assigned as the store manager.</a:t>
            </a:r>
          </a:p>
        </p:txBody>
      </p:sp>
    </p:spTree>
    <p:extLst>
      <p:ext uri="{BB962C8B-B14F-4D97-AF65-F5344CB8AC3E}">
        <p14:creationId xmlns:p14="http://schemas.microsoft.com/office/powerpoint/2010/main" val="3983523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70BD1BE-B5D4-A8CB-6FD6-AD08A58FD10D}"/>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C7F1B9CC-B67C-1091-FC7A-EEB9A5803B96}"/>
              </a:ext>
            </a:extLst>
          </p:cNvPr>
          <p:cNvSpPr>
            <a:spLocks noGrp="1"/>
          </p:cNvSpPr>
          <p:nvPr>
            <p:ph type="body" sz="quarter" idx="16"/>
          </p:nvPr>
        </p:nvSpPr>
        <p:spPr>
          <a:xfrm>
            <a:off x="0" y="0"/>
            <a:ext cx="7849590" cy="988142"/>
          </a:xfrm>
        </p:spPr>
        <p:txBody>
          <a:bodyPr>
            <a:noAutofit/>
          </a:bodyPr>
          <a:lstStyle/>
          <a:p>
            <a:r>
              <a:rPr lang="en-US" sz="3200" dirty="0"/>
              <a:t>Week 2 Practice Questions with Model Answers</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18595422-45A5-E9AF-1DA3-FD57350D690D}"/>
              </a:ext>
            </a:extLst>
          </p:cNvPr>
          <p:cNvSpPr>
            <a:spLocks noChangeArrowheads="1"/>
          </p:cNvSpPr>
          <p:nvPr/>
        </p:nvSpPr>
        <p:spPr bwMode="auto">
          <a:xfrm>
            <a:off x="0" y="1129270"/>
            <a:ext cx="2865593"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nSpc>
                <a:spcPct val="150000"/>
              </a:lnSpc>
            </a:pPr>
            <a:r>
              <a:rPr lang="en-US" sz="2800" b="1" dirty="0">
                <a:latin typeface="Calibri" panose="020F0502020204030204" pitchFamily="34" charset="0"/>
                <a:cs typeface="Calibri" panose="020F0502020204030204" pitchFamily="34" charset="0"/>
              </a:rPr>
              <a:t>Hints for Students</a:t>
            </a:r>
          </a:p>
        </p:txBody>
      </p:sp>
      <p:sp>
        <p:nvSpPr>
          <p:cNvPr id="3" name="TextBox 2">
            <a:extLst>
              <a:ext uri="{FF2B5EF4-FFF2-40B4-BE49-F238E27FC236}">
                <a16:creationId xmlns:a16="http://schemas.microsoft.com/office/drawing/2014/main" id="{32A27B8E-4750-29D2-C7BC-05010F17E56A}"/>
              </a:ext>
            </a:extLst>
          </p:cNvPr>
          <p:cNvSpPr txBox="1"/>
          <p:nvPr/>
        </p:nvSpPr>
        <p:spPr>
          <a:xfrm>
            <a:off x="289035" y="1801121"/>
            <a:ext cx="8565930" cy="4549835"/>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Do:</a:t>
            </a:r>
            <a:r>
              <a:rPr lang="en-US" sz="2800" dirty="0">
                <a:latin typeface="Calibri" panose="020F0502020204030204" pitchFamily="34" charset="0"/>
                <a:cs typeface="Calibri" panose="020F0502020204030204" pitchFamily="34" charset="0"/>
              </a:rPr>
              <a:t> Check PKs are unique &amp; not null before answering entity integrity.</a:t>
            </a:r>
            <a:br>
              <a:rPr lang="en-US" sz="2800"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Do:</a:t>
            </a:r>
            <a:r>
              <a:rPr lang="en-US" sz="2800" dirty="0">
                <a:latin typeface="Calibri" panose="020F0502020204030204" pitchFamily="34" charset="0"/>
                <a:cs typeface="Calibri" panose="020F0502020204030204" pitchFamily="34" charset="0"/>
              </a:rPr>
              <a:t> Cross-check FK values exist in parent table for referential integrity.</a:t>
            </a:r>
            <a:br>
              <a:rPr lang="en-US" sz="2800"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Avoid:</a:t>
            </a:r>
            <a:r>
              <a:rPr lang="en-US" sz="2800" dirty="0">
                <a:latin typeface="Calibri" panose="020F0502020204030204" pitchFamily="34" charset="0"/>
                <a:cs typeface="Calibri" panose="020F0502020204030204" pitchFamily="34" charset="0"/>
              </a:rPr>
              <a:t> Assuming a relationship is M:N without checking the data.</a:t>
            </a:r>
            <a:br>
              <a:rPr lang="en-US" sz="2800" dirty="0">
                <a:latin typeface="Calibri" panose="020F0502020204030204" pitchFamily="34" charset="0"/>
                <a:cs typeface="Calibri" panose="020F0502020204030204" pitchFamily="34" charset="0"/>
              </a:rPr>
            </a:br>
            <a:r>
              <a:rPr lang="en-US" sz="2800" b="1" dirty="0">
                <a:latin typeface="Calibri" panose="020F0502020204030204" pitchFamily="34" charset="0"/>
                <a:cs typeface="Calibri" panose="020F0502020204030204" pitchFamily="34" charset="0"/>
              </a:rPr>
              <a:t>Do:</a:t>
            </a:r>
            <a:r>
              <a:rPr lang="en-US" sz="2800" dirty="0">
                <a:latin typeface="Calibri" panose="020F0502020204030204" pitchFamily="34" charset="0"/>
                <a:cs typeface="Calibri" panose="020F0502020204030204" pitchFamily="34" charset="0"/>
              </a:rPr>
              <a:t> Use clear PK→FK notation in ERDs.</a:t>
            </a:r>
          </a:p>
        </p:txBody>
      </p:sp>
    </p:spTree>
    <p:extLst>
      <p:ext uri="{BB962C8B-B14F-4D97-AF65-F5344CB8AC3E}">
        <p14:creationId xmlns:p14="http://schemas.microsoft.com/office/powerpoint/2010/main" val="18018521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930FEFB-2A41-B5CB-76DE-C989E15FA2AE}"/>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C2630492-9A33-0ADB-C412-18B470485960}"/>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E5A56227-BE77-7E44-5748-A6DDCACE707B}"/>
              </a:ext>
            </a:extLst>
          </p:cNvPr>
          <p:cNvPicPr>
            <a:picLocks noChangeAspect="1"/>
          </p:cNvPicPr>
          <p:nvPr/>
        </p:nvPicPr>
        <p:blipFill>
          <a:blip r:embed="rId5"/>
          <a:srcRect l="4272" t="1939" r="4031" b="2689"/>
          <a:stretch>
            <a:fillRect/>
          </a:stretch>
        </p:blipFill>
        <p:spPr>
          <a:xfrm>
            <a:off x="4070194" y="1115122"/>
            <a:ext cx="5073806" cy="5742878"/>
          </a:xfrm>
          <a:prstGeom prst="rect">
            <a:avLst/>
          </a:prstGeom>
        </p:spPr>
      </p:pic>
      <p:sp>
        <p:nvSpPr>
          <p:cNvPr id="6" name="TextBox 5">
            <a:extLst>
              <a:ext uri="{FF2B5EF4-FFF2-40B4-BE49-F238E27FC236}">
                <a16:creationId xmlns:a16="http://schemas.microsoft.com/office/drawing/2014/main" id="{5F169003-95B9-A8E1-8B40-D6047C7F9C66}"/>
              </a:ext>
            </a:extLst>
          </p:cNvPr>
          <p:cNvSpPr txBox="1"/>
          <p:nvPr/>
        </p:nvSpPr>
        <p:spPr>
          <a:xfrm>
            <a:off x="0" y="1115122"/>
            <a:ext cx="4070194" cy="3257174"/>
          </a:xfrm>
          <a:prstGeom prst="rect">
            <a:avLst/>
          </a:prstGeom>
          <a:noFill/>
        </p:spPr>
        <p:txBody>
          <a:bodyPr wrap="square">
            <a:spAutoFit/>
          </a:bodyPr>
          <a:lstStyle/>
          <a:p>
            <a:pPr lvl="0" rtl="0">
              <a:lnSpc>
                <a:spcPct val="150000"/>
              </a:lnSpc>
            </a:pPr>
            <a:r>
              <a:rPr lang="en-US" sz="2800" dirty="0">
                <a:effectLst/>
                <a:latin typeface="Calibri" panose="020F0502020204030204" pitchFamily="34" charset="0"/>
                <a:ea typeface="MS Mincho" panose="02020609040205080304" pitchFamily="49" charset="-128"/>
                <a:cs typeface="Calibri" panose="020F0502020204030204" pitchFamily="34" charset="0"/>
              </a:rPr>
              <a:t>Q1. For each table, identify the primary key and the foreign key(s). If a table does not have a foreign key, write </a:t>
            </a:r>
            <a:r>
              <a:rPr lang="en-US" sz="2800" i="1" dirty="0">
                <a:effectLst/>
                <a:latin typeface="Calibri" panose="020F0502020204030204" pitchFamily="34" charset="0"/>
                <a:ea typeface="MS Mincho" panose="02020609040205080304" pitchFamily="49" charset="-128"/>
                <a:cs typeface="Calibri" panose="020F0502020204030204" pitchFamily="34" charset="0"/>
              </a:rPr>
              <a:t>None</a:t>
            </a:r>
            <a:r>
              <a:rPr lang="en-US" sz="2800" dirty="0">
                <a:effectLst/>
                <a:latin typeface="Calibri" panose="020F0502020204030204" pitchFamily="34" charset="0"/>
                <a:ea typeface="MS Mincho" panose="02020609040205080304" pitchFamily="49" charset="-128"/>
                <a:cs typeface="Calibri" panose="020F0502020204030204" pitchFamily="34" charset="0"/>
              </a:rPr>
              <a:t>.</a:t>
            </a:r>
          </a:p>
        </p:txBody>
      </p:sp>
      <p:pic>
        <p:nvPicPr>
          <p:cNvPr id="8" name="Timer">
            <a:hlinkClick r:id="" action="ppaction://media"/>
            <a:extLst>
              <a:ext uri="{FF2B5EF4-FFF2-40B4-BE49-F238E27FC236}">
                <a16:creationId xmlns:a16="http://schemas.microsoft.com/office/drawing/2014/main" id="{82864C3E-5BF6-9700-3EDE-126A73A546BE}"/>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l="40706" t="44871" r="40705" b="40656"/>
          <a:stretch>
            <a:fillRect/>
          </a:stretch>
        </p:blipFill>
        <p:spPr>
          <a:xfrm>
            <a:off x="1185174" y="4524195"/>
            <a:ext cx="1699847" cy="744415"/>
          </a:xfrm>
          <a:prstGeom prst="rect">
            <a:avLst/>
          </a:prstGeom>
          <a:ln w="38100">
            <a:solidFill>
              <a:schemeClr val="accent1"/>
            </a:solidFill>
          </a:ln>
        </p:spPr>
      </p:pic>
    </p:spTree>
    <p:extLst>
      <p:ext uri="{BB962C8B-B14F-4D97-AF65-F5344CB8AC3E}">
        <p14:creationId xmlns:p14="http://schemas.microsoft.com/office/powerpoint/2010/main" val="20549644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8"/>
                                        </p:tgtEl>
                                      </p:cBhvr>
                                    </p:cmd>
                                  </p:childTnLst>
                                </p:cTn>
                              </p:par>
                            </p:childTnLst>
                          </p:cTn>
                        </p:par>
                      </p:childTnLst>
                    </p:cTn>
                  </p:par>
                </p:childTnLst>
              </p:cTn>
              <p:nextCondLst>
                <p:cond evt="onClick" delay="0">
                  <p:tgtEl>
                    <p:spTgt spid="8"/>
                  </p:tgtEl>
                </p:cond>
              </p:nextCondLst>
            </p:seq>
            <p:video>
              <p:cMediaNode vol="80000">
                <p:cTn id="7" fill="hold" display="0">
                  <p:stCondLst>
                    <p:cond delay="indefinite"/>
                  </p:stCondLst>
                </p:cTn>
                <p:tgtEl>
                  <p:spTgt spid="8"/>
                </p:tgtEl>
              </p:cMediaNode>
            </p:video>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042B755A-B145-4D95-3839-1FBB62AFF024}"/>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4A057D3-E450-6B0C-5DAA-C005965415A9}"/>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DFE870FC-C913-EB8A-C995-01C33B2A10C6}"/>
              </a:ext>
            </a:extLst>
          </p:cNvPr>
          <p:cNvPicPr>
            <a:picLocks noChangeAspect="1"/>
          </p:cNvPicPr>
          <p:nvPr/>
        </p:nvPicPr>
        <p:blipFill>
          <a:blip r:embed="rId3"/>
          <a:srcRect l="4272" t="1939" r="4031" b="2689"/>
          <a:stretch>
            <a:fillRect/>
          </a:stretch>
        </p:blipFill>
        <p:spPr>
          <a:xfrm>
            <a:off x="4070194" y="1115122"/>
            <a:ext cx="5073806" cy="5742878"/>
          </a:xfrm>
          <a:prstGeom prst="rect">
            <a:avLst/>
          </a:prstGeom>
        </p:spPr>
      </p:pic>
      <p:sp>
        <p:nvSpPr>
          <p:cNvPr id="7" name="Rectangle 1">
            <a:extLst>
              <a:ext uri="{FF2B5EF4-FFF2-40B4-BE49-F238E27FC236}">
                <a16:creationId xmlns:a16="http://schemas.microsoft.com/office/drawing/2014/main" id="{2B2AF26A-4956-80A1-3248-5539711A8A40}"/>
              </a:ext>
            </a:extLst>
          </p:cNvPr>
          <p:cNvSpPr>
            <a:spLocks noChangeArrowheads="1"/>
          </p:cNvSpPr>
          <p:nvPr/>
        </p:nvSpPr>
        <p:spPr bwMode="auto">
          <a:xfrm>
            <a:off x="1" y="1115122"/>
            <a:ext cx="4070194" cy="5678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A1. Primary keys and foreign keys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REGION</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PK: REGION_CODE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FK: </a:t>
            </a: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None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PK: STORE_CODE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FKs: REGION_CODE → REGION(REGION_CODE); EMP_CODE → EMPLOYEE(EMP_CODE) </a:t>
            </a:r>
            <a:r>
              <a:rPr kumimoji="0" lang="en-US" altLang="en-US" sz="2200" b="0" i="1"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 manager)</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EMPLOYEE</a:t>
            </a:r>
            <a:endPar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PK: EMP_CODE</a:t>
            </a:r>
          </a:p>
          <a:p>
            <a:pPr marL="800100" marR="0" lvl="1"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FK: STORE_CODE → STORE(STORE_CODE)</a:t>
            </a:r>
          </a:p>
        </p:txBody>
      </p:sp>
    </p:spTree>
    <p:extLst>
      <p:ext uri="{BB962C8B-B14F-4D97-AF65-F5344CB8AC3E}">
        <p14:creationId xmlns:p14="http://schemas.microsoft.com/office/powerpoint/2010/main" val="2194139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FBA11424-BE0A-3D37-0890-A2A2DE93DF4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047574-0EB1-EAC8-5C26-7D90334220B0}"/>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CAE56B6-239A-CFF3-C060-BF160A34F236}"/>
              </a:ext>
            </a:extLst>
          </p:cNvPr>
          <p:cNvSpPr>
            <a:spLocks noGrp="1"/>
          </p:cNvSpPr>
          <p:nvPr>
            <p:ph type="sldNum" sz="quarter" idx="4"/>
          </p:nvPr>
        </p:nvSpPr>
        <p:spPr/>
        <p:txBody>
          <a:bodyPr/>
          <a:lstStyle/>
          <a:p>
            <a:fld id="{16A89BA3-132D-40E1-AAB4-CDCD0A14C216}" type="slidenum">
              <a:rPr lang="en-AU" smtClean="0"/>
              <a:pPr/>
              <a:t>6</a:t>
            </a:fld>
            <a:r>
              <a:rPr lang="en-AU"/>
              <a:t>  |</a:t>
            </a:r>
            <a:endParaRPr lang="en-AU" dirty="0"/>
          </a:p>
        </p:txBody>
      </p:sp>
      <p:sp>
        <p:nvSpPr>
          <p:cNvPr id="9" name="Text Placeholder 3">
            <a:extLst>
              <a:ext uri="{FF2B5EF4-FFF2-40B4-BE49-F238E27FC236}">
                <a16:creationId xmlns:a16="http://schemas.microsoft.com/office/drawing/2014/main" id="{E4A49895-9A26-A0BB-CC0E-1177293DE74D}"/>
              </a:ext>
            </a:extLst>
          </p:cNvPr>
          <p:cNvSpPr>
            <a:spLocks noGrp="1"/>
          </p:cNvSpPr>
          <p:nvPr>
            <p:ph type="body" sz="quarter" idx="16"/>
          </p:nvPr>
        </p:nvSpPr>
        <p:spPr>
          <a:xfrm>
            <a:off x="0" y="-1"/>
            <a:ext cx="7849590" cy="536029"/>
          </a:xfrm>
        </p:spPr>
        <p:txBody>
          <a:bodyPr>
            <a:noAutofit/>
          </a:bodyPr>
          <a:lstStyle/>
          <a:p>
            <a:r>
              <a:rPr lang="en-US" sz="3200" dirty="0"/>
              <a:t>The 3 Main Types of Data Models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8E54481-12E9-6C9E-8498-2BA4BE0A1A9A}"/>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2.    Logical Model – More Details</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Adds attributes (properties of each entity)</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Defines keys (like student IDs) and rules</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Still not about the actual storage, but much closer to the real thing</a:t>
            </a:r>
          </a:p>
        </p:txBody>
      </p:sp>
    </p:spTree>
    <p:extLst>
      <p:ext uri="{BB962C8B-B14F-4D97-AF65-F5344CB8AC3E}">
        <p14:creationId xmlns:p14="http://schemas.microsoft.com/office/powerpoint/2010/main" val="191800460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DE2B6A0-4EA1-FBC2-6C15-87448955C965}"/>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D69833FF-A308-C91B-45ED-8F9EB8F6C0A7}"/>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D80CB81E-B9AA-65F9-3DA3-EDEAF7407454}"/>
              </a:ext>
            </a:extLst>
          </p:cNvPr>
          <p:cNvPicPr>
            <a:picLocks noChangeAspect="1"/>
          </p:cNvPicPr>
          <p:nvPr/>
        </p:nvPicPr>
        <p:blipFill>
          <a:blip r:embed="rId5"/>
          <a:srcRect l="4272" t="1939" r="4031" b="2689"/>
          <a:stretch>
            <a:fillRect/>
          </a:stretch>
        </p:blipFill>
        <p:spPr>
          <a:xfrm>
            <a:off x="4070194" y="1115122"/>
            <a:ext cx="5073806" cy="5742878"/>
          </a:xfrm>
          <a:prstGeom prst="rect">
            <a:avLst/>
          </a:prstGeom>
        </p:spPr>
      </p:pic>
      <p:sp>
        <p:nvSpPr>
          <p:cNvPr id="6" name="TextBox 5">
            <a:extLst>
              <a:ext uri="{FF2B5EF4-FFF2-40B4-BE49-F238E27FC236}">
                <a16:creationId xmlns:a16="http://schemas.microsoft.com/office/drawing/2014/main" id="{FCD02B8F-740A-8EFA-05AE-0C363361DCD0}"/>
              </a:ext>
            </a:extLst>
          </p:cNvPr>
          <p:cNvSpPr txBox="1"/>
          <p:nvPr/>
        </p:nvSpPr>
        <p:spPr>
          <a:xfrm>
            <a:off x="0" y="727929"/>
            <a:ext cx="4070194" cy="2610843"/>
          </a:xfrm>
          <a:prstGeom prst="rect">
            <a:avLst/>
          </a:prstGeom>
          <a:noFill/>
        </p:spPr>
        <p:txBody>
          <a:bodyPr wrap="square">
            <a:spAutoFit/>
          </a:bodyPr>
          <a:lstStyle/>
          <a:p>
            <a:pPr lvl="0">
              <a:lnSpc>
                <a:spcPct val="150000"/>
              </a:lnSpc>
            </a:pPr>
            <a:r>
              <a:rPr lang="en-US" sz="2800" dirty="0">
                <a:effectLst/>
                <a:latin typeface="Calibri" panose="020F0502020204030204" pitchFamily="34" charset="0"/>
                <a:ea typeface="MS Mincho" panose="02020609040205080304" pitchFamily="49" charset="-128"/>
                <a:cs typeface="Calibri" panose="020F0502020204030204" pitchFamily="34" charset="0"/>
              </a:rPr>
              <a:t>Q2.  Do the tables exhibit entity integrity? Answer yes or no and then explain your answer.</a:t>
            </a:r>
          </a:p>
        </p:txBody>
      </p:sp>
      <p:sp>
        <p:nvSpPr>
          <p:cNvPr id="4" name="TextBox 3">
            <a:extLst>
              <a:ext uri="{FF2B5EF4-FFF2-40B4-BE49-F238E27FC236}">
                <a16:creationId xmlns:a16="http://schemas.microsoft.com/office/drawing/2014/main" id="{BFBD7D65-D032-3227-FE3F-443AD3965129}"/>
              </a:ext>
            </a:extLst>
          </p:cNvPr>
          <p:cNvSpPr txBox="1"/>
          <p:nvPr/>
        </p:nvSpPr>
        <p:spPr>
          <a:xfrm>
            <a:off x="0" y="3523786"/>
            <a:ext cx="3986560" cy="2918107"/>
          </a:xfrm>
          <a:prstGeom prst="rect">
            <a:avLst/>
          </a:prstGeom>
          <a:noFill/>
        </p:spPr>
        <p:txBody>
          <a:bodyPr wrap="square">
            <a:spAutoFit/>
          </a:bodyPr>
          <a:lstStyle/>
          <a:p>
            <a:pPr>
              <a:lnSpc>
                <a:spcPct val="150000"/>
              </a:lnSpc>
              <a:buNone/>
            </a:pPr>
            <a:r>
              <a:rPr lang="en-US" sz="2500" b="1" dirty="0">
                <a:latin typeface="Calibri" panose="020F0502020204030204" pitchFamily="34" charset="0"/>
                <a:cs typeface="Calibri" panose="020F0502020204030204" pitchFamily="34" charset="0"/>
              </a:rPr>
              <a:t>A2. Yes</a:t>
            </a:r>
            <a:r>
              <a:rPr lang="en-US" sz="2500" dirty="0">
                <a:latin typeface="Calibri" panose="020F0502020204030204" pitchFamily="34" charset="0"/>
                <a:cs typeface="Calibri" panose="020F0502020204030204" pitchFamily="34" charset="0"/>
              </a:rPr>
              <a:t> for all three tables.</a:t>
            </a:r>
            <a:br>
              <a:rPr lang="en-US" sz="2500" dirty="0">
                <a:latin typeface="Calibri" panose="020F0502020204030204" pitchFamily="34" charset="0"/>
                <a:cs typeface="Calibri" panose="020F0502020204030204" pitchFamily="34" charset="0"/>
              </a:rPr>
            </a:br>
            <a:r>
              <a:rPr lang="en-US" sz="2500" dirty="0">
                <a:latin typeface="Calibri" panose="020F0502020204030204" pitchFamily="34" charset="0"/>
                <a:cs typeface="Calibri" panose="020F0502020204030204" pitchFamily="34" charset="0"/>
              </a:rPr>
              <a:t>Each table’s primary key column is </a:t>
            </a:r>
            <a:r>
              <a:rPr lang="en-US" sz="2500" b="1" dirty="0">
                <a:latin typeface="Calibri" panose="020F0502020204030204" pitchFamily="34" charset="0"/>
                <a:cs typeface="Calibri" panose="020F0502020204030204" pitchFamily="34" charset="0"/>
              </a:rPr>
              <a:t>present, unique, and not null</a:t>
            </a:r>
            <a:r>
              <a:rPr lang="en-US" sz="2500" dirty="0">
                <a:latin typeface="Calibri" panose="020F0502020204030204" pitchFamily="34" charset="0"/>
                <a:cs typeface="Calibri" panose="020F0502020204030204" pitchFamily="34" charset="0"/>
              </a:rPr>
              <a:t> in the rows shown.</a:t>
            </a:r>
          </a:p>
        </p:txBody>
      </p:sp>
      <p:pic>
        <p:nvPicPr>
          <p:cNvPr id="5" name="Timer">
            <a:hlinkClick r:id="" action="ppaction://media"/>
            <a:extLst>
              <a:ext uri="{FF2B5EF4-FFF2-40B4-BE49-F238E27FC236}">
                <a16:creationId xmlns:a16="http://schemas.microsoft.com/office/drawing/2014/main" id="{273E4787-9EDF-36A6-341C-0C7B25B7E114}"/>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l="40706" t="44871" r="40705" b="40656"/>
          <a:stretch>
            <a:fillRect/>
          </a:stretch>
        </p:blipFill>
        <p:spPr>
          <a:xfrm>
            <a:off x="2224948" y="2774814"/>
            <a:ext cx="1699847" cy="744415"/>
          </a:xfrm>
          <a:prstGeom prst="rect">
            <a:avLst/>
          </a:prstGeom>
          <a:ln w="38100">
            <a:solidFill>
              <a:schemeClr val="accent1"/>
            </a:solidFill>
          </a:ln>
        </p:spPr>
      </p:pic>
    </p:spTree>
    <p:extLst>
      <p:ext uri="{BB962C8B-B14F-4D97-AF65-F5344CB8AC3E}">
        <p14:creationId xmlns:p14="http://schemas.microsoft.com/office/powerpoint/2010/main" val="363222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fill="hold" display="0">
                  <p:stCondLst>
                    <p:cond delay="indefinite"/>
                  </p:stCondLst>
                </p:cTn>
                <p:tgtEl>
                  <p:spTgt spid="5"/>
                </p:tgtEl>
              </p:cMediaNode>
            </p:video>
          </p:childTnLst>
        </p:cTn>
      </p:par>
    </p:tnLst>
    <p:bldLst>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1E171FA-355A-BC83-0793-E251441532A5}"/>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DCD5232E-A4AE-324D-B02A-6A28A4902F95}"/>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5316C88B-A3E3-8718-4777-04E384A5D1FE}"/>
              </a:ext>
            </a:extLst>
          </p:cNvPr>
          <p:cNvPicPr>
            <a:picLocks noChangeAspect="1"/>
          </p:cNvPicPr>
          <p:nvPr/>
        </p:nvPicPr>
        <p:blipFill>
          <a:blip r:embed="rId5"/>
          <a:srcRect l="4272" t="1939" r="4031" b="2689"/>
          <a:stretch>
            <a:fillRect/>
          </a:stretch>
        </p:blipFill>
        <p:spPr>
          <a:xfrm>
            <a:off x="4070194" y="1115122"/>
            <a:ext cx="5073806" cy="5742878"/>
          </a:xfrm>
          <a:prstGeom prst="rect">
            <a:avLst/>
          </a:prstGeom>
        </p:spPr>
      </p:pic>
      <p:sp>
        <p:nvSpPr>
          <p:cNvPr id="6" name="TextBox 5">
            <a:extLst>
              <a:ext uri="{FF2B5EF4-FFF2-40B4-BE49-F238E27FC236}">
                <a16:creationId xmlns:a16="http://schemas.microsoft.com/office/drawing/2014/main" id="{16ACAFD7-E3E5-2EAA-7D14-08B4D26B6A5B}"/>
              </a:ext>
            </a:extLst>
          </p:cNvPr>
          <p:cNvSpPr txBox="1"/>
          <p:nvPr/>
        </p:nvSpPr>
        <p:spPr>
          <a:xfrm>
            <a:off x="0" y="490654"/>
            <a:ext cx="4070194" cy="2126864"/>
          </a:xfrm>
          <a:prstGeom prst="rect">
            <a:avLst/>
          </a:prstGeom>
          <a:noFill/>
        </p:spPr>
        <p:txBody>
          <a:bodyPr wrap="square">
            <a:spAutoFit/>
          </a:bodyPr>
          <a:lstStyle/>
          <a:p>
            <a:pPr lvl="0">
              <a:lnSpc>
                <a:spcPct val="150000"/>
              </a:lnSpc>
              <a:spcBef>
                <a:spcPts val="600"/>
              </a:spcBef>
              <a:spcAft>
                <a:spcPts val="800"/>
              </a:spcAft>
            </a:pPr>
            <a:r>
              <a:rPr lang="en-US" dirty="0">
                <a:latin typeface="Calibri" panose="020F0502020204030204" pitchFamily="34" charset="0"/>
                <a:ea typeface="MS Mincho" panose="02020609040205080304" pitchFamily="49" charset="-128"/>
                <a:cs typeface="Calibri" panose="020F0502020204030204" pitchFamily="34" charset="0"/>
              </a:rPr>
              <a:t>Q3. Do the tables exhibit referential integrity? Answer yes or no and then explain your answer. Write </a:t>
            </a:r>
            <a:r>
              <a:rPr lang="en-US" i="1" dirty="0">
                <a:latin typeface="Calibri" panose="020F0502020204030204" pitchFamily="34" charset="0"/>
                <a:ea typeface="MS Mincho" panose="02020609040205080304" pitchFamily="49" charset="-128"/>
                <a:cs typeface="Calibri" panose="020F0502020204030204" pitchFamily="34" charset="0"/>
              </a:rPr>
              <a:t>NA</a:t>
            </a:r>
            <a:r>
              <a:rPr lang="en-US" dirty="0">
                <a:latin typeface="Calibri" panose="020F0502020204030204" pitchFamily="34" charset="0"/>
                <a:ea typeface="MS Mincho" panose="02020609040205080304" pitchFamily="49" charset="-128"/>
                <a:cs typeface="Calibri" panose="020F0502020204030204" pitchFamily="34" charset="0"/>
              </a:rPr>
              <a:t> (Not Applicable) if the table does not have a foreign key.</a:t>
            </a:r>
          </a:p>
        </p:txBody>
      </p:sp>
      <p:sp>
        <p:nvSpPr>
          <p:cNvPr id="3" name="Rectangle 1">
            <a:extLst>
              <a:ext uri="{FF2B5EF4-FFF2-40B4-BE49-F238E27FC236}">
                <a16:creationId xmlns:a16="http://schemas.microsoft.com/office/drawing/2014/main" id="{ACC3B82A-FC86-AFA3-A6B7-B7C91F852E1E}"/>
              </a:ext>
            </a:extLst>
          </p:cNvPr>
          <p:cNvSpPr>
            <a:spLocks noChangeArrowheads="1"/>
          </p:cNvSpPr>
          <p:nvPr/>
        </p:nvSpPr>
        <p:spPr bwMode="auto">
          <a:xfrm>
            <a:off x="0" y="2617518"/>
            <a:ext cx="4070194" cy="4102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A3) EMPLOYEE.STORE_CODE → all values (1–5) exist in STORE: Yes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STORE.REGION_CODE → only 1 or 2, both exist in REGION: Yes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STORE.EMP_CODE → values {8,12,7,3,15} exist in EMPLOYEE: Yes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REGION has no FK: N/A</a:t>
            </a:r>
          </a:p>
        </p:txBody>
      </p:sp>
      <p:pic>
        <p:nvPicPr>
          <p:cNvPr id="5" name="Timer">
            <a:hlinkClick r:id="" action="ppaction://media"/>
            <a:extLst>
              <a:ext uri="{FF2B5EF4-FFF2-40B4-BE49-F238E27FC236}">
                <a16:creationId xmlns:a16="http://schemas.microsoft.com/office/drawing/2014/main" id="{DB6225A8-00F1-A3A6-9C3F-55AA4BFDFDA2}"/>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l="40706" t="44871" r="40705" b="40656"/>
          <a:stretch>
            <a:fillRect/>
          </a:stretch>
        </p:blipFill>
        <p:spPr>
          <a:xfrm>
            <a:off x="1776188" y="2245311"/>
            <a:ext cx="1212339" cy="530920"/>
          </a:xfrm>
          <a:prstGeom prst="rect">
            <a:avLst/>
          </a:prstGeom>
          <a:ln w="38100">
            <a:solidFill>
              <a:schemeClr val="accent1"/>
            </a:solidFill>
          </a:ln>
        </p:spPr>
      </p:pic>
    </p:spTree>
    <p:extLst>
      <p:ext uri="{BB962C8B-B14F-4D97-AF65-F5344CB8AC3E}">
        <p14:creationId xmlns:p14="http://schemas.microsoft.com/office/powerpoint/2010/main" val="62838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fill="hold" display="0">
                  <p:stCondLst>
                    <p:cond delay="indefinite"/>
                  </p:stCondLst>
                </p:cTn>
                <p:tgtEl>
                  <p:spTgt spid="5"/>
                </p:tgtEl>
              </p:cMediaNode>
            </p:video>
          </p:childTnLst>
        </p:cTn>
      </p:par>
    </p:tnLst>
    <p:bldLst>
      <p:bldP spid="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2E5A7DA-2BCA-B1CB-02A7-70013FF721C4}"/>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8805072C-CCB1-980C-DC81-154063792AEA}"/>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57C06D0A-9506-5D5B-10BA-0A789A5C5C3B}"/>
              </a:ext>
            </a:extLst>
          </p:cNvPr>
          <p:cNvPicPr>
            <a:picLocks noChangeAspect="1"/>
          </p:cNvPicPr>
          <p:nvPr/>
        </p:nvPicPr>
        <p:blipFill>
          <a:blip r:embed="rId5"/>
          <a:srcRect l="4272" t="1939" r="4031" b="2689"/>
          <a:stretch>
            <a:fillRect/>
          </a:stretch>
        </p:blipFill>
        <p:spPr>
          <a:xfrm>
            <a:off x="4070194" y="1115122"/>
            <a:ext cx="5073806" cy="5742878"/>
          </a:xfrm>
          <a:prstGeom prst="rect">
            <a:avLst/>
          </a:prstGeom>
        </p:spPr>
      </p:pic>
      <p:sp>
        <p:nvSpPr>
          <p:cNvPr id="6" name="TextBox 5">
            <a:extLst>
              <a:ext uri="{FF2B5EF4-FFF2-40B4-BE49-F238E27FC236}">
                <a16:creationId xmlns:a16="http://schemas.microsoft.com/office/drawing/2014/main" id="{10790EE9-60D2-A4D3-8ED3-9DA32C403462}"/>
              </a:ext>
            </a:extLst>
          </p:cNvPr>
          <p:cNvSpPr txBox="1"/>
          <p:nvPr/>
        </p:nvSpPr>
        <p:spPr>
          <a:xfrm>
            <a:off x="0" y="1115122"/>
            <a:ext cx="4070194" cy="1964512"/>
          </a:xfrm>
          <a:prstGeom prst="rect">
            <a:avLst/>
          </a:prstGeom>
          <a:noFill/>
        </p:spPr>
        <p:txBody>
          <a:bodyPr wrap="square">
            <a:spAutoFit/>
          </a:bodyPr>
          <a:lstStyle/>
          <a:p>
            <a:pPr lvl="0">
              <a:lnSpc>
                <a:spcPct val="150000"/>
              </a:lnSpc>
              <a:spcAft>
                <a:spcPts val="800"/>
              </a:spcAft>
            </a:pPr>
            <a:r>
              <a:rPr lang="en-US" sz="2800" dirty="0">
                <a:effectLst/>
                <a:latin typeface="Calibri" panose="020F0502020204030204" pitchFamily="34" charset="0"/>
                <a:ea typeface="MS Mincho" panose="02020609040205080304" pitchFamily="49" charset="-128"/>
                <a:cs typeface="Calibri" panose="020F0502020204030204" pitchFamily="34" charset="0"/>
              </a:rPr>
              <a:t>Q4) Describe the type(s) of relationship(s) between STORE and REGION.</a:t>
            </a:r>
          </a:p>
        </p:txBody>
      </p:sp>
      <p:sp>
        <p:nvSpPr>
          <p:cNvPr id="4" name="TextBox 3">
            <a:extLst>
              <a:ext uri="{FF2B5EF4-FFF2-40B4-BE49-F238E27FC236}">
                <a16:creationId xmlns:a16="http://schemas.microsoft.com/office/drawing/2014/main" id="{21C9FAAE-9059-DE45-4000-AC0083E61FA3}"/>
              </a:ext>
            </a:extLst>
          </p:cNvPr>
          <p:cNvSpPr txBox="1"/>
          <p:nvPr/>
        </p:nvSpPr>
        <p:spPr>
          <a:xfrm>
            <a:off x="0" y="3886015"/>
            <a:ext cx="4070194" cy="2607908"/>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REGION 1 : M STORE</a:t>
            </a:r>
            <a:br>
              <a:rPr lang="en-US" sz="2800" dirty="0">
                <a:latin typeface="Calibri" panose="020F0502020204030204" pitchFamily="34" charset="0"/>
                <a:cs typeface="Calibri" panose="020F0502020204030204" pitchFamily="34" charset="0"/>
              </a:rPr>
            </a:br>
            <a:r>
              <a:rPr lang="en-US" sz="2800" dirty="0">
                <a:latin typeface="Calibri" panose="020F0502020204030204" pitchFamily="34" charset="0"/>
                <a:cs typeface="Calibri" panose="020F0502020204030204" pitchFamily="34" charset="0"/>
              </a:rPr>
              <a:t>One region has many stores; each store belongs to exactly one region.</a:t>
            </a:r>
            <a:endParaRPr lang="en-AU" sz="2800" dirty="0">
              <a:latin typeface="Calibri" panose="020F0502020204030204" pitchFamily="34" charset="0"/>
              <a:cs typeface="Calibri" panose="020F0502020204030204" pitchFamily="34" charset="0"/>
            </a:endParaRPr>
          </a:p>
        </p:txBody>
      </p:sp>
      <p:pic>
        <p:nvPicPr>
          <p:cNvPr id="5" name="Timer">
            <a:hlinkClick r:id="" action="ppaction://media"/>
            <a:extLst>
              <a:ext uri="{FF2B5EF4-FFF2-40B4-BE49-F238E27FC236}">
                <a16:creationId xmlns:a16="http://schemas.microsoft.com/office/drawing/2014/main" id="{EF142E17-FA32-8481-73F2-ABC80DADDEF3}"/>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l="40706" t="44871" r="40705" b="40656"/>
          <a:stretch>
            <a:fillRect/>
          </a:stretch>
        </p:blipFill>
        <p:spPr>
          <a:xfrm>
            <a:off x="1428927" y="3217364"/>
            <a:ext cx="1212339" cy="530920"/>
          </a:xfrm>
          <a:prstGeom prst="rect">
            <a:avLst/>
          </a:prstGeom>
          <a:ln w="38100">
            <a:solidFill>
              <a:schemeClr val="accent1"/>
            </a:solidFill>
          </a:ln>
        </p:spPr>
      </p:pic>
    </p:spTree>
    <p:extLst>
      <p:ext uri="{BB962C8B-B14F-4D97-AF65-F5344CB8AC3E}">
        <p14:creationId xmlns:p14="http://schemas.microsoft.com/office/powerpoint/2010/main" val="1063164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0" restart="whenNotActive" fill="hold" evtFilter="cancelBubble" nodeType="interactiveSeq">
                <p:stCondLst>
                  <p:cond evt="onClick" delay="0">
                    <p:tgtEl>
                      <p:spTgt spid="5"/>
                    </p:tgtEl>
                  </p:cond>
                </p:stCondLst>
                <p:endSync evt="end" delay="0">
                  <p:rtn val="all"/>
                </p:endSync>
                <p:childTnLst>
                  <p:par>
                    <p:cTn id="11" fill="hold">
                      <p:stCondLst>
                        <p:cond delay="0"/>
                      </p:stCondLst>
                      <p:childTnLst>
                        <p:par>
                          <p:cTn id="12" fill="hold">
                            <p:stCondLst>
                              <p:cond delay="0"/>
                            </p:stCondLst>
                            <p:childTnLst>
                              <p:par>
                                <p:cTn id="13" presetID="2" presetClass="mediacall" presetSubtype="0" fill="hold" nodeType="clickEffect">
                                  <p:stCondLst>
                                    <p:cond delay="0"/>
                                  </p:stCondLst>
                                  <p:childTnLst>
                                    <p:cmd type="call" cmd="togglePause">
                                      <p:cBhvr>
                                        <p:cTn id="14" dur="1" fill="hold"/>
                                        <p:tgtEl>
                                          <p:spTgt spid="5"/>
                                        </p:tgtEl>
                                      </p:cBhvr>
                                    </p:cmd>
                                  </p:childTnLst>
                                </p:cTn>
                              </p:par>
                            </p:childTnLst>
                          </p:cTn>
                        </p:par>
                      </p:childTnLst>
                    </p:cTn>
                  </p:par>
                </p:childTnLst>
              </p:cTn>
              <p:nextCondLst>
                <p:cond evt="onClick" delay="0">
                  <p:tgtEl>
                    <p:spTgt spid="5"/>
                  </p:tgtEl>
                </p:cond>
              </p:nextCondLst>
            </p:seq>
            <p:video>
              <p:cMediaNode vol="80000">
                <p:cTn id="15" fill="hold" display="0">
                  <p:stCondLst>
                    <p:cond delay="indefinite"/>
                  </p:stCondLst>
                </p:cTn>
                <p:tgtEl>
                  <p:spTgt spid="5"/>
                </p:tgtEl>
              </p:cMediaNode>
            </p:video>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A642D0D-3CAE-7178-628D-EA1715F1E42F}"/>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49E67E13-96B5-B1C2-2A67-7DAB5CF72F80}"/>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pic>
        <p:nvPicPr>
          <p:cNvPr id="2" name="Picture 1"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CB523F81-1180-A047-A1BE-058005E53E4B}"/>
              </a:ext>
            </a:extLst>
          </p:cNvPr>
          <p:cNvPicPr>
            <a:picLocks noChangeAspect="1"/>
          </p:cNvPicPr>
          <p:nvPr/>
        </p:nvPicPr>
        <p:blipFill>
          <a:blip r:embed="rId5"/>
          <a:srcRect l="4272" t="1939" r="4031" b="2689"/>
          <a:stretch>
            <a:fillRect/>
          </a:stretch>
        </p:blipFill>
        <p:spPr>
          <a:xfrm>
            <a:off x="5033601" y="0"/>
            <a:ext cx="4110398" cy="4652427"/>
          </a:xfrm>
          <a:prstGeom prst="rect">
            <a:avLst/>
          </a:prstGeom>
        </p:spPr>
      </p:pic>
      <p:sp>
        <p:nvSpPr>
          <p:cNvPr id="6" name="TextBox 5">
            <a:extLst>
              <a:ext uri="{FF2B5EF4-FFF2-40B4-BE49-F238E27FC236}">
                <a16:creationId xmlns:a16="http://schemas.microsoft.com/office/drawing/2014/main" id="{9B465601-C982-1475-1914-0D02EA0B8922}"/>
              </a:ext>
            </a:extLst>
          </p:cNvPr>
          <p:cNvSpPr txBox="1"/>
          <p:nvPr/>
        </p:nvSpPr>
        <p:spPr>
          <a:xfrm>
            <a:off x="0" y="1115122"/>
            <a:ext cx="4070194" cy="4652427"/>
          </a:xfrm>
          <a:prstGeom prst="rect">
            <a:avLst/>
          </a:prstGeom>
          <a:noFill/>
        </p:spPr>
        <p:txBody>
          <a:bodyPr wrap="square">
            <a:spAutoFit/>
          </a:bodyPr>
          <a:lstStyle/>
          <a:p>
            <a:pPr lvl="0">
              <a:lnSpc>
                <a:spcPct val="150000"/>
              </a:lnSpc>
              <a:spcAft>
                <a:spcPts val="800"/>
              </a:spcAft>
            </a:pPr>
            <a:r>
              <a:rPr lang="en-US" sz="2800" dirty="0">
                <a:effectLst/>
                <a:latin typeface="Calibri" panose="020F0502020204030204" pitchFamily="34" charset="0"/>
                <a:ea typeface="MS Mincho" panose="02020609040205080304" pitchFamily="49" charset="-128"/>
                <a:cs typeface="Calibri" panose="020F0502020204030204" pitchFamily="34" charset="0"/>
              </a:rPr>
              <a:t>Q5)  Create the ERD to show the relationship between STORE and REGION.</a:t>
            </a:r>
          </a:p>
          <a:p>
            <a:pPr lvl="0">
              <a:lnSpc>
                <a:spcPct val="150000"/>
              </a:lnSpc>
              <a:spcAft>
                <a:spcPts val="800"/>
              </a:spcAft>
            </a:pPr>
            <a:r>
              <a:rPr lang="en-US" altLang="en-US" sz="2800" dirty="0">
                <a:latin typeface="Calibri" panose="020F0502020204030204" pitchFamily="34" charset="0"/>
                <a:cs typeface="Calibri" panose="020F0502020204030204" pitchFamily="34" charset="0"/>
              </a:rPr>
              <a:t>Use Crow’s Foot: REGION (1) —&lt; STORE (M), PK→FK on REGION_CODE.</a:t>
            </a:r>
          </a:p>
        </p:txBody>
      </p:sp>
      <p:pic>
        <p:nvPicPr>
          <p:cNvPr id="4" name="Timer">
            <a:hlinkClick r:id="" action="ppaction://media"/>
            <a:extLst>
              <a:ext uri="{FF2B5EF4-FFF2-40B4-BE49-F238E27FC236}">
                <a16:creationId xmlns:a16="http://schemas.microsoft.com/office/drawing/2014/main" id="{EE1BE407-0E15-6812-AAAF-7E9330BB5E07}"/>
              </a:ext>
            </a:extLst>
          </p:cNvPr>
          <p:cNvPicPr>
            <a:picLocks noChangeAspect="1"/>
          </p:cNvPicPr>
          <p:nvPr>
            <a:videoFile r:link="rId2"/>
            <p:extLst>
              <p:ext uri="{DAA4B4D4-6D71-4841-9C94-3DE7FCFB9230}">
                <p14:media xmlns:p14="http://schemas.microsoft.com/office/powerpoint/2010/main" r:embed="rId1"/>
              </p:ext>
            </p:extLst>
          </p:nvPr>
        </p:nvPicPr>
        <p:blipFill>
          <a:blip r:embed="rId6"/>
          <a:srcRect l="40706" t="44871" r="40705" b="40656"/>
          <a:stretch>
            <a:fillRect/>
          </a:stretch>
        </p:blipFill>
        <p:spPr>
          <a:xfrm>
            <a:off x="1428927" y="3217364"/>
            <a:ext cx="1212339" cy="530920"/>
          </a:xfrm>
          <a:prstGeom prst="rect">
            <a:avLst/>
          </a:prstGeom>
          <a:ln w="38100">
            <a:solidFill>
              <a:schemeClr val="accent1"/>
            </a:solidFill>
          </a:ln>
        </p:spPr>
      </p:pic>
      <p:pic>
        <p:nvPicPr>
          <p:cNvPr id="7" name="Picture 6" descr="A diagram of a store&#10;&#10;AI-generated content may be incorrect.">
            <a:extLst>
              <a:ext uri="{FF2B5EF4-FFF2-40B4-BE49-F238E27FC236}">
                <a16:creationId xmlns:a16="http://schemas.microsoft.com/office/drawing/2014/main" id="{72F26E2C-510D-7A88-E952-44E1B86023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70194" y="4619625"/>
            <a:ext cx="2095500" cy="2238375"/>
          </a:xfrm>
          <a:prstGeom prst="rect">
            <a:avLst/>
          </a:prstGeom>
        </p:spPr>
      </p:pic>
    </p:spTree>
    <p:extLst>
      <p:ext uri="{BB962C8B-B14F-4D97-AF65-F5344CB8AC3E}">
        <p14:creationId xmlns:p14="http://schemas.microsoft.com/office/powerpoint/2010/main" val="14630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1000"/>
                                        <p:tgtEl>
                                          <p:spTgt spid="6">
                                            <p:txEl>
                                              <p:pRg st="1" end="1"/>
                                            </p:txEl>
                                          </p:spTgt>
                                        </p:tgtEl>
                                      </p:cBhvr>
                                    </p:animEffect>
                                    <p:anim calcmode="lin" valueType="num">
                                      <p:cBhvr>
                                        <p:cTn id="8"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seq concurrent="1" nextAc="seek">
              <p:cTn id="15" restart="whenNotActive" fill="hold" evtFilter="cancelBubble" nodeType="interactiveSeq">
                <p:stCondLst>
                  <p:cond evt="onClick" delay="0">
                    <p:tgtEl>
                      <p:spTgt spid="4"/>
                    </p:tgtEl>
                  </p:cond>
                </p:stCondLst>
                <p:endSync evt="end" delay="0">
                  <p:rtn val="all"/>
                </p:endSync>
                <p:childTnLst>
                  <p:par>
                    <p:cTn id="16" fill="hold">
                      <p:stCondLst>
                        <p:cond delay="0"/>
                      </p:stCondLst>
                      <p:childTnLst>
                        <p:par>
                          <p:cTn id="17" fill="hold">
                            <p:stCondLst>
                              <p:cond delay="0"/>
                            </p:stCondLst>
                            <p:childTnLst>
                              <p:par>
                                <p:cTn id="18" presetID="2" presetClass="mediacall" presetSubtype="0" fill="hold" nodeType="clickEffect">
                                  <p:stCondLst>
                                    <p:cond delay="0"/>
                                  </p:stCondLst>
                                  <p:childTnLst>
                                    <p:cmd type="call" cmd="togglePause">
                                      <p:cBhvr>
                                        <p:cTn id="19" dur="1" fill="hold"/>
                                        <p:tgtEl>
                                          <p:spTgt spid="4"/>
                                        </p:tgtEl>
                                      </p:cBhvr>
                                    </p:cmd>
                                  </p:childTnLst>
                                </p:cTn>
                              </p:par>
                            </p:childTnLst>
                          </p:cTn>
                        </p:par>
                      </p:childTnLst>
                    </p:cTn>
                  </p:par>
                </p:childTnLst>
              </p:cTn>
              <p:nextCondLst>
                <p:cond evt="onClick" delay="0">
                  <p:tgtEl>
                    <p:spTgt spid="4"/>
                  </p:tgtEl>
                </p:cond>
              </p:nextCondLst>
            </p:seq>
            <p:video>
              <p:cMediaNode vol="80000">
                <p:cTn id="20" fill="hold" display="0">
                  <p:stCondLst>
                    <p:cond delay="indefinite"/>
                  </p:stCondLst>
                </p:cTn>
                <p:tgtEl>
                  <p:spTgt spid="4"/>
                </p:tgtEl>
              </p:cMediaNode>
            </p:video>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5D74686-FC26-3713-38C8-CF8DD7D1A96C}"/>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7B8CCCE5-3F0F-8745-3D1C-FB2A418B1BC8}"/>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E5CDF992-F83A-5697-9522-1979DA6BE258}"/>
              </a:ext>
            </a:extLst>
          </p:cNvPr>
          <p:cNvSpPr txBox="1"/>
          <p:nvPr/>
        </p:nvSpPr>
        <p:spPr>
          <a:xfrm>
            <a:off x="0" y="591015"/>
            <a:ext cx="4070194" cy="2610843"/>
          </a:xfrm>
          <a:prstGeom prst="rect">
            <a:avLst/>
          </a:prstGeom>
          <a:noFill/>
        </p:spPr>
        <p:txBody>
          <a:bodyPr wrap="square">
            <a:spAutoFit/>
          </a:bodyPr>
          <a:lstStyle/>
          <a:p>
            <a:pPr lvl="0">
              <a:lnSpc>
                <a:spcPct val="150000"/>
              </a:lnSpc>
              <a:spcBef>
                <a:spcPts val="600"/>
              </a:spcBef>
              <a:spcAft>
                <a:spcPts val="800"/>
              </a:spcAft>
            </a:pPr>
            <a:r>
              <a:rPr lang="en-US" sz="2800" dirty="0">
                <a:effectLst/>
                <a:latin typeface="Calibri" panose="020F0502020204030204" pitchFamily="34" charset="0"/>
                <a:ea typeface="MS Mincho" panose="02020609040205080304" pitchFamily="49" charset="-128"/>
                <a:cs typeface="Calibri" panose="020F0502020204030204" pitchFamily="34" charset="0"/>
              </a:rPr>
              <a:t>Q6)  Create the ERD to show the relationships among EMPLOYEE, STORE, and REGION.</a:t>
            </a:r>
          </a:p>
        </p:txBody>
      </p:sp>
      <p:pic>
        <p:nvPicPr>
          <p:cNvPr id="3" name="Timer">
            <a:hlinkClick r:id="" action="ppaction://media"/>
            <a:extLst>
              <a:ext uri="{FF2B5EF4-FFF2-40B4-BE49-F238E27FC236}">
                <a16:creationId xmlns:a16="http://schemas.microsoft.com/office/drawing/2014/main" id="{3C85B424-9B45-037E-0A11-C0E73CAB4C92}"/>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706" t="44871" r="40705" b="40656"/>
          <a:stretch>
            <a:fillRect/>
          </a:stretch>
        </p:blipFill>
        <p:spPr>
          <a:xfrm>
            <a:off x="1428927" y="3390683"/>
            <a:ext cx="1212339" cy="530920"/>
          </a:xfrm>
          <a:prstGeom prst="rect">
            <a:avLst/>
          </a:prstGeom>
          <a:ln w="38100">
            <a:solidFill>
              <a:schemeClr val="accent1"/>
            </a:solidFill>
          </a:ln>
        </p:spPr>
      </p:pic>
      <p:sp>
        <p:nvSpPr>
          <p:cNvPr id="4" name="Rectangle 1">
            <a:extLst>
              <a:ext uri="{FF2B5EF4-FFF2-40B4-BE49-F238E27FC236}">
                <a16:creationId xmlns:a16="http://schemas.microsoft.com/office/drawing/2014/main" id="{2E00E86E-E92A-94DB-130E-E17190488EE4}"/>
              </a:ext>
            </a:extLst>
          </p:cNvPr>
          <p:cNvSpPr>
            <a:spLocks noChangeArrowheads="1"/>
          </p:cNvSpPr>
          <p:nvPr/>
        </p:nvSpPr>
        <p:spPr bwMode="auto">
          <a:xfrm>
            <a:off x="0" y="4110428"/>
            <a:ext cx="5872413" cy="2579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REGION (1) —&lt; STORE (M) —&lt; EMPLOYEE (M)</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FKs: STORE.REGION_CODE → REGION, EMPLOYEE.STORE_CODE → STORE</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Optional manager: STORE.EMP_CODE → EMPLOYEE.EMP_CODE (dashed link)</a:t>
            </a:r>
          </a:p>
        </p:txBody>
      </p:sp>
      <p:pic>
        <p:nvPicPr>
          <p:cNvPr id="5" name="Picture 4"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93CADFCE-9A0E-A8AB-7FC8-9BF3633181A8}"/>
              </a:ext>
            </a:extLst>
          </p:cNvPr>
          <p:cNvPicPr>
            <a:picLocks noChangeAspect="1"/>
          </p:cNvPicPr>
          <p:nvPr/>
        </p:nvPicPr>
        <p:blipFill>
          <a:blip r:embed="rId6"/>
          <a:srcRect l="4272" t="1939" r="4031" b="2689"/>
          <a:stretch>
            <a:fillRect/>
          </a:stretch>
        </p:blipFill>
        <p:spPr>
          <a:xfrm>
            <a:off x="6420702" y="0"/>
            <a:ext cx="2723297" cy="3082413"/>
          </a:xfrm>
          <a:prstGeom prst="rect">
            <a:avLst/>
          </a:prstGeom>
        </p:spPr>
      </p:pic>
      <p:pic>
        <p:nvPicPr>
          <p:cNvPr id="8" name="Picture 7" descr="A diagram of a store&#10;&#10;AI-generated content may be incorrect.">
            <a:extLst>
              <a:ext uri="{FF2B5EF4-FFF2-40B4-BE49-F238E27FC236}">
                <a16:creationId xmlns:a16="http://schemas.microsoft.com/office/drawing/2014/main" id="{056B099C-FE25-01C7-0CF3-6E738E2C1C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72413" y="3082413"/>
            <a:ext cx="3271586" cy="3775587"/>
          </a:xfrm>
          <a:prstGeom prst="rect">
            <a:avLst/>
          </a:prstGeom>
        </p:spPr>
      </p:pic>
    </p:spTree>
    <p:extLst>
      <p:ext uri="{BB962C8B-B14F-4D97-AF65-F5344CB8AC3E}">
        <p14:creationId xmlns:p14="http://schemas.microsoft.com/office/powerpoint/2010/main" val="2767513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par>
                                <p:cTn id="8" presetID="16" presetClass="entr" presetSubtype="2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arn(inVertical)">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3"/>
                    </p:tgtEl>
                  </p:cond>
                </p:stCondLst>
                <p:endSync evt="end" delay="0">
                  <p:rtn val="all"/>
                </p:endSync>
                <p:childTnLst>
                  <p:par>
                    <p:cTn id="12" fill="hold">
                      <p:stCondLst>
                        <p:cond delay="0"/>
                      </p:stCondLst>
                      <p:childTnLst>
                        <p:par>
                          <p:cTn id="13" fill="hold">
                            <p:stCondLst>
                              <p:cond delay="0"/>
                            </p:stCondLst>
                            <p:childTnLst>
                              <p:par>
                                <p:cTn id="14" presetID="2" presetClass="mediacall" presetSubtype="0" fill="hold" nodeType="clickEffect">
                                  <p:stCondLst>
                                    <p:cond delay="0"/>
                                  </p:stCondLst>
                                  <p:childTnLst>
                                    <p:cmd type="call" cmd="togglePause">
                                      <p:cBhvr>
                                        <p:cTn id="15" dur="1" fill="hold"/>
                                        <p:tgtEl>
                                          <p:spTgt spid="3"/>
                                        </p:tgtEl>
                                      </p:cBhvr>
                                    </p:cmd>
                                  </p:childTnLst>
                                </p:cTn>
                              </p:par>
                            </p:childTnLst>
                          </p:cTn>
                        </p:par>
                      </p:childTnLst>
                    </p:cTn>
                  </p:par>
                </p:childTnLst>
              </p:cTn>
              <p:nextCondLst>
                <p:cond evt="onClick" delay="0">
                  <p:tgtEl>
                    <p:spTgt spid="3"/>
                  </p:tgtEl>
                </p:cond>
              </p:nextCondLst>
            </p:seq>
            <p:video>
              <p:cMediaNode vol="80000">
                <p:cTn id="16" fill="hold" display="0">
                  <p:stCondLst>
                    <p:cond delay="indefinite"/>
                  </p:stCondLst>
                </p:cTn>
                <p:tgtEl>
                  <p:spTgt spid="3"/>
                </p:tgtEl>
              </p:cMediaNode>
            </p:video>
          </p:childTnLst>
        </p:cTn>
      </p:par>
    </p:tnLst>
    <p:bldLst>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5D74686-FC26-3713-38C8-CF8DD7D1A96C}"/>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7B8CCCE5-3F0F-8745-3D1C-FB2A418B1BC8}"/>
              </a:ext>
            </a:extLst>
          </p:cNvPr>
          <p:cNvSpPr>
            <a:spLocks noGrp="1"/>
          </p:cNvSpPr>
          <p:nvPr>
            <p:ph type="body" sz="quarter" idx="16"/>
          </p:nvPr>
        </p:nvSpPr>
        <p:spPr>
          <a:xfrm>
            <a:off x="0" y="0"/>
            <a:ext cx="7849590" cy="591015"/>
          </a:xfrm>
        </p:spPr>
        <p:txBody>
          <a:bodyPr>
            <a:noAutofit/>
          </a:bodyPr>
          <a:lstStyle/>
          <a:p>
            <a:r>
              <a:rPr lang="en-US" sz="3200" dirty="0"/>
              <a:t>Week 2 Tutorial Q1 to Q6</a:t>
            </a:r>
            <a:endParaRPr lang="en-AU" sz="3000" dirty="0">
              <a:latin typeface="Calibri" panose="020F0502020204030204" pitchFamily="34" charset="0"/>
              <a:cs typeface="Calibri" panose="020F0502020204030204" pitchFamily="34" charset="0"/>
            </a:endParaRPr>
          </a:p>
        </p:txBody>
      </p:sp>
      <p:sp>
        <p:nvSpPr>
          <p:cNvPr id="4" name="Rectangle 1">
            <a:extLst>
              <a:ext uri="{FF2B5EF4-FFF2-40B4-BE49-F238E27FC236}">
                <a16:creationId xmlns:a16="http://schemas.microsoft.com/office/drawing/2014/main" id="{2E00E86E-E92A-94DB-130E-E17190488EE4}"/>
              </a:ext>
            </a:extLst>
          </p:cNvPr>
          <p:cNvSpPr>
            <a:spLocks noChangeArrowheads="1"/>
          </p:cNvSpPr>
          <p:nvPr/>
        </p:nvSpPr>
        <p:spPr bwMode="auto">
          <a:xfrm>
            <a:off x="0" y="881125"/>
            <a:ext cx="5872413" cy="5584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000" b="1" dirty="0">
                <a:latin typeface="Calibri" panose="020F0502020204030204" pitchFamily="34" charset="0"/>
                <a:cs typeface="Calibri" panose="020F0502020204030204" pitchFamily="34" charset="0"/>
              </a:rPr>
              <a:t>Manager (optional) </a:t>
            </a:r>
            <a:r>
              <a:rPr lang="en-US" altLang="en-US" sz="2000" dirty="0">
                <a:latin typeface="Calibri" panose="020F0502020204030204" pitchFamily="34" charset="0"/>
                <a:cs typeface="Calibri" panose="020F0502020204030204" pitchFamily="34" charset="0"/>
              </a:rPr>
              <a:t>means a store </a:t>
            </a:r>
            <a:r>
              <a:rPr lang="en-US" altLang="en-US" sz="2000" i="1" dirty="0">
                <a:latin typeface="Calibri" panose="020F0502020204030204" pitchFamily="34" charset="0"/>
                <a:cs typeface="Calibri" panose="020F0502020204030204" pitchFamily="34" charset="0"/>
              </a:rPr>
              <a:t>can</a:t>
            </a:r>
            <a:r>
              <a:rPr lang="en-US" altLang="en-US" sz="2000" dirty="0">
                <a:latin typeface="Calibri" panose="020F0502020204030204" pitchFamily="34" charset="0"/>
                <a:cs typeface="Calibri" panose="020F0502020204030204" pitchFamily="34" charset="0"/>
              </a:rPr>
              <a:t> have a manager, but it’s not mandatory to assign one in the database.</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The dashed line shows that this is an optional relationship — the EMP_CODE in the STORE table may be empty (NULL) if no manager is assigned.</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If there </a:t>
            </a:r>
            <a:r>
              <a:rPr lang="en-US" altLang="en-US" sz="2000" i="1" dirty="0">
                <a:latin typeface="Calibri" panose="020F0502020204030204" pitchFamily="34" charset="0"/>
                <a:cs typeface="Calibri" panose="020F0502020204030204" pitchFamily="34" charset="0"/>
              </a:rPr>
              <a:t>is</a:t>
            </a:r>
            <a:r>
              <a:rPr lang="en-US" altLang="en-US" sz="2000" dirty="0">
                <a:latin typeface="Calibri" panose="020F0502020204030204" pitchFamily="34" charset="0"/>
                <a:cs typeface="Calibri" panose="020F0502020204030204" pitchFamily="34" charset="0"/>
              </a:rPr>
              <a:t> a manager, that EMP_CODE must match one of the employees in the EMPLOYEE table.</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000" dirty="0">
                <a:latin typeface="Calibri" panose="020F0502020204030204" pitchFamily="34" charset="0"/>
                <a:cs typeface="Calibri" panose="020F0502020204030204" pitchFamily="34" charset="0"/>
              </a:rPr>
              <a:t>This lets the system record “which employee manages this store” only when applicable.</a:t>
            </a:r>
          </a:p>
          <a:p>
            <a:pPr lvl="0" eaLnBrk="0" fontAlgn="base" hangingPunct="0">
              <a:lnSpc>
                <a:spcPct val="150000"/>
              </a:lnSpc>
              <a:spcBef>
                <a:spcPct val="0"/>
              </a:spcBef>
              <a:spcAft>
                <a:spcPct val="0"/>
              </a:spcAft>
            </a:pPr>
            <a:r>
              <a:rPr lang="en-US" altLang="en-US" sz="2000" dirty="0">
                <a:latin typeface="Calibri" panose="020F0502020204030204" pitchFamily="34" charset="0"/>
                <a:cs typeface="Calibri" panose="020F0502020204030204" pitchFamily="34" charset="0"/>
              </a:rPr>
              <a:t>It’s optional because sometimes the store might not yet have a manager assigned.</a:t>
            </a:r>
          </a:p>
        </p:txBody>
      </p:sp>
      <p:pic>
        <p:nvPicPr>
          <p:cNvPr id="5" name="Picture 4" descr="The tables in the database named C h 0 3 underscore Store Co. The tables are Employee, Store, and Region. The Employee table has 21 rows and 7 columns. It has the following column headings. E m p underscore Code. E m p underscore Title. E m p underscore L Name. E m p underscore F Name. E m p underscore Initial. E m p underscore D o b. Store underscore Code. The row information in the table are the following. Row 1: E m p underscore Code, 1; E m p underscore Title, Mr.; E m p underscore L Name, Williamson; E m p underscore F Name, John; E m p underscore Initial, W; E m p underscore D o b, 21 hyphen May hyphen 64; Store underscore Code, 3. Row 2: E m p underscore Code, 2; E m p underscore Title, Ms.; E m p underscore L Name, Ratula; E m p underscore F Name, Nancy; E m p underscore Initial, Blank; E m p underscore D o b, 09 hyphen Feb hyphen 69; Store underscore Code, 2. Row 3: E m p underscore Code, 3; E m p underscore Title, Ms.; E m p underscore L Name, Greenboro; E m p underscore F Name, Lottie; E m p underscore Initial, R; E m p underscore D o b, 02 hyphen Oct hyphen 61; Store underscore Code, 4. Row 4: E m p underscore Code, 4; E m p underscore Title, Mrs.; E m p underscore L Name, Rumpersfro; E m p underscore F Name, Jennie; E m p underscore Initial, S; E m p underscore D o b, 01 hyphen June hyphen 71; Store underscore Code, 5. Row 5: E m p underscore Code, 5; E m p underscore Title, Mr.; E m p underscore L Name, Smith; E m p underscore F Name, Robert; E m p underscore Initial, L; E m p underscore D o b, 23 hyphen November hyphen 59; Store underscore Code, 3. Row 6: E m p underscore Code, 6; E m p underscore Title, Mr.; E m p underscore L Name, Renselaer; E m p underscore F Name, Cary; E m p underscore Initial, A; E m p underscore D o b, 25 hyphen Dec hyphen 65; Store underscore Code, 1. Row 7: E m p underscore Code, 7; E m p underscore Title, Mr.; E m p underscore L Name, Ogallo; E m p underscore F Name, Roberto; E m p underscore Initial, S; E m p underscore D o b, 31 hyphen Jul hyphen 62; Store underscore Code, 3. Row 8: E m p underscore Code, 8; E m p underscore Title, Ms.; E m p underscore L Name, Johnsson; E m p underscore F Name, Elizabeth; E m p underscore Initial, I; E m p underscore D o b, 10 hyphen Sep 68; Store underscore Code, 1. Row 9: E m p underscore Code, 9; E m p underscore Title, Mr.; E m p underscore L Name, Eindsmar; E m p underscore F Name, Jack; E m p underscore Initial, W; E m p underscore D o b, 19 hyphen April 55; Store underscore Code, 2. Row 10: E m p underscore Code, 10; E m p underscore Title, Mrs.; E m p underscore L Name, Jones; E m p underscore F Name, Rose; E m p underscore Initial, R; E m p underscore D o b, 06 hyphen Mar hyphen 66; Store underscore Code, 4. Row 11: E m p underscore Code, 11; E m p underscore Title, Mr.; E m p underscore L Name, Broderick; E m p underscore F Name, Tom; E m p underscore Initial, Blank; E m p underscore D o b, 21 hyphen Oct hyphen 72; Store underscore Code, 3. Row 12: E m p underscore Code, 12; E m p underscore Title, Mr.; E m p underscore L Name, Washington; E m p underscore F Name, Alan; E m p underscore Initial, Y; E m p underscore D o b, 08 hyphen Sep hyphen 74; Store underscore Code, 2. Row 13: E m p underscore Code, 13; E m p underscore Title, Mr.; E m p underscore L Name, Smith; E m p underscore F Name, Sherry; E m p underscore Initial, H; E m p underscore D o b, 25 hyphen May hyphen 66; Store underscore Code, 4. Row 14: E m p underscore Code, 14; E m p underscore Title, Ms.; E m p underscore L Name, Smith; E m p underscore F Name, Sherry; E m p underscore Initial, H; E m p underscore D o b, 25 hyphen May hyphen 66; Store underscore Code, 4. Row 15: E m p underscore Code, 15.; E m p underscore Title, Mr.; E m p underscore L Name, Olenko; E m p underscore F Name, Howard; E m p underscore Initial, U; E m p underscore D o b, 24 hyphen May hyphen 64; Store underscore Code, 5. Row 16: E m p underscore Code, 16; E m p underscore Title, Mr.; E m p underscore L Name, Archialo; E m p underscore F Name, Barry; E m p underscore Initial, V; E m p underscore D o b, 03 hyphen Sep hyphen 60; Store underscore Code, 5. Row 17: E m p underscore Code, 17; E m p underscore Title, Ms.; E m p underscore L Name, Grimaldo; E m p underscore F Name, Jeanine; E m p underscore Initial, K; E m p underscore D o b, 12 hyphen Nov hyphen 70; Store underscore Code, 4. Row 18: E m p underscore Code, 18; E m p underscore Title, Mr.; E m p underscore L Name, Rosenberg; E m p underscore F Name, Andrew; E m p underscore Initial, D; E m p underscore D o b, 24 hyphen Jan hyphen 71; Store underscore Code, 4. Row 19: E m p underscore Code, 19; E m p underscore Title, Mr.; E m p underscore L Name, Rosten; E m p underscore F Name, Peter; E m p underscore Initial, F; E m p underscore D o b, 03 hyphen Oct hyphen 68; Store underscore Code, 4. Row 20: E m p underscore Code, 20; E m p underscore Title, Mr.; E m p underscore L Name, Mckee; E m p underscore F Name, Robert; E m p underscore Initial, S; E m p underscore D o b, 06 hyphen Mar hyphen 70; Store underscore Code, 1. Row 21: E m p underscore Code, 21; E m p underscore Title, Ms.; E m p underscore L Name, Baumann; E m p underscore F Name, Jennifer; E m p underscore Initial, A; E m p underscore D o b, 11 hyphen Dec hyphen 74; Store underscore Code, 3. The Store table has 5 rows and 5 columns. It has the following column headings. Store underscore Code. Store underscore Name. Store underscore Y T D underscore Sales. Region underscore Code. E m p underscore Code. The row information in the table are the following. Row 1: Store underscore Code, 1; Store underscore Name, Access Junction; Store underscore Y T D underscore Sales, 1003455.76; Region underscore Code, 2; E m p underscore Code, 8. Row 2: Store underscore Code, 2; Store underscore Name, Database Corner; Store underscore Y T D underscore Sales, 1421987.39; Region underscore Code, 2; E m p underscore Code, 12. Row 3: Store underscore Code, 3; Store underscore Name, Tuple Charge; Store underscore Y T D underscore Sales, 986783.22; Region underscore Code, 1; E m p underscore Code, 7. Row 4: Store underscore Code, 4; Store underscore Name, Attribute Alley; Store underscore Y T D underscore Sales, 944568.56; Region underscore Code, 2; E m p underscore Code, 3. Row 5: Store underscore Code, 5; Store underscore Name, Primary Key Point; Store underscore Y T D underscore Sales, 2930098.45; Region underscore Code, 1; E m p underscore Code, 15. The Region table has 2 rows and 2 columns. It has the following column headings. Region underscore Code. Region underscore Descript. The row information in the table are the following. Row 1: Region underscore Code, 1; Region underscore Descript, East. Row 2: Region underscore Code, 2; Region underscore Descript, West.      &#10;">
            <a:extLst>
              <a:ext uri="{FF2B5EF4-FFF2-40B4-BE49-F238E27FC236}">
                <a16:creationId xmlns:a16="http://schemas.microsoft.com/office/drawing/2014/main" id="{93CADFCE-9A0E-A8AB-7FC8-9BF3633181A8}"/>
              </a:ext>
            </a:extLst>
          </p:cNvPr>
          <p:cNvPicPr>
            <a:picLocks noChangeAspect="1"/>
          </p:cNvPicPr>
          <p:nvPr/>
        </p:nvPicPr>
        <p:blipFill>
          <a:blip r:embed="rId3"/>
          <a:srcRect l="4272" t="1939" r="4031" b="2689"/>
          <a:stretch>
            <a:fillRect/>
          </a:stretch>
        </p:blipFill>
        <p:spPr>
          <a:xfrm>
            <a:off x="6420702" y="0"/>
            <a:ext cx="2723297" cy="3082413"/>
          </a:xfrm>
          <a:prstGeom prst="rect">
            <a:avLst/>
          </a:prstGeom>
        </p:spPr>
      </p:pic>
      <p:pic>
        <p:nvPicPr>
          <p:cNvPr id="8" name="Picture 7" descr="A diagram of a store&#10;&#10;AI-generated content may be incorrect.">
            <a:extLst>
              <a:ext uri="{FF2B5EF4-FFF2-40B4-BE49-F238E27FC236}">
                <a16:creationId xmlns:a16="http://schemas.microsoft.com/office/drawing/2014/main" id="{056B099C-FE25-01C7-0CF3-6E738E2C1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2413" y="3082413"/>
            <a:ext cx="3271586" cy="3775587"/>
          </a:xfrm>
          <a:prstGeom prst="rect">
            <a:avLst/>
          </a:prstGeom>
        </p:spPr>
      </p:pic>
    </p:spTree>
    <p:extLst>
      <p:ext uri="{BB962C8B-B14F-4D97-AF65-F5344CB8AC3E}">
        <p14:creationId xmlns:p14="http://schemas.microsoft.com/office/powerpoint/2010/main" val="1802639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B7825A4-FF02-6935-1D7B-E0A1D19A8CD7}"/>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1EA7FBF-B179-1462-E16E-32D0E99E996A}"/>
              </a:ext>
            </a:extLst>
          </p:cNvPr>
          <p:cNvSpPr>
            <a:spLocks noGrp="1"/>
          </p:cNvSpPr>
          <p:nvPr>
            <p:ph type="body" sz="quarter" idx="16"/>
          </p:nvPr>
        </p:nvSpPr>
        <p:spPr>
          <a:xfrm>
            <a:off x="0" y="0"/>
            <a:ext cx="7849590" cy="591015"/>
          </a:xfrm>
        </p:spPr>
        <p:txBody>
          <a:bodyPr>
            <a:noAutofit/>
          </a:bodyPr>
          <a:lstStyle/>
          <a:p>
            <a:r>
              <a:rPr lang="en-US" sz="3200" dirty="0"/>
              <a:t>Review and Feedback Tutorial Week 1</a:t>
            </a:r>
            <a:endParaRPr lang="en-AU" sz="3000" dirty="0">
              <a:latin typeface="Calibri" panose="020F0502020204030204" pitchFamily="34" charset="0"/>
              <a:cs typeface="Calibri" panose="020F0502020204030204" pitchFamily="34" charset="0"/>
            </a:endParaRPr>
          </a:p>
        </p:txBody>
      </p:sp>
      <p:pic>
        <p:nvPicPr>
          <p:cNvPr id="3" name="Picture 2" descr="feedback Icon vector illustration , business 8325189 Vector Art at Vecteezy">
            <a:extLst>
              <a:ext uri="{FF2B5EF4-FFF2-40B4-BE49-F238E27FC236}">
                <a16:creationId xmlns:a16="http://schemas.microsoft.com/office/drawing/2014/main" id="{1264099F-4B8D-84ED-7DEA-60FE2CD6F0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4278" y="1429139"/>
            <a:ext cx="3999722" cy="3999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52FEB8-80BA-EB27-C7F7-2B9F08F788A7}"/>
              </a:ext>
            </a:extLst>
          </p:cNvPr>
          <p:cNvSpPr txBox="1"/>
          <p:nvPr/>
        </p:nvSpPr>
        <p:spPr>
          <a:xfrm>
            <a:off x="0" y="929148"/>
            <a:ext cx="5324168" cy="5196166"/>
          </a:xfrm>
          <a:prstGeom prst="rect">
            <a:avLst/>
          </a:prstGeom>
          <a:solidFill>
            <a:schemeClr val="bg1"/>
          </a:solid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This week and next week, I will review a few student submissions for Tutorial Week 1. This will help highlight common strengths and specific errors so you can better understand how to improve. Once the review is completed, all results and feedback will be published.</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88327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87AAA-CDD7-14D9-F3F2-7750965A9F05}"/>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5669F4BD-7260-8C96-81B2-B35F9DA1CF5A}"/>
              </a:ext>
            </a:extLst>
          </p:cNvPr>
          <p:cNvSpPr txBox="1">
            <a:spLocks noGrp="1"/>
          </p:cNvSpPr>
          <p:nvPr>
            <p:ph type="sldNum" sz="quarter" idx="7"/>
          </p:nvPr>
        </p:nvSpPr>
        <p:spPr>
          <a:prstGeom prst="rect">
            <a:avLst/>
          </a:prstGeom>
        </p:spPr>
        <p:txBody>
          <a:bodyPr vert="horz" wrap="square" lIns="0" tIns="476" rIns="0" bIns="0" rtlCol="0">
            <a:spAutoFit/>
          </a:bodyPr>
          <a:lstStyle/>
          <a:p>
            <a:pPr marL="28575" defTabSz="685800">
              <a:spcBef>
                <a:spcPts val="4"/>
              </a:spcBef>
            </a:pPr>
            <a:fld id="{81D60167-4931-47E6-BA6A-407CBD079E47}" type="slidenum">
              <a:rPr dirty="0"/>
              <a:pPr marL="28575" defTabSz="685800">
                <a:spcBef>
                  <a:spcPts val="4"/>
                </a:spcBef>
              </a:pPr>
              <a:t>67</a:t>
            </a:fld>
            <a:r>
              <a:rPr spc="176" dirty="0"/>
              <a:t> </a:t>
            </a:r>
            <a:r>
              <a:rPr dirty="0"/>
              <a:t>|</a:t>
            </a:r>
            <a:r>
              <a:rPr spc="300" dirty="0"/>
              <a:t> </a:t>
            </a:r>
            <a:r>
              <a:rPr dirty="0"/>
              <a:t>Faculty</a:t>
            </a:r>
            <a:r>
              <a:rPr spc="-11" dirty="0"/>
              <a:t> </a:t>
            </a:r>
            <a:r>
              <a:rPr dirty="0"/>
              <a:t>of</a:t>
            </a:r>
            <a:r>
              <a:rPr spc="-15" dirty="0"/>
              <a:t> </a:t>
            </a:r>
            <a:r>
              <a:rPr dirty="0"/>
              <a:t>Business</a:t>
            </a:r>
            <a:r>
              <a:rPr spc="-15" dirty="0"/>
              <a:t> </a:t>
            </a:r>
            <a:r>
              <a:rPr dirty="0"/>
              <a:t>and</a:t>
            </a:r>
            <a:r>
              <a:rPr spc="-15" dirty="0"/>
              <a:t> </a:t>
            </a:r>
            <a:r>
              <a:rPr dirty="0"/>
              <a:t>Law</a:t>
            </a:r>
            <a:r>
              <a:rPr spc="-11" dirty="0"/>
              <a:t> </a:t>
            </a:r>
            <a:r>
              <a:rPr dirty="0"/>
              <a:t>|</a:t>
            </a:r>
            <a:r>
              <a:rPr spc="-11" dirty="0"/>
              <a:t> </a:t>
            </a:r>
            <a:r>
              <a:rPr dirty="0"/>
              <a:t>Peter</a:t>
            </a:r>
            <a:r>
              <a:rPr spc="-8" dirty="0"/>
              <a:t> </a:t>
            </a:r>
            <a:r>
              <a:rPr dirty="0"/>
              <a:t>Faber</a:t>
            </a:r>
            <a:r>
              <a:rPr spc="-11" dirty="0"/>
              <a:t> </a:t>
            </a:r>
            <a:r>
              <a:rPr dirty="0"/>
              <a:t>Business</a:t>
            </a:r>
            <a:r>
              <a:rPr spc="-11" dirty="0"/>
              <a:t> </a:t>
            </a:r>
            <a:r>
              <a:rPr spc="-8" dirty="0"/>
              <a:t>School</a:t>
            </a:r>
          </a:p>
        </p:txBody>
      </p:sp>
      <p:sp>
        <p:nvSpPr>
          <p:cNvPr id="2" name="Rectangle 1">
            <a:extLst>
              <a:ext uri="{FF2B5EF4-FFF2-40B4-BE49-F238E27FC236}">
                <a16:creationId xmlns:a16="http://schemas.microsoft.com/office/drawing/2014/main" id="{AC5375A7-EFFE-CBBB-27C1-753C2CBECADF}"/>
              </a:ext>
            </a:extLst>
          </p:cNvPr>
          <p:cNvSpPr>
            <a:spLocks noChangeArrowheads="1"/>
          </p:cNvSpPr>
          <p:nvPr/>
        </p:nvSpPr>
        <p:spPr bwMode="auto">
          <a:xfrm>
            <a:off x="0" y="1811955"/>
            <a:ext cx="9144000" cy="323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defTabSz="685800" eaLnBrk="0" fontAlgn="base" hangingPunct="0">
              <a:lnSpc>
                <a:spcPct val="150000"/>
              </a:lnSpc>
              <a:spcBef>
                <a:spcPct val="0"/>
              </a:spcBef>
              <a:spcAft>
                <a:spcPct val="0"/>
              </a:spcAft>
              <a:buFont typeface="Arial" panose="020B0604020202020204" pitchFamily="34" charset="0"/>
              <a:buChar char="•"/>
            </a:pPr>
            <a:r>
              <a:rPr lang="en-US" sz="2800" dirty="0">
                <a:solidFill>
                  <a:prstClr val="black"/>
                </a:solidFill>
                <a:latin typeface="Calibri"/>
              </a:rPr>
              <a:t>These guidelines are designed to </a:t>
            </a:r>
            <a:r>
              <a:rPr lang="en-US" sz="2800" b="1" dirty="0">
                <a:solidFill>
                  <a:prstClr val="black"/>
                </a:solidFill>
                <a:latin typeface="Calibri"/>
              </a:rPr>
              <a:t>support your learning</a:t>
            </a:r>
            <a:r>
              <a:rPr lang="en-US" sz="2800" dirty="0">
                <a:solidFill>
                  <a:prstClr val="black"/>
                </a:solidFill>
                <a:latin typeface="Calibri"/>
              </a:rPr>
              <a:t> and help you apply necessary techniques effectively. Please do the </a:t>
            </a:r>
            <a:r>
              <a:rPr lang="en-US" sz="2800" b="1" dirty="0">
                <a:solidFill>
                  <a:prstClr val="black"/>
                </a:solidFill>
                <a:highlight>
                  <a:srgbClr val="FFFF00"/>
                </a:highlight>
                <a:latin typeface="Calibri"/>
              </a:rPr>
              <a:t>remaining problems/tasks</a:t>
            </a:r>
            <a:r>
              <a:rPr lang="en-US" sz="2800" dirty="0">
                <a:solidFill>
                  <a:prstClr val="black"/>
                </a:solidFill>
                <a:latin typeface="Calibri"/>
              </a:rPr>
              <a:t> and follow the instructions based on </a:t>
            </a:r>
            <a:r>
              <a:rPr lang="en-US" sz="2800" b="1" dirty="0">
                <a:solidFill>
                  <a:prstClr val="black"/>
                </a:solidFill>
                <a:highlight>
                  <a:srgbClr val="FFFF00"/>
                </a:highlight>
                <a:latin typeface="Calibri"/>
                <a:hlinkClick r:id="rId2"/>
              </a:rPr>
              <a:t>Canvas</a:t>
            </a:r>
            <a:r>
              <a:rPr lang="en-US" sz="2800" dirty="0">
                <a:solidFill>
                  <a:prstClr val="black"/>
                </a:solidFill>
                <a:latin typeface="Calibri"/>
              </a:rPr>
              <a:t>. If you have any questions, feel free to ask—I’m happy to help!</a:t>
            </a:r>
          </a:p>
        </p:txBody>
      </p:sp>
      <p:sp>
        <p:nvSpPr>
          <p:cNvPr id="4" name="object 2">
            <a:extLst>
              <a:ext uri="{FF2B5EF4-FFF2-40B4-BE49-F238E27FC236}">
                <a16:creationId xmlns:a16="http://schemas.microsoft.com/office/drawing/2014/main" id="{2EA3DD23-80EE-0261-9214-F4FC0F567A4A}"/>
              </a:ext>
            </a:extLst>
          </p:cNvPr>
          <p:cNvSpPr txBox="1">
            <a:spLocks/>
          </p:cNvSpPr>
          <p:nvPr/>
        </p:nvSpPr>
        <p:spPr>
          <a:xfrm>
            <a:off x="0" y="0"/>
            <a:ext cx="7240979" cy="994503"/>
          </a:xfrm>
          <a:prstGeom prst="rect">
            <a:avLst/>
          </a:prstGeom>
          <a:noFill/>
        </p:spPr>
        <p:txBody>
          <a:bodyPr vert="horz" wrap="square" lIns="0" tIns="9525" rIns="0" bIns="0" rtlCol="0">
            <a:spAutoFit/>
          </a:bodyPr>
          <a:lstStyle>
            <a:lvl1pPr>
              <a:defRPr sz="2900" b="1" i="0">
                <a:solidFill>
                  <a:srgbClr val="3D3935"/>
                </a:solidFill>
                <a:latin typeface="Arial"/>
                <a:ea typeface="+mj-ea"/>
                <a:cs typeface="Arial"/>
              </a:defRPr>
            </a:lvl1pPr>
          </a:lstStyle>
          <a:p>
            <a:pPr marL="9525" defTabSz="685800">
              <a:spcBef>
                <a:spcPts val="75"/>
              </a:spcBef>
            </a:pPr>
            <a:r>
              <a:rPr lang="en-US" sz="3200" kern="0" spc="-8" dirty="0"/>
              <a:t>Submission of Tutorials &amp; Assessments</a:t>
            </a:r>
          </a:p>
        </p:txBody>
      </p:sp>
    </p:spTree>
    <p:extLst>
      <p:ext uri="{BB962C8B-B14F-4D97-AF65-F5344CB8AC3E}">
        <p14:creationId xmlns:p14="http://schemas.microsoft.com/office/powerpoint/2010/main" val="29189837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xfrm>
            <a:off x="0" y="13827"/>
            <a:ext cx="6553200" cy="502061"/>
          </a:xfrm>
          <a:prstGeom prst="rect">
            <a:avLst/>
          </a:prstGeom>
        </p:spPr>
        <p:txBody>
          <a:bodyPr vert="horz" wrap="square" lIns="0" tIns="9525" rIns="0" bIns="0" rtlCol="0">
            <a:spAutoFit/>
          </a:bodyPr>
          <a:lstStyle/>
          <a:p>
            <a:pPr marL="9525">
              <a:spcBef>
                <a:spcPts val="75"/>
              </a:spcBef>
            </a:pPr>
            <a:r>
              <a:rPr lang="en-US" sz="3200" dirty="0"/>
              <a:t>Thank You</a:t>
            </a:r>
            <a:endParaRPr sz="3200" spc="-8"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476" rIns="0" bIns="0" rtlCol="0">
            <a:spAutoFit/>
          </a:bodyPr>
          <a:lstStyle/>
          <a:p>
            <a:pPr marL="28575" defTabSz="685800">
              <a:spcBef>
                <a:spcPts val="4"/>
              </a:spcBef>
            </a:pPr>
            <a:fld id="{81D60167-4931-47E6-BA6A-407CBD079E47}" type="slidenum">
              <a:rPr kern="0" dirty="0"/>
              <a:pPr marL="28575" defTabSz="685800">
                <a:spcBef>
                  <a:spcPts val="4"/>
                </a:spcBef>
              </a:pPr>
              <a:t>68</a:t>
            </a:fld>
            <a:r>
              <a:rPr kern="0" spc="176" dirty="0"/>
              <a:t> </a:t>
            </a:r>
            <a:r>
              <a:rPr kern="0" dirty="0"/>
              <a:t>|</a:t>
            </a:r>
            <a:r>
              <a:rPr kern="0" spc="300" dirty="0"/>
              <a:t> </a:t>
            </a:r>
            <a:r>
              <a:rPr kern="0" dirty="0"/>
              <a:t>Faculty</a:t>
            </a:r>
            <a:r>
              <a:rPr kern="0" spc="-11" dirty="0"/>
              <a:t> </a:t>
            </a:r>
            <a:r>
              <a:rPr kern="0" dirty="0"/>
              <a:t>of</a:t>
            </a:r>
            <a:r>
              <a:rPr kern="0" spc="-15" dirty="0"/>
              <a:t> </a:t>
            </a:r>
            <a:r>
              <a:rPr kern="0" dirty="0"/>
              <a:t>Business</a:t>
            </a:r>
            <a:r>
              <a:rPr kern="0" spc="-15" dirty="0"/>
              <a:t> </a:t>
            </a:r>
            <a:r>
              <a:rPr kern="0" dirty="0"/>
              <a:t>and</a:t>
            </a:r>
            <a:r>
              <a:rPr kern="0" spc="-15" dirty="0"/>
              <a:t> </a:t>
            </a:r>
            <a:r>
              <a:rPr kern="0" dirty="0"/>
              <a:t>Law</a:t>
            </a:r>
            <a:r>
              <a:rPr kern="0" spc="-11" dirty="0"/>
              <a:t> </a:t>
            </a:r>
            <a:r>
              <a:rPr kern="0" dirty="0"/>
              <a:t>|</a:t>
            </a:r>
            <a:r>
              <a:rPr kern="0" spc="-11" dirty="0"/>
              <a:t> </a:t>
            </a:r>
            <a:r>
              <a:rPr kern="0" dirty="0"/>
              <a:t>Peter</a:t>
            </a:r>
            <a:r>
              <a:rPr kern="0" spc="-8" dirty="0"/>
              <a:t> </a:t>
            </a:r>
            <a:r>
              <a:rPr kern="0" dirty="0"/>
              <a:t>Faber</a:t>
            </a:r>
            <a:r>
              <a:rPr kern="0" spc="-11" dirty="0"/>
              <a:t> </a:t>
            </a:r>
            <a:r>
              <a:rPr kern="0" dirty="0"/>
              <a:t>Business</a:t>
            </a:r>
            <a:r>
              <a:rPr kern="0" spc="-11" dirty="0"/>
              <a:t> </a:t>
            </a:r>
            <a:r>
              <a:rPr kern="0" spc="-8" dirty="0"/>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154858" y="1214061"/>
            <a:ext cx="5808821"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i="1" kern="0" dirty="0">
                <a:solidFill>
                  <a:prstClr val="black"/>
                </a:solidFill>
                <a:latin typeface="Calibri"/>
                <a:cs typeface="Arial"/>
              </a:rPr>
              <a:t>Have a Great Learning Day!</a:t>
            </a:r>
            <a:endParaRPr sz="2800" kern="0" dirty="0">
              <a:solidFill>
                <a:prstClr val="black"/>
              </a:solidFill>
              <a:latin typeface="Calibri"/>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154858" y="1720357"/>
            <a:ext cx="8074742"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kern="0" dirty="0">
                <a:solidFill>
                  <a:prstClr val="black"/>
                </a:solidFill>
                <a:latin typeface="Calibri"/>
              </a:rPr>
              <a:t>Feel free to reach out with any questions!</a:t>
            </a:r>
            <a:endParaRPr sz="2800" kern="0" dirty="0">
              <a:solidFill>
                <a:prstClr val="black"/>
              </a:solidFill>
              <a:latin typeface="Calibri"/>
              <a:cs typeface="Arial"/>
            </a:endParaRPr>
          </a:p>
        </p:txBody>
      </p:sp>
      <p:sp>
        <p:nvSpPr>
          <p:cNvPr id="6" name="object 3">
            <a:extLst>
              <a:ext uri="{FF2B5EF4-FFF2-40B4-BE49-F238E27FC236}">
                <a16:creationId xmlns:a16="http://schemas.microsoft.com/office/drawing/2014/main" id="{26A8C491-6C04-81E4-0F77-7812ABB2A303}"/>
              </a:ext>
            </a:extLst>
          </p:cNvPr>
          <p:cNvSpPr txBox="1"/>
          <p:nvPr/>
        </p:nvSpPr>
        <p:spPr>
          <a:xfrm>
            <a:off x="154858" y="2226653"/>
            <a:ext cx="5808821"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kern="0" dirty="0">
                <a:solidFill>
                  <a:prstClr val="black"/>
                </a:solidFill>
                <a:latin typeface="Calibri"/>
              </a:rPr>
              <a:t>Dr. Farshid Keivanian</a:t>
            </a:r>
            <a:endParaRPr sz="2800" kern="0" dirty="0">
              <a:solidFill>
                <a:prstClr val="black"/>
              </a:solidFill>
              <a:latin typeface="Calibri"/>
              <a:cs typeface="Arial"/>
            </a:endParaRPr>
          </a:p>
        </p:txBody>
      </p:sp>
    </p:spTree>
    <p:extLst>
      <p:ext uri="{BB962C8B-B14F-4D97-AF65-F5344CB8AC3E}">
        <p14:creationId xmlns:p14="http://schemas.microsoft.com/office/powerpoint/2010/main" val="38737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AA67367-322F-1693-7A76-18F332DA3C3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644C2D-38C6-1A50-8EF3-C4CC168970BA}"/>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00C4954-B6FE-E9A8-A237-1E6D926985EF}"/>
              </a:ext>
            </a:extLst>
          </p:cNvPr>
          <p:cNvSpPr>
            <a:spLocks noGrp="1"/>
          </p:cNvSpPr>
          <p:nvPr>
            <p:ph type="sldNum" sz="quarter" idx="4"/>
          </p:nvPr>
        </p:nvSpPr>
        <p:spPr/>
        <p:txBody>
          <a:bodyPr/>
          <a:lstStyle/>
          <a:p>
            <a:fld id="{16A89BA3-132D-40E1-AAB4-CDCD0A14C216}" type="slidenum">
              <a:rPr lang="en-AU" smtClean="0"/>
              <a:pPr/>
              <a:t>7</a:t>
            </a:fld>
            <a:r>
              <a:rPr lang="en-AU"/>
              <a:t>  |</a:t>
            </a:r>
            <a:endParaRPr lang="en-AU" dirty="0"/>
          </a:p>
        </p:txBody>
      </p:sp>
      <p:sp>
        <p:nvSpPr>
          <p:cNvPr id="9" name="Text Placeholder 3">
            <a:extLst>
              <a:ext uri="{FF2B5EF4-FFF2-40B4-BE49-F238E27FC236}">
                <a16:creationId xmlns:a16="http://schemas.microsoft.com/office/drawing/2014/main" id="{8CF22EC3-AC84-169F-970E-967E347C4970}"/>
              </a:ext>
            </a:extLst>
          </p:cNvPr>
          <p:cNvSpPr>
            <a:spLocks noGrp="1"/>
          </p:cNvSpPr>
          <p:nvPr>
            <p:ph type="body" sz="quarter" idx="16"/>
          </p:nvPr>
        </p:nvSpPr>
        <p:spPr>
          <a:xfrm>
            <a:off x="0" y="-1"/>
            <a:ext cx="7849590" cy="536029"/>
          </a:xfrm>
        </p:spPr>
        <p:txBody>
          <a:bodyPr>
            <a:noAutofit/>
          </a:bodyPr>
          <a:lstStyle/>
          <a:p>
            <a:r>
              <a:rPr lang="en-US" sz="3200" dirty="0"/>
              <a:t>The 3 Main Types of Data Models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3386EC1-844A-4978-688B-01E8D3C3F4D4}"/>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3.    Physical Model – How It’s Actually Stored</a:t>
            </a:r>
            <a:endParaRPr lang="en-US" sz="2800" dirty="0">
              <a:latin typeface="Calibri" panose="020F0502020204030204" pitchFamily="34" charset="0"/>
              <a:cs typeface="Calibri" panose="020F0502020204030204" pitchFamily="34" charset="0"/>
            </a:endParaRP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Shows exactly how the database will be built in a specific system (like MySQL or Azure SQL)</a:t>
            </a:r>
          </a:p>
          <a:p>
            <a:pPr marL="457200"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Includes tables, column names, data types, indexes, and how it’s stored in hardware/software</a:t>
            </a:r>
          </a:p>
        </p:txBody>
      </p:sp>
    </p:spTree>
    <p:extLst>
      <p:ext uri="{BB962C8B-B14F-4D97-AF65-F5344CB8AC3E}">
        <p14:creationId xmlns:p14="http://schemas.microsoft.com/office/powerpoint/2010/main" val="4230580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0E50586-4D7C-8787-2F2B-EE4E6C6822D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A561D05-FE57-633C-8424-2838CFCA6B3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DDA436CF-2FE3-354B-D6C4-105416E46DCC}"/>
              </a:ext>
            </a:extLst>
          </p:cNvPr>
          <p:cNvSpPr>
            <a:spLocks noGrp="1"/>
          </p:cNvSpPr>
          <p:nvPr>
            <p:ph type="sldNum" sz="quarter" idx="4"/>
          </p:nvPr>
        </p:nvSpPr>
        <p:spPr/>
        <p:txBody>
          <a:bodyPr/>
          <a:lstStyle/>
          <a:p>
            <a:fld id="{16A89BA3-132D-40E1-AAB4-CDCD0A14C216}" type="slidenum">
              <a:rPr lang="en-AU" smtClean="0"/>
              <a:pPr/>
              <a:t>8</a:t>
            </a:fld>
            <a:r>
              <a:rPr lang="en-AU"/>
              <a:t>  |</a:t>
            </a:r>
            <a:endParaRPr lang="en-AU" dirty="0"/>
          </a:p>
        </p:txBody>
      </p:sp>
      <p:sp>
        <p:nvSpPr>
          <p:cNvPr id="9" name="Text Placeholder 3">
            <a:extLst>
              <a:ext uri="{FF2B5EF4-FFF2-40B4-BE49-F238E27FC236}">
                <a16:creationId xmlns:a16="http://schemas.microsoft.com/office/drawing/2014/main" id="{68E38D8E-26D2-5CFC-7D2F-62477B17E667}"/>
              </a:ext>
            </a:extLst>
          </p:cNvPr>
          <p:cNvSpPr>
            <a:spLocks noGrp="1"/>
          </p:cNvSpPr>
          <p:nvPr>
            <p:ph type="body" sz="quarter" idx="16"/>
          </p:nvPr>
        </p:nvSpPr>
        <p:spPr>
          <a:xfrm>
            <a:off x="0" y="-1"/>
            <a:ext cx="7849590" cy="536029"/>
          </a:xfrm>
        </p:spPr>
        <p:txBody>
          <a:bodyPr>
            <a:noAutofit/>
          </a:bodyPr>
          <a:lstStyle/>
          <a:p>
            <a:r>
              <a:rPr lang="en-US" sz="3200" dirty="0"/>
              <a:t>The 3 Main Types of Data Models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810A160-DF87-8A5B-B253-1CE56198393A}"/>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Analogy – Building a House</a:t>
            </a:r>
            <a:endParaRPr lang="en-US" sz="2800" dirty="0">
              <a:latin typeface="Calibri" panose="020F0502020204030204" pitchFamily="34" charset="0"/>
              <a:cs typeface="Calibri" panose="020F0502020204030204" pitchFamily="34" charset="0"/>
            </a:endParaRP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Conceptual</a:t>
            </a:r>
            <a:r>
              <a:rPr lang="en-US" sz="2800" dirty="0">
                <a:latin typeface="Calibri" panose="020F0502020204030204" pitchFamily="34" charset="0"/>
                <a:cs typeface="Calibri" panose="020F0502020204030204" pitchFamily="34" charset="0"/>
              </a:rPr>
              <a:t> = Rough sketch of where rooms will be</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Logical</a:t>
            </a:r>
            <a:r>
              <a:rPr lang="en-US" sz="2800" dirty="0">
                <a:latin typeface="Calibri" panose="020F0502020204030204" pitchFamily="34" charset="0"/>
                <a:cs typeface="Calibri" panose="020F0502020204030204" pitchFamily="34" charset="0"/>
              </a:rPr>
              <a:t> = Exact measurements and materials list</a:t>
            </a:r>
          </a:p>
          <a:p>
            <a:pPr marL="914400" lvl="1" indent="-457200">
              <a:lnSpc>
                <a:spcPct val="150000"/>
              </a:lnSpc>
              <a:buFont typeface="Arial" panose="020B0604020202020204" pitchFamily="34" charset="0"/>
              <a:buChar char="•"/>
            </a:pPr>
            <a:r>
              <a:rPr lang="en-US" sz="2800" b="1" dirty="0">
                <a:latin typeface="Calibri" panose="020F0502020204030204" pitchFamily="34" charset="0"/>
                <a:cs typeface="Calibri" panose="020F0502020204030204" pitchFamily="34" charset="0"/>
              </a:rPr>
              <a:t>Physical</a:t>
            </a:r>
            <a:r>
              <a:rPr lang="en-US" sz="2800" dirty="0">
                <a:latin typeface="Calibri" panose="020F0502020204030204" pitchFamily="34" charset="0"/>
                <a:cs typeface="Calibri" panose="020F0502020204030204" pitchFamily="34" charset="0"/>
              </a:rPr>
              <a:t> = Laying bricks, wiring the house, installing plumbing</a:t>
            </a:r>
          </a:p>
        </p:txBody>
      </p:sp>
    </p:spTree>
    <p:extLst>
      <p:ext uri="{BB962C8B-B14F-4D97-AF65-F5344CB8AC3E}">
        <p14:creationId xmlns:p14="http://schemas.microsoft.com/office/powerpoint/2010/main" val="3849132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D84AB3D-86F9-4FE1-2DB9-1A9C95EFA92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2DDF95C-41E9-4771-3496-288F74D2A70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1DFADBE-49B7-298F-05DD-60C478ED462D}"/>
              </a:ext>
            </a:extLst>
          </p:cNvPr>
          <p:cNvSpPr>
            <a:spLocks noGrp="1"/>
          </p:cNvSpPr>
          <p:nvPr>
            <p:ph type="sldNum" sz="quarter" idx="4"/>
          </p:nvPr>
        </p:nvSpPr>
        <p:spPr/>
        <p:txBody>
          <a:bodyPr/>
          <a:lstStyle/>
          <a:p>
            <a:fld id="{16A89BA3-132D-40E1-AAB4-CDCD0A14C216}" type="slidenum">
              <a:rPr lang="en-AU" smtClean="0"/>
              <a:pPr/>
              <a:t>9</a:t>
            </a:fld>
            <a:r>
              <a:rPr lang="en-AU"/>
              <a:t>  |</a:t>
            </a:r>
            <a:endParaRPr lang="en-AU" dirty="0"/>
          </a:p>
        </p:txBody>
      </p:sp>
      <p:sp>
        <p:nvSpPr>
          <p:cNvPr id="9" name="Text Placeholder 3">
            <a:extLst>
              <a:ext uri="{FF2B5EF4-FFF2-40B4-BE49-F238E27FC236}">
                <a16:creationId xmlns:a16="http://schemas.microsoft.com/office/drawing/2014/main" id="{9A594B22-5E58-68AA-1D3E-831883A68AF2}"/>
              </a:ext>
            </a:extLst>
          </p:cNvPr>
          <p:cNvSpPr>
            <a:spLocks noGrp="1"/>
          </p:cNvSpPr>
          <p:nvPr>
            <p:ph type="body" sz="quarter" idx="16"/>
          </p:nvPr>
        </p:nvSpPr>
        <p:spPr>
          <a:xfrm>
            <a:off x="0" y="-1"/>
            <a:ext cx="7849590" cy="914401"/>
          </a:xfrm>
        </p:spPr>
        <p:txBody>
          <a:bodyPr>
            <a:noAutofit/>
          </a:bodyPr>
          <a:lstStyle/>
          <a:p>
            <a:r>
              <a:rPr lang="en-US" sz="3200" dirty="0"/>
              <a:t>The Relational Model – The Heart of Modern Databases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A7942F5-AAAF-C821-4332-F1AE1537A4D2}"/>
              </a:ext>
            </a:extLst>
          </p:cNvPr>
          <p:cNvSpPr txBox="1"/>
          <p:nvPr/>
        </p:nvSpPr>
        <p:spPr>
          <a:xfrm>
            <a:off x="0" y="1642891"/>
            <a:ext cx="9120249" cy="3257174"/>
          </a:xfrm>
          <a:prstGeom prst="rect">
            <a:avLst/>
          </a:prstGeom>
          <a:noFill/>
        </p:spPr>
        <p:txBody>
          <a:bodyPr wrap="square">
            <a:spAutoFit/>
          </a:bodyPr>
          <a:lstStyle/>
          <a:p>
            <a:pPr>
              <a:lnSpc>
                <a:spcPct val="150000"/>
              </a:lnSpc>
            </a:pPr>
            <a:r>
              <a:rPr lang="en-US" sz="2800" b="1" dirty="0">
                <a:latin typeface="Calibri" panose="020F0502020204030204" pitchFamily="34" charset="0"/>
                <a:cs typeface="Calibri" panose="020F0502020204030204" pitchFamily="34" charset="0"/>
              </a:rPr>
              <a:t>What is it?</a:t>
            </a:r>
          </a:p>
          <a:p>
            <a:pPr>
              <a:lnSpc>
                <a:spcPct val="150000"/>
              </a:lnSpc>
            </a:pPr>
            <a:r>
              <a:rPr lang="en-US" sz="2800" dirty="0">
                <a:latin typeface="Calibri" panose="020F0502020204030204" pitchFamily="34" charset="0"/>
                <a:cs typeface="Calibri" panose="020F0502020204030204" pitchFamily="34" charset="0"/>
              </a:rPr>
              <a:t>The relational model </a:t>
            </a:r>
            <a:r>
              <a:rPr lang="en-US" sz="2800" dirty="0" err="1">
                <a:latin typeface="Calibri" panose="020F0502020204030204" pitchFamily="34" charset="0"/>
                <a:cs typeface="Calibri" panose="020F0502020204030204" pitchFamily="34" charset="0"/>
              </a:rPr>
              <a:t>organises</a:t>
            </a:r>
            <a:r>
              <a:rPr lang="en-US" sz="2800" dirty="0">
                <a:latin typeface="Calibri" panose="020F0502020204030204" pitchFamily="34" charset="0"/>
                <a:cs typeface="Calibri" panose="020F0502020204030204" pitchFamily="34" charset="0"/>
              </a:rPr>
              <a:t> data into </a:t>
            </a:r>
            <a:r>
              <a:rPr lang="en-US" sz="2800" b="1" dirty="0">
                <a:latin typeface="Calibri" panose="020F0502020204030204" pitchFamily="34" charset="0"/>
                <a:cs typeface="Calibri" panose="020F0502020204030204" pitchFamily="34" charset="0"/>
              </a:rPr>
              <a:t>tables</a:t>
            </a:r>
            <a:r>
              <a:rPr lang="en-US" sz="2800" dirty="0">
                <a:latin typeface="Calibri" panose="020F0502020204030204" pitchFamily="34" charset="0"/>
                <a:cs typeface="Calibri" panose="020F0502020204030204" pitchFamily="34" charset="0"/>
              </a:rPr>
              <a:t> (we also call them </a:t>
            </a:r>
            <a:r>
              <a:rPr lang="en-US" sz="2800" i="1" dirty="0">
                <a:latin typeface="Calibri" panose="020F0502020204030204" pitchFamily="34" charset="0"/>
                <a:cs typeface="Calibri" panose="020F0502020204030204" pitchFamily="34" charset="0"/>
              </a:rPr>
              <a:t>relations</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a:t>
            </a:r>
            <a:r>
              <a:rPr lang="en-US" sz="2800" b="1" dirty="0">
                <a:latin typeface="Calibri" panose="020F0502020204030204" pitchFamily="34" charset="0"/>
                <a:cs typeface="Calibri" panose="020F0502020204030204" pitchFamily="34" charset="0"/>
              </a:rPr>
              <a:t>row</a:t>
            </a:r>
            <a:r>
              <a:rPr lang="en-US" sz="2800" dirty="0">
                <a:latin typeface="Calibri" panose="020F0502020204030204" pitchFamily="34" charset="0"/>
                <a:cs typeface="Calibri" panose="020F0502020204030204" pitchFamily="34" charset="0"/>
              </a:rPr>
              <a:t> is a record — or in database terms, a </a:t>
            </a:r>
            <a:r>
              <a:rPr lang="en-US" sz="2800" i="1" dirty="0">
                <a:latin typeface="Calibri" panose="020F0502020204030204" pitchFamily="34" charset="0"/>
                <a:cs typeface="Calibri" panose="020F0502020204030204" pitchFamily="34" charset="0"/>
              </a:rPr>
              <a:t>tuple</a:t>
            </a:r>
            <a:r>
              <a:rPr lang="en-US" sz="2800" dirty="0">
                <a:latin typeface="Calibri" panose="020F0502020204030204" pitchFamily="34" charset="0"/>
                <a:cs typeface="Calibri" panose="020F0502020204030204" pitchFamily="34" charset="0"/>
              </a:rPr>
              <a:t>.</a:t>
            </a:r>
          </a:p>
          <a:p>
            <a:pPr marL="914400" lvl="1" indent="-457200">
              <a:lnSpc>
                <a:spcPct val="150000"/>
              </a:lnSpc>
              <a:buFont typeface="Arial" panose="020B0604020202020204" pitchFamily="34" charset="0"/>
              <a:buChar char="•"/>
            </a:pPr>
            <a:r>
              <a:rPr lang="en-US" sz="2800" dirty="0">
                <a:latin typeface="Calibri" panose="020F0502020204030204" pitchFamily="34" charset="0"/>
                <a:cs typeface="Calibri" panose="020F0502020204030204" pitchFamily="34" charset="0"/>
              </a:rPr>
              <a:t>Each </a:t>
            </a:r>
            <a:r>
              <a:rPr lang="en-US" sz="2800" b="1" dirty="0">
                <a:latin typeface="Calibri" panose="020F0502020204030204" pitchFamily="34" charset="0"/>
                <a:cs typeface="Calibri" panose="020F0502020204030204" pitchFamily="34" charset="0"/>
              </a:rPr>
              <a:t>column</a:t>
            </a:r>
            <a:r>
              <a:rPr lang="en-US" sz="2800" dirty="0">
                <a:latin typeface="Calibri" panose="020F0502020204030204" pitchFamily="34" charset="0"/>
                <a:cs typeface="Calibri" panose="020F0502020204030204" pitchFamily="34" charset="0"/>
              </a:rPr>
              <a:t> is an attribute — or simply a </a:t>
            </a:r>
            <a:r>
              <a:rPr lang="en-US" sz="2800" i="1" dirty="0">
                <a:latin typeface="Calibri" panose="020F0502020204030204" pitchFamily="34" charset="0"/>
                <a:cs typeface="Calibri" panose="020F0502020204030204" pitchFamily="34" charset="0"/>
              </a:rPr>
              <a:t>field</a:t>
            </a:r>
            <a:r>
              <a:rPr lang="en-US" sz="28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489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U Presentation">
  <a:themeElements>
    <a:clrScheme name="ACUColourScheme">
      <a:dk1>
        <a:srgbClr val="3C1053"/>
      </a:dk1>
      <a:lt1>
        <a:srgbClr val="FFFFFF"/>
      </a:lt1>
      <a:dk2>
        <a:srgbClr val="3C1053"/>
      </a:dk2>
      <a:lt2>
        <a:srgbClr val="E8E3DB"/>
      </a:lt2>
      <a:accent1>
        <a:srgbClr val="F2120C"/>
      </a:accent1>
      <a:accent2>
        <a:srgbClr val="3D3935"/>
      </a:accent2>
      <a:accent3>
        <a:srgbClr val="8C857B"/>
      </a:accent3>
      <a:accent4>
        <a:srgbClr val="3C1053"/>
      </a:accent4>
      <a:accent5>
        <a:srgbClr val="E8E3DB"/>
      </a:accent5>
      <a:accent6>
        <a:srgbClr val="70AD47"/>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rgbClr val="3D3935"/>
            </a:solidFill>
          </a:defRPr>
        </a:defPPr>
      </a:lstStyle>
    </a:txDef>
  </a:objectDefaults>
  <a:extraClrSchemeLst/>
  <a:extLst>
    <a:ext uri="{05A4C25C-085E-4340-85A3-A5531E510DB2}">
      <thm15:themeFamily xmlns:thm15="http://schemas.microsoft.com/office/thememl/2012/main" name="PPT_Template_4_3_V2.potx" id="{F3B38964-EE74-4E1D-A3FE-21D8EB788CBF}" vid="{2C9D612A-0DB5-43BD-9B9F-0A9FAAF24DC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DC8B17FFF79F46AB892AACDE15F09D" ma:contentTypeVersion="1" ma:contentTypeDescription="Create a new document." ma:contentTypeScope="" ma:versionID="a5ba99c893f738a110fead59b8aec548">
  <xsd:schema xmlns:xsd="http://www.w3.org/2001/XMLSchema" xmlns:xs="http://www.w3.org/2001/XMLSchema" xmlns:p="http://schemas.microsoft.com/office/2006/metadata/properties" targetNamespace="http://schemas.microsoft.com/office/2006/metadata/properties" ma:root="true" ma:fieldsID="6c96ba11fc0b0f11135d6dc28d8a2f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866CA7-3031-48D4-BC56-8127880CD39C}">
  <ds:schemaRefs>
    <ds:schemaRef ds:uri="http://schemas.microsoft.com/sharepoint/v3/contenttype/forms"/>
  </ds:schemaRefs>
</ds:datastoreItem>
</file>

<file path=customXml/itemProps2.xml><?xml version="1.0" encoding="utf-8"?>
<ds:datastoreItem xmlns:ds="http://schemas.openxmlformats.org/officeDocument/2006/customXml" ds:itemID="{4360E499-BA5F-475B-94B4-A8CCAB276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19D6D79-91EF-4340-8C3D-E484566A2E2F}">
  <ds:schemaRef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PPT_Template_4_3_V2.potx</Template>
  <TotalTime>2554</TotalTime>
  <Words>4384</Words>
  <Application>Microsoft Office PowerPoint</Application>
  <PresentationFormat>On-screen Show (4:3)</PresentationFormat>
  <Paragraphs>935</Paragraphs>
  <Slides>68</Slides>
  <Notes>64</Notes>
  <HiddenSlides>0</HiddenSlides>
  <MMClips>8</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68</vt:i4>
      </vt:variant>
    </vt:vector>
  </HeadingPairs>
  <TitlesOfParts>
    <vt:vector size="74" baseType="lpstr">
      <vt:lpstr>Arial</vt:lpstr>
      <vt:lpstr>Calibir</vt:lpstr>
      <vt:lpstr>Calibri</vt:lpstr>
      <vt:lpstr>ACU Presentation</vt:lpstr>
      <vt:lpstr>1_Office Theme</vt:lpstr>
      <vt:lpstr>think-cell Slide</vt:lpstr>
      <vt:lpstr>Database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Microsoft Visio for ERD Diagrams</vt:lpstr>
      <vt:lpstr>Research Discussion Questions &amp; Sample Responses</vt:lpstr>
      <vt:lpstr>Problem-Solving Activity – Relationships (5 minutes)</vt:lpstr>
      <vt:lpstr>Problem-Solving Activity – Relationships (5 minutes)</vt:lpstr>
      <vt:lpstr>Problem-Solving Activity – Relationships (5 minutes)</vt:lpstr>
      <vt:lpstr>Problem-Solving Activity – Relationships (5 minutes)</vt:lpstr>
      <vt:lpstr>Problem-Solving Activity – Relationships (5 minutes)</vt:lpstr>
      <vt:lpstr>Problem-Solving Activity – Relationships (5 minutes)</vt:lpstr>
      <vt:lpstr>Problem-Solving Activity – Relationships (5 minutes)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 Presentation</dc:title>
  <dc:creator>Husnen Rupani;Simone.Byrnes@acu.edu.au</dc:creator>
  <cp:lastModifiedBy>Farshid Keivanian</cp:lastModifiedBy>
  <cp:revision>302</cp:revision>
  <cp:lastPrinted>2017-08-03T04:07:41Z</cp:lastPrinted>
  <dcterms:created xsi:type="dcterms:W3CDTF">2017-05-11T09:33:32Z</dcterms:created>
  <dcterms:modified xsi:type="dcterms:W3CDTF">2025-08-09T08:09:38Z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0x0101007CDC8B17FFF79F46AB892AACDE15F09D</vt:lpwstr>
  </property>
</Properties>
</file>